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8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3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6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3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1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6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7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4520-F967-4F01-9E72-619CED7F699D}" type="datetimeFigureOut">
              <a:rPr lang="ko-KR" altLang="en-US" smtClean="0"/>
              <a:t>2021-11-16(Tue)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FA90-CF7E-42CC-BB0E-2871EB4AA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ID / Password </a:t>
            </a:r>
            <a:r>
              <a:rPr lang="ko-KR" altLang="en-US" dirty="0" smtClean="0"/>
              <a:t>관리 프로그램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71600" y="4248168"/>
            <a:ext cx="6400800" cy="68103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 몰랑몰랑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양민규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김예원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손현식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강사명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백성애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5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ko-KR" altLang="en-US" sz="2400" b="1" dirty="0" smtClean="0"/>
              <a:t> 교과목 포트폴리오 평가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5787"/>
              </p:ext>
            </p:extLst>
          </p:nvPr>
        </p:nvGraphicFramePr>
        <p:xfrm>
          <a:off x="500034" y="2868586"/>
          <a:ext cx="8001056" cy="1665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074"/>
                <a:gridCol w="6357982"/>
              </a:tblGrid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과정명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웹기반 스마트 콘텐츠 응용</a:t>
                      </a:r>
                      <a:r>
                        <a:rPr lang="en-US" sz="1200" dirty="0" smtClean="0"/>
                        <a:t>SW</a:t>
                      </a:r>
                      <a:r>
                        <a:rPr lang="ko-KR" altLang="en-US" sz="1200" dirty="0" smtClean="0"/>
                        <a:t>개발자 양성과정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훈련기간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2021/08/31 ~ 2022/02/23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교과목 훈련기간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2021/10/28 ~ 2021/11/3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과제명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설계 검토하기</a:t>
                      </a:r>
                      <a:r>
                        <a:rPr lang="en-US" altLang="ko-KR" sz="1200" dirty="0" smtClean="0"/>
                        <a:t>/ UI </a:t>
                      </a:r>
                      <a:r>
                        <a:rPr lang="ko-KR" altLang="en-US" sz="1200" dirty="0" smtClean="0"/>
                        <a:t>구현 표준 수립하기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저작도구 활용하기</a:t>
                      </a:r>
                      <a:r>
                        <a:rPr lang="en-US" altLang="ko-KR" sz="1200" dirty="0" smtClean="0"/>
                        <a:t>/ UI</a:t>
                      </a:r>
                      <a:r>
                        <a:rPr lang="ko-KR" altLang="en-US" sz="1200" dirty="0" smtClean="0"/>
                        <a:t>제작하기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09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altLang="ko-KR" sz="2400" b="1" dirty="0" smtClean="0"/>
              <a:t> 1. [UI </a:t>
            </a:r>
            <a:r>
              <a:rPr lang="ko-KR" altLang="en-US" sz="2400" b="1" dirty="0" smtClean="0"/>
              <a:t>구현 개요 설명</a:t>
            </a:r>
            <a:r>
              <a:rPr lang="en-US" altLang="ko-KR" sz="2400" b="1" dirty="0" smtClean="0"/>
              <a:t>]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 smtClean="0"/>
              <a:t>프로젝트 개요 설명 및 </a:t>
            </a:r>
            <a:r>
              <a:rPr lang="en-US" altLang="ko-KR" sz="2400" b="1" dirty="0" smtClean="0"/>
              <a:t>UI</a:t>
            </a:r>
            <a:r>
              <a:rPr lang="ko-KR" altLang="en-US" sz="2400" b="1" dirty="0" smtClean="0"/>
              <a:t>구현 담당한 부분에 대해 간략히 설명하시오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 - </a:t>
            </a:r>
            <a:r>
              <a:rPr lang="ko-KR" altLang="en-US" sz="1400" dirty="0" smtClean="0"/>
              <a:t>프로젝트 주제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사이트정보</a:t>
            </a:r>
            <a:r>
              <a:rPr lang="en-US" altLang="ko-KR" sz="1400" dirty="0" smtClean="0"/>
              <a:t>(ID/PW) </a:t>
            </a:r>
            <a:r>
              <a:rPr lang="ko-KR" altLang="en-US" sz="1400" dirty="0" smtClean="0"/>
              <a:t>관리 프로그램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애플리케이션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- </a:t>
            </a:r>
            <a:r>
              <a:rPr lang="ko-KR" altLang="en-US" sz="1400" dirty="0" smtClean="0"/>
              <a:t>프로젝트 </a:t>
            </a:r>
            <a:r>
              <a:rPr lang="ko-KR" altLang="en-US" sz="1400" dirty="0" err="1" smtClean="0"/>
              <a:t>팀명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몰랑몰랑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- </a:t>
            </a:r>
            <a:r>
              <a:rPr lang="ko-KR" altLang="en-US" sz="1400" dirty="0" smtClean="0"/>
              <a:t>프로젝트 팀원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팀장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양민규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김예원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손현식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- UI </a:t>
            </a:r>
            <a:r>
              <a:rPr lang="ko-KR" altLang="en-US" sz="1400" dirty="0" smtClean="0"/>
              <a:t>구현 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양민</a:t>
            </a:r>
            <a:r>
              <a:rPr lang="ko-KR" altLang="en-US" sz="1400" dirty="0"/>
              <a:t>규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- </a:t>
            </a:r>
            <a:r>
              <a:rPr lang="ko-KR" altLang="en-US" sz="1400" dirty="0" smtClean="0"/>
              <a:t>담당한 </a:t>
            </a:r>
            <a:r>
              <a:rPr lang="en-US" altLang="ko-KR" sz="1400" dirty="0" smtClean="0"/>
              <a:t>UI : </a:t>
            </a:r>
            <a:r>
              <a:rPr lang="ko-KR" altLang="en-US" sz="1400" dirty="0" smtClean="0"/>
              <a:t>사이트목록 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사이트추가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사이트수정 페이지 내 </a:t>
            </a:r>
            <a:r>
              <a:rPr lang="en-US" altLang="ko-KR" sz="1400" dirty="0" smtClean="0"/>
              <a:t>AES </a:t>
            </a:r>
            <a:r>
              <a:rPr lang="ko-KR" altLang="en-US" sz="1400" smtClean="0"/>
              <a:t>알고리즘 적용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5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altLang="ko-KR" sz="2400" b="1" dirty="0" smtClean="0"/>
              <a:t> 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. [UI</a:t>
            </a:r>
            <a:r>
              <a:rPr lang="ko-KR" altLang="en-US" sz="2400" b="1" dirty="0" smtClean="0"/>
              <a:t>구현 표준 수립하기</a:t>
            </a:r>
            <a:r>
              <a:rPr lang="en-US" altLang="ko-KR" sz="2400" b="1" dirty="0" smtClean="0"/>
              <a:t>]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UI </a:t>
            </a:r>
            <a:r>
              <a:rPr lang="ko-KR" altLang="en-US" sz="2400" b="1" dirty="0" smtClean="0"/>
              <a:t>구현 표준으로 수립한 사항에 대해 기술하시오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전체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크기 </a:t>
            </a:r>
            <a:r>
              <a:rPr lang="en-US" altLang="ko-KR" sz="1400" dirty="0" smtClean="0"/>
              <a:t>: 432 * 768 (9:16 </a:t>
            </a:r>
            <a:r>
              <a:rPr lang="ko-KR" altLang="en-US" sz="1400" dirty="0" err="1" smtClean="0"/>
              <a:t>모바일환경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레이아웃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CardLayout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- </a:t>
            </a:r>
            <a:r>
              <a:rPr lang="ko-KR" altLang="en-US" sz="1400" dirty="0" smtClean="0"/>
              <a:t>색상 조합 표</a:t>
            </a:r>
          </a:p>
          <a:p>
            <a:pPr marL="0" indent="0">
              <a:buNone/>
            </a:pPr>
            <a:r>
              <a:rPr lang="en-US" altLang="ko-KR" sz="1400" dirty="0" smtClean="0"/>
              <a:t>#23374D / RGB(35,55,77)</a:t>
            </a:r>
          </a:p>
          <a:p>
            <a:pPr marL="0" indent="0">
              <a:buNone/>
            </a:pPr>
            <a:r>
              <a:rPr lang="en-US" altLang="ko-KR" sz="1400" dirty="0" smtClean="0"/>
              <a:t>#1089FF / RGB(16,137,255)</a:t>
            </a:r>
          </a:p>
          <a:p>
            <a:pPr marL="0" indent="0">
              <a:buNone/>
            </a:pPr>
            <a:r>
              <a:rPr lang="en-US" altLang="ko-KR" sz="1400" dirty="0" smtClean="0"/>
              <a:t>#E5E5E5 / RGB(229,229,229)</a:t>
            </a:r>
          </a:p>
          <a:p>
            <a:pPr marL="0" indent="0">
              <a:buNone/>
            </a:pPr>
            <a:r>
              <a:rPr lang="en-US" altLang="ko-KR" sz="1400" dirty="0" smtClean="0"/>
              <a:t>#EEEEEE / RGB(238,238,238)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- MVC </a:t>
            </a:r>
            <a:r>
              <a:rPr lang="ko-KR" altLang="en-US" sz="1400" dirty="0" smtClean="0"/>
              <a:t>패턴을 적용하여 프로젝트를 관리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싱글톤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SingleTon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패턴을 적용하여 각 패널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간 데이터전송을 관리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9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93022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altLang="ko-KR" sz="2400" b="1" dirty="0" smtClean="0"/>
              <a:t> 3. [</a:t>
            </a:r>
            <a:r>
              <a:rPr lang="ko-KR" altLang="en-US" sz="2400" b="1" dirty="0" err="1" smtClean="0"/>
              <a:t>프로토타입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vs </a:t>
            </a:r>
            <a:r>
              <a:rPr lang="ko-KR" altLang="en-US" sz="2400" b="1" dirty="0" err="1" smtClean="0"/>
              <a:t>실제구현한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UI]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기 작성했던 </a:t>
            </a:r>
            <a:r>
              <a:rPr lang="ko-KR" altLang="en-US" sz="2400" b="1" dirty="0" err="1" smtClean="0"/>
              <a:t>프로토타입과</a:t>
            </a:r>
            <a:r>
              <a:rPr lang="ko-KR" altLang="en-US" sz="2400" b="1" dirty="0" smtClean="0"/>
              <a:t> 구현한 </a:t>
            </a:r>
            <a:r>
              <a:rPr lang="en-US" altLang="ko-KR" sz="2400" b="1" dirty="0" smtClean="0"/>
              <a:t>UI</a:t>
            </a:r>
            <a:r>
              <a:rPr lang="ko-KR" altLang="en-US" sz="2400" b="1" dirty="0" smtClean="0"/>
              <a:t>화면을 비교하여 </a:t>
            </a:r>
            <a:r>
              <a:rPr lang="ko-KR" altLang="en-US" sz="2400" b="1" dirty="0" err="1" smtClean="0"/>
              <a:t>캡처</a:t>
            </a:r>
            <a:r>
              <a:rPr lang="ko-KR" altLang="en-US" sz="2400" b="1" dirty="0" smtClean="0"/>
              <a:t> 이미지로 작성하고 </a:t>
            </a:r>
            <a:br>
              <a:rPr lang="ko-KR" altLang="en-US" sz="2400" b="1" dirty="0" smtClean="0"/>
            </a:br>
            <a:r>
              <a:rPr lang="ko-KR" altLang="en-US" sz="2400" b="1" dirty="0" smtClean="0"/>
              <a:t>그에 대한 부연 설명을 기술하시오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71600" y="4588236"/>
            <a:ext cx="6400800" cy="68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 페이지부터 기재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0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7361"/>
            <a:ext cx="9144000" cy="6793243"/>
            <a:chOff x="0" y="7361"/>
            <a:chExt cx="9144000" cy="6793243"/>
          </a:xfrm>
        </p:grpSpPr>
        <p:sp>
          <p:nvSpPr>
            <p:cNvPr id="2" name="직사각형 1"/>
            <p:cNvSpPr/>
            <p:nvPr/>
          </p:nvSpPr>
          <p:spPr>
            <a:xfrm>
              <a:off x="0" y="7361"/>
              <a:ext cx="4572000" cy="5983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프로토타입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572000" y="7361"/>
              <a:ext cx="4572000" cy="5983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UI</a:t>
              </a:r>
              <a:r>
                <a:rPr lang="ko-KR" altLang="en-US" dirty="0" smtClean="0"/>
                <a:t>구현 결과물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2" idx="3"/>
              <a:endCxn id="11" idx="0"/>
            </p:cNvCxnSpPr>
            <p:nvPr/>
          </p:nvCxnSpPr>
          <p:spPr>
            <a:xfrm>
              <a:off x="4572000" y="306549"/>
              <a:ext cx="0" cy="48936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0" y="5200166"/>
              <a:ext cx="9144000" cy="160043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- </a:t>
              </a:r>
              <a:r>
                <a:rPr lang="ko-KR" altLang="en-US" sz="1400" dirty="0" err="1" smtClean="0"/>
                <a:t>사이트명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/ </a:t>
              </a:r>
              <a:r>
                <a:rPr lang="ko-KR" altLang="en-US" sz="1400" dirty="0" smtClean="0"/>
                <a:t>아이디 </a:t>
              </a:r>
              <a:r>
                <a:rPr lang="en-US" altLang="ko-KR" sz="1400" dirty="0" smtClean="0"/>
                <a:t>/ </a:t>
              </a:r>
              <a:r>
                <a:rPr lang="ko-KR" altLang="en-US" sz="1400" dirty="0" smtClean="0"/>
                <a:t>암호화 된 비밀번호를 확인 할 수 있는 목록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카테고리를 선택해서 해당 카테고리와 일치하는 항목들만 선택 가능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 - +(</a:t>
              </a:r>
              <a:r>
                <a:rPr lang="ko-KR" altLang="en-US" sz="1400" dirty="0" smtClean="0"/>
                <a:t>추가</a:t>
              </a:r>
              <a:r>
                <a:rPr lang="en-US" altLang="ko-KR" sz="1400" dirty="0" smtClean="0"/>
                <a:t>) </a:t>
              </a:r>
              <a:r>
                <a:rPr lang="ko-KR" altLang="en-US" sz="1400" dirty="0" smtClean="0"/>
                <a:t>버튼을 누르면 정보 등록 페이지로 이동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err="1" smtClean="0"/>
                <a:t>사이트명</a:t>
              </a:r>
              <a:r>
                <a:rPr lang="en-US" altLang="ko-KR" sz="1400" dirty="0" smtClean="0"/>
                <a:t>&amp;</a:t>
              </a:r>
              <a:r>
                <a:rPr lang="ko-KR" altLang="en-US" sz="1400" dirty="0" smtClean="0"/>
                <a:t>비밀번호 텍스트를 누르면 정보 조회 페이지로 이동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이동 버튼을 누르면 해당 웹 사이트로 이동 및 클립보드에 </a:t>
              </a:r>
              <a:r>
                <a:rPr lang="ko-KR" altLang="en-US" sz="1400" dirty="0" err="1" smtClean="0"/>
                <a:t>복호화</a:t>
              </a:r>
              <a:r>
                <a:rPr lang="ko-KR" altLang="en-US" sz="1400" dirty="0" smtClean="0"/>
                <a:t> 된 비밀번호를 복사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하단 공백에 클립보드 관련 주의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안내문구 출력</a:t>
              </a:r>
              <a:r>
                <a:rPr lang="en-US" altLang="ko-KR" sz="1400" dirty="0" smtClean="0"/>
                <a:t>)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err="1" smtClean="0"/>
                <a:t>뒤로가기</a:t>
              </a:r>
              <a:r>
                <a:rPr lang="ko-KR" altLang="en-US" sz="1400" dirty="0" smtClean="0"/>
                <a:t> 버튼을 누르면 로그인 페이지로 이동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로그아웃</a:t>
              </a:r>
              <a:r>
                <a:rPr lang="en-US" altLang="ko-KR" sz="1400" dirty="0" smtClean="0"/>
                <a:t>)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3568" y="692696"/>
            <a:ext cx="3105537" cy="4433138"/>
            <a:chOff x="5357818" y="642918"/>
            <a:chExt cx="3357586" cy="5324878"/>
          </a:xfrm>
        </p:grpSpPr>
        <p:sp>
          <p:nvSpPr>
            <p:cNvPr id="7" name="직사각형 6"/>
            <p:cNvSpPr/>
            <p:nvPr/>
          </p:nvSpPr>
          <p:spPr>
            <a:xfrm>
              <a:off x="5357818" y="642918"/>
              <a:ext cx="3357586" cy="53248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9257" y="1714487"/>
              <a:ext cx="1785950" cy="71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[</a:t>
              </a:r>
              <a:r>
                <a:rPr lang="ko-KR" altLang="en-US" sz="800" dirty="0" smtClean="0"/>
                <a:t>카테고리</a:t>
              </a:r>
              <a:r>
                <a:rPr lang="en-US" altLang="ko-KR" sz="800" dirty="0" smtClean="0"/>
                <a:t>] </a:t>
              </a:r>
              <a:r>
                <a:rPr lang="ko-KR" altLang="en-US" sz="800" dirty="0" err="1" smtClean="0"/>
                <a:t>사이트명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/ URL</a:t>
              </a:r>
            </a:p>
            <a:p>
              <a:r>
                <a:rPr lang="en-US" altLang="ko-KR" sz="800" dirty="0" smtClean="0"/>
                <a:t>-</a:t>
              </a:r>
              <a:r>
                <a:rPr lang="ko-KR" altLang="en-US" sz="800" dirty="0" smtClean="0"/>
                <a:t>암호화 된 비밀번호</a:t>
              </a:r>
              <a:endParaRPr lang="ko-KR" altLang="en-US" sz="8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8072462" y="5357826"/>
              <a:ext cx="429262" cy="42926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57818" y="1285860"/>
              <a:ext cx="3357586" cy="52573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 목록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		       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▽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00958" y="1785926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조회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72462" y="1785926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이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동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357818" y="2212966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57818" y="1285860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왼쪽 화살표 15"/>
            <p:cNvSpPr/>
            <p:nvPr/>
          </p:nvSpPr>
          <p:spPr>
            <a:xfrm>
              <a:off x="5572132" y="857232"/>
              <a:ext cx="376374" cy="376374"/>
            </a:xfrm>
            <a:prstGeom prst="lef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357818" y="1643050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29257" y="2285992"/>
              <a:ext cx="1785950" cy="71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[</a:t>
              </a:r>
              <a:r>
                <a:rPr lang="ko-KR" altLang="en-US" sz="800" dirty="0"/>
                <a:t>카테고리</a:t>
              </a:r>
              <a:r>
                <a:rPr lang="en-US" altLang="ko-KR" sz="800" dirty="0"/>
                <a:t>] </a:t>
              </a:r>
              <a:r>
                <a:rPr lang="ko-KR" altLang="en-US" sz="800" dirty="0" err="1"/>
                <a:t>사이트명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/ URL</a:t>
              </a:r>
            </a:p>
            <a:p>
              <a:r>
                <a:rPr lang="en-US" altLang="ko-KR" sz="800" dirty="0" smtClean="0"/>
                <a:t>-</a:t>
              </a:r>
              <a:r>
                <a:rPr lang="ko-KR" altLang="en-US" sz="800" dirty="0" smtClean="0"/>
                <a:t>암호화 된 비밀번호</a:t>
              </a:r>
              <a:endParaRPr lang="ko-KR" altLang="en-US" sz="8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00958" y="2357430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조회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72462" y="2357430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이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동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357818" y="2784470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429257" y="2859084"/>
              <a:ext cx="1785950" cy="71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[</a:t>
              </a:r>
              <a:r>
                <a:rPr lang="ko-KR" altLang="en-US" sz="800" dirty="0"/>
                <a:t>카테고리</a:t>
              </a:r>
              <a:r>
                <a:rPr lang="en-US" altLang="ko-KR" sz="800" dirty="0"/>
                <a:t>] </a:t>
              </a:r>
              <a:r>
                <a:rPr lang="ko-KR" altLang="en-US" sz="800" dirty="0" err="1"/>
                <a:t>사이트명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/ URL</a:t>
              </a:r>
            </a:p>
            <a:p>
              <a:r>
                <a:rPr lang="en-US" altLang="ko-KR" sz="800" dirty="0" smtClean="0"/>
                <a:t>-</a:t>
              </a:r>
              <a:r>
                <a:rPr lang="ko-KR" altLang="en-US" sz="800" dirty="0" smtClean="0"/>
                <a:t>암호화 된 비밀번호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00958" y="2930522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조회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72462" y="2930522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이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동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357818" y="3357562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29257" y="3429001"/>
              <a:ext cx="1785950" cy="71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[</a:t>
              </a:r>
              <a:r>
                <a:rPr lang="ko-KR" altLang="en-US" sz="800" dirty="0"/>
                <a:t>카테고리</a:t>
              </a:r>
              <a:r>
                <a:rPr lang="en-US" altLang="ko-KR" sz="800" dirty="0"/>
                <a:t>] </a:t>
              </a:r>
              <a:r>
                <a:rPr lang="ko-KR" altLang="en-US" sz="800" dirty="0" err="1"/>
                <a:t>사이트명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/ URL</a:t>
              </a:r>
            </a:p>
            <a:p>
              <a:r>
                <a:rPr lang="en-US" altLang="ko-KR" sz="800" dirty="0" smtClean="0"/>
                <a:t>-</a:t>
              </a:r>
              <a:r>
                <a:rPr lang="ko-KR" altLang="en-US" sz="800" dirty="0" smtClean="0"/>
                <a:t>암호화 된 비밀번호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500958" y="3500438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조회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72462" y="3500438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이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동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357818" y="3927478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29257" y="4000504"/>
              <a:ext cx="1785950" cy="71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[</a:t>
              </a:r>
              <a:r>
                <a:rPr lang="ko-KR" altLang="en-US" sz="800" dirty="0"/>
                <a:t>카테고리</a:t>
              </a:r>
              <a:r>
                <a:rPr lang="en-US" altLang="ko-KR" sz="800" dirty="0"/>
                <a:t>] </a:t>
              </a:r>
              <a:r>
                <a:rPr lang="ko-KR" altLang="en-US" sz="800" dirty="0" err="1"/>
                <a:t>사이트명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/ URL</a:t>
              </a:r>
            </a:p>
            <a:p>
              <a:r>
                <a:rPr lang="en-US" altLang="ko-KR" sz="800" dirty="0" smtClean="0"/>
                <a:t>-</a:t>
              </a:r>
              <a:r>
                <a:rPr lang="ko-KR" altLang="en-US" sz="800" dirty="0" smtClean="0"/>
                <a:t>암호화 된 비밀번호</a:t>
              </a:r>
              <a:endParaRPr lang="ko-KR" altLang="en-US" sz="8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00958" y="4071942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조회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72462" y="4071942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이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동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357818" y="4498982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429257" y="4573596"/>
              <a:ext cx="1785950" cy="71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[</a:t>
              </a:r>
              <a:r>
                <a:rPr lang="ko-KR" altLang="en-US" sz="800" dirty="0"/>
                <a:t>카테고리</a:t>
              </a:r>
              <a:r>
                <a:rPr lang="en-US" altLang="ko-KR" sz="800" dirty="0"/>
                <a:t>] </a:t>
              </a:r>
              <a:r>
                <a:rPr lang="ko-KR" altLang="en-US" sz="800" dirty="0" err="1"/>
                <a:t>사이트명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/ URL</a:t>
              </a:r>
            </a:p>
            <a:p>
              <a:r>
                <a:rPr lang="en-US" altLang="ko-KR" sz="800" dirty="0" smtClean="0"/>
                <a:t>-</a:t>
              </a:r>
              <a:r>
                <a:rPr lang="ko-KR" altLang="en-US" sz="800" dirty="0" smtClean="0"/>
                <a:t>암호화 된 비밀번호</a:t>
              </a:r>
              <a:endParaRPr lang="ko-KR" altLang="en-US" sz="8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00958" y="4645034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조회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72462" y="4645034"/>
              <a:ext cx="500066" cy="2857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이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동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5357818" y="5072074"/>
              <a:ext cx="3357586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489848" y="272459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다음 페이지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49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68710" y="906966"/>
            <a:ext cx="3570238" cy="5120869"/>
            <a:chOff x="755576" y="764704"/>
            <a:chExt cx="4068452" cy="5760640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9175" t="13034" r="39169" b="16967"/>
            <a:stretch>
              <a:fillRect/>
            </a:stretch>
          </p:blipFill>
          <p:spPr bwMode="auto">
            <a:xfrm>
              <a:off x="1187624" y="764704"/>
              <a:ext cx="3168352" cy="5760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타원 2"/>
            <p:cNvSpPr/>
            <p:nvPr/>
          </p:nvSpPr>
          <p:spPr>
            <a:xfrm>
              <a:off x="3203848" y="1916832"/>
              <a:ext cx="576064" cy="46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>
              <a:stCxn id="3" idx="4"/>
              <a:endCxn id="5" idx="3"/>
            </p:cNvCxnSpPr>
            <p:nvPr/>
          </p:nvCxnSpPr>
          <p:spPr>
            <a:xfrm>
              <a:off x="3491880" y="2384885"/>
              <a:ext cx="288032" cy="936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한쪽 모서리가 잘린 사각형 4"/>
            <p:cNvSpPr/>
            <p:nvPr/>
          </p:nvSpPr>
          <p:spPr>
            <a:xfrm>
              <a:off x="2735796" y="3320990"/>
              <a:ext cx="2088232" cy="782127"/>
            </a:xfrm>
            <a:prstGeom prst="snip1Rect">
              <a:avLst>
                <a:gd name="adj" fmla="val 50000"/>
              </a:avLst>
            </a:prstGeom>
            <a:solidFill>
              <a:srgbClr val="F2F2F2">
                <a:alpha val="54902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dirty="0" smtClean="0"/>
                <a:t>마우스가 위치한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버튼 강조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420888"/>
              <a:ext cx="295232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6" idx="2"/>
            </p:cNvCxnSpPr>
            <p:nvPr/>
          </p:nvCxnSpPr>
          <p:spPr>
            <a:xfrm flipH="1">
              <a:off x="1835696" y="2996952"/>
              <a:ext cx="900100" cy="64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한쪽 모서리가 잘린 사각형 7"/>
            <p:cNvSpPr/>
            <p:nvPr/>
          </p:nvSpPr>
          <p:spPr>
            <a:xfrm>
              <a:off x="755576" y="3645024"/>
              <a:ext cx="1224136" cy="408980"/>
            </a:xfrm>
            <a:prstGeom prst="snip1Rect">
              <a:avLst>
                <a:gd name="adj" fmla="val 50000"/>
              </a:avLst>
            </a:prstGeom>
            <a:solidFill>
              <a:srgbClr val="F2F2F2">
                <a:alpha val="54902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dirty="0" smtClean="0"/>
                <a:t>조각패널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59632" y="1484784"/>
              <a:ext cx="57606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9" idx="3"/>
              <a:endCxn id="11" idx="2"/>
            </p:cNvCxnSpPr>
            <p:nvPr/>
          </p:nvCxnSpPr>
          <p:spPr>
            <a:xfrm>
              <a:off x="1835695" y="1664804"/>
              <a:ext cx="288033" cy="118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가 잘린 사각형 10"/>
            <p:cNvSpPr/>
            <p:nvPr/>
          </p:nvSpPr>
          <p:spPr>
            <a:xfrm>
              <a:off x="2123728" y="1599727"/>
              <a:ext cx="1080120" cy="368082"/>
            </a:xfrm>
            <a:prstGeom prst="snip1Rect">
              <a:avLst>
                <a:gd name="adj" fmla="val 50000"/>
              </a:avLst>
            </a:prstGeom>
            <a:solidFill>
              <a:srgbClr val="F2F2F2">
                <a:alpha val="54902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200" dirty="0" smtClean="0"/>
                <a:t>카테고리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19101" y="7361"/>
            <a:ext cx="9163101" cy="6629481"/>
            <a:chOff x="-19101" y="7361"/>
            <a:chExt cx="9163101" cy="6629481"/>
          </a:xfrm>
        </p:grpSpPr>
        <p:sp>
          <p:nvSpPr>
            <p:cNvPr id="15" name="직사각형 14"/>
            <p:cNvSpPr/>
            <p:nvPr/>
          </p:nvSpPr>
          <p:spPr>
            <a:xfrm>
              <a:off x="0" y="7361"/>
              <a:ext cx="9144000" cy="5983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UI</a:t>
              </a:r>
              <a:r>
                <a:rPr lang="ko-KR" altLang="en-US" dirty="0" smtClean="0"/>
                <a:t>구현 결과물</a:t>
              </a:r>
              <a:endParaRPr lang="ko-KR" altLang="en-US" dirty="0"/>
            </a:p>
          </p:txBody>
        </p:sp>
        <p:cxnSp>
          <p:nvCxnSpPr>
            <p:cNvPr id="16" name="직선 연결선 15"/>
            <p:cNvCxnSpPr>
              <a:stCxn id="15" idx="2"/>
              <a:endCxn id="17" idx="0"/>
            </p:cNvCxnSpPr>
            <p:nvPr/>
          </p:nvCxnSpPr>
          <p:spPr>
            <a:xfrm flipH="1">
              <a:off x="4552899" y="605737"/>
              <a:ext cx="19101" cy="572332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-19101" y="6329065"/>
              <a:ext cx="9144000" cy="30777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이전 페이지의 설명 참조</a:t>
              </a:r>
              <a:r>
                <a:rPr lang="en-US" altLang="ko-KR" sz="1400" dirty="0" smtClean="0"/>
                <a:t>)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626727" y="906966"/>
            <a:ext cx="3756527" cy="5129046"/>
            <a:chOff x="141023" y="764704"/>
            <a:chExt cx="4286961" cy="5769456"/>
          </a:xfrm>
        </p:grpSpPr>
        <p:pic>
          <p:nvPicPr>
            <p:cNvPr id="20" name="Picture 3" descr="C:\Users\xnote\OneDrive\문서\카카오톡 받은 파일\목록화면\목록나가기.png"/>
            <p:cNvPicPr>
              <a:picLocks noChangeAspect="1" noChangeArrowheads="1"/>
            </p:cNvPicPr>
            <p:nvPr/>
          </p:nvPicPr>
          <p:blipFill>
            <a:blip r:embed="rId3" cstate="print"/>
            <a:srcRect l="3301" t="1915" r="6053" b="3111"/>
            <a:stretch>
              <a:fillRect/>
            </a:stretch>
          </p:blipFill>
          <p:spPr bwMode="auto">
            <a:xfrm>
              <a:off x="1187624" y="764704"/>
              <a:ext cx="3168352" cy="576945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타원 20"/>
            <p:cNvSpPr/>
            <p:nvPr/>
          </p:nvSpPr>
          <p:spPr>
            <a:xfrm>
              <a:off x="1187624" y="1052736"/>
              <a:ext cx="50405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1" idx="6"/>
              <a:endCxn id="80" idx="2"/>
            </p:cNvCxnSpPr>
            <p:nvPr/>
          </p:nvCxnSpPr>
          <p:spPr>
            <a:xfrm>
              <a:off x="1691680" y="1232756"/>
              <a:ext cx="812215" cy="2289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3707904" y="5949280"/>
              <a:ext cx="720080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>
              <a:stCxn id="24" idx="2"/>
              <a:endCxn id="75" idx="1"/>
            </p:cNvCxnSpPr>
            <p:nvPr/>
          </p:nvCxnSpPr>
          <p:spPr>
            <a:xfrm flipH="1" flipV="1">
              <a:off x="1996097" y="5789504"/>
              <a:ext cx="1711807" cy="4478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3563888" y="2492896"/>
              <a:ext cx="648072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27" idx="4"/>
              <a:endCxn id="73" idx="3"/>
            </p:cNvCxnSpPr>
            <p:nvPr/>
          </p:nvCxnSpPr>
          <p:spPr>
            <a:xfrm>
              <a:off x="3887924" y="2996953"/>
              <a:ext cx="324036" cy="5005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32" idx="2"/>
              <a:endCxn id="31" idx="3"/>
            </p:cNvCxnSpPr>
            <p:nvPr/>
          </p:nvCxnSpPr>
          <p:spPr>
            <a:xfrm flipH="1">
              <a:off x="1122391" y="2397820"/>
              <a:ext cx="911328" cy="347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한쪽 모서리가 잘린 사각형 30"/>
            <p:cNvSpPr/>
            <p:nvPr/>
          </p:nvSpPr>
          <p:spPr>
            <a:xfrm>
              <a:off x="141023" y="2744925"/>
              <a:ext cx="1962735" cy="1150111"/>
            </a:xfrm>
            <a:prstGeom prst="snip1Rect">
              <a:avLst>
                <a:gd name="adj" fmla="val 50000"/>
              </a:avLst>
            </a:prstGeom>
            <a:solidFill>
              <a:srgbClr val="F2F2F2">
                <a:alpha val="54902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rIns="36000" anchor="t">
              <a:spAutoFit/>
            </a:bodyPr>
            <a:lstStyle/>
            <a:p>
              <a:pPr algn="ctr"/>
              <a:r>
                <a:rPr lang="ko-KR" altLang="en-US" sz="1100" dirty="0" smtClean="0"/>
                <a:t>조회 페이지로 이동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&amp;</a:t>
              </a:r>
            </a:p>
            <a:p>
              <a:pPr algn="ctr"/>
              <a:r>
                <a:rPr lang="en-US" altLang="ko-KR" sz="1100" dirty="0" smtClean="0"/>
                <a:t>Singleton </a:t>
              </a:r>
              <a:r>
                <a:rPr lang="ko-KR" altLang="en-US" sz="1100" dirty="0" smtClean="0"/>
                <a:t>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사이트정보 저장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67644" y="1965772"/>
              <a:ext cx="13321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/>
          <p:cNvSpPr/>
          <p:nvPr/>
        </p:nvSpPr>
        <p:spPr>
          <a:xfrm>
            <a:off x="7244735" y="1910699"/>
            <a:ext cx="630983" cy="5121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4"/>
            <a:endCxn id="76" idx="3"/>
          </p:cNvCxnSpPr>
          <p:nvPr/>
        </p:nvCxnSpPr>
        <p:spPr>
          <a:xfrm flipH="1">
            <a:off x="6167314" y="2422820"/>
            <a:ext cx="1392913" cy="17714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한쪽 모서리가 잘린 사각형 72"/>
          <p:cNvSpPr/>
          <p:nvPr/>
        </p:nvSpPr>
        <p:spPr>
          <a:xfrm>
            <a:off x="7334018" y="3336422"/>
            <a:ext cx="1719882" cy="1247388"/>
          </a:xfrm>
          <a:prstGeom prst="snip1Rect">
            <a:avLst>
              <a:gd name="adj" fmla="val 50000"/>
            </a:avLst>
          </a:prstGeom>
          <a:solidFill>
            <a:srgbClr val="F2F2F2">
              <a:alpha val="5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anchor="t">
            <a:spAutoFit/>
          </a:bodyPr>
          <a:lstStyle/>
          <a:p>
            <a:pPr algn="ctr"/>
            <a:r>
              <a:rPr lang="ko-KR" altLang="en-US" sz="1100" dirty="0" smtClean="0"/>
              <a:t>해당 웹사이트로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이동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&amp;</a:t>
            </a:r>
          </a:p>
          <a:p>
            <a:pPr algn="ctr"/>
            <a:r>
              <a:rPr lang="ko-KR" altLang="en-US" sz="1100" dirty="0" smtClean="0"/>
              <a:t>클립보드에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복호화</a:t>
            </a:r>
            <a:r>
              <a:rPr lang="ko-KR" altLang="en-US" sz="1100" dirty="0" smtClean="0"/>
              <a:t> 암호 복사</a:t>
            </a:r>
          </a:p>
        </p:txBody>
      </p:sp>
      <p:sp>
        <p:nvSpPr>
          <p:cNvPr id="75" name="한쪽 모서리가 잘린 사각형 74"/>
          <p:cNvSpPr/>
          <p:nvPr/>
        </p:nvSpPr>
        <p:spPr>
          <a:xfrm>
            <a:off x="5615487" y="4801441"/>
            <a:ext cx="1273564" cy="572572"/>
          </a:xfrm>
          <a:prstGeom prst="snip1Rect">
            <a:avLst>
              <a:gd name="adj" fmla="val 50000"/>
            </a:avLst>
          </a:prstGeom>
          <a:solidFill>
            <a:srgbClr val="F2F2F2">
              <a:alpha val="5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anchor="t">
            <a:spAutoFit/>
          </a:bodyPr>
          <a:lstStyle/>
          <a:p>
            <a:pPr algn="ctr"/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추가하</a:t>
            </a:r>
            <a:r>
              <a:rPr lang="ko-KR" altLang="en-US" sz="1100" dirty="0"/>
              <a:t>기</a:t>
            </a:r>
            <a:endParaRPr lang="en-US" altLang="ko-KR" sz="1100" dirty="0"/>
          </a:p>
        </p:txBody>
      </p:sp>
      <p:sp>
        <p:nvSpPr>
          <p:cNvPr id="76" name="한쪽 모서리가 잘린 사각형 75"/>
          <p:cNvSpPr/>
          <p:nvPr/>
        </p:nvSpPr>
        <p:spPr>
          <a:xfrm>
            <a:off x="5530532" y="4194238"/>
            <a:ext cx="1273564" cy="572572"/>
          </a:xfrm>
          <a:prstGeom prst="snip1Rect">
            <a:avLst>
              <a:gd name="adj" fmla="val 50000"/>
            </a:avLst>
          </a:prstGeom>
          <a:solidFill>
            <a:srgbClr val="F2F2F2">
              <a:alpha val="5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anchor="t">
            <a:spAutoFit/>
          </a:bodyPr>
          <a:lstStyle/>
          <a:p>
            <a:pPr algn="ctr"/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제거하</a:t>
            </a:r>
            <a:r>
              <a:rPr lang="ko-KR" altLang="en-US" sz="1100" dirty="0"/>
              <a:t>기</a:t>
            </a:r>
            <a:endParaRPr lang="en-US" altLang="ko-KR" sz="1100" dirty="0" smtClean="0"/>
          </a:p>
        </p:txBody>
      </p:sp>
      <p:sp>
        <p:nvSpPr>
          <p:cNvPr id="80" name="한쪽 모서리가 잘린 사각형 79"/>
          <p:cNvSpPr/>
          <p:nvPr/>
        </p:nvSpPr>
        <p:spPr>
          <a:xfrm>
            <a:off x="6697236" y="1240282"/>
            <a:ext cx="1273564" cy="572572"/>
          </a:xfrm>
          <a:prstGeom prst="snip1Rect">
            <a:avLst>
              <a:gd name="adj" fmla="val 50000"/>
            </a:avLst>
          </a:prstGeom>
          <a:solidFill>
            <a:srgbClr val="F2F2F2">
              <a:alpha val="5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anchor="t">
            <a:spAutoFit/>
          </a:bodyPr>
          <a:lstStyle/>
          <a:p>
            <a:pPr algn="ctr"/>
            <a:r>
              <a:rPr lang="ko-KR" altLang="en-US" sz="1100" dirty="0" err="1" smtClean="0"/>
              <a:t>뒤로가기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버</a:t>
            </a:r>
            <a:r>
              <a:rPr lang="ko-KR" altLang="en-US" sz="1100" dirty="0"/>
              <a:t>튼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1158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7361"/>
            <a:ext cx="9144000" cy="6793243"/>
            <a:chOff x="0" y="7361"/>
            <a:chExt cx="9144000" cy="6793243"/>
          </a:xfrm>
        </p:grpSpPr>
        <p:sp>
          <p:nvSpPr>
            <p:cNvPr id="2" name="직사각형 1"/>
            <p:cNvSpPr/>
            <p:nvPr/>
          </p:nvSpPr>
          <p:spPr>
            <a:xfrm>
              <a:off x="0" y="7361"/>
              <a:ext cx="4572000" cy="5983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프로토타입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572000" y="7361"/>
              <a:ext cx="4572000" cy="5983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UI</a:t>
              </a:r>
              <a:r>
                <a:rPr lang="ko-KR" altLang="en-US" dirty="0" smtClean="0"/>
                <a:t>구현 결과물</a:t>
              </a:r>
              <a:endParaRPr lang="ko-KR" altLang="en-US" dirty="0"/>
            </a:p>
          </p:txBody>
        </p:sp>
        <p:cxnSp>
          <p:nvCxnSpPr>
            <p:cNvPr id="4" name="직선 연결선 3"/>
            <p:cNvCxnSpPr>
              <a:stCxn id="2" idx="3"/>
              <a:endCxn id="5" idx="0"/>
            </p:cNvCxnSpPr>
            <p:nvPr/>
          </p:nvCxnSpPr>
          <p:spPr>
            <a:xfrm>
              <a:off x="4572000" y="306549"/>
              <a:ext cx="0" cy="48936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0" y="5200166"/>
              <a:ext cx="9144000" cy="160043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- </a:t>
              </a:r>
              <a:r>
                <a:rPr lang="ko-KR" altLang="en-US" sz="1400" dirty="0" err="1" smtClean="0"/>
                <a:t>사이트명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아이디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비밀번호</a:t>
              </a:r>
              <a:r>
                <a:rPr lang="en-US" altLang="ko-KR" sz="1400" dirty="0" smtClean="0"/>
                <a:t>, URL</a:t>
              </a:r>
              <a:r>
                <a:rPr lang="ko-KR" altLang="en-US" sz="1400" dirty="0" smtClean="0"/>
                <a:t>을 </a:t>
              </a:r>
              <a:r>
                <a:rPr lang="ko-KR" altLang="en-US" sz="1400" dirty="0" err="1" smtClean="0"/>
                <a:t>입력받아서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DB</a:t>
              </a:r>
              <a:r>
                <a:rPr lang="ko-KR" altLang="en-US" sz="1400" dirty="0" smtClean="0"/>
                <a:t>에 저장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보안방식의 경우 </a:t>
              </a:r>
              <a:r>
                <a:rPr lang="en-US" altLang="ko-KR" sz="1400" dirty="0" smtClean="0"/>
                <a:t>[</a:t>
              </a:r>
              <a:r>
                <a:rPr lang="ko-KR" altLang="en-US" sz="1400" dirty="0" smtClean="0"/>
                <a:t>기본</a:t>
              </a:r>
              <a:r>
                <a:rPr lang="en-US" altLang="ko-KR" sz="1400" dirty="0" smtClean="0"/>
                <a:t>] </a:t>
              </a:r>
              <a:r>
                <a:rPr lang="ko-KR" altLang="en-US" sz="1400" dirty="0" smtClean="0"/>
                <a:t>항목을 선택해 카이사르 알고리즘을 적용</a:t>
              </a:r>
              <a:r>
                <a:rPr lang="en-US" altLang="ko-KR" sz="1400" dirty="0" smtClean="0"/>
                <a:t>)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목록 조회 페이지에서 </a:t>
              </a:r>
              <a:r>
                <a:rPr lang="en-US" altLang="ko-KR" sz="1400" dirty="0" smtClean="0"/>
                <a:t>+ </a:t>
              </a:r>
              <a:r>
                <a:rPr lang="ko-KR" altLang="en-US" sz="1400" dirty="0" smtClean="0"/>
                <a:t>버튼으로 진입한 경우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저장버튼을 출력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초기화 버튼을 누르면 입력된 값들을 처음 상태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입력하지 않은 상태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로 초기화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저장버튼을 누르면 정보가 </a:t>
              </a:r>
              <a:r>
                <a:rPr lang="en-US" altLang="ko-KR" sz="1400" dirty="0" smtClean="0"/>
                <a:t>DB</a:t>
              </a:r>
              <a:r>
                <a:rPr lang="ko-KR" altLang="en-US" sz="1400" dirty="0" smtClean="0"/>
                <a:t>에 새로 저장된다</a:t>
              </a:r>
              <a:r>
                <a:rPr lang="en-US" altLang="ko-KR" sz="1400" dirty="0" smtClean="0"/>
                <a:t>.(</a:t>
              </a:r>
              <a:r>
                <a:rPr lang="ko-KR" altLang="en-US" sz="1400" dirty="0" smtClean="0"/>
                <a:t>비밀번호의 경우 암호화 된 비밀번호만 저장</a:t>
              </a:r>
              <a:r>
                <a:rPr lang="en-US" altLang="ko-KR" sz="1400" dirty="0" smtClean="0"/>
                <a:t>)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err="1" smtClean="0"/>
                <a:t>뒤로가기</a:t>
              </a:r>
              <a:r>
                <a:rPr lang="ko-KR" altLang="en-US" sz="1400" dirty="0" smtClean="0"/>
                <a:t> 버튼을 누르면 목록 조회 페이지로 이동</a:t>
              </a:r>
              <a:endParaRPr lang="en-US" altLang="ko-KR" sz="1400" dirty="0" smtClean="0"/>
            </a:p>
            <a:p>
              <a:endParaRPr lang="en-US" altLang="ko-KR" sz="14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83567" y="692696"/>
            <a:ext cx="3105537" cy="4430135"/>
            <a:chOff x="5357818" y="642918"/>
            <a:chExt cx="3357586" cy="5324878"/>
          </a:xfrm>
        </p:grpSpPr>
        <p:sp>
          <p:nvSpPr>
            <p:cNvPr id="18" name="직사각형 17"/>
            <p:cNvSpPr/>
            <p:nvPr/>
          </p:nvSpPr>
          <p:spPr>
            <a:xfrm>
              <a:off x="5357818" y="642918"/>
              <a:ext cx="3357586" cy="53248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43768" y="4572008"/>
              <a:ext cx="1071570" cy="2912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ysClr val="windowText" lastClr="000000"/>
                  </a:solidFill>
                </a:rPr>
                <a:t>저</a:t>
              </a:r>
              <a:r>
                <a:rPr lang="ko-KR" altLang="en-US" sz="900" dirty="0">
                  <a:solidFill>
                    <a:sysClr val="windowText" lastClr="000000"/>
                  </a:solidFill>
                </a:rPr>
                <a:t>장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29322" y="4572008"/>
              <a:ext cx="1071570" cy="2912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초기화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왼쪽 화살표 20"/>
            <p:cNvSpPr/>
            <p:nvPr/>
          </p:nvSpPr>
          <p:spPr>
            <a:xfrm>
              <a:off x="5572132" y="857232"/>
              <a:ext cx="376374" cy="376374"/>
            </a:xfrm>
            <a:prstGeom prst="lef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72131" y="1873310"/>
              <a:ext cx="1000132" cy="2268949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ko-KR" altLang="en-US" sz="1000" dirty="0" err="1" smtClean="0"/>
                <a:t>사이트명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</a:t>
              </a:r>
            </a:p>
            <a:p>
              <a:pPr algn="r">
                <a:lnSpc>
                  <a:spcPts val="2000"/>
                </a:lnSpc>
              </a:pPr>
              <a:endParaRPr lang="en-US" altLang="ko-KR" sz="1000" dirty="0" smtClean="0"/>
            </a:p>
            <a:p>
              <a:pPr algn="r">
                <a:lnSpc>
                  <a:spcPts val="2000"/>
                </a:lnSpc>
              </a:pPr>
              <a:r>
                <a:rPr lang="ko-KR" altLang="en-US" sz="1000" dirty="0" smtClean="0"/>
                <a:t>아이디 </a:t>
              </a:r>
              <a:r>
                <a:rPr lang="en-US" altLang="ko-KR" sz="1000" dirty="0" smtClean="0"/>
                <a:t>:</a:t>
              </a:r>
            </a:p>
            <a:p>
              <a:pPr algn="r">
                <a:lnSpc>
                  <a:spcPts val="2000"/>
                </a:lnSpc>
              </a:pPr>
              <a:endParaRPr lang="en-US" altLang="ko-KR" sz="1000" dirty="0" smtClean="0"/>
            </a:p>
            <a:p>
              <a:pPr algn="r">
                <a:lnSpc>
                  <a:spcPts val="2000"/>
                </a:lnSpc>
              </a:pPr>
              <a:r>
                <a:rPr lang="ko-KR" altLang="en-US" sz="900" dirty="0" smtClean="0"/>
                <a:t>비밀번호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</a:t>
              </a:r>
            </a:p>
            <a:p>
              <a:pPr algn="r">
                <a:lnSpc>
                  <a:spcPts val="2000"/>
                </a:lnSpc>
              </a:pPr>
              <a:endParaRPr lang="en-US" altLang="ko-KR" sz="1000" dirty="0" smtClean="0"/>
            </a:p>
            <a:p>
              <a:pPr algn="r">
                <a:lnSpc>
                  <a:spcPts val="2000"/>
                </a:lnSpc>
              </a:pPr>
              <a:r>
                <a:rPr lang="en-US" altLang="ko-KR" sz="1000" dirty="0" smtClean="0"/>
                <a:t>URL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</a:t>
              </a:r>
              <a:endParaRPr lang="ko-KR" altLang="en-US" sz="10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72265" y="1873310"/>
              <a:ext cx="1768297" cy="39295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72264" y="2517914"/>
              <a:ext cx="1768297" cy="39295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72264" y="3119765"/>
              <a:ext cx="1768297" cy="39295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비밀번호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72264" y="3749304"/>
              <a:ext cx="1768297" cy="39295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사이트주소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12232" y="664086"/>
            <a:ext cx="3996214" cy="4430135"/>
            <a:chOff x="197515" y="764704"/>
            <a:chExt cx="5150676" cy="5773732"/>
          </a:xfrm>
        </p:grpSpPr>
        <p:pic>
          <p:nvPicPr>
            <p:cNvPr id="36" name="Picture 2" descr="C:\Users\xnote\OneDrive\문서\카카오톡 받은 파일\정보추가화면\정보추가기본.png"/>
            <p:cNvPicPr>
              <a:picLocks noChangeAspect="1" noChangeArrowheads="1"/>
            </p:cNvPicPr>
            <p:nvPr/>
          </p:nvPicPr>
          <p:blipFill>
            <a:blip r:embed="rId2" cstate="print"/>
            <a:srcRect l="3345" t="1895" r="4665" b="3370"/>
            <a:stretch>
              <a:fillRect/>
            </a:stretch>
          </p:blipFill>
          <p:spPr bwMode="auto">
            <a:xfrm>
              <a:off x="1187624" y="764704"/>
              <a:ext cx="3175553" cy="57737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7" name="직선 화살표 연결선 36"/>
            <p:cNvCxnSpPr>
              <a:stCxn id="39" idx="3"/>
              <a:endCxn id="38" idx="2"/>
            </p:cNvCxnSpPr>
            <p:nvPr/>
          </p:nvCxnSpPr>
          <p:spPr>
            <a:xfrm flipV="1">
              <a:off x="2987823" y="3164465"/>
              <a:ext cx="488160" cy="336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한쪽 모서리가 잘린 사각형 37"/>
            <p:cNvSpPr/>
            <p:nvPr/>
          </p:nvSpPr>
          <p:spPr>
            <a:xfrm>
              <a:off x="3475983" y="2498193"/>
              <a:ext cx="1872208" cy="1332543"/>
            </a:xfrm>
            <a:prstGeom prst="snip1Rect">
              <a:avLst>
                <a:gd name="adj" fmla="val 50000"/>
              </a:avLst>
            </a:prstGeom>
            <a:solidFill>
              <a:srgbClr val="F2F2F2">
                <a:alpha val="54902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rIns="36000" anchor="t">
              <a:spAutoFit/>
            </a:bodyPr>
            <a:lstStyle/>
            <a:p>
              <a:pPr algn="ctr"/>
              <a:r>
                <a:rPr lang="ko-KR" altLang="en-US" sz="1100" dirty="0" smtClean="0"/>
                <a:t>힌트텍스트 출력</a:t>
              </a:r>
              <a:endParaRPr lang="en-US" altLang="ko-KR" sz="1100" dirty="0" smtClean="0"/>
            </a:p>
            <a:p>
              <a:pPr algn="ctr"/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입력 받은 비밀번호 암호화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저장 시</a:t>
              </a:r>
              <a:r>
                <a:rPr lang="en-US" altLang="ko-KR" sz="1100" dirty="0" smtClean="0"/>
                <a:t>)</a:t>
              </a:r>
              <a:endParaRPr lang="ko-KR" altLang="en-US" sz="11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051720" y="3284984"/>
              <a:ext cx="93610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691680" y="5921896"/>
              <a:ext cx="720080" cy="459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/>
            <p:cNvCxnSpPr>
              <a:stCxn id="40" idx="2"/>
              <a:endCxn id="42" idx="1"/>
            </p:cNvCxnSpPr>
            <p:nvPr/>
          </p:nvCxnSpPr>
          <p:spPr>
            <a:xfrm flipH="1" flipV="1">
              <a:off x="1061611" y="5489108"/>
              <a:ext cx="630069" cy="6625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한쪽 모서리가 잘린 사각형 41"/>
            <p:cNvSpPr/>
            <p:nvPr/>
          </p:nvSpPr>
          <p:spPr>
            <a:xfrm>
              <a:off x="197515" y="4742884"/>
              <a:ext cx="1728191" cy="746225"/>
            </a:xfrm>
            <a:prstGeom prst="snip1Rect">
              <a:avLst>
                <a:gd name="adj" fmla="val 50000"/>
              </a:avLst>
            </a:prstGeom>
            <a:solidFill>
              <a:srgbClr val="F2F2F2">
                <a:alpha val="54902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rIns="36000" anchor="t">
              <a:spAutoFit/>
            </a:bodyPr>
            <a:lstStyle/>
            <a:p>
              <a:pPr algn="ctr"/>
              <a:r>
                <a:rPr lang="ko-KR" altLang="en-US" sz="1100" dirty="0" smtClean="0"/>
                <a:t>입력된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모든 정보 초기화</a:t>
              </a:r>
            </a:p>
          </p:txBody>
        </p:sp>
        <p:sp>
          <p:nvSpPr>
            <p:cNvPr id="43" name="타원 42"/>
            <p:cNvSpPr/>
            <p:nvPr/>
          </p:nvSpPr>
          <p:spPr>
            <a:xfrm>
              <a:off x="1187624" y="1052736"/>
              <a:ext cx="50405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>
              <a:stCxn id="43" idx="6"/>
              <a:endCxn id="45" idx="2"/>
            </p:cNvCxnSpPr>
            <p:nvPr/>
          </p:nvCxnSpPr>
          <p:spPr>
            <a:xfrm>
              <a:off x="1691680" y="1232756"/>
              <a:ext cx="468052" cy="4258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한쪽 모서리가 잘린 사각형 44"/>
            <p:cNvSpPr/>
            <p:nvPr/>
          </p:nvSpPr>
          <p:spPr>
            <a:xfrm>
              <a:off x="2159732" y="1484784"/>
              <a:ext cx="1476164" cy="347633"/>
            </a:xfrm>
            <a:prstGeom prst="snip1Rect">
              <a:avLst>
                <a:gd name="adj" fmla="val 50000"/>
              </a:avLst>
            </a:prstGeom>
            <a:solidFill>
              <a:srgbClr val="F2F2F2">
                <a:alpha val="54902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rIns="36000" anchor="t">
              <a:spAutoFit/>
            </a:bodyPr>
            <a:lstStyle/>
            <a:p>
              <a:pPr algn="ctr"/>
              <a:r>
                <a:rPr lang="ko-KR" altLang="en-US" sz="1100" smtClean="0"/>
                <a:t>뒤로가기</a:t>
              </a:r>
              <a:r>
                <a:rPr lang="ko-KR" altLang="en-US" sz="1100" dirty="0" smtClean="0"/>
                <a:t> 버튼</a:t>
              </a:r>
            </a:p>
          </p:txBody>
        </p:sp>
      </p:grpSp>
      <p:sp>
        <p:nvSpPr>
          <p:cNvPr id="56" name="타원 55"/>
          <p:cNvSpPr/>
          <p:nvPr/>
        </p:nvSpPr>
        <p:spPr>
          <a:xfrm>
            <a:off x="7105948" y="4609440"/>
            <a:ext cx="558683" cy="352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56" idx="6"/>
            <a:endCxn id="58" idx="1"/>
          </p:cNvCxnSpPr>
          <p:nvPr/>
        </p:nvCxnSpPr>
        <p:spPr>
          <a:xfrm flipV="1">
            <a:off x="7664631" y="4401550"/>
            <a:ext cx="473396" cy="3841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한쪽 모서리가 잘린 사각형 57"/>
          <p:cNvSpPr/>
          <p:nvPr/>
        </p:nvSpPr>
        <p:spPr>
          <a:xfrm>
            <a:off x="7467608" y="3604040"/>
            <a:ext cx="1340838" cy="797510"/>
          </a:xfrm>
          <a:prstGeom prst="snip1Rect">
            <a:avLst>
              <a:gd name="adj" fmla="val 50000"/>
            </a:avLst>
          </a:prstGeom>
          <a:solidFill>
            <a:srgbClr val="F2F2F2">
              <a:alpha val="5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anchor="t">
            <a:spAutoFit/>
          </a:bodyPr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smtClean="0"/>
              <a:t>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신규 사이트정보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추</a:t>
            </a:r>
            <a:r>
              <a:rPr lang="ko-KR" altLang="en-US" sz="1100" dirty="0"/>
              <a:t>가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09830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361"/>
            <a:ext cx="9144000" cy="6577800"/>
            <a:chOff x="0" y="7361"/>
            <a:chExt cx="9144000" cy="6577800"/>
          </a:xfrm>
        </p:grpSpPr>
        <p:sp>
          <p:nvSpPr>
            <p:cNvPr id="3" name="직사각형 2"/>
            <p:cNvSpPr/>
            <p:nvPr/>
          </p:nvSpPr>
          <p:spPr>
            <a:xfrm>
              <a:off x="0" y="7361"/>
              <a:ext cx="4572000" cy="5983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프로토타입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72000" y="7361"/>
              <a:ext cx="4572000" cy="5983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UI</a:t>
              </a:r>
              <a:r>
                <a:rPr lang="ko-KR" altLang="en-US" dirty="0" smtClean="0"/>
                <a:t>구현 결과물</a:t>
              </a:r>
              <a:endParaRPr lang="ko-KR" altLang="en-US" dirty="0"/>
            </a:p>
          </p:txBody>
        </p:sp>
        <p:cxnSp>
          <p:nvCxnSpPr>
            <p:cNvPr id="5" name="직선 연결선 4"/>
            <p:cNvCxnSpPr>
              <a:stCxn id="3" idx="3"/>
              <a:endCxn id="6" idx="0"/>
            </p:cNvCxnSpPr>
            <p:nvPr/>
          </p:nvCxnSpPr>
          <p:spPr>
            <a:xfrm>
              <a:off x="4572000" y="306549"/>
              <a:ext cx="0" cy="48936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0" y="5200166"/>
              <a:ext cx="9144000" cy="1384995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- </a:t>
              </a:r>
              <a:r>
                <a:rPr lang="ko-KR" altLang="en-US" sz="1400" dirty="0" smtClean="0"/>
                <a:t>수정페이지 내에서 </a:t>
              </a:r>
              <a:r>
                <a:rPr lang="en-US" altLang="ko-KR" sz="1400" dirty="0" smtClean="0"/>
                <a:t>AES </a:t>
              </a:r>
              <a:r>
                <a:rPr lang="ko-KR" altLang="en-US" sz="1400" dirty="0" smtClean="0"/>
                <a:t>알고리즘으로 비밀번호 암호화 방식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알고리즘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을 변경 가능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추가페이지에서 처음 설정되는 기본값은 카이사르 알고리즘</a:t>
              </a:r>
              <a:r>
                <a:rPr lang="en-US" altLang="ko-KR" sz="1400" dirty="0" smtClean="0"/>
                <a:t>)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알고리즘 변경 시 목록 페이지에 즉시 반영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en-US" altLang="ko-KR" sz="1400" dirty="0" smtClean="0"/>
                <a:t> - </a:t>
              </a:r>
              <a:r>
                <a:rPr lang="ko-KR" altLang="en-US" sz="1400" dirty="0" smtClean="0"/>
                <a:t>추가페이지 내에서는 </a:t>
              </a:r>
              <a:r>
                <a:rPr lang="en-US" altLang="ko-KR" sz="1400" dirty="0" smtClean="0"/>
                <a:t>AES </a:t>
              </a:r>
              <a:r>
                <a:rPr lang="ko-KR" altLang="en-US" sz="1400" dirty="0" smtClean="0"/>
                <a:t>알고리즘 설정 불가</a:t>
              </a:r>
              <a:endParaRPr lang="en-US" altLang="ko-KR" sz="1400" dirty="0" smtClean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7848" y="271714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프로토타입에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존재하지 않는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:\Users\even1415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155048"/>
            <a:ext cx="2530476" cy="83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ven1415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03719"/>
            <a:ext cx="2530475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ven1415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59524"/>
            <a:ext cx="253047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stCxn id="1026" idx="2"/>
            <a:endCxn id="1027" idx="0"/>
          </p:cNvCxnSpPr>
          <p:nvPr/>
        </p:nvCxnSpPr>
        <p:spPr>
          <a:xfrm>
            <a:off x="6773341" y="1988839"/>
            <a:ext cx="1" cy="414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27" idx="2"/>
            <a:endCxn id="1028" idx="0"/>
          </p:cNvCxnSpPr>
          <p:nvPr/>
        </p:nvCxnSpPr>
        <p:spPr>
          <a:xfrm>
            <a:off x="6773342" y="3326057"/>
            <a:ext cx="0" cy="433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4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585</Words>
  <Application>Microsoft Office PowerPoint</Application>
  <PresentationFormat>화면 슬라이드 쇼(4:3)</PresentationFormat>
  <Paragraphs>137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ID / Password 관리 프로그램</vt:lpstr>
      <vt:lpstr> 교과목 포트폴리오 평가</vt:lpstr>
      <vt:lpstr> 1. [UI 구현 개요 설명] 프로젝트 개요 설명 및 UI구현 담당한 부분에 대해 간략히 설명하시오</vt:lpstr>
      <vt:lpstr> 2. [UI구현 표준 수립하기] UI 구현 표준으로 수립한 사항에 대해 기술하시오</vt:lpstr>
      <vt:lpstr> 3. [프로토타입 vs 실제구현한 UI]  기 작성했던 프로토타입과 구현한 UI화면을 비교하여 캡처 이미지로 작성하고  그에 대한 부연 설명을 기술하시오.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/ Password 관리 프로그램</dc:title>
  <dc:creator>Microsoft</dc:creator>
  <cp:lastModifiedBy>Microsoft</cp:lastModifiedBy>
  <cp:revision>29</cp:revision>
  <dcterms:created xsi:type="dcterms:W3CDTF">2021-11-16T07:30:02Z</dcterms:created>
  <dcterms:modified xsi:type="dcterms:W3CDTF">2021-11-16T09:03:53Z</dcterms:modified>
</cp:coreProperties>
</file>