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89" r:id="rId12"/>
    <p:sldId id="277" r:id="rId13"/>
    <p:sldId id="264" r:id="rId14"/>
    <p:sldId id="266" r:id="rId15"/>
    <p:sldId id="268" r:id="rId16"/>
    <p:sldId id="269" r:id="rId17"/>
    <p:sldId id="284" r:id="rId18"/>
    <p:sldId id="265" r:id="rId19"/>
    <p:sldId id="267" r:id="rId20"/>
    <p:sldId id="285" r:id="rId21"/>
    <p:sldId id="286" r:id="rId22"/>
    <p:sldId id="287" r:id="rId23"/>
    <p:sldId id="288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89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期末</a:t>
            </a:r>
            <a:r>
              <a:rPr lang="zh-CN" altLang="en-US"/>
              <a:t>实验程序设计</a:t>
            </a:r>
            <a:br>
              <a:rPr lang="zh-CN" altLang="en-US"/>
            </a:br>
            <a:r>
              <a:rPr lang="zh-CN" altLang="en-US"/>
              <a:t>项目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675380"/>
            <a:ext cx="9799320" cy="2649220"/>
          </a:xfrm>
        </p:spPr>
        <p:txBody>
          <a:bodyPr>
            <a:normAutofit/>
          </a:bodyPr>
          <a:p>
            <a:r>
              <a:rPr lang="zh-CN" altLang="en-US"/>
              <a:t>实验题目：运用Java swing、socket网络编程、JDBC等实现Java简易聊天软件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软件学院 软件工程一班 胡旖雯 2011277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特殊情况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6318885" cy="4759325"/>
          </a:xfrm>
        </p:spPr>
        <p:txBody>
          <a:bodyPr/>
          <a:p>
            <a:r>
              <a:rPr lang="en-US" altLang="zh-CN" sz="2800"/>
              <a:t>1.</a:t>
            </a:r>
            <a:r>
              <a:rPr lang="zh-CN" altLang="en-US" sz="2800"/>
              <a:t>登陆界面，登录不成功；</a:t>
            </a:r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加好友不成功；（查无此人或对方</a:t>
            </a:r>
            <a:r>
              <a:rPr lang="zh-CN" altLang="en-US" sz="2800"/>
              <a:t>拒绝）</a:t>
            </a:r>
            <a:endParaRPr lang="zh-CN" altLang="en-US" sz="2800"/>
          </a:p>
          <a:p>
            <a:r>
              <a:rPr lang="en-US" altLang="zh-CN" sz="2800"/>
              <a:t>3.</a:t>
            </a:r>
            <a:r>
              <a:rPr lang="zh-CN" altLang="en-US" sz="2800"/>
              <a:t>给对方发消息或好友申请，对方不在线，数据暂存进文件，当对方登录时弹出</a:t>
            </a:r>
            <a:r>
              <a:rPr lang="zh-CN" altLang="en-US" sz="2800"/>
              <a:t>界面。</a:t>
            </a:r>
            <a:endParaRPr lang="zh-CN" altLang="en-US" sz="2800"/>
          </a:p>
        </p:txBody>
      </p:sp>
      <p:grpSp>
        <p:nvGrpSpPr>
          <p:cNvPr id="6" name="组合 5"/>
          <p:cNvGrpSpPr/>
          <p:nvPr/>
        </p:nvGrpSpPr>
        <p:grpSpPr>
          <a:xfrm>
            <a:off x="8007350" y="3464560"/>
            <a:ext cx="3065780" cy="2885440"/>
            <a:chOff x="11788" y="5860"/>
            <a:chExt cx="4828" cy="45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77" y="5860"/>
              <a:ext cx="4131" cy="454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1788" y="7230"/>
              <a:ext cx="4829" cy="2654"/>
            </a:xfrm>
            <a:prstGeom prst="rect">
              <a:avLst/>
            </a:prstGeom>
            <a:noFill/>
            <a:ln w="412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325" y="685800"/>
            <a:ext cx="2165350" cy="2660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160" y="946785"/>
            <a:ext cx="3295015" cy="15957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425" y="233115"/>
            <a:ext cx="10969200" cy="705600"/>
          </a:xfrm>
        </p:spPr>
        <p:txBody>
          <a:bodyPr/>
          <a:p>
            <a:r>
              <a:rPr lang="zh-CN" altLang="en-US">
                <a:sym typeface="+mn-ea"/>
              </a:rPr>
              <a:t>实现思路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4570" y="2001520"/>
            <a:ext cx="1753235" cy="2854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文件</a:t>
            </a:r>
            <a:endParaRPr lang="zh-CN" altLang="en-US"/>
          </a:p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90010" y="2001520"/>
            <a:ext cx="1753235" cy="2854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96710" y="2002155"/>
            <a:ext cx="1753235" cy="2854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  <a:p>
            <a:pPr algn="ctr"/>
            <a:r>
              <a:rPr lang="en-US" altLang="zh-CN"/>
              <a:t>GUI</a:t>
            </a:r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561195" y="2001520"/>
            <a:ext cx="1753235" cy="2854325"/>
          </a:xfrm>
          <a:prstGeom prst="rect">
            <a:avLst/>
          </a:prstGeom>
          <a:solidFill>
            <a:srgbClr val="7030A0">
              <a:alpha val="37000"/>
            </a:srgb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8466455" y="3284855"/>
            <a:ext cx="1111250" cy="3352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08390" y="2846705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08390" y="3689985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监听</a:t>
            </a:r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5603875" y="3261995"/>
            <a:ext cx="1111250" cy="3352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45810" y="2823845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45810" y="3667125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响应</a:t>
            </a:r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>
            <a:off x="2741295" y="3260725"/>
            <a:ext cx="1111250" cy="3352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83230" y="2822575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储存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983230" y="3665855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读取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449945" y="5337175"/>
            <a:ext cx="1235710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事件监听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654675" y="5337175"/>
            <a:ext cx="1235710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665095" y="5337175"/>
            <a:ext cx="1474470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流、</a:t>
            </a:r>
            <a:r>
              <a:rPr lang="en-US" altLang="zh-CN"/>
              <a:t>JDBC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" y="215265"/>
            <a:ext cx="10968990" cy="723900"/>
          </a:xfrm>
        </p:spPr>
        <p:txBody>
          <a:bodyPr>
            <a:normAutofit/>
          </a:bodyPr>
          <a:p>
            <a:r>
              <a:rPr lang="zh-CN" altLang="en-US"/>
              <a:t>实现思路</a:t>
            </a:r>
            <a:endParaRPr lang="zh-CN" altLang="en-US"/>
          </a:p>
        </p:txBody>
      </p:sp>
      <p:pic>
        <p:nvPicPr>
          <p:cNvPr id="3" name="图片 1" descr="C:\Users\12536\Desktop\Java大作业\绘图2_backup_2510db_backup_251142.png绘图2_backup_2510db_backup_251142"/>
          <p:cNvPicPr>
            <a:picLocks noChangeAspect="1"/>
          </p:cNvPicPr>
          <p:nvPr/>
        </p:nvPicPr>
        <p:blipFill>
          <a:blip r:embed="rId1"/>
          <a:srcRect t="12910" r="11389" b="18382"/>
          <a:stretch>
            <a:fillRect/>
          </a:stretch>
        </p:blipFill>
        <p:spPr>
          <a:xfrm>
            <a:off x="189865" y="406400"/>
            <a:ext cx="11812270" cy="6283960"/>
          </a:xfrm>
          <a:prstGeom prst="rect">
            <a:avLst/>
          </a:prstGeom>
        </p:spPr>
      </p:pic>
      <p:sp>
        <p:nvSpPr>
          <p:cNvPr id="39" name="文本框 39"/>
          <p:cNvSpPr txBox="1"/>
          <p:nvPr/>
        </p:nvSpPr>
        <p:spPr>
          <a:xfrm>
            <a:off x="9849485" y="406400"/>
            <a:ext cx="1149350" cy="753110"/>
          </a:xfrm>
          <a:prstGeom prst="rect">
            <a:avLst/>
          </a:prstGeom>
          <a:solidFill>
            <a:srgbClr val="7030A0">
              <a:alpha val="24000"/>
            </a:srgbClr>
          </a:solidFill>
          <a:ln w="6350">
            <a:solidFill>
              <a:srgbClr val="7030A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US" altLang="zh-CN" sz="1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用户</a:t>
            </a:r>
            <a:endParaRPr lang="en-US" altLang="zh-CN" sz="1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以服务器为中心，前端使用Socket 网络编程、多线程、对象序列化流机制实现与客户端的交互，客户端用</a:t>
            </a:r>
            <a:r>
              <a:rPr lang="zh-CN" altLang="en-US" sz="3200">
                <a:sym typeface="+mn-ea"/>
              </a:rPr>
              <a:t>Java swing与用户</a:t>
            </a:r>
            <a:r>
              <a:rPr lang="zh-CN" altLang="en-US" sz="3200">
                <a:sym typeface="+mn-ea"/>
              </a:rPr>
              <a:t>交互、</a:t>
            </a:r>
            <a:r>
              <a:rPr lang="zh-CN" altLang="en-US" sz="3200"/>
              <a:t>后端多线程处理客户端请求，用JDBC，对象序列化、文件输入输出流储存用户信息和操作日志。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2800"/>
              <a:t>技术重难点：客户端、服务器之间用</a:t>
            </a:r>
            <a:r>
              <a:rPr lang="en-US" altLang="zh-CN" sz="2800"/>
              <a:t>socket</a:t>
            </a:r>
            <a:r>
              <a:rPr lang="zh-CN" altLang="en-US" sz="2800"/>
              <a:t>进行信息交流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信息媒介：</a:t>
            </a:r>
            <a:r>
              <a:rPr lang="en-US" altLang="zh-CN" sz="2400"/>
              <a:t>message</a:t>
            </a:r>
            <a:r>
              <a:rPr lang="zh-CN" altLang="en-US" sz="2400"/>
              <a:t>类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835" y="2331085"/>
            <a:ext cx="2887345" cy="2195830"/>
          </a:xfrm>
          <a:prstGeom prst="rect">
            <a:avLst/>
          </a:prstGeom>
        </p:spPr>
      </p:pic>
      <p:pic>
        <p:nvPicPr>
          <p:cNvPr id="11" name="图片 7"/>
          <p:cNvPicPr>
            <a:picLocks noChangeAspect="1"/>
          </p:cNvPicPr>
          <p:nvPr/>
        </p:nvPicPr>
        <p:blipFill>
          <a:blip r:embed="rId2"/>
          <a:srcRect l="23545" t="43769" r="22022" b="14581"/>
          <a:stretch>
            <a:fillRect/>
          </a:stretch>
        </p:blipFill>
        <p:spPr>
          <a:xfrm>
            <a:off x="391160" y="2145030"/>
            <a:ext cx="3433445" cy="459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r="23478" b="4624"/>
          <a:stretch>
            <a:fillRect/>
          </a:stretch>
        </p:blipFill>
        <p:spPr>
          <a:xfrm>
            <a:off x="8089265" y="1915160"/>
            <a:ext cx="3838575" cy="4822825"/>
          </a:xfrm>
          <a:prstGeom prst="rect">
            <a:avLst/>
          </a:prstGeom>
        </p:spPr>
      </p:pic>
      <p:sp>
        <p:nvSpPr>
          <p:cNvPr id="6" name="左右箭头 5"/>
          <p:cNvSpPr/>
          <p:nvPr/>
        </p:nvSpPr>
        <p:spPr>
          <a:xfrm>
            <a:off x="4114800" y="5066665"/>
            <a:ext cx="3754755" cy="4406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24605" y="4698365"/>
            <a:ext cx="207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服务器内部</a:t>
            </a:r>
            <a:r>
              <a:rPr lang="zh-CN" altLang="en-US"/>
              <a:t>连接类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74105" y="4698365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客户端主面板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9" name="椭圆形标注 8"/>
          <p:cNvSpPr/>
          <p:nvPr/>
        </p:nvSpPr>
        <p:spPr>
          <a:xfrm>
            <a:off x="2032000" y="3057525"/>
            <a:ext cx="1609090" cy="742950"/>
          </a:xfrm>
          <a:prstGeom prst="wedgeEllipseCallout">
            <a:avLst>
              <a:gd name="adj1" fmla="val -94435"/>
              <a:gd name="adj2" fmla="val 33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</a:t>
            </a:r>
            <a:r>
              <a:rPr lang="zh-CN" altLang="en-US"/>
              <a:t>方法</a:t>
            </a:r>
            <a:r>
              <a:rPr lang="zh-CN" altLang="en-US"/>
              <a:t>接收</a:t>
            </a:r>
            <a:endParaRPr lang="zh-CN" altLang="en-US"/>
          </a:p>
        </p:txBody>
      </p:sp>
      <p:sp>
        <p:nvSpPr>
          <p:cNvPr id="12" name="椭圆形标注 11"/>
          <p:cNvSpPr/>
          <p:nvPr/>
        </p:nvSpPr>
        <p:spPr>
          <a:xfrm>
            <a:off x="10807700" y="2145030"/>
            <a:ext cx="948055" cy="1049020"/>
          </a:xfrm>
          <a:prstGeom prst="wedgeEllipseCallout">
            <a:avLst>
              <a:gd name="adj1" fmla="val -102511"/>
              <a:gd name="adj2" fmla="val 9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</a:t>
            </a:r>
            <a:r>
              <a:rPr lang="zh-CN" altLang="en-US"/>
              <a:t>方法</a:t>
            </a:r>
            <a:r>
              <a:rPr lang="zh-CN" altLang="en-US"/>
              <a:t>接收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320" y="3977640"/>
            <a:ext cx="1943100" cy="927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0" y="3968750"/>
            <a:ext cx="133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写出</a:t>
            </a:r>
            <a:endParaRPr lang="zh-CN" altLang="en-US"/>
          </a:p>
        </p:txBody>
      </p:sp>
      <p:pic>
        <p:nvPicPr>
          <p:cNvPr id="16" name="图片 7"/>
          <p:cNvPicPr>
            <a:picLocks noChangeAspect="1"/>
          </p:cNvPicPr>
          <p:nvPr/>
        </p:nvPicPr>
        <p:blipFill>
          <a:blip r:embed="rId2"/>
          <a:srcRect l="27100" t="87155" r="23406" b="2635"/>
          <a:stretch>
            <a:fillRect/>
          </a:stretch>
        </p:blipFill>
        <p:spPr>
          <a:xfrm>
            <a:off x="3348355" y="5638800"/>
            <a:ext cx="2668270" cy="9626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5327015" y="5638800"/>
            <a:ext cx="133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写出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40" y="194380"/>
            <a:ext cx="10969200" cy="705600"/>
          </a:xfrm>
        </p:spPr>
        <p:txBody>
          <a:bodyPr/>
          <a:p>
            <a:r>
              <a:rPr lang="en-US" altLang="zh-CN" sz="3200"/>
              <a:t>Message</a:t>
            </a:r>
            <a:r>
              <a:rPr lang="zh-CN" altLang="en-US" sz="3200"/>
              <a:t>编号对应</a:t>
            </a:r>
            <a:r>
              <a:rPr lang="zh-CN" altLang="en-US" sz="3200"/>
              <a:t>类型</a:t>
            </a:r>
            <a:endParaRPr lang="zh-CN" altLang="en-US" sz="32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275205" y="1035050"/>
          <a:ext cx="8016240" cy="5528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745"/>
                <a:gridCol w="2261870"/>
                <a:gridCol w="901065"/>
                <a:gridCol w="3845560"/>
              </a:tblGrid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Type值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Object类型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接收方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RegUser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客户端发送注册信息到服务端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RegUser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服务端回复注册成功到客户端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null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服务端回复注册失败到客户端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LoginUser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客户端发送登陆信息到服务端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</a:tr>
              <a:tr h="208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Vector&lt;FriendUser&gt;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登陆成功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登录失败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服务端发送账号在别处登陆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FriendUser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客户端发送退出到服务端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FriendUser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服务端发送好友上线功能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Record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客户端发送消息到服务端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</a:tr>
              <a:tr h="2914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Record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服务端根据消息发送到客户端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Integer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客户端发送好友申请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Asking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服务器向对应客户端发送好友申请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Vector&lt;Integer&gt;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客户端发送互相添加好友请求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向客户端发送用户不存在添加失败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FriendUser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客户端拒绝添加好友，添加好友失败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</a:tr>
              <a:tr h="2914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FriendUser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服务器向客户端发送添加好友成功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null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服务端发送下线功能到客户端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174750"/>
            <a:ext cx="10968990" cy="4787265"/>
          </a:xfrm>
        </p:spPr>
        <p:txBody>
          <a:bodyPr/>
          <a:p>
            <a:r>
              <a:rPr lang="en-US" altLang="zh-CN" sz="2800"/>
              <a:t>1.</a:t>
            </a:r>
            <a:r>
              <a:rPr lang="zh-CN" altLang="en-US" sz="2800"/>
              <a:t>服务器、客户端用</a:t>
            </a:r>
            <a:r>
              <a:rPr lang="en-US" altLang="zh-CN" sz="2800"/>
              <a:t>socket</a:t>
            </a:r>
            <a:r>
              <a:rPr lang="zh-CN" altLang="en-US" sz="2800"/>
              <a:t>对象输入输出流互相发送、接收</a:t>
            </a:r>
            <a:r>
              <a:rPr lang="en-US" altLang="zh-CN" sz="2800"/>
              <a:t>Message</a:t>
            </a:r>
            <a:r>
              <a:rPr lang="zh-CN" altLang="en-US" sz="2800"/>
              <a:t>。</a:t>
            </a:r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在服务器、客户端的线程中，输入流接收到</a:t>
            </a:r>
            <a:r>
              <a:rPr lang="en-US" altLang="zh-CN" sz="2800"/>
              <a:t>message</a:t>
            </a:r>
            <a:r>
              <a:rPr lang="zh-CN" altLang="en-US" sz="2800"/>
              <a:t>后，根据</a:t>
            </a:r>
            <a:r>
              <a:rPr lang="en-US" altLang="zh-CN" sz="2800"/>
              <a:t>message</a:t>
            </a:r>
            <a:r>
              <a:rPr lang="zh-CN" altLang="en-US" sz="2800"/>
              <a:t>传递的消息类型分情况调用不同方法完成操作，并用输出流将响应或</a:t>
            </a:r>
            <a:r>
              <a:rPr lang="zh-CN" altLang="en-US" sz="2800"/>
              <a:t>请求反馈给</a:t>
            </a:r>
            <a:r>
              <a:rPr lang="zh-CN" altLang="en-US" sz="2800"/>
              <a:t>对方。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4580" y="3076010"/>
            <a:ext cx="10969200" cy="705600"/>
          </a:xfrm>
        </p:spPr>
        <p:txBody>
          <a:bodyPr>
            <a:normAutofit fontScale="90000"/>
          </a:bodyPr>
          <a:p>
            <a:r>
              <a:rPr lang="zh-CN" altLang="en-US"/>
              <a:t>服</a:t>
            </a:r>
            <a:br>
              <a:rPr lang="zh-CN" altLang="en-US"/>
            </a:br>
            <a:r>
              <a:rPr lang="zh-CN" altLang="en-US"/>
              <a:t>务</a:t>
            </a:r>
            <a:br>
              <a:rPr lang="zh-CN" altLang="en-US"/>
            </a:br>
            <a:r>
              <a:rPr lang="zh-CN" altLang="en-US"/>
              <a:t>器</a:t>
            </a:r>
            <a:br>
              <a:rPr lang="zh-CN" altLang="en-US"/>
            </a:br>
            <a:r>
              <a:rPr lang="zh-CN" altLang="en-US"/>
              <a:t>线</a:t>
            </a:r>
            <a:br>
              <a:rPr lang="zh-CN" altLang="en-US"/>
            </a:br>
            <a:r>
              <a:rPr lang="zh-CN" altLang="en-US"/>
              <a:t>程</a:t>
            </a:r>
            <a:endParaRPr lang="zh-CN" altLang="en-US"/>
          </a:p>
        </p:txBody>
      </p:sp>
      <p:pic>
        <p:nvPicPr>
          <p:cNvPr id="35" name="图片 35" descr="绘图4"/>
          <p:cNvPicPr>
            <a:picLocks noChangeAspect="1"/>
          </p:cNvPicPr>
          <p:nvPr/>
        </p:nvPicPr>
        <p:blipFill>
          <a:blip r:embed="rId1"/>
          <a:srcRect l="23866" t="32530" r="9732" b="2638"/>
          <a:stretch>
            <a:fillRect/>
          </a:stretch>
        </p:blipFill>
        <p:spPr>
          <a:xfrm>
            <a:off x="1627505" y="125095"/>
            <a:ext cx="9865995" cy="6608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3630" y="278835"/>
            <a:ext cx="10969200" cy="705600"/>
          </a:xfrm>
        </p:spPr>
        <p:txBody>
          <a:bodyPr/>
          <a:p>
            <a:r>
              <a:rPr lang="zh-CN" altLang="en-US" sz="3200"/>
              <a:t>客户端线程</a:t>
            </a:r>
            <a:endParaRPr lang="zh-CN" altLang="en-US" sz="3200"/>
          </a:p>
        </p:txBody>
      </p:sp>
      <p:pic>
        <p:nvPicPr>
          <p:cNvPr id="2" name="图片 37" descr="C:\Users\12536\Desktop\Java大作业\绘图9.png绘图9"/>
          <p:cNvPicPr>
            <a:picLocks noChangeAspect="1"/>
          </p:cNvPicPr>
          <p:nvPr/>
        </p:nvPicPr>
        <p:blipFill>
          <a:blip r:embed="rId1"/>
          <a:srcRect l="8042" t="3976" r="50870" b="43993"/>
          <a:stretch>
            <a:fillRect/>
          </a:stretch>
        </p:blipFill>
        <p:spPr>
          <a:xfrm>
            <a:off x="139700" y="1207135"/>
            <a:ext cx="12235180" cy="5151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15335"/>
            <a:ext cx="10969200" cy="705600"/>
          </a:xfrm>
        </p:spPr>
        <p:txBody>
          <a:bodyPr/>
          <a:p>
            <a:r>
              <a:rPr lang="zh-CN" altLang="en-US" sz="3200" b="0"/>
              <a:t>举例：服务器处理消息的线程</a:t>
            </a:r>
            <a:r>
              <a:rPr lang="zh-CN" altLang="en-US" sz="3200" b="0"/>
              <a:t>类</a:t>
            </a:r>
            <a:endParaRPr lang="zh-CN" altLang="en-US" sz="3200" b="0"/>
          </a:p>
        </p:txBody>
      </p:sp>
      <p:pic>
        <p:nvPicPr>
          <p:cNvPr id="11" name="图片 7"/>
          <p:cNvPicPr>
            <a:picLocks noChangeAspect="1"/>
          </p:cNvPicPr>
          <p:nvPr/>
        </p:nvPicPr>
        <p:blipFill>
          <a:blip r:embed="rId1"/>
          <a:srcRect l="23545" t="44151" r="22032" b="29774"/>
          <a:stretch>
            <a:fillRect/>
          </a:stretch>
        </p:blipFill>
        <p:spPr>
          <a:xfrm>
            <a:off x="553720" y="1247140"/>
            <a:ext cx="6122035" cy="5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/>
        </p:nvPicPr>
        <p:blipFill>
          <a:blip r:embed="rId1"/>
          <a:srcRect l="23545" t="69944" r="22032" b="14573"/>
          <a:stretch>
            <a:fillRect/>
          </a:stretch>
        </p:blipFill>
        <p:spPr>
          <a:xfrm>
            <a:off x="5307330" y="2444750"/>
            <a:ext cx="5845175" cy="28835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双括号 4"/>
          <p:cNvSpPr/>
          <p:nvPr/>
        </p:nvSpPr>
        <p:spPr>
          <a:xfrm>
            <a:off x="553720" y="4434840"/>
            <a:ext cx="4491990" cy="1992630"/>
          </a:xfrm>
          <a:prstGeom prst="bracketPair">
            <a:avLst/>
          </a:prstGeom>
          <a:ln w="508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双括号 5"/>
          <p:cNvSpPr/>
          <p:nvPr/>
        </p:nvSpPr>
        <p:spPr>
          <a:xfrm>
            <a:off x="5208270" y="2513330"/>
            <a:ext cx="6043295" cy="2815590"/>
          </a:xfrm>
          <a:prstGeom prst="bracketPair">
            <a:avLst/>
          </a:prstGeom>
          <a:ln w="508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客户端：</a:t>
            </a:r>
            <a:endParaRPr lang="en-US" altLang="zh-CN" sz="2800"/>
          </a:p>
          <a:p>
            <a:r>
              <a:rPr lang="en-US" altLang="zh-CN" sz="2800"/>
              <a:t>1.</a:t>
            </a:r>
            <a:r>
              <a:rPr lang="zh-CN" altLang="en-US" sz="2800"/>
              <a:t>注册</a:t>
            </a:r>
            <a:r>
              <a:rPr lang="zh-CN" altLang="en-US" sz="2800"/>
              <a:t>账号</a:t>
            </a:r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登录</a:t>
            </a:r>
            <a:r>
              <a:rPr lang="zh-CN" altLang="en-US" sz="2800"/>
              <a:t>账号</a:t>
            </a:r>
            <a:endParaRPr lang="zh-CN" altLang="en-US" sz="2800"/>
          </a:p>
          <a:p>
            <a:r>
              <a:rPr lang="en-US" altLang="zh-CN" sz="2800"/>
              <a:t>3.</a:t>
            </a:r>
            <a:r>
              <a:rPr lang="zh-CN" altLang="en-US" sz="2800"/>
              <a:t>搜索对方账号添加</a:t>
            </a:r>
            <a:r>
              <a:rPr lang="zh-CN" altLang="en-US" sz="2800"/>
              <a:t>好友</a:t>
            </a:r>
            <a:endParaRPr lang="zh-CN" altLang="en-US" sz="2800"/>
          </a:p>
          <a:p>
            <a:r>
              <a:rPr lang="en-US" altLang="zh-CN" sz="2800"/>
              <a:t>4.</a:t>
            </a:r>
            <a:r>
              <a:rPr lang="zh-CN" altLang="en-US" sz="2800"/>
              <a:t>在聊天窗口与对方</a:t>
            </a:r>
            <a:r>
              <a:rPr lang="zh-CN" altLang="en-US" sz="2800"/>
              <a:t>实时聊天</a:t>
            </a:r>
            <a:endParaRPr lang="zh-CN" altLang="en-US" sz="2800"/>
          </a:p>
          <a:p>
            <a:r>
              <a:rPr lang="zh-CN" altLang="en-US" sz="2800"/>
              <a:t>服务</a:t>
            </a:r>
            <a:r>
              <a:rPr lang="zh-CN" altLang="en-US" sz="2800"/>
              <a:t>端：</a:t>
            </a:r>
            <a:endParaRPr lang="zh-CN" altLang="en-US" sz="2800"/>
          </a:p>
          <a:p>
            <a:r>
              <a:rPr lang="zh-CN" altLang="en-US" sz="2800"/>
              <a:t>管理用户账号、查看</a:t>
            </a:r>
            <a:r>
              <a:rPr lang="zh-CN" altLang="en-US" sz="2800"/>
              <a:t>操作日志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580" y="254070"/>
            <a:ext cx="10969200" cy="705600"/>
          </a:xfrm>
        </p:spPr>
        <p:txBody>
          <a:bodyPr/>
          <a:p>
            <a:r>
              <a:rPr lang="en-US" altLang="zh-CN" sz="3200" b="0"/>
              <a:t>run()</a:t>
            </a:r>
            <a:r>
              <a:rPr lang="zh-CN" altLang="en-US" sz="3200" b="0"/>
              <a:t>方法中处理消息</a:t>
            </a:r>
            <a:r>
              <a:rPr lang="zh-CN" altLang="en-US" sz="3200" b="0"/>
              <a:t>举例</a:t>
            </a:r>
            <a:endParaRPr lang="zh-CN" altLang="en-US" sz="3200" b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8415" y="1159510"/>
            <a:ext cx="5130800" cy="5491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8795" y="990600"/>
            <a:ext cx="4789170" cy="5633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855" y="206445"/>
            <a:ext cx="10969200" cy="705600"/>
          </a:xfrm>
        </p:spPr>
        <p:txBody>
          <a:bodyPr/>
          <a:p>
            <a:r>
              <a:rPr lang="zh-CN" altLang="en-US" sz="3200" b="0"/>
              <a:t>处理方法举例</a:t>
            </a:r>
            <a:endParaRPr lang="zh-CN" altLang="en-US" sz="3200" b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rcRect l="11946" r="15085" b="26587"/>
          <a:stretch>
            <a:fillRect/>
          </a:stretch>
        </p:blipFill>
        <p:spPr>
          <a:xfrm>
            <a:off x="554990" y="1158875"/>
            <a:ext cx="6023610" cy="33331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7865" y="1532255"/>
            <a:ext cx="529717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28820" y="2393950"/>
            <a:ext cx="1752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step1.</a:t>
            </a:r>
            <a:r>
              <a:rPr lang="zh-CN" altLang="en-US">
                <a:solidFill>
                  <a:schemeClr val="bg1"/>
                </a:solidFill>
              </a:rPr>
              <a:t>取出</a:t>
            </a:r>
            <a:r>
              <a:rPr lang="en-US" altLang="zh-CN">
                <a:solidFill>
                  <a:schemeClr val="bg1"/>
                </a:solidFill>
              </a:rPr>
              <a:t>object</a:t>
            </a:r>
            <a:r>
              <a:rPr lang="zh-CN" altLang="en-US">
                <a:solidFill>
                  <a:schemeClr val="bg1"/>
                </a:solidFill>
              </a:rPr>
              <a:t>进行</a:t>
            </a:r>
            <a:r>
              <a:rPr lang="zh-CN" altLang="en-US">
                <a:solidFill>
                  <a:schemeClr val="bg1"/>
                </a:solidFill>
              </a:rPr>
              <a:t>处理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9615" y="911860"/>
            <a:ext cx="4386580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71385" y="3088640"/>
            <a:ext cx="4386580" cy="40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78040" y="4394200"/>
            <a:ext cx="3983990" cy="59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07860" y="5488940"/>
            <a:ext cx="3983990" cy="62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33800" y="5641340"/>
            <a:ext cx="2701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step2.</a:t>
            </a:r>
            <a:r>
              <a:rPr lang="zh-CN" altLang="en-US"/>
              <a:t>综合对象，按不同条件发</a:t>
            </a:r>
            <a:r>
              <a:rPr lang="zh-CN" altLang="en-US"/>
              <a:t>送不同</a:t>
            </a:r>
            <a:r>
              <a:rPr lang="zh-CN" altLang="en-US"/>
              <a:t>消息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演示运行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509450"/>
            <a:ext cx="10969200" cy="4759200"/>
          </a:xfrm>
        </p:spPr>
        <p:txBody>
          <a:bodyPr/>
          <a:p>
            <a:r>
              <a:rPr lang="en-US" altLang="zh-CN" sz="3600"/>
              <a:t>1.</a:t>
            </a:r>
            <a:r>
              <a:rPr lang="zh-CN" altLang="en-US" sz="3600"/>
              <a:t>启动服务器</a:t>
            </a:r>
            <a:endParaRPr lang="zh-CN" altLang="en-US" sz="3600"/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00855" y="1460500"/>
            <a:ext cx="5897880" cy="51155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0"/>
              <a:t>2.</a:t>
            </a:r>
            <a:r>
              <a:rPr lang="zh-CN" altLang="en-US" b="0"/>
              <a:t>启动</a:t>
            </a:r>
            <a:r>
              <a:rPr lang="zh-CN" altLang="en-US" b="0"/>
              <a:t>客户端</a:t>
            </a:r>
            <a:endParaRPr lang="zh-CN" altLang="en-US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登录</a:t>
            </a:r>
            <a:r>
              <a:rPr lang="en-US" altLang="zh-CN" sz="2800"/>
              <a:t>					</a:t>
            </a:r>
            <a:r>
              <a:rPr lang="zh-CN" altLang="en-US" sz="2800"/>
              <a:t>注册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70" y="2818765"/>
            <a:ext cx="3589655" cy="1910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5" y="2450465"/>
            <a:ext cx="7219315" cy="39058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0"/>
              <a:t>3.</a:t>
            </a:r>
            <a:r>
              <a:rPr lang="zh-CN" altLang="en-US" b="0"/>
              <a:t>进入主界面</a:t>
            </a:r>
            <a:endParaRPr lang="zh-CN" altLang="en-US" b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0515" y="2142490"/>
            <a:ext cx="3143250" cy="326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55" y="809625"/>
            <a:ext cx="1905000" cy="5238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0"/>
              <a:t>4.</a:t>
            </a:r>
            <a:r>
              <a:rPr lang="zh-CN" altLang="en-US" b="0"/>
              <a:t>查找好友，加好友</a:t>
            </a:r>
            <a:endParaRPr lang="zh-CN" altLang="en-US" b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99555" y="2070100"/>
            <a:ext cx="4483100" cy="3695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35" y="1541145"/>
            <a:ext cx="4419600" cy="4406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0"/>
              <a:t>5.</a:t>
            </a:r>
            <a:r>
              <a:rPr lang="zh-CN" altLang="en-US" b="0"/>
              <a:t>聊天</a:t>
            </a:r>
            <a:endParaRPr lang="zh-CN" altLang="en-US" b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2330" y="1762760"/>
            <a:ext cx="4064000" cy="3486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35" y="1124585"/>
            <a:ext cx="6680200" cy="476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0"/>
              <a:t>6.</a:t>
            </a:r>
            <a:r>
              <a:rPr lang="zh-CN" altLang="en-US" b="0"/>
              <a:t>服务器日志记录，用户</a:t>
            </a:r>
            <a:r>
              <a:rPr lang="zh-CN" altLang="en-US" b="0"/>
              <a:t>管理</a:t>
            </a:r>
            <a:endParaRPr lang="zh-CN" altLang="en-US" b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1041"/>
          <a:stretch>
            <a:fillRect/>
          </a:stretch>
        </p:blipFill>
        <p:spPr>
          <a:xfrm>
            <a:off x="415925" y="1376045"/>
            <a:ext cx="5434330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500" b="1538"/>
          <a:stretch>
            <a:fillRect/>
          </a:stretch>
        </p:blipFill>
        <p:spPr>
          <a:xfrm>
            <a:off x="6225540" y="1278890"/>
            <a:ext cx="5629275" cy="4876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特殊情况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6318885" cy="4759325"/>
          </a:xfrm>
        </p:spPr>
        <p:txBody>
          <a:bodyPr/>
          <a:p>
            <a:r>
              <a:rPr lang="en-US" altLang="zh-CN" sz="2800"/>
              <a:t>1.</a:t>
            </a:r>
            <a:r>
              <a:rPr lang="zh-CN" altLang="en-US" sz="2800"/>
              <a:t>登陆界面，登录不成功；</a:t>
            </a:r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加好友不成功；（查无此人或对方</a:t>
            </a:r>
            <a:r>
              <a:rPr lang="zh-CN" altLang="en-US" sz="2800"/>
              <a:t>拒绝）</a:t>
            </a:r>
            <a:endParaRPr lang="zh-CN" altLang="en-US" sz="2800"/>
          </a:p>
          <a:p>
            <a:r>
              <a:rPr lang="en-US" altLang="zh-CN" sz="2800"/>
              <a:t>3.</a:t>
            </a:r>
            <a:r>
              <a:rPr lang="zh-CN" altLang="en-US" sz="2800"/>
              <a:t>给对方发消息或好友申请，对方不在线，数据暂存进文件，当对方登录时弹出</a:t>
            </a:r>
            <a:r>
              <a:rPr lang="zh-CN" altLang="en-US" sz="2800"/>
              <a:t>界面。</a:t>
            </a:r>
            <a:endParaRPr lang="zh-CN" altLang="en-US" sz="2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6805" y="608330"/>
            <a:ext cx="2838450" cy="2997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4042410"/>
            <a:ext cx="3390900" cy="1567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PLACING_PICTURE_USER_VIEWPORT" val="{&quot;height&quot;:7650,&quot;width&quot;:882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ABLE_BEAUTIFY" val="smartTable{5f81f08b-dd82-4e0f-aeb2-52a14b121ec7}"/>
  <p:tag name="TABLE_ENDDRAG_ORIGIN_RECT" val="631*430"/>
  <p:tag name="TABLE_ENDDRAG_RECT" val="115*103*631*430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COMMONDATA" val="eyJoZGlkIjoiMDRiNWM4ZTRkMzMxZWMzM2IxMDc5NzU0Njk3ODNlNzA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WPS 演示</Application>
  <PresentationFormat>宽屏</PresentationFormat>
  <Paragraphs>274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Calibri</vt:lpstr>
      <vt:lpstr>Times New Roman</vt:lpstr>
      <vt:lpstr>Office 主题​​</vt:lpstr>
      <vt:lpstr>Java期末实验程序设计 项目介绍</vt:lpstr>
      <vt:lpstr>程序功能</vt:lpstr>
      <vt:lpstr>演示运行方法</vt:lpstr>
      <vt:lpstr>2.启动客户端</vt:lpstr>
      <vt:lpstr>3.进入主界面</vt:lpstr>
      <vt:lpstr>4.查找好友，加好友</vt:lpstr>
      <vt:lpstr>5.聊天</vt:lpstr>
      <vt:lpstr>6.服务器日志记录，用户管理</vt:lpstr>
      <vt:lpstr>特殊情况处理</vt:lpstr>
      <vt:lpstr>特殊情况处理</vt:lpstr>
      <vt:lpstr>实现思路</vt:lpstr>
      <vt:lpstr>实现思路</vt:lpstr>
      <vt:lpstr>简述</vt:lpstr>
      <vt:lpstr>技术重难点：客户端、服务器之间用socket进行信息交流</vt:lpstr>
      <vt:lpstr>Message编号对应类型</vt:lpstr>
      <vt:lpstr>PowerPoint 演示文稿</vt:lpstr>
      <vt:lpstr>服 务 器 线 程</vt:lpstr>
      <vt:lpstr>客户端线程</vt:lpstr>
      <vt:lpstr>举例：服务器处理消息的线程类</vt:lpstr>
      <vt:lpstr>run()方法中处理消息举例</vt:lpstr>
      <vt:lpstr>处理方法举例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sarawatine的姨母</cp:lastModifiedBy>
  <cp:revision>187</cp:revision>
  <dcterms:created xsi:type="dcterms:W3CDTF">2019-06-19T02:08:00Z</dcterms:created>
  <dcterms:modified xsi:type="dcterms:W3CDTF">2022-06-30T14:43:39Z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2ADA8CCFED7A4201AE51FD5519DF3B8E</vt:lpwstr>
  </property>
</Properties>
</file>