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0" r:id="rId4"/>
    <p:sldId id="262" r:id="rId5"/>
    <p:sldId id="263" r:id="rId6"/>
    <p:sldId id="264" r:id="rId7"/>
    <p:sldId id="259" r:id="rId8"/>
    <p:sldId id="267" r:id="rId9"/>
    <p:sldId id="265" r:id="rId10"/>
    <p:sldId id="268" r:id="rId11"/>
    <p:sldId id="270" r:id="rId12"/>
    <p:sldId id="260" r:id="rId13"/>
    <p:sldId id="269" r:id="rId14"/>
    <p:sldId id="271" r:id="rId15"/>
    <p:sldId id="272" r:id="rId16"/>
    <p:sldId id="273" r:id="rId17"/>
    <p:sldId id="274" r:id="rId18"/>
    <p:sldId id="275" r:id="rId19"/>
    <p:sldId id="276" r:id="rId20"/>
    <p:sldId id="279" r:id="rId21"/>
    <p:sldId id="278" r:id="rId22"/>
    <p:sldId id="261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086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D5E87-4808-4110-B8F6-FAB858879268}" type="datetimeFigureOut">
              <a:rPr lang="en-US" smtClean="0"/>
              <a:t>3/19/2012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1FA34-BAF7-4F1F-97C3-50B70718A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972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D5E87-4808-4110-B8F6-FAB858879268}" type="datetimeFigureOut">
              <a:rPr lang="en-US" smtClean="0"/>
              <a:t>3/19/2012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1FA34-BAF7-4F1F-97C3-50B70718A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250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D5E87-4808-4110-B8F6-FAB858879268}" type="datetimeFigureOut">
              <a:rPr lang="en-US" smtClean="0"/>
              <a:t>3/19/2012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1FA34-BAF7-4F1F-97C3-50B70718A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661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D5E87-4808-4110-B8F6-FAB858879268}" type="datetimeFigureOut">
              <a:rPr lang="en-US" smtClean="0"/>
              <a:t>3/19/2012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1FA34-BAF7-4F1F-97C3-50B70718A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162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D5E87-4808-4110-B8F6-FAB858879268}" type="datetimeFigureOut">
              <a:rPr lang="en-US" smtClean="0"/>
              <a:t>3/19/2012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1FA34-BAF7-4F1F-97C3-50B70718A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023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D5E87-4808-4110-B8F6-FAB858879268}" type="datetimeFigureOut">
              <a:rPr lang="en-US" smtClean="0"/>
              <a:t>3/19/2012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1FA34-BAF7-4F1F-97C3-50B70718A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664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D5E87-4808-4110-B8F6-FAB858879268}" type="datetimeFigureOut">
              <a:rPr lang="en-US" smtClean="0"/>
              <a:t>3/19/2012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1FA34-BAF7-4F1F-97C3-50B70718A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587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D5E87-4808-4110-B8F6-FAB858879268}" type="datetimeFigureOut">
              <a:rPr lang="en-US" smtClean="0"/>
              <a:t>3/19/2012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1FA34-BAF7-4F1F-97C3-50B70718A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891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D5E87-4808-4110-B8F6-FAB858879268}" type="datetimeFigureOut">
              <a:rPr lang="en-US" smtClean="0"/>
              <a:t>3/19/2012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1FA34-BAF7-4F1F-97C3-50B70718A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246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D5E87-4808-4110-B8F6-FAB858879268}" type="datetimeFigureOut">
              <a:rPr lang="en-US" smtClean="0"/>
              <a:t>3/19/2012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1FA34-BAF7-4F1F-97C3-50B70718A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835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D5E87-4808-4110-B8F6-FAB858879268}" type="datetimeFigureOut">
              <a:rPr lang="en-US" smtClean="0"/>
              <a:t>3/19/2012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1FA34-BAF7-4F1F-97C3-50B70718A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760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0D5E87-4808-4110-B8F6-FAB858879268}" type="datetimeFigureOut">
              <a:rPr lang="en-US" smtClean="0"/>
              <a:t>3/19/2012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61FA34-BAF7-4F1F-97C3-50B70718A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7520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Cog Project: Building a Humanoid Robot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Rodney  A. Brooks, Cynthia </a:t>
            </a:r>
            <a:r>
              <a:rPr lang="en-US" dirty="0" err="1" smtClean="0"/>
              <a:t>Breazeal</a:t>
            </a:r>
            <a:r>
              <a:rPr lang="en-US" dirty="0" smtClean="0"/>
              <a:t>, Matthew </a:t>
            </a:r>
            <a:r>
              <a:rPr lang="en-US" dirty="0" err="1" smtClean="0"/>
              <a:t>Marjanovic</a:t>
            </a:r>
            <a:r>
              <a:rPr lang="en-US" dirty="0" smtClean="0"/>
              <a:t>, Brian </a:t>
            </a:r>
            <a:r>
              <a:rPr lang="en-US" dirty="0" err="1" smtClean="0"/>
              <a:t>Scassellati</a:t>
            </a:r>
            <a:r>
              <a:rPr lang="en-US" dirty="0" smtClean="0"/>
              <a:t>, Matthew M. Williamson</a:t>
            </a:r>
          </a:p>
          <a:p>
            <a:r>
              <a:rPr lang="en-US" dirty="0" smtClean="0"/>
              <a:t>Presented by Edward Venator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212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Hardware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Emotive Response Platform (Kismet)</a:t>
            </a:r>
          </a:p>
          <a:p>
            <a:pPr lvl="1"/>
            <a:r>
              <a:rPr lang="en-US" dirty="0" smtClean="0"/>
              <a:t>Facial features (eyelids, eyebrows, mouth)</a:t>
            </a:r>
          </a:p>
          <a:p>
            <a:pPr lvl="1"/>
            <a:r>
              <a:rPr lang="en-US" dirty="0" smtClean="0"/>
              <a:t>Able to show 9 expressions linked to “emotions”</a:t>
            </a:r>
          </a:p>
          <a:p>
            <a:r>
              <a:rPr lang="en-US" dirty="0" smtClean="0"/>
              <a:t>Vision Platform</a:t>
            </a:r>
          </a:p>
          <a:p>
            <a:pPr lvl="1"/>
            <a:r>
              <a:rPr lang="en-US" dirty="0" smtClean="0"/>
              <a:t>Color Cameras</a:t>
            </a:r>
          </a:p>
          <a:p>
            <a:r>
              <a:rPr lang="en-US" dirty="0" smtClean="0"/>
              <a:t>Vision-auditory platform</a:t>
            </a:r>
          </a:p>
          <a:p>
            <a:pPr lvl="1"/>
            <a:r>
              <a:rPr lang="en-US" dirty="0" smtClean="0"/>
              <a:t>Simplified vision system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1600200"/>
            <a:ext cx="3352800" cy="447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2769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Long-Term Projects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344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Joint Attention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Definition: The recognition of others as agents with their own beliefs, desires, and perceptions</a:t>
            </a:r>
          </a:p>
          <a:p>
            <a:r>
              <a:rPr lang="en-US" dirty="0" smtClean="0"/>
              <a:t>Necessary for social interaction</a:t>
            </a:r>
          </a:p>
          <a:p>
            <a:r>
              <a:rPr lang="en-US" dirty="0" smtClean="0"/>
              <a:t>Necessary for learning using normal social interaction</a:t>
            </a:r>
          </a:p>
          <a:p>
            <a:r>
              <a:rPr lang="en-US" dirty="0" smtClean="0"/>
              <a:t>Requires coordination of many systems and processes</a:t>
            </a:r>
          </a:p>
        </p:txBody>
      </p:sp>
    </p:spTree>
    <p:extLst>
      <p:ext uri="{BB962C8B-B14F-4D97-AF65-F5344CB8AC3E}">
        <p14:creationId xmlns:p14="http://schemas.microsoft.com/office/powerpoint/2010/main" val="1184599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Infant/Caretaker Social Interaction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Two-way interaction with a caretaker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Caretaker interacts with infant/robot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Infant/robot responds emotionally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Caretaker modifies behavior as a result of infant/robot’s reaction</a:t>
            </a:r>
          </a:p>
          <a:p>
            <a:pPr marL="571500" indent="-514350"/>
            <a:r>
              <a:rPr lang="en-US" dirty="0" smtClean="0"/>
              <a:t>Should be possible for robot to learn how to influence caretaker with emotional responses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911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Arm Motion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Kinematic solutions to joint position/force are computationally expensive</a:t>
            </a:r>
          </a:p>
          <a:p>
            <a:r>
              <a:rPr lang="en-US" dirty="0" smtClean="0"/>
              <a:t>Instead, exploit mechanical characteristics of the robot’s body</a:t>
            </a:r>
          </a:p>
          <a:p>
            <a:r>
              <a:rPr lang="en-US" dirty="0" smtClean="0"/>
              <a:t>Independent controllers at each joint, couple through the physical body of the robot</a:t>
            </a:r>
          </a:p>
          <a:p>
            <a:r>
              <a:rPr lang="en-US" dirty="0" smtClean="0"/>
              <a:t>Robust to perturbation, no need for accurate calibration, computationally simple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145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Multi-Modal Coordination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Need a facility for combining skills</a:t>
            </a:r>
          </a:p>
          <a:p>
            <a:pPr lvl="1"/>
            <a:r>
              <a:rPr lang="en-US" dirty="0" smtClean="0"/>
              <a:t>Combine sensory inputs</a:t>
            </a:r>
          </a:p>
          <a:p>
            <a:pPr lvl="1"/>
            <a:r>
              <a:rPr lang="en-US" dirty="0" smtClean="0"/>
              <a:t>Synergistic interaction of motor systems</a:t>
            </a:r>
          </a:p>
          <a:p>
            <a:pPr lvl="1"/>
            <a:r>
              <a:rPr lang="en-US" dirty="0" smtClean="0"/>
              <a:t>“Sensory tuning” i.e. a motor system is used to increase the effectiveness of a sensory system</a:t>
            </a:r>
          </a:p>
          <a:p>
            <a:r>
              <a:rPr lang="en-US" dirty="0" smtClean="0"/>
              <a:t>Requires performance measures of sensorimotor systems (sensory confidence measures, motor accuracy and effort measures). These are easy to determine.</a:t>
            </a:r>
          </a:p>
          <a:p>
            <a:r>
              <a:rPr lang="en-US" dirty="0" smtClean="0"/>
              <a:t>Requires segmentation of data stream into “events” to allow correlation of events. This is hard to do.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027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Tasks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039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Visual-Motor Routines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55000" lnSpcReduction="20000"/>
              </a:bodyPr>
              <a:lstStyle/>
              <a:p>
                <a:r>
                  <a:rPr lang="en-US" dirty="0" smtClean="0"/>
                  <a:t>Saccades</a:t>
                </a:r>
              </a:p>
              <a:p>
                <a:pPr lvl="1"/>
                <a:r>
                  <a:rPr lang="en-US" dirty="0" smtClean="0"/>
                  <a:t>Quick motion to center an object in the visual area</a:t>
                </a:r>
              </a:p>
              <a:p>
                <a:pPr lvl="1"/>
                <a:r>
                  <a:rPr lang="en-US" dirty="0" smtClean="0"/>
                  <a:t>Saccade function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𝑆</m:t>
                    </m:r>
                    <m:r>
                      <a:rPr lang="en-US" i="1" dirty="0" smtClean="0">
                        <a:latin typeface="Cambria Math"/>
                      </a:rPr>
                      <m:t>:</m:t>
                    </m:r>
                    <m:d>
                      <m:d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/>
                          </a:rPr>
                          <m:t>𝑥</m:t>
                        </m:r>
                        <m:r>
                          <a:rPr lang="en-US" b="0" i="1" dirty="0" smtClean="0">
                            <a:latin typeface="Cambria Math"/>
                          </a:rPr>
                          <m:t>,</m:t>
                        </m:r>
                        <m:r>
                          <a:rPr lang="en-US" b="0" i="1" dirty="0" smtClean="0">
                            <a:latin typeface="Cambria Math"/>
                          </a:rPr>
                          <m:t>𝑒</m:t>
                        </m:r>
                      </m:e>
                    </m:d>
                    <m:r>
                      <a:rPr lang="en-US" b="0" i="1" dirty="0" smtClean="0">
                        <a:latin typeface="Cambria Math"/>
                        <a:ea typeface="Cambria Math"/>
                      </a:rPr>
                      <m:t>→∆</m:t>
                    </m:r>
                    <m:r>
                      <a:rPr lang="en-US" b="0" i="1" dirty="0" smtClean="0">
                        <a:latin typeface="Cambria Math"/>
                        <a:ea typeface="Cambria Math"/>
                      </a:rPr>
                      <m:t>𝑒</m:t>
                    </m:r>
                  </m:oMath>
                </a14:m>
                <a:r>
                  <a:rPr lang="en-US" dirty="0" smtClean="0"/>
                  <a:t> maps target and eye position to change in eye position.</a:t>
                </a:r>
              </a:p>
              <a:p>
                <a:pPr lvl="1"/>
                <a:r>
                  <a:rPr lang="en-US" dirty="0" smtClean="0"/>
                  <a:t>Target position is determined by computer vision. Eye position is measured from encoders.</a:t>
                </a:r>
              </a:p>
              <a:p>
                <a:pPr lvl="1"/>
                <a:r>
                  <a:rPr lang="en-US" dirty="0" smtClean="0"/>
                  <a:t>Saccade function created by unsupervised learning</a:t>
                </a:r>
              </a:p>
              <a:p>
                <a:r>
                  <a:rPr lang="en-US" dirty="0" smtClean="0"/>
                  <a:t>Smooth-Pursuit Tracking</a:t>
                </a:r>
              </a:p>
              <a:p>
                <a:pPr lvl="1"/>
                <a:r>
                  <a:rPr lang="en-US" dirty="0" smtClean="0"/>
                  <a:t>Keeps moving object centered in visual area</a:t>
                </a:r>
              </a:p>
              <a:p>
                <a:pPr lvl="1"/>
                <a:r>
                  <a:rPr lang="en-US" dirty="0" smtClean="0"/>
                  <a:t>Uses computer vision to determine object speed.</a:t>
                </a:r>
              </a:p>
              <a:p>
                <a:pPr lvl="1"/>
                <a:r>
                  <a:rPr lang="en-US" dirty="0" smtClean="0"/>
                  <a:t>Moves eyes to match</a:t>
                </a:r>
              </a:p>
              <a:p>
                <a:r>
                  <a:rPr lang="en-US" dirty="0" smtClean="0"/>
                  <a:t>Binocular </a:t>
                </a:r>
                <a:r>
                  <a:rPr lang="en-US" dirty="0" err="1" smtClean="0"/>
                  <a:t>Vergence</a:t>
                </a:r>
                <a:r>
                  <a:rPr lang="en-US" dirty="0" smtClean="0"/>
                  <a:t> (point both eyes at the same target)</a:t>
                </a:r>
              </a:p>
              <a:p>
                <a:r>
                  <a:rPr lang="en-US" dirty="0" smtClean="0"/>
                  <a:t>Vestibular-ocular Reflex (VOR) and </a:t>
                </a:r>
                <a:r>
                  <a:rPr lang="en-US" dirty="0" err="1" smtClean="0"/>
                  <a:t>Opto</a:t>
                </a:r>
                <a:r>
                  <a:rPr lang="en-US" dirty="0" smtClean="0"/>
                  <a:t>-kinetic Reflex (OKN)</a:t>
                </a:r>
              </a:p>
              <a:p>
                <a:pPr lvl="1"/>
                <a:r>
                  <a:rPr lang="en-US" dirty="0" smtClean="0"/>
                  <a:t>VOR stabilizes the eye during rapid head movement using the vestibular system, but is prone to drift over time</a:t>
                </a:r>
              </a:p>
              <a:p>
                <a:pPr lvl="1"/>
                <a:r>
                  <a:rPr lang="en-US" dirty="0" smtClean="0"/>
                  <a:t>OKN stabilizes the eye during slow head movement using optical flow, and can be used to train VOR gains and cancel VOR drift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444" t="-1752" r="-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5039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Eye-Neck Orientation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 smtClean="0"/>
                  <a:t>Animals turn their heads to center their eyes, which maximizes the range of subsequent eye motions</a:t>
                </a:r>
              </a:p>
              <a:p>
                <a:r>
                  <a:rPr lang="en-US" dirty="0" smtClean="0"/>
                  <a:t>Requires a mapping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𝑁</m:t>
                    </m:r>
                    <m:r>
                      <a:rPr lang="en-US" i="1" dirty="0" smtClean="0">
                        <a:latin typeface="Cambria Math"/>
                      </a:rPr>
                      <m:t>:(</m:t>
                    </m:r>
                    <m:r>
                      <a:rPr lang="en-US" i="1" dirty="0" err="1" smtClean="0">
                        <a:latin typeface="Cambria Math"/>
                      </a:rPr>
                      <m:t>𝑛</m:t>
                    </m:r>
                    <m:r>
                      <a:rPr lang="en-US" i="1" dirty="0" err="1" smtClean="0">
                        <a:latin typeface="Cambria Math"/>
                      </a:rPr>
                      <m:t>,</m:t>
                    </m:r>
                    <m:r>
                      <a:rPr lang="en-US" i="1" dirty="0" err="1" smtClean="0">
                        <a:latin typeface="Cambria Math"/>
                      </a:rPr>
                      <m:t>𝑒</m:t>
                    </m:r>
                    <m:r>
                      <a:rPr lang="en-US" i="1" dirty="0" smtClean="0">
                        <a:latin typeface="Cambria Math"/>
                      </a:rPr>
                      <m:t>)</m:t>
                    </m:r>
                    <m:r>
                      <a:rPr lang="en-US" i="1" dirty="0" smtClean="0">
                        <a:latin typeface="Cambria Math"/>
                        <a:ea typeface="Cambria Math"/>
                      </a:rPr>
                      <m:t>→∆</m:t>
                    </m:r>
                    <m:r>
                      <a:rPr lang="en-US" i="1" dirty="0" smtClean="0">
                        <a:latin typeface="Cambria Math"/>
                      </a:rPr>
                      <m:t>𝑛</m:t>
                    </m:r>
                    <m:r>
                      <a:rPr lang="en-US" i="1" dirty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from neck and eye position onto change in neck position. This is a linear mapping.</a:t>
                </a:r>
              </a:p>
              <a:p>
                <a:r>
                  <a:rPr lang="en-US" dirty="0" smtClean="0"/>
                  <a:t>Using VOR to counter-rotate eyes during neck motion can result in instability due to vibration.</a:t>
                </a:r>
              </a:p>
              <a:p>
                <a:r>
                  <a:rPr lang="en-US" dirty="0" smtClean="0"/>
                  <a:t>In order to keep the eyes stable during neck motion, counter-rotate them with the same (scaled) velocity commands as the neck.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81" t="-3504" b="-1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5692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Oscillator Motor Control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r>
                  <a:rPr lang="en-US" dirty="0" smtClean="0"/>
                  <a:t>Joint positions can be modeled by the control law</a:t>
                </a:r>
                <a:br>
                  <a:rPr lang="en-US" dirty="0" smtClean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𝑣𝑖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</m:sSub>
                    <m:acc>
                      <m:accPr>
                        <m:chr m:val="̇"/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endParaRPr lang="en-US" dirty="0" smtClean="0"/>
              </a:p>
              <a:p>
                <a:r>
                  <a:rPr lang="en-US" dirty="0" smtClean="0"/>
                  <a:t>The arm is moved by moving equilibrium points</a:t>
                </a:r>
              </a:p>
              <a:p>
                <a:r>
                  <a:rPr lang="en-US" dirty="0" smtClean="0"/>
                  <a:t>A neural network oscillator can be used as a controller</a:t>
                </a:r>
              </a:p>
              <a:p>
                <a:pPr lvl="1"/>
                <a:r>
                  <a:rPr lang="en-US" dirty="0" err="1" smtClean="0"/>
                  <a:t>y</a:t>
                </a:r>
                <a:r>
                  <a:rPr lang="en-US" baseline="-25000" dirty="0" err="1" smtClean="0"/>
                  <a:t>out</a:t>
                </a:r>
                <a:r>
                  <a:rPr lang="en-US" dirty="0" smtClean="0"/>
                  <a:t> added to a fixed equilibrium point to determine the equilibrium point</a:t>
                </a:r>
              </a:p>
              <a:p>
                <a:pPr lvl="1"/>
                <a:r>
                  <a:rPr lang="en-US" dirty="0" smtClean="0"/>
                  <a:t>Any number of sensor positions can be inputs </a:t>
                </a:r>
                <a:r>
                  <a:rPr lang="en-US" dirty="0" err="1" smtClean="0"/>
                  <a:t>g</a:t>
                </a:r>
                <a:r>
                  <a:rPr lang="en-US" baseline="-25000" dirty="0" err="1" smtClean="0"/>
                  <a:t>j</a:t>
                </a:r>
                <a:endParaRPr lang="en-US" dirty="0" smtClean="0"/>
              </a:p>
              <a:p>
                <a:r>
                  <a:rPr lang="en-US" dirty="0" smtClean="0"/>
                  <a:t>Oscillator dynamics coupled to physical dynamics of system</a:t>
                </a:r>
              </a:p>
              <a:p>
                <a:r>
                  <a:rPr lang="en-US" dirty="0" smtClean="0"/>
                  <a:t>Can entrain to an input signal over a wide range of frequencies, typically within one cycle.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 rotWithShape="1">
                <a:blip r:embed="rId2"/>
                <a:stretch>
                  <a:fillRect l="-1207" t="-1887" r="-24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590800"/>
            <a:ext cx="4110038" cy="31503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50128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Cog: a Humanoid Robot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Two goals</a:t>
            </a:r>
          </a:p>
          <a:p>
            <a:pPr lvl="1"/>
            <a:r>
              <a:rPr lang="en-US" dirty="0" smtClean="0"/>
              <a:t>Build a general purpose humanoid robot</a:t>
            </a:r>
          </a:p>
          <a:p>
            <a:pPr lvl="1"/>
            <a:r>
              <a:rPr lang="en-US" dirty="0" smtClean="0"/>
              <a:t>Gain understanding of human cognition</a:t>
            </a:r>
          </a:p>
          <a:p>
            <a:r>
              <a:rPr lang="en-US" dirty="0" smtClean="0"/>
              <a:t>Uncovered new problems and solutions in control theory, robotics, and AI.</a:t>
            </a:r>
          </a:p>
          <a:p>
            <a:r>
              <a:rPr lang="en-US" dirty="0" smtClean="0"/>
              <a:t>Draws on many social science fields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" name="Picture 2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9039" y="2174875"/>
            <a:ext cx="3913746" cy="3951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48259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Pointing to a Visual Target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robot must point with its arm at a target in its vision.</a:t>
            </a:r>
          </a:p>
          <a:p>
            <a:r>
              <a:rPr lang="en-US" dirty="0" smtClean="0"/>
              <a:t>The robot first saccades to the target and uses eye position to parameterize the target location.</a:t>
            </a:r>
          </a:p>
          <a:p>
            <a:r>
              <a:rPr lang="en-US" dirty="0" smtClean="0"/>
              <a:t>The robot must have a mapping from eye position to joint positions. This mapping is learned incrementally as the robot attempts to point at targets.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3571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Recognizing joint attention through face and eye finding</a:t>
            </a:r>
          </a:p>
          <a:p>
            <a:r>
              <a:rPr lang="en-US" dirty="0" smtClean="0"/>
              <a:t>Imitating head nods</a:t>
            </a:r>
          </a:p>
          <a:p>
            <a:r>
              <a:rPr lang="en-US" dirty="0" smtClean="0"/>
              <a:t>Regulating interaction through expressive feedback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02980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Research Directions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Coherence</a:t>
            </a:r>
          </a:p>
          <a:p>
            <a:pPr lvl="1"/>
            <a:r>
              <a:rPr lang="en-US" dirty="0" smtClean="0"/>
              <a:t>Currently different behaviors operate independently</a:t>
            </a:r>
          </a:p>
          <a:p>
            <a:pPr lvl="1"/>
            <a:r>
              <a:rPr lang="en-US" dirty="0" smtClean="0"/>
              <a:t>Behaviors assume total control over the system</a:t>
            </a:r>
          </a:p>
          <a:p>
            <a:pPr lvl="1"/>
            <a:r>
              <a:rPr lang="en-US" dirty="0" smtClean="0"/>
              <a:t>Behaviors cannot coexist</a:t>
            </a:r>
          </a:p>
          <a:p>
            <a:r>
              <a:rPr lang="en-US" dirty="0" smtClean="0"/>
              <a:t>Other perceptual systems</a:t>
            </a:r>
          </a:p>
          <a:p>
            <a:pPr lvl="1"/>
            <a:r>
              <a:rPr lang="en-US" dirty="0" smtClean="0"/>
              <a:t>More use of kinesthetic and force sensing</a:t>
            </a:r>
          </a:p>
          <a:p>
            <a:pPr lvl="1"/>
            <a:r>
              <a:rPr lang="en-US" dirty="0" smtClean="0"/>
              <a:t>Chemical senses (not practical with sensor technology)</a:t>
            </a:r>
          </a:p>
          <a:p>
            <a:r>
              <a:rPr lang="en-US" dirty="0" smtClean="0"/>
              <a:t>Deeper visual perception</a:t>
            </a:r>
          </a:p>
          <a:p>
            <a:pPr lvl="1"/>
            <a:r>
              <a:rPr lang="en-US" dirty="0" smtClean="0"/>
              <a:t>Object and facial recognition</a:t>
            </a:r>
          </a:p>
          <a:p>
            <a:pPr lvl="1"/>
            <a:r>
              <a:rPr lang="en-US" dirty="0" smtClean="0"/>
              <a:t>Should be simple and learned</a:t>
            </a:r>
          </a:p>
          <a:p>
            <a:r>
              <a:rPr lang="en-US" dirty="0" smtClean="0"/>
              <a:t>Sense of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448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97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Classical AI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Monolithic internal models</a:t>
            </a:r>
          </a:p>
          <a:p>
            <a:r>
              <a:rPr lang="en-US" dirty="0" smtClean="0"/>
              <a:t>Monolithic control software</a:t>
            </a:r>
          </a:p>
          <a:p>
            <a:r>
              <a:rPr lang="en-US" dirty="0" smtClean="0"/>
              <a:t>General purpose processing</a:t>
            </a:r>
          </a:p>
          <a:p>
            <a:endParaRPr lang="en-US" dirty="0"/>
          </a:p>
          <a:p>
            <a:r>
              <a:rPr lang="en-US" dirty="0" smtClean="0"/>
              <a:t>Not biologically plausible</a:t>
            </a:r>
          </a:p>
          <a:p>
            <a:r>
              <a:rPr lang="en-US" dirty="0" smtClean="0"/>
              <a:t>Computationally intensive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New Methods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Inspired by cognitive science</a:t>
            </a:r>
          </a:p>
          <a:p>
            <a:r>
              <a:rPr lang="en-US" dirty="0" smtClean="0"/>
              <a:t>Four attributes</a:t>
            </a:r>
          </a:p>
          <a:p>
            <a:pPr lvl="1"/>
            <a:r>
              <a:rPr lang="en-US" dirty="0" smtClean="0"/>
              <a:t>Developmental organization</a:t>
            </a:r>
          </a:p>
          <a:p>
            <a:pPr lvl="1"/>
            <a:r>
              <a:rPr lang="en-US" dirty="0" smtClean="0"/>
              <a:t>Social interaction</a:t>
            </a:r>
          </a:p>
          <a:p>
            <a:pPr lvl="1"/>
            <a:r>
              <a:rPr lang="en-US" dirty="0" smtClean="0"/>
              <a:t>Embodiment/physical coupling</a:t>
            </a:r>
          </a:p>
          <a:p>
            <a:pPr lvl="1"/>
            <a:r>
              <a:rPr lang="en-US" dirty="0" smtClean="0"/>
              <a:t>Multimodal integration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3144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False Assumptions in Classical AI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Monolithic internal models</a:t>
            </a:r>
          </a:p>
          <a:p>
            <a:pPr lvl="1"/>
            <a:r>
              <a:rPr lang="en-US" dirty="0" smtClean="0"/>
              <a:t>Humans do not notice minor changes in a scene, only major changes</a:t>
            </a:r>
          </a:p>
          <a:p>
            <a:pPr lvl="1"/>
            <a:r>
              <a:rPr lang="en-US" dirty="0" smtClean="0"/>
              <a:t>Humans do not store a full world model</a:t>
            </a:r>
          </a:p>
          <a:p>
            <a:r>
              <a:rPr lang="en-US" dirty="0" smtClean="0"/>
              <a:t>Monolithic control</a:t>
            </a:r>
          </a:p>
          <a:p>
            <a:pPr lvl="1"/>
            <a:r>
              <a:rPr lang="en-US" dirty="0" smtClean="0"/>
              <a:t>Humans with surgically split brains maintain separate but complementary control systems</a:t>
            </a:r>
          </a:p>
          <a:p>
            <a:pPr lvl="1"/>
            <a:r>
              <a:rPr lang="en-US" dirty="0" smtClean="0"/>
              <a:t>Humans have multiple, independent control systems</a:t>
            </a:r>
          </a:p>
          <a:p>
            <a:r>
              <a:rPr lang="en-US" dirty="0" smtClean="0"/>
              <a:t>General purpose</a:t>
            </a:r>
          </a:p>
          <a:p>
            <a:pPr lvl="1"/>
            <a:r>
              <a:rPr lang="en-US" dirty="0" smtClean="0"/>
              <a:t>There are tasks that humans are good at, and computationally similar tasks that humans are bad at</a:t>
            </a:r>
          </a:p>
          <a:p>
            <a:pPr lvl="1"/>
            <a:r>
              <a:rPr lang="en-US" dirty="0" smtClean="0"/>
              <a:t>Humans are more emotional than rational</a:t>
            </a:r>
          </a:p>
        </p:txBody>
      </p:sp>
    </p:spTree>
    <p:extLst>
      <p:ext uri="{BB962C8B-B14F-4D97-AF65-F5344CB8AC3E}">
        <p14:creationId xmlns:p14="http://schemas.microsoft.com/office/powerpoint/2010/main" val="824934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Human Intelligence: Four Aspects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Development</a:t>
            </a:r>
          </a:p>
          <a:p>
            <a:pPr marL="914400" lvl="1" indent="-514350"/>
            <a:r>
              <a:rPr lang="en-US" dirty="0" smtClean="0"/>
              <a:t>Build skills incrementally</a:t>
            </a:r>
          </a:p>
          <a:p>
            <a:pPr marL="914400" lvl="1" indent="-514350"/>
            <a:r>
              <a:rPr lang="en-US" dirty="0" smtClean="0"/>
              <a:t>Reduces the difficulty of learning</a:t>
            </a:r>
          </a:p>
          <a:p>
            <a:pPr marL="914400" lvl="1" indent="-514350"/>
            <a:r>
              <a:rPr lang="en-US" dirty="0" smtClean="0"/>
              <a:t>Systems that scale autonomously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Social Interaction</a:t>
            </a:r>
          </a:p>
          <a:p>
            <a:pPr marL="914400" lvl="1" indent="-514350"/>
            <a:r>
              <a:rPr lang="en-US" dirty="0" smtClean="0"/>
              <a:t>Allows for human-machine interaction</a:t>
            </a:r>
          </a:p>
          <a:p>
            <a:pPr marL="914400" lvl="1" indent="-514350"/>
            <a:r>
              <a:rPr lang="en-US" dirty="0" smtClean="0"/>
              <a:t>Facilitates learning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Embodiment</a:t>
            </a:r>
          </a:p>
          <a:p>
            <a:pPr marL="914400" lvl="1" indent="-514350"/>
            <a:r>
              <a:rPr lang="en-US" dirty="0" smtClean="0"/>
              <a:t>Real (humanoid) systems are necessary for human intelligence</a:t>
            </a:r>
          </a:p>
          <a:p>
            <a:pPr marL="914400" lvl="1" indent="-514350"/>
            <a:r>
              <a:rPr lang="en-US" dirty="0" smtClean="0"/>
              <a:t>Offloads calculation of most physical dynamics to the real world, rather than simulating it (gravity, friction,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pPr marL="914400" lvl="1" indent="-514350"/>
            <a:r>
              <a:rPr lang="en-US" dirty="0" smtClean="0"/>
              <a:t>Allows exploitation of system dynamics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Integration</a:t>
            </a:r>
          </a:p>
          <a:p>
            <a:pPr marL="914400" lvl="1" indent="-514350"/>
            <a:r>
              <a:rPr lang="en-US" dirty="0" smtClean="0"/>
              <a:t>Senses are not independent</a:t>
            </a:r>
          </a:p>
          <a:p>
            <a:pPr marL="914400" lvl="1" indent="-514350"/>
            <a:r>
              <a:rPr lang="en-US" dirty="0" smtClean="0"/>
              <a:t>One sense can benefit from information from another (e.g. Moving things make noise, allowing interaction between visual and auditory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767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Computation Hardware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“Brain” made of several networked processor nodes </a:t>
            </a:r>
          </a:p>
          <a:p>
            <a:r>
              <a:rPr lang="en-US" dirty="0" smtClean="0"/>
              <a:t>Digital signal processors to handle visual/auditory sensor data</a:t>
            </a:r>
          </a:p>
          <a:p>
            <a:r>
              <a:rPr lang="en-US" dirty="0" smtClean="0"/>
              <a:t>Each joint controlled by its own small microcontroller, which reads joint sensors and controls joint motor</a:t>
            </a:r>
          </a:p>
        </p:txBody>
      </p:sp>
    </p:spTree>
    <p:extLst>
      <p:ext uri="{BB962C8B-B14F-4D97-AF65-F5344CB8AC3E}">
        <p14:creationId xmlns:p14="http://schemas.microsoft.com/office/powerpoint/2010/main" val="1327653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Perception Hardware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Visual</a:t>
            </a:r>
          </a:p>
          <a:p>
            <a:pPr lvl="1"/>
            <a:r>
              <a:rPr lang="en-US" dirty="0" smtClean="0"/>
              <a:t>Two articulated eyes</a:t>
            </a:r>
          </a:p>
          <a:p>
            <a:pPr lvl="1"/>
            <a:r>
              <a:rPr lang="en-US" dirty="0" smtClean="0"/>
              <a:t>Each eye has a high resolution, low field-of-view camera and a low resolution, high field-of-view camera</a:t>
            </a:r>
          </a:p>
          <a:p>
            <a:r>
              <a:rPr lang="en-US" dirty="0" smtClean="0"/>
              <a:t>Vestibular</a:t>
            </a:r>
          </a:p>
          <a:p>
            <a:pPr lvl="1"/>
            <a:r>
              <a:rPr lang="en-US" dirty="0" smtClean="0"/>
              <a:t>Analogous to human inner ear</a:t>
            </a:r>
          </a:p>
          <a:p>
            <a:pPr lvl="1"/>
            <a:r>
              <a:rPr lang="en-US" dirty="0" smtClean="0"/>
              <a:t>Gyroscopic yaw rate sensors and accelerometers</a:t>
            </a:r>
          </a:p>
          <a:p>
            <a:r>
              <a:rPr lang="en-US" dirty="0" smtClean="0"/>
              <a:t>Auditory</a:t>
            </a:r>
          </a:p>
          <a:p>
            <a:pPr lvl="1"/>
            <a:r>
              <a:rPr lang="en-US" dirty="0" smtClean="0"/>
              <a:t>Two ears with </a:t>
            </a:r>
            <a:r>
              <a:rPr lang="en-US" dirty="0" err="1" smtClean="0"/>
              <a:t>onmnidirectional</a:t>
            </a:r>
            <a:r>
              <a:rPr lang="en-US" dirty="0" smtClean="0"/>
              <a:t> microphones</a:t>
            </a:r>
          </a:p>
          <a:p>
            <a:r>
              <a:rPr lang="en-US" dirty="0" smtClean="0"/>
              <a:t>Tactile</a:t>
            </a:r>
          </a:p>
          <a:p>
            <a:pPr lvl="1"/>
            <a:r>
              <a:rPr lang="en-US" dirty="0" smtClean="0"/>
              <a:t>Array of pressure sensors on the robot’s torso</a:t>
            </a:r>
          </a:p>
          <a:p>
            <a:pPr lvl="1"/>
            <a:r>
              <a:rPr lang="en-US" dirty="0" smtClean="0"/>
              <a:t>Pressure sensors on some hands</a:t>
            </a:r>
          </a:p>
          <a:p>
            <a:r>
              <a:rPr lang="en-US" dirty="0" smtClean="0"/>
              <a:t>Kinesthetic</a:t>
            </a:r>
          </a:p>
          <a:p>
            <a:pPr lvl="1"/>
            <a:r>
              <a:rPr lang="en-US" dirty="0" smtClean="0"/>
              <a:t>Incremental encoders on all joints</a:t>
            </a:r>
          </a:p>
          <a:p>
            <a:pPr lvl="1"/>
            <a:r>
              <a:rPr lang="en-US" dirty="0" smtClean="0"/>
              <a:t>Temperature and current sensors (crude force sensing) and limit sensors on all joints except eyes</a:t>
            </a:r>
          </a:p>
          <a:p>
            <a:pPr lvl="1"/>
            <a:r>
              <a:rPr lang="en-US" dirty="0" smtClean="0"/>
              <a:t>Strain gauges, absolute position sensors, and limit switches on arms</a:t>
            </a:r>
          </a:p>
        </p:txBody>
      </p:sp>
    </p:spTree>
    <p:extLst>
      <p:ext uri="{BB962C8B-B14F-4D97-AF65-F5344CB8AC3E}">
        <p14:creationId xmlns:p14="http://schemas.microsoft.com/office/powerpoint/2010/main" val="1756520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Motor Hardware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Arms</a:t>
            </a:r>
          </a:p>
          <a:p>
            <a:pPr lvl="1"/>
            <a:r>
              <a:rPr lang="en-US" dirty="0" smtClean="0"/>
              <a:t>6 DOF, human proportions</a:t>
            </a:r>
          </a:p>
          <a:p>
            <a:pPr lvl="1"/>
            <a:r>
              <a:rPr lang="en-US" dirty="0" smtClean="0"/>
              <a:t>Series elastic actuators</a:t>
            </a:r>
          </a:p>
          <a:p>
            <a:pPr lvl="1"/>
            <a:r>
              <a:rPr lang="en-US" dirty="0" smtClean="0"/>
              <a:t>Virtual spring damper system; moved by changing equilibrium position</a:t>
            </a:r>
          </a:p>
          <a:p>
            <a:r>
              <a:rPr lang="en-US" dirty="0" smtClean="0"/>
              <a:t>3 DOF Neck</a:t>
            </a:r>
          </a:p>
          <a:p>
            <a:r>
              <a:rPr lang="en-US" dirty="0" smtClean="0"/>
              <a:t>2 DOF Torso</a:t>
            </a:r>
          </a:p>
          <a:p>
            <a:r>
              <a:rPr lang="en-US" dirty="0" smtClean="0"/>
              <a:t>1 DOF Spine Twist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2743200"/>
            <a:ext cx="4191000" cy="2125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25574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1045</Words>
  <Application>Microsoft Office PowerPoint</Application>
  <PresentationFormat>On-screen Show (4:3)</PresentationFormat>
  <Paragraphs>159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The Cog Project: Building a Humanoid Robot</vt:lpstr>
      <vt:lpstr>Introduction</vt:lpstr>
      <vt:lpstr>Methodology</vt:lpstr>
      <vt:lpstr>Methodology</vt:lpstr>
      <vt:lpstr>False Assumptions in Classical AI</vt:lpstr>
      <vt:lpstr>Human Intelligence: Four Aspects</vt:lpstr>
      <vt:lpstr>Computation Hardware</vt:lpstr>
      <vt:lpstr>Perception Hardware</vt:lpstr>
      <vt:lpstr>Motor Hardware</vt:lpstr>
      <vt:lpstr>Development Hardware</vt:lpstr>
      <vt:lpstr>Long-Term Projects</vt:lpstr>
      <vt:lpstr>Joint Attention</vt:lpstr>
      <vt:lpstr>Infant/Caretaker Social Interaction</vt:lpstr>
      <vt:lpstr>Dynamic Arm Motion</vt:lpstr>
      <vt:lpstr>Multi-Modal Coordination</vt:lpstr>
      <vt:lpstr>Current Tasks</vt:lpstr>
      <vt:lpstr>Visual-Motor Routines</vt:lpstr>
      <vt:lpstr>Eye-Neck Orientation</vt:lpstr>
      <vt:lpstr>Dynamic Oscillator Motor Control</vt:lpstr>
      <vt:lpstr>Pointing to a Visual Target</vt:lpstr>
      <vt:lpstr>Other Tasks</vt:lpstr>
      <vt:lpstr>Future Research Directions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Cog Project: Building a Humanoid Robot</dc:title>
  <dc:creator>Ed</dc:creator>
  <cp:lastModifiedBy>Ed</cp:lastModifiedBy>
  <cp:revision>10</cp:revision>
  <dcterms:created xsi:type="dcterms:W3CDTF">2012-03-19T14:55:05Z</dcterms:created>
  <dcterms:modified xsi:type="dcterms:W3CDTF">2012-03-19T16:06:40Z</dcterms:modified>
</cp:coreProperties>
</file>