
<file path=[Content_Types].xml><?xml version="1.0" encoding="utf-8"?>
<Types xmlns="http://schemas.openxmlformats.org/package/2006/content-types">
  <Override PartName="/ppt/slides/slide5.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Default Extension="wdp" ContentType="image/vnd.ms-photo"/>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9" r:id="rId3"/>
    <p:sldId id="263" r:id="rId4"/>
    <p:sldId id="260" r:id="rId5"/>
    <p:sldId id="261" r:id="rId6"/>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6A6A"/>
    <a:srgbClr val="123A5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9" autoAdjust="0"/>
    <p:restoredTop sz="94660"/>
  </p:normalViewPr>
  <p:slideViewPr>
    <p:cSldViewPr snapToGrid="0" snapToObjects="1">
      <p:cViewPr varScale="1">
        <p:scale>
          <a:sx n="100" d="100"/>
          <a:sy n="100" d="100"/>
        </p:scale>
        <p:origin x="-282"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123A59"/>
        </a:solidFill>
        <a:effectLst/>
      </p:bgPr>
    </p:bg>
    <p:spTree>
      <p:nvGrpSpPr>
        <p:cNvPr id="1" name=""/>
        <p:cNvGrpSpPr/>
        <p:nvPr/>
      </p:nvGrpSpPr>
      <p:grpSpPr>
        <a:xfrm>
          <a:off x="0" y="0"/>
          <a:ext cx="0" cy="0"/>
          <a:chOff x="0" y="0"/>
          <a:chExt cx="0" cy="0"/>
        </a:xfrm>
      </p:grpSpPr>
      <p:pic>
        <p:nvPicPr>
          <p:cNvPr id="2" name="Picture 11"/>
          <p:cNvPicPr>
            <a:picLocks noChangeAspect="1"/>
          </p:cNvPicPr>
          <p:nvPr userDrawn="1"/>
        </p:nvPicPr>
        <p:blipFill>
          <a:blip r:embed="rId2"/>
          <a:srcRect/>
          <a:stretch>
            <a:fillRect/>
          </a:stretch>
        </p:blipFill>
        <p:spPr bwMode="auto">
          <a:xfrm>
            <a:off x="546100" y="666750"/>
            <a:ext cx="7759700" cy="4813300"/>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Placeholder 1"/>
          <p:cNvSpPr>
            <a:spLocks noGrp="1"/>
          </p:cNvSpPr>
          <p:nvPr>
            <p:ph type="title"/>
          </p:nvPr>
        </p:nvSpPr>
        <p:spPr bwMode="auto">
          <a:xfrm>
            <a:off x="433680" y="815598"/>
            <a:ext cx="8229600" cy="784602"/>
          </a:xfrm>
          <a:prstGeom prst="rect">
            <a:avLst/>
          </a:prstGeom>
          <a:noFill/>
          <a:ln w="9525">
            <a:noFill/>
            <a:miter lim="800000"/>
            <a:headEnd/>
            <a:tailEnd/>
          </a:ln>
        </p:spPr>
        <p:txBody>
          <a:bodyPr vert="horz" wrap="square" lIns="91440" tIns="45720" rIns="91440" bIns="0" numCol="1" anchor="t" anchorCtr="0" compatLnSpc="1">
            <a:prstTxWarp prst="textNoShape">
              <a:avLst/>
            </a:prstTxWarp>
          </a:bodyPr>
          <a:lstStyle>
            <a:lvl1pPr>
              <a:defRPr sz="3300"/>
            </a:lvl1pPr>
          </a:lstStyle>
          <a:p>
            <a:pPr lvl="0"/>
            <a:r>
              <a:rPr lang="en-US" dirty="0"/>
              <a:t>Click to edit Master title style</a:t>
            </a:r>
          </a:p>
        </p:txBody>
      </p:sp>
      <p:sp>
        <p:nvSpPr>
          <p:cNvPr id="3" name="Text Placeholder 2"/>
          <p:cNvSpPr>
            <a:spLocks noGrp="1"/>
          </p:cNvSpPr>
          <p:nvPr>
            <p:ph idx="1" hasCustomPrompt="1"/>
          </p:nvPr>
        </p:nvSpPr>
        <p:spPr bwMode="auto">
          <a:xfrm>
            <a:off x="889000" y="2211851"/>
            <a:ext cx="7774280" cy="34056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2000">
                <a:solidFill>
                  <a:srgbClr val="6A6A6A"/>
                </a:solidFill>
                <a:latin typeface="TitilliumMaps26L 500 wt"/>
                <a:cs typeface="TitilliumMaps26L 500 wt"/>
              </a:defRPr>
            </a:lvl1pPr>
            <a:lvl2pPr algn="l">
              <a:defRPr sz="2000">
                <a:solidFill>
                  <a:srgbClr val="6A6A6A"/>
                </a:solidFill>
                <a:latin typeface="TitilliumMaps26L 500 wt"/>
                <a:cs typeface="TitilliumMaps26L 500 wt"/>
              </a:defRPr>
            </a:lvl2pPr>
            <a:lvl3pPr algn="l">
              <a:defRPr sz="2000">
                <a:solidFill>
                  <a:srgbClr val="6A6A6A"/>
                </a:solidFill>
                <a:latin typeface="TitilliumMaps26L 500 wt"/>
                <a:cs typeface="TitilliumMaps26L 500 wt"/>
              </a:defRPr>
            </a:lvl3pPr>
          </a:lstStyle>
          <a:p>
            <a:pPr lvl="0"/>
            <a:r>
              <a:rPr lang="en-US" dirty="0"/>
              <a:t>Click to edit Master text </a:t>
            </a:r>
            <a:r>
              <a:rPr lang="en-US" dirty="0" smtClean="0"/>
              <a:t>styles</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123A5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1660820"/>
            <a:ext cx="7772400" cy="4108156"/>
          </a:xfrm>
          <a:prstGeom prst="rect">
            <a:avLst/>
          </a:prstGeom>
        </p:spPr>
        <p:txBody>
          <a:bodyPr anchor="t"/>
          <a:lstStyle>
            <a:lvl1pPr algn="ctr">
              <a:defRPr sz="4000" b="1" cap="all">
                <a:solidFill>
                  <a:schemeClr val="bg1"/>
                </a:solidFill>
              </a:defRPr>
            </a:lvl1pPr>
          </a:lstStyle>
          <a:p>
            <a:r>
              <a:rPr lang="en-US" dirty="0" smtClean="0"/>
              <a:t>Click to edit Master title style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angle 10"/>
          <p:cNvSpPr/>
          <p:nvPr userDrawn="1"/>
        </p:nvSpPr>
        <p:spPr>
          <a:xfrm>
            <a:off x="0" y="5695950"/>
            <a:ext cx="9144000" cy="1162050"/>
          </a:xfrm>
          <a:prstGeom prst="rect">
            <a:avLst/>
          </a:prstGeom>
          <a:solidFill>
            <a:srgbClr val="6A6A6A"/>
          </a:solidFill>
          <a:ln w="0" cap="flat" cmpd="sng" algn="ctr">
            <a:no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6A6A6A"/>
              </a:solidFill>
            </a:endParaRPr>
          </a:p>
        </p:txBody>
      </p:sp>
      <p:pic>
        <p:nvPicPr>
          <p:cNvPr id="12" name="Picture 6" descr="cwru formal logo white-rev tag.wmf"/>
          <p:cNvPicPr>
            <a:picLocks noChangeAspect="1"/>
          </p:cNvPicPr>
          <p:nvPr userDrawn="1"/>
        </p:nvPicPr>
        <p:blipFill>
          <a:blip r:embed="rId8"/>
          <a:srcRect/>
          <a:stretch>
            <a:fillRect/>
          </a:stretch>
        </p:blipFill>
        <p:spPr bwMode="auto">
          <a:xfrm>
            <a:off x="546100" y="6018213"/>
            <a:ext cx="2565400" cy="60801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l" defTabSz="457200" rtl="0" eaLnBrk="0" fontAlgn="base" hangingPunct="0">
        <a:spcBef>
          <a:spcPct val="0"/>
        </a:spcBef>
        <a:spcAft>
          <a:spcPct val="0"/>
        </a:spcAft>
        <a:defRPr sz="3400" kern="1200">
          <a:solidFill>
            <a:srgbClr val="6A6A6A"/>
          </a:solidFill>
          <a:latin typeface="TitilliumMaps26L 999 wt"/>
          <a:ea typeface="헤드라인A"/>
          <a:cs typeface="TitilliumMaps26L 999 wt"/>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p:titleStyle>
    <p:bodyStyle>
      <a:lvl1pPr marL="342900" indent="-342900" algn="l" defTabSz="457200" rtl="0" eaLnBrk="0" fontAlgn="base" hangingPunct="0">
        <a:spcBef>
          <a:spcPct val="20000"/>
        </a:spcBef>
        <a:spcAft>
          <a:spcPct val="0"/>
        </a:spcAft>
        <a:buFontTx/>
        <a:buNone/>
        <a:defRPr sz="1800" kern="1200">
          <a:solidFill>
            <a:srgbClr val="6A6A6A"/>
          </a:solidFill>
          <a:latin typeface="TitilliumMaps26L 500 wt"/>
          <a:ea typeface="ＭＳ Ｐゴシック" charset="-128"/>
          <a:cs typeface="ＭＳ Ｐゴシック" charset="-128"/>
        </a:defRPr>
      </a:lvl1pPr>
      <a:lvl2pPr marL="742950" indent="-285750" algn="l" defTabSz="457200" rtl="0" eaLnBrk="0" fontAlgn="base" hangingPunct="0">
        <a:spcBef>
          <a:spcPct val="20000"/>
        </a:spcBef>
        <a:spcAft>
          <a:spcPct val="0"/>
        </a:spcAft>
        <a:buFontTx/>
        <a:buNone/>
        <a:defRPr sz="1600" kern="1200">
          <a:solidFill>
            <a:srgbClr val="6A6A6A"/>
          </a:solidFill>
          <a:latin typeface="TitilliumMaps26L 500 wt"/>
          <a:ea typeface="ＭＳ Ｐゴシック" charset="-128"/>
          <a:cs typeface="+mn-cs"/>
        </a:defRPr>
      </a:lvl2pPr>
      <a:lvl3pPr marL="1143000" indent="-228600" algn="l" defTabSz="457200" rtl="0" eaLnBrk="0" fontAlgn="base" hangingPunct="0">
        <a:spcBef>
          <a:spcPct val="20000"/>
        </a:spcBef>
        <a:spcAft>
          <a:spcPct val="0"/>
        </a:spcAft>
        <a:buFontTx/>
        <a:buNone/>
        <a:defRPr sz="1400" kern="1200">
          <a:solidFill>
            <a:srgbClr val="6A6A6A"/>
          </a:solidFill>
          <a:latin typeface="TitilliumMaps26L 500 wt"/>
          <a:ea typeface="ＭＳ Ｐゴシック" charset="-128"/>
          <a:cs typeface="+mn-cs"/>
        </a:defRPr>
      </a:lvl3pPr>
      <a:lvl4pPr marL="1600200" indent="-228600" algn="l" defTabSz="457200" rtl="0" eaLnBrk="0" fontAlgn="base" hangingPunct="0">
        <a:spcBef>
          <a:spcPct val="20000"/>
        </a:spcBef>
        <a:spcAft>
          <a:spcPct val="0"/>
        </a:spcAft>
        <a:buFontTx/>
        <a:buNone/>
        <a:defRPr sz="1200" kern="1200">
          <a:solidFill>
            <a:srgbClr val="6A6A6A"/>
          </a:solidFill>
          <a:latin typeface="TitilliumMaps26L 500 wt"/>
          <a:ea typeface="ＭＳ Ｐゴシック" charset="-128"/>
          <a:cs typeface="+mn-cs"/>
        </a:defRPr>
      </a:lvl4pPr>
      <a:lvl5pPr marL="2057400" indent="-228600" algn="l" defTabSz="457200" rtl="0" eaLnBrk="0" fontAlgn="base" hangingPunct="0">
        <a:spcBef>
          <a:spcPct val="20000"/>
        </a:spcBef>
        <a:spcAft>
          <a:spcPct val="0"/>
        </a:spcAft>
        <a:buFontTx/>
        <a:buNone/>
        <a:defRPr sz="1200" kern="1200">
          <a:solidFill>
            <a:srgbClr val="6A6A6A"/>
          </a:solidFill>
          <a:latin typeface="TitilliumMaps26L 500 w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23A59"/>
        </a:solidFill>
        <a:effectLst/>
      </p:bgPr>
    </p:bg>
    <p:spTree>
      <p:nvGrpSpPr>
        <p:cNvPr id="1" name=""/>
        <p:cNvGrpSpPr/>
        <p:nvPr/>
      </p:nvGrpSpPr>
      <p:grpSpPr>
        <a:xfrm>
          <a:off x="0" y="0"/>
          <a:ext cx="0" cy="0"/>
          <a:chOff x="0" y="0"/>
          <a:chExt cx="0" cy="0"/>
        </a:xfrm>
      </p:grpSpPr>
      <p:sp>
        <p:nvSpPr>
          <p:cNvPr id="13315" name="Rectangle 10"/>
          <p:cNvSpPr>
            <a:spLocks noChangeArrowheads="1"/>
          </p:cNvSpPr>
          <p:nvPr/>
        </p:nvSpPr>
        <p:spPr bwMode="auto">
          <a:xfrm>
            <a:off x="4400550" y="4230688"/>
            <a:ext cx="3422650" cy="1200329"/>
          </a:xfrm>
          <a:prstGeom prst="rect">
            <a:avLst/>
          </a:prstGeom>
          <a:noFill/>
          <a:ln w="9525">
            <a:noFill/>
            <a:miter lim="800000"/>
            <a:headEnd/>
            <a:tailEnd/>
          </a:ln>
        </p:spPr>
        <p:txBody>
          <a:bodyPr wrap="square">
            <a:prstTxWarp prst="textNoShape">
              <a:avLst/>
            </a:prstTxWarp>
            <a:spAutoFit/>
          </a:bodyPr>
          <a:lstStyle/>
          <a:p>
            <a:r>
              <a:rPr lang="en-US" sz="2400" baseline="30000" dirty="0" smtClean="0">
                <a:solidFill>
                  <a:schemeClr val="bg1"/>
                </a:solidFill>
                <a:latin typeface="TitilliumMaps26L 500 wt"/>
              </a:rPr>
              <a:t>March 8, 2012</a:t>
            </a:r>
            <a:endParaRPr lang="en-US" sz="2400" baseline="30000" dirty="0">
              <a:solidFill>
                <a:schemeClr val="bg1"/>
              </a:solidFill>
              <a:latin typeface="TitilliumMaps26L 500 wt"/>
            </a:endParaRPr>
          </a:p>
          <a:p>
            <a:endParaRPr lang="en-US" sz="2400" baseline="30000" dirty="0">
              <a:solidFill>
                <a:schemeClr val="bg1"/>
              </a:solidFill>
              <a:latin typeface="TitilliumMaps26L 500 wt"/>
            </a:endParaRPr>
          </a:p>
          <a:p>
            <a:r>
              <a:rPr lang="en-US" sz="2400" baseline="30000" dirty="0" smtClean="0">
                <a:solidFill>
                  <a:schemeClr val="bg1"/>
                </a:solidFill>
                <a:latin typeface="TitilliumMaps26L 500 wt"/>
              </a:rPr>
              <a:t>Edward Venator</a:t>
            </a:r>
          </a:p>
          <a:p>
            <a:r>
              <a:rPr lang="en-US" sz="2400" baseline="30000" dirty="0" smtClean="0">
                <a:solidFill>
                  <a:schemeClr val="bg1"/>
                </a:solidFill>
                <a:latin typeface="TitilliumMaps26L 500 wt"/>
              </a:rPr>
              <a:t>Profs.</a:t>
            </a:r>
            <a:r>
              <a:rPr lang="en-US" sz="2400" dirty="0" smtClean="0">
                <a:solidFill>
                  <a:schemeClr val="bg1"/>
                </a:solidFill>
                <a:latin typeface="TitilliumMaps26L 500 wt"/>
              </a:rPr>
              <a:t> </a:t>
            </a:r>
            <a:r>
              <a:rPr lang="en-US" sz="2400" baseline="30000" dirty="0" smtClean="0">
                <a:solidFill>
                  <a:schemeClr val="bg1"/>
                </a:solidFill>
                <a:latin typeface="TitilliumMaps26L 500 wt"/>
              </a:rPr>
              <a:t>Wyatt Newman, Gregory Lee</a:t>
            </a:r>
            <a:endParaRPr lang="en-US" sz="2400" baseline="30000" dirty="0">
              <a:solidFill>
                <a:schemeClr val="bg1"/>
              </a:solidFill>
              <a:latin typeface="TitilliumMaps26L 500 wt"/>
            </a:endParaRPr>
          </a:p>
        </p:txBody>
      </p:sp>
      <p:sp>
        <p:nvSpPr>
          <p:cNvPr id="13317" name="Rectangle 13"/>
          <p:cNvSpPr>
            <a:spLocks noChangeArrowheads="1"/>
          </p:cNvSpPr>
          <p:nvPr/>
        </p:nvSpPr>
        <p:spPr bwMode="auto">
          <a:xfrm>
            <a:off x="949324" y="1504950"/>
            <a:ext cx="5099051" cy="1569660"/>
          </a:xfrm>
          <a:prstGeom prst="rect">
            <a:avLst/>
          </a:prstGeom>
          <a:noFill/>
          <a:ln w="9525">
            <a:noFill/>
            <a:miter lim="800000"/>
            <a:headEnd/>
            <a:tailEnd/>
          </a:ln>
        </p:spPr>
        <p:txBody>
          <a:bodyPr wrap="square">
            <a:prstTxWarp prst="textNoShape">
              <a:avLst/>
            </a:prstTxWarp>
            <a:spAutoFit/>
          </a:bodyPr>
          <a:lstStyle/>
          <a:p>
            <a:r>
              <a:rPr lang="en-US" sz="3200" dirty="0" smtClean="0">
                <a:solidFill>
                  <a:schemeClr val="bg1"/>
                </a:solidFill>
                <a:latin typeface="TitilliumMaps26L 999 wt"/>
              </a:rPr>
              <a:t>Progress Towards a Mobile Manipulator Based on ABB Robotics Technology</a:t>
            </a:r>
            <a:endParaRPr lang="en-US" sz="3200" dirty="0">
              <a:solidFill>
                <a:schemeClr val="bg1"/>
              </a:solidFill>
              <a:latin typeface="TitilliumMaps26L 999 wt"/>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Outline</a:t>
            </a:r>
            <a:endParaRPr lang="en-US" dirty="0"/>
          </a:p>
        </p:txBody>
      </p:sp>
      <p:sp>
        <p:nvSpPr>
          <p:cNvPr id="3" name="Content Placeholder 2"/>
          <p:cNvSpPr>
            <a:spLocks noGrp="1"/>
          </p:cNvSpPr>
          <p:nvPr>
            <p:ph idx="1"/>
          </p:nvPr>
        </p:nvSpPr>
        <p:spPr>
          <a:xfrm>
            <a:off x="889000" y="1600200"/>
            <a:ext cx="6369050" cy="4114800"/>
          </a:xfrm>
        </p:spPr>
        <p:txBody>
          <a:bodyPr/>
          <a:lstStyle/>
          <a:p>
            <a:r>
              <a:rPr lang="en-US" dirty="0" smtClean="0"/>
              <a:t>We are developing a mobile manipulator using the ABB </a:t>
            </a:r>
            <a:r>
              <a:rPr lang="en-US" dirty="0" smtClean="0"/>
              <a:t>IRB-120 and a modified wheelchair </a:t>
            </a:r>
            <a:r>
              <a:rPr lang="en-US" dirty="0" smtClean="0"/>
              <a:t>base.</a:t>
            </a:r>
          </a:p>
          <a:p>
            <a:pPr>
              <a:buFont typeface="Arial" pitchFamily="34" charset="0"/>
              <a:buChar char="•"/>
            </a:pPr>
            <a:r>
              <a:rPr lang="en-US" dirty="0" smtClean="0"/>
              <a:t>This system will be significantly </a:t>
            </a:r>
            <a:r>
              <a:rPr lang="en-US" dirty="0" smtClean="0"/>
              <a:t>cheaper, more robust and more capable than mobile-manipulator options on the </a:t>
            </a:r>
            <a:r>
              <a:rPr lang="en-US" dirty="0" smtClean="0"/>
              <a:t>market.</a:t>
            </a:r>
          </a:p>
          <a:p>
            <a:pPr>
              <a:buFont typeface="Arial" pitchFamily="34" charset="0"/>
              <a:buChar char="•"/>
            </a:pPr>
            <a:r>
              <a:rPr lang="en-US" dirty="0" smtClean="0"/>
              <a:t>Vehicle capabilities include wheeled locomotion at up to 5 MPH and manipulation and carrying of small objects.</a:t>
            </a:r>
          </a:p>
          <a:p>
            <a:pPr>
              <a:buFont typeface="Arial" pitchFamily="34" charset="0"/>
              <a:buChar char="•"/>
            </a:pPr>
            <a:r>
              <a:rPr lang="en-US" dirty="0" smtClean="0"/>
              <a:t>A sensor package including a SICK </a:t>
            </a:r>
            <a:r>
              <a:rPr lang="en-US" dirty="0" err="1" smtClean="0"/>
              <a:t>Lidar</a:t>
            </a:r>
            <a:r>
              <a:rPr lang="en-US" dirty="0" smtClean="0"/>
              <a:t> </a:t>
            </a:r>
            <a:r>
              <a:rPr lang="en-US" dirty="0" smtClean="0"/>
              <a:t>and a Microsoft </a:t>
            </a:r>
            <a:r>
              <a:rPr lang="en-US" dirty="0" err="1" smtClean="0"/>
              <a:t>Kinect</a:t>
            </a:r>
            <a:r>
              <a:rPr lang="en-US" dirty="0" smtClean="0"/>
              <a:t> 3D Camera enable obstacle avoidance and autonomous navigation in the presence of unknown obstacles and people.</a:t>
            </a:r>
            <a:endParaRPr lang="en-US" dirty="0"/>
          </a:p>
        </p:txBody>
      </p:sp>
      <p:pic>
        <p:nvPicPr>
          <p:cNvPr id="4" name="Picture 2"/>
          <p:cNvPicPr>
            <a:picLocks noChangeAspect="1" noChangeArrowheads="1"/>
          </p:cNvPicPr>
          <p:nvPr/>
        </p:nvPicPr>
        <p:blipFill rotWithShape="1">
          <a:blip r:embed="rId2" cstate="screen">
            <a:extLst>
              <a:ext uri="{BEBA8EAE-BF5A-486C-A8C5-ECC9F3942E4B}">
                <a14:imgProps xmlns:a14="http://schemas.microsoft.com/office/drawing/2010/main" xmlns="">
                  <a14:imgLayer r:embed="rId4">
                    <a14:imgEffect>
                      <a14:backgroundRemoval t="3810" b="97143" l="4194" r="97248">
                        <a14:foregroundMark x1="58453" y1="24762" x2="58453" y2="24762"/>
                        <a14:foregroundMark x1="57143" y1="18095" x2="57143" y2="18095"/>
                        <a14:foregroundMark x1="40760" y1="11714" x2="40760" y2="11714"/>
                        <a14:foregroundMark x1="37484" y1="9048" x2="37484" y2="9048"/>
                        <a14:foregroundMark x1="30799" y1="7619" x2="30799" y2="7619"/>
                        <a14:backgroundMark x1="48755" y1="71619" x2="48755" y2="71619"/>
                      </a14:backgroundRemoval>
                    </a14:imgEffect>
                  </a14:imgLayer>
                </a14:imgProps>
              </a:ext>
              <a:ext uri="{28A0092B-C50C-407E-A947-70E740481C1C}">
                <a14:useLocalDpi xmlns:a14="http://schemas.microsoft.com/office/drawing/2010/main" xmlns=""/>
              </a:ext>
            </a:extLst>
          </a:blip>
          <a:srcRect l="27176" t="4664" r="29021" b="31050"/>
          <a:stretch/>
        </p:blipFill>
        <p:spPr bwMode="auto">
          <a:xfrm>
            <a:off x="7105650" y="1600200"/>
            <a:ext cx="203835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Overview</a:t>
            </a:r>
            <a:endParaRPr lang="en-US" dirty="0"/>
          </a:p>
        </p:txBody>
      </p:sp>
      <p:pic>
        <p:nvPicPr>
          <p:cNvPr id="1026" name="Picture 2"/>
          <p:cNvPicPr>
            <a:picLocks noChangeAspect="1" noChangeArrowheads="1"/>
          </p:cNvPicPr>
          <p:nvPr/>
        </p:nvPicPr>
        <p:blipFill>
          <a:blip r:embed="rId2"/>
          <a:srcRect t="13506" b="24713"/>
          <a:stretch>
            <a:fillRect/>
          </a:stretch>
        </p:blipFill>
        <p:spPr bwMode="auto">
          <a:xfrm>
            <a:off x="2047875" y="1600200"/>
            <a:ext cx="2466975" cy="2032182"/>
          </a:xfrm>
          <a:prstGeom prst="rect">
            <a:avLst/>
          </a:prstGeom>
          <a:noFill/>
          <a:ln w="9525">
            <a:noFill/>
            <a:miter lim="800000"/>
            <a:headEnd/>
            <a:tailEnd/>
          </a:ln>
        </p:spPr>
      </p:pic>
      <p:pic>
        <p:nvPicPr>
          <p:cNvPr id="5" name="Picture 2"/>
          <p:cNvPicPr>
            <a:picLocks noChangeAspect="1" noChangeArrowheads="1"/>
          </p:cNvPicPr>
          <p:nvPr/>
        </p:nvPicPr>
        <p:blipFill rotWithShape="1">
          <a:blip r:embed="rId3" cstate="screen">
            <a:extLst>
              <a:ext uri="{BEBA8EAE-BF5A-486C-A8C5-ECC9F3942E4B}">
                <a14:imgProps xmlns:a14="http://schemas.microsoft.com/office/drawing/2010/main" xmlns="">
                  <a14:imgLayer r:embed="rId4">
                    <a14:imgEffect>
                      <a14:backgroundRemoval t="3810" b="97143" l="4194" r="97248">
                        <a14:foregroundMark x1="58453" y1="24762" x2="58453" y2="24762"/>
                        <a14:foregroundMark x1="57143" y1="18095" x2="57143" y2="18095"/>
                        <a14:foregroundMark x1="40760" y1="11714" x2="40760" y2="11714"/>
                        <a14:foregroundMark x1="37484" y1="9048" x2="37484" y2="9048"/>
                        <a14:foregroundMark x1="30799" y1="7619" x2="30799" y2="7619"/>
                        <a14:backgroundMark x1="48755" y1="71619" x2="48755" y2="71619"/>
                      </a14:backgroundRemoval>
                    </a14:imgEffect>
                  </a14:imgLayer>
                </a14:imgProps>
              </a:ext>
              <a:ext uri="{28A0092B-C50C-407E-A947-70E740481C1C}">
                <a14:useLocalDpi xmlns:a14="http://schemas.microsoft.com/office/drawing/2010/main" xmlns=""/>
              </a:ext>
            </a:extLst>
          </a:blip>
          <a:srcRect l="27176" t="4664" r="29021" b="31050"/>
          <a:stretch/>
        </p:blipFill>
        <p:spPr bwMode="auto">
          <a:xfrm>
            <a:off x="433680" y="1549764"/>
            <a:ext cx="1031667" cy="20826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TextBox 5"/>
          <p:cNvSpPr txBox="1"/>
          <p:nvPr/>
        </p:nvSpPr>
        <p:spPr>
          <a:xfrm>
            <a:off x="219074" y="3632382"/>
            <a:ext cx="1828801" cy="1169551"/>
          </a:xfrm>
          <a:prstGeom prst="rect">
            <a:avLst/>
          </a:prstGeom>
          <a:noFill/>
        </p:spPr>
        <p:txBody>
          <a:bodyPr wrap="square" rtlCol="0">
            <a:spAutoFit/>
          </a:bodyPr>
          <a:lstStyle/>
          <a:p>
            <a:pPr algn="ctr"/>
            <a:r>
              <a:rPr lang="en-US" sz="1400" dirty="0" smtClean="0">
                <a:solidFill>
                  <a:srgbClr val="6A6A6A"/>
                </a:solidFill>
                <a:latin typeface="TitilliumMaps26L 999 wt"/>
              </a:rPr>
              <a:t>An ABB IRB-120 Robotic Arm provides manipulation capabilities</a:t>
            </a:r>
            <a:endParaRPr lang="en-US" sz="1400" dirty="0">
              <a:solidFill>
                <a:srgbClr val="6A6A6A"/>
              </a:solidFill>
              <a:latin typeface="TitilliumMaps26L 999 wt"/>
            </a:endParaRPr>
          </a:p>
        </p:txBody>
      </p:sp>
      <p:sp>
        <p:nvSpPr>
          <p:cNvPr id="7" name="TextBox 6"/>
          <p:cNvSpPr txBox="1"/>
          <p:nvPr/>
        </p:nvSpPr>
        <p:spPr>
          <a:xfrm>
            <a:off x="2047875" y="3632381"/>
            <a:ext cx="2466975" cy="954107"/>
          </a:xfrm>
          <a:prstGeom prst="rect">
            <a:avLst/>
          </a:prstGeom>
          <a:noFill/>
        </p:spPr>
        <p:txBody>
          <a:bodyPr wrap="square" rtlCol="0">
            <a:spAutoFit/>
          </a:bodyPr>
          <a:lstStyle/>
          <a:p>
            <a:pPr algn="ctr"/>
            <a:r>
              <a:rPr lang="en-US" sz="1400" dirty="0" smtClean="0">
                <a:solidFill>
                  <a:srgbClr val="6A6A6A"/>
                </a:solidFill>
                <a:latin typeface="TitilliumMaps26L 999 wt"/>
              </a:rPr>
              <a:t>An Invacare electric wheelchair base is a powerful but widely available </a:t>
            </a:r>
            <a:r>
              <a:rPr lang="en-US" sz="1400" dirty="0" err="1" smtClean="0">
                <a:solidFill>
                  <a:srgbClr val="6A6A6A"/>
                </a:solidFill>
                <a:latin typeface="TitilliumMaps26L 999 wt"/>
              </a:rPr>
              <a:t>mobilility</a:t>
            </a:r>
            <a:r>
              <a:rPr lang="en-US" sz="1400" dirty="0" smtClean="0">
                <a:solidFill>
                  <a:srgbClr val="6A6A6A"/>
                </a:solidFill>
                <a:latin typeface="TitilliumMaps26L 999 wt"/>
              </a:rPr>
              <a:t> platform.</a:t>
            </a:r>
            <a:endParaRPr lang="en-US" sz="1400" dirty="0">
              <a:solidFill>
                <a:srgbClr val="6A6A6A"/>
              </a:solidFill>
              <a:latin typeface="TitilliumMaps26L 999 wt"/>
            </a:endParaRPr>
          </a:p>
        </p:txBody>
      </p:sp>
      <p:pic>
        <p:nvPicPr>
          <p:cNvPr id="1027" name="Picture 3"/>
          <p:cNvPicPr>
            <a:picLocks noChangeAspect="1" noChangeArrowheads="1"/>
          </p:cNvPicPr>
          <p:nvPr/>
        </p:nvPicPr>
        <p:blipFill>
          <a:blip r:embed="rId5"/>
          <a:srcRect/>
          <a:stretch>
            <a:fillRect/>
          </a:stretch>
        </p:blipFill>
        <p:spPr bwMode="auto">
          <a:xfrm>
            <a:off x="6897980" y="1600200"/>
            <a:ext cx="1765300" cy="1323975"/>
          </a:xfrm>
          <a:prstGeom prst="rect">
            <a:avLst/>
          </a:prstGeom>
          <a:noFill/>
          <a:ln w="9525">
            <a:noFill/>
            <a:miter lim="800000"/>
            <a:headEnd/>
            <a:tailEnd/>
          </a:ln>
        </p:spPr>
      </p:pic>
      <p:sp>
        <p:nvSpPr>
          <p:cNvPr id="9" name="TextBox 8"/>
          <p:cNvSpPr txBox="1"/>
          <p:nvPr/>
        </p:nvSpPr>
        <p:spPr>
          <a:xfrm>
            <a:off x="6678905" y="3632381"/>
            <a:ext cx="2352878" cy="1416274"/>
          </a:xfrm>
          <a:prstGeom prst="rect">
            <a:avLst/>
          </a:prstGeom>
          <a:noFill/>
        </p:spPr>
        <p:txBody>
          <a:bodyPr wrap="square" rtlCol="0">
            <a:spAutoFit/>
          </a:bodyPr>
          <a:lstStyle/>
          <a:p>
            <a:r>
              <a:rPr lang="en-US" sz="1400" dirty="0" smtClean="0">
                <a:solidFill>
                  <a:srgbClr val="6A6A6A"/>
                </a:solidFill>
              </a:rPr>
              <a:t>A small form factor PC running Linux and the Robot Operating System (ROS) will perform sensor processing and planning operations.</a:t>
            </a:r>
            <a:endParaRPr lang="en-US" sz="1400" dirty="0">
              <a:solidFill>
                <a:srgbClr val="6A6A6A"/>
              </a:solidFill>
            </a:endParaRPr>
          </a:p>
        </p:txBody>
      </p:sp>
      <p:pic>
        <p:nvPicPr>
          <p:cNvPr id="1028" name="Picture 4"/>
          <p:cNvPicPr>
            <a:picLocks noChangeAspect="1" noChangeArrowheads="1"/>
          </p:cNvPicPr>
          <p:nvPr/>
        </p:nvPicPr>
        <p:blipFill>
          <a:blip r:embed="rId6"/>
          <a:srcRect l="3787" t="31787" r="5064" b="24907"/>
          <a:stretch>
            <a:fillRect/>
          </a:stretch>
        </p:blipFill>
        <p:spPr bwMode="auto">
          <a:xfrm>
            <a:off x="6732610" y="2837680"/>
            <a:ext cx="1921837" cy="664277"/>
          </a:xfrm>
          <a:prstGeom prst="rect">
            <a:avLst/>
          </a:prstGeom>
          <a:noFill/>
          <a:ln w="9525">
            <a:noFill/>
            <a:miter lim="800000"/>
            <a:headEnd/>
            <a:tailEnd/>
          </a:ln>
        </p:spPr>
      </p:pic>
      <p:pic>
        <p:nvPicPr>
          <p:cNvPr id="1029" name="Picture 5"/>
          <p:cNvPicPr>
            <a:picLocks noChangeAspect="1" noChangeArrowheads="1"/>
          </p:cNvPicPr>
          <p:nvPr/>
        </p:nvPicPr>
        <p:blipFill>
          <a:blip r:embed="rId7"/>
          <a:srcRect l="926" t="31633" b="23864"/>
          <a:stretch>
            <a:fillRect/>
          </a:stretch>
        </p:blipFill>
        <p:spPr bwMode="auto">
          <a:xfrm>
            <a:off x="4767420" y="1600200"/>
            <a:ext cx="1911485" cy="537436"/>
          </a:xfrm>
          <a:prstGeom prst="rect">
            <a:avLst/>
          </a:prstGeom>
          <a:noFill/>
          <a:ln w="9525">
            <a:noFill/>
            <a:miter lim="800000"/>
            <a:headEnd/>
            <a:tailEnd/>
          </a:ln>
        </p:spPr>
      </p:pic>
      <p:pic>
        <p:nvPicPr>
          <p:cNvPr id="1030" name="Picture 6"/>
          <p:cNvPicPr>
            <a:picLocks noChangeAspect="1" noChangeArrowheads="1"/>
          </p:cNvPicPr>
          <p:nvPr/>
        </p:nvPicPr>
        <p:blipFill>
          <a:blip r:embed="rId8"/>
          <a:srcRect l="18496" t="9675" r="19535" b="8806"/>
          <a:stretch>
            <a:fillRect/>
          </a:stretch>
        </p:blipFill>
        <p:spPr bwMode="auto">
          <a:xfrm>
            <a:off x="4767420" y="2137636"/>
            <a:ext cx="1098052" cy="1444454"/>
          </a:xfrm>
          <a:prstGeom prst="rect">
            <a:avLst/>
          </a:prstGeom>
          <a:noFill/>
          <a:ln w="9525">
            <a:noFill/>
            <a:miter lim="800000"/>
            <a:headEnd/>
            <a:tailEnd/>
          </a:ln>
        </p:spPr>
      </p:pic>
      <p:sp>
        <p:nvSpPr>
          <p:cNvPr id="13" name="TextBox 12"/>
          <p:cNvSpPr txBox="1"/>
          <p:nvPr/>
        </p:nvSpPr>
        <p:spPr>
          <a:xfrm>
            <a:off x="4514850" y="3632382"/>
            <a:ext cx="2164055" cy="1169551"/>
          </a:xfrm>
          <a:prstGeom prst="rect">
            <a:avLst/>
          </a:prstGeom>
          <a:noFill/>
        </p:spPr>
        <p:txBody>
          <a:bodyPr wrap="square" rtlCol="0">
            <a:spAutoFit/>
          </a:bodyPr>
          <a:lstStyle/>
          <a:p>
            <a:pPr algn="ctr"/>
            <a:r>
              <a:rPr lang="en-US" sz="1400" dirty="0" smtClean="0">
                <a:solidFill>
                  <a:srgbClr val="6A6A6A"/>
                </a:solidFill>
                <a:latin typeface="TitilliumMaps26L 999 wt"/>
              </a:rPr>
              <a:t>A Microsoft </a:t>
            </a:r>
            <a:r>
              <a:rPr lang="en-US" sz="1400" dirty="0" err="1" smtClean="0">
                <a:solidFill>
                  <a:srgbClr val="6A6A6A"/>
                </a:solidFill>
                <a:latin typeface="TitilliumMaps26L 999 wt"/>
              </a:rPr>
              <a:t>Kinect</a:t>
            </a:r>
            <a:r>
              <a:rPr lang="en-US" sz="1400" dirty="0" smtClean="0">
                <a:solidFill>
                  <a:srgbClr val="6A6A6A"/>
                </a:solidFill>
                <a:latin typeface="TitilliumMaps26L 999 wt"/>
              </a:rPr>
              <a:t> 3D camera and SICK LIDAR allow the robot to sense obstacles and operate safely around humans</a:t>
            </a:r>
            <a:endParaRPr lang="en-US" sz="1400" dirty="0">
              <a:solidFill>
                <a:srgbClr val="6A6A6A"/>
              </a:solidFill>
              <a:latin typeface="TitilliumMaps26L 999 w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US" dirty="0"/>
          </a:p>
        </p:txBody>
      </p:sp>
      <p:sp>
        <p:nvSpPr>
          <p:cNvPr id="3" name="Content Placeholder 2"/>
          <p:cNvSpPr>
            <a:spLocks noGrp="1"/>
          </p:cNvSpPr>
          <p:nvPr>
            <p:ph idx="1"/>
          </p:nvPr>
        </p:nvSpPr>
        <p:spPr>
          <a:xfrm>
            <a:off x="889000" y="1600200"/>
            <a:ext cx="7774280" cy="3405699"/>
          </a:xfrm>
        </p:spPr>
        <p:txBody>
          <a:bodyPr/>
          <a:lstStyle/>
          <a:p>
            <a:r>
              <a:rPr lang="en-US" dirty="0" smtClean="0"/>
              <a:t>With the vehicle described, we intend to explore the use of mobile manipulators for kitting in a factory environment, specifically with Smart Payloads.</a:t>
            </a:r>
          </a:p>
          <a:p>
            <a:pPr>
              <a:buFont typeface="Arial" pitchFamily="34" charset="0"/>
              <a:buChar char="•"/>
            </a:pPr>
            <a:r>
              <a:rPr lang="en-US" dirty="0" smtClean="0"/>
              <a:t>How can a robot benefit from packages that are marked with machine-readable information?</a:t>
            </a:r>
          </a:p>
          <a:p>
            <a:pPr>
              <a:buFont typeface="Arial" pitchFamily="34" charset="0"/>
              <a:buChar char="•"/>
            </a:pPr>
            <a:r>
              <a:rPr lang="en-US" dirty="0" smtClean="0"/>
              <a:t>What kind of information is useful to a robot? (i.e. mass distribution, grasping affordances, </a:t>
            </a:r>
            <a:r>
              <a:rPr lang="en-US" dirty="0" err="1" smtClean="0"/>
              <a:t>fiducial</a:t>
            </a:r>
            <a:r>
              <a:rPr lang="en-US" dirty="0" smtClean="0"/>
              <a:t> markings)</a:t>
            </a:r>
          </a:p>
          <a:p>
            <a:pPr>
              <a:buFont typeface="Arial" pitchFamily="34" charset="0"/>
              <a:buChar char="•"/>
            </a:pPr>
            <a:r>
              <a:rPr lang="en-US" dirty="0" smtClean="0"/>
              <a:t>How can this information be integrated into an industrial setting? Many packages are already tagged for machine reading and tied to inventory management systems.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Progress</a:t>
            </a:r>
            <a:endParaRPr lang="en-US" dirty="0"/>
          </a:p>
        </p:txBody>
      </p:sp>
      <p:sp>
        <p:nvSpPr>
          <p:cNvPr id="3" name="Content Placeholder 2"/>
          <p:cNvSpPr>
            <a:spLocks noGrp="1"/>
          </p:cNvSpPr>
          <p:nvPr>
            <p:ph idx="1"/>
          </p:nvPr>
        </p:nvSpPr>
        <p:spPr>
          <a:xfrm>
            <a:off x="889000" y="1435227"/>
            <a:ext cx="5654675" cy="4038600"/>
          </a:xfrm>
        </p:spPr>
        <p:txBody>
          <a:bodyPr/>
          <a:lstStyle/>
          <a:p>
            <a:pPr>
              <a:buFont typeface="Arial" pitchFamily="34" charset="0"/>
              <a:buChar char="•"/>
            </a:pPr>
            <a:r>
              <a:rPr lang="en-US" sz="1800" dirty="0" smtClean="0"/>
              <a:t>Much of the preliminary work involving selection of system components has been completed.</a:t>
            </a:r>
          </a:p>
          <a:p>
            <a:pPr>
              <a:buFont typeface="Arial" pitchFamily="34" charset="0"/>
              <a:buChar char="•"/>
            </a:pPr>
            <a:r>
              <a:rPr lang="en-US" sz="1800" dirty="0" smtClean="0"/>
              <a:t>Currently, we are investigating the optimal physical configuration of the robot using 3D CAD modeling (above right) to determine the center of gravity and work envelope of possible configurations.</a:t>
            </a:r>
          </a:p>
          <a:p>
            <a:pPr>
              <a:buFont typeface="Arial" pitchFamily="34" charset="0"/>
              <a:buChar char="•"/>
            </a:pPr>
            <a:r>
              <a:rPr lang="en-US" sz="1800" dirty="0" smtClean="0"/>
              <a:t>Software to process sensor data and control the mobility platform using ROS has already been developed by others in our research group (below right), and should be applicable to this project with little modification</a:t>
            </a:r>
          </a:p>
          <a:p>
            <a:pPr>
              <a:buFont typeface="Arial" pitchFamily="34" charset="0"/>
              <a:buChar char="•"/>
            </a:pPr>
            <a:r>
              <a:rPr lang="en-US" sz="1800" dirty="0" smtClean="0"/>
              <a:t>An upcoming goal is the creation of a gateway between ROS and the IRC5, allowing control of ABB robotics products using ROS.</a:t>
            </a:r>
          </a:p>
        </p:txBody>
      </p:sp>
      <p:pic>
        <p:nvPicPr>
          <p:cNvPr id="5" name="Picture 4" descr="Image.bmp"/>
          <p:cNvPicPr>
            <a:picLocks noChangeAspect="1"/>
          </p:cNvPicPr>
          <p:nvPr/>
        </p:nvPicPr>
        <p:blipFill>
          <a:blip r:embed="rId2"/>
          <a:srcRect l="24685" t="20205" r="19996" b="22705"/>
          <a:stretch>
            <a:fillRect/>
          </a:stretch>
        </p:blipFill>
        <p:spPr>
          <a:xfrm>
            <a:off x="6724650" y="1600200"/>
            <a:ext cx="2165860" cy="1676400"/>
          </a:xfrm>
          <a:prstGeom prst="rect">
            <a:avLst/>
          </a:prstGeom>
        </p:spPr>
      </p:pic>
      <p:pic>
        <p:nvPicPr>
          <p:cNvPr id="2050" name="Picture 2"/>
          <p:cNvPicPr>
            <a:picLocks noChangeAspect="1" noChangeArrowheads="1"/>
          </p:cNvPicPr>
          <p:nvPr/>
        </p:nvPicPr>
        <p:blipFill>
          <a:blip r:embed="rId3"/>
          <a:srcRect/>
          <a:stretch>
            <a:fillRect/>
          </a:stretch>
        </p:blipFill>
        <p:spPr bwMode="auto">
          <a:xfrm>
            <a:off x="6724651" y="3454527"/>
            <a:ext cx="2165860" cy="183184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Case Option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Case Option 1.pot</Template>
  <TotalTime>80</TotalTime>
  <Words>369</Words>
  <Application>Microsoft Office PowerPoint</Application>
  <PresentationFormat>On-screen Show (4:3)</PresentationFormat>
  <Paragraphs>25</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Case Option 1</vt:lpstr>
      <vt:lpstr>Slide 1</vt:lpstr>
      <vt:lpstr>Project Outline</vt:lpstr>
      <vt:lpstr>Hardware Overview</vt:lpstr>
      <vt:lpstr>Applications</vt:lpstr>
      <vt:lpstr>Progress</vt:lpstr>
    </vt:vector>
  </TitlesOfParts>
  <Company>L.A. graphics,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Tia A</dc:creator>
  <cp:lastModifiedBy>Edward Venator</cp:lastModifiedBy>
  <cp:revision>19</cp:revision>
  <dcterms:created xsi:type="dcterms:W3CDTF">2010-10-04T02:05:57Z</dcterms:created>
  <dcterms:modified xsi:type="dcterms:W3CDTF">2012-03-08T17:13:16Z</dcterms:modified>
</cp:coreProperties>
</file>