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4a973dc2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4a973dc2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4a973dc2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4a973dc2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4a973dc2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4a973dc2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4a973dc2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4a973dc2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4a973dc2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4a973dc2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4a973dc2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4a973dc2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4a973dc2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4a973dc2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4a973dc2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4a973dc2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4a973dc2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4a973dc2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Coefficient_of_determination"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Curve Fitting for Polynomial Functions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ISTA 331 Lab 6</a:t>
            </a:r>
            <a:endParaRPr/>
          </a:p>
          <a:p>
            <a:pPr indent="0" lvl="0" marL="0" rtl="0" algn="ctr">
              <a:spcBef>
                <a:spcPts val="0"/>
              </a:spcBef>
              <a:spcAft>
                <a:spcPts val="0"/>
              </a:spcAft>
              <a:buNone/>
            </a:pPr>
            <a:r>
              <a:rPr lang="en"/>
              <a:t>Spring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fit nonlinear polynomial functions to data, we have to slightly change our process from linear fitting → use np.column_stack</a:t>
            </a:r>
            <a:endParaRPr/>
          </a:p>
          <a:p>
            <a:pPr indent="-342900" lvl="0" marL="457200" rtl="0" algn="l">
              <a:spcBef>
                <a:spcPts val="0"/>
              </a:spcBef>
              <a:spcAft>
                <a:spcPts val="0"/>
              </a:spcAft>
              <a:buSzPts val="1800"/>
              <a:buChar char="●"/>
            </a:pPr>
            <a:r>
              <a:rPr lang="en"/>
              <a:t>Column stacking gives us the proper number of features to pass into OLS to make our model</a:t>
            </a:r>
            <a:endParaRPr/>
          </a:p>
          <a:p>
            <a:pPr indent="-342900" lvl="0" marL="457200" rtl="0" algn="l">
              <a:spcBef>
                <a:spcPts val="0"/>
              </a:spcBef>
              <a:spcAft>
                <a:spcPts val="0"/>
              </a:spcAft>
              <a:buSzPts val="1800"/>
              <a:buChar char="●"/>
            </a:pPr>
            <a:r>
              <a:rPr lang="en"/>
              <a:t>OLS finds the parameters for the model that has the lowest mean square error</a:t>
            </a:r>
            <a:endParaRPr/>
          </a:p>
          <a:p>
            <a:pPr indent="-342900" lvl="0" marL="457200" rtl="0" algn="l">
              <a:spcBef>
                <a:spcPts val="0"/>
              </a:spcBef>
              <a:spcAft>
                <a:spcPts val="0"/>
              </a:spcAft>
              <a:buSzPts val="1800"/>
              <a:buChar char="●"/>
            </a:pPr>
            <a:r>
              <a:rPr lang="en"/>
              <a:t>While model parameters are important, the coefficient of determination, R</a:t>
            </a:r>
            <a:r>
              <a:rPr baseline="30000" lang="en"/>
              <a:t>2</a:t>
            </a:r>
            <a:r>
              <a:rPr lang="en"/>
              <a:t>, is one of the best available metrics for goodness of fit of the model to our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Curve Fitting a Linear Function</a:t>
            </a:r>
            <a:endParaRPr/>
          </a:p>
        </p:txBody>
      </p:sp>
      <p:sp>
        <p:nvSpPr>
          <p:cNvPr id="66" name="Google Shape;66;p14"/>
          <p:cNvSpPr txBox="1"/>
          <p:nvPr>
            <p:ph idx="1" type="body"/>
          </p:nvPr>
        </p:nvSpPr>
        <p:spPr>
          <a:xfrm>
            <a:off x="311700" y="1152475"/>
            <a:ext cx="4209300" cy="343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can fit a linear curve to some data with the help of </a:t>
            </a:r>
            <a:r>
              <a:rPr lang="en">
                <a:solidFill>
                  <a:srgbClr val="FFFFFF"/>
                </a:solidFill>
              </a:rPr>
              <a:t>statsmodels</a:t>
            </a:r>
            <a:endParaRPr>
              <a:solidFill>
                <a:srgbClr val="FFFFFF"/>
              </a:solidFill>
            </a:endParaRPr>
          </a:p>
          <a:p>
            <a:pPr indent="-342900" lvl="0" marL="457200" rtl="0" algn="l">
              <a:spcBef>
                <a:spcPts val="0"/>
              </a:spcBef>
              <a:spcAft>
                <a:spcPts val="0"/>
              </a:spcAft>
              <a:buSzPts val="1800"/>
              <a:buChar char="●"/>
            </a:pPr>
            <a:r>
              <a:rPr lang="en"/>
              <a:t>With the OLS class in </a:t>
            </a:r>
            <a:r>
              <a:rPr b="1" lang="en">
                <a:solidFill>
                  <a:srgbClr val="FFFFFF"/>
                </a:solidFill>
              </a:rPr>
              <a:t>statsmodels.api</a:t>
            </a:r>
            <a:r>
              <a:rPr lang="en"/>
              <a:t>, it is possible to create linear models from which we can see how they fit to our data</a:t>
            </a:r>
            <a:endParaRPr/>
          </a:p>
          <a:p>
            <a:pPr indent="-342900" lvl="0" marL="457200" rtl="0" algn="l">
              <a:spcBef>
                <a:spcPts val="0"/>
              </a:spcBef>
              <a:spcAft>
                <a:spcPts val="0"/>
              </a:spcAft>
              <a:buSzPts val="1800"/>
              <a:buChar char="●"/>
            </a:pPr>
            <a:r>
              <a:rPr lang="en"/>
              <a:t>The process usually involves passing our data to OLS, getting the model parameters, and generating a dataset with the model parameters to understand how it compares to the original data</a:t>
            </a:r>
            <a:endParaRPr/>
          </a:p>
        </p:txBody>
      </p:sp>
      <p:pic>
        <p:nvPicPr>
          <p:cNvPr id="67" name="Google Shape;67;p14"/>
          <p:cNvPicPr preferRelativeResize="0"/>
          <p:nvPr/>
        </p:nvPicPr>
        <p:blipFill>
          <a:blip r:embed="rId3">
            <a:alphaModFix/>
          </a:blip>
          <a:stretch>
            <a:fillRect/>
          </a:stretch>
        </p:blipFill>
        <p:spPr>
          <a:xfrm>
            <a:off x="4572000" y="1402863"/>
            <a:ext cx="4048325" cy="2915625"/>
          </a:xfrm>
          <a:prstGeom prst="rect">
            <a:avLst/>
          </a:prstGeom>
          <a:noFill/>
          <a:ln>
            <a:noFill/>
          </a:ln>
        </p:spPr>
      </p:pic>
      <p:sp>
        <p:nvSpPr>
          <p:cNvPr id="68" name="Google Shape;68;p14"/>
          <p:cNvSpPr txBox="1"/>
          <p:nvPr/>
        </p:nvSpPr>
        <p:spPr>
          <a:xfrm>
            <a:off x="4570425" y="4411675"/>
            <a:ext cx="4011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CCCCCC"/>
                </a:solidFill>
                <a:latin typeface="Average"/>
                <a:ea typeface="Average"/>
                <a:cs typeface="Average"/>
                <a:sym typeface="Average"/>
              </a:rPr>
              <a:t>An example of making a line of best fit (in red) and comparing it to the original data</a:t>
            </a:r>
            <a:endParaRPr i="1">
              <a:solidFill>
                <a:srgbClr val="CCCCCC"/>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Fitting Polynomials</a:t>
            </a:r>
            <a:endParaRPr/>
          </a:p>
        </p:txBody>
      </p:sp>
      <p:sp>
        <p:nvSpPr>
          <p:cNvPr id="74" name="Google Shape;74;p15"/>
          <p:cNvSpPr txBox="1"/>
          <p:nvPr>
            <p:ph idx="1" type="body"/>
          </p:nvPr>
        </p:nvSpPr>
        <p:spPr>
          <a:xfrm>
            <a:off x="311700" y="1152475"/>
            <a:ext cx="4152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But, not all functions are linear</a:t>
            </a:r>
            <a:endParaRPr/>
          </a:p>
          <a:p>
            <a:pPr indent="-317500" lvl="1" marL="914400" rtl="0" algn="l">
              <a:spcBef>
                <a:spcPts val="0"/>
              </a:spcBef>
              <a:spcAft>
                <a:spcPts val="0"/>
              </a:spcAft>
              <a:buSzPts val="1400"/>
              <a:buChar char="○"/>
            </a:pPr>
            <a:r>
              <a:rPr lang="en"/>
              <a:t>So how do we model polynomial functions? → (Almost) the same way!</a:t>
            </a:r>
            <a:endParaRPr/>
          </a:p>
          <a:p>
            <a:pPr indent="-342900" lvl="0" marL="457200" rtl="0" algn="l">
              <a:spcBef>
                <a:spcPts val="0"/>
              </a:spcBef>
              <a:spcAft>
                <a:spcPts val="0"/>
              </a:spcAft>
              <a:buSzPts val="1800"/>
              <a:buChar char="●"/>
            </a:pPr>
            <a:r>
              <a:rPr lang="en"/>
              <a:t>To fit a linear polynomial function, we can still use use OLS and </a:t>
            </a:r>
            <a:r>
              <a:rPr lang="en">
                <a:solidFill>
                  <a:srgbClr val="FFFFFF"/>
                </a:solidFill>
              </a:rPr>
              <a:t>statsmodels </a:t>
            </a:r>
            <a:endParaRPr>
              <a:solidFill>
                <a:srgbClr val="FFFFFF"/>
              </a:solidFill>
            </a:endParaRPr>
          </a:p>
          <a:p>
            <a:pPr indent="-342900" lvl="0" marL="457200" rtl="0" algn="l">
              <a:spcBef>
                <a:spcPts val="0"/>
              </a:spcBef>
              <a:spcAft>
                <a:spcPts val="0"/>
              </a:spcAft>
              <a:buClr>
                <a:srgbClr val="CCCCCC"/>
              </a:buClr>
              <a:buSzPts val="1800"/>
              <a:buChar char="●"/>
            </a:pPr>
            <a:r>
              <a:rPr lang="en">
                <a:solidFill>
                  <a:srgbClr val="CCCCCC"/>
                </a:solidFill>
              </a:rPr>
              <a:t>Before we add the constant column and call OLS, we first need to call column_stack from </a:t>
            </a:r>
            <a:r>
              <a:rPr lang="en">
                <a:solidFill>
                  <a:srgbClr val="FFFFFF"/>
                </a:solidFill>
              </a:rPr>
              <a:t>numpy</a:t>
            </a:r>
            <a:r>
              <a:rPr lang="en">
                <a:solidFill>
                  <a:srgbClr val="CCCCCC"/>
                </a:solidFill>
              </a:rPr>
              <a:t> in order to generate enough features for OLS</a:t>
            </a:r>
            <a:endParaRPr>
              <a:solidFill>
                <a:srgbClr val="CCCCCC"/>
              </a:solidFill>
            </a:endParaRPr>
          </a:p>
        </p:txBody>
      </p:sp>
      <p:pic>
        <p:nvPicPr>
          <p:cNvPr id="75" name="Google Shape;75;p15"/>
          <p:cNvPicPr preferRelativeResize="0"/>
          <p:nvPr/>
        </p:nvPicPr>
        <p:blipFill>
          <a:blip r:embed="rId3">
            <a:alphaModFix/>
          </a:blip>
          <a:stretch>
            <a:fillRect/>
          </a:stretch>
        </p:blipFill>
        <p:spPr>
          <a:xfrm>
            <a:off x="4630850" y="1247775"/>
            <a:ext cx="4067175" cy="2647950"/>
          </a:xfrm>
          <a:prstGeom prst="rect">
            <a:avLst/>
          </a:prstGeom>
          <a:noFill/>
          <a:ln>
            <a:noFill/>
          </a:ln>
        </p:spPr>
      </p:pic>
      <p:sp>
        <p:nvSpPr>
          <p:cNvPr id="76" name="Google Shape;76;p15"/>
          <p:cNvSpPr txBox="1"/>
          <p:nvPr/>
        </p:nvSpPr>
        <p:spPr>
          <a:xfrm>
            <a:off x="4658638" y="4065000"/>
            <a:ext cx="4011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CCCCCC"/>
                </a:solidFill>
                <a:latin typeface="Average"/>
                <a:ea typeface="Average"/>
                <a:cs typeface="Average"/>
                <a:sym typeface="Average"/>
              </a:rPr>
              <a:t>An example of making a cubic curve of best fit (in red) and comparing it to the original data</a:t>
            </a:r>
            <a:endParaRPr i="1">
              <a:solidFill>
                <a:srgbClr val="CCCCCC"/>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Column Stacking Important?</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FFFFFF"/>
                </a:solidFill>
              </a:rPr>
              <a:t>numpy.column_stack()</a:t>
            </a:r>
            <a:r>
              <a:rPr lang="en"/>
              <a:t>, in general, takes several arrays and “stacks” them as columns into a 2-D array for us</a:t>
            </a:r>
            <a:endParaRPr/>
          </a:p>
          <a:p>
            <a:pPr indent="-342900" lvl="0" marL="457200" rtl="0" algn="l">
              <a:spcBef>
                <a:spcPts val="0"/>
              </a:spcBef>
              <a:spcAft>
                <a:spcPts val="0"/>
              </a:spcAft>
              <a:buSzPts val="1800"/>
              <a:buChar char="●"/>
            </a:pPr>
            <a:r>
              <a:rPr lang="en"/>
              <a:t>Most of the time, we have our data stored in a Series. Column_stack will allow us to take our x (the index) and turn it into x, x</a:t>
            </a:r>
            <a:r>
              <a:rPr baseline="30000" lang="en"/>
              <a:t>2</a:t>
            </a:r>
            <a:r>
              <a:rPr lang="en"/>
              <a:t>,  x</a:t>
            </a:r>
            <a:r>
              <a:rPr baseline="30000" lang="en"/>
              <a:t>3</a:t>
            </a:r>
            <a:r>
              <a:rPr lang="en"/>
              <a:t>, etc. </a:t>
            </a:r>
            <a:endParaRPr/>
          </a:p>
          <a:p>
            <a:pPr indent="-342900" lvl="0" marL="457200" rtl="0" algn="l">
              <a:spcBef>
                <a:spcPts val="0"/>
              </a:spcBef>
              <a:spcAft>
                <a:spcPts val="0"/>
              </a:spcAft>
              <a:buSzPts val="1800"/>
              <a:buChar char="●"/>
            </a:pPr>
            <a:r>
              <a:rPr lang="en"/>
              <a:t>One way to think about this is taking a Series, adding more features to it, and turning it into a DataFrame (or, a 1-D array to a 2-D array with more columns)</a:t>
            </a:r>
            <a:endParaRPr/>
          </a:p>
          <a:p>
            <a:pPr indent="-342900" lvl="0" marL="457200" rtl="0" algn="l">
              <a:spcBef>
                <a:spcPts val="0"/>
              </a:spcBef>
              <a:spcAft>
                <a:spcPts val="0"/>
              </a:spcAft>
              <a:buSzPts val="1800"/>
              <a:buChar char="●"/>
            </a:pPr>
            <a:r>
              <a:rPr lang="en"/>
              <a:t>Ultimately, this tells OLS that we want to fit something other than a linear function. Namely, we want to fit whatever we stacked up to!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Fitting a Polynomial Function</a:t>
            </a:r>
            <a:endParaRPr/>
          </a:p>
        </p:txBody>
      </p:sp>
      <p:pic>
        <p:nvPicPr>
          <p:cNvPr id="88" name="Google Shape;88;p17"/>
          <p:cNvPicPr preferRelativeResize="0"/>
          <p:nvPr/>
        </p:nvPicPr>
        <p:blipFill>
          <a:blip r:embed="rId3">
            <a:alphaModFix/>
          </a:blip>
          <a:stretch>
            <a:fillRect/>
          </a:stretch>
        </p:blipFill>
        <p:spPr>
          <a:xfrm>
            <a:off x="842950" y="1226700"/>
            <a:ext cx="7458075" cy="2876550"/>
          </a:xfrm>
          <a:prstGeom prst="rect">
            <a:avLst/>
          </a:prstGeom>
          <a:noFill/>
          <a:ln>
            <a:noFill/>
          </a:ln>
        </p:spPr>
      </p:pic>
      <p:sp>
        <p:nvSpPr>
          <p:cNvPr id="89" name="Google Shape;89;p17"/>
          <p:cNvSpPr txBox="1"/>
          <p:nvPr>
            <p:ph idx="1" type="body"/>
          </p:nvPr>
        </p:nvSpPr>
        <p:spPr>
          <a:xfrm>
            <a:off x="49525" y="4164050"/>
            <a:ext cx="8836500" cy="94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Other than the model parameters, there are multiple other reported statistics. Two of the most important are R</a:t>
            </a:r>
            <a:r>
              <a:rPr baseline="30000" lang="en"/>
              <a:t>2</a:t>
            </a:r>
            <a:r>
              <a:rPr lang="en"/>
              <a:t> and Mean Square Error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 Square Error</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Mean Square Error is one metric used to identify a model’s goodness of fit to some data</a:t>
            </a:r>
            <a:endParaRPr/>
          </a:p>
          <a:p>
            <a:pPr indent="-342900" lvl="0" marL="457200" rtl="0" algn="l">
              <a:spcBef>
                <a:spcPts val="0"/>
              </a:spcBef>
              <a:spcAft>
                <a:spcPts val="0"/>
              </a:spcAft>
              <a:buSzPts val="1800"/>
              <a:buChar char="●"/>
            </a:pPr>
            <a:r>
              <a:rPr lang="en"/>
              <a:t>This is literally a measure of how close (or far) a model is from the points it is trying to fit</a:t>
            </a:r>
            <a:endParaRPr/>
          </a:p>
          <a:p>
            <a:pPr indent="-342900" lvl="0" marL="457200" rtl="0" algn="l">
              <a:spcBef>
                <a:spcPts val="0"/>
              </a:spcBef>
              <a:spcAft>
                <a:spcPts val="0"/>
              </a:spcAft>
              <a:buSzPts val="1800"/>
              <a:buChar char="●"/>
            </a:pPr>
            <a:r>
              <a:rPr lang="en"/>
              <a:t>Generally, the mean square error is the total square sum of each data point from what the model predicts it should be.</a:t>
            </a:r>
            <a:endParaRPr/>
          </a:p>
          <a:p>
            <a:pPr indent="-342900" lvl="0" marL="457200" rtl="0" algn="l">
              <a:spcBef>
                <a:spcPts val="0"/>
              </a:spcBef>
              <a:spcAft>
                <a:spcPts val="0"/>
              </a:spcAft>
              <a:buSzPts val="1800"/>
              <a:buChar char="●"/>
            </a:pPr>
            <a:r>
              <a:rPr b="1" lang="en" u="sng"/>
              <a:t>OLS finds the parameters that minimize the mean square error for the data!</a:t>
            </a:r>
            <a:endParaRPr b="1" u="sng"/>
          </a:p>
          <a:p>
            <a:pPr indent="-342900" lvl="0" marL="457200" rtl="0" algn="l">
              <a:spcBef>
                <a:spcPts val="0"/>
              </a:spcBef>
              <a:spcAft>
                <a:spcPts val="0"/>
              </a:spcAft>
              <a:buSzPts val="1800"/>
              <a:buChar char="●"/>
            </a:pPr>
            <a:r>
              <a:rPr lang="en"/>
              <a:t>From Wikipedia:</a:t>
            </a:r>
            <a:endParaRPr/>
          </a:p>
          <a:p>
            <a:pPr indent="0" lvl="0" marL="0" rtl="0" algn="l">
              <a:spcBef>
                <a:spcPts val="1600"/>
              </a:spcBef>
              <a:spcAft>
                <a:spcPts val="1600"/>
              </a:spcAft>
              <a:buNone/>
            </a:pPr>
            <a:r>
              <a:t/>
            </a:r>
            <a:endParaRPr/>
          </a:p>
        </p:txBody>
      </p:sp>
      <p:pic>
        <p:nvPicPr>
          <p:cNvPr id="96" name="Google Shape;96;p18"/>
          <p:cNvPicPr preferRelativeResize="0"/>
          <p:nvPr/>
        </p:nvPicPr>
        <p:blipFill>
          <a:blip r:embed="rId3">
            <a:alphaModFix/>
          </a:blip>
          <a:stretch>
            <a:fillRect/>
          </a:stretch>
        </p:blipFill>
        <p:spPr>
          <a:xfrm>
            <a:off x="120275" y="4083675"/>
            <a:ext cx="8903451" cy="974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baseline="30000" lang="en"/>
              <a:t>2</a:t>
            </a:r>
            <a:endParaRPr baseline="30000"/>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t>
            </a:r>
            <a:r>
              <a:rPr baseline="30000" lang="en"/>
              <a:t>2</a:t>
            </a:r>
            <a:r>
              <a:rPr lang="en"/>
              <a:t>, often called the coefficient of determination, is one way to measure the goodness of fit of a model</a:t>
            </a:r>
            <a:endParaRPr/>
          </a:p>
          <a:p>
            <a:pPr indent="-317500" lvl="1" marL="914400" rtl="0" algn="l">
              <a:spcBef>
                <a:spcPts val="0"/>
              </a:spcBef>
              <a:spcAft>
                <a:spcPts val="0"/>
              </a:spcAft>
              <a:buSzPts val="1400"/>
              <a:buChar char="○"/>
            </a:pPr>
            <a:r>
              <a:rPr lang="en"/>
              <a:t>Technically ranges from </a:t>
            </a:r>
            <a:r>
              <a:rPr lang="en">
                <a:latin typeface="Times New Roman"/>
                <a:ea typeface="Times New Roman"/>
                <a:cs typeface="Times New Roman"/>
                <a:sym typeface="Times New Roman"/>
              </a:rPr>
              <a:t>-</a:t>
            </a:r>
            <a:r>
              <a:rPr lang="en"/>
              <a:t> ∞ → 1 (negative infinity to 1), but mostly falls between 0 and 1</a:t>
            </a:r>
            <a:endParaRPr/>
          </a:p>
          <a:p>
            <a:pPr indent="-317500" lvl="1" marL="914400" rtl="0" algn="l">
              <a:spcBef>
                <a:spcPts val="0"/>
              </a:spcBef>
              <a:spcAft>
                <a:spcPts val="0"/>
              </a:spcAft>
              <a:buSzPts val="1400"/>
              <a:buChar char="○"/>
            </a:pPr>
            <a:r>
              <a:rPr lang="en"/>
              <a:t>In linear regression, R</a:t>
            </a:r>
            <a:r>
              <a:rPr baseline="30000" lang="en"/>
              <a:t>2</a:t>
            </a:r>
            <a:r>
              <a:rPr lang="en"/>
              <a:t> is literally the correlation squared</a:t>
            </a:r>
            <a:endParaRPr/>
          </a:p>
          <a:p>
            <a:pPr indent="-342900" lvl="0" marL="457200" rtl="0" algn="l">
              <a:spcBef>
                <a:spcPts val="0"/>
              </a:spcBef>
              <a:spcAft>
                <a:spcPts val="0"/>
              </a:spcAft>
              <a:buSzPts val="1800"/>
              <a:buChar char="●"/>
            </a:pPr>
            <a:r>
              <a:rPr lang="en"/>
              <a:t>Simply put, it involves a ratio between the total sum of squares of the data itself and the sum of the data’s square residuals</a:t>
            </a:r>
            <a:endParaRPr/>
          </a:p>
          <a:p>
            <a:pPr indent="-317500" lvl="1" marL="914400" rtl="0" algn="l">
              <a:spcBef>
                <a:spcPts val="0"/>
              </a:spcBef>
              <a:spcAft>
                <a:spcPts val="0"/>
              </a:spcAft>
              <a:buSzPts val="1400"/>
              <a:buChar char="○"/>
            </a:pPr>
            <a:r>
              <a:rPr lang="en"/>
              <a:t>The total sum of squares is related to the variance of the data. It is the sum of the square difference between each data point and the arithmetic mean of the dataset.</a:t>
            </a:r>
            <a:endParaRPr/>
          </a:p>
          <a:p>
            <a:pPr indent="-317500" lvl="1" marL="914400" rtl="0" algn="l">
              <a:spcBef>
                <a:spcPts val="0"/>
              </a:spcBef>
              <a:spcAft>
                <a:spcPts val="0"/>
              </a:spcAft>
              <a:buSzPts val="1400"/>
              <a:buChar char="○"/>
            </a:pPr>
            <a:r>
              <a:rPr lang="en"/>
              <a:t>The sum of square residuals of the data is the square difference between each data point and what the model predicted it should have been</a:t>
            </a:r>
            <a:endParaRPr/>
          </a:p>
          <a:p>
            <a:pPr indent="-342900" lvl="0" marL="457200" rtl="0" algn="l">
              <a:spcBef>
                <a:spcPts val="0"/>
              </a:spcBef>
              <a:spcAft>
                <a:spcPts val="0"/>
              </a:spcAft>
              <a:buSzPts val="1800"/>
              <a:buChar char="●"/>
            </a:pPr>
            <a:r>
              <a:rPr lang="en"/>
              <a:t>In the end, R</a:t>
            </a:r>
            <a:r>
              <a:rPr baseline="30000" lang="en"/>
              <a:t>2</a:t>
            </a:r>
            <a:r>
              <a:rPr lang="en"/>
              <a:t> = 1 - (sum of square residuals / total sum of squares)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baseline="30000" lang="en"/>
              <a:t>2</a:t>
            </a:r>
            <a:r>
              <a:rPr lang="en"/>
              <a:t> from Wikipedia…</a:t>
            </a:r>
            <a:endParaRPr/>
          </a:p>
        </p:txBody>
      </p:sp>
      <p:sp>
        <p:nvSpPr>
          <p:cNvPr id="108" name="Google Shape;108;p20"/>
          <p:cNvSpPr txBox="1"/>
          <p:nvPr>
            <p:ph idx="1" type="body"/>
          </p:nvPr>
        </p:nvSpPr>
        <p:spPr>
          <a:xfrm>
            <a:off x="200500" y="4369225"/>
            <a:ext cx="8520600" cy="63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u="sng">
                <a:solidFill>
                  <a:schemeClr val="hlink"/>
                </a:solidFill>
                <a:latin typeface="Arial"/>
                <a:ea typeface="Arial"/>
                <a:cs typeface="Arial"/>
                <a:sym typeface="Arial"/>
                <a:hlinkClick r:id="rId3"/>
              </a:rPr>
              <a:t>https://en.wikipedia.org/wiki/Coefficient_of_determination</a:t>
            </a:r>
            <a:endParaRPr/>
          </a:p>
        </p:txBody>
      </p:sp>
      <p:pic>
        <p:nvPicPr>
          <p:cNvPr id="109" name="Google Shape;109;p20"/>
          <p:cNvPicPr preferRelativeResize="0"/>
          <p:nvPr/>
        </p:nvPicPr>
        <p:blipFill>
          <a:blip r:embed="rId4">
            <a:alphaModFix/>
          </a:blip>
          <a:stretch>
            <a:fillRect/>
          </a:stretch>
        </p:blipFill>
        <p:spPr>
          <a:xfrm>
            <a:off x="200500" y="1308875"/>
            <a:ext cx="8742975" cy="2992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Workflow for Fitting Polynomial Curves to Data</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Import </a:t>
            </a:r>
            <a:r>
              <a:rPr lang="en">
                <a:solidFill>
                  <a:srgbClr val="FFFFFF"/>
                </a:solidFill>
              </a:rPr>
              <a:t>numpy, pandas, statsmodels.api, and matplotlib.pyplot</a:t>
            </a:r>
            <a:endParaRPr>
              <a:solidFill>
                <a:srgbClr val="FFFFFF"/>
              </a:solidFill>
            </a:endParaRPr>
          </a:p>
          <a:p>
            <a:pPr indent="-342900" lvl="0" marL="457200" rtl="0" algn="l">
              <a:spcBef>
                <a:spcPts val="0"/>
              </a:spcBef>
              <a:spcAft>
                <a:spcPts val="0"/>
              </a:spcAft>
              <a:buSzPts val="1800"/>
              <a:buAutoNum type="arabicPeriod"/>
            </a:pPr>
            <a:r>
              <a:rPr lang="en"/>
              <a:t>Read in/clean data. Put into a Series</a:t>
            </a:r>
            <a:endParaRPr/>
          </a:p>
          <a:p>
            <a:pPr indent="-342900" lvl="0" marL="457200" rtl="0" algn="l">
              <a:spcBef>
                <a:spcPts val="0"/>
              </a:spcBef>
              <a:spcAft>
                <a:spcPts val="0"/>
              </a:spcAft>
              <a:buSzPts val="1800"/>
              <a:buAutoNum type="arabicPeriod"/>
            </a:pPr>
            <a:r>
              <a:rPr lang="en"/>
              <a:t>Column stack the index to turn it into the proper number of features</a:t>
            </a:r>
            <a:endParaRPr/>
          </a:p>
          <a:p>
            <a:pPr indent="-342900" lvl="0" marL="457200" rtl="0" algn="l">
              <a:spcBef>
                <a:spcPts val="0"/>
              </a:spcBef>
              <a:spcAft>
                <a:spcPts val="0"/>
              </a:spcAft>
              <a:buSzPts val="1800"/>
              <a:buAutoNum type="arabicPeriod"/>
            </a:pPr>
            <a:r>
              <a:rPr lang="en"/>
              <a:t>Take the column stacked features and the original Series, pass to OLS to get a model</a:t>
            </a:r>
            <a:endParaRPr/>
          </a:p>
          <a:p>
            <a:pPr indent="-342900" lvl="0" marL="457200" rtl="0" algn="l">
              <a:spcBef>
                <a:spcPts val="0"/>
              </a:spcBef>
              <a:spcAft>
                <a:spcPts val="0"/>
              </a:spcAft>
              <a:buSzPts val="1800"/>
              <a:buAutoNum type="arabicPeriod"/>
            </a:pPr>
            <a:r>
              <a:rPr lang="en"/>
              <a:t>Fit the model to the data</a:t>
            </a:r>
            <a:endParaRPr/>
          </a:p>
          <a:p>
            <a:pPr indent="-342900" lvl="0" marL="457200" rtl="0" algn="l">
              <a:spcBef>
                <a:spcPts val="0"/>
              </a:spcBef>
              <a:spcAft>
                <a:spcPts val="0"/>
              </a:spcAft>
              <a:buSzPts val="1800"/>
              <a:buAutoNum type="arabicPeriod"/>
            </a:pPr>
            <a:r>
              <a:rPr lang="en"/>
              <a:t>Return the parameters and other necessary data such as the root mean square error, f-value or the R</a:t>
            </a:r>
            <a:r>
              <a:rPr baseline="30000" lang="en"/>
              <a:t>2</a:t>
            </a:r>
            <a:r>
              <a:rPr lang="en"/>
              <a:t> </a:t>
            </a:r>
            <a:endParaRPr/>
          </a:p>
          <a:p>
            <a:pPr indent="-342900" lvl="0" marL="457200" rtl="0" algn="l">
              <a:spcBef>
                <a:spcPts val="0"/>
              </a:spcBef>
              <a:spcAft>
                <a:spcPts val="0"/>
              </a:spcAft>
              <a:buSzPts val="1800"/>
              <a:buAutoNum type="arabicPeriod"/>
            </a:pPr>
            <a:r>
              <a:rPr lang="en"/>
              <a:t>Prepare any visuals of the original data and the model’s prediction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