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Average"/>
      <p:regular r:id="rId36"/>
    </p:embeddedFont>
    <p:embeddedFont>
      <p:font typeface="Oswald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89A3560-9864-4632-996E-10E8CE91F5D4}">
  <a:tblStyle styleId="{289A3560-9864-4632-996E-10E8CE91F5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Oswald-regular.fntdata"/><Relationship Id="rId14" Type="http://schemas.openxmlformats.org/officeDocument/2006/relationships/slide" Target="slides/slide8.xml"/><Relationship Id="rId36" Type="http://schemas.openxmlformats.org/officeDocument/2006/relationships/font" Target="fonts/Average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Oswald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4f3f7b90f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4f3f7b90f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4f3f7b90f_0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4f3f7b90f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4f3f7b90f_0_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4f3f7b90f_0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https://www.google.com/url?sa=i&amp;source=images&amp;cd=&amp;ved=2ahUKEwj0ppHgsprlAhWWoJ4KHWGBCp0QjRx6BAgBEAQ&amp;url=https%3A%2F%2Fwww.probabilitycourse.com%2Fchapter1%2F1_4_0_conditional_probability.php&amp;psig=AOvVaw1Yb6b3jzrhWPIRsl8Y0It6&amp;ust=1571095968966966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4f3f7b90f_0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4f3f7b90f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4f3f7b90f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4f3f7b90f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4f3f7b90f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4f3f7b90f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4f3f7b90f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4f3f7b90f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4f3f7b90f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4f3f7b90f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how positive doesn’t always literally mean positive or good; it refers to what we care about in this context regardless of the connotation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 link: https://www.google.com/url?sa=i&amp;source=images&amp;cd=&amp;ved=2ahUKEwiTnYiWz9HkAhXIneAKHR84CDcQjRx6BAgBEAQ&amp;url=https%3A%2F%2Fmedium.com%2Ftech-vision%2Fintroduction-to-confusion-matrix-classification-modeling-54d867169906&amp;psig=AOvVaw3_xB1ag1cnPOmtbPdT9HUR&amp;ust=1568595336270406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4f3f7b90f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4f3f7b90f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4f3f7b90f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4f3f7b90f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4f3f7b90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4f3f7b90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4f3f7b90f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4f3f7b90f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4f3f7b90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4f3f7b90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4f3f7b90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4f3f7b90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4f3f7b90f_0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4f3f7b90f_0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4f3f7b90f_0_7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4f3f7b90f_0_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4f3f7b90f_0_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4f3f7b90f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4f3f7b90f_0_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4f3f7b90f_0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google.com/url?sa=i&amp;source=images&amp;cd=&amp;ved=2ahUKEwiwyIeP1prlAhWQvZ4KHX0GAfwQjRx6BAgBEAQ&amp;url=http%3A%2F%2Fwww.mathcs.emory.edu%2F~cheung%2FCourses%2F554%2FSyllabus%2F9-parallel%2Fmatrix-mult.html&amp;psig=AOvVaw2h4Or8n0NZOZed9yjoGRLg&amp;ust=1571105468230295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4f3f7b90f_0_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4f3f7b90f_0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from Rich’s Curve Fitting Notebook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4f3f7b90f_0_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4f3f7b90f_0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4f3f7b90f_0_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4f3f7b90f_0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4f3f7b90f_0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4f3f7b90f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4f3f7b90f_0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4f3f7b90f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4f3f7b90f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4f3f7b90f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4f3f7b90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4f3f7b90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4f3f7b90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4f3f7b90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4f3f7b90f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4f3f7b90f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4f3f7b90f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4f3f7b90f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 Review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ISTA 331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Probability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Probability is simply a quantification of chance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 probability for event B is the chance that event B will occur in the sample set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two kinds of probability functions: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Probability Density Function - deals with continuous random variables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Probability Mass Function - deals with discrete random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Often times, we can use the frequency of a particular event to get its probability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 the weather worksheets where you used conditional probability, you really used frequencies rather than probabilities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If you are counting, then you are using frequencies!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/>
          <p:nvPr/>
        </p:nvSpPr>
        <p:spPr>
          <a:xfrm>
            <a:off x="5055900" y="1174138"/>
            <a:ext cx="3776400" cy="367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Probability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4495500" cy="3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 of just asking about the probability of a particular event, we can also ask about the conditional probability of an event GIVEN another event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picture below, we are trying to find the probability of event A given B occurs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Precisely, this is just the probability of both A AND B occurring divided by the probability of B (the given) </a:t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5987" y="1216562"/>
            <a:ext cx="3576224" cy="359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and Confusion Matrices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Classification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lassification</a:t>
            </a:r>
            <a:r>
              <a:rPr lang="en"/>
              <a:t> in machine learning/data science is the process of predicting which class an instance belongs 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classification is trying to ascribe a class label to a new instance, this is an example of supervised machine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Classification is used when the target variable is a categorical rather than numerical variable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several kinds of classification algorithms, such as: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Naive Bayes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Logistic 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Support Vector Machines,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Decision Trees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Many more!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Classifying Text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order to structure text data in a way that classification algorithms can use, we must form term frequency vectors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form these… (for unigram text analysis)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Take each word that appears in the text that is not a stop word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 stop word is a basic word that adds no context or full meaning to a sentence. Think “a”, “the”, “I”, “an”, 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Stem the word to its basic form → Now we have a token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Either add the token to the dictionary or increment its frequency 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the classification algorithm on the term frequency vector!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may need to limit the number of tokens or mess with other hyperparameters to ensure viable results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Confusion Matrix?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confusion matrix is a matrix that summarizes the results of training/observing a classification algorithm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Naïves Bayes, Logistic Regression, k-Nearest Neighbors,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a tool to evaluate a classifier, since metrics such as accuracy, reccall, and precision can be easily measured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most of our cases concern usually a binary class output (spam/not spam, True/False), we will only go over 2x2 examples, but this is generalizable to nxn for n class outputs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Python, can be imported from sklearn.metrics and takes a list of predictions and a list of the associated correct labels as the arguments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a Confusion Matrix</a:t>
            </a:r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4572000" y="1102750"/>
            <a:ext cx="4166400" cy="27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Notice how confusion matrices only make sense when we </a:t>
            </a:r>
            <a:r>
              <a:rPr b="1" lang="en"/>
              <a:t>have</a:t>
            </a:r>
            <a:r>
              <a:rPr lang="en"/>
              <a:t> the “true” or “actual” outcome. Think about what each of these cells represents. For example, a False Negative (FN) is where the classifier thought the value was negative, but it is actually positive.</a:t>
            </a:r>
            <a:endParaRPr/>
          </a:p>
        </p:txBody>
      </p:sp>
      <p:pic>
        <p:nvPicPr>
          <p:cNvPr id="155" name="Google Shape;1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212" y="1406600"/>
            <a:ext cx="2686325" cy="23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299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Formulas Related to Confusion Matrices</a:t>
            </a:r>
            <a:endParaRPr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11700" y="950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Precision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Probability that an instance is positive given the classifier thought it was positive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Also known as positive predictive value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Precision = TP/(TP + FP)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Probability that the classifier predicts the right or “accurate” class value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Accuracy = (TP+TN)/(TP+FP+FN+TN)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Given a positive instance, what is the probability that the classifier will predict positive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Also known as sensitivity or true positive rate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Recall = TP/(TP+FN)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Entropy and Logs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Test Format and General Test Taking Strategies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Necessary Data Science and Machine Learning Terminology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Classification and Confusion Matrices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Entropy and Logs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Regression, Basic Linear Algebra, and Curve Fitting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Log Facts</a:t>
            </a:r>
            <a:endParaRPr/>
          </a:p>
        </p:txBody>
      </p:sp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logarithm function is the inverse of an exponential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But, a logarithm itself IS an exponent!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</a:t>
            </a:r>
            <a:r>
              <a:rPr baseline="-25000" lang="en"/>
              <a:t>b</a:t>
            </a:r>
            <a:r>
              <a:rPr lang="en"/>
              <a:t>(a) = x IF b</a:t>
            </a:r>
            <a:r>
              <a:rPr baseline="30000" lang="en"/>
              <a:t>x</a:t>
            </a:r>
            <a:r>
              <a:rPr lang="en"/>
              <a:t> = 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EX: log</a:t>
            </a:r>
            <a:r>
              <a:rPr baseline="-25000" lang="en"/>
              <a:t>2</a:t>
            </a:r>
            <a:r>
              <a:rPr lang="en"/>
              <a:t>(8) = 3 SINCE 2</a:t>
            </a:r>
            <a:r>
              <a:rPr baseline="30000" lang="en"/>
              <a:t>3</a:t>
            </a:r>
            <a:r>
              <a:rPr lang="en"/>
              <a:t> = 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Memorize (and be able to show/explain) these!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Product Rule</a:t>
            </a:r>
            <a:r>
              <a:rPr lang="en"/>
              <a:t>: log</a:t>
            </a:r>
            <a:r>
              <a:rPr baseline="-25000" lang="en"/>
              <a:t>b</a:t>
            </a:r>
            <a:r>
              <a:rPr lang="en"/>
              <a:t>(mn) = log</a:t>
            </a:r>
            <a:r>
              <a:rPr baseline="-25000" lang="en"/>
              <a:t>b</a:t>
            </a:r>
            <a:r>
              <a:rPr lang="en"/>
              <a:t>(m) + log</a:t>
            </a:r>
            <a:r>
              <a:rPr baseline="-25000" lang="en"/>
              <a:t>b</a:t>
            </a:r>
            <a:r>
              <a:rPr lang="en"/>
              <a:t>(n)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Quotient Rule</a:t>
            </a:r>
            <a:r>
              <a:rPr lang="en"/>
              <a:t>: log</a:t>
            </a:r>
            <a:r>
              <a:rPr baseline="-25000" lang="en"/>
              <a:t>b</a:t>
            </a:r>
            <a:r>
              <a:rPr lang="en"/>
              <a:t>(m/n) = log</a:t>
            </a:r>
            <a:r>
              <a:rPr baseline="-25000" lang="en"/>
              <a:t>b</a:t>
            </a:r>
            <a:r>
              <a:rPr lang="en"/>
              <a:t>(m) - log</a:t>
            </a:r>
            <a:r>
              <a:rPr baseline="-25000" lang="en"/>
              <a:t>b</a:t>
            </a:r>
            <a:r>
              <a:rPr lang="en"/>
              <a:t>(n)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Power Rule</a:t>
            </a:r>
            <a:r>
              <a:rPr lang="en"/>
              <a:t>: log</a:t>
            </a:r>
            <a:r>
              <a:rPr baseline="-25000" lang="en"/>
              <a:t>b</a:t>
            </a:r>
            <a:r>
              <a:rPr lang="en"/>
              <a:t>(m</a:t>
            </a:r>
            <a:r>
              <a:rPr baseline="30000" lang="en"/>
              <a:t>n</a:t>
            </a:r>
            <a:r>
              <a:rPr lang="en"/>
              <a:t>) = n * log</a:t>
            </a:r>
            <a:r>
              <a:rPr baseline="-25000" lang="en"/>
              <a:t>b</a:t>
            </a:r>
            <a:r>
              <a:rPr lang="en"/>
              <a:t>(m)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Zero Rule</a:t>
            </a:r>
            <a:r>
              <a:rPr lang="en"/>
              <a:t>: log</a:t>
            </a:r>
            <a:r>
              <a:rPr baseline="-25000" lang="en"/>
              <a:t>b</a:t>
            </a:r>
            <a:r>
              <a:rPr lang="en"/>
              <a:t>(1) = 0 IF AND ONLY IF b != 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(Other) Zero Rule</a:t>
            </a:r>
            <a:r>
              <a:rPr lang="en"/>
              <a:t>: log</a:t>
            </a:r>
            <a:r>
              <a:rPr baseline="-25000" lang="en"/>
              <a:t>b</a:t>
            </a:r>
            <a:r>
              <a:rPr lang="en"/>
              <a:t>(0) = undefined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Identity Rule</a:t>
            </a:r>
            <a:r>
              <a:rPr lang="en"/>
              <a:t>: log</a:t>
            </a:r>
            <a:r>
              <a:rPr baseline="-25000" lang="en"/>
              <a:t>b</a:t>
            </a:r>
            <a:r>
              <a:rPr lang="en"/>
              <a:t>(b) =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Change of Base</a:t>
            </a:r>
            <a:r>
              <a:rPr lang="en"/>
              <a:t>: log</a:t>
            </a:r>
            <a:r>
              <a:rPr baseline="-25000" lang="en"/>
              <a:t>b</a:t>
            </a:r>
            <a:r>
              <a:rPr lang="en"/>
              <a:t>(x) = log</a:t>
            </a:r>
            <a:r>
              <a:rPr baseline="-25000" lang="en"/>
              <a:t>c</a:t>
            </a:r>
            <a:r>
              <a:rPr lang="en"/>
              <a:t>(x) / log</a:t>
            </a:r>
            <a:r>
              <a:rPr baseline="-25000" lang="en"/>
              <a:t>c</a:t>
            </a:r>
            <a:r>
              <a:rPr lang="en"/>
              <a:t>(b)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</a:t>
            </a:r>
            <a:r>
              <a:rPr b="1" i="1" lang="en" u="sng"/>
              <a:t>NOT</a:t>
            </a:r>
            <a:r>
              <a:rPr lang="en"/>
              <a:t> a math class! But we use logs so often these are just important to know and explain so we can use them to solve problems!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Entropy</a:t>
            </a:r>
            <a:endParaRPr/>
          </a:p>
        </p:txBody>
      </p:sp>
      <p:sp>
        <p:nvSpPr>
          <p:cNvPr id="178" name="Google Shape;178;p33"/>
          <p:cNvSpPr txBox="1"/>
          <p:nvPr>
            <p:ph idx="1" type="body"/>
          </p:nvPr>
        </p:nvSpPr>
        <p:spPr>
          <a:xfrm>
            <a:off x="6039975" y="1107600"/>
            <a:ext cx="3014400" cy="3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big “E” means sum.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entropy is the sum of the product of each value’s probability of </a:t>
            </a:r>
            <a:r>
              <a:rPr lang="en"/>
              <a:t>occurring</a:t>
            </a:r>
            <a:r>
              <a:rPr lang="en"/>
              <a:t> and the log of that probability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Entropy is a measure of how ordered/disordered a set is! </a:t>
            </a:r>
            <a:endParaRPr/>
          </a:p>
        </p:txBody>
      </p:sp>
      <p:pic>
        <p:nvPicPr>
          <p:cNvPr id="179" name="Google Shape;1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225" y="1676400"/>
            <a:ext cx="561975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Entropy Example</a:t>
            </a:r>
            <a:endParaRPr/>
          </a:p>
        </p:txBody>
      </p:sp>
      <p:sp>
        <p:nvSpPr>
          <p:cNvPr id="185" name="Google Shape;185;p34"/>
          <p:cNvSpPr txBox="1"/>
          <p:nvPr>
            <p:ph idx="1" type="body"/>
          </p:nvPr>
        </p:nvSpPr>
        <p:spPr>
          <a:xfrm>
            <a:off x="5322800" y="1120600"/>
            <a:ext cx="3653100" cy="3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Imagine we have a dataset of some berries with the probabilistic frequencies shown to the left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information entropy for the set of data is…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</a:t>
            </a:r>
            <a:r>
              <a:rPr baseline="-25000" lang="en"/>
              <a:t>s</a:t>
            </a:r>
            <a:r>
              <a:rPr lang="en"/>
              <a:t>= -(-½ + -½ + -½</a:t>
            </a:r>
            <a:r>
              <a:rPr lang="en"/>
              <a:t> ) = -(-3/2) = 3/2</a:t>
            </a:r>
            <a:endParaRPr/>
          </a:p>
        </p:txBody>
      </p:sp>
      <p:graphicFrame>
        <p:nvGraphicFramePr>
          <p:cNvPr id="186" name="Google Shape;186;p34"/>
          <p:cNvGraphicFramePr/>
          <p:nvPr/>
        </p:nvGraphicFramePr>
        <p:xfrm>
          <a:off x="311700" y="155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{289A3560-9864-4632-996E-10E8CE91F5D4}</a:tableStyleId>
              </a:tblPr>
              <a:tblGrid>
                <a:gridCol w="1779775"/>
                <a:gridCol w="804225"/>
                <a:gridCol w="1090275"/>
                <a:gridCol w="1224750"/>
              </a:tblGrid>
              <a:tr h="42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Value</a:t>
                      </a:r>
                      <a:endParaRPr>
                        <a:solidFill>
                          <a:srgbClr val="D9D9D9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Tomato</a:t>
                      </a:r>
                      <a:endParaRPr>
                        <a:solidFill>
                          <a:srgbClr val="D9D9D9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Banana</a:t>
                      </a:r>
                      <a:endParaRPr>
                        <a:solidFill>
                          <a:srgbClr val="D9D9D9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Avocado</a:t>
                      </a:r>
                      <a:endParaRPr>
                        <a:solidFill>
                          <a:srgbClr val="D9D9D9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P(Value) [1]</a:t>
                      </a:r>
                      <a:endParaRPr>
                        <a:solidFill>
                          <a:srgbClr val="D9D9D9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1/2</a:t>
                      </a:r>
                      <a:endParaRPr>
                        <a:solidFill>
                          <a:srgbClr val="D9D9D9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1/4</a:t>
                      </a:r>
                      <a:endParaRPr>
                        <a:solidFill>
                          <a:srgbClr val="D9D9D9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1/4</a:t>
                      </a:r>
                      <a:endParaRPr>
                        <a:solidFill>
                          <a:srgbClr val="D9D9D9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log</a:t>
                      </a:r>
                      <a:r>
                        <a:rPr baseline="-25000" lang="en">
                          <a:solidFill>
                            <a:srgbClr val="D9D9D9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</a:t>
                      </a:r>
                      <a:r>
                        <a:rPr lang="en">
                          <a:solidFill>
                            <a:srgbClr val="D9D9D9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(P(Value)) [2]</a:t>
                      </a:r>
                      <a:endParaRPr>
                        <a:solidFill>
                          <a:srgbClr val="D9D9D9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-1</a:t>
                      </a:r>
                      <a:endParaRPr>
                        <a:solidFill>
                          <a:srgbClr val="D9D9D9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-2</a:t>
                      </a:r>
                      <a:endParaRPr>
                        <a:solidFill>
                          <a:srgbClr val="D9D9D9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-2</a:t>
                      </a:r>
                      <a:endParaRPr>
                        <a:solidFill>
                          <a:srgbClr val="D9D9D9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[1] * [2]</a:t>
                      </a:r>
                      <a:endParaRPr>
                        <a:solidFill>
                          <a:srgbClr val="D9D9D9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-1/2</a:t>
                      </a:r>
                      <a:endParaRPr>
                        <a:solidFill>
                          <a:srgbClr val="D9D9D9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-1/2</a:t>
                      </a:r>
                      <a:endParaRPr>
                        <a:solidFill>
                          <a:srgbClr val="D9D9D9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-1/2</a:t>
                      </a:r>
                      <a:endParaRPr>
                        <a:solidFill>
                          <a:srgbClr val="D9D9D9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Regression, Basic Linear Algebra, and Curve Fitting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Linear Algebra</a:t>
            </a:r>
            <a:endParaRPr/>
          </a:p>
        </p:txBody>
      </p:sp>
      <p:sp>
        <p:nvSpPr>
          <p:cNvPr id="197" name="Google Shape;19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vector is a 1xN or Nx1 collection of some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it is 1xN, it is a row vector; Nx1 is a column vector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is possible to turn a row vector → column vector by taking its transpose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Quick Vector Facts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Vector addition is </a:t>
            </a:r>
            <a:r>
              <a:rPr lang="en"/>
              <a:t>commutative and associative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two vectors are perpendicular, then the angle between them is 90</a:t>
            </a:r>
            <a:r>
              <a:rPr baseline="30000" lang="en"/>
              <a:t>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two vectors are scalar multiples of each other, their separating angle is 0</a:t>
            </a:r>
            <a:r>
              <a:rPr baseline="30000" lang="en"/>
              <a:t>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matrix is a collection of vectors, or a vector of vectors.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is usually referred to as “a N by M matrix”, where n is the number of rows and m is the number of columns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Quick Matrix Facts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Matrix addition is commutative and associative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 invertible matrix multiplied by its inverse is the identity matrix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 matrix has NxM dimensions, then the transpose will have MxN dimensions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Dot Product Formulas</a:t>
            </a:r>
            <a:endParaRPr/>
          </a:p>
        </p:txBody>
      </p:sp>
      <p:sp>
        <p:nvSpPr>
          <p:cNvPr id="203" name="Google Shape;20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two common formulas for the dot product between two vectors: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Using Sums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 ● V = 𝝨(U</a:t>
            </a:r>
            <a:r>
              <a:rPr baseline="-25000" lang="en"/>
              <a:t>i</a:t>
            </a:r>
            <a:r>
              <a:rPr lang="en"/>
              <a:t>V</a:t>
            </a:r>
            <a:r>
              <a:rPr baseline="-25000" lang="en"/>
              <a:t>i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Using the Angle between Two Vectors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 ● V = (cos(𝝧)) * (||U|| * ||V||)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Here, ||U|| is the magnitude of U, which is the square root of U ● 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Remember, a dot product </a:t>
            </a:r>
            <a:r>
              <a:rPr b="1" lang="en"/>
              <a:t>always </a:t>
            </a:r>
            <a:r>
              <a:rPr lang="en"/>
              <a:t>returns a scalar, not a new vector. The dot product is also commutative. Perhaps, it might also be necessary to manipulate either equation to solve for a magnitude or cos(𝝧)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Multiplication Example</a:t>
            </a:r>
            <a:endParaRPr/>
          </a:p>
        </p:txBody>
      </p:sp>
      <p:sp>
        <p:nvSpPr>
          <p:cNvPr id="209" name="Google Shape;209;p38"/>
          <p:cNvSpPr txBox="1"/>
          <p:nvPr>
            <p:ph idx="1" type="body"/>
          </p:nvPr>
        </p:nvSpPr>
        <p:spPr>
          <a:xfrm>
            <a:off x="311700" y="3672675"/>
            <a:ext cx="85206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Here, A is a 2x3 and B is a 3x2 matrix. In general, the if A is a NxP, then B must be a PxM to multiply and the result will be NxM</a:t>
            </a:r>
            <a:endParaRPr/>
          </a:p>
        </p:txBody>
      </p:sp>
      <p:pic>
        <p:nvPicPr>
          <p:cNvPr id="210" name="Google Shape;21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700" y="1738300"/>
            <a:ext cx="6324600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and Curve Fitting</a:t>
            </a:r>
            <a:endParaRPr/>
          </a:p>
        </p:txBody>
      </p:sp>
      <p:sp>
        <p:nvSpPr>
          <p:cNvPr id="216" name="Google Shape;216;p39"/>
          <p:cNvSpPr txBox="1"/>
          <p:nvPr>
            <p:ph idx="1" type="body"/>
          </p:nvPr>
        </p:nvSpPr>
        <p:spPr>
          <a:xfrm>
            <a:off x="311700" y="1152475"/>
            <a:ext cx="4260300" cy="38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Curve fitting is the process of fitting a function to some data</a:t>
            </a:r>
            <a:endParaRPr sz="12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It is the main component of making a regression model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Regression is the process of predicting the target value (numeric) for a new instance</a:t>
            </a:r>
            <a:endParaRPr sz="11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best-fit curve is the one that minimizes the sum of squared residuals</a:t>
            </a:r>
            <a:endParaRPr sz="12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One algorithm that we use to compute the coefficients of the best model is Ordinary Least Squares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A residual is the difference between what a model predicts a value is and what it actually is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main function we use to evaluate the model is the Root Mean Square Error</a:t>
            </a:r>
            <a:endParaRPr sz="12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RMSE = √(Σ res</a:t>
            </a:r>
            <a:r>
              <a:rPr lang="en" sz="1100"/>
              <a:t>idual</a:t>
            </a:r>
            <a:r>
              <a:rPr baseline="-25000" lang="en" sz="1100"/>
              <a:t>i</a:t>
            </a:r>
            <a:r>
              <a:rPr baseline="30000" lang="en" sz="1100"/>
              <a:t>2</a:t>
            </a:r>
            <a:r>
              <a:rPr lang="en" sz="1100"/>
              <a:t> /(N-ddof))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Ddof is either almost always 0 or 1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200"/>
              <a:t>It is possible to fit non-linear polynomials and other functions to data using the same principles</a:t>
            </a:r>
            <a:endParaRPr sz="1100"/>
          </a:p>
        </p:txBody>
      </p:sp>
      <p:pic>
        <p:nvPicPr>
          <p:cNvPr id="217" name="Google Shape;21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199" cy="271549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9"/>
          <p:cNvSpPr txBox="1"/>
          <p:nvPr/>
        </p:nvSpPr>
        <p:spPr>
          <a:xfrm>
            <a:off x="4743225" y="4006475"/>
            <a:ext cx="4176300" cy="9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The blue points/line are the actual data, the orange curve is the best-fit curve, and the lines from each point to the orange curve are the residuals</a:t>
            </a:r>
            <a:endParaRPr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Transformations</a:t>
            </a:r>
            <a:endParaRPr/>
          </a:p>
        </p:txBody>
      </p:sp>
      <p:sp>
        <p:nvSpPr>
          <p:cNvPr id="224" name="Google Shape;224;p40"/>
          <p:cNvSpPr txBox="1"/>
          <p:nvPr>
            <p:ph idx="1" type="body"/>
          </p:nvPr>
        </p:nvSpPr>
        <p:spPr>
          <a:xfrm>
            <a:off x="311700" y="1152475"/>
            <a:ext cx="8520600" cy="38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not often always as simple as it seems, it is at times useful to know how a certain function was transformed from the original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Here, “</a:t>
            </a:r>
            <a:r>
              <a:rPr lang="en">
                <a:solidFill>
                  <a:srgbClr val="FFFFFF"/>
                </a:solidFill>
              </a:rPr>
              <a:t>a”</a:t>
            </a:r>
            <a:r>
              <a:rPr b="1" lang="en"/>
              <a:t> </a:t>
            </a:r>
            <a:r>
              <a:rPr lang="en"/>
              <a:t>always represents the stretch/shrink factor. If </a:t>
            </a:r>
            <a:r>
              <a:rPr b="1" lang="en"/>
              <a:t>a</a:t>
            </a:r>
            <a:r>
              <a:rPr lang="en"/>
              <a:t> &lt; 0, then the function is flipped over the x axis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polynomials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f(x) = a * (x-b)</a:t>
            </a:r>
            <a:r>
              <a:rPr baseline="30000" lang="en"/>
              <a:t>n</a:t>
            </a:r>
            <a:r>
              <a:rPr lang="en"/>
              <a:t> + 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Vertical shift is modeled by 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Horizontal shift modeled by b (if b&gt;0, then the function moves to the right)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Sine / Cosine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f(x) = a * sin(bx + c) + d (swap out sin for cos if you want cosine)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Here, b,c control how often the period happens (b) and where it is shifted from (c)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Vertical shift modeled by d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Format and General Strategies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Format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Combination of multiple choice and free response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will be some math, but you should not need a calculator for the exam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basic equations and terminology, especially understanding all mathematical symbols/expressions you have been presented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content from the lectures, labs, or HW is fair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test is meant for you to have a chance to demonstrate how well you understand the fundamentals and principles of data science taught thus far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Test Taking Strategies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266875" y="1564800"/>
            <a:ext cx="8520600" cy="20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Study for at least 2-3 days before the exam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Get proper rest, hydration, and nutrition the night before and morning of the exam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Ask questions if you are unsure of any content or material presented to you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 yourself before the exam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Have confidence that you will do well!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Necessary Data Science Terminology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Necessary Terminology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machine learning (ML)…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have data that have two main characteristics: features and instances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An instance is like an observation. It is some data we have about a real-world object or observation. These correspond to rows in a dataframe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 feature is like a variable. It is a particular thing that is observed for each observation. This corresponds to a column in a dataframe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Labelled data are data that have a target variable/label associated with them.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 algorithms can be broadly separated into two bins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Supervised machine learning requires labelled data (regression, classification)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Unsupervised machine learning does not require labelled data (clustering, dimensional reduction)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have only covered supervised so far!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supervised machine learning, you are always trying to achieve one of two goals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Minimization of an error/cost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Maximization of a benefit function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Necessary Terminology cont.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main purpose of supervised machine learning is to make predictions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prediction is some sort of estimated value for a target variable. The model takes in some data and makes a reasonable guess for the value of some target variable associated with our model and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we are trying to predict a new instance’s target value, it is often helpful for us to model each of its features as random variables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When we model features as random variables, we are assuming that the feature value for some instance can take on more than one possible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making a model, you are trying to find the best combination of parameters and hyperparameters that will produce low error and have high generalizability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Hyperparameters are fixed values in a model that influence how it performs. These are like dials that you can tune to help make the model perform in a certain way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One example is the number of tokens we would use in our NLP classification project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Recall a token or a unigram in NLP is a unit of (usually) stemmed/cleaned text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working with instances, it is often helpful for us to decide how two instances can be similar or different.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Generally, distance and similarity in ML describe how different/alike two or more instances 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Similarity is the inverse of distance</a:t>
            </a:r>
            <a:r>
              <a:rPr lang="en"/>
              <a:t>: if two instances have values that are far apart in space, then they will not be similar instances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Similarity/distance can be defined in numerous ways. For example, similarity in the item-based collaborative filtering recommender system was defined by conditional probability. In curve fitting, it is defined by Euclidean Distance.</a:t>
            </a:r>
            <a:endParaRPr/>
          </a:p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Similarity vs. Distance in ML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