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0" r:id="rId1"/>
  </p:sldMasterIdLst>
  <p:notesMasterIdLst>
    <p:notesMasterId r:id="rId12"/>
  </p:notesMasterIdLst>
  <p:sldIdLst>
    <p:sldId id="256" r:id="rId2"/>
    <p:sldId id="260" r:id="rId3"/>
    <p:sldId id="257" r:id="rId4"/>
    <p:sldId id="259" r:id="rId5"/>
    <p:sldId id="265" r:id="rId6"/>
    <p:sldId id="258" r:id="rId7"/>
    <p:sldId id="268" r:id="rId8"/>
    <p:sldId id="266" r:id="rId9"/>
    <p:sldId id="267"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mith, Hannah Kathleen - (hannahksmith)" initials="SHK-(" lastIdx="1" clrIdx="0">
    <p:extLst>
      <p:ext uri="{19B8F6BF-5375-455C-9EA6-DF929625EA0E}">
        <p15:presenceInfo xmlns:p15="http://schemas.microsoft.com/office/powerpoint/2012/main" userId="S::hannahksmith@email.arizona.edu::d05b370f-d3ae-4896-9bb6-6e897d0f545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29" autoAdjust="0"/>
    <p:restoredTop sz="79704" autoAdjust="0"/>
  </p:normalViewPr>
  <p:slideViewPr>
    <p:cSldViewPr snapToGrid="0">
      <p:cViewPr varScale="1">
        <p:scale>
          <a:sx n="53" d="100"/>
          <a:sy n="53" d="100"/>
        </p:scale>
        <p:origin x="1192"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4CC055-443A-47AA-834B-CE3EE94C6E15}" type="datetimeFigureOut">
              <a:rPr lang="en-US" smtClean="0"/>
              <a:t>9/9/2019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20FA1F-D2DA-412B-A6F7-5D520188E66C}" type="slidenum">
              <a:rPr lang="en-US" smtClean="0"/>
              <a:t>‹#›</a:t>
            </a:fld>
            <a:endParaRPr lang="en-US"/>
          </a:p>
        </p:txBody>
      </p:sp>
    </p:spTree>
    <p:extLst>
      <p:ext uri="{BB962C8B-B14F-4D97-AF65-F5344CB8AC3E}">
        <p14:creationId xmlns:p14="http://schemas.microsoft.com/office/powerpoint/2010/main" val="2678704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demonstrate other was to traverse a series/df if you want. Df[label] pulls a column, series can use just integer positions, </a:t>
            </a:r>
            <a:r>
              <a:rPr lang="en-US" dirty="0" err="1"/>
              <a:t>etc</a:t>
            </a:r>
            <a:r>
              <a:rPr lang="en-US" dirty="0"/>
              <a:t>…</a:t>
            </a:r>
          </a:p>
        </p:txBody>
      </p:sp>
      <p:sp>
        <p:nvSpPr>
          <p:cNvPr id="4" name="Slide Number Placeholder 3"/>
          <p:cNvSpPr>
            <a:spLocks noGrp="1"/>
          </p:cNvSpPr>
          <p:nvPr>
            <p:ph type="sldNum" sz="quarter" idx="5"/>
          </p:nvPr>
        </p:nvSpPr>
        <p:spPr/>
        <p:txBody>
          <a:bodyPr/>
          <a:lstStyle/>
          <a:p>
            <a:fld id="{5320FA1F-D2DA-412B-A6F7-5D520188E66C}" type="slidenum">
              <a:rPr lang="en-US" smtClean="0"/>
              <a:t>2</a:t>
            </a:fld>
            <a:endParaRPr lang="en-US"/>
          </a:p>
        </p:txBody>
      </p:sp>
    </p:spTree>
    <p:extLst>
      <p:ext uri="{BB962C8B-B14F-4D97-AF65-F5344CB8AC3E}">
        <p14:creationId xmlns:p14="http://schemas.microsoft.com/office/powerpoint/2010/main" val="1075157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going to leave out the </a:t>
            </a:r>
            <a:r>
              <a:rPr lang="en-US" dirty="0" err="1"/>
              <a:t>add_constat</a:t>
            </a:r>
            <a:r>
              <a:rPr lang="en-US" dirty="0"/>
              <a:t> slide because they don’t need it for this homework and idk if they’re going to learn it this week. You can add it back in if you think it will be </a:t>
            </a:r>
            <a:r>
              <a:rPr lang="en-US" dirty="0" err="1"/>
              <a:t>usefull</a:t>
            </a:r>
            <a:r>
              <a:rPr lang="en-US" dirty="0"/>
              <a:t> or if you just want to.</a:t>
            </a:r>
          </a:p>
        </p:txBody>
      </p:sp>
      <p:sp>
        <p:nvSpPr>
          <p:cNvPr id="4" name="Slide Number Placeholder 3"/>
          <p:cNvSpPr>
            <a:spLocks noGrp="1"/>
          </p:cNvSpPr>
          <p:nvPr>
            <p:ph type="sldNum" sz="quarter" idx="5"/>
          </p:nvPr>
        </p:nvSpPr>
        <p:spPr/>
        <p:txBody>
          <a:bodyPr/>
          <a:lstStyle/>
          <a:p>
            <a:fld id="{5320FA1F-D2DA-412B-A6F7-5D520188E66C}" type="slidenum">
              <a:rPr lang="en-US" smtClean="0"/>
              <a:t>3</a:t>
            </a:fld>
            <a:endParaRPr lang="en-US"/>
          </a:p>
        </p:txBody>
      </p:sp>
    </p:spTree>
    <p:extLst>
      <p:ext uri="{BB962C8B-B14F-4D97-AF65-F5344CB8AC3E}">
        <p14:creationId xmlns:p14="http://schemas.microsoft.com/office/powerpoint/2010/main" val="1565943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databases themselves don’t look like the picture, but the tables do. Tables are functionally pretty similar to pandas databases.</a:t>
            </a:r>
          </a:p>
          <a:p>
            <a:r>
              <a:rPr lang="en-US" dirty="0"/>
              <a:t>I don’t think we have to create any tables in this class, so I’m not going to explain it in the se slides</a:t>
            </a:r>
          </a:p>
          <a:p>
            <a:r>
              <a:rPr lang="en-US" dirty="0"/>
              <a:t>Picture is from </a:t>
            </a:r>
            <a:r>
              <a:rPr lang="en-US" dirty="0" err="1"/>
              <a:t>small.db</a:t>
            </a:r>
            <a:r>
              <a:rPr lang="en-US" dirty="0"/>
              <a:t> in hw1</a:t>
            </a:r>
          </a:p>
        </p:txBody>
      </p:sp>
      <p:sp>
        <p:nvSpPr>
          <p:cNvPr id="4" name="Slide Number Placeholder 3"/>
          <p:cNvSpPr>
            <a:spLocks noGrp="1"/>
          </p:cNvSpPr>
          <p:nvPr>
            <p:ph type="sldNum" sz="quarter" idx="5"/>
          </p:nvPr>
        </p:nvSpPr>
        <p:spPr/>
        <p:txBody>
          <a:bodyPr/>
          <a:lstStyle/>
          <a:p>
            <a:fld id="{5320FA1F-D2DA-412B-A6F7-5D520188E66C}" type="slidenum">
              <a:rPr lang="en-US" smtClean="0"/>
              <a:t>4</a:t>
            </a:fld>
            <a:endParaRPr lang="en-US"/>
          </a:p>
        </p:txBody>
      </p:sp>
    </p:spTree>
    <p:extLst>
      <p:ext uri="{BB962C8B-B14F-4D97-AF65-F5344CB8AC3E}">
        <p14:creationId xmlns:p14="http://schemas.microsoft.com/office/powerpoint/2010/main" val="98826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20FA1F-D2DA-412B-A6F7-5D520188E66C}" type="slidenum">
              <a:rPr lang="en-US" smtClean="0"/>
              <a:t>5</a:t>
            </a:fld>
            <a:endParaRPr lang="en-US"/>
          </a:p>
        </p:txBody>
      </p:sp>
    </p:spTree>
    <p:extLst>
      <p:ext uri="{BB962C8B-B14F-4D97-AF65-F5344CB8AC3E}">
        <p14:creationId xmlns:p14="http://schemas.microsoft.com/office/powerpoint/2010/main" val="1945448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Syntax for these operators is the order of this list (SELECT col FROM table JOIN ON table1.col = table2.col WHERE condition ORDER BY col). Maybe write this out</a:t>
            </a:r>
          </a:p>
          <a:p>
            <a:r>
              <a:rPr lang="en-US" dirty="0"/>
              <a:t>Remind them that different versions of </a:t>
            </a:r>
            <a:r>
              <a:rPr lang="en-US" dirty="0" err="1"/>
              <a:t>sql</a:t>
            </a:r>
            <a:r>
              <a:rPr lang="en-US" dirty="0"/>
              <a:t> have different </a:t>
            </a:r>
            <a:r>
              <a:rPr lang="en-US" dirty="0" err="1"/>
              <a:t>syntat</a:t>
            </a:r>
            <a:r>
              <a:rPr lang="en-US" dirty="0"/>
              <a:t> – we are using SQLite</a:t>
            </a:r>
          </a:p>
        </p:txBody>
      </p:sp>
      <p:sp>
        <p:nvSpPr>
          <p:cNvPr id="4" name="Slide Number Placeholder 3"/>
          <p:cNvSpPr>
            <a:spLocks noGrp="1"/>
          </p:cNvSpPr>
          <p:nvPr>
            <p:ph type="sldNum" sz="quarter" idx="5"/>
          </p:nvPr>
        </p:nvSpPr>
        <p:spPr/>
        <p:txBody>
          <a:bodyPr/>
          <a:lstStyle/>
          <a:p>
            <a:fld id="{5320FA1F-D2DA-412B-A6F7-5D520188E66C}" type="slidenum">
              <a:rPr lang="en-US" smtClean="0"/>
              <a:t>6</a:t>
            </a:fld>
            <a:endParaRPr lang="en-US"/>
          </a:p>
        </p:txBody>
      </p:sp>
    </p:spTree>
    <p:extLst>
      <p:ext uri="{BB962C8B-B14F-4D97-AF65-F5344CB8AC3E}">
        <p14:creationId xmlns:p14="http://schemas.microsoft.com/office/powerpoint/2010/main" val="2576959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Fetchone</a:t>
            </a:r>
            <a:r>
              <a:rPr lang="en-US" dirty="0"/>
              <a:t> is like </a:t>
            </a:r>
            <a:r>
              <a:rPr lang="en-US" dirty="0" err="1"/>
              <a:t>readlines</a:t>
            </a:r>
            <a:r>
              <a:rPr lang="en-US" dirty="0"/>
              <a:t> and </a:t>
            </a:r>
            <a:r>
              <a:rPr lang="en-US" dirty="0" err="1"/>
              <a:t>fetchall</a:t>
            </a:r>
            <a:r>
              <a:rPr lang="en-US" dirty="0"/>
              <a:t> is like read (that’s what I always think of)</a:t>
            </a:r>
          </a:p>
          <a:p>
            <a:endParaRPr lang="en-US" dirty="0"/>
          </a:p>
          <a:p>
            <a:r>
              <a:rPr lang="en-US" dirty="0"/>
              <a:t>You may want to demonstrate traversing through a selection with a for loop – if not, just tell them that the selection is a special type (the cursor object containing row objects [I’m pretty sure they’re row objects…]) so they will have to cast things to lists/other sequence types, or use indexing to pull out elements if they want to actually see </a:t>
            </a:r>
            <a:r>
              <a:rPr lang="en-US" dirty="0" err="1"/>
              <a:t>whats</a:t>
            </a:r>
            <a:r>
              <a:rPr lang="en-US" dirty="0"/>
              <a:t> inside the selection.</a:t>
            </a:r>
          </a:p>
          <a:p>
            <a:endParaRPr lang="en-US" dirty="0"/>
          </a:p>
        </p:txBody>
      </p:sp>
      <p:sp>
        <p:nvSpPr>
          <p:cNvPr id="4" name="Slide Number Placeholder 3"/>
          <p:cNvSpPr>
            <a:spLocks noGrp="1"/>
          </p:cNvSpPr>
          <p:nvPr>
            <p:ph type="sldNum" sz="quarter" idx="5"/>
          </p:nvPr>
        </p:nvSpPr>
        <p:spPr/>
        <p:txBody>
          <a:bodyPr/>
          <a:lstStyle/>
          <a:p>
            <a:fld id="{5320FA1F-D2DA-412B-A6F7-5D520188E66C}" type="slidenum">
              <a:rPr lang="en-US" smtClean="0"/>
              <a:t>7</a:t>
            </a:fld>
            <a:endParaRPr lang="en-US"/>
          </a:p>
        </p:txBody>
      </p:sp>
    </p:spTree>
    <p:extLst>
      <p:ext uri="{BB962C8B-B14F-4D97-AF65-F5344CB8AC3E}">
        <p14:creationId xmlns:p14="http://schemas.microsoft.com/office/powerpoint/2010/main" val="3970712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 is the sample size, N goes away because the two N’s cancel </a:t>
            </a:r>
            <a:r>
              <a:rPr lang="en-US" dirty="0" err="1"/>
              <a:t>eachother</a:t>
            </a:r>
            <a:r>
              <a:rPr lang="en-US" dirty="0"/>
              <a:t> out, what is left is the count of A given B over the count of B.</a:t>
            </a:r>
          </a:p>
          <a:p>
            <a:r>
              <a:rPr lang="en-US" dirty="0"/>
              <a:t>This will probably be better to write on the board</a:t>
            </a:r>
          </a:p>
          <a:p>
            <a:r>
              <a:rPr lang="en-US" dirty="0"/>
              <a:t>Maybe remind them that, while it is good to understand how a variable works in a function, it is also good to be able to remember and follow convention (don’t switch A and B even though they are just variables! You will have to memorize several variables/functions in this class so it is best to keep them all in order in your mind!)</a:t>
            </a:r>
          </a:p>
          <a:p>
            <a:endParaRPr lang="en-US" dirty="0"/>
          </a:p>
        </p:txBody>
      </p:sp>
      <p:sp>
        <p:nvSpPr>
          <p:cNvPr id="4" name="Slide Number Placeholder 3"/>
          <p:cNvSpPr>
            <a:spLocks noGrp="1"/>
          </p:cNvSpPr>
          <p:nvPr>
            <p:ph type="sldNum" sz="quarter" idx="5"/>
          </p:nvPr>
        </p:nvSpPr>
        <p:spPr/>
        <p:txBody>
          <a:bodyPr/>
          <a:lstStyle/>
          <a:p>
            <a:fld id="{5320FA1F-D2DA-412B-A6F7-5D520188E66C}" type="slidenum">
              <a:rPr lang="en-US" smtClean="0"/>
              <a:t>9</a:t>
            </a:fld>
            <a:endParaRPr lang="en-US"/>
          </a:p>
        </p:txBody>
      </p:sp>
    </p:spTree>
    <p:extLst>
      <p:ext uri="{BB962C8B-B14F-4D97-AF65-F5344CB8AC3E}">
        <p14:creationId xmlns:p14="http://schemas.microsoft.com/office/powerpoint/2010/main" val="654395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B044DE-BF28-4DB8-8FC5-761B3E48598E}" type="datetimeFigureOut">
              <a:rPr lang="en-US" smtClean="0"/>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041DB-006B-4616-A0C9-7AF62993DCF3}" type="slidenum">
              <a:rPr lang="en-US" smtClean="0"/>
              <a:t>‹#›</a:t>
            </a:fld>
            <a:endParaRPr lang="en-US"/>
          </a:p>
        </p:txBody>
      </p:sp>
    </p:spTree>
    <p:extLst>
      <p:ext uri="{BB962C8B-B14F-4D97-AF65-F5344CB8AC3E}">
        <p14:creationId xmlns:p14="http://schemas.microsoft.com/office/powerpoint/2010/main" val="796587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B044DE-BF28-4DB8-8FC5-761B3E48598E}" type="datetimeFigureOut">
              <a:rPr lang="en-US" smtClean="0"/>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041DB-006B-4616-A0C9-7AF62993DCF3}" type="slidenum">
              <a:rPr lang="en-US" smtClean="0"/>
              <a:t>‹#›</a:t>
            </a:fld>
            <a:endParaRPr lang="en-US"/>
          </a:p>
        </p:txBody>
      </p:sp>
    </p:spTree>
    <p:extLst>
      <p:ext uri="{BB962C8B-B14F-4D97-AF65-F5344CB8AC3E}">
        <p14:creationId xmlns:p14="http://schemas.microsoft.com/office/powerpoint/2010/main" val="4029579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B044DE-BF28-4DB8-8FC5-761B3E48598E}" type="datetimeFigureOut">
              <a:rPr lang="en-US" smtClean="0"/>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041DB-006B-4616-A0C9-7AF62993DCF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39778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B044DE-BF28-4DB8-8FC5-761B3E48598E}" type="datetimeFigureOut">
              <a:rPr lang="en-US" smtClean="0"/>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041DB-006B-4616-A0C9-7AF62993DCF3}" type="slidenum">
              <a:rPr lang="en-US" smtClean="0"/>
              <a:t>‹#›</a:t>
            </a:fld>
            <a:endParaRPr lang="en-US"/>
          </a:p>
        </p:txBody>
      </p:sp>
    </p:spTree>
    <p:extLst>
      <p:ext uri="{BB962C8B-B14F-4D97-AF65-F5344CB8AC3E}">
        <p14:creationId xmlns:p14="http://schemas.microsoft.com/office/powerpoint/2010/main" val="2554984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B044DE-BF28-4DB8-8FC5-761B3E48598E}" type="datetimeFigureOut">
              <a:rPr lang="en-US" smtClean="0"/>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041DB-006B-4616-A0C9-7AF62993DCF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366536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B044DE-BF28-4DB8-8FC5-761B3E48598E}" type="datetimeFigureOut">
              <a:rPr lang="en-US" smtClean="0"/>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041DB-006B-4616-A0C9-7AF62993DCF3}" type="slidenum">
              <a:rPr lang="en-US" smtClean="0"/>
              <a:t>‹#›</a:t>
            </a:fld>
            <a:endParaRPr lang="en-US"/>
          </a:p>
        </p:txBody>
      </p:sp>
    </p:spTree>
    <p:extLst>
      <p:ext uri="{BB962C8B-B14F-4D97-AF65-F5344CB8AC3E}">
        <p14:creationId xmlns:p14="http://schemas.microsoft.com/office/powerpoint/2010/main" val="3241992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B044DE-BF28-4DB8-8FC5-761B3E48598E}" type="datetimeFigureOut">
              <a:rPr lang="en-US" smtClean="0"/>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041DB-006B-4616-A0C9-7AF62993DCF3}" type="slidenum">
              <a:rPr lang="en-US" smtClean="0"/>
              <a:t>‹#›</a:t>
            </a:fld>
            <a:endParaRPr lang="en-US"/>
          </a:p>
        </p:txBody>
      </p:sp>
    </p:spTree>
    <p:extLst>
      <p:ext uri="{BB962C8B-B14F-4D97-AF65-F5344CB8AC3E}">
        <p14:creationId xmlns:p14="http://schemas.microsoft.com/office/powerpoint/2010/main" val="832058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B044DE-BF28-4DB8-8FC5-761B3E48598E}" type="datetimeFigureOut">
              <a:rPr lang="en-US" smtClean="0"/>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041DB-006B-4616-A0C9-7AF62993DCF3}" type="slidenum">
              <a:rPr lang="en-US" smtClean="0"/>
              <a:t>‹#›</a:t>
            </a:fld>
            <a:endParaRPr lang="en-US"/>
          </a:p>
        </p:txBody>
      </p:sp>
    </p:spTree>
    <p:extLst>
      <p:ext uri="{BB962C8B-B14F-4D97-AF65-F5344CB8AC3E}">
        <p14:creationId xmlns:p14="http://schemas.microsoft.com/office/powerpoint/2010/main" val="1071283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B044DE-BF28-4DB8-8FC5-761B3E48598E}" type="datetimeFigureOut">
              <a:rPr lang="en-US" smtClean="0"/>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041DB-006B-4616-A0C9-7AF62993DCF3}" type="slidenum">
              <a:rPr lang="en-US" smtClean="0"/>
              <a:t>‹#›</a:t>
            </a:fld>
            <a:endParaRPr lang="en-US"/>
          </a:p>
        </p:txBody>
      </p:sp>
    </p:spTree>
    <p:extLst>
      <p:ext uri="{BB962C8B-B14F-4D97-AF65-F5344CB8AC3E}">
        <p14:creationId xmlns:p14="http://schemas.microsoft.com/office/powerpoint/2010/main" val="356394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B044DE-BF28-4DB8-8FC5-761B3E48598E}" type="datetimeFigureOut">
              <a:rPr lang="en-US" smtClean="0"/>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041DB-006B-4616-A0C9-7AF62993DCF3}" type="slidenum">
              <a:rPr lang="en-US" smtClean="0"/>
              <a:t>‹#›</a:t>
            </a:fld>
            <a:endParaRPr lang="en-US"/>
          </a:p>
        </p:txBody>
      </p:sp>
    </p:spTree>
    <p:extLst>
      <p:ext uri="{BB962C8B-B14F-4D97-AF65-F5344CB8AC3E}">
        <p14:creationId xmlns:p14="http://schemas.microsoft.com/office/powerpoint/2010/main" val="2986407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B044DE-BF28-4DB8-8FC5-761B3E48598E}" type="datetimeFigureOut">
              <a:rPr lang="en-US" smtClean="0"/>
              <a:t>9/9/2019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4041DB-006B-4616-A0C9-7AF62993DCF3}" type="slidenum">
              <a:rPr lang="en-US" smtClean="0"/>
              <a:t>‹#›</a:t>
            </a:fld>
            <a:endParaRPr lang="en-US"/>
          </a:p>
        </p:txBody>
      </p:sp>
    </p:spTree>
    <p:extLst>
      <p:ext uri="{BB962C8B-B14F-4D97-AF65-F5344CB8AC3E}">
        <p14:creationId xmlns:p14="http://schemas.microsoft.com/office/powerpoint/2010/main" val="3777153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B044DE-BF28-4DB8-8FC5-761B3E48598E}" type="datetimeFigureOut">
              <a:rPr lang="en-US" smtClean="0"/>
              <a:t>9/9/2019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4041DB-006B-4616-A0C9-7AF62993DCF3}" type="slidenum">
              <a:rPr lang="en-US" smtClean="0"/>
              <a:t>‹#›</a:t>
            </a:fld>
            <a:endParaRPr lang="en-US"/>
          </a:p>
        </p:txBody>
      </p:sp>
    </p:spTree>
    <p:extLst>
      <p:ext uri="{BB962C8B-B14F-4D97-AF65-F5344CB8AC3E}">
        <p14:creationId xmlns:p14="http://schemas.microsoft.com/office/powerpoint/2010/main" val="428895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B044DE-BF28-4DB8-8FC5-761B3E48598E}" type="datetimeFigureOut">
              <a:rPr lang="en-US" smtClean="0"/>
              <a:t>9/9/2019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4041DB-006B-4616-A0C9-7AF62993DCF3}" type="slidenum">
              <a:rPr lang="en-US" smtClean="0"/>
              <a:t>‹#›</a:t>
            </a:fld>
            <a:endParaRPr lang="en-US"/>
          </a:p>
        </p:txBody>
      </p:sp>
    </p:spTree>
    <p:extLst>
      <p:ext uri="{BB962C8B-B14F-4D97-AF65-F5344CB8AC3E}">
        <p14:creationId xmlns:p14="http://schemas.microsoft.com/office/powerpoint/2010/main" val="656735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B044DE-BF28-4DB8-8FC5-761B3E48598E}" type="datetimeFigureOut">
              <a:rPr lang="en-US" smtClean="0"/>
              <a:t>9/9/2019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4041DB-006B-4616-A0C9-7AF62993DCF3}" type="slidenum">
              <a:rPr lang="en-US" smtClean="0"/>
              <a:t>‹#›</a:t>
            </a:fld>
            <a:endParaRPr lang="en-US"/>
          </a:p>
        </p:txBody>
      </p:sp>
    </p:spTree>
    <p:extLst>
      <p:ext uri="{BB962C8B-B14F-4D97-AF65-F5344CB8AC3E}">
        <p14:creationId xmlns:p14="http://schemas.microsoft.com/office/powerpoint/2010/main" val="1929551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B044DE-BF28-4DB8-8FC5-761B3E48598E}" type="datetimeFigureOut">
              <a:rPr lang="en-US" smtClean="0"/>
              <a:t>9/9/2019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4041DB-006B-4616-A0C9-7AF62993DCF3}" type="slidenum">
              <a:rPr lang="en-US" smtClean="0"/>
              <a:t>‹#›</a:t>
            </a:fld>
            <a:endParaRPr lang="en-US"/>
          </a:p>
        </p:txBody>
      </p:sp>
    </p:spTree>
    <p:extLst>
      <p:ext uri="{BB962C8B-B14F-4D97-AF65-F5344CB8AC3E}">
        <p14:creationId xmlns:p14="http://schemas.microsoft.com/office/powerpoint/2010/main" val="3283930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B044DE-BF28-4DB8-8FC5-761B3E48598E}" type="datetimeFigureOut">
              <a:rPr lang="en-US" smtClean="0"/>
              <a:t>9/9/2019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4041DB-006B-4616-A0C9-7AF62993DCF3}" type="slidenum">
              <a:rPr lang="en-US" smtClean="0"/>
              <a:t>‹#›</a:t>
            </a:fld>
            <a:endParaRPr lang="en-US"/>
          </a:p>
        </p:txBody>
      </p:sp>
    </p:spTree>
    <p:extLst>
      <p:ext uri="{BB962C8B-B14F-4D97-AF65-F5344CB8AC3E}">
        <p14:creationId xmlns:p14="http://schemas.microsoft.com/office/powerpoint/2010/main" val="1220669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AB044DE-BF28-4DB8-8FC5-761B3E48598E}" type="datetimeFigureOut">
              <a:rPr lang="en-US" smtClean="0"/>
              <a:t>9/9/2019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E4041DB-006B-4616-A0C9-7AF62993DCF3}" type="slidenum">
              <a:rPr lang="en-US" smtClean="0"/>
              <a:t>‹#›</a:t>
            </a:fld>
            <a:endParaRPr lang="en-US"/>
          </a:p>
        </p:txBody>
      </p:sp>
    </p:spTree>
    <p:extLst>
      <p:ext uri="{BB962C8B-B14F-4D97-AF65-F5344CB8AC3E}">
        <p14:creationId xmlns:p14="http://schemas.microsoft.com/office/powerpoint/2010/main" val="1693938301"/>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 id="2147483942" r:id="rId12"/>
    <p:sldLayoutId id="2147483943" r:id="rId13"/>
    <p:sldLayoutId id="2147483944" r:id="rId14"/>
    <p:sldLayoutId id="2147483945" r:id="rId15"/>
    <p:sldLayoutId id="214748394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andas.pydata.org/pandas-docs/stable/generated/pandas.read_csv.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docs.scipy.org/doc/numpy-1.10.1/reference/generated/numpy.column_stack.html" TargetMode="External"/><Relationship Id="rId4" Type="http://schemas.openxmlformats.org/officeDocument/2006/relationships/hyperlink" Target="https://pandas.pydata.org/pandas-docs/stable/generated/pandas.concat.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A63FF-EEBC-4CF4-8138-7E7574DE2E48}"/>
              </a:ext>
            </a:extLst>
          </p:cNvPr>
          <p:cNvSpPr>
            <a:spLocks noGrp="1"/>
          </p:cNvSpPr>
          <p:nvPr>
            <p:ph type="ctrTitle"/>
          </p:nvPr>
        </p:nvSpPr>
        <p:spPr/>
        <p:txBody>
          <a:bodyPr/>
          <a:lstStyle/>
          <a:p>
            <a:r>
              <a:rPr lang="en-US" dirty="0"/>
              <a:t>ISTA 331 </a:t>
            </a:r>
            <a:br>
              <a:rPr lang="en-US" dirty="0"/>
            </a:br>
            <a:endParaRPr lang="en-US" dirty="0"/>
          </a:p>
        </p:txBody>
      </p:sp>
      <p:sp>
        <p:nvSpPr>
          <p:cNvPr id="3" name="Subtitle 2">
            <a:extLst>
              <a:ext uri="{FF2B5EF4-FFF2-40B4-BE49-F238E27FC236}">
                <a16:creationId xmlns:a16="http://schemas.microsoft.com/office/drawing/2014/main" id="{7CED94EC-5EDA-4B33-8B85-B8FE4A2C6B0D}"/>
              </a:ext>
            </a:extLst>
          </p:cNvPr>
          <p:cNvSpPr>
            <a:spLocks noGrp="1"/>
          </p:cNvSpPr>
          <p:nvPr>
            <p:ph type="subTitle" idx="1"/>
          </p:nvPr>
        </p:nvSpPr>
        <p:spPr>
          <a:xfrm>
            <a:off x="1154955" y="3915961"/>
            <a:ext cx="8825658" cy="861420"/>
          </a:xfrm>
        </p:spPr>
        <p:txBody>
          <a:bodyPr>
            <a:normAutofit/>
          </a:bodyPr>
          <a:lstStyle/>
          <a:p>
            <a:r>
              <a:rPr lang="en-US" sz="3000" dirty="0"/>
              <a:t>Lab 2</a:t>
            </a:r>
          </a:p>
        </p:txBody>
      </p:sp>
    </p:spTree>
    <p:extLst>
      <p:ext uri="{BB962C8B-B14F-4D97-AF65-F5344CB8AC3E}">
        <p14:creationId xmlns:p14="http://schemas.microsoft.com/office/powerpoint/2010/main" val="567347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43CC-3341-4B3A-ADAA-7F8AAAAB3780}"/>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07A86EAD-6674-478A-8EFE-9070B6576337}"/>
              </a:ext>
            </a:extLst>
          </p:cNvPr>
          <p:cNvSpPr>
            <a:spLocks noGrp="1"/>
          </p:cNvSpPr>
          <p:nvPr>
            <p:ph idx="1"/>
          </p:nvPr>
        </p:nvSpPr>
        <p:spPr>
          <a:xfrm>
            <a:off x="777997" y="1152983"/>
            <a:ext cx="8946541" cy="4195481"/>
          </a:xfrm>
        </p:spPr>
        <p:txBody>
          <a:bodyPr>
            <a:normAutofit/>
          </a:bodyPr>
          <a:lstStyle/>
          <a:p>
            <a:pPr>
              <a:lnSpc>
                <a:spcPct val="200000"/>
              </a:lnSpc>
            </a:pPr>
            <a:r>
              <a:rPr lang="en-US" sz="2000" dirty="0"/>
              <a:t>Complete the assignment in the lab folder</a:t>
            </a:r>
          </a:p>
          <a:p>
            <a:pPr>
              <a:lnSpc>
                <a:spcPct val="200000"/>
              </a:lnSpc>
            </a:pPr>
            <a:r>
              <a:rPr lang="en-US" sz="2000" dirty="0"/>
              <a:t>Let your TA know when you are done so they can sign you out (don’t leave without signing out!!!)</a:t>
            </a:r>
          </a:p>
        </p:txBody>
      </p:sp>
    </p:spTree>
    <p:extLst>
      <p:ext uri="{BB962C8B-B14F-4D97-AF65-F5344CB8AC3E}">
        <p14:creationId xmlns:p14="http://schemas.microsoft.com/office/powerpoint/2010/main" val="712863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7D604-D8FF-4006-8F43-D0D0F896DCE9}"/>
              </a:ext>
            </a:extLst>
          </p:cNvPr>
          <p:cNvSpPr>
            <a:spLocks noGrp="1"/>
          </p:cNvSpPr>
          <p:nvPr>
            <p:ph type="title"/>
          </p:nvPr>
        </p:nvSpPr>
        <p:spPr/>
        <p:txBody>
          <a:bodyPr/>
          <a:lstStyle/>
          <a:p>
            <a:r>
              <a:rPr lang="en-US" dirty="0"/>
              <a:t>Basic Pandas Review</a:t>
            </a:r>
          </a:p>
        </p:txBody>
      </p:sp>
      <p:sp>
        <p:nvSpPr>
          <p:cNvPr id="3" name="Content Placeholder 2">
            <a:extLst>
              <a:ext uri="{FF2B5EF4-FFF2-40B4-BE49-F238E27FC236}">
                <a16:creationId xmlns:a16="http://schemas.microsoft.com/office/drawing/2014/main" id="{9D7E1453-F82C-4804-8229-B8C70CBD55A0}"/>
              </a:ext>
            </a:extLst>
          </p:cNvPr>
          <p:cNvSpPr>
            <a:spLocks noGrp="1"/>
          </p:cNvSpPr>
          <p:nvPr>
            <p:ph idx="1"/>
          </p:nvPr>
        </p:nvSpPr>
        <p:spPr>
          <a:xfrm>
            <a:off x="875201" y="1610183"/>
            <a:ext cx="8946541" cy="4195481"/>
          </a:xfrm>
        </p:spPr>
        <p:txBody>
          <a:bodyPr>
            <a:noAutofit/>
          </a:bodyPr>
          <a:lstStyle/>
          <a:p>
            <a:pPr marL="0" indent="0">
              <a:buNone/>
            </a:pPr>
            <a:endParaRPr lang="en-US" sz="2600" dirty="0"/>
          </a:p>
          <a:p>
            <a:r>
              <a:rPr lang="en-US" sz="2400" dirty="0"/>
              <a:t>Series: 1D sequence type object</a:t>
            </a:r>
          </a:p>
          <a:p>
            <a:pPr lvl="1"/>
            <a:r>
              <a:rPr lang="en-US" sz="2400" dirty="0"/>
              <a:t>index and values</a:t>
            </a:r>
          </a:p>
          <a:p>
            <a:r>
              <a:rPr lang="en-US" sz="2400" dirty="0" err="1"/>
              <a:t>Dataframe</a:t>
            </a:r>
            <a:r>
              <a:rPr lang="en-US" sz="2400" dirty="0"/>
              <a:t>: 2D sequence type object</a:t>
            </a:r>
          </a:p>
          <a:p>
            <a:pPr lvl="1"/>
            <a:r>
              <a:rPr lang="en-US" sz="2400" dirty="0"/>
              <a:t>Index, column labels, and values</a:t>
            </a:r>
          </a:p>
          <a:p>
            <a:r>
              <a:rPr lang="en-US" sz="2400" dirty="0"/>
              <a:t>Traverse using loc and </a:t>
            </a:r>
            <a:r>
              <a:rPr lang="en-US" sz="2400" dirty="0" err="1"/>
              <a:t>iloc</a:t>
            </a:r>
            <a:endParaRPr lang="en-US" sz="2400" dirty="0"/>
          </a:p>
          <a:p>
            <a:pPr lvl="1"/>
            <a:r>
              <a:rPr lang="en-US" sz="2400" dirty="0"/>
              <a:t>Difference between loc and </a:t>
            </a:r>
            <a:r>
              <a:rPr lang="en-US" sz="2400" dirty="0" err="1"/>
              <a:t>iloc</a:t>
            </a:r>
            <a:r>
              <a:rPr lang="en-US" sz="2400" dirty="0"/>
              <a:t>?</a:t>
            </a:r>
          </a:p>
          <a:p>
            <a:r>
              <a:rPr lang="en-US" sz="2400" dirty="0"/>
              <a:t>Both Series and </a:t>
            </a:r>
            <a:r>
              <a:rPr lang="en-US" sz="2400" dirty="0" err="1"/>
              <a:t>Dataframes</a:t>
            </a:r>
            <a:r>
              <a:rPr lang="en-US" sz="2400" dirty="0"/>
              <a:t> are built off of </a:t>
            </a:r>
            <a:r>
              <a:rPr lang="en-US" sz="2400" dirty="0" err="1"/>
              <a:t>numpy</a:t>
            </a:r>
            <a:r>
              <a:rPr lang="en-US" sz="2400" dirty="0"/>
              <a:t> arrays</a:t>
            </a:r>
          </a:p>
        </p:txBody>
      </p:sp>
    </p:spTree>
    <p:extLst>
      <p:ext uri="{BB962C8B-B14F-4D97-AF65-F5344CB8AC3E}">
        <p14:creationId xmlns:p14="http://schemas.microsoft.com/office/powerpoint/2010/main" val="2583517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5F518-A0AF-4F46-897C-308B99DBB447}"/>
              </a:ext>
            </a:extLst>
          </p:cNvPr>
          <p:cNvSpPr>
            <a:spLocks noGrp="1"/>
          </p:cNvSpPr>
          <p:nvPr>
            <p:ph type="title"/>
          </p:nvPr>
        </p:nvSpPr>
        <p:spPr>
          <a:xfrm>
            <a:off x="712177" y="364343"/>
            <a:ext cx="10515600" cy="1325563"/>
          </a:xfrm>
        </p:spPr>
        <p:txBody>
          <a:bodyPr/>
          <a:lstStyle/>
          <a:p>
            <a:r>
              <a:rPr lang="en-US" dirty="0"/>
              <a:t>Important Pandas Methods</a:t>
            </a:r>
          </a:p>
        </p:txBody>
      </p:sp>
      <p:sp>
        <p:nvSpPr>
          <p:cNvPr id="3" name="Content Placeholder 2">
            <a:extLst>
              <a:ext uri="{FF2B5EF4-FFF2-40B4-BE49-F238E27FC236}">
                <a16:creationId xmlns:a16="http://schemas.microsoft.com/office/drawing/2014/main" id="{B6E97FC8-B87D-479F-AB4B-D405EBB776F7}"/>
              </a:ext>
            </a:extLst>
          </p:cNvPr>
          <p:cNvSpPr>
            <a:spLocks noGrp="1"/>
          </p:cNvSpPr>
          <p:nvPr>
            <p:ph idx="1"/>
          </p:nvPr>
        </p:nvSpPr>
        <p:spPr>
          <a:xfrm>
            <a:off x="422031" y="1689906"/>
            <a:ext cx="11095892" cy="5050937"/>
          </a:xfrm>
        </p:spPr>
        <p:txBody>
          <a:bodyPr>
            <a:normAutofit/>
          </a:bodyPr>
          <a:lstStyle/>
          <a:p>
            <a:r>
              <a:rPr lang="en-US" sz="2400" b="1" dirty="0" err="1"/>
              <a:t>Read_csv</a:t>
            </a:r>
            <a:r>
              <a:rPr lang="en-US" sz="2400" dirty="0"/>
              <a:t>: uploads data in a csv file into a pandas </a:t>
            </a:r>
            <a:r>
              <a:rPr lang="en-US" sz="2400" dirty="0" err="1"/>
              <a:t>dataframe</a:t>
            </a:r>
            <a:endParaRPr lang="en-US" sz="2400" dirty="0"/>
          </a:p>
          <a:p>
            <a:pPr lvl="3"/>
            <a:r>
              <a:rPr lang="en-US" sz="2400" dirty="0"/>
              <a:t>Read the </a:t>
            </a:r>
            <a:r>
              <a:rPr lang="en-US" sz="2400" dirty="0">
                <a:hlinkClick r:id="rId3"/>
              </a:rPr>
              <a:t>documentation</a:t>
            </a:r>
            <a:r>
              <a:rPr lang="en-US" sz="2400" dirty="0"/>
              <a:t> on how to customize this </a:t>
            </a:r>
          </a:p>
          <a:p>
            <a:r>
              <a:rPr lang="en-US" sz="2400" b="1" dirty="0" err="1"/>
              <a:t>Concat</a:t>
            </a:r>
            <a:r>
              <a:rPr lang="en-US" sz="2400" dirty="0"/>
              <a:t>: concatenates pandas objects (Series, </a:t>
            </a:r>
            <a:r>
              <a:rPr lang="en-US" sz="2400" dirty="0" err="1"/>
              <a:t>dataframes</a:t>
            </a:r>
            <a:r>
              <a:rPr lang="en-US" sz="2400" dirty="0"/>
              <a:t>) </a:t>
            </a:r>
          </a:p>
          <a:p>
            <a:pPr lvl="3"/>
            <a:r>
              <a:rPr lang="en-US" sz="2400" dirty="0"/>
              <a:t>Only works if they have an axis in common (the same index or column names)</a:t>
            </a:r>
          </a:p>
          <a:p>
            <a:pPr lvl="3"/>
            <a:r>
              <a:rPr lang="en-US" sz="2400" dirty="0"/>
              <a:t>The </a:t>
            </a:r>
            <a:r>
              <a:rPr lang="en-US" sz="2400" dirty="0">
                <a:hlinkClick r:id="rId4"/>
              </a:rPr>
              <a:t>documentation</a:t>
            </a:r>
            <a:r>
              <a:rPr lang="en-US" sz="2400" dirty="0"/>
              <a:t> is helpful for understanding how to concatenate pandas objects</a:t>
            </a:r>
          </a:p>
          <a:p>
            <a:r>
              <a:rPr lang="en-US" sz="2400" b="1" dirty="0" err="1"/>
              <a:t>Column_stack</a:t>
            </a:r>
            <a:r>
              <a:rPr lang="en-US" sz="2400" dirty="0"/>
              <a:t>: takes 1-D arrays and converts them to a 2-D array </a:t>
            </a:r>
          </a:p>
          <a:p>
            <a:pPr lvl="3"/>
            <a:r>
              <a:rPr lang="en-US" sz="2400" dirty="0">
                <a:hlinkClick r:id="rId5"/>
              </a:rPr>
              <a:t>Documentation</a:t>
            </a:r>
            <a:endParaRPr lang="en-US" sz="2400" dirty="0"/>
          </a:p>
        </p:txBody>
      </p:sp>
    </p:spTree>
    <p:extLst>
      <p:ext uri="{BB962C8B-B14F-4D97-AF65-F5344CB8AC3E}">
        <p14:creationId xmlns:p14="http://schemas.microsoft.com/office/powerpoint/2010/main" val="3590723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329C5-EEE1-4B97-AACE-BF7E3FC342DD}"/>
              </a:ext>
            </a:extLst>
          </p:cNvPr>
          <p:cNvSpPr>
            <a:spLocks noGrp="1"/>
          </p:cNvSpPr>
          <p:nvPr>
            <p:ph type="title"/>
          </p:nvPr>
        </p:nvSpPr>
        <p:spPr/>
        <p:txBody>
          <a:bodyPr/>
          <a:lstStyle/>
          <a:p>
            <a:r>
              <a:rPr lang="en-US" dirty="0"/>
              <a:t>SQL</a:t>
            </a:r>
          </a:p>
        </p:txBody>
      </p:sp>
      <p:sp>
        <p:nvSpPr>
          <p:cNvPr id="3" name="Content Placeholder 2">
            <a:extLst>
              <a:ext uri="{FF2B5EF4-FFF2-40B4-BE49-F238E27FC236}">
                <a16:creationId xmlns:a16="http://schemas.microsoft.com/office/drawing/2014/main" id="{1AD0441C-FB20-4BBB-A417-DFFFAF126F04}"/>
              </a:ext>
            </a:extLst>
          </p:cNvPr>
          <p:cNvSpPr>
            <a:spLocks noGrp="1"/>
          </p:cNvSpPr>
          <p:nvPr>
            <p:ph idx="1"/>
          </p:nvPr>
        </p:nvSpPr>
        <p:spPr>
          <a:xfrm>
            <a:off x="1104293" y="1494118"/>
            <a:ext cx="10173307" cy="4662842"/>
          </a:xfrm>
        </p:spPr>
        <p:txBody>
          <a:bodyPr>
            <a:normAutofit lnSpcReduction="10000"/>
          </a:bodyPr>
          <a:lstStyle/>
          <a:p>
            <a:r>
              <a:rPr lang="en-US" sz="2400" dirty="0"/>
              <a:t>Structured Query Language</a:t>
            </a:r>
          </a:p>
          <a:p>
            <a:r>
              <a:rPr lang="en-US" sz="2400" dirty="0"/>
              <a:t>Works with databases (.</a:t>
            </a:r>
            <a:r>
              <a:rPr lang="en-US" sz="2400" dirty="0" err="1"/>
              <a:t>db</a:t>
            </a:r>
            <a:r>
              <a:rPr lang="en-US" sz="2400" dirty="0"/>
              <a:t> files) that contain tables of data</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endParaRPr lang="en-US" sz="2400" dirty="0"/>
          </a:p>
          <a:p>
            <a:pPr lvl="1"/>
            <a:r>
              <a:rPr lang="en-US" sz="2000" dirty="0"/>
              <a:t>What other object does this table resemble?</a:t>
            </a:r>
          </a:p>
          <a:p>
            <a:r>
              <a:rPr lang="en-US" sz="2400" dirty="0"/>
              <a:t>In Python, .</a:t>
            </a:r>
            <a:r>
              <a:rPr lang="en-US" sz="2400" dirty="0" err="1"/>
              <a:t>db</a:t>
            </a:r>
            <a:r>
              <a:rPr lang="en-US" sz="2400" dirty="0"/>
              <a:t> files are created, accessed, and manipulated using the </a:t>
            </a:r>
            <a:r>
              <a:rPr lang="en-US" sz="2400"/>
              <a:t>module sqlite3</a:t>
            </a:r>
            <a:endParaRPr lang="en-US" sz="2400" dirty="0"/>
          </a:p>
        </p:txBody>
      </p:sp>
      <p:pic>
        <p:nvPicPr>
          <p:cNvPr id="7" name="Picture 6">
            <a:extLst>
              <a:ext uri="{FF2B5EF4-FFF2-40B4-BE49-F238E27FC236}">
                <a16:creationId xmlns:a16="http://schemas.microsoft.com/office/drawing/2014/main" id="{C74A6E2C-BB47-4929-B9D3-B020B003E6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8688" y="2649829"/>
            <a:ext cx="6065276" cy="1802182"/>
          </a:xfrm>
          <a:prstGeom prst="rect">
            <a:avLst/>
          </a:prstGeom>
        </p:spPr>
      </p:pic>
    </p:spTree>
    <p:extLst>
      <p:ext uri="{BB962C8B-B14F-4D97-AF65-F5344CB8AC3E}">
        <p14:creationId xmlns:p14="http://schemas.microsoft.com/office/powerpoint/2010/main" val="1525425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3305D-0BE1-45AA-B030-A8489885F526}"/>
              </a:ext>
            </a:extLst>
          </p:cNvPr>
          <p:cNvSpPr>
            <a:spLocks noGrp="1"/>
          </p:cNvSpPr>
          <p:nvPr>
            <p:ph type="title"/>
          </p:nvPr>
        </p:nvSpPr>
        <p:spPr/>
        <p:txBody>
          <a:bodyPr/>
          <a:lstStyle/>
          <a:p>
            <a:r>
              <a:rPr lang="en-US" dirty="0"/>
              <a:t>SQL Cont’d</a:t>
            </a:r>
          </a:p>
        </p:txBody>
      </p:sp>
      <p:sp>
        <p:nvSpPr>
          <p:cNvPr id="3" name="Content Placeholder 2">
            <a:extLst>
              <a:ext uri="{FF2B5EF4-FFF2-40B4-BE49-F238E27FC236}">
                <a16:creationId xmlns:a16="http://schemas.microsoft.com/office/drawing/2014/main" id="{5A92C476-E30C-4768-BE06-7913942A2069}"/>
              </a:ext>
            </a:extLst>
          </p:cNvPr>
          <p:cNvSpPr>
            <a:spLocks noGrp="1"/>
          </p:cNvSpPr>
          <p:nvPr>
            <p:ph idx="1"/>
          </p:nvPr>
        </p:nvSpPr>
        <p:spPr>
          <a:xfrm>
            <a:off x="375921" y="1616038"/>
            <a:ext cx="11287760" cy="4622202"/>
          </a:xfrm>
        </p:spPr>
        <p:txBody>
          <a:bodyPr>
            <a:normAutofit lnSpcReduction="10000"/>
          </a:bodyPr>
          <a:lstStyle/>
          <a:p>
            <a:r>
              <a:rPr lang="en-US" sz="2400" dirty="0"/>
              <a:t>Connection: connect to an SQL database</a:t>
            </a:r>
          </a:p>
          <a:p>
            <a:pPr lvl="1"/>
            <a:r>
              <a:rPr lang="en-US" sz="2000" dirty="0">
                <a:latin typeface="Consolas" panose="020B0609020204030204" pitchFamily="49" charset="0"/>
              </a:rPr>
              <a:t>conn = sqlite3.connect(‘</a:t>
            </a:r>
            <a:r>
              <a:rPr lang="en-US" sz="2000" dirty="0" err="1">
                <a:latin typeface="Consolas" panose="020B0609020204030204" pitchFamily="49" charset="0"/>
              </a:rPr>
              <a:t>some_database.db</a:t>
            </a:r>
            <a:r>
              <a:rPr lang="en-US" sz="2000" dirty="0">
                <a:latin typeface="Consolas" panose="020B0609020204030204" pitchFamily="49" charset="0"/>
              </a:rPr>
              <a:t>’)</a:t>
            </a:r>
          </a:p>
          <a:p>
            <a:r>
              <a:rPr lang="en-US" sz="2400" dirty="0"/>
              <a:t>Row Factory: access columns by name</a:t>
            </a:r>
          </a:p>
          <a:p>
            <a:pPr lvl="1"/>
            <a:r>
              <a:rPr lang="en-US" sz="2200" dirty="0" err="1">
                <a:latin typeface="Consolas" panose="020B0609020204030204" pitchFamily="49" charset="0"/>
              </a:rPr>
              <a:t>conn.row_factory</a:t>
            </a:r>
            <a:r>
              <a:rPr lang="en-US" sz="2200" dirty="0">
                <a:latin typeface="Consolas" panose="020B0609020204030204" pitchFamily="49" charset="0"/>
              </a:rPr>
              <a:t> = sqlite3.row</a:t>
            </a:r>
            <a:endParaRPr lang="en-US" sz="2000" dirty="0">
              <a:latin typeface="Consolas" panose="020B0609020204030204" pitchFamily="49" charset="0"/>
            </a:endParaRPr>
          </a:p>
          <a:p>
            <a:r>
              <a:rPr lang="en-US" sz="2400" dirty="0"/>
              <a:t>Cursor: create a pointer object to manipulate tables in the database</a:t>
            </a:r>
          </a:p>
          <a:p>
            <a:pPr lvl="1"/>
            <a:r>
              <a:rPr lang="en-US" sz="2200" dirty="0">
                <a:latin typeface="Consolas" panose="020B0609020204030204" pitchFamily="49" charset="0"/>
              </a:rPr>
              <a:t>c = </a:t>
            </a:r>
            <a:r>
              <a:rPr lang="en-US" sz="2200" dirty="0" err="1">
                <a:latin typeface="Consolas" panose="020B0609020204030204" pitchFamily="49" charset="0"/>
              </a:rPr>
              <a:t>conn.cursor</a:t>
            </a:r>
            <a:r>
              <a:rPr lang="en-US" sz="2200" dirty="0">
                <a:latin typeface="Consolas" panose="020B0609020204030204" pitchFamily="49" charset="0"/>
              </a:rPr>
              <a:t>()</a:t>
            </a:r>
          </a:p>
          <a:p>
            <a:r>
              <a:rPr lang="en-US" sz="2400" dirty="0"/>
              <a:t>Queries -&gt; and executable command for SQL</a:t>
            </a:r>
          </a:p>
          <a:p>
            <a:pPr lvl="1"/>
            <a:r>
              <a:rPr lang="en-US" sz="2200" dirty="0">
                <a:latin typeface="Consolas" panose="020B0609020204030204" pitchFamily="49" charset="0"/>
              </a:rPr>
              <a:t>q = ‘SELECT * FROM </a:t>
            </a:r>
            <a:r>
              <a:rPr lang="en-US" sz="2200" dirty="0" err="1">
                <a:latin typeface="Consolas" panose="020B0609020204030204" pitchFamily="49" charset="0"/>
              </a:rPr>
              <a:t>some_table</a:t>
            </a:r>
            <a:r>
              <a:rPr lang="en-US" sz="2200" dirty="0">
                <a:latin typeface="Consolas" panose="020B0609020204030204" pitchFamily="49" charset="0"/>
              </a:rPr>
              <a:t>’    #what would this query do?</a:t>
            </a:r>
          </a:p>
          <a:p>
            <a:r>
              <a:rPr lang="en-US" sz="2400" dirty="0"/>
              <a:t>In python, queries are executed using the </a:t>
            </a:r>
            <a:r>
              <a:rPr lang="en-US" sz="2400" dirty="0" err="1"/>
              <a:t>cursor.execute</a:t>
            </a:r>
            <a:r>
              <a:rPr lang="en-US" sz="2400" dirty="0"/>
              <a:t>() method</a:t>
            </a:r>
          </a:p>
          <a:p>
            <a:pPr lvl="1"/>
            <a:r>
              <a:rPr lang="en-US" sz="2200" dirty="0" err="1">
                <a:latin typeface="Consolas" panose="020B0609020204030204" pitchFamily="49" charset="0"/>
              </a:rPr>
              <a:t>c.execute</a:t>
            </a:r>
            <a:r>
              <a:rPr lang="en-US" sz="2200" dirty="0">
                <a:latin typeface="Consolas" panose="020B0609020204030204" pitchFamily="49" charset="0"/>
              </a:rPr>
              <a:t>(q)</a:t>
            </a:r>
          </a:p>
        </p:txBody>
      </p:sp>
    </p:spTree>
    <p:extLst>
      <p:ext uri="{BB962C8B-B14F-4D97-AF65-F5344CB8AC3E}">
        <p14:creationId xmlns:p14="http://schemas.microsoft.com/office/powerpoint/2010/main" val="1789185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A160C-DFE5-4FCA-909A-36042AE10EF7}"/>
              </a:ext>
            </a:extLst>
          </p:cNvPr>
          <p:cNvSpPr>
            <a:spLocks noGrp="1"/>
          </p:cNvSpPr>
          <p:nvPr>
            <p:ph type="title"/>
          </p:nvPr>
        </p:nvSpPr>
        <p:spPr>
          <a:xfrm>
            <a:off x="313007" y="323238"/>
            <a:ext cx="10515600" cy="1325563"/>
          </a:xfrm>
        </p:spPr>
        <p:txBody>
          <a:bodyPr/>
          <a:lstStyle/>
          <a:p>
            <a:r>
              <a:rPr lang="en-US" dirty="0"/>
              <a:t>SQL useful operators</a:t>
            </a:r>
          </a:p>
        </p:txBody>
      </p:sp>
      <p:sp>
        <p:nvSpPr>
          <p:cNvPr id="3" name="Content Placeholder 2">
            <a:extLst>
              <a:ext uri="{FF2B5EF4-FFF2-40B4-BE49-F238E27FC236}">
                <a16:creationId xmlns:a16="http://schemas.microsoft.com/office/drawing/2014/main" id="{470F747E-9E74-4C46-ADCA-1DC984EAA43A}"/>
              </a:ext>
            </a:extLst>
          </p:cNvPr>
          <p:cNvSpPr>
            <a:spLocks noGrp="1"/>
          </p:cNvSpPr>
          <p:nvPr>
            <p:ph idx="1"/>
          </p:nvPr>
        </p:nvSpPr>
        <p:spPr>
          <a:xfrm>
            <a:off x="609600" y="1485900"/>
            <a:ext cx="10515600" cy="4198937"/>
          </a:xfrm>
        </p:spPr>
        <p:txBody>
          <a:bodyPr>
            <a:noAutofit/>
          </a:bodyPr>
          <a:lstStyle/>
          <a:p>
            <a:r>
              <a:rPr lang="en-US" sz="2400" dirty="0"/>
              <a:t>SELECT/FROM: selects a column/columns from a given table</a:t>
            </a:r>
          </a:p>
          <a:p>
            <a:r>
              <a:rPr lang="en-US" sz="2400" dirty="0"/>
              <a:t>JOIN (INNER, OUTER, LEFT)/ON: joins two or more tables together on a common column.</a:t>
            </a:r>
          </a:p>
          <a:p>
            <a:pPr lvl="1"/>
            <a:r>
              <a:rPr lang="en-US" sz="2200" dirty="0"/>
              <a:t>INNER: selects rows with associated rows in both tables</a:t>
            </a:r>
          </a:p>
          <a:p>
            <a:pPr lvl="1"/>
            <a:r>
              <a:rPr lang="en-US" sz="2200" dirty="0"/>
              <a:t>OUTER: selects rows, including those without association in both </a:t>
            </a:r>
            <a:r>
              <a:rPr lang="en-US" sz="2200" dirty="0" err="1"/>
              <a:t>talbes</a:t>
            </a:r>
            <a:endParaRPr lang="en-US" sz="2200" dirty="0"/>
          </a:p>
          <a:p>
            <a:pPr lvl="1"/>
            <a:r>
              <a:rPr lang="en-US" sz="2200" dirty="0"/>
              <a:t>LEFT: selects rows from the left table and associated rows in the right table</a:t>
            </a:r>
          </a:p>
          <a:p>
            <a:r>
              <a:rPr lang="en-US" sz="2400" dirty="0"/>
              <a:t>WHERE: provides a conditional statement to filter selection</a:t>
            </a:r>
          </a:p>
          <a:p>
            <a:pPr lvl="1"/>
            <a:r>
              <a:rPr lang="en-US" sz="2200" dirty="0"/>
              <a:t>What is this similar to in python?</a:t>
            </a:r>
          </a:p>
          <a:p>
            <a:r>
              <a:rPr lang="en-US" sz="2400" dirty="0"/>
              <a:t>ORDER BY: sorts the selection based off of a selected column</a:t>
            </a:r>
          </a:p>
          <a:p>
            <a:endParaRPr lang="en-US" sz="2000" dirty="0"/>
          </a:p>
        </p:txBody>
      </p:sp>
    </p:spTree>
    <p:extLst>
      <p:ext uri="{BB962C8B-B14F-4D97-AF65-F5344CB8AC3E}">
        <p14:creationId xmlns:p14="http://schemas.microsoft.com/office/powerpoint/2010/main" val="3848037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A160C-DFE5-4FCA-909A-36042AE10EF7}"/>
              </a:ext>
            </a:extLst>
          </p:cNvPr>
          <p:cNvSpPr>
            <a:spLocks noGrp="1"/>
          </p:cNvSpPr>
          <p:nvPr>
            <p:ph type="title"/>
          </p:nvPr>
        </p:nvSpPr>
        <p:spPr>
          <a:xfrm>
            <a:off x="313007" y="323238"/>
            <a:ext cx="10515600" cy="1325563"/>
          </a:xfrm>
        </p:spPr>
        <p:txBody>
          <a:bodyPr/>
          <a:lstStyle/>
          <a:p>
            <a:r>
              <a:rPr lang="en-US" dirty="0"/>
              <a:t>SQL accessing selection</a:t>
            </a:r>
          </a:p>
        </p:txBody>
      </p:sp>
      <p:sp>
        <p:nvSpPr>
          <p:cNvPr id="3" name="Content Placeholder 2">
            <a:extLst>
              <a:ext uri="{FF2B5EF4-FFF2-40B4-BE49-F238E27FC236}">
                <a16:creationId xmlns:a16="http://schemas.microsoft.com/office/drawing/2014/main" id="{470F747E-9E74-4C46-ADCA-1DC984EAA43A}"/>
              </a:ext>
            </a:extLst>
          </p:cNvPr>
          <p:cNvSpPr>
            <a:spLocks noGrp="1"/>
          </p:cNvSpPr>
          <p:nvPr>
            <p:ph idx="1"/>
          </p:nvPr>
        </p:nvSpPr>
        <p:spPr>
          <a:xfrm>
            <a:off x="609600" y="1485900"/>
            <a:ext cx="9220200" cy="4198937"/>
          </a:xfrm>
        </p:spPr>
        <p:txBody>
          <a:bodyPr>
            <a:noAutofit/>
          </a:bodyPr>
          <a:lstStyle/>
          <a:p>
            <a:r>
              <a:rPr lang="en-US" sz="2400" dirty="0" err="1"/>
              <a:t>c.fetchone</a:t>
            </a:r>
            <a:r>
              <a:rPr lang="en-US" sz="2400" dirty="0"/>
              <a:t>(): returns one row from a selection. For each subsequent use of this method, the next row is fetched</a:t>
            </a:r>
          </a:p>
          <a:p>
            <a:r>
              <a:rPr lang="en-US" sz="2400" dirty="0" err="1"/>
              <a:t>c.fetchall</a:t>
            </a:r>
            <a:r>
              <a:rPr lang="en-US" sz="2400" dirty="0"/>
              <a:t>(): returns all rows (or all remaining rows if </a:t>
            </a:r>
            <a:r>
              <a:rPr lang="en-US" sz="2400" dirty="0" err="1"/>
              <a:t>fetchone</a:t>
            </a:r>
            <a:r>
              <a:rPr lang="en-US" sz="2400" dirty="0"/>
              <a:t> was used) in a selection. Returns and empty list if there are no remaining rows</a:t>
            </a:r>
          </a:p>
          <a:p>
            <a:pPr lvl="1"/>
            <a:r>
              <a:rPr lang="en-US" sz="2200" dirty="0"/>
              <a:t>What is this similar to in python</a:t>
            </a:r>
          </a:p>
          <a:p>
            <a:r>
              <a:rPr lang="en-US" sz="2400" dirty="0"/>
              <a:t>After executing a SELECT query, you can also use a for loop and your cursor to traverse through the selection </a:t>
            </a:r>
            <a:endParaRPr lang="en-US" sz="2000" dirty="0"/>
          </a:p>
          <a:p>
            <a:endParaRPr lang="en-US" sz="2000" dirty="0"/>
          </a:p>
        </p:txBody>
      </p:sp>
    </p:spTree>
    <p:extLst>
      <p:ext uri="{BB962C8B-B14F-4D97-AF65-F5344CB8AC3E}">
        <p14:creationId xmlns:p14="http://schemas.microsoft.com/office/powerpoint/2010/main" val="559655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A160C-DFE5-4FCA-909A-36042AE10EF7}"/>
              </a:ext>
            </a:extLst>
          </p:cNvPr>
          <p:cNvSpPr>
            <a:spLocks noGrp="1"/>
          </p:cNvSpPr>
          <p:nvPr>
            <p:ph type="title"/>
          </p:nvPr>
        </p:nvSpPr>
        <p:spPr>
          <a:xfrm>
            <a:off x="313007" y="323238"/>
            <a:ext cx="10515600" cy="1325563"/>
          </a:xfrm>
        </p:spPr>
        <p:txBody>
          <a:bodyPr/>
          <a:lstStyle/>
          <a:p>
            <a:r>
              <a:rPr lang="en-US" dirty="0"/>
              <a:t>Frequency VS Probability</a:t>
            </a:r>
          </a:p>
        </p:txBody>
      </p:sp>
      <p:sp>
        <p:nvSpPr>
          <p:cNvPr id="3" name="Content Placeholder 2">
            <a:extLst>
              <a:ext uri="{FF2B5EF4-FFF2-40B4-BE49-F238E27FC236}">
                <a16:creationId xmlns:a16="http://schemas.microsoft.com/office/drawing/2014/main" id="{470F747E-9E74-4C46-ADCA-1DC984EAA43A}"/>
              </a:ext>
            </a:extLst>
          </p:cNvPr>
          <p:cNvSpPr>
            <a:spLocks noGrp="1"/>
          </p:cNvSpPr>
          <p:nvPr>
            <p:ph idx="1"/>
          </p:nvPr>
        </p:nvSpPr>
        <p:spPr>
          <a:xfrm>
            <a:off x="1179782" y="1485900"/>
            <a:ext cx="8602393" cy="4198937"/>
          </a:xfrm>
        </p:spPr>
        <p:txBody>
          <a:bodyPr>
            <a:noAutofit/>
          </a:bodyPr>
          <a:lstStyle/>
          <a:p>
            <a:r>
              <a:rPr lang="en-US" sz="2400" dirty="0"/>
              <a:t>Frequency: the how often a value appears in a dataset/the count</a:t>
            </a:r>
          </a:p>
          <a:p>
            <a:r>
              <a:rPr lang="en-US" sz="2400" dirty="0"/>
              <a:t>Probability: a ratio of the frequency of a value over the total number of item in a dataset</a:t>
            </a:r>
          </a:p>
          <a:p>
            <a:r>
              <a:rPr lang="en-US" sz="2400" dirty="0"/>
              <a:t>Given the dataset of dice rolls:</a:t>
            </a:r>
          </a:p>
          <a:p>
            <a:pPr lvl="1"/>
            <a:r>
              <a:rPr lang="en-US" sz="2200" dirty="0">
                <a:latin typeface="Consolas" panose="020B0609020204030204" pitchFamily="49" charset="0"/>
              </a:rPr>
              <a:t>[1,4,6,2,3,5,3,2,4,5]</a:t>
            </a:r>
          </a:p>
          <a:p>
            <a:pPr lvl="1"/>
            <a:r>
              <a:rPr lang="en-US" sz="2200" dirty="0"/>
              <a:t>What is the frequency of the value 5?</a:t>
            </a:r>
          </a:p>
          <a:p>
            <a:pPr lvl="1"/>
            <a:r>
              <a:rPr lang="en-US" sz="2200" dirty="0"/>
              <a:t>What is the probability of rolling a 5?</a:t>
            </a:r>
          </a:p>
          <a:p>
            <a:endParaRPr lang="en-US" sz="2400" dirty="0"/>
          </a:p>
          <a:p>
            <a:endParaRPr lang="en-US" sz="2000" dirty="0"/>
          </a:p>
        </p:txBody>
      </p:sp>
    </p:spTree>
    <p:extLst>
      <p:ext uri="{BB962C8B-B14F-4D97-AF65-F5344CB8AC3E}">
        <p14:creationId xmlns:p14="http://schemas.microsoft.com/office/powerpoint/2010/main" val="2908042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A160C-DFE5-4FCA-909A-36042AE10EF7}"/>
              </a:ext>
            </a:extLst>
          </p:cNvPr>
          <p:cNvSpPr>
            <a:spLocks noGrp="1"/>
          </p:cNvSpPr>
          <p:nvPr>
            <p:ph type="title"/>
          </p:nvPr>
        </p:nvSpPr>
        <p:spPr>
          <a:xfrm>
            <a:off x="313007" y="323238"/>
            <a:ext cx="10515600" cy="1325563"/>
          </a:xfrm>
        </p:spPr>
        <p:txBody>
          <a:bodyPr/>
          <a:lstStyle/>
          <a:p>
            <a:r>
              <a:rPr lang="en-US" dirty="0"/>
              <a:t>Conditional Probability</a:t>
            </a:r>
          </a:p>
        </p:txBody>
      </p:sp>
      <p:sp>
        <p:nvSpPr>
          <p:cNvPr id="3" name="Content Placeholder 2">
            <a:extLst>
              <a:ext uri="{FF2B5EF4-FFF2-40B4-BE49-F238E27FC236}">
                <a16:creationId xmlns:a16="http://schemas.microsoft.com/office/drawing/2014/main" id="{470F747E-9E74-4C46-ADCA-1DC984EAA43A}"/>
              </a:ext>
            </a:extLst>
          </p:cNvPr>
          <p:cNvSpPr>
            <a:spLocks noGrp="1"/>
          </p:cNvSpPr>
          <p:nvPr>
            <p:ph idx="1"/>
          </p:nvPr>
        </p:nvSpPr>
        <p:spPr>
          <a:xfrm>
            <a:off x="1179782" y="1485900"/>
            <a:ext cx="8602393" cy="4955540"/>
          </a:xfrm>
        </p:spPr>
        <p:txBody>
          <a:bodyPr>
            <a:noAutofit/>
          </a:bodyPr>
          <a:lstStyle/>
          <a:p>
            <a:r>
              <a:rPr lang="en-US" sz="2000" dirty="0"/>
              <a:t>P(A AND B)/P(B)</a:t>
            </a:r>
          </a:p>
          <a:p>
            <a:pPr lvl="1"/>
            <a:r>
              <a:rPr lang="en-US" sz="2000" dirty="0"/>
              <a:t>(A AND B)/N/B/N</a:t>
            </a:r>
          </a:p>
          <a:p>
            <a:pPr lvl="2"/>
            <a:r>
              <a:rPr lang="en-US" sz="1800" dirty="0"/>
              <a:t>What is N?</a:t>
            </a:r>
          </a:p>
          <a:p>
            <a:pPr lvl="2"/>
            <a:r>
              <a:rPr lang="en-US" sz="1800" dirty="0"/>
              <a:t>What happens to N?</a:t>
            </a:r>
          </a:p>
          <a:p>
            <a:pPr lvl="2"/>
            <a:r>
              <a:rPr lang="en-US" sz="1800" dirty="0"/>
              <a:t>What is left?</a:t>
            </a:r>
          </a:p>
          <a:p>
            <a:r>
              <a:rPr lang="en-US" sz="2200" dirty="0"/>
              <a:t>In this equation, A and B can be though of as the conditions used to find the counts</a:t>
            </a:r>
          </a:p>
          <a:p>
            <a:pPr lvl="1"/>
            <a:r>
              <a:rPr lang="en-US" sz="2000" dirty="0"/>
              <a:t>In your quiz, A was </a:t>
            </a:r>
            <a:r>
              <a:rPr lang="en-US" sz="2000" dirty="0" err="1">
                <a:latin typeface="Consolas" panose="020B0609020204030204" pitchFamily="49" charset="0"/>
              </a:rPr>
              <a:t>MaxT</a:t>
            </a:r>
            <a:r>
              <a:rPr lang="en-US" sz="2000" dirty="0">
                <a:latin typeface="Consolas" panose="020B0609020204030204" pitchFamily="49" charset="0"/>
              </a:rPr>
              <a:t> &gt; 70 </a:t>
            </a:r>
            <a:r>
              <a:rPr lang="en-US" sz="2000" dirty="0"/>
              <a:t>and B was </a:t>
            </a:r>
            <a:r>
              <a:rPr lang="en-US" sz="2000" dirty="0" err="1">
                <a:latin typeface="Consolas" panose="020B0609020204030204" pitchFamily="49" charset="0"/>
              </a:rPr>
              <a:t>MinT</a:t>
            </a:r>
            <a:r>
              <a:rPr lang="en-US" sz="2000" dirty="0">
                <a:latin typeface="Consolas" panose="020B0609020204030204" pitchFamily="49" charset="0"/>
              </a:rPr>
              <a:t> &lt;= 40</a:t>
            </a:r>
            <a:r>
              <a:rPr lang="en-US" sz="2000" dirty="0"/>
              <a:t>. You used these conditions to find the count of instances where the temperature was </a:t>
            </a:r>
            <a:r>
              <a:rPr lang="en-US" sz="2000" dirty="0">
                <a:latin typeface="Consolas" panose="020B0609020204030204" pitchFamily="49" charset="0"/>
              </a:rPr>
              <a:t>&gt;70 and &lt;=40</a:t>
            </a:r>
            <a:r>
              <a:rPr lang="en-US" sz="2000" dirty="0"/>
              <a:t>, and divided it by the number of instances where the temperature was </a:t>
            </a:r>
            <a:r>
              <a:rPr lang="en-US" sz="2000" dirty="0">
                <a:latin typeface="Consolas" panose="020B0609020204030204" pitchFamily="49" charset="0"/>
              </a:rPr>
              <a:t>&gt;= 40</a:t>
            </a:r>
            <a:r>
              <a:rPr lang="en-US" sz="2000" dirty="0"/>
              <a:t>.</a:t>
            </a:r>
          </a:p>
          <a:p>
            <a:pPr lvl="1"/>
            <a:r>
              <a:rPr lang="en-US" dirty="0"/>
              <a:t>So P(A AND B)/P(B) was P(</a:t>
            </a:r>
            <a:r>
              <a:rPr lang="en-US" dirty="0" err="1"/>
              <a:t>MaxT</a:t>
            </a:r>
            <a:r>
              <a:rPr lang="en-US" dirty="0"/>
              <a:t> &gt; 70 AND </a:t>
            </a:r>
            <a:r>
              <a:rPr lang="en-US" dirty="0" err="1"/>
              <a:t>MinT</a:t>
            </a:r>
            <a:r>
              <a:rPr lang="en-US" dirty="0"/>
              <a:t> &lt;= 40)/P(</a:t>
            </a:r>
            <a:r>
              <a:rPr lang="en-US" dirty="0" err="1"/>
              <a:t>MinT</a:t>
            </a:r>
            <a:r>
              <a:rPr lang="en-US" dirty="0"/>
              <a:t> &lt;= 40)</a:t>
            </a:r>
          </a:p>
        </p:txBody>
      </p:sp>
    </p:spTree>
    <p:extLst>
      <p:ext uri="{BB962C8B-B14F-4D97-AF65-F5344CB8AC3E}">
        <p14:creationId xmlns:p14="http://schemas.microsoft.com/office/powerpoint/2010/main" val="3482817174"/>
      </p:ext>
    </p:extLst>
  </p:cSld>
  <p:clrMapOvr>
    <a:masterClrMapping/>
  </p:clrMapOvr>
</p:sld>
</file>

<file path=ppt/theme/theme1.xml><?xml version="1.0" encoding="utf-8"?>
<a:theme xmlns:a="http://schemas.openxmlformats.org/drawingml/2006/main" name="Face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787</TotalTime>
  <Words>1077</Words>
  <Application>Microsoft Office PowerPoint</Application>
  <PresentationFormat>Widescreen</PresentationFormat>
  <Paragraphs>93</Paragraphs>
  <Slides>10</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Consolas</vt:lpstr>
      <vt:lpstr>Trebuchet MS</vt:lpstr>
      <vt:lpstr>Wingdings 3</vt:lpstr>
      <vt:lpstr>Facet</vt:lpstr>
      <vt:lpstr>ISTA 331  </vt:lpstr>
      <vt:lpstr>Basic Pandas Review</vt:lpstr>
      <vt:lpstr>Important Pandas Methods</vt:lpstr>
      <vt:lpstr>SQL</vt:lpstr>
      <vt:lpstr>SQL Cont’d</vt:lpstr>
      <vt:lpstr>SQL useful operators</vt:lpstr>
      <vt:lpstr>SQL accessing selection</vt:lpstr>
      <vt:lpstr>Frequency VS Probability</vt:lpstr>
      <vt:lpstr>Conditional Probability</vt:lpstr>
      <vt:lpstr>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ISTA 331</dc:title>
  <dc:creator>Katie</dc:creator>
  <cp:lastModifiedBy>Smith, Hannah Kathleen - (hannahksmith)</cp:lastModifiedBy>
  <cp:revision>33</cp:revision>
  <dcterms:created xsi:type="dcterms:W3CDTF">2018-08-22T00:08:56Z</dcterms:created>
  <dcterms:modified xsi:type="dcterms:W3CDTF">2019-09-09T16:37:07Z</dcterms:modified>
</cp:coreProperties>
</file>