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3" roundtripDataSignature="AMtx7mj9rQQ+KrwZaAtQ91rbjalfACIz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small examples, this kind of process might seem like total overkill… because it is. But, this process can work on texts larger than we can comprehend; just eyeballing cannot. This would also be a good time to bring up how to think about similarity between texts. The first two sentences are much more similar in terms of magnitudes, but is magnitude important for classifying texts (generally no). If we think about the vectors we made as the more mathematical interpretation of vectors, vectors that “point” in the same direction are like texts that talk about the same things. One vector can talk about tomatoes more in it (like a whole book), but does that really make it that different from  a Wikipedia article that talks about tomatoes? If we used plain Euclidean distance to classify texts or cluster them, we would simply find that texts that have the same number of words would be more similar, regardless of what they talked about, which is plain wrong.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15"/>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2" name="Google Shape;12;p15"/>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2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4"/>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24"/>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16"/>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16"/>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7" name="Google Shape;1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17"/>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 name="Google Shape;2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21"/>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22"/>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 name="Google Shape;40;p22"/>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22"/>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22"/>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2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4" name="Google Shape;4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23"/>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100"/>
              <a:buNone/>
              <a:defRPr sz="2100"/>
            </a:lvl1pPr>
          </a:lstStyle>
          <a:p/>
        </p:txBody>
      </p:sp>
      <p:sp>
        <p:nvSpPr>
          <p:cNvPr id="47" name="Google Shape;4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Text Classification and Log Review</a:t>
            </a:r>
            <a:endParaRPr/>
          </a:p>
        </p:txBody>
      </p:sp>
      <p:sp>
        <p:nvSpPr>
          <p:cNvPr id="60" name="Google Shape;60;p1"/>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ISTA 331 Lab 5 Fall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Doing Some of This in Code</a:t>
            </a:r>
            <a:endParaRPr/>
          </a:p>
        </p:txBody>
      </p:sp>
      <p:sp>
        <p:nvSpPr>
          <p:cNvPr id="112" name="Google Shape;112;p10"/>
          <p:cNvSpPr txBox="1"/>
          <p:nvPr>
            <p:ph idx="1" type="body"/>
          </p:nvPr>
        </p:nvSpPr>
        <p:spPr>
          <a:xfrm>
            <a:off x="311700" y="105162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Converting a string to lower/uppercase</a:t>
            </a:r>
            <a:endParaRPr/>
          </a:p>
          <a:p>
            <a:pPr indent="-317500" lvl="1" marL="914400" rtl="0" algn="l">
              <a:lnSpc>
                <a:spcPct val="115000"/>
              </a:lnSpc>
              <a:spcBef>
                <a:spcPts val="0"/>
              </a:spcBef>
              <a:spcAft>
                <a:spcPts val="0"/>
              </a:spcAft>
              <a:buSzPts val="1400"/>
              <a:buChar char="○"/>
            </a:pPr>
            <a:r>
              <a:rPr lang="en"/>
              <a:t>some_string.lower() OR some_string.upper()</a:t>
            </a:r>
            <a:endParaRPr/>
          </a:p>
          <a:p>
            <a:pPr indent="-342900" lvl="0" marL="457200" rtl="0" algn="l">
              <a:lnSpc>
                <a:spcPct val="115000"/>
              </a:lnSpc>
              <a:spcBef>
                <a:spcPts val="0"/>
              </a:spcBef>
              <a:spcAft>
                <a:spcPts val="0"/>
              </a:spcAft>
              <a:buSzPts val="1800"/>
              <a:buChar char="●"/>
            </a:pPr>
            <a:r>
              <a:rPr lang="en"/>
              <a:t>Getting Stop Words</a:t>
            </a:r>
            <a:endParaRPr/>
          </a:p>
          <a:p>
            <a:pPr indent="-317500" lvl="1" marL="914400" rtl="0" algn="l">
              <a:lnSpc>
                <a:spcPct val="115000"/>
              </a:lnSpc>
              <a:spcBef>
                <a:spcPts val="0"/>
              </a:spcBef>
              <a:spcAft>
                <a:spcPts val="0"/>
              </a:spcAft>
              <a:buSzPts val="1400"/>
              <a:buChar char="○"/>
            </a:pPr>
            <a:r>
              <a:rPr lang="en"/>
              <a:t>from sklearn.feature_extraction import stop_words </a:t>
            </a:r>
            <a:endParaRPr/>
          </a:p>
          <a:p>
            <a:pPr indent="-317500" lvl="1" marL="914400" rtl="0" algn="l">
              <a:lnSpc>
                <a:spcPct val="115000"/>
              </a:lnSpc>
              <a:spcBef>
                <a:spcPts val="0"/>
              </a:spcBef>
              <a:spcAft>
                <a:spcPts val="0"/>
              </a:spcAft>
              <a:buSzPts val="1400"/>
              <a:buChar char="○"/>
            </a:pPr>
            <a:r>
              <a:rPr lang="en"/>
              <a:t>english_stop_words = [word for word in stop_words.ENGLISH_STOP_WORDS]</a:t>
            </a:r>
            <a:endParaRPr/>
          </a:p>
          <a:p>
            <a:pPr indent="-342900" lvl="0" marL="457200" rtl="0" algn="l">
              <a:lnSpc>
                <a:spcPct val="115000"/>
              </a:lnSpc>
              <a:spcBef>
                <a:spcPts val="0"/>
              </a:spcBef>
              <a:spcAft>
                <a:spcPts val="0"/>
              </a:spcAft>
              <a:buSzPts val="1800"/>
              <a:buChar char="●"/>
            </a:pPr>
            <a:r>
              <a:rPr lang="en"/>
              <a:t>Stemming Words</a:t>
            </a:r>
            <a:endParaRPr/>
          </a:p>
          <a:p>
            <a:pPr indent="-317500" lvl="1" marL="914400" rtl="0" algn="l">
              <a:lnSpc>
                <a:spcPct val="115000"/>
              </a:lnSpc>
              <a:spcBef>
                <a:spcPts val="0"/>
              </a:spcBef>
              <a:spcAft>
                <a:spcPts val="0"/>
              </a:spcAft>
              <a:buSzPts val="1400"/>
              <a:buChar char="○"/>
            </a:pPr>
            <a:r>
              <a:rPr lang="en"/>
              <a:t>from nltk.stem import SnowballStemmer #ntlk is a Natural Language Processing (NLP) package</a:t>
            </a:r>
            <a:endParaRPr/>
          </a:p>
          <a:p>
            <a:pPr indent="-317500" lvl="1" marL="914400" rtl="0" algn="l">
              <a:lnSpc>
                <a:spcPct val="115000"/>
              </a:lnSpc>
              <a:spcBef>
                <a:spcPts val="0"/>
              </a:spcBef>
              <a:spcAft>
                <a:spcPts val="0"/>
              </a:spcAft>
              <a:buSzPts val="1400"/>
              <a:buChar char="○"/>
            </a:pPr>
            <a:r>
              <a:rPr lang="en"/>
              <a:t>stemmer = SnowballStemmer(‘english’)</a:t>
            </a:r>
            <a:endParaRPr/>
          </a:p>
          <a:p>
            <a:pPr indent="-317500" lvl="1" marL="914400" rtl="0" algn="l">
              <a:lnSpc>
                <a:spcPct val="115000"/>
              </a:lnSpc>
              <a:spcBef>
                <a:spcPts val="0"/>
              </a:spcBef>
              <a:spcAft>
                <a:spcPts val="0"/>
              </a:spcAft>
              <a:buSzPts val="1400"/>
              <a:buChar char="○"/>
            </a:pPr>
            <a:r>
              <a:rPr lang="en"/>
              <a:t>stemmer.stem(word) → stemmed version of word</a:t>
            </a:r>
            <a:endParaRPr/>
          </a:p>
          <a:p>
            <a:pPr indent="-342900" lvl="0" marL="457200" rtl="0" algn="l">
              <a:lnSpc>
                <a:spcPct val="115000"/>
              </a:lnSpc>
              <a:spcBef>
                <a:spcPts val="0"/>
              </a:spcBef>
              <a:spcAft>
                <a:spcPts val="0"/>
              </a:spcAft>
              <a:buSzPts val="1800"/>
              <a:buChar char="●"/>
            </a:pPr>
            <a:r>
              <a:rPr lang="en"/>
              <a:t>Getting all Punctuation</a:t>
            </a:r>
            <a:endParaRPr/>
          </a:p>
          <a:p>
            <a:pPr indent="-317500" lvl="1" marL="914400" rtl="0" algn="l">
              <a:lnSpc>
                <a:spcPct val="115000"/>
              </a:lnSpc>
              <a:spcBef>
                <a:spcPts val="0"/>
              </a:spcBef>
              <a:spcAft>
                <a:spcPts val="0"/>
              </a:spcAft>
              <a:buSzPts val="1400"/>
              <a:buChar char="○"/>
            </a:pPr>
            <a:r>
              <a:rPr lang="en"/>
              <a:t>import string</a:t>
            </a:r>
            <a:endParaRPr/>
          </a:p>
          <a:p>
            <a:pPr indent="-317500" lvl="1" marL="914400" rtl="0" algn="l">
              <a:lnSpc>
                <a:spcPct val="115000"/>
              </a:lnSpc>
              <a:spcBef>
                <a:spcPts val="0"/>
              </a:spcBef>
              <a:spcAft>
                <a:spcPts val="0"/>
              </a:spcAft>
              <a:buSzPts val="1400"/>
              <a:buChar char="○"/>
            </a:pPr>
            <a:r>
              <a:rPr lang="en"/>
              <a:t>string.punctuation → a string with all punctuation symbols</a:t>
            </a:r>
            <a:endParaRPr/>
          </a:p>
          <a:p>
            <a:pPr indent="-342900" lvl="0" marL="457200" rtl="0" algn="l">
              <a:lnSpc>
                <a:spcPct val="115000"/>
              </a:lnSpc>
              <a:spcBef>
                <a:spcPts val="0"/>
              </a:spcBef>
              <a:spcAft>
                <a:spcPts val="0"/>
              </a:spcAft>
              <a:buSzPts val="1800"/>
              <a:buChar char="●"/>
            </a:pPr>
            <a:r>
              <a:rPr lang="en"/>
              <a:t>Replacing a subset of a string</a:t>
            </a:r>
            <a:endParaRPr/>
          </a:p>
          <a:p>
            <a:pPr indent="-317500" lvl="1" marL="914400" rtl="0" algn="l">
              <a:lnSpc>
                <a:spcPct val="115000"/>
              </a:lnSpc>
              <a:spcBef>
                <a:spcPts val="0"/>
              </a:spcBef>
              <a:spcAft>
                <a:spcPts val="0"/>
              </a:spcAft>
              <a:buSzPts val="1400"/>
              <a:buChar char="○"/>
            </a:pPr>
            <a:r>
              <a:rPr lang="en"/>
              <a:t>some_string.replace(‘what_to_replace’, ‘with_what_to_replace’) → a replaced string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1"/>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Wrap Up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Summary</a:t>
            </a:r>
            <a:endParaRPr/>
          </a:p>
        </p:txBody>
      </p:sp>
      <p:sp>
        <p:nvSpPr>
          <p:cNvPr id="123" name="Google Shape;123;p12"/>
          <p:cNvSpPr txBox="1"/>
          <p:nvPr>
            <p:ph idx="1" type="body"/>
          </p:nvPr>
        </p:nvSpPr>
        <p:spPr>
          <a:xfrm>
            <a:off x="311700" y="101772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Logarithms are a type of exponent that are prevalent in many areas of math and data science</a:t>
            </a:r>
            <a:endParaRPr/>
          </a:p>
          <a:p>
            <a:pPr indent="-317500" lvl="1" marL="914400" rtl="0" algn="l">
              <a:lnSpc>
                <a:spcPct val="115000"/>
              </a:lnSpc>
              <a:spcBef>
                <a:spcPts val="0"/>
              </a:spcBef>
              <a:spcAft>
                <a:spcPts val="0"/>
              </a:spcAft>
              <a:buSzPts val="1400"/>
              <a:buChar char="○"/>
            </a:pPr>
            <a:r>
              <a:rPr lang="en"/>
              <a:t>log</a:t>
            </a:r>
            <a:r>
              <a:rPr baseline="-25000" lang="en"/>
              <a:t>b</a:t>
            </a:r>
            <a:r>
              <a:rPr lang="en"/>
              <a:t>(a) = x IF b</a:t>
            </a:r>
            <a:r>
              <a:rPr baseline="30000" lang="en"/>
              <a:t>x</a:t>
            </a:r>
            <a:r>
              <a:rPr lang="en"/>
              <a:t> = a</a:t>
            </a:r>
            <a:endParaRPr/>
          </a:p>
          <a:p>
            <a:pPr indent="-342900" lvl="0" marL="457200" rtl="0" algn="l">
              <a:lnSpc>
                <a:spcPct val="115000"/>
              </a:lnSpc>
              <a:spcBef>
                <a:spcPts val="0"/>
              </a:spcBef>
              <a:spcAft>
                <a:spcPts val="0"/>
              </a:spcAft>
              <a:buSzPts val="1800"/>
              <a:buChar char="●"/>
            </a:pPr>
            <a:r>
              <a:rPr lang="en"/>
              <a:t>Classification, in machine learning, is the process of predicting which class an instance will belong to</a:t>
            </a:r>
            <a:endParaRPr/>
          </a:p>
          <a:p>
            <a:pPr indent="-342900" lvl="0" marL="457200" rtl="0" algn="l">
              <a:lnSpc>
                <a:spcPct val="115000"/>
              </a:lnSpc>
              <a:spcBef>
                <a:spcPts val="0"/>
              </a:spcBef>
              <a:spcAft>
                <a:spcPts val="0"/>
              </a:spcAft>
              <a:buSzPts val="1800"/>
              <a:buChar char="●"/>
            </a:pPr>
            <a:r>
              <a:rPr lang="en"/>
              <a:t>Classifying texts has additional challenges from other kinds of classification because we have to extract features from our texts</a:t>
            </a:r>
            <a:endParaRPr/>
          </a:p>
          <a:p>
            <a:pPr indent="-342900" lvl="0" marL="457200" rtl="0" algn="l">
              <a:lnSpc>
                <a:spcPct val="115000"/>
              </a:lnSpc>
              <a:spcBef>
                <a:spcPts val="0"/>
              </a:spcBef>
              <a:spcAft>
                <a:spcPts val="0"/>
              </a:spcAft>
              <a:buSzPts val="1800"/>
              <a:buChar char="●"/>
            </a:pPr>
            <a:r>
              <a:rPr lang="en"/>
              <a:t>After taking out stop words, removing punctuation, stemming each remaining token, and counting them, we have data in the proper format to perform classification</a:t>
            </a:r>
            <a:endParaRPr/>
          </a:p>
          <a:p>
            <a:pPr indent="-342900" lvl="0" marL="457200" rtl="0" algn="l">
              <a:lnSpc>
                <a:spcPct val="115000"/>
              </a:lnSpc>
              <a:spcBef>
                <a:spcPts val="0"/>
              </a:spcBef>
              <a:spcAft>
                <a:spcPts val="0"/>
              </a:spcAft>
              <a:buSzPts val="1800"/>
              <a:buChar char="●"/>
            </a:pPr>
            <a:r>
              <a:rPr lang="en"/>
              <a:t>Very smart and nice people have made open source packages, like ntlk and scikit_learn, that make certain cleaning/analysis processes much simpler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Before We Close Up Shop...</a:t>
            </a:r>
            <a:endParaRPr/>
          </a:p>
        </p:txBody>
      </p:sp>
      <p:sp>
        <p:nvSpPr>
          <p:cNvPr id="129" name="Google Shape;129;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Work on Lab 5 Assignment</a:t>
            </a:r>
            <a:endParaRPr/>
          </a:p>
          <a:p>
            <a:pPr indent="-342900" lvl="0" marL="457200" rtl="0" algn="l">
              <a:lnSpc>
                <a:spcPct val="115000"/>
              </a:lnSpc>
              <a:spcBef>
                <a:spcPts val="0"/>
              </a:spcBef>
              <a:spcAft>
                <a:spcPts val="0"/>
              </a:spcAft>
              <a:buSzPts val="1800"/>
              <a:buChar char="●"/>
            </a:pPr>
            <a:r>
              <a:rPr lang="en"/>
              <a:t>Homework 2 due this week</a:t>
            </a:r>
            <a:endParaRPr/>
          </a:p>
          <a:p>
            <a:pPr indent="-342900" lvl="0" marL="457200" rtl="0" algn="l">
              <a:lnSpc>
                <a:spcPct val="115000"/>
              </a:lnSpc>
              <a:spcBef>
                <a:spcPts val="0"/>
              </a:spcBef>
              <a:spcAft>
                <a:spcPts val="0"/>
              </a:spcAft>
              <a:buSzPts val="1800"/>
              <a:buChar char="●"/>
            </a:pPr>
            <a:r>
              <a:rPr lang="en"/>
              <a:t>Ask questions in class, come to office hours, and email the listserv for help!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2"/>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Quick Log Review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Quick Log Facts</a:t>
            </a:r>
            <a:endParaRPr/>
          </a:p>
        </p:txBody>
      </p:sp>
      <p:sp>
        <p:nvSpPr>
          <p:cNvPr id="71" name="Google Shape;71;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 logarithm is the inverse of an exponential function</a:t>
            </a:r>
            <a:endParaRPr/>
          </a:p>
          <a:p>
            <a:pPr indent="-317500" lvl="1" marL="914400" rtl="0" algn="l">
              <a:lnSpc>
                <a:spcPct val="115000"/>
              </a:lnSpc>
              <a:spcBef>
                <a:spcPts val="0"/>
              </a:spcBef>
              <a:spcAft>
                <a:spcPts val="0"/>
              </a:spcAft>
              <a:buSzPts val="1400"/>
              <a:buChar char="○"/>
            </a:pPr>
            <a:r>
              <a:rPr b="1" lang="en"/>
              <a:t>It IS an exponent!</a:t>
            </a:r>
            <a:endParaRPr b="1"/>
          </a:p>
          <a:p>
            <a:pPr indent="-317500" lvl="1" marL="914400" rtl="0" algn="l">
              <a:lnSpc>
                <a:spcPct val="115000"/>
              </a:lnSpc>
              <a:spcBef>
                <a:spcPts val="0"/>
              </a:spcBef>
              <a:spcAft>
                <a:spcPts val="0"/>
              </a:spcAft>
              <a:buSzPts val="1400"/>
              <a:buChar char="○"/>
            </a:pPr>
            <a:r>
              <a:rPr lang="en"/>
              <a:t>log</a:t>
            </a:r>
            <a:r>
              <a:rPr baseline="-25000" lang="en"/>
              <a:t>b</a:t>
            </a:r>
            <a:r>
              <a:rPr lang="en"/>
              <a:t>(a) = x IF b</a:t>
            </a:r>
            <a:r>
              <a:rPr baseline="30000" lang="en"/>
              <a:t>x</a:t>
            </a:r>
            <a:r>
              <a:rPr lang="en"/>
              <a:t> = a</a:t>
            </a:r>
            <a:endParaRPr/>
          </a:p>
          <a:p>
            <a:pPr indent="-317500" lvl="1" marL="914400" rtl="0" algn="l">
              <a:lnSpc>
                <a:spcPct val="115000"/>
              </a:lnSpc>
              <a:spcBef>
                <a:spcPts val="0"/>
              </a:spcBef>
              <a:spcAft>
                <a:spcPts val="0"/>
              </a:spcAft>
              <a:buSzPts val="1400"/>
              <a:buChar char="○"/>
            </a:pPr>
            <a:r>
              <a:rPr lang="en"/>
              <a:t>EX: log</a:t>
            </a:r>
            <a:r>
              <a:rPr baseline="-25000" lang="en"/>
              <a:t>2</a:t>
            </a:r>
            <a:r>
              <a:rPr lang="en"/>
              <a:t>(8) = 3 SINCE 2</a:t>
            </a:r>
            <a:r>
              <a:rPr baseline="30000" lang="en"/>
              <a:t>3</a:t>
            </a:r>
            <a:r>
              <a:rPr lang="en"/>
              <a:t> = 8</a:t>
            </a:r>
            <a:endParaRPr/>
          </a:p>
          <a:p>
            <a:pPr indent="-342900" lvl="0" marL="457200" rtl="0" algn="l">
              <a:lnSpc>
                <a:spcPct val="115000"/>
              </a:lnSpc>
              <a:spcBef>
                <a:spcPts val="0"/>
              </a:spcBef>
              <a:spcAft>
                <a:spcPts val="0"/>
              </a:spcAft>
              <a:buSzPts val="1800"/>
              <a:buChar char="●"/>
            </a:pPr>
            <a:r>
              <a:rPr lang="en"/>
              <a:t>Memorize (and be able to show/explain) these!</a:t>
            </a:r>
            <a:endParaRPr/>
          </a:p>
          <a:p>
            <a:pPr indent="-317500" lvl="1" marL="914400" rtl="0" algn="l">
              <a:lnSpc>
                <a:spcPct val="115000"/>
              </a:lnSpc>
              <a:spcBef>
                <a:spcPts val="0"/>
              </a:spcBef>
              <a:spcAft>
                <a:spcPts val="0"/>
              </a:spcAft>
              <a:buSzPts val="1400"/>
              <a:buChar char="○"/>
            </a:pPr>
            <a:r>
              <a:rPr b="1" lang="en"/>
              <a:t>Product Rule</a:t>
            </a:r>
            <a:r>
              <a:rPr lang="en"/>
              <a:t>: log</a:t>
            </a:r>
            <a:r>
              <a:rPr baseline="-25000" lang="en"/>
              <a:t>b</a:t>
            </a:r>
            <a:r>
              <a:rPr lang="en"/>
              <a:t>(mn) = log</a:t>
            </a:r>
            <a:r>
              <a:rPr baseline="-25000" lang="en"/>
              <a:t>b</a:t>
            </a:r>
            <a:r>
              <a:rPr lang="en"/>
              <a:t>(m) + log</a:t>
            </a:r>
            <a:r>
              <a:rPr baseline="-25000" lang="en"/>
              <a:t>b</a:t>
            </a:r>
            <a:r>
              <a:rPr lang="en"/>
              <a:t>(n)</a:t>
            </a:r>
            <a:endParaRPr/>
          </a:p>
          <a:p>
            <a:pPr indent="-317500" lvl="1" marL="914400" rtl="0" algn="l">
              <a:lnSpc>
                <a:spcPct val="115000"/>
              </a:lnSpc>
              <a:spcBef>
                <a:spcPts val="0"/>
              </a:spcBef>
              <a:spcAft>
                <a:spcPts val="0"/>
              </a:spcAft>
              <a:buSzPts val="1400"/>
              <a:buChar char="○"/>
            </a:pPr>
            <a:r>
              <a:rPr b="1" lang="en"/>
              <a:t>Quotient Rule</a:t>
            </a:r>
            <a:r>
              <a:rPr lang="en"/>
              <a:t>: log</a:t>
            </a:r>
            <a:r>
              <a:rPr baseline="-25000" lang="en"/>
              <a:t>b</a:t>
            </a:r>
            <a:r>
              <a:rPr lang="en"/>
              <a:t>(m/n) = log</a:t>
            </a:r>
            <a:r>
              <a:rPr baseline="-25000" lang="en"/>
              <a:t>b</a:t>
            </a:r>
            <a:r>
              <a:rPr lang="en"/>
              <a:t>(m) - log</a:t>
            </a:r>
            <a:r>
              <a:rPr baseline="-25000" lang="en"/>
              <a:t>b</a:t>
            </a:r>
            <a:r>
              <a:rPr lang="en"/>
              <a:t>(n)</a:t>
            </a:r>
            <a:endParaRPr/>
          </a:p>
          <a:p>
            <a:pPr indent="-317500" lvl="1" marL="914400" rtl="0" algn="l">
              <a:lnSpc>
                <a:spcPct val="115000"/>
              </a:lnSpc>
              <a:spcBef>
                <a:spcPts val="0"/>
              </a:spcBef>
              <a:spcAft>
                <a:spcPts val="0"/>
              </a:spcAft>
              <a:buSzPts val="1400"/>
              <a:buChar char="○"/>
            </a:pPr>
            <a:r>
              <a:rPr b="1" lang="en"/>
              <a:t>Power Rule</a:t>
            </a:r>
            <a:r>
              <a:rPr lang="en"/>
              <a:t>: log</a:t>
            </a:r>
            <a:r>
              <a:rPr baseline="-25000" lang="en"/>
              <a:t>b</a:t>
            </a:r>
            <a:r>
              <a:rPr lang="en"/>
              <a:t>(m</a:t>
            </a:r>
            <a:r>
              <a:rPr baseline="30000" lang="en"/>
              <a:t>n</a:t>
            </a:r>
            <a:r>
              <a:rPr lang="en"/>
              <a:t>) = n * log</a:t>
            </a:r>
            <a:r>
              <a:rPr baseline="-25000" lang="en"/>
              <a:t>b</a:t>
            </a:r>
            <a:r>
              <a:rPr lang="en"/>
              <a:t>(m)</a:t>
            </a:r>
            <a:endParaRPr/>
          </a:p>
          <a:p>
            <a:pPr indent="-317500" lvl="1" marL="914400" rtl="0" algn="l">
              <a:lnSpc>
                <a:spcPct val="115000"/>
              </a:lnSpc>
              <a:spcBef>
                <a:spcPts val="0"/>
              </a:spcBef>
              <a:spcAft>
                <a:spcPts val="0"/>
              </a:spcAft>
              <a:buSzPts val="1400"/>
              <a:buChar char="○"/>
            </a:pPr>
            <a:r>
              <a:rPr b="1" lang="en"/>
              <a:t>Zero Rule</a:t>
            </a:r>
            <a:r>
              <a:rPr lang="en"/>
              <a:t>: log</a:t>
            </a:r>
            <a:r>
              <a:rPr baseline="-25000" lang="en"/>
              <a:t>b</a:t>
            </a:r>
            <a:r>
              <a:rPr lang="en"/>
              <a:t>(1) = 0 IF AND ONLY IF b != 0</a:t>
            </a:r>
            <a:endParaRPr/>
          </a:p>
          <a:p>
            <a:pPr indent="-317500" lvl="1" marL="914400" rtl="0" algn="l">
              <a:lnSpc>
                <a:spcPct val="115000"/>
              </a:lnSpc>
              <a:spcBef>
                <a:spcPts val="0"/>
              </a:spcBef>
              <a:spcAft>
                <a:spcPts val="0"/>
              </a:spcAft>
              <a:buSzPts val="1400"/>
              <a:buChar char="○"/>
            </a:pPr>
            <a:r>
              <a:rPr b="1" lang="en"/>
              <a:t>(Other) Zero Rule</a:t>
            </a:r>
            <a:r>
              <a:rPr lang="en"/>
              <a:t>: log</a:t>
            </a:r>
            <a:r>
              <a:rPr baseline="-25000" lang="en"/>
              <a:t>b</a:t>
            </a:r>
            <a:r>
              <a:rPr lang="en"/>
              <a:t>(0) = undefined</a:t>
            </a:r>
            <a:endParaRPr/>
          </a:p>
          <a:p>
            <a:pPr indent="-317500" lvl="1" marL="914400" rtl="0" algn="l">
              <a:lnSpc>
                <a:spcPct val="115000"/>
              </a:lnSpc>
              <a:spcBef>
                <a:spcPts val="0"/>
              </a:spcBef>
              <a:spcAft>
                <a:spcPts val="0"/>
              </a:spcAft>
              <a:buSzPts val="1400"/>
              <a:buChar char="○"/>
            </a:pPr>
            <a:r>
              <a:rPr b="1" lang="en"/>
              <a:t>Identity Rule</a:t>
            </a:r>
            <a:r>
              <a:rPr lang="en"/>
              <a:t>: log</a:t>
            </a:r>
            <a:r>
              <a:rPr baseline="-25000" lang="en"/>
              <a:t>b</a:t>
            </a:r>
            <a:r>
              <a:rPr lang="en"/>
              <a:t>(b) = 1</a:t>
            </a:r>
            <a:endParaRPr/>
          </a:p>
          <a:p>
            <a:pPr indent="-317500" lvl="1" marL="914400" rtl="0" algn="l">
              <a:lnSpc>
                <a:spcPct val="115000"/>
              </a:lnSpc>
              <a:spcBef>
                <a:spcPts val="0"/>
              </a:spcBef>
              <a:spcAft>
                <a:spcPts val="0"/>
              </a:spcAft>
              <a:buSzPts val="1400"/>
              <a:buChar char="○"/>
            </a:pPr>
            <a:r>
              <a:rPr b="1" lang="en"/>
              <a:t>Change of Base</a:t>
            </a:r>
            <a:r>
              <a:rPr lang="en"/>
              <a:t>: log</a:t>
            </a:r>
            <a:r>
              <a:rPr baseline="-25000" lang="en"/>
              <a:t>b</a:t>
            </a:r>
            <a:r>
              <a:rPr lang="en"/>
              <a:t>(x) = log</a:t>
            </a:r>
            <a:r>
              <a:rPr baseline="-25000" lang="en"/>
              <a:t>c</a:t>
            </a:r>
            <a:r>
              <a:rPr lang="en"/>
              <a:t>(x) / log</a:t>
            </a:r>
            <a:r>
              <a:rPr baseline="-25000" lang="en"/>
              <a:t>c</a:t>
            </a:r>
            <a:r>
              <a:rPr lang="en"/>
              <a:t>(b)</a:t>
            </a:r>
            <a:endParaRPr/>
          </a:p>
          <a:p>
            <a:pPr indent="-342900" lvl="0" marL="457200" rtl="0" algn="l">
              <a:lnSpc>
                <a:spcPct val="115000"/>
              </a:lnSpc>
              <a:spcBef>
                <a:spcPts val="0"/>
              </a:spcBef>
              <a:spcAft>
                <a:spcPts val="0"/>
              </a:spcAft>
              <a:buSzPts val="1800"/>
              <a:buChar char="●"/>
            </a:pPr>
            <a:r>
              <a:rPr lang="en"/>
              <a:t>This is </a:t>
            </a:r>
            <a:r>
              <a:rPr b="1" i="1" lang="en" u="sng"/>
              <a:t>NOT</a:t>
            </a:r>
            <a:r>
              <a:rPr lang="en"/>
              <a:t> a math class! But we use logs so often these are just important to know and explain so we can use them to solve problems!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4"/>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Text Classification: Similarities and Differences from Other Kinds of Classification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Intro to Classification</a:t>
            </a:r>
            <a:endParaRPr/>
          </a:p>
        </p:txBody>
      </p:sp>
      <p:sp>
        <p:nvSpPr>
          <p:cNvPr id="82" name="Google Shape;82;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Recall that </a:t>
            </a:r>
            <a:r>
              <a:rPr b="1" lang="en"/>
              <a:t>classification</a:t>
            </a:r>
            <a:r>
              <a:rPr lang="en"/>
              <a:t> in machine learning/data science is the process of predicting which class an instance belongs to</a:t>
            </a:r>
            <a:endParaRPr/>
          </a:p>
          <a:p>
            <a:pPr indent="-342900" lvl="0" marL="457200" rtl="0" algn="l">
              <a:lnSpc>
                <a:spcPct val="115000"/>
              </a:lnSpc>
              <a:spcBef>
                <a:spcPts val="0"/>
              </a:spcBef>
              <a:spcAft>
                <a:spcPts val="0"/>
              </a:spcAft>
              <a:buSzPts val="1800"/>
              <a:buChar char="●"/>
            </a:pPr>
            <a:r>
              <a:rPr lang="en"/>
              <a:t>In the tomatoes example last week, we took various data on the tomatoes and predicted whether or not it was deformed.</a:t>
            </a:r>
            <a:endParaRPr/>
          </a:p>
          <a:p>
            <a:pPr indent="-342900" lvl="0" marL="457200" rtl="0" algn="l">
              <a:lnSpc>
                <a:spcPct val="115000"/>
              </a:lnSpc>
              <a:spcBef>
                <a:spcPts val="0"/>
              </a:spcBef>
              <a:spcAft>
                <a:spcPts val="0"/>
              </a:spcAft>
              <a:buSzPts val="1800"/>
              <a:buChar char="●"/>
            </a:pPr>
            <a:r>
              <a:rPr lang="en"/>
              <a:t>Getting the data was fairly easy: we counted the number of times each feature occured in deformed/non-deformed tomatoes </a:t>
            </a:r>
            <a:endParaRPr/>
          </a:p>
          <a:p>
            <a:pPr indent="-342900" lvl="0" marL="457200" rtl="0" algn="l">
              <a:lnSpc>
                <a:spcPct val="115000"/>
              </a:lnSpc>
              <a:spcBef>
                <a:spcPts val="0"/>
              </a:spcBef>
              <a:spcAft>
                <a:spcPts val="0"/>
              </a:spcAft>
              <a:buSzPts val="1800"/>
              <a:buChar char="●"/>
            </a:pPr>
            <a:r>
              <a:rPr lang="en"/>
              <a:t>But, in that example (and many non-text examples), our features were clearly identified. </a:t>
            </a:r>
            <a:endParaRPr/>
          </a:p>
          <a:p>
            <a:pPr indent="-342900" lvl="0" marL="457200" rtl="0" algn="l">
              <a:lnSpc>
                <a:spcPct val="115000"/>
              </a:lnSpc>
              <a:spcBef>
                <a:spcPts val="0"/>
              </a:spcBef>
              <a:spcAft>
                <a:spcPts val="0"/>
              </a:spcAft>
              <a:buSzPts val="1800"/>
              <a:buChar char="●"/>
            </a:pPr>
            <a:r>
              <a:rPr lang="en"/>
              <a:t>In text documents, though, our “features” are less clearly identified</a:t>
            </a:r>
            <a:endParaRPr/>
          </a:p>
          <a:p>
            <a:pPr indent="-342900" lvl="0" marL="457200" rtl="0" algn="l">
              <a:lnSpc>
                <a:spcPct val="115000"/>
              </a:lnSpc>
              <a:spcBef>
                <a:spcPts val="0"/>
              </a:spcBef>
              <a:spcAft>
                <a:spcPts val="0"/>
              </a:spcAft>
              <a:buSzPts val="1800"/>
              <a:buChar char="●"/>
            </a:pPr>
            <a:r>
              <a:rPr lang="en"/>
              <a:t>Which begs the question… how can we extract features from text documents that make it easy to run a classification algorithm like Naïve Bayes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Getting Features from a Text Document</a:t>
            </a:r>
            <a:endParaRPr/>
          </a:p>
        </p:txBody>
      </p:sp>
      <p:sp>
        <p:nvSpPr>
          <p:cNvPr id="88" name="Google Shape;88;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For a moment, let’s consider a small set of text documents, namely a few sentences that we are interested into classifying as about tomatoes or not</a:t>
            </a:r>
            <a:endParaRPr/>
          </a:p>
          <a:p>
            <a:pPr indent="-317500" lvl="1" marL="914400" rtl="0" algn="l">
              <a:lnSpc>
                <a:spcPct val="115000"/>
              </a:lnSpc>
              <a:spcBef>
                <a:spcPts val="0"/>
              </a:spcBef>
              <a:spcAft>
                <a:spcPts val="0"/>
              </a:spcAft>
              <a:buSzPts val="1400"/>
              <a:buChar char="○"/>
            </a:pPr>
            <a:r>
              <a:rPr lang="en"/>
              <a:t>In data science, a set of texts is called a </a:t>
            </a:r>
            <a:r>
              <a:rPr b="1" lang="en"/>
              <a:t>corpus</a:t>
            </a:r>
            <a:r>
              <a:rPr lang="en"/>
              <a:t> and a collection of corpus is called a </a:t>
            </a:r>
            <a:r>
              <a:rPr b="1" lang="en"/>
              <a:t>corpora</a:t>
            </a:r>
            <a:endParaRPr b="1"/>
          </a:p>
          <a:p>
            <a:pPr indent="-317500" lvl="1" marL="914400" rtl="0" algn="l">
              <a:lnSpc>
                <a:spcPct val="115000"/>
              </a:lnSpc>
              <a:spcBef>
                <a:spcPts val="0"/>
              </a:spcBef>
              <a:spcAft>
                <a:spcPts val="0"/>
              </a:spcAft>
              <a:buSzPts val="1400"/>
              <a:buChar char="○"/>
            </a:pPr>
            <a:r>
              <a:rPr b="1" lang="en"/>
              <a:t>Sentence 1: </a:t>
            </a:r>
            <a:r>
              <a:rPr lang="en"/>
              <a:t>A toMato is a veGetable.</a:t>
            </a:r>
            <a:endParaRPr/>
          </a:p>
          <a:p>
            <a:pPr indent="-317500" lvl="1" marL="914400" rtl="0" algn="l">
              <a:lnSpc>
                <a:spcPct val="115000"/>
              </a:lnSpc>
              <a:spcBef>
                <a:spcPts val="0"/>
              </a:spcBef>
              <a:spcAft>
                <a:spcPts val="0"/>
              </a:spcAft>
              <a:buSzPts val="1400"/>
              <a:buChar char="○"/>
            </a:pPr>
            <a:r>
              <a:rPr b="1" lang="en"/>
              <a:t>Sentence 2:</a:t>
            </a:r>
            <a:r>
              <a:rPr lang="en"/>
              <a:t> a Dog is a mammal.</a:t>
            </a:r>
            <a:endParaRPr/>
          </a:p>
          <a:p>
            <a:pPr indent="-317500" lvl="1" marL="914400" rtl="0" algn="l">
              <a:lnSpc>
                <a:spcPct val="115000"/>
              </a:lnSpc>
              <a:spcBef>
                <a:spcPts val="0"/>
              </a:spcBef>
              <a:spcAft>
                <a:spcPts val="0"/>
              </a:spcAft>
              <a:buSzPts val="1400"/>
              <a:buChar char="○"/>
            </a:pPr>
            <a:r>
              <a:rPr b="1" lang="en"/>
              <a:t>Sentence 3:</a:t>
            </a:r>
            <a:r>
              <a:rPr lang="en"/>
              <a:t> The Vegetable wins and it is Tomato! Tomatoes are vegetables!</a:t>
            </a:r>
            <a:endParaRPr/>
          </a:p>
          <a:p>
            <a:pPr indent="-342900" lvl="0" marL="457200" rtl="0" algn="l">
              <a:lnSpc>
                <a:spcPct val="115000"/>
              </a:lnSpc>
              <a:spcBef>
                <a:spcPts val="0"/>
              </a:spcBef>
              <a:spcAft>
                <a:spcPts val="0"/>
              </a:spcAft>
              <a:buSzPts val="1800"/>
              <a:buChar char="●"/>
            </a:pPr>
            <a:r>
              <a:rPr lang="en"/>
              <a:t>Suppose we are faced with deciding how to turn these sentences into a set of features. Perhaps our first instinct is to count how many times each word appears in each of our sentences</a:t>
            </a:r>
            <a:endParaRPr/>
          </a:p>
          <a:p>
            <a:pPr indent="-317500" lvl="1" marL="914400" rtl="0" algn="l">
              <a:lnSpc>
                <a:spcPct val="115000"/>
              </a:lnSpc>
              <a:spcBef>
                <a:spcPts val="0"/>
              </a:spcBef>
              <a:spcAft>
                <a:spcPts val="0"/>
              </a:spcAft>
              <a:buSzPts val="1400"/>
              <a:buChar char="○"/>
            </a:pPr>
            <a:r>
              <a:rPr lang="en"/>
              <a:t>This is a good instinct! Let’s see how it turns out.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Choosing Features from a Text</a:t>
            </a:r>
            <a:endParaRPr/>
          </a:p>
        </p:txBody>
      </p:sp>
      <p:sp>
        <p:nvSpPr>
          <p:cNvPr id="94" name="Google Shape;94;p7"/>
          <p:cNvSpPr txBox="1"/>
          <p:nvPr>
            <p:ph idx="1" type="body"/>
          </p:nvPr>
        </p:nvSpPr>
        <p:spPr>
          <a:xfrm>
            <a:off x="311700" y="101772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We want to count the number of times each word appears in each of our sentences, but there are a couple of things to take care of first.</a:t>
            </a:r>
            <a:endParaRPr/>
          </a:p>
          <a:p>
            <a:pPr indent="-317500" lvl="1" marL="914400" rtl="0" algn="l">
              <a:lnSpc>
                <a:spcPct val="115000"/>
              </a:lnSpc>
              <a:spcBef>
                <a:spcPts val="0"/>
              </a:spcBef>
              <a:spcAft>
                <a:spcPts val="0"/>
              </a:spcAft>
              <a:buSzPts val="1400"/>
              <a:buAutoNum type="alphaLcPeriod"/>
            </a:pPr>
            <a:r>
              <a:rPr lang="en"/>
              <a:t>Unless lower vs. upper case is important to use, convert everything to one case (usually lower)</a:t>
            </a:r>
            <a:endParaRPr/>
          </a:p>
          <a:p>
            <a:pPr indent="-317500" lvl="1" marL="914400" rtl="0" algn="l">
              <a:lnSpc>
                <a:spcPct val="115000"/>
              </a:lnSpc>
              <a:spcBef>
                <a:spcPts val="0"/>
              </a:spcBef>
              <a:spcAft>
                <a:spcPts val="0"/>
              </a:spcAft>
              <a:buSzPts val="1400"/>
              <a:buAutoNum type="alphaLcPeriod"/>
            </a:pPr>
            <a:r>
              <a:rPr lang="en"/>
              <a:t>Ask yourself, is </a:t>
            </a:r>
            <a:r>
              <a:rPr i="1" lang="en"/>
              <a:t>every single</a:t>
            </a:r>
            <a:r>
              <a:rPr lang="en"/>
              <a:t> word important? Words like “a”, “the”, “it”, “is”, “and”, “or” don’t really add much to the context of the sentence. </a:t>
            </a:r>
            <a:endParaRPr/>
          </a:p>
          <a:p>
            <a:pPr indent="-317500" lvl="2" marL="1371600" rtl="0" algn="l">
              <a:lnSpc>
                <a:spcPct val="115000"/>
              </a:lnSpc>
              <a:spcBef>
                <a:spcPts val="0"/>
              </a:spcBef>
              <a:spcAft>
                <a:spcPts val="0"/>
              </a:spcAft>
              <a:buSzPts val="1400"/>
              <a:buChar char="■"/>
            </a:pPr>
            <a:r>
              <a:rPr lang="en"/>
              <a:t>In data science, we call these </a:t>
            </a:r>
            <a:r>
              <a:rPr b="1" lang="en"/>
              <a:t>stop words</a:t>
            </a:r>
            <a:r>
              <a:rPr lang="en"/>
              <a:t>. These should be pruned from the texts before classifying/coming up with features</a:t>
            </a:r>
            <a:endParaRPr/>
          </a:p>
          <a:p>
            <a:pPr indent="-317500" lvl="1" marL="914400" rtl="0" algn="l">
              <a:lnSpc>
                <a:spcPct val="115000"/>
              </a:lnSpc>
              <a:spcBef>
                <a:spcPts val="0"/>
              </a:spcBef>
              <a:spcAft>
                <a:spcPts val="0"/>
              </a:spcAft>
              <a:buSzPts val="1400"/>
              <a:buAutoNum type="alphaLcPeriod"/>
            </a:pPr>
            <a:r>
              <a:rPr lang="en"/>
              <a:t>Punctuation (generally) is not super important, so we should prune these from the texts as well</a:t>
            </a:r>
            <a:endParaRPr/>
          </a:p>
          <a:p>
            <a:pPr indent="-317500" lvl="1" marL="914400" rtl="0" algn="l">
              <a:lnSpc>
                <a:spcPct val="115000"/>
              </a:lnSpc>
              <a:spcBef>
                <a:spcPts val="0"/>
              </a:spcBef>
              <a:spcAft>
                <a:spcPts val="0"/>
              </a:spcAft>
              <a:buSzPts val="1400"/>
              <a:buAutoNum type="alphaLcPeriod"/>
            </a:pPr>
            <a:r>
              <a:rPr lang="en"/>
              <a:t>Lastly, what about situations like vegetable vs. vegetables or run vs. running vs runs?</a:t>
            </a:r>
            <a:endParaRPr/>
          </a:p>
          <a:p>
            <a:pPr indent="-317500" lvl="2" marL="1371600" rtl="0" algn="l">
              <a:lnSpc>
                <a:spcPct val="115000"/>
              </a:lnSpc>
              <a:spcBef>
                <a:spcPts val="0"/>
              </a:spcBef>
              <a:spcAft>
                <a:spcPts val="0"/>
              </a:spcAft>
              <a:buSzPts val="1400"/>
              <a:buChar char="■"/>
            </a:pPr>
            <a:r>
              <a:rPr lang="en"/>
              <a:t>In data science, we </a:t>
            </a:r>
            <a:r>
              <a:rPr b="1" lang="en"/>
              <a:t>stem</a:t>
            </a:r>
            <a:r>
              <a:rPr lang="en"/>
              <a:t> the words to a common base. So “vegetable” and “vegetables” are “vegetable” and “run”, “runs”, and “running” become “run”</a:t>
            </a:r>
            <a:endParaRPr/>
          </a:p>
          <a:p>
            <a:pPr indent="-342900" lvl="0" marL="457200" rtl="0" algn="l">
              <a:lnSpc>
                <a:spcPct val="115000"/>
              </a:lnSpc>
              <a:spcBef>
                <a:spcPts val="0"/>
              </a:spcBef>
              <a:spcAft>
                <a:spcPts val="0"/>
              </a:spcAft>
              <a:buSzPts val="1800"/>
              <a:buChar char="●"/>
            </a:pPr>
            <a:r>
              <a:rPr lang="en"/>
              <a:t>The pruned sentences now look like:</a:t>
            </a:r>
            <a:endParaRPr/>
          </a:p>
          <a:p>
            <a:pPr indent="-317500" lvl="1" marL="914400" rtl="0" algn="l">
              <a:lnSpc>
                <a:spcPct val="115000"/>
              </a:lnSpc>
              <a:spcBef>
                <a:spcPts val="0"/>
              </a:spcBef>
              <a:spcAft>
                <a:spcPts val="0"/>
              </a:spcAft>
              <a:buSzPts val="1400"/>
              <a:buAutoNum type="alphaLcPeriod"/>
            </a:pPr>
            <a:r>
              <a:rPr lang="en"/>
              <a:t>tomato vegetable</a:t>
            </a:r>
            <a:endParaRPr/>
          </a:p>
          <a:p>
            <a:pPr indent="-317500" lvl="1" marL="914400" rtl="0" algn="l">
              <a:lnSpc>
                <a:spcPct val="115000"/>
              </a:lnSpc>
              <a:spcBef>
                <a:spcPts val="0"/>
              </a:spcBef>
              <a:spcAft>
                <a:spcPts val="0"/>
              </a:spcAft>
              <a:buSzPts val="1400"/>
              <a:buAutoNum type="alphaLcPeriod"/>
            </a:pPr>
            <a:r>
              <a:rPr lang="en"/>
              <a:t>dog mammal</a:t>
            </a:r>
            <a:endParaRPr/>
          </a:p>
          <a:p>
            <a:pPr indent="-317500" lvl="1" marL="914400" rtl="0" algn="l">
              <a:lnSpc>
                <a:spcPct val="115000"/>
              </a:lnSpc>
              <a:spcBef>
                <a:spcPts val="0"/>
              </a:spcBef>
              <a:spcAft>
                <a:spcPts val="0"/>
              </a:spcAft>
              <a:buSzPts val="1400"/>
              <a:buAutoNum type="alphaLcPeriod"/>
            </a:pPr>
            <a:r>
              <a:rPr lang="en"/>
              <a:t>vegetable win tomato tomato vegetable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Representing Text Features in a Familiar Format</a:t>
            </a:r>
            <a:endParaRPr/>
          </a:p>
        </p:txBody>
      </p:sp>
      <p:sp>
        <p:nvSpPr>
          <p:cNvPr id="100" name="Google Shape;100;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The most common way to keep a count of how many times a particular word occurs in a text is to use a dictionary</a:t>
            </a:r>
            <a:endParaRPr/>
          </a:p>
          <a:p>
            <a:pPr indent="-317500" lvl="1" marL="914400" rtl="0" algn="l">
              <a:lnSpc>
                <a:spcPct val="115000"/>
              </a:lnSpc>
              <a:spcBef>
                <a:spcPts val="0"/>
              </a:spcBef>
              <a:spcAft>
                <a:spcPts val="0"/>
              </a:spcAft>
              <a:buSzPts val="1400"/>
              <a:buChar char="○"/>
            </a:pPr>
            <a:r>
              <a:rPr lang="en"/>
              <a:t>In data science, we call our stemmed, important words </a:t>
            </a:r>
            <a:r>
              <a:rPr b="1" lang="en"/>
              <a:t>tokens </a:t>
            </a:r>
            <a:r>
              <a:rPr lang="en"/>
              <a:t>or </a:t>
            </a:r>
            <a:r>
              <a:rPr b="1" lang="en"/>
              <a:t>unigrams</a:t>
            </a:r>
            <a:r>
              <a:rPr lang="en"/>
              <a:t> </a:t>
            </a:r>
            <a:endParaRPr/>
          </a:p>
          <a:p>
            <a:pPr indent="-342900" lvl="0" marL="457200" rtl="0" algn="l">
              <a:lnSpc>
                <a:spcPct val="115000"/>
              </a:lnSpc>
              <a:spcBef>
                <a:spcPts val="0"/>
              </a:spcBef>
              <a:spcAft>
                <a:spcPts val="0"/>
              </a:spcAft>
              <a:buSzPts val="1800"/>
              <a:buChar char="●"/>
            </a:pPr>
            <a:r>
              <a:rPr lang="en"/>
              <a:t>For each of our sentences, let’s create a dictionary</a:t>
            </a:r>
            <a:endParaRPr/>
          </a:p>
          <a:p>
            <a:pPr indent="-317500" lvl="1" marL="914400" rtl="0" algn="l">
              <a:lnSpc>
                <a:spcPct val="115000"/>
              </a:lnSpc>
              <a:spcBef>
                <a:spcPts val="0"/>
              </a:spcBef>
              <a:spcAft>
                <a:spcPts val="0"/>
              </a:spcAft>
              <a:buSzPts val="1400"/>
              <a:buChar char="○"/>
            </a:pPr>
            <a:r>
              <a:rPr lang="en"/>
              <a:t>{‘tomato’: 1, ‘vegetable’ :1}</a:t>
            </a:r>
            <a:endParaRPr/>
          </a:p>
          <a:p>
            <a:pPr indent="-317500" lvl="1" marL="914400" rtl="0" algn="l">
              <a:lnSpc>
                <a:spcPct val="115000"/>
              </a:lnSpc>
              <a:spcBef>
                <a:spcPts val="0"/>
              </a:spcBef>
              <a:spcAft>
                <a:spcPts val="0"/>
              </a:spcAft>
              <a:buSzPts val="1400"/>
              <a:buChar char="○"/>
            </a:pPr>
            <a:r>
              <a:rPr lang="en"/>
              <a:t>{‘dog’ :1, ‘mammal’:1}</a:t>
            </a:r>
            <a:endParaRPr/>
          </a:p>
          <a:p>
            <a:pPr indent="-317500" lvl="1" marL="914400" rtl="0" algn="l">
              <a:lnSpc>
                <a:spcPct val="115000"/>
              </a:lnSpc>
              <a:spcBef>
                <a:spcPts val="0"/>
              </a:spcBef>
              <a:spcAft>
                <a:spcPts val="0"/>
              </a:spcAft>
              <a:buSzPts val="1400"/>
              <a:buChar char="○"/>
            </a:pPr>
            <a:r>
              <a:rPr lang="en"/>
              <a:t>{‘tomato’: 2, ‘vegetable’:2, ‘win’: 1}</a:t>
            </a:r>
            <a:endParaRPr/>
          </a:p>
          <a:p>
            <a:pPr indent="-317500" lvl="1" marL="914400" rtl="0" algn="l">
              <a:lnSpc>
                <a:spcPct val="115000"/>
              </a:lnSpc>
              <a:spcBef>
                <a:spcPts val="0"/>
              </a:spcBef>
              <a:spcAft>
                <a:spcPts val="0"/>
              </a:spcAft>
              <a:buSzPts val="1400"/>
              <a:buChar char="○"/>
            </a:pPr>
            <a:r>
              <a:rPr lang="en"/>
              <a:t>In data science and natural language processing, we call these dictionaries </a:t>
            </a:r>
            <a:r>
              <a:rPr b="1" lang="en"/>
              <a:t>term frequency </a:t>
            </a:r>
            <a:r>
              <a:rPr lang="en"/>
              <a:t>or </a:t>
            </a:r>
            <a:r>
              <a:rPr b="1" lang="en"/>
              <a:t>term count</a:t>
            </a:r>
            <a:r>
              <a:rPr lang="en"/>
              <a:t> </a:t>
            </a:r>
            <a:r>
              <a:rPr b="1" lang="en"/>
              <a:t>vectors</a:t>
            </a:r>
            <a:endParaRPr b="1"/>
          </a:p>
          <a:p>
            <a:pPr indent="-342900" lvl="0" marL="457200" rtl="0" algn="l">
              <a:lnSpc>
                <a:spcPct val="115000"/>
              </a:lnSpc>
              <a:spcBef>
                <a:spcPts val="0"/>
              </a:spcBef>
              <a:spcAft>
                <a:spcPts val="0"/>
              </a:spcAft>
              <a:buSzPts val="1800"/>
              <a:buChar char="●"/>
            </a:pPr>
            <a:r>
              <a:rPr lang="en"/>
              <a:t>Since we want to classify the texts as tomato/not tomato, we need to count how many times each word occurs in the tomato/not tomato texts, and train our classifier on this!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Classifying Larger Texts</a:t>
            </a:r>
            <a:endParaRPr/>
          </a:p>
        </p:txBody>
      </p:sp>
      <p:sp>
        <p:nvSpPr>
          <p:cNvPr id="106" name="Google Shape;106;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As you may guess, as the texts get larger and larger, our term frequency vectors also get larger and larger, which becomes a problem for Naïve Bayes and underflow!</a:t>
            </a:r>
            <a:endParaRPr/>
          </a:p>
          <a:p>
            <a:pPr indent="-342900" lvl="0" marL="457200" rtl="0" algn="l">
              <a:lnSpc>
                <a:spcPct val="115000"/>
              </a:lnSpc>
              <a:spcBef>
                <a:spcPts val="0"/>
              </a:spcBef>
              <a:spcAft>
                <a:spcPts val="0"/>
              </a:spcAft>
              <a:buSzPts val="1800"/>
              <a:buChar char="●"/>
            </a:pPr>
            <a:r>
              <a:rPr lang="en"/>
              <a:t>If choosing another classification algorithm (k-nearest neighbors, support vector machines, decision trees, etc.) is not viable, then it is often common to limit the number of tokens in the text, but which tokens to limit?</a:t>
            </a:r>
            <a:endParaRPr/>
          </a:p>
          <a:p>
            <a:pPr indent="-342900" lvl="0" marL="457200" rtl="0" algn="l">
              <a:lnSpc>
                <a:spcPct val="115000"/>
              </a:lnSpc>
              <a:spcBef>
                <a:spcPts val="0"/>
              </a:spcBef>
              <a:spcAft>
                <a:spcPts val="0"/>
              </a:spcAft>
              <a:buSzPts val="1800"/>
              <a:buChar char="●"/>
            </a:pPr>
            <a:r>
              <a:rPr lang="en"/>
              <a:t>In practice, it is often common to sort the tokens by frequency and take the top N tokens (the N tokens that appear the most)</a:t>
            </a:r>
            <a:endParaRPr/>
          </a:p>
          <a:p>
            <a:pPr indent="-317500" lvl="1" marL="914400" rtl="0" algn="l">
              <a:lnSpc>
                <a:spcPct val="115000"/>
              </a:lnSpc>
              <a:spcBef>
                <a:spcPts val="0"/>
              </a:spcBef>
              <a:spcAft>
                <a:spcPts val="0"/>
              </a:spcAft>
              <a:buSzPts val="1400"/>
              <a:buChar char="○"/>
            </a:pPr>
            <a:r>
              <a:rPr lang="en"/>
              <a:t>In small texts, this is often not necessary, but when working with massive texts (like hundreds of thousands of comments), this may be the only way to get meaningful insight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