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Montserrat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22" Type="http://schemas.openxmlformats.org/officeDocument/2006/relationships/font" Target="fonts/Lato-regular.fntdata"/><Relationship Id="rId21" Type="http://schemas.openxmlformats.org/officeDocument/2006/relationships/font" Target="fonts/Montserrat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Montserrat-bold.fntdata"/><Relationship Id="rId1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80fc671a97_0_10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80fc671a97_0_1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80fc671a97_0_9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80fc671a97_0_9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80fc671a97_0_10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80fc671a97_0_10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80fc671a97_0_4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80fc671a97_0_4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80fc671a97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80fc671a97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80fc671a97_0_10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80fc671a97_0_10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80fc671a97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80fc671a97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80fc671a97_0_10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80fc671a97_0_1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80fc671a97_0_10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80fc671a97_0_10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80fc671a97_0_10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80fc671a97_0_10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80fc671a97_0_10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80fc671a97_0_10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Relationship Id="rId5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 to Linear Algebra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20697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ISTA 331</a:t>
            </a:r>
            <a:endParaRPr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Matrix Math: Solving for </a:t>
            </a:r>
            <a:r>
              <a:rPr b="1" lang="en"/>
              <a:t>X</a:t>
            </a:r>
            <a:endParaRPr b="1"/>
          </a:p>
        </p:txBody>
      </p:sp>
      <p:sp>
        <p:nvSpPr>
          <p:cNvPr id="204" name="Google Shape;204;p22"/>
          <p:cNvSpPr txBox="1"/>
          <p:nvPr>
            <p:ph idx="1" type="body"/>
          </p:nvPr>
        </p:nvSpPr>
        <p:spPr>
          <a:xfrm>
            <a:off x="1297500" y="1005175"/>
            <a:ext cx="7038900" cy="26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Just like in regular algebra, we can solve for </a:t>
            </a:r>
            <a:r>
              <a:rPr b="1" lang="en" sz="1600"/>
              <a:t>X</a:t>
            </a:r>
            <a:r>
              <a:rPr lang="en" sz="1600"/>
              <a:t>! Except now, </a:t>
            </a:r>
            <a:r>
              <a:rPr b="1" lang="en" sz="1600"/>
              <a:t>X</a:t>
            </a:r>
            <a:r>
              <a:rPr lang="en" sz="1600"/>
              <a:t> is a matrix…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Solve for X:    </a:t>
            </a:r>
            <a:r>
              <a:rPr b="1" lang="en" sz="1600"/>
              <a:t>2 A X - B = A</a:t>
            </a:r>
            <a:r>
              <a:rPr b="1" baseline="30000" lang="en" sz="1600"/>
              <a:t>T</a:t>
            </a:r>
            <a:r>
              <a:rPr b="1" lang="en" sz="1600"/>
              <a:t>    </a:t>
            </a:r>
            <a:r>
              <a:rPr lang="en" sz="1600"/>
              <a:t>(</a:t>
            </a:r>
            <a:r>
              <a:rPr b="1" lang="en" sz="1600"/>
              <a:t>A</a:t>
            </a:r>
            <a:r>
              <a:rPr lang="en" sz="1600"/>
              <a:t>, </a:t>
            </a:r>
            <a:r>
              <a:rPr b="1" lang="en" sz="1600"/>
              <a:t>B</a:t>
            </a:r>
            <a:r>
              <a:rPr lang="en" sz="1600"/>
              <a:t>, and </a:t>
            </a:r>
            <a:r>
              <a:rPr b="1" lang="en" sz="1600"/>
              <a:t>X</a:t>
            </a:r>
            <a:r>
              <a:rPr lang="en" sz="1600"/>
              <a:t> are square matrices)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Steps: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AutoNum type="arabicPeriod"/>
            </a:pPr>
            <a:r>
              <a:rPr b="1" lang="en" sz="1600"/>
              <a:t>2 A X = A</a:t>
            </a:r>
            <a:r>
              <a:rPr b="1" baseline="30000" lang="en" sz="1600"/>
              <a:t>T</a:t>
            </a:r>
            <a:r>
              <a:rPr b="1" lang="en" sz="1600"/>
              <a:t> + B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en" sz="1600"/>
              <a:t>A X = 0.5 (A</a:t>
            </a:r>
            <a:r>
              <a:rPr b="1" baseline="30000" lang="en" sz="1600"/>
              <a:t>T</a:t>
            </a:r>
            <a:r>
              <a:rPr b="1" lang="en" sz="1600"/>
              <a:t> + B)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en" sz="1600"/>
              <a:t>A</a:t>
            </a:r>
            <a:r>
              <a:rPr b="1" baseline="30000" lang="en" sz="1600"/>
              <a:t>-1</a:t>
            </a:r>
            <a:r>
              <a:rPr b="1" lang="en" sz="1600"/>
              <a:t> A X = 0.5 A</a:t>
            </a:r>
            <a:r>
              <a:rPr b="1" baseline="30000" lang="en" sz="1600"/>
              <a:t>-1</a:t>
            </a:r>
            <a:r>
              <a:rPr b="1" lang="en" sz="1600"/>
              <a:t> (A</a:t>
            </a:r>
            <a:r>
              <a:rPr b="1" baseline="30000" lang="en" sz="1600"/>
              <a:t>T</a:t>
            </a:r>
            <a:r>
              <a:rPr b="1" lang="en" sz="1600"/>
              <a:t> + B)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en" sz="1600"/>
              <a:t>X = </a:t>
            </a:r>
            <a:r>
              <a:rPr b="1" lang="en" sz="1600"/>
              <a:t> 0.5 A</a:t>
            </a:r>
            <a:r>
              <a:rPr b="1" baseline="30000" lang="en" sz="1600"/>
              <a:t>-1</a:t>
            </a:r>
            <a:r>
              <a:rPr b="1" lang="en" sz="1600"/>
              <a:t> (A</a:t>
            </a:r>
            <a:r>
              <a:rPr b="1" baseline="30000" lang="en" sz="1600"/>
              <a:t>T</a:t>
            </a:r>
            <a:r>
              <a:rPr b="1" lang="en" sz="1600"/>
              <a:t> + B)</a:t>
            </a:r>
            <a:endParaRPr b="1" sz="1600"/>
          </a:p>
        </p:txBody>
      </p:sp>
      <p:sp>
        <p:nvSpPr>
          <p:cNvPr id="205" name="Google Shape;205;p22"/>
          <p:cNvSpPr txBox="1"/>
          <p:nvPr/>
        </p:nvSpPr>
        <p:spPr>
          <a:xfrm>
            <a:off x="4572000" y="2464825"/>
            <a:ext cx="3929100" cy="11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AutoNum type="arabicPeriod"/>
            </a:pP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Add the </a:t>
            </a:r>
            <a:r>
              <a:rPr b="1"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 </a:t>
            </a: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matrix to both sides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AutoNum type="arabicPeriod"/>
            </a:pP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Multiply by the scalar </a:t>
            </a:r>
            <a:r>
              <a:rPr b="1"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0.5</a:t>
            </a:r>
            <a:endParaRPr b="1"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AutoNum type="arabicPeriod"/>
            </a:pP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LEFT MULTIPLY by </a:t>
            </a:r>
            <a:r>
              <a:rPr b="1"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</a:t>
            </a:r>
            <a:r>
              <a:rPr b="1" baseline="30000"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-1</a:t>
            </a:r>
            <a:endParaRPr b="1" baseline="30000"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AutoNum type="arabicPeriod"/>
            </a:pP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Inverses cancel, leaving the solution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6453" y="1708650"/>
            <a:ext cx="2236225" cy="2718525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3"/>
          <p:cNvSpPr txBox="1"/>
          <p:nvPr>
            <p:ph type="title"/>
          </p:nvPr>
        </p:nvSpPr>
        <p:spPr>
          <a:xfrm>
            <a:off x="1340250" y="329575"/>
            <a:ext cx="4071300" cy="11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Algebra </a:t>
            </a:r>
            <a:r>
              <a:rPr lang="en"/>
              <a:t>M</a:t>
            </a:r>
            <a:r>
              <a:rPr lang="en"/>
              <a:t>emes to </a:t>
            </a:r>
            <a:r>
              <a:rPr lang="en"/>
              <a:t>H</a:t>
            </a:r>
            <a:r>
              <a:rPr lang="en"/>
              <a:t>elp </a:t>
            </a:r>
            <a:r>
              <a:rPr lang="en"/>
              <a:t>Y</a:t>
            </a:r>
            <a:r>
              <a:rPr lang="en"/>
              <a:t>ou </a:t>
            </a:r>
            <a:r>
              <a:rPr lang="en"/>
              <a:t>L</a:t>
            </a:r>
            <a:r>
              <a:rPr lang="en"/>
              <a:t>earn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2" name="Google Shape;21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76825" y="2571750"/>
            <a:ext cx="3531899" cy="222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21900" y="200100"/>
            <a:ext cx="2707625" cy="2010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Assignment: Solve for X.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{A, B, D, I, L} and one of {C, K}</a:t>
            </a:r>
            <a:endParaRPr/>
          </a:p>
        </p:txBody>
      </p:sp>
      <p:pic>
        <p:nvPicPr>
          <p:cNvPr id="219" name="Google Shape;219;p24"/>
          <p:cNvPicPr preferRelativeResize="0"/>
          <p:nvPr/>
        </p:nvPicPr>
        <p:blipFill rotWithShape="1">
          <a:blip r:embed="rId3">
            <a:alphaModFix/>
          </a:blip>
          <a:srcRect b="0" l="0" r="0" t="10281"/>
          <a:stretch/>
        </p:blipFill>
        <p:spPr>
          <a:xfrm>
            <a:off x="1297500" y="1265075"/>
            <a:ext cx="5492774" cy="372580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24"/>
          <p:cNvSpPr txBox="1"/>
          <p:nvPr/>
        </p:nvSpPr>
        <p:spPr>
          <a:xfrm>
            <a:off x="7046925" y="1265075"/>
            <a:ext cx="1967700" cy="18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What happens in b) if</a:t>
            </a: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the matrix B is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                          </a:t>
            </a: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[1   2]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changed to  [3   4] ?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                          [5   6]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What if A is changed?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1" name="Google Shape;221;p24"/>
          <p:cNvSpPr txBox="1"/>
          <p:nvPr/>
        </p:nvSpPr>
        <p:spPr>
          <a:xfrm>
            <a:off x="7046925" y="3050225"/>
            <a:ext cx="1967700" cy="18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*You may use numpy for THREE of these. The rest must be done by hand.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4574700" cy="109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Algebra is a foundation of Data Science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33225"/>
            <a:ext cx="4488900" cy="333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Linear algebra is the math behind vectors and matrices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Data Science, Machine Learning, and AI all rely on linear algebra to work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Simplifies many of the problems in ML, often giving the only reasonable solution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OLS, Support Vector Machines, Neural Networks, K-Means, and many other techniques are only possible with linear algebra</a:t>
            </a:r>
            <a:endParaRPr sz="1400"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1349" y="0"/>
            <a:ext cx="290265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Matrix Math: Adding Matrices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1475338"/>
            <a:ext cx="7038900" cy="14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Matrices are added </a:t>
            </a:r>
            <a:r>
              <a:rPr i="1" lang="en" sz="1600"/>
              <a:t>element-wise</a:t>
            </a:r>
            <a:r>
              <a:rPr lang="en" sz="1600"/>
              <a:t>, meaning that for two matrices </a:t>
            </a:r>
            <a:r>
              <a:rPr b="1" lang="en" sz="1600"/>
              <a:t>A </a:t>
            </a:r>
            <a:r>
              <a:rPr lang="en" sz="1600"/>
              <a:t>and </a:t>
            </a:r>
            <a:r>
              <a:rPr b="1" lang="en" sz="1600"/>
              <a:t>B</a:t>
            </a:r>
            <a:r>
              <a:rPr lang="en" sz="1600"/>
              <a:t>: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	</a:t>
            </a:r>
            <a:r>
              <a:rPr b="1" lang="en" sz="1600"/>
              <a:t>(A + B)</a:t>
            </a:r>
            <a:r>
              <a:rPr b="1" baseline="-25000" lang="en" sz="1600"/>
              <a:t>i, j </a:t>
            </a:r>
            <a:r>
              <a:rPr b="1" lang="en" sz="1600"/>
              <a:t>= A</a:t>
            </a:r>
            <a:r>
              <a:rPr b="1" baseline="-25000" lang="en" sz="1600"/>
              <a:t>i, j </a:t>
            </a:r>
            <a:r>
              <a:rPr b="1" lang="en" sz="1600"/>
              <a:t>+ B</a:t>
            </a:r>
            <a:r>
              <a:rPr b="1" baseline="-25000" lang="en" sz="1600"/>
              <a:t>i, j</a:t>
            </a:r>
            <a:endParaRPr b="1"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Example: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49" name="Google Shape;149;p15"/>
          <p:cNvSpPr/>
          <p:nvPr/>
        </p:nvSpPr>
        <p:spPr>
          <a:xfrm>
            <a:off x="1909350" y="3109900"/>
            <a:ext cx="5325300" cy="1326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0" name="Google Shape;15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5375" y="2402300"/>
            <a:ext cx="4873251" cy="274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Matrix Math: Scaling Matrices</a:t>
            </a:r>
            <a:endParaRPr/>
          </a:p>
        </p:txBody>
      </p:sp>
      <p:sp>
        <p:nvSpPr>
          <p:cNvPr id="156" name="Google Shape;156;p16"/>
          <p:cNvSpPr txBox="1"/>
          <p:nvPr>
            <p:ph idx="1" type="body"/>
          </p:nvPr>
        </p:nvSpPr>
        <p:spPr>
          <a:xfrm>
            <a:off x="1297500" y="1475350"/>
            <a:ext cx="7385400" cy="14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Matrices can be </a:t>
            </a:r>
            <a:r>
              <a:rPr i="1" lang="en" sz="1600"/>
              <a:t>scaled </a:t>
            </a:r>
            <a:r>
              <a:rPr lang="en" sz="1600"/>
              <a:t>by constants, meaning that for a matrix </a:t>
            </a:r>
            <a:r>
              <a:rPr b="1" lang="en" sz="1600"/>
              <a:t>A</a:t>
            </a:r>
            <a:r>
              <a:rPr lang="en" sz="1600"/>
              <a:t> and constant </a:t>
            </a:r>
            <a:r>
              <a:rPr b="1" lang="en" sz="1600"/>
              <a:t>c</a:t>
            </a:r>
            <a:r>
              <a:rPr lang="en" sz="1600"/>
              <a:t>: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	</a:t>
            </a:r>
            <a:r>
              <a:rPr b="1" lang="en" sz="1600"/>
              <a:t>(c*A)</a:t>
            </a:r>
            <a:r>
              <a:rPr b="1" baseline="-25000" lang="en" sz="1600"/>
              <a:t>i, j </a:t>
            </a:r>
            <a:r>
              <a:rPr b="1" lang="en" sz="1600"/>
              <a:t>= c*A</a:t>
            </a:r>
            <a:r>
              <a:rPr b="1" baseline="-25000" lang="en" sz="1600"/>
              <a:t>i, j</a:t>
            </a:r>
            <a:endParaRPr b="1"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Example: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57" name="Google Shape;157;p16"/>
          <p:cNvSpPr/>
          <p:nvPr/>
        </p:nvSpPr>
        <p:spPr>
          <a:xfrm>
            <a:off x="1909350" y="3109900"/>
            <a:ext cx="5325300" cy="1326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8" name="Google Shape;15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3600" y="2401300"/>
            <a:ext cx="487680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Matrix Math: Multiplying Matrices</a:t>
            </a:r>
            <a:endParaRPr/>
          </a:p>
        </p:txBody>
      </p:sp>
      <p:sp>
        <p:nvSpPr>
          <p:cNvPr id="164" name="Google Shape;164;p17"/>
          <p:cNvSpPr txBox="1"/>
          <p:nvPr>
            <p:ph idx="1" type="body"/>
          </p:nvPr>
        </p:nvSpPr>
        <p:spPr>
          <a:xfrm>
            <a:off x="1297500" y="1254375"/>
            <a:ext cx="6829500" cy="38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Matrix multiplication  takes the </a:t>
            </a:r>
            <a:r>
              <a:rPr i="1" lang="en" sz="1600"/>
              <a:t>dot product</a:t>
            </a:r>
            <a:r>
              <a:rPr lang="en" sz="1600"/>
              <a:t> of the rows of the first matrix and the columns the second matrix to form a new matrix: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65" name="Google Shape;165;p17"/>
          <p:cNvSpPr/>
          <p:nvPr/>
        </p:nvSpPr>
        <p:spPr>
          <a:xfrm>
            <a:off x="1909350" y="2144200"/>
            <a:ext cx="5325300" cy="2283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6" name="Google Shape;16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3600" y="2144200"/>
            <a:ext cx="487680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8"/>
          <p:cNvSpPr/>
          <p:nvPr/>
        </p:nvSpPr>
        <p:spPr>
          <a:xfrm>
            <a:off x="2507450" y="2833275"/>
            <a:ext cx="3386100" cy="2193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Matrix Math: The Dot Product</a:t>
            </a:r>
            <a:endParaRPr/>
          </a:p>
        </p:txBody>
      </p:sp>
      <p:sp>
        <p:nvSpPr>
          <p:cNvPr id="173" name="Google Shape;173;p18"/>
          <p:cNvSpPr txBox="1"/>
          <p:nvPr>
            <p:ph idx="1" type="body"/>
          </p:nvPr>
        </p:nvSpPr>
        <p:spPr>
          <a:xfrm>
            <a:off x="1297500" y="1475350"/>
            <a:ext cx="7385400" cy="14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The </a:t>
            </a:r>
            <a:r>
              <a:rPr i="1" lang="en" sz="1600"/>
              <a:t>dot product </a:t>
            </a:r>
            <a:r>
              <a:rPr lang="en" sz="1600"/>
              <a:t>of two vectors </a:t>
            </a:r>
            <a:r>
              <a:rPr b="1" lang="en" sz="1600"/>
              <a:t>u</a:t>
            </a:r>
            <a:r>
              <a:rPr lang="en" sz="1600"/>
              <a:t> and </a:t>
            </a:r>
            <a:r>
              <a:rPr b="1" lang="en" sz="1600"/>
              <a:t>v </a:t>
            </a:r>
            <a:r>
              <a:rPr lang="en" sz="1600"/>
              <a:t>is the sum of their element-wise product</a:t>
            </a:r>
            <a:r>
              <a:rPr lang="en" sz="1600"/>
              <a:t> </a:t>
            </a:r>
            <a:r>
              <a:rPr lang="en" sz="1600"/>
              <a:t>: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600"/>
              <a:t>	</a:t>
            </a:r>
            <a:r>
              <a:rPr b="1" lang="en" sz="1600"/>
              <a:t>u ⦁ v = u</a:t>
            </a:r>
            <a:r>
              <a:rPr b="1" baseline="-25000" lang="en" sz="1600"/>
              <a:t>0</a:t>
            </a:r>
            <a:r>
              <a:rPr b="1" lang="en" sz="1600"/>
              <a:t>v</a:t>
            </a:r>
            <a:r>
              <a:rPr b="1" baseline="-25000" lang="en" sz="1600"/>
              <a:t>0 </a:t>
            </a:r>
            <a:r>
              <a:rPr b="1" lang="en" sz="1600"/>
              <a:t>+ u</a:t>
            </a:r>
            <a:r>
              <a:rPr b="1" baseline="-25000" lang="en" sz="1600"/>
              <a:t>1</a:t>
            </a:r>
            <a:r>
              <a:rPr b="1" lang="en" sz="1600"/>
              <a:t>v</a:t>
            </a:r>
            <a:r>
              <a:rPr b="1" baseline="-25000" lang="en" sz="1600"/>
              <a:t>1 </a:t>
            </a:r>
            <a:r>
              <a:rPr b="1" lang="en" sz="1600"/>
              <a:t>+ . . . + u</a:t>
            </a:r>
            <a:r>
              <a:rPr b="1" baseline="-25000" lang="en" sz="1600"/>
              <a:t>n-1</a:t>
            </a:r>
            <a:r>
              <a:rPr b="1" lang="en" sz="1600"/>
              <a:t>v</a:t>
            </a:r>
            <a:r>
              <a:rPr b="1" baseline="-25000" lang="en" sz="1600"/>
              <a:t>n-1</a:t>
            </a:r>
            <a:r>
              <a:rPr b="1" lang="en" sz="1600"/>
              <a:t> + u</a:t>
            </a:r>
            <a:r>
              <a:rPr b="1" baseline="-25000" lang="en" sz="1600"/>
              <a:t>n</a:t>
            </a:r>
            <a:r>
              <a:rPr b="1" lang="en" sz="1600"/>
              <a:t>v</a:t>
            </a:r>
            <a:r>
              <a:rPr b="1" baseline="-25000" lang="en" sz="1600"/>
              <a:t>n</a:t>
            </a:r>
            <a:endParaRPr b="1" baseline="-25000"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Example: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74" name="Google Shape;17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8325" y="3020975"/>
            <a:ext cx="2917221" cy="1818175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18"/>
          <p:cNvSpPr txBox="1"/>
          <p:nvPr>
            <p:ph idx="1" type="body"/>
          </p:nvPr>
        </p:nvSpPr>
        <p:spPr>
          <a:xfrm>
            <a:off x="6193625" y="3299375"/>
            <a:ext cx="1821600" cy="14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/>
              <a:t>*This is the same as multiplying a (1 x n) matrix and an (n x 1) matrix!</a:t>
            </a:r>
            <a:endParaRPr sz="1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3925" y="1089525"/>
            <a:ext cx="5076150" cy="380525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19"/>
          <p:cNvSpPr txBox="1"/>
          <p:nvPr>
            <p:ph type="title"/>
          </p:nvPr>
        </p:nvSpPr>
        <p:spPr>
          <a:xfrm>
            <a:off x="1340250" y="3295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Multiplying Matrices: Example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Matrix Math: Dimensions</a:t>
            </a:r>
            <a:endParaRPr/>
          </a:p>
        </p:txBody>
      </p:sp>
      <p:sp>
        <p:nvSpPr>
          <p:cNvPr id="187" name="Google Shape;187;p20"/>
          <p:cNvSpPr txBox="1"/>
          <p:nvPr>
            <p:ph idx="1" type="body"/>
          </p:nvPr>
        </p:nvSpPr>
        <p:spPr>
          <a:xfrm>
            <a:off x="1297500" y="1475350"/>
            <a:ext cx="7385400" cy="14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To multiply two matrices, the number of columns of the first matrix MUST match the number of rows in the second. </a:t>
            </a:r>
            <a:r>
              <a:rPr lang="en" sz="1600"/>
              <a:t>Multiplying a (m x n) and a (n x k) matrix will result in a (m x k) matrix. 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Note that </a:t>
            </a:r>
            <a:r>
              <a:rPr b="1" lang="en" sz="1600"/>
              <a:t>A B </a:t>
            </a:r>
            <a:r>
              <a:rPr lang="en" sz="1600"/>
              <a:t>is NOT the same as </a:t>
            </a:r>
            <a:r>
              <a:rPr b="1" lang="en" sz="1600"/>
              <a:t>B A</a:t>
            </a:r>
            <a:r>
              <a:rPr lang="en" sz="1600"/>
              <a:t>! Keep this in mind when solving matrix equations: you may have to multiply on the LEFT or the RIGHT.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88" name="Google Shape;188;p20"/>
          <p:cNvSpPr/>
          <p:nvPr/>
        </p:nvSpPr>
        <p:spPr>
          <a:xfrm>
            <a:off x="2363225" y="2564263"/>
            <a:ext cx="4651500" cy="1755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9" name="Google Shape;189;p20"/>
          <p:cNvPicPr preferRelativeResize="0"/>
          <p:nvPr/>
        </p:nvPicPr>
        <p:blipFill rotWithShape="1">
          <a:blip r:embed="rId3">
            <a:alphaModFix/>
          </a:blip>
          <a:srcRect b="24046" l="0" r="0" t="0"/>
          <a:stretch/>
        </p:blipFill>
        <p:spPr>
          <a:xfrm>
            <a:off x="2250575" y="2400300"/>
            <a:ext cx="4876800" cy="208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Matrix Math: Inverse and Transpose</a:t>
            </a:r>
            <a:endParaRPr/>
          </a:p>
        </p:txBody>
      </p:sp>
      <p:sp>
        <p:nvSpPr>
          <p:cNvPr id="195" name="Google Shape;195;p21"/>
          <p:cNvSpPr txBox="1"/>
          <p:nvPr>
            <p:ph idx="1" type="body"/>
          </p:nvPr>
        </p:nvSpPr>
        <p:spPr>
          <a:xfrm>
            <a:off x="1297500" y="1307850"/>
            <a:ext cx="3403200" cy="4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Inverse:</a:t>
            </a:r>
            <a:endParaRPr sz="1600"/>
          </a:p>
        </p:txBody>
      </p:sp>
      <p:sp>
        <p:nvSpPr>
          <p:cNvPr id="196" name="Google Shape;196;p21"/>
          <p:cNvSpPr txBox="1"/>
          <p:nvPr>
            <p:ph idx="2" type="body"/>
          </p:nvPr>
        </p:nvSpPr>
        <p:spPr>
          <a:xfrm>
            <a:off x="5136396" y="13078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Transpose:</a:t>
            </a:r>
            <a:endParaRPr sz="1600"/>
          </a:p>
        </p:txBody>
      </p:sp>
      <p:pic>
        <p:nvPicPr>
          <p:cNvPr id="197" name="Google Shape;19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9250" y="1923650"/>
            <a:ext cx="3400000" cy="277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36400" y="1923653"/>
            <a:ext cx="2348950" cy="250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