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58" r:id="rId5"/>
    <p:sldId id="261" r:id="rId6"/>
    <p:sldId id="262" r:id="rId7"/>
    <p:sldId id="263" r:id="rId8"/>
    <p:sldId id="264" r:id="rId9"/>
    <p:sldId id="265" r:id="rId10"/>
    <p:sldId id="266" r:id="rId11"/>
    <p:sldId id="267" r:id="rId12"/>
    <p:sldId id="272" r:id="rId13"/>
    <p:sldId id="268" r:id="rId14"/>
    <p:sldId id="269" r:id="rId15"/>
    <p:sldId id="270" r:id="rId16"/>
    <p:sldId id="271" r:id="rId17"/>
    <p:sldId id="273" r:id="rId18"/>
    <p:sldId id="276"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ie" initials="K" lastIdx="1" clrIdx="0">
    <p:extLst>
      <p:ext uri="{19B8F6BF-5375-455C-9EA6-DF929625EA0E}">
        <p15:presenceInfo xmlns:p15="http://schemas.microsoft.com/office/powerpoint/2012/main" userId="Kati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7F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0" autoAdjust="0"/>
    <p:restoredTop sz="94660"/>
  </p:normalViewPr>
  <p:slideViewPr>
    <p:cSldViewPr snapToGrid="0">
      <p:cViewPr varScale="1">
        <p:scale>
          <a:sx n="67" d="100"/>
          <a:sy n="67" d="100"/>
        </p:scale>
        <p:origin x="4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9-12T06:41:31.512" idx="1">
    <p:pos x="10" y="10"/>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19B2FD-1E78-43BA-8178-89FF4C91CCD4}"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3EF920-F938-4452-98B2-C3E10BD40F7E}" type="slidenum">
              <a:rPr lang="en-US" smtClean="0"/>
              <a:t>‹#›</a:t>
            </a:fld>
            <a:endParaRPr lang="en-US"/>
          </a:p>
        </p:txBody>
      </p:sp>
    </p:spTree>
    <p:extLst>
      <p:ext uri="{BB962C8B-B14F-4D97-AF65-F5344CB8AC3E}">
        <p14:creationId xmlns:p14="http://schemas.microsoft.com/office/powerpoint/2010/main" val="2414541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9B2FD-1E78-43BA-8178-89FF4C91CCD4}"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3EF920-F938-4452-98B2-C3E10BD40F7E}" type="slidenum">
              <a:rPr lang="en-US" smtClean="0"/>
              <a:t>‹#›</a:t>
            </a:fld>
            <a:endParaRPr lang="en-US"/>
          </a:p>
        </p:txBody>
      </p:sp>
    </p:spTree>
    <p:extLst>
      <p:ext uri="{BB962C8B-B14F-4D97-AF65-F5344CB8AC3E}">
        <p14:creationId xmlns:p14="http://schemas.microsoft.com/office/powerpoint/2010/main" val="1702717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9B2FD-1E78-43BA-8178-89FF4C91CCD4}"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3EF920-F938-4452-98B2-C3E10BD40F7E}" type="slidenum">
              <a:rPr lang="en-US" smtClean="0"/>
              <a:t>‹#›</a:t>
            </a:fld>
            <a:endParaRPr lang="en-US"/>
          </a:p>
        </p:txBody>
      </p:sp>
    </p:spTree>
    <p:extLst>
      <p:ext uri="{BB962C8B-B14F-4D97-AF65-F5344CB8AC3E}">
        <p14:creationId xmlns:p14="http://schemas.microsoft.com/office/powerpoint/2010/main" val="2248292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9B2FD-1E78-43BA-8178-89FF4C91CCD4}"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3EF920-F938-4452-98B2-C3E10BD40F7E}" type="slidenum">
              <a:rPr lang="en-US" smtClean="0"/>
              <a:t>‹#›</a:t>
            </a:fld>
            <a:endParaRPr lang="en-US"/>
          </a:p>
        </p:txBody>
      </p:sp>
    </p:spTree>
    <p:extLst>
      <p:ext uri="{BB962C8B-B14F-4D97-AF65-F5344CB8AC3E}">
        <p14:creationId xmlns:p14="http://schemas.microsoft.com/office/powerpoint/2010/main" val="701072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19B2FD-1E78-43BA-8178-89FF4C91CCD4}"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3EF920-F938-4452-98B2-C3E10BD40F7E}" type="slidenum">
              <a:rPr lang="en-US" smtClean="0"/>
              <a:t>‹#›</a:t>
            </a:fld>
            <a:endParaRPr lang="en-US"/>
          </a:p>
        </p:txBody>
      </p:sp>
    </p:spTree>
    <p:extLst>
      <p:ext uri="{BB962C8B-B14F-4D97-AF65-F5344CB8AC3E}">
        <p14:creationId xmlns:p14="http://schemas.microsoft.com/office/powerpoint/2010/main" val="3224353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19B2FD-1E78-43BA-8178-89FF4C91CCD4}"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3EF920-F938-4452-98B2-C3E10BD40F7E}" type="slidenum">
              <a:rPr lang="en-US" smtClean="0"/>
              <a:t>‹#›</a:t>
            </a:fld>
            <a:endParaRPr lang="en-US"/>
          </a:p>
        </p:txBody>
      </p:sp>
    </p:spTree>
    <p:extLst>
      <p:ext uri="{BB962C8B-B14F-4D97-AF65-F5344CB8AC3E}">
        <p14:creationId xmlns:p14="http://schemas.microsoft.com/office/powerpoint/2010/main" val="2253500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19B2FD-1E78-43BA-8178-89FF4C91CCD4}" type="datetimeFigureOut">
              <a:rPr lang="en-US" smtClean="0"/>
              <a:t>10/21/2019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3EF920-F938-4452-98B2-C3E10BD40F7E}" type="slidenum">
              <a:rPr lang="en-US" smtClean="0"/>
              <a:t>‹#›</a:t>
            </a:fld>
            <a:endParaRPr lang="en-US"/>
          </a:p>
        </p:txBody>
      </p:sp>
    </p:spTree>
    <p:extLst>
      <p:ext uri="{BB962C8B-B14F-4D97-AF65-F5344CB8AC3E}">
        <p14:creationId xmlns:p14="http://schemas.microsoft.com/office/powerpoint/2010/main" val="1391581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19B2FD-1E78-43BA-8178-89FF4C91CCD4}" type="datetimeFigureOut">
              <a:rPr lang="en-US" smtClean="0"/>
              <a:t>10/21/2019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3EF920-F938-4452-98B2-C3E10BD40F7E}" type="slidenum">
              <a:rPr lang="en-US" smtClean="0"/>
              <a:t>‹#›</a:t>
            </a:fld>
            <a:endParaRPr lang="en-US"/>
          </a:p>
        </p:txBody>
      </p:sp>
    </p:spTree>
    <p:extLst>
      <p:ext uri="{BB962C8B-B14F-4D97-AF65-F5344CB8AC3E}">
        <p14:creationId xmlns:p14="http://schemas.microsoft.com/office/powerpoint/2010/main" val="1361429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19B2FD-1E78-43BA-8178-89FF4C91CCD4}" type="datetimeFigureOut">
              <a:rPr lang="en-US" smtClean="0"/>
              <a:t>10/21/2019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3EF920-F938-4452-98B2-C3E10BD40F7E}" type="slidenum">
              <a:rPr lang="en-US" smtClean="0"/>
              <a:t>‹#›</a:t>
            </a:fld>
            <a:endParaRPr lang="en-US"/>
          </a:p>
        </p:txBody>
      </p:sp>
    </p:spTree>
    <p:extLst>
      <p:ext uri="{BB962C8B-B14F-4D97-AF65-F5344CB8AC3E}">
        <p14:creationId xmlns:p14="http://schemas.microsoft.com/office/powerpoint/2010/main" val="2099209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119B2FD-1E78-43BA-8178-89FF4C91CCD4}"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3EF920-F938-4452-98B2-C3E10BD40F7E}" type="slidenum">
              <a:rPr lang="en-US" smtClean="0"/>
              <a:t>‹#›</a:t>
            </a:fld>
            <a:endParaRPr lang="en-US"/>
          </a:p>
        </p:txBody>
      </p:sp>
    </p:spTree>
    <p:extLst>
      <p:ext uri="{BB962C8B-B14F-4D97-AF65-F5344CB8AC3E}">
        <p14:creationId xmlns:p14="http://schemas.microsoft.com/office/powerpoint/2010/main" val="110437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119B2FD-1E78-43BA-8178-89FF4C91CCD4}"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3EF920-F938-4452-98B2-C3E10BD40F7E}" type="slidenum">
              <a:rPr lang="en-US" smtClean="0"/>
              <a:t>‹#›</a:t>
            </a:fld>
            <a:endParaRPr lang="en-US"/>
          </a:p>
        </p:txBody>
      </p:sp>
    </p:spTree>
    <p:extLst>
      <p:ext uri="{BB962C8B-B14F-4D97-AF65-F5344CB8AC3E}">
        <p14:creationId xmlns:p14="http://schemas.microsoft.com/office/powerpoint/2010/main" val="3925313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50000"/>
            <a:alpha val="74902"/>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19B2FD-1E78-43BA-8178-89FF4C91CCD4}" type="datetimeFigureOut">
              <a:rPr lang="en-US" smtClean="0"/>
              <a:t>10/21/2019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3EF920-F938-4452-98B2-C3E10BD40F7E}" type="slidenum">
              <a:rPr lang="en-US" smtClean="0"/>
              <a:t>‹#›</a:t>
            </a:fld>
            <a:endParaRPr lang="en-US"/>
          </a:p>
        </p:txBody>
      </p:sp>
    </p:spTree>
    <p:extLst>
      <p:ext uri="{BB962C8B-B14F-4D97-AF65-F5344CB8AC3E}">
        <p14:creationId xmlns:p14="http://schemas.microsoft.com/office/powerpoint/2010/main" val="17835963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A6375-743B-446D-B4F2-FEC2DD456F50}"/>
              </a:ext>
            </a:extLst>
          </p:cNvPr>
          <p:cNvSpPr>
            <a:spLocks noGrp="1"/>
          </p:cNvSpPr>
          <p:nvPr>
            <p:ph type="ctrTitle"/>
          </p:nvPr>
        </p:nvSpPr>
        <p:spPr/>
        <p:txBody>
          <a:bodyPr/>
          <a:lstStyle/>
          <a:p>
            <a:r>
              <a:rPr lang="en-US" dirty="0"/>
              <a:t>Lab 8</a:t>
            </a:r>
          </a:p>
        </p:txBody>
      </p:sp>
      <p:sp>
        <p:nvSpPr>
          <p:cNvPr id="3" name="Subtitle 2">
            <a:extLst>
              <a:ext uri="{FF2B5EF4-FFF2-40B4-BE49-F238E27FC236}">
                <a16:creationId xmlns:a16="http://schemas.microsoft.com/office/drawing/2014/main" id="{DF179595-FAEF-43D7-A62E-647F0E69C1A7}"/>
              </a:ext>
            </a:extLst>
          </p:cNvPr>
          <p:cNvSpPr>
            <a:spLocks noGrp="1"/>
          </p:cNvSpPr>
          <p:nvPr>
            <p:ph type="subTitle" idx="1"/>
          </p:nvPr>
        </p:nvSpPr>
        <p:spPr/>
        <p:txBody>
          <a:bodyPr/>
          <a:lstStyle/>
          <a:p>
            <a:r>
              <a:rPr lang="en-US" dirty="0"/>
              <a:t>ISTA 331</a:t>
            </a:r>
          </a:p>
        </p:txBody>
      </p:sp>
    </p:spTree>
    <p:extLst>
      <p:ext uri="{BB962C8B-B14F-4D97-AF65-F5344CB8AC3E}">
        <p14:creationId xmlns:p14="http://schemas.microsoft.com/office/powerpoint/2010/main" val="3309208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E343C-2716-42EB-85D1-D49AFF504391}"/>
              </a:ext>
            </a:extLst>
          </p:cNvPr>
          <p:cNvSpPr>
            <a:spLocks noGrp="1"/>
          </p:cNvSpPr>
          <p:nvPr>
            <p:ph type="title"/>
          </p:nvPr>
        </p:nvSpPr>
        <p:spPr>
          <a:xfrm>
            <a:off x="370114" y="1809522"/>
            <a:ext cx="10515600" cy="1325563"/>
          </a:xfrm>
        </p:spPr>
        <p:txBody>
          <a:bodyPr/>
          <a:lstStyle/>
          <a:p>
            <a:pPr algn="ctr"/>
            <a:r>
              <a:rPr lang="en-US" dirty="0"/>
              <a:t>Complete lab8.py</a:t>
            </a:r>
          </a:p>
        </p:txBody>
      </p:sp>
    </p:spTree>
    <p:extLst>
      <p:ext uri="{BB962C8B-B14F-4D97-AF65-F5344CB8AC3E}">
        <p14:creationId xmlns:p14="http://schemas.microsoft.com/office/powerpoint/2010/main" val="1331784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32392-EBF8-4C04-BD5A-1A554125E5EB}"/>
              </a:ext>
            </a:extLst>
          </p:cNvPr>
          <p:cNvSpPr>
            <a:spLocks noGrp="1"/>
          </p:cNvSpPr>
          <p:nvPr>
            <p:ph type="title"/>
          </p:nvPr>
        </p:nvSpPr>
        <p:spPr>
          <a:xfrm>
            <a:off x="266007" y="141317"/>
            <a:ext cx="10515600" cy="1325563"/>
          </a:xfrm>
        </p:spPr>
        <p:txBody>
          <a:bodyPr/>
          <a:lstStyle/>
          <a:p>
            <a:r>
              <a:rPr lang="en-US" dirty="0"/>
              <a:t>1st function in lab4: </a:t>
            </a:r>
            <a:r>
              <a:rPr lang="en-US" dirty="0" err="1"/>
              <a:t>euclidean_distance</a:t>
            </a:r>
            <a:endParaRPr lang="en-US" dirty="0"/>
          </a:p>
        </p:txBody>
      </p:sp>
      <p:sp>
        <p:nvSpPr>
          <p:cNvPr id="3" name="Content Placeholder 2">
            <a:extLst>
              <a:ext uri="{FF2B5EF4-FFF2-40B4-BE49-F238E27FC236}">
                <a16:creationId xmlns:a16="http://schemas.microsoft.com/office/drawing/2014/main" id="{FD19B9DF-2D90-47E4-912F-CC06BC1D396D}"/>
              </a:ext>
            </a:extLst>
          </p:cNvPr>
          <p:cNvSpPr>
            <a:spLocks noGrp="1"/>
          </p:cNvSpPr>
          <p:nvPr>
            <p:ph idx="1"/>
          </p:nvPr>
        </p:nvSpPr>
        <p:spPr>
          <a:xfrm>
            <a:off x="266007" y="1246910"/>
            <a:ext cx="11087793" cy="5469774"/>
          </a:xfrm>
        </p:spPr>
        <p:txBody>
          <a:bodyPr>
            <a:normAutofit fontScale="92500" lnSpcReduction="20000"/>
          </a:bodyPr>
          <a:lstStyle/>
          <a:p>
            <a:r>
              <a:rPr lang="en-US" dirty="0"/>
              <a:t>Euclidean distance, </a:t>
            </a:r>
            <a:r>
              <a:rPr lang="en-US" i="1" dirty="0"/>
              <a:t>d</a:t>
            </a:r>
            <a:r>
              <a:rPr lang="en-US" dirty="0"/>
              <a:t>, is a measure commonly used by data scientists.  It is also called the </a:t>
            </a:r>
            <a:r>
              <a:rPr lang="en-US" i="1" dirty="0"/>
              <a:t>L</a:t>
            </a:r>
            <a:r>
              <a:rPr lang="en-US" baseline="30000" dirty="0"/>
              <a:t>2</a:t>
            </a:r>
            <a:r>
              <a:rPr lang="en-US" dirty="0"/>
              <a:t> norm.  It is calculated just the way you would calculate the distance between two </a:t>
            </a:r>
            <a:r>
              <a:rPr lang="en-US" i="1" dirty="0" err="1"/>
              <a:t>n</a:t>
            </a:r>
            <a:r>
              <a:rPr lang="en-US" dirty="0" err="1"/>
              <a:t>dimensional</a:t>
            </a:r>
            <a:r>
              <a:rPr lang="en-US" dirty="0"/>
              <a:t> points.  Given feature vectors </a:t>
            </a:r>
            <a:r>
              <a:rPr lang="en-US" b="1" dirty="0"/>
              <a:t>p</a:t>
            </a:r>
            <a:r>
              <a:rPr lang="en-US" dirty="0"/>
              <a:t> = [</a:t>
            </a:r>
            <a:r>
              <a:rPr lang="en-US" i="1" dirty="0"/>
              <a:t>p</a:t>
            </a:r>
            <a:r>
              <a:rPr lang="en-US" baseline="-25000" dirty="0"/>
              <a:t>1</a:t>
            </a:r>
            <a:r>
              <a:rPr lang="en-US" dirty="0"/>
              <a:t>, </a:t>
            </a:r>
            <a:r>
              <a:rPr lang="en-US" i="1" dirty="0"/>
              <a:t>p</a:t>
            </a:r>
            <a:r>
              <a:rPr lang="en-US" baseline="-25000" dirty="0"/>
              <a:t>2</a:t>
            </a:r>
            <a:r>
              <a:rPr lang="en-US" dirty="0"/>
              <a:t>, …, </a:t>
            </a:r>
            <a:r>
              <a:rPr lang="en-US" i="1" dirty="0" err="1"/>
              <a:t>p</a:t>
            </a:r>
            <a:r>
              <a:rPr lang="en-US" baseline="-25000" dirty="0" err="1"/>
              <a:t>n</a:t>
            </a:r>
            <a:r>
              <a:rPr lang="en-US" dirty="0"/>
              <a:t>] and </a:t>
            </a:r>
            <a:r>
              <a:rPr lang="en-US" b="1" dirty="0"/>
              <a:t>q</a:t>
            </a:r>
            <a:r>
              <a:rPr lang="en-US" dirty="0"/>
              <a:t> = [</a:t>
            </a:r>
            <a:r>
              <a:rPr lang="en-US" i="1" dirty="0"/>
              <a:t>q</a:t>
            </a:r>
            <a:r>
              <a:rPr lang="en-US" baseline="-25000" dirty="0"/>
              <a:t>1</a:t>
            </a:r>
            <a:r>
              <a:rPr lang="en-US" dirty="0"/>
              <a:t>, </a:t>
            </a:r>
            <a:r>
              <a:rPr lang="en-US" i="1" dirty="0"/>
              <a:t>q</a:t>
            </a:r>
            <a:r>
              <a:rPr lang="en-US" baseline="-25000" dirty="0"/>
              <a:t>2</a:t>
            </a:r>
            <a:r>
              <a:rPr lang="en-US" dirty="0"/>
              <a:t>, …, </a:t>
            </a:r>
            <a:r>
              <a:rPr lang="en-US" i="1" dirty="0" err="1"/>
              <a:t>q</a:t>
            </a:r>
            <a:r>
              <a:rPr lang="en-US" baseline="-25000" dirty="0" err="1"/>
              <a:t>n</a:t>
            </a:r>
            <a:r>
              <a:rPr lang="en-US" dirty="0"/>
              <a:t>], </a:t>
            </a:r>
            <a:r>
              <a:rPr lang="en-US" i="1" dirty="0"/>
              <a:t>d </a:t>
            </a:r>
            <a:r>
              <a:rPr lang="en-US" dirty="0"/>
              <a:t>is calculated (image from Wikipedia): </a:t>
            </a:r>
          </a:p>
          <a:p>
            <a:endParaRPr lang="en-US" b="1" dirty="0"/>
          </a:p>
          <a:p>
            <a:endParaRPr lang="en-US" b="1" dirty="0"/>
          </a:p>
          <a:p>
            <a:endParaRPr lang="en-US" b="1" dirty="0"/>
          </a:p>
          <a:p>
            <a:r>
              <a:rPr lang="en-US" dirty="0"/>
              <a:t>This function takes two Series objects and returns the Euclidean distance between them.  The twist is that the feature vectors may not contain the same features (sometimes a real-life issue).  The twist is also that our problem context has changed.  In lab 2, two vectors had a feature in common if both of them had a 1 in the same position, and each position could only be either 0 or 1.  But when we use Euclidean distance, we are dealing with features that can typically take on many values, possibly ranging from -∞ to +∞.  Now we consider two vectors to have a given feature in common if they both have that feature's name in their index.  In the example at the top of the next page, the two vectors have the features 'age' and 'income' in common. </a:t>
            </a:r>
          </a:p>
          <a:p>
            <a:endParaRPr lang="en-US" b="1" dirty="0"/>
          </a:p>
        </p:txBody>
      </p:sp>
      <p:pic>
        <p:nvPicPr>
          <p:cNvPr id="14" name="Picture 13">
            <a:extLst>
              <a:ext uri="{FF2B5EF4-FFF2-40B4-BE49-F238E27FC236}">
                <a16:creationId xmlns:a16="http://schemas.microsoft.com/office/drawing/2014/main" id="{4E2CD4BB-9C53-4914-AFC0-74F4CB58D1A6}"/>
              </a:ext>
            </a:extLst>
          </p:cNvPr>
          <p:cNvPicPr/>
          <p:nvPr/>
        </p:nvPicPr>
        <p:blipFill>
          <a:blip r:embed="rId2"/>
          <a:stretch>
            <a:fillRect/>
          </a:stretch>
        </p:blipFill>
        <p:spPr>
          <a:xfrm>
            <a:off x="3115327" y="2572473"/>
            <a:ext cx="4438650" cy="981075"/>
          </a:xfrm>
          <a:prstGeom prst="rect">
            <a:avLst/>
          </a:prstGeom>
        </p:spPr>
      </p:pic>
    </p:spTree>
    <p:extLst>
      <p:ext uri="{BB962C8B-B14F-4D97-AF65-F5344CB8AC3E}">
        <p14:creationId xmlns:p14="http://schemas.microsoft.com/office/powerpoint/2010/main" val="776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AF906-2BE3-47E0-85C5-DF3E7D667957}"/>
              </a:ext>
            </a:extLst>
          </p:cNvPr>
          <p:cNvSpPr>
            <a:spLocks noGrp="1"/>
          </p:cNvSpPr>
          <p:nvPr>
            <p:ph type="title"/>
          </p:nvPr>
        </p:nvSpPr>
        <p:spPr>
          <a:xfrm>
            <a:off x="289560" y="165619"/>
            <a:ext cx="10515600" cy="1325563"/>
          </a:xfrm>
        </p:spPr>
        <p:txBody>
          <a:bodyPr/>
          <a:lstStyle/>
          <a:p>
            <a:r>
              <a:rPr lang="en-US" dirty="0" err="1"/>
              <a:t>euclidean_distance</a:t>
            </a:r>
            <a:endParaRPr lang="en-US" dirty="0"/>
          </a:p>
        </p:txBody>
      </p:sp>
      <p:sp>
        <p:nvSpPr>
          <p:cNvPr id="3" name="Content Placeholder 2">
            <a:extLst>
              <a:ext uri="{FF2B5EF4-FFF2-40B4-BE49-F238E27FC236}">
                <a16:creationId xmlns:a16="http://schemas.microsoft.com/office/drawing/2014/main" id="{A55EE81F-96C0-4516-92D4-1C5D3216AF13}"/>
              </a:ext>
            </a:extLst>
          </p:cNvPr>
          <p:cNvSpPr>
            <a:spLocks noGrp="1"/>
          </p:cNvSpPr>
          <p:nvPr>
            <p:ph idx="1"/>
          </p:nvPr>
        </p:nvSpPr>
        <p:spPr>
          <a:xfrm>
            <a:off x="289560" y="1313410"/>
            <a:ext cx="11064240" cy="5544589"/>
          </a:xfrm>
        </p:spPr>
        <p:txBody>
          <a:bodyPr>
            <a:normAutofit fontScale="85000" lnSpcReduction="20000"/>
          </a:bodyPr>
          <a:lstStyle/>
          <a:p>
            <a:r>
              <a:rPr lang="en-US" sz="2400" dirty="0"/>
              <a:t>Use only common features to calculate the distance between the two arguments.  If the two vectors contain no features in common, return </a:t>
            </a:r>
            <a:r>
              <a:rPr lang="en-US" sz="2400" dirty="0" err="1"/>
              <a:t>numpy.nan</a:t>
            </a:r>
            <a:r>
              <a:rPr lang="en-US" sz="2400" dirty="0"/>
              <a:t>.  You can get the common features by traversing the index of one of the vectors (for label in fv1.index:) and building a list of labels that are common to both vectors.  Or, you can use this code: features = set(fv1.index) &amp; </a:t>
            </a:r>
          </a:p>
          <a:p>
            <a:r>
              <a:rPr lang="en-US" sz="2400" dirty="0"/>
              <a:t>set(fv2.index).  After execution of this statement, features contains an object that you can traverse by element containing all of the labels common to both vectors (Series objects).  For instance, if you have two feature vectors, 	fv1 == </a:t>
            </a:r>
          </a:p>
          <a:p>
            <a:endParaRPr lang="en-US" sz="2400" dirty="0"/>
          </a:p>
          <a:p>
            <a:endParaRPr lang="en-US" sz="2400" dirty="0"/>
          </a:p>
          <a:p>
            <a:endParaRPr lang="en-US" sz="2400" dirty="0"/>
          </a:p>
          <a:p>
            <a:r>
              <a:rPr lang="en-US" sz="2400" dirty="0"/>
              <a:t>And fv2 ==</a:t>
            </a:r>
          </a:p>
          <a:p>
            <a:endParaRPr lang="en-US" sz="2400" dirty="0"/>
          </a:p>
          <a:p>
            <a:endParaRPr lang="en-US" sz="2400" dirty="0"/>
          </a:p>
          <a:p>
            <a:endParaRPr lang="en-US" sz="2400" dirty="0"/>
          </a:p>
          <a:p>
            <a:endParaRPr lang="en-US" dirty="0"/>
          </a:p>
          <a:p>
            <a:r>
              <a:rPr lang="en-US" dirty="0"/>
              <a:t>then your feature name/label set would be {'income', 'age'}.  Now you can traverse this set, using each label to access the feature values for the common features in each vector. </a:t>
            </a:r>
            <a:endParaRPr lang="en-US" sz="2400" dirty="0"/>
          </a:p>
          <a:p>
            <a:endParaRPr lang="en-US" sz="2400" dirty="0"/>
          </a:p>
        </p:txBody>
      </p:sp>
      <p:graphicFrame>
        <p:nvGraphicFramePr>
          <p:cNvPr id="4" name="Table 3">
            <a:extLst>
              <a:ext uri="{FF2B5EF4-FFF2-40B4-BE49-F238E27FC236}">
                <a16:creationId xmlns:a16="http://schemas.microsoft.com/office/drawing/2014/main" id="{B1A45D3A-6A20-4A09-80B7-EBDAB4E624AA}"/>
              </a:ext>
            </a:extLst>
          </p:cNvPr>
          <p:cNvGraphicFramePr>
            <a:graphicFrameLocks noGrp="1"/>
          </p:cNvGraphicFramePr>
          <p:nvPr>
            <p:extLst>
              <p:ext uri="{D42A27DB-BD31-4B8C-83A1-F6EECF244321}">
                <p14:modId xmlns:p14="http://schemas.microsoft.com/office/powerpoint/2010/main" val="4258438459"/>
              </p:ext>
            </p:extLst>
          </p:nvPr>
        </p:nvGraphicFramePr>
        <p:xfrm>
          <a:off x="3050136" y="3158836"/>
          <a:ext cx="4745067" cy="818912"/>
        </p:xfrm>
        <a:graphic>
          <a:graphicData uri="http://schemas.openxmlformats.org/drawingml/2006/table">
            <a:tbl>
              <a:tblPr firstRow="1" firstCol="1" bandRow="1">
                <a:tableStyleId>{5C22544A-7EE6-4342-B048-85BDC9FD1C3A}</a:tableStyleId>
              </a:tblPr>
              <a:tblGrid>
                <a:gridCol w="1627886">
                  <a:extLst>
                    <a:ext uri="{9D8B030D-6E8A-4147-A177-3AD203B41FA5}">
                      <a16:colId xmlns:a16="http://schemas.microsoft.com/office/drawing/2014/main" val="1504953288"/>
                    </a:ext>
                  </a:extLst>
                </a:gridCol>
                <a:gridCol w="1559457">
                  <a:extLst>
                    <a:ext uri="{9D8B030D-6E8A-4147-A177-3AD203B41FA5}">
                      <a16:colId xmlns:a16="http://schemas.microsoft.com/office/drawing/2014/main" val="2314237641"/>
                    </a:ext>
                  </a:extLst>
                </a:gridCol>
                <a:gridCol w="1557724">
                  <a:extLst>
                    <a:ext uri="{9D8B030D-6E8A-4147-A177-3AD203B41FA5}">
                      <a16:colId xmlns:a16="http://schemas.microsoft.com/office/drawing/2014/main" val="2977288079"/>
                    </a:ext>
                  </a:extLst>
                </a:gridCol>
              </a:tblGrid>
              <a:tr h="511702">
                <a:tc>
                  <a:txBody>
                    <a:bodyPr/>
                    <a:lstStyle/>
                    <a:p>
                      <a:pPr marL="0" marR="1905" indent="0" algn="ctr">
                        <a:lnSpc>
                          <a:spcPct val="107000"/>
                        </a:lnSpc>
                        <a:spcBef>
                          <a:spcPts val="0"/>
                        </a:spcBef>
                        <a:spcAft>
                          <a:spcPts val="0"/>
                        </a:spcAft>
                      </a:pPr>
                      <a:r>
                        <a:rPr lang="en-US" sz="1100">
                          <a:effectLst/>
                        </a:rPr>
                        <a:t>age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marL="0" marR="1270" indent="0" algn="ctr">
                        <a:lnSpc>
                          <a:spcPct val="107000"/>
                        </a:lnSpc>
                        <a:spcBef>
                          <a:spcPts val="0"/>
                        </a:spcBef>
                        <a:spcAft>
                          <a:spcPts val="0"/>
                        </a:spcAft>
                      </a:pPr>
                      <a:r>
                        <a:rPr lang="en-US" sz="1100">
                          <a:effectLst/>
                        </a:rPr>
                        <a:t>income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marL="635" marR="0" indent="0" algn="ctr">
                        <a:lnSpc>
                          <a:spcPct val="107000"/>
                        </a:lnSpc>
                        <a:spcBef>
                          <a:spcPts val="0"/>
                        </a:spcBef>
                        <a:spcAft>
                          <a:spcPts val="0"/>
                        </a:spcAft>
                      </a:pPr>
                      <a:r>
                        <a:rPr lang="en-US" sz="1100">
                          <a:effectLst/>
                        </a:rPr>
                        <a:t>gender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3315223728"/>
                  </a:ext>
                </a:extLst>
              </a:tr>
              <a:tr h="307210">
                <a:tc>
                  <a:txBody>
                    <a:bodyPr/>
                    <a:lstStyle/>
                    <a:p>
                      <a:pPr marL="0" marR="0" indent="0" algn="l">
                        <a:lnSpc>
                          <a:spcPct val="107000"/>
                        </a:lnSpc>
                        <a:spcBef>
                          <a:spcPts val="0"/>
                        </a:spcBef>
                        <a:spcAft>
                          <a:spcPts val="800"/>
                        </a:spcAft>
                      </a:pPr>
                      <a:r>
                        <a:rPr lang="en-US" sz="1100">
                          <a:effectLst/>
                        </a:rPr>
                        <a:t>19</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marL="0" marR="0" indent="0" algn="l">
                        <a:lnSpc>
                          <a:spcPct val="107000"/>
                        </a:lnSpc>
                        <a:spcBef>
                          <a:spcPts val="0"/>
                        </a:spcBef>
                        <a:spcAft>
                          <a:spcPts val="800"/>
                        </a:spcAft>
                      </a:pPr>
                      <a:r>
                        <a:rPr lang="en-US" sz="1100">
                          <a:effectLst/>
                        </a:rPr>
                        <a:t>23000</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marL="0" marR="0" indent="0" algn="l">
                        <a:lnSpc>
                          <a:spcPct val="107000"/>
                        </a:lnSpc>
                        <a:spcBef>
                          <a:spcPts val="0"/>
                        </a:spcBef>
                        <a:spcAft>
                          <a:spcPts val="800"/>
                        </a:spcAft>
                      </a:pPr>
                      <a:r>
                        <a:rPr lang="en-US" sz="1100" dirty="0">
                          <a:effectLst/>
                        </a:rPr>
                        <a:t>1</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1191860711"/>
                  </a:ext>
                </a:extLst>
              </a:tr>
            </a:tbl>
          </a:graphicData>
        </a:graphic>
      </p:graphicFrame>
      <p:graphicFrame>
        <p:nvGraphicFramePr>
          <p:cNvPr id="5" name="Table 4">
            <a:extLst>
              <a:ext uri="{FF2B5EF4-FFF2-40B4-BE49-F238E27FC236}">
                <a16:creationId xmlns:a16="http://schemas.microsoft.com/office/drawing/2014/main" id="{8964F7ED-BF6B-41D0-9170-14DCA9849C76}"/>
              </a:ext>
            </a:extLst>
          </p:cNvPr>
          <p:cNvGraphicFramePr>
            <a:graphicFrameLocks noGrp="1"/>
          </p:cNvGraphicFramePr>
          <p:nvPr>
            <p:extLst>
              <p:ext uri="{D42A27DB-BD31-4B8C-83A1-F6EECF244321}">
                <p14:modId xmlns:p14="http://schemas.microsoft.com/office/powerpoint/2010/main" val="3874825767"/>
              </p:ext>
            </p:extLst>
          </p:nvPr>
        </p:nvGraphicFramePr>
        <p:xfrm>
          <a:off x="3050136" y="4455621"/>
          <a:ext cx="4745067" cy="942422"/>
        </p:xfrm>
        <a:graphic>
          <a:graphicData uri="http://schemas.openxmlformats.org/drawingml/2006/table">
            <a:tbl>
              <a:tblPr firstRow="1" firstCol="1" bandRow="1">
                <a:tableStyleId>{5C22544A-7EE6-4342-B048-85BDC9FD1C3A}</a:tableStyleId>
              </a:tblPr>
              <a:tblGrid>
                <a:gridCol w="1683789">
                  <a:extLst>
                    <a:ext uri="{9D8B030D-6E8A-4147-A177-3AD203B41FA5}">
                      <a16:colId xmlns:a16="http://schemas.microsoft.com/office/drawing/2014/main" val="1222967288"/>
                    </a:ext>
                  </a:extLst>
                </a:gridCol>
                <a:gridCol w="1531490">
                  <a:extLst>
                    <a:ext uri="{9D8B030D-6E8A-4147-A177-3AD203B41FA5}">
                      <a16:colId xmlns:a16="http://schemas.microsoft.com/office/drawing/2014/main" val="1413756679"/>
                    </a:ext>
                  </a:extLst>
                </a:gridCol>
                <a:gridCol w="1529788">
                  <a:extLst>
                    <a:ext uri="{9D8B030D-6E8A-4147-A177-3AD203B41FA5}">
                      <a16:colId xmlns:a16="http://schemas.microsoft.com/office/drawing/2014/main" val="3283569741"/>
                    </a:ext>
                  </a:extLst>
                </a:gridCol>
              </a:tblGrid>
              <a:tr h="471211">
                <a:tc>
                  <a:txBody>
                    <a:bodyPr/>
                    <a:lstStyle/>
                    <a:p>
                      <a:pPr marL="0" marR="48895" indent="0" algn="ctr">
                        <a:lnSpc>
                          <a:spcPct val="107000"/>
                        </a:lnSpc>
                        <a:spcBef>
                          <a:spcPts val="0"/>
                        </a:spcBef>
                        <a:spcAft>
                          <a:spcPts val="0"/>
                        </a:spcAft>
                      </a:pPr>
                      <a:r>
                        <a:rPr lang="en-US" sz="1100">
                          <a:effectLst/>
                        </a:rPr>
                        <a:t>income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27940" marT="0" marB="0"/>
                </a:tc>
                <a:tc>
                  <a:txBody>
                    <a:bodyPr/>
                    <a:lstStyle/>
                    <a:p>
                      <a:pPr marL="0" marR="167640" indent="0" algn="r">
                        <a:lnSpc>
                          <a:spcPct val="107000"/>
                        </a:lnSpc>
                        <a:spcBef>
                          <a:spcPts val="0"/>
                        </a:spcBef>
                        <a:spcAft>
                          <a:spcPts val="0"/>
                        </a:spcAft>
                      </a:pPr>
                      <a:r>
                        <a:rPr lang="en-US" sz="1100">
                          <a:effectLst/>
                        </a:rPr>
                        <a:t>fav_color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27940" marT="0" marB="0"/>
                </a:tc>
                <a:tc>
                  <a:txBody>
                    <a:bodyPr/>
                    <a:lstStyle/>
                    <a:p>
                      <a:pPr marL="0" marR="46355" indent="0" algn="ctr">
                        <a:lnSpc>
                          <a:spcPct val="107000"/>
                        </a:lnSpc>
                        <a:spcBef>
                          <a:spcPts val="0"/>
                        </a:spcBef>
                        <a:spcAft>
                          <a:spcPts val="0"/>
                        </a:spcAft>
                      </a:pPr>
                      <a:r>
                        <a:rPr lang="en-US" sz="1100">
                          <a:effectLst/>
                        </a:rPr>
                        <a:t>age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27940" marT="0" marB="0"/>
                </a:tc>
                <a:extLst>
                  <a:ext uri="{0D108BD9-81ED-4DB2-BD59-A6C34878D82A}">
                    <a16:rowId xmlns:a16="http://schemas.microsoft.com/office/drawing/2014/main" val="1637120591"/>
                  </a:ext>
                </a:extLst>
              </a:tr>
              <a:tr h="471211">
                <a:tc>
                  <a:txBody>
                    <a:bodyPr/>
                    <a:lstStyle/>
                    <a:p>
                      <a:pPr marL="0" marR="0" indent="0" algn="l">
                        <a:lnSpc>
                          <a:spcPct val="107000"/>
                        </a:lnSpc>
                        <a:spcBef>
                          <a:spcPts val="0"/>
                        </a:spcBef>
                        <a:spcAft>
                          <a:spcPts val="800"/>
                        </a:spcAft>
                      </a:pPr>
                      <a:r>
                        <a:rPr lang="en-US" sz="1100" dirty="0">
                          <a:effectLst/>
                        </a:rPr>
                        <a:t>97000</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27940" marT="0" marB="0"/>
                </a:tc>
                <a:tc>
                  <a:txBody>
                    <a:bodyPr/>
                    <a:lstStyle/>
                    <a:p>
                      <a:pPr marL="0" marR="0" indent="0" algn="l">
                        <a:lnSpc>
                          <a:spcPct val="107000"/>
                        </a:lnSpc>
                        <a:spcBef>
                          <a:spcPts val="0"/>
                        </a:spcBef>
                        <a:spcAft>
                          <a:spcPts val="800"/>
                        </a:spcAft>
                      </a:pPr>
                      <a:r>
                        <a:rPr lang="en-US" sz="1100">
                          <a:effectLst/>
                        </a:rPr>
                        <a:t>3</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27940" marT="0" marB="0"/>
                </a:tc>
                <a:tc>
                  <a:txBody>
                    <a:bodyPr/>
                    <a:lstStyle/>
                    <a:p>
                      <a:pPr marL="0" marR="0" indent="0" algn="l">
                        <a:lnSpc>
                          <a:spcPct val="107000"/>
                        </a:lnSpc>
                        <a:spcBef>
                          <a:spcPts val="0"/>
                        </a:spcBef>
                        <a:spcAft>
                          <a:spcPts val="800"/>
                        </a:spcAft>
                      </a:pPr>
                      <a:r>
                        <a:rPr lang="en-US" sz="1100" dirty="0">
                          <a:effectLst/>
                        </a:rPr>
                        <a:t>57</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27940" marT="0" marB="0"/>
                </a:tc>
                <a:extLst>
                  <a:ext uri="{0D108BD9-81ED-4DB2-BD59-A6C34878D82A}">
                    <a16:rowId xmlns:a16="http://schemas.microsoft.com/office/drawing/2014/main" val="4115929313"/>
                  </a:ext>
                </a:extLst>
              </a:tr>
            </a:tbl>
          </a:graphicData>
        </a:graphic>
      </p:graphicFrame>
    </p:spTree>
    <p:extLst>
      <p:ext uri="{BB962C8B-B14F-4D97-AF65-F5344CB8AC3E}">
        <p14:creationId xmlns:p14="http://schemas.microsoft.com/office/powerpoint/2010/main" val="3787714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DD999-9A41-4A50-8FC7-FF4394F0F651}"/>
              </a:ext>
            </a:extLst>
          </p:cNvPr>
          <p:cNvSpPr>
            <a:spLocks noGrp="1"/>
          </p:cNvSpPr>
          <p:nvPr>
            <p:ph type="title"/>
          </p:nvPr>
        </p:nvSpPr>
        <p:spPr/>
        <p:txBody>
          <a:bodyPr/>
          <a:lstStyle/>
          <a:p>
            <a:r>
              <a:rPr lang="en-US" dirty="0"/>
              <a:t>2</a:t>
            </a:r>
            <a:r>
              <a:rPr lang="en-US" baseline="30000" dirty="0"/>
              <a:t>nd</a:t>
            </a:r>
            <a:r>
              <a:rPr lang="en-US" dirty="0"/>
              <a:t> function in lab8: </a:t>
            </a:r>
            <a:r>
              <a:rPr lang="en-US" dirty="0" err="1"/>
              <a:t>scaled_feature_vector</a:t>
            </a:r>
            <a:r>
              <a:rPr lang="en-US" dirty="0"/>
              <a:t> </a:t>
            </a:r>
          </a:p>
        </p:txBody>
      </p:sp>
      <p:sp>
        <p:nvSpPr>
          <p:cNvPr id="3" name="Content Placeholder 2">
            <a:extLst>
              <a:ext uri="{FF2B5EF4-FFF2-40B4-BE49-F238E27FC236}">
                <a16:creationId xmlns:a16="http://schemas.microsoft.com/office/drawing/2014/main" id="{37DD78F1-839A-4E56-B378-590420E786B1}"/>
              </a:ext>
            </a:extLst>
          </p:cNvPr>
          <p:cNvSpPr>
            <a:spLocks noGrp="1"/>
          </p:cNvSpPr>
          <p:nvPr>
            <p:ph idx="1"/>
          </p:nvPr>
        </p:nvSpPr>
        <p:spPr/>
        <p:txBody>
          <a:bodyPr/>
          <a:lstStyle/>
          <a:p>
            <a:r>
              <a:rPr lang="en-US" dirty="0"/>
              <a:t>You may have noticed a flaw in our calculation of Euclidean distance.  </a:t>
            </a:r>
          </a:p>
          <a:p>
            <a:r>
              <a:rPr lang="en-US" dirty="0"/>
              <a:t>For instance, what if one feature is a customer's age in years and another is his/her income in dollars?  </a:t>
            </a:r>
          </a:p>
          <a:p>
            <a:r>
              <a:rPr lang="en-US" dirty="0"/>
              <a:t>The units are different, as is the scale of the numbers, making income much more important than age in calculating distance.  This is reflected in the assertions in the test file for </a:t>
            </a:r>
            <a:r>
              <a:rPr lang="en-US" dirty="0" err="1"/>
              <a:t>euclidean_distance</a:t>
            </a:r>
            <a:r>
              <a:rPr lang="en-US" dirty="0"/>
              <a:t>.  </a:t>
            </a:r>
          </a:p>
          <a:p>
            <a:r>
              <a:rPr lang="en-US" dirty="0"/>
              <a:t>However, age may be just as predictive as income, depending on the problem we are trying to solve.  One way to compensate for this is to scale all values so that they fall in the range [0, 1]. </a:t>
            </a:r>
          </a:p>
        </p:txBody>
      </p:sp>
    </p:spTree>
    <p:extLst>
      <p:ext uri="{BB962C8B-B14F-4D97-AF65-F5344CB8AC3E}">
        <p14:creationId xmlns:p14="http://schemas.microsoft.com/office/powerpoint/2010/main" val="4276515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D8F6B-8548-4C09-B567-E66198F6E968}"/>
              </a:ext>
            </a:extLst>
          </p:cNvPr>
          <p:cNvSpPr>
            <a:spLocks noGrp="1"/>
          </p:cNvSpPr>
          <p:nvPr>
            <p:ph type="title"/>
          </p:nvPr>
        </p:nvSpPr>
        <p:spPr>
          <a:xfrm>
            <a:off x="838200" y="365125"/>
            <a:ext cx="10515600" cy="1325563"/>
          </a:xfrm>
        </p:spPr>
        <p:txBody>
          <a:bodyPr/>
          <a:lstStyle/>
          <a:p>
            <a:r>
              <a:rPr lang="en-US" dirty="0" err="1"/>
              <a:t>scaled_feature_vector</a:t>
            </a:r>
            <a:endParaRPr lang="en-US" dirty="0"/>
          </a:p>
        </p:txBody>
      </p:sp>
      <p:sp>
        <p:nvSpPr>
          <p:cNvPr id="3" name="Content Placeholder 2">
            <a:extLst>
              <a:ext uri="{FF2B5EF4-FFF2-40B4-BE49-F238E27FC236}">
                <a16:creationId xmlns:a16="http://schemas.microsoft.com/office/drawing/2014/main" id="{B1EF6073-7578-4FD2-9289-AC7BF75DB850}"/>
              </a:ext>
            </a:extLst>
          </p:cNvPr>
          <p:cNvSpPr>
            <a:spLocks noGrp="1"/>
          </p:cNvSpPr>
          <p:nvPr>
            <p:ph idx="1"/>
          </p:nvPr>
        </p:nvSpPr>
        <p:spPr>
          <a:xfrm>
            <a:off x="838200" y="1842558"/>
            <a:ext cx="10515600" cy="4351338"/>
          </a:xfrm>
        </p:spPr>
        <p:txBody>
          <a:bodyPr>
            <a:normAutofit fontScale="92500" lnSpcReduction="10000"/>
          </a:bodyPr>
          <a:lstStyle/>
          <a:p>
            <a:r>
              <a:rPr lang="en-US" dirty="0"/>
              <a:t>Suppose we have a (very small) dataset of 5 customers with ages 18, 36, 24, 68, and 50.  We need to convert these per the following table (note that this is NOT a feature vector – these are values for 5 instances of a single feature): </a:t>
            </a:r>
          </a:p>
          <a:p>
            <a:endParaRPr lang="en-US" dirty="0"/>
          </a:p>
          <a:p>
            <a:endParaRPr lang="en-US" dirty="0"/>
          </a:p>
          <a:p>
            <a:endParaRPr lang="en-US" dirty="0"/>
          </a:p>
          <a:p>
            <a:r>
              <a:rPr lang="en-US" dirty="0"/>
              <a:t>Try to design an algorithm that transforms the unscaled values to the scaled values yourself before looking at the formula below.  Now imagine a feature vector – each feature value will have to be scaled using different upper and lower bounds.   </a:t>
            </a:r>
          </a:p>
          <a:p>
            <a:endParaRPr lang="en-US" dirty="0"/>
          </a:p>
          <a:p>
            <a:endParaRPr lang="en-US" dirty="0"/>
          </a:p>
        </p:txBody>
      </p:sp>
      <p:graphicFrame>
        <p:nvGraphicFramePr>
          <p:cNvPr id="10" name="Table 9">
            <a:extLst>
              <a:ext uri="{FF2B5EF4-FFF2-40B4-BE49-F238E27FC236}">
                <a16:creationId xmlns:a16="http://schemas.microsoft.com/office/drawing/2014/main" id="{554BBC87-2CB9-4E39-A745-2A911BAE25DD}"/>
              </a:ext>
            </a:extLst>
          </p:cNvPr>
          <p:cNvGraphicFramePr>
            <a:graphicFrameLocks noGrp="1"/>
          </p:cNvGraphicFramePr>
          <p:nvPr>
            <p:extLst>
              <p:ext uri="{D42A27DB-BD31-4B8C-83A1-F6EECF244321}">
                <p14:modId xmlns:p14="http://schemas.microsoft.com/office/powerpoint/2010/main" val="4270590027"/>
              </p:ext>
            </p:extLst>
          </p:nvPr>
        </p:nvGraphicFramePr>
        <p:xfrm>
          <a:off x="4548822" y="2997201"/>
          <a:ext cx="2529311" cy="1459016"/>
        </p:xfrm>
        <a:graphic>
          <a:graphicData uri="http://schemas.openxmlformats.org/drawingml/2006/table">
            <a:tbl>
              <a:tblPr firstRow="1" firstCol="1" bandRow="1">
                <a:tableStyleId>{5C22544A-7EE6-4342-B048-85BDC9FD1C3A}</a:tableStyleId>
              </a:tblPr>
              <a:tblGrid>
                <a:gridCol w="1326252">
                  <a:extLst>
                    <a:ext uri="{9D8B030D-6E8A-4147-A177-3AD203B41FA5}">
                      <a16:colId xmlns:a16="http://schemas.microsoft.com/office/drawing/2014/main" val="3587794998"/>
                    </a:ext>
                  </a:extLst>
                </a:gridCol>
                <a:gridCol w="1203059">
                  <a:extLst>
                    <a:ext uri="{9D8B030D-6E8A-4147-A177-3AD203B41FA5}">
                      <a16:colId xmlns:a16="http://schemas.microsoft.com/office/drawing/2014/main" val="1902245718"/>
                    </a:ext>
                  </a:extLst>
                </a:gridCol>
              </a:tblGrid>
              <a:tr h="223713">
                <a:tc>
                  <a:txBody>
                    <a:bodyPr/>
                    <a:lstStyle/>
                    <a:p>
                      <a:pPr marL="635" marR="0" indent="0" algn="ctr">
                        <a:lnSpc>
                          <a:spcPct val="107000"/>
                        </a:lnSpc>
                        <a:spcBef>
                          <a:spcPts val="0"/>
                        </a:spcBef>
                        <a:spcAft>
                          <a:spcPts val="0"/>
                        </a:spcAft>
                      </a:pPr>
                      <a:r>
                        <a:rPr lang="en-US" sz="1100">
                          <a:effectLst/>
                        </a:rPr>
                        <a:t>Unscaled Age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9845" marB="0"/>
                </a:tc>
                <a:tc>
                  <a:txBody>
                    <a:bodyPr/>
                    <a:lstStyle/>
                    <a:p>
                      <a:pPr marL="0" marR="2540" indent="0" algn="ctr">
                        <a:lnSpc>
                          <a:spcPct val="107000"/>
                        </a:lnSpc>
                        <a:spcBef>
                          <a:spcPts val="0"/>
                        </a:spcBef>
                        <a:spcAft>
                          <a:spcPts val="0"/>
                        </a:spcAft>
                      </a:pPr>
                      <a:r>
                        <a:rPr lang="en-US" sz="1100">
                          <a:effectLst/>
                        </a:rPr>
                        <a:t>Scaled Value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9845" marB="0"/>
                </a:tc>
                <a:extLst>
                  <a:ext uri="{0D108BD9-81ED-4DB2-BD59-A6C34878D82A}">
                    <a16:rowId xmlns:a16="http://schemas.microsoft.com/office/drawing/2014/main" val="444545341"/>
                  </a:ext>
                </a:extLst>
              </a:tr>
              <a:tr h="340451">
                <a:tc>
                  <a:txBody>
                    <a:bodyPr/>
                    <a:lstStyle/>
                    <a:p>
                      <a:pPr marL="0" marR="635" indent="0" algn="ctr">
                        <a:lnSpc>
                          <a:spcPct val="107000"/>
                        </a:lnSpc>
                        <a:spcBef>
                          <a:spcPts val="0"/>
                        </a:spcBef>
                        <a:spcAft>
                          <a:spcPts val="0"/>
                        </a:spcAft>
                      </a:pPr>
                      <a:r>
                        <a:rPr lang="en-US" sz="1100">
                          <a:effectLst/>
                        </a:rPr>
                        <a:t>18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9845" marB="0"/>
                </a:tc>
                <a:tc>
                  <a:txBody>
                    <a:bodyPr/>
                    <a:lstStyle/>
                    <a:p>
                      <a:pPr marL="0" marR="635" indent="0" algn="ctr">
                        <a:lnSpc>
                          <a:spcPct val="107000"/>
                        </a:lnSpc>
                        <a:spcBef>
                          <a:spcPts val="0"/>
                        </a:spcBef>
                        <a:spcAft>
                          <a:spcPts val="0"/>
                        </a:spcAft>
                      </a:pPr>
                      <a:r>
                        <a:rPr lang="en-US" sz="1100">
                          <a:effectLst/>
                        </a:rPr>
                        <a:t>0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9845" marB="0"/>
                </a:tc>
                <a:extLst>
                  <a:ext uri="{0D108BD9-81ED-4DB2-BD59-A6C34878D82A}">
                    <a16:rowId xmlns:a16="http://schemas.microsoft.com/office/drawing/2014/main" val="1437639037"/>
                  </a:ext>
                </a:extLst>
              </a:tr>
              <a:tr h="223713">
                <a:tc>
                  <a:txBody>
                    <a:bodyPr/>
                    <a:lstStyle/>
                    <a:p>
                      <a:pPr marL="0" marR="635" indent="0" algn="ctr">
                        <a:lnSpc>
                          <a:spcPct val="107000"/>
                        </a:lnSpc>
                        <a:spcBef>
                          <a:spcPts val="0"/>
                        </a:spcBef>
                        <a:spcAft>
                          <a:spcPts val="0"/>
                        </a:spcAft>
                      </a:pPr>
                      <a:r>
                        <a:rPr lang="en-US" sz="1100">
                          <a:effectLst/>
                        </a:rPr>
                        <a:t>23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9845" marB="0"/>
                </a:tc>
                <a:tc>
                  <a:txBody>
                    <a:bodyPr/>
                    <a:lstStyle/>
                    <a:p>
                      <a:pPr marL="0" marR="635" indent="0" algn="ctr">
                        <a:lnSpc>
                          <a:spcPct val="107000"/>
                        </a:lnSpc>
                        <a:spcBef>
                          <a:spcPts val="0"/>
                        </a:spcBef>
                        <a:spcAft>
                          <a:spcPts val="0"/>
                        </a:spcAft>
                      </a:pPr>
                      <a:r>
                        <a:rPr lang="en-US" sz="1100">
                          <a:effectLst/>
                        </a:rPr>
                        <a:t>0.1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9845" marB="0"/>
                </a:tc>
                <a:extLst>
                  <a:ext uri="{0D108BD9-81ED-4DB2-BD59-A6C34878D82A}">
                    <a16:rowId xmlns:a16="http://schemas.microsoft.com/office/drawing/2014/main" val="1909786249"/>
                  </a:ext>
                </a:extLst>
              </a:tr>
              <a:tr h="223713">
                <a:tc>
                  <a:txBody>
                    <a:bodyPr/>
                    <a:lstStyle/>
                    <a:p>
                      <a:pPr marL="0" marR="635" indent="0" algn="ctr">
                        <a:lnSpc>
                          <a:spcPct val="107000"/>
                        </a:lnSpc>
                        <a:spcBef>
                          <a:spcPts val="0"/>
                        </a:spcBef>
                        <a:spcAft>
                          <a:spcPts val="0"/>
                        </a:spcAft>
                      </a:pPr>
                      <a:r>
                        <a:rPr lang="en-US" sz="1100">
                          <a:effectLst/>
                        </a:rPr>
                        <a:t>36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9845" marB="0"/>
                </a:tc>
                <a:tc>
                  <a:txBody>
                    <a:bodyPr/>
                    <a:lstStyle/>
                    <a:p>
                      <a:pPr marL="0" marR="1905" indent="0" algn="ctr">
                        <a:lnSpc>
                          <a:spcPct val="107000"/>
                        </a:lnSpc>
                        <a:spcBef>
                          <a:spcPts val="0"/>
                        </a:spcBef>
                        <a:spcAft>
                          <a:spcPts val="0"/>
                        </a:spcAft>
                      </a:pPr>
                      <a:r>
                        <a:rPr lang="en-US" sz="1100">
                          <a:effectLst/>
                        </a:rPr>
                        <a:t>0.36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9845" marB="0"/>
                </a:tc>
                <a:extLst>
                  <a:ext uri="{0D108BD9-81ED-4DB2-BD59-A6C34878D82A}">
                    <a16:rowId xmlns:a16="http://schemas.microsoft.com/office/drawing/2014/main" val="2010143539"/>
                  </a:ext>
                </a:extLst>
              </a:tr>
              <a:tr h="223713">
                <a:tc>
                  <a:txBody>
                    <a:bodyPr/>
                    <a:lstStyle/>
                    <a:p>
                      <a:pPr marL="0" marR="635" indent="0" algn="ctr">
                        <a:lnSpc>
                          <a:spcPct val="107000"/>
                        </a:lnSpc>
                        <a:spcBef>
                          <a:spcPts val="0"/>
                        </a:spcBef>
                        <a:spcAft>
                          <a:spcPts val="0"/>
                        </a:spcAft>
                      </a:pPr>
                      <a:r>
                        <a:rPr lang="en-US" sz="1100">
                          <a:effectLst/>
                        </a:rPr>
                        <a:t>50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9845" marB="0"/>
                </a:tc>
                <a:tc>
                  <a:txBody>
                    <a:bodyPr/>
                    <a:lstStyle/>
                    <a:p>
                      <a:pPr marL="0" marR="1905" indent="0" algn="ctr">
                        <a:lnSpc>
                          <a:spcPct val="107000"/>
                        </a:lnSpc>
                        <a:spcBef>
                          <a:spcPts val="0"/>
                        </a:spcBef>
                        <a:spcAft>
                          <a:spcPts val="0"/>
                        </a:spcAft>
                      </a:pPr>
                      <a:r>
                        <a:rPr lang="en-US" sz="1100">
                          <a:effectLst/>
                        </a:rPr>
                        <a:t>0.64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9845" marB="0"/>
                </a:tc>
                <a:extLst>
                  <a:ext uri="{0D108BD9-81ED-4DB2-BD59-A6C34878D82A}">
                    <a16:rowId xmlns:a16="http://schemas.microsoft.com/office/drawing/2014/main" val="1447912748"/>
                  </a:ext>
                </a:extLst>
              </a:tr>
              <a:tr h="223713">
                <a:tc>
                  <a:txBody>
                    <a:bodyPr/>
                    <a:lstStyle/>
                    <a:p>
                      <a:pPr marL="0" marR="635" indent="0" algn="ctr">
                        <a:lnSpc>
                          <a:spcPct val="107000"/>
                        </a:lnSpc>
                        <a:spcBef>
                          <a:spcPts val="0"/>
                        </a:spcBef>
                        <a:spcAft>
                          <a:spcPts val="0"/>
                        </a:spcAft>
                      </a:pPr>
                      <a:r>
                        <a:rPr lang="en-US" sz="1100" dirty="0">
                          <a:effectLst/>
                        </a:rPr>
                        <a:t>68 </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9845" marB="0"/>
                </a:tc>
                <a:tc>
                  <a:txBody>
                    <a:bodyPr/>
                    <a:lstStyle/>
                    <a:p>
                      <a:pPr marL="0" marR="635" indent="0" algn="ctr">
                        <a:lnSpc>
                          <a:spcPct val="107000"/>
                        </a:lnSpc>
                        <a:spcBef>
                          <a:spcPts val="0"/>
                        </a:spcBef>
                        <a:spcAft>
                          <a:spcPts val="0"/>
                        </a:spcAft>
                      </a:pPr>
                      <a:r>
                        <a:rPr lang="en-US" sz="1100" dirty="0">
                          <a:effectLst/>
                        </a:rPr>
                        <a:t>1 </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29845" marB="0"/>
                </a:tc>
                <a:extLst>
                  <a:ext uri="{0D108BD9-81ED-4DB2-BD59-A6C34878D82A}">
                    <a16:rowId xmlns:a16="http://schemas.microsoft.com/office/drawing/2014/main" val="2448320823"/>
                  </a:ext>
                </a:extLst>
              </a:tr>
            </a:tbl>
          </a:graphicData>
        </a:graphic>
      </p:graphicFrame>
    </p:spTree>
    <p:extLst>
      <p:ext uri="{BB962C8B-B14F-4D97-AF65-F5344CB8AC3E}">
        <p14:creationId xmlns:p14="http://schemas.microsoft.com/office/powerpoint/2010/main" val="536396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B6CD3-877B-4C42-8FB5-69E369C0DD2E}"/>
              </a:ext>
            </a:extLst>
          </p:cNvPr>
          <p:cNvSpPr>
            <a:spLocks noGrp="1"/>
          </p:cNvSpPr>
          <p:nvPr>
            <p:ph type="title"/>
          </p:nvPr>
        </p:nvSpPr>
        <p:spPr/>
        <p:txBody>
          <a:bodyPr/>
          <a:lstStyle/>
          <a:p>
            <a:r>
              <a:rPr lang="en-US" dirty="0" err="1"/>
              <a:t>scaled_feature_vector</a:t>
            </a:r>
            <a:endParaRPr lang="en-US" dirty="0"/>
          </a:p>
        </p:txBody>
      </p:sp>
      <p:sp>
        <p:nvSpPr>
          <p:cNvPr id="3" name="Content Placeholder 2">
            <a:extLst>
              <a:ext uri="{FF2B5EF4-FFF2-40B4-BE49-F238E27FC236}">
                <a16:creationId xmlns:a16="http://schemas.microsoft.com/office/drawing/2014/main" id="{3B7FD37A-B04D-4A83-86AE-DDBDDC2D2B23}"/>
              </a:ext>
            </a:extLst>
          </p:cNvPr>
          <p:cNvSpPr>
            <a:spLocks noGrp="1"/>
          </p:cNvSpPr>
          <p:nvPr>
            <p:ph idx="1"/>
          </p:nvPr>
        </p:nvSpPr>
        <p:spPr>
          <a:xfrm>
            <a:off x="838200" y="1825625"/>
            <a:ext cx="10515600" cy="4863042"/>
          </a:xfrm>
        </p:spPr>
        <p:txBody>
          <a:bodyPr>
            <a:normAutofit fontScale="85000" lnSpcReduction="20000"/>
          </a:bodyPr>
          <a:lstStyle/>
          <a:p>
            <a:r>
              <a:rPr lang="en-US" dirty="0"/>
              <a:t>This function takes three feature vectors.  The first is our vector for the object of interest.  The second contains the lower bounds for all of the features.  The third contains the upper bounds.  For example:</a:t>
            </a:r>
          </a:p>
          <a:p>
            <a:endParaRPr lang="en-US" dirty="0"/>
          </a:p>
          <a:p>
            <a:endParaRPr lang="en-US" dirty="0"/>
          </a:p>
          <a:p>
            <a:endParaRPr lang="en-US" dirty="0"/>
          </a:p>
          <a:p>
            <a:endParaRPr lang="en-US" dirty="0"/>
          </a:p>
          <a:p>
            <a:r>
              <a:rPr lang="en-US" dirty="0"/>
              <a:t>Use the copy method to make a copy of the first vector.  Scale all of its values using the limits contained in the lower and upper bounds vectors and return it.  Here is the formula: </a:t>
            </a:r>
          </a:p>
          <a:p>
            <a:pPr marL="0" indent="0">
              <a:buNone/>
            </a:pPr>
            <a:endParaRPr lang="en-US" dirty="0"/>
          </a:p>
          <a:p>
            <a:pPr marL="0" indent="0">
              <a:buNone/>
            </a:pPr>
            <a:r>
              <a:rPr lang="en-US" dirty="0"/>
              <a:t>scaled feature = (feature value – lower bound) / (upper bound – lower bound) </a:t>
            </a:r>
          </a:p>
          <a:p>
            <a:pPr marL="0" indent="0">
              <a:buNone/>
            </a:pPr>
            <a:r>
              <a:rPr lang="en-US" dirty="0"/>
              <a:t> </a:t>
            </a:r>
          </a:p>
          <a:p>
            <a:endParaRPr lang="en-US" dirty="0"/>
          </a:p>
        </p:txBody>
      </p:sp>
      <p:graphicFrame>
        <p:nvGraphicFramePr>
          <p:cNvPr id="4" name="Table 3">
            <a:extLst>
              <a:ext uri="{FF2B5EF4-FFF2-40B4-BE49-F238E27FC236}">
                <a16:creationId xmlns:a16="http://schemas.microsoft.com/office/drawing/2014/main" id="{7AD1C5A6-A03B-4B64-940E-FA997B6A3602}"/>
              </a:ext>
            </a:extLst>
          </p:cNvPr>
          <p:cNvGraphicFramePr>
            <a:graphicFrameLocks noGrp="1"/>
          </p:cNvGraphicFramePr>
          <p:nvPr>
            <p:extLst>
              <p:ext uri="{D42A27DB-BD31-4B8C-83A1-F6EECF244321}">
                <p14:modId xmlns:p14="http://schemas.microsoft.com/office/powerpoint/2010/main" val="2286257315"/>
              </p:ext>
            </p:extLst>
          </p:nvPr>
        </p:nvGraphicFramePr>
        <p:xfrm>
          <a:off x="2602759" y="3118009"/>
          <a:ext cx="5936615" cy="883285"/>
        </p:xfrm>
        <a:graphic>
          <a:graphicData uri="http://schemas.openxmlformats.org/drawingml/2006/table">
            <a:tbl>
              <a:tblPr firstRow="1" firstCol="1" bandRow="1">
                <a:tableStyleId>{5C22544A-7EE6-4342-B048-85BDC9FD1C3A}</a:tableStyleId>
              </a:tblPr>
              <a:tblGrid>
                <a:gridCol w="1485265">
                  <a:extLst>
                    <a:ext uri="{9D8B030D-6E8A-4147-A177-3AD203B41FA5}">
                      <a16:colId xmlns:a16="http://schemas.microsoft.com/office/drawing/2014/main" val="1950320670"/>
                    </a:ext>
                  </a:extLst>
                </a:gridCol>
                <a:gridCol w="1483360">
                  <a:extLst>
                    <a:ext uri="{9D8B030D-6E8A-4147-A177-3AD203B41FA5}">
                      <a16:colId xmlns:a16="http://schemas.microsoft.com/office/drawing/2014/main" val="3433003758"/>
                    </a:ext>
                  </a:extLst>
                </a:gridCol>
                <a:gridCol w="1484630">
                  <a:extLst>
                    <a:ext uri="{9D8B030D-6E8A-4147-A177-3AD203B41FA5}">
                      <a16:colId xmlns:a16="http://schemas.microsoft.com/office/drawing/2014/main" val="2401730705"/>
                    </a:ext>
                  </a:extLst>
                </a:gridCol>
                <a:gridCol w="1483360">
                  <a:extLst>
                    <a:ext uri="{9D8B030D-6E8A-4147-A177-3AD203B41FA5}">
                      <a16:colId xmlns:a16="http://schemas.microsoft.com/office/drawing/2014/main" val="2565821618"/>
                    </a:ext>
                  </a:extLst>
                </a:gridCol>
              </a:tblGrid>
              <a:tr h="175895">
                <a:tc>
                  <a:txBody>
                    <a:bodyPr/>
                    <a:lstStyle/>
                    <a:p>
                      <a:pPr marL="31115" marR="0" indent="0" algn="ctr">
                        <a:lnSpc>
                          <a:spcPct val="107000"/>
                        </a:lnSpc>
                        <a:spcBef>
                          <a:spcPts val="0"/>
                        </a:spcBef>
                        <a:spcAft>
                          <a:spcPts val="0"/>
                        </a:spcAft>
                      </a:pP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marL="0" marR="1905" indent="0" algn="ctr">
                        <a:lnSpc>
                          <a:spcPct val="107000"/>
                        </a:lnSpc>
                        <a:spcBef>
                          <a:spcPts val="0"/>
                        </a:spcBef>
                        <a:spcAft>
                          <a:spcPts val="0"/>
                        </a:spcAft>
                      </a:pPr>
                      <a:r>
                        <a:rPr lang="en-US" sz="1100">
                          <a:effectLst/>
                        </a:rPr>
                        <a:t>Age (yrs)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marL="635" marR="0" indent="0" algn="ctr">
                        <a:lnSpc>
                          <a:spcPct val="107000"/>
                        </a:lnSpc>
                        <a:spcBef>
                          <a:spcPts val="0"/>
                        </a:spcBef>
                        <a:spcAft>
                          <a:spcPts val="0"/>
                        </a:spcAft>
                      </a:pPr>
                      <a:r>
                        <a:rPr lang="en-US" sz="1100">
                          <a:effectLst/>
                        </a:rPr>
                        <a:t>Income ($)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marL="0" marR="635" indent="0" algn="ctr">
                        <a:lnSpc>
                          <a:spcPct val="107000"/>
                        </a:lnSpc>
                        <a:spcBef>
                          <a:spcPts val="0"/>
                        </a:spcBef>
                        <a:spcAft>
                          <a:spcPts val="0"/>
                        </a:spcAft>
                      </a:pPr>
                      <a:r>
                        <a:rPr lang="en-US" sz="1100">
                          <a:effectLst/>
                        </a:rPr>
                        <a:t>FTE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508709604"/>
                  </a:ext>
                </a:extLst>
              </a:tr>
              <a:tr h="177800">
                <a:tc>
                  <a:txBody>
                    <a:bodyPr/>
                    <a:lstStyle/>
                    <a:p>
                      <a:pPr marL="0" marR="635" indent="0" algn="ctr">
                        <a:lnSpc>
                          <a:spcPct val="107000"/>
                        </a:lnSpc>
                        <a:spcBef>
                          <a:spcPts val="0"/>
                        </a:spcBef>
                        <a:spcAft>
                          <a:spcPts val="0"/>
                        </a:spcAft>
                      </a:pPr>
                      <a:r>
                        <a:rPr lang="en-US" sz="1100">
                          <a:effectLst/>
                        </a:rPr>
                        <a:t>feature vector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marL="0" marR="635" indent="0" algn="ctr">
                        <a:lnSpc>
                          <a:spcPct val="107000"/>
                        </a:lnSpc>
                        <a:spcBef>
                          <a:spcPts val="0"/>
                        </a:spcBef>
                        <a:spcAft>
                          <a:spcPts val="0"/>
                        </a:spcAft>
                      </a:pPr>
                      <a:r>
                        <a:rPr lang="en-US" sz="1100">
                          <a:effectLst/>
                        </a:rPr>
                        <a:t>19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marL="0" marR="1270" indent="0" algn="ctr">
                        <a:lnSpc>
                          <a:spcPct val="107000"/>
                        </a:lnSpc>
                        <a:spcBef>
                          <a:spcPts val="0"/>
                        </a:spcBef>
                        <a:spcAft>
                          <a:spcPts val="0"/>
                        </a:spcAft>
                      </a:pPr>
                      <a:r>
                        <a:rPr lang="en-US" sz="1100">
                          <a:effectLst/>
                        </a:rPr>
                        <a:t>61000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marL="0" marR="635" indent="0" algn="ctr">
                        <a:lnSpc>
                          <a:spcPct val="107000"/>
                        </a:lnSpc>
                        <a:spcBef>
                          <a:spcPts val="0"/>
                        </a:spcBef>
                        <a:spcAft>
                          <a:spcPts val="0"/>
                        </a:spcAft>
                      </a:pPr>
                      <a:r>
                        <a:rPr lang="en-US" sz="1100">
                          <a:effectLst/>
                        </a:rPr>
                        <a:t>0.625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3587267928"/>
                  </a:ext>
                </a:extLst>
              </a:tr>
              <a:tr h="176530">
                <a:tc>
                  <a:txBody>
                    <a:bodyPr/>
                    <a:lstStyle/>
                    <a:p>
                      <a:pPr marL="635" marR="0" indent="0" algn="ctr">
                        <a:lnSpc>
                          <a:spcPct val="107000"/>
                        </a:lnSpc>
                        <a:spcBef>
                          <a:spcPts val="0"/>
                        </a:spcBef>
                        <a:spcAft>
                          <a:spcPts val="0"/>
                        </a:spcAft>
                      </a:pPr>
                      <a:r>
                        <a:rPr lang="en-US" sz="1100">
                          <a:effectLst/>
                        </a:rPr>
                        <a:t>lower bound vector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marL="0" marR="635" indent="0" algn="ctr">
                        <a:lnSpc>
                          <a:spcPct val="107000"/>
                        </a:lnSpc>
                        <a:spcBef>
                          <a:spcPts val="0"/>
                        </a:spcBef>
                        <a:spcAft>
                          <a:spcPts val="0"/>
                        </a:spcAft>
                      </a:pPr>
                      <a:r>
                        <a:rPr lang="en-US" sz="1100">
                          <a:effectLst/>
                        </a:rPr>
                        <a:t>18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marL="0" marR="1270" indent="0" algn="ctr">
                        <a:lnSpc>
                          <a:spcPct val="107000"/>
                        </a:lnSpc>
                        <a:spcBef>
                          <a:spcPts val="0"/>
                        </a:spcBef>
                        <a:spcAft>
                          <a:spcPts val="0"/>
                        </a:spcAft>
                      </a:pPr>
                      <a:r>
                        <a:rPr lang="en-US" sz="1100">
                          <a:effectLst/>
                        </a:rPr>
                        <a:t>15000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marL="0" marR="635" indent="0" algn="ctr">
                        <a:lnSpc>
                          <a:spcPct val="107000"/>
                        </a:lnSpc>
                        <a:spcBef>
                          <a:spcPts val="0"/>
                        </a:spcBef>
                        <a:spcAft>
                          <a:spcPts val="0"/>
                        </a:spcAft>
                      </a:pPr>
                      <a:r>
                        <a:rPr lang="en-US" sz="1100">
                          <a:effectLst/>
                        </a:rPr>
                        <a:t>0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1037750320"/>
                  </a:ext>
                </a:extLst>
              </a:tr>
              <a:tr h="176530">
                <a:tc>
                  <a:txBody>
                    <a:bodyPr/>
                    <a:lstStyle/>
                    <a:p>
                      <a:pPr marL="0" marR="635" indent="0" algn="ctr">
                        <a:lnSpc>
                          <a:spcPct val="107000"/>
                        </a:lnSpc>
                        <a:spcBef>
                          <a:spcPts val="0"/>
                        </a:spcBef>
                        <a:spcAft>
                          <a:spcPts val="0"/>
                        </a:spcAft>
                      </a:pPr>
                      <a:r>
                        <a:rPr lang="en-US" sz="1100">
                          <a:effectLst/>
                        </a:rPr>
                        <a:t>upper bound vector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marL="0" marR="635" indent="0" algn="ctr">
                        <a:lnSpc>
                          <a:spcPct val="107000"/>
                        </a:lnSpc>
                        <a:spcBef>
                          <a:spcPts val="0"/>
                        </a:spcBef>
                        <a:spcAft>
                          <a:spcPts val="0"/>
                        </a:spcAft>
                      </a:pPr>
                      <a:r>
                        <a:rPr lang="en-US" sz="1100">
                          <a:effectLst/>
                        </a:rPr>
                        <a:t>68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marL="635" marR="0" indent="0" algn="ctr">
                        <a:lnSpc>
                          <a:spcPct val="107000"/>
                        </a:lnSpc>
                        <a:spcBef>
                          <a:spcPts val="0"/>
                        </a:spcBef>
                        <a:spcAft>
                          <a:spcPts val="0"/>
                        </a:spcAft>
                      </a:pPr>
                      <a:r>
                        <a:rPr lang="en-US" sz="1100">
                          <a:effectLst/>
                        </a:rPr>
                        <a:t>150000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marL="0" marR="635" indent="0" algn="ctr">
                        <a:lnSpc>
                          <a:spcPct val="107000"/>
                        </a:lnSpc>
                        <a:spcBef>
                          <a:spcPts val="0"/>
                        </a:spcBef>
                        <a:spcAft>
                          <a:spcPts val="0"/>
                        </a:spcAft>
                      </a:pPr>
                      <a:r>
                        <a:rPr lang="en-US" sz="1100">
                          <a:effectLst/>
                        </a:rPr>
                        <a:t>1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941744992"/>
                  </a:ext>
                </a:extLst>
              </a:tr>
              <a:tr h="176530">
                <a:tc>
                  <a:txBody>
                    <a:bodyPr/>
                    <a:lstStyle/>
                    <a:p>
                      <a:pPr marL="635" marR="0" indent="0" algn="ctr">
                        <a:lnSpc>
                          <a:spcPct val="107000"/>
                        </a:lnSpc>
                        <a:spcBef>
                          <a:spcPts val="0"/>
                        </a:spcBef>
                        <a:spcAft>
                          <a:spcPts val="0"/>
                        </a:spcAft>
                      </a:pPr>
                      <a:r>
                        <a:rPr lang="en-US" sz="1100">
                          <a:effectLst/>
                        </a:rPr>
                        <a:t>scaled feature vector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marL="0" marR="635" indent="0" algn="ctr">
                        <a:lnSpc>
                          <a:spcPct val="107000"/>
                        </a:lnSpc>
                        <a:spcBef>
                          <a:spcPts val="0"/>
                        </a:spcBef>
                        <a:spcAft>
                          <a:spcPts val="0"/>
                        </a:spcAft>
                      </a:pPr>
                      <a:r>
                        <a:rPr lang="en-US" sz="1100">
                          <a:effectLst/>
                        </a:rPr>
                        <a:t>0.02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marL="0" marR="1270" indent="0" algn="ctr">
                        <a:lnSpc>
                          <a:spcPct val="107000"/>
                        </a:lnSpc>
                        <a:spcBef>
                          <a:spcPts val="0"/>
                        </a:spcBef>
                        <a:spcAft>
                          <a:spcPts val="0"/>
                        </a:spcAft>
                      </a:pPr>
                      <a:r>
                        <a:rPr lang="en-US" sz="1100">
                          <a:effectLst/>
                        </a:rPr>
                        <a:t>0.341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tc>
                  <a:txBody>
                    <a:bodyPr/>
                    <a:lstStyle/>
                    <a:p>
                      <a:pPr marL="0" marR="635" indent="0" algn="ctr">
                        <a:lnSpc>
                          <a:spcPct val="107000"/>
                        </a:lnSpc>
                        <a:spcBef>
                          <a:spcPts val="0"/>
                        </a:spcBef>
                        <a:spcAft>
                          <a:spcPts val="0"/>
                        </a:spcAft>
                      </a:pPr>
                      <a:r>
                        <a:rPr lang="en-US" sz="1100" dirty="0">
                          <a:effectLst/>
                        </a:rPr>
                        <a:t>0.625 </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1043310452"/>
                  </a:ext>
                </a:extLst>
              </a:tr>
            </a:tbl>
          </a:graphicData>
        </a:graphic>
      </p:graphicFrame>
    </p:spTree>
    <p:extLst>
      <p:ext uri="{BB962C8B-B14F-4D97-AF65-F5344CB8AC3E}">
        <p14:creationId xmlns:p14="http://schemas.microsoft.com/office/powerpoint/2010/main" val="1477728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9D7B-BF6C-4DBA-8C93-13FB2BEC7010}"/>
              </a:ext>
            </a:extLst>
          </p:cNvPr>
          <p:cNvSpPr>
            <a:spLocks noGrp="1"/>
          </p:cNvSpPr>
          <p:nvPr>
            <p:ph type="title"/>
          </p:nvPr>
        </p:nvSpPr>
        <p:spPr/>
        <p:txBody>
          <a:bodyPr/>
          <a:lstStyle/>
          <a:p>
            <a:r>
              <a:rPr lang="en-US" dirty="0"/>
              <a:t>3</a:t>
            </a:r>
            <a:r>
              <a:rPr lang="en-US" baseline="30000" dirty="0"/>
              <a:t>rd</a:t>
            </a:r>
            <a:r>
              <a:rPr lang="en-US" dirty="0"/>
              <a:t> function: </a:t>
            </a:r>
            <a:r>
              <a:rPr lang="en-US" dirty="0" err="1"/>
              <a:t>scaled_euclidean_distance</a:t>
            </a:r>
            <a:endParaRPr lang="en-US" dirty="0"/>
          </a:p>
        </p:txBody>
      </p:sp>
      <p:sp>
        <p:nvSpPr>
          <p:cNvPr id="3" name="Content Placeholder 2">
            <a:extLst>
              <a:ext uri="{FF2B5EF4-FFF2-40B4-BE49-F238E27FC236}">
                <a16:creationId xmlns:a16="http://schemas.microsoft.com/office/drawing/2014/main" id="{849D9723-CE23-4572-A231-CC348B63F6DF}"/>
              </a:ext>
            </a:extLst>
          </p:cNvPr>
          <p:cNvSpPr>
            <a:spLocks noGrp="1"/>
          </p:cNvSpPr>
          <p:nvPr>
            <p:ph idx="1"/>
          </p:nvPr>
        </p:nvSpPr>
        <p:spPr/>
        <p:txBody>
          <a:bodyPr/>
          <a:lstStyle/>
          <a:p>
            <a:r>
              <a:rPr lang="en-US" dirty="0"/>
              <a:t>This function takes two instance feature vectors, a lower bounds feature vector, and an upper bounds feature vector.  Use the previous function to return the distance between scaled versions of the feature vector.  Here's the catch (there's always a catch) – you must also return the number of features used to calculate the distance (hint: the length of the common feature set).  To return two values, just separate them with commas.  E.g. return vector, n.  This code can then store the result of a function call into variables: </a:t>
            </a:r>
          </a:p>
          <a:p>
            <a:pPr marL="0" indent="0">
              <a:buNone/>
            </a:pPr>
            <a:endParaRPr lang="en-US" dirty="0"/>
          </a:p>
          <a:p>
            <a:r>
              <a:rPr lang="en-US" dirty="0" err="1"/>
              <a:t>dist</a:t>
            </a:r>
            <a:r>
              <a:rPr lang="en-US" dirty="0"/>
              <a:t>, n = </a:t>
            </a:r>
            <a:r>
              <a:rPr lang="en-US" dirty="0" err="1"/>
              <a:t>scaled_euclidean_distance</a:t>
            </a:r>
            <a:r>
              <a:rPr lang="en-US" dirty="0"/>
              <a:t>(object1, object2, lower, upper) </a:t>
            </a:r>
          </a:p>
          <a:p>
            <a:endParaRPr lang="en-US" dirty="0"/>
          </a:p>
        </p:txBody>
      </p:sp>
    </p:spTree>
    <p:extLst>
      <p:ext uri="{BB962C8B-B14F-4D97-AF65-F5344CB8AC3E}">
        <p14:creationId xmlns:p14="http://schemas.microsoft.com/office/powerpoint/2010/main" val="2276939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A34D9-41FF-47F2-89B7-6A20EBB63BA4}"/>
              </a:ext>
            </a:extLst>
          </p:cNvPr>
          <p:cNvSpPr>
            <a:spLocks noGrp="1"/>
          </p:cNvSpPr>
          <p:nvPr>
            <p:ph type="title"/>
          </p:nvPr>
        </p:nvSpPr>
        <p:spPr/>
        <p:txBody>
          <a:bodyPr/>
          <a:lstStyle/>
          <a:p>
            <a:r>
              <a:rPr lang="en-US" dirty="0"/>
              <a:t>4</a:t>
            </a:r>
            <a:r>
              <a:rPr lang="en-US" baseline="30000" dirty="0"/>
              <a:t>th</a:t>
            </a:r>
            <a:r>
              <a:rPr lang="en-US" dirty="0"/>
              <a:t> function: similarity</a:t>
            </a:r>
          </a:p>
        </p:txBody>
      </p:sp>
      <p:sp>
        <p:nvSpPr>
          <p:cNvPr id="3" name="Content Placeholder 2">
            <a:extLst>
              <a:ext uri="{FF2B5EF4-FFF2-40B4-BE49-F238E27FC236}">
                <a16:creationId xmlns:a16="http://schemas.microsoft.com/office/drawing/2014/main" id="{4A3071A6-606E-45FF-9F90-2DB83A78C569}"/>
              </a:ext>
            </a:extLst>
          </p:cNvPr>
          <p:cNvSpPr>
            <a:spLocks noGrp="1"/>
          </p:cNvSpPr>
          <p:nvPr>
            <p:ph idx="1"/>
          </p:nvPr>
        </p:nvSpPr>
        <p:spPr/>
        <p:txBody>
          <a:bodyPr>
            <a:normAutofit lnSpcReduction="10000"/>
          </a:bodyPr>
          <a:lstStyle/>
          <a:p>
            <a:r>
              <a:rPr lang="en-US" dirty="0"/>
              <a:t>Given feature vectors for two objects and lower and upper bounds vectors, this function will calculate and return the similarity between the two objects.  We want our measure of similarity to fall in the range [0, 1], with 0 representing two completely different objects and 1 representing objects with all equal features.  Using the previous function, we get a Euclidean distance that was calculated giving equal weight to each feature, which we called scaled Euclidean distance.  Let's calculate the maximum distance that we can get between two vectors with </a:t>
            </a:r>
            <a:r>
              <a:rPr lang="en-US" i="1" dirty="0"/>
              <a:t>n</a:t>
            </a:r>
            <a:r>
              <a:rPr lang="en-US" dirty="0"/>
              <a:t> features in common – this will be the distance between a vector with </a:t>
            </a:r>
            <a:r>
              <a:rPr lang="en-US" i="1" dirty="0"/>
              <a:t>n</a:t>
            </a:r>
            <a:r>
              <a:rPr lang="en-US" dirty="0"/>
              <a:t> zeros as values and a vector with </a:t>
            </a:r>
            <a:r>
              <a:rPr lang="en-US" i="1" dirty="0"/>
              <a:t>n</a:t>
            </a:r>
            <a:r>
              <a:rPr lang="en-US" dirty="0"/>
              <a:t> ones as values, e.g. </a:t>
            </a:r>
            <a:r>
              <a:rPr lang="en-US" dirty="0" err="1"/>
              <a:t>dist</a:t>
            </a:r>
            <a:r>
              <a:rPr lang="en-US" dirty="0"/>
              <a:t>([0, 0, 0], [1, 1, 1]), because 0 and 1 are now lower and upper limits for each feature value.  </a:t>
            </a:r>
          </a:p>
          <a:p>
            <a:endParaRPr lang="en-US" dirty="0"/>
          </a:p>
        </p:txBody>
      </p:sp>
    </p:spTree>
    <p:extLst>
      <p:ext uri="{BB962C8B-B14F-4D97-AF65-F5344CB8AC3E}">
        <p14:creationId xmlns:p14="http://schemas.microsoft.com/office/powerpoint/2010/main" val="2110804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FCE19-1A59-463C-83D4-7AF63E89F04B}"/>
              </a:ext>
            </a:extLst>
          </p:cNvPr>
          <p:cNvSpPr>
            <a:spLocks noGrp="1"/>
          </p:cNvSpPr>
          <p:nvPr>
            <p:ph type="title"/>
          </p:nvPr>
        </p:nvSpPr>
        <p:spPr/>
        <p:txBody>
          <a:bodyPr/>
          <a:lstStyle/>
          <a:p>
            <a:r>
              <a:rPr lang="en-US" dirty="0"/>
              <a:t>similarity</a:t>
            </a:r>
          </a:p>
        </p:txBody>
      </p:sp>
      <p:sp>
        <p:nvSpPr>
          <p:cNvPr id="3" name="Content Placeholder 2">
            <a:extLst>
              <a:ext uri="{FF2B5EF4-FFF2-40B4-BE49-F238E27FC236}">
                <a16:creationId xmlns:a16="http://schemas.microsoft.com/office/drawing/2014/main" id="{731BB2C9-A922-42B8-84DF-F9A07D58BE10}"/>
              </a:ext>
            </a:extLst>
          </p:cNvPr>
          <p:cNvSpPr>
            <a:spLocks noGrp="1"/>
          </p:cNvSpPr>
          <p:nvPr>
            <p:ph idx="1"/>
          </p:nvPr>
        </p:nvSpPr>
        <p:spPr/>
        <p:txBody>
          <a:bodyPr/>
          <a:lstStyle/>
          <a:p>
            <a:r>
              <a:rPr lang="en-US" dirty="0"/>
              <a:t>Applying the formula for Euclidean distance, we find this distance to be √</a:t>
            </a:r>
            <a:r>
              <a:rPr lang="en-US" i="1" dirty="0"/>
              <a:t>n</a:t>
            </a:r>
            <a:r>
              <a:rPr lang="en-US" dirty="0"/>
              <a:t>.  So the range of the distances returned by the previous function is [0, √</a:t>
            </a:r>
            <a:r>
              <a:rPr lang="en-US" i="1" dirty="0"/>
              <a:t>n</a:t>
            </a:r>
            <a:r>
              <a:rPr lang="en-US" dirty="0"/>
              <a:t>], so we need to scale the distance again.  To transform the upper limit of this range to 1, we need to divide the distance by √</a:t>
            </a:r>
            <a:r>
              <a:rPr lang="en-US" i="1" dirty="0"/>
              <a:t>n</a:t>
            </a:r>
            <a:r>
              <a:rPr lang="en-US" dirty="0"/>
              <a:t> to get the scaled distance.  Use the number of features used to calculate the scaled Euclidean distance (n in the code above) to scale the distance again so that it falls in the range [0, 1].  Then similarity = 1 – scaled distance. </a:t>
            </a:r>
          </a:p>
          <a:p>
            <a:pPr marL="0" indent="0">
              <a:buNone/>
            </a:pPr>
            <a:endParaRPr lang="en-US" dirty="0"/>
          </a:p>
        </p:txBody>
      </p:sp>
    </p:spTree>
    <p:extLst>
      <p:ext uri="{BB962C8B-B14F-4D97-AF65-F5344CB8AC3E}">
        <p14:creationId xmlns:p14="http://schemas.microsoft.com/office/powerpoint/2010/main" val="3268851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506B0-1F04-41A7-AFA7-45713B56204E}"/>
              </a:ext>
            </a:extLst>
          </p:cNvPr>
          <p:cNvSpPr>
            <a:spLocks noGrp="1"/>
          </p:cNvSpPr>
          <p:nvPr>
            <p:ph type="title"/>
          </p:nvPr>
        </p:nvSpPr>
        <p:spPr/>
        <p:txBody>
          <a:bodyPr/>
          <a:lstStyle/>
          <a:p>
            <a:r>
              <a:rPr lang="en-US" dirty="0"/>
              <a:t>Complete lab8.py</a:t>
            </a:r>
          </a:p>
        </p:txBody>
      </p:sp>
      <p:pic>
        <p:nvPicPr>
          <p:cNvPr id="5" name="Picture 4">
            <a:extLst>
              <a:ext uri="{FF2B5EF4-FFF2-40B4-BE49-F238E27FC236}">
                <a16:creationId xmlns:a16="http://schemas.microsoft.com/office/drawing/2014/main" id="{45F5454F-AAC6-4E92-8F62-AC0F12D3D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5282" y="1690689"/>
            <a:ext cx="6437905" cy="3914246"/>
          </a:xfrm>
          <a:prstGeom prst="rect">
            <a:avLst/>
          </a:prstGeom>
        </p:spPr>
      </p:pic>
    </p:spTree>
    <p:extLst>
      <p:ext uri="{BB962C8B-B14F-4D97-AF65-F5344CB8AC3E}">
        <p14:creationId xmlns:p14="http://schemas.microsoft.com/office/powerpoint/2010/main" val="1384270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57BED-880C-4CCA-86F3-933D4A6474AC}"/>
              </a:ext>
            </a:extLst>
          </p:cNvPr>
          <p:cNvSpPr>
            <a:spLocks noGrp="1"/>
          </p:cNvSpPr>
          <p:nvPr>
            <p:ph type="title"/>
          </p:nvPr>
        </p:nvSpPr>
        <p:spPr/>
        <p:txBody>
          <a:bodyPr/>
          <a:lstStyle/>
          <a:p>
            <a:r>
              <a:rPr lang="en-US" dirty="0"/>
              <a:t>Pandas Review: Series</a:t>
            </a:r>
          </a:p>
        </p:txBody>
      </p:sp>
      <p:sp>
        <p:nvSpPr>
          <p:cNvPr id="3" name="Content Placeholder 2">
            <a:extLst>
              <a:ext uri="{FF2B5EF4-FFF2-40B4-BE49-F238E27FC236}">
                <a16:creationId xmlns:a16="http://schemas.microsoft.com/office/drawing/2014/main" id="{72431D50-E9DE-47B3-AF1D-10E5EB31D568}"/>
              </a:ext>
            </a:extLst>
          </p:cNvPr>
          <p:cNvSpPr>
            <a:spLocks noGrp="1"/>
          </p:cNvSpPr>
          <p:nvPr>
            <p:ph idx="1"/>
          </p:nvPr>
        </p:nvSpPr>
        <p:spPr/>
        <p:txBody>
          <a:bodyPr>
            <a:normAutofit/>
          </a:bodyPr>
          <a:lstStyle/>
          <a:p>
            <a:r>
              <a:rPr lang="en-US" dirty="0"/>
              <a:t>Pandas series are used to represent feature vectors in this assignment</a:t>
            </a:r>
          </a:p>
          <a:p>
            <a:pPr lvl="1"/>
            <a:r>
              <a:rPr lang="en-US" sz="2800" dirty="0"/>
              <a:t>Feature vectors: sequence of feature values representing an instance. A row in a database of a data frame or a series</a:t>
            </a:r>
          </a:p>
          <a:p>
            <a:pPr lvl="1"/>
            <a:r>
              <a:rPr lang="en-US" sz="2800" dirty="0"/>
              <a:t>A series is used to literally represent a column or row in a data frame</a:t>
            </a:r>
          </a:p>
          <a:p>
            <a:pPr lvl="1"/>
            <a:r>
              <a:rPr lang="en-US" sz="2800" dirty="0"/>
              <a:t>Pandas documentation: https://pandas.pydata.org/pandas-docs/stable/dsintro.html </a:t>
            </a:r>
          </a:p>
        </p:txBody>
      </p:sp>
    </p:spTree>
    <p:extLst>
      <p:ext uri="{BB962C8B-B14F-4D97-AF65-F5344CB8AC3E}">
        <p14:creationId xmlns:p14="http://schemas.microsoft.com/office/powerpoint/2010/main" val="4038416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FA927-CFF2-42BD-B493-A1A4F1ACD3E9}"/>
              </a:ext>
            </a:extLst>
          </p:cNvPr>
          <p:cNvSpPr>
            <a:spLocks noGrp="1"/>
          </p:cNvSpPr>
          <p:nvPr>
            <p:ph type="title"/>
          </p:nvPr>
        </p:nvSpPr>
        <p:spPr/>
        <p:txBody>
          <a:bodyPr/>
          <a:lstStyle/>
          <a:p>
            <a:r>
              <a:rPr lang="en-US" dirty="0"/>
              <a:t>How to Make Series from Data frames</a:t>
            </a:r>
          </a:p>
        </p:txBody>
      </p:sp>
      <p:sp>
        <p:nvSpPr>
          <p:cNvPr id="7" name="Content Placeholder 6">
            <a:extLst>
              <a:ext uri="{FF2B5EF4-FFF2-40B4-BE49-F238E27FC236}">
                <a16:creationId xmlns:a16="http://schemas.microsoft.com/office/drawing/2014/main" id="{B3C732ED-692E-4605-83F8-1338015B6EB8}"/>
              </a:ext>
            </a:extLst>
          </p:cNvPr>
          <p:cNvSpPr>
            <a:spLocks noGrp="1"/>
          </p:cNvSpPr>
          <p:nvPr>
            <p:ph idx="1"/>
          </p:nvPr>
        </p:nvSpPr>
        <p:spPr>
          <a:xfrm>
            <a:off x="437148" y="1848548"/>
            <a:ext cx="2410572" cy="4355027"/>
          </a:xfrm>
        </p:spPr>
        <p:txBody>
          <a:bodyPr/>
          <a:lstStyle/>
          <a:p>
            <a:r>
              <a:rPr lang="en-US" dirty="0"/>
              <a:t>Use </a:t>
            </a:r>
            <a:r>
              <a:rPr lang="en-US" dirty="0" err="1"/>
              <a:t>loc</a:t>
            </a:r>
            <a:r>
              <a:rPr lang="en-US" dirty="0"/>
              <a:t> and </a:t>
            </a:r>
            <a:r>
              <a:rPr lang="en-US" dirty="0" err="1"/>
              <a:t>iloc</a:t>
            </a:r>
            <a:r>
              <a:rPr lang="en-US" dirty="0"/>
              <a:t> to index into a data frame in pandas to extract the series that you need</a:t>
            </a:r>
          </a:p>
          <a:p>
            <a:r>
              <a:rPr lang="en-US" b="1" u="sng" dirty="0"/>
              <a:t>Do not use ix</a:t>
            </a:r>
          </a:p>
          <a:p>
            <a:endParaRPr lang="en-US" dirty="0"/>
          </a:p>
          <a:p>
            <a:endParaRPr lang="en-US" dirty="0"/>
          </a:p>
          <a:p>
            <a:endParaRPr lang="en-US" dirty="0"/>
          </a:p>
        </p:txBody>
      </p:sp>
      <p:pic>
        <p:nvPicPr>
          <p:cNvPr id="8" name="Content Placeholder 4">
            <a:extLst>
              <a:ext uri="{FF2B5EF4-FFF2-40B4-BE49-F238E27FC236}">
                <a16:creationId xmlns:a16="http://schemas.microsoft.com/office/drawing/2014/main" id="{DBFB6668-EC2E-4629-AD21-D78EE6B99C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5342" y="1398495"/>
            <a:ext cx="5795948" cy="4946053"/>
          </a:xfrm>
          <a:prstGeom prst="rect">
            <a:avLst/>
          </a:prstGeom>
        </p:spPr>
      </p:pic>
      <p:pic>
        <p:nvPicPr>
          <p:cNvPr id="10" name="Picture 9">
            <a:extLst>
              <a:ext uri="{FF2B5EF4-FFF2-40B4-BE49-F238E27FC236}">
                <a16:creationId xmlns:a16="http://schemas.microsoft.com/office/drawing/2014/main" id="{D6F58819-7740-4C35-A463-54EF789FD3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7721" y="1398495"/>
            <a:ext cx="3068986" cy="4946054"/>
          </a:xfrm>
          <a:prstGeom prst="rect">
            <a:avLst/>
          </a:prstGeom>
        </p:spPr>
      </p:pic>
      <p:sp>
        <p:nvSpPr>
          <p:cNvPr id="11" name="TextBox 10">
            <a:extLst>
              <a:ext uri="{FF2B5EF4-FFF2-40B4-BE49-F238E27FC236}">
                <a16:creationId xmlns:a16="http://schemas.microsoft.com/office/drawing/2014/main" id="{4F026E95-AFBF-407F-B577-ED6BF15E05F5}"/>
              </a:ext>
            </a:extLst>
          </p:cNvPr>
          <p:cNvSpPr txBox="1"/>
          <p:nvPr/>
        </p:nvSpPr>
        <p:spPr>
          <a:xfrm>
            <a:off x="3718938" y="6368507"/>
            <a:ext cx="2197769" cy="369332"/>
          </a:xfrm>
          <a:prstGeom prst="rect">
            <a:avLst/>
          </a:prstGeom>
          <a:noFill/>
        </p:spPr>
        <p:txBody>
          <a:bodyPr wrap="square" rtlCol="0">
            <a:spAutoFit/>
          </a:bodyPr>
          <a:lstStyle/>
          <a:p>
            <a:r>
              <a:rPr lang="en-US" dirty="0" err="1"/>
              <a:t>loc</a:t>
            </a:r>
            <a:r>
              <a:rPr lang="en-US" dirty="0"/>
              <a:t> example</a:t>
            </a:r>
          </a:p>
        </p:txBody>
      </p:sp>
      <p:sp>
        <p:nvSpPr>
          <p:cNvPr id="12" name="TextBox 11">
            <a:extLst>
              <a:ext uri="{FF2B5EF4-FFF2-40B4-BE49-F238E27FC236}">
                <a16:creationId xmlns:a16="http://schemas.microsoft.com/office/drawing/2014/main" id="{0D6784EB-06CD-4894-AABB-34E92E849483}"/>
              </a:ext>
            </a:extLst>
          </p:cNvPr>
          <p:cNvSpPr txBox="1"/>
          <p:nvPr/>
        </p:nvSpPr>
        <p:spPr>
          <a:xfrm>
            <a:off x="8305271" y="6368507"/>
            <a:ext cx="1548414" cy="369332"/>
          </a:xfrm>
          <a:prstGeom prst="rect">
            <a:avLst/>
          </a:prstGeom>
          <a:noFill/>
        </p:spPr>
        <p:txBody>
          <a:bodyPr wrap="square" rtlCol="0">
            <a:spAutoFit/>
          </a:bodyPr>
          <a:lstStyle/>
          <a:p>
            <a:r>
              <a:rPr lang="en-US" dirty="0" err="1"/>
              <a:t>iloc</a:t>
            </a:r>
            <a:r>
              <a:rPr lang="en-US" dirty="0"/>
              <a:t> example</a:t>
            </a:r>
          </a:p>
        </p:txBody>
      </p:sp>
    </p:spTree>
    <p:extLst>
      <p:ext uri="{BB962C8B-B14F-4D97-AF65-F5344CB8AC3E}">
        <p14:creationId xmlns:p14="http://schemas.microsoft.com/office/powerpoint/2010/main" val="3171788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CC1FA-BF8C-48F2-ACAE-A6D57F02B15F}"/>
              </a:ext>
            </a:extLst>
          </p:cNvPr>
          <p:cNvSpPr>
            <a:spLocks noGrp="1"/>
          </p:cNvSpPr>
          <p:nvPr>
            <p:ph type="title"/>
          </p:nvPr>
        </p:nvSpPr>
        <p:spPr>
          <a:xfrm>
            <a:off x="565244" y="285839"/>
            <a:ext cx="10515600" cy="1325563"/>
          </a:xfrm>
        </p:spPr>
        <p:txBody>
          <a:bodyPr>
            <a:normAutofit/>
          </a:bodyPr>
          <a:lstStyle/>
          <a:p>
            <a:r>
              <a:rPr lang="en-US" sz="5000" dirty="0"/>
              <a:t>Brief Explanation of K-Means</a:t>
            </a:r>
          </a:p>
        </p:txBody>
      </p:sp>
      <p:sp>
        <p:nvSpPr>
          <p:cNvPr id="3" name="Content Placeholder 2">
            <a:extLst>
              <a:ext uri="{FF2B5EF4-FFF2-40B4-BE49-F238E27FC236}">
                <a16:creationId xmlns:a16="http://schemas.microsoft.com/office/drawing/2014/main" id="{A29BC62C-5701-4CA3-A667-2AF336455B70}"/>
              </a:ext>
            </a:extLst>
          </p:cNvPr>
          <p:cNvSpPr>
            <a:spLocks noGrp="1"/>
          </p:cNvSpPr>
          <p:nvPr>
            <p:ph idx="1"/>
          </p:nvPr>
        </p:nvSpPr>
        <p:spPr>
          <a:xfrm>
            <a:off x="838200" y="1573823"/>
            <a:ext cx="10515600" cy="4919052"/>
          </a:xfrm>
        </p:spPr>
        <p:txBody>
          <a:bodyPr>
            <a:normAutofit lnSpcReduction="10000"/>
          </a:bodyPr>
          <a:lstStyle/>
          <a:p>
            <a:r>
              <a:rPr lang="en-US" sz="3500" dirty="0"/>
              <a:t>Clustering is unsupervised learning</a:t>
            </a:r>
          </a:p>
          <a:p>
            <a:pPr lvl="1"/>
            <a:r>
              <a:rPr lang="en-US" sz="3100" dirty="0"/>
              <a:t>Clustering is particularly good for finding hidden patterns in data</a:t>
            </a:r>
          </a:p>
          <a:p>
            <a:pPr lvl="1"/>
            <a:r>
              <a:rPr lang="en-US" sz="3100" dirty="0"/>
              <a:t>Unsupervised learning is used when the data does not have labeled responses </a:t>
            </a:r>
            <a:endParaRPr lang="en-US" sz="3500" dirty="0"/>
          </a:p>
          <a:p>
            <a:r>
              <a:rPr lang="en-US" sz="3500" dirty="0"/>
              <a:t>Works by splitting the data into clusters (k is the amount of clusters)</a:t>
            </a:r>
          </a:p>
          <a:p>
            <a:r>
              <a:rPr lang="en-US" sz="3900" dirty="0"/>
              <a:t>Centroid is a data point in the middle of a cluster</a:t>
            </a:r>
          </a:p>
          <a:p>
            <a:r>
              <a:rPr lang="en-US" sz="3500" dirty="0"/>
              <a:t>Each centroid is an existing data point picked at random so all the clusters are unique</a:t>
            </a:r>
          </a:p>
          <a:p>
            <a:endParaRPr lang="en-US" sz="3500" dirty="0"/>
          </a:p>
          <a:p>
            <a:pPr marL="0" indent="0">
              <a:buNone/>
            </a:pPr>
            <a:endParaRPr lang="en-US" sz="3500" dirty="0"/>
          </a:p>
          <a:p>
            <a:endParaRPr lang="en-US" sz="3500" dirty="0"/>
          </a:p>
        </p:txBody>
      </p:sp>
    </p:spTree>
    <p:extLst>
      <p:ext uri="{BB962C8B-B14F-4D97-AF65-F5344CB8AC3E}">
        <p14:creationId xmlns:p14="http://schemas.microsoft.com/office/powerpoint/2010/main" val="3369567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41E11-5DC4-412F-924D-EFE4285CB35D}"/>
              </a:ext>
            </a:extLst>
          </p:cNvPr>
          <p:cNvSpPr>
            <a:spLocks noGrp="1"/>
          </p:cNvSpPr>
          <p:nvPr>
            <p:ph type="title"/>
          </p:nvPr>
        </p:nvSpPr>
        <p:spPr>
          <a:xfrm>
            <a:off x="477169" y="302665"/>
            <a:ext cx="10515600" cy="1325563"/>
          </a:xfrm>
        </p:spPr>
        <p:txBody>
          <a:bodyPr/>
          <a:lstStyle/>
          <a:p>
            <a:r>
              <a:rPr lang="en-US" dirty="0"/>
              <a:t>K-means Homework </a:t>
            </a:r>
            <a:br>
              <a:rPr lang="en-US" dirty="0"/>
            </a:br>
            <a:r>
              <a:rPr lang="en-US" dirty="0"/>
              <a:t>Overview</a:t>
            </a:r>
          </a:p>
        </p:txBody>
      </p:sp>
      <p:sp>
        <p:nvSpPr>
          <p:cNvPr id="3" name="Content Placeholder 2">
            <a:extLst>
              <a:ext uri="{FF2B5EF4-FFF2-40B4-BE49-F238E27FC236}">
                <a16:creationId xmlns:a16="http://schemas.microsoft.com/office/drawing/2014/main" id="{33BED1AE-78F3-43B4-904D-5830BEF172CC}"/>
              </a:ext>
            </a:extLst>
          </p:cNvPr>
          <p:cNvSpPr>
            <a:spLocks noGrp="1"/>
          </p:cNvSpPr>
          <p:nvPr>
            <p:ph idx="1"/>
          </p:nvPr>
        </p:nvSpPr>
        <p:spPr>
          <a:xfrm>
            <a:off x="657685" y="1802713"/>
            <a:ext cx="5001126" cy="5055287"/>
          </a:xfrm>
        </p:spPr>
        <p:txBody>
          <a:bodyPr>
            <a:normAutofit/>
          </a:bodyPr>
          <a:lstStyle/>
          <a:p>
            <a:pPr marL="0" indent="0">
              <a:buNone/>
            </a:pPr>
            <a:r>
              <a:rPr lang="en-US" sz="2400" dirty="0"/>
              <a:t>You first go through the data points and assign each point to a randomly generated centroid based on the proximity to it</a:t>
            </a:r>
          </a:p>
          <a:p>
            <a:pPr lvl="1"/>
            <a:r>
              <a:rPr lang="en-US" dirty="0"/>
              <a:t>The proximity to a centroid is calculated in the function </a:t>
            </a:r>
            <a:r>
              <a:rPr lang="en-US" dirty="0" err="1"/>
              <a:t>euclidean_distance</a:t>
            </a:r>
            <a:endParaRPr lang="en-US" dirty="0"/>
          </a:p>
          <a:p>
            <a:r>
              <a:rPr lang="en-US" sz="2400" dirty="0"/>
              <a:t>Once the data points have been assigned, K-Means moves the centroids to the average of the points in the cluster</a:t>
            </a:r>
          </a:p>
          <a:p>
            <a:endParaRPr lang="en-US" sz="2400" dirty="0"/>
          </a:p>
        </p:txBody>
      </p:sp>
      <p:pic>
        <p:nvPicPr>
          <p:cNvPr id="4" name="Picture 3">
            <a:extLst>
              <a:ext uri="{FF2B5EF4-FFF2-40B4-BE49-F238E27FC236}">
                <a16:creationId xmlns:a16="http://schemas.microsoft.com/office/drawing/2014/main" id="{AA6A6C92-6224-4331-89A0-061E08F34EB1}"/>
              </a:ext>
            </a:extLst>
          </p:cNvPr>
          <p:cNvPicPr>
            <a:picLocks noChangeAspect="1"/>
          </p:cNvPicPr>
          <p:nvPr/>
        </p:nvPicPr>
        <p:blipFill>
          <a:blip r:embed="rId2"/>
          <a:stretch>
            <a:fillRect/>
          </a:stretch>
        </p:blipFill>
        <p:spPr>
          <a:xfrm>
            <a:off x="5839326" y="301458"/>
            <a:ext cx="5875505" cy="5875505"/>
          </a:xfrm>
          <a:prstGeom prst="rect">
            <a:avLst/>
          </a:prstGeom>
        </p:spPr>
      </p:pic>
    </p:spTree>
    <p:extLst>
      <p:ext uri="{BB962C8B-B14F-4D97-AF65-F5344CB8AC3E}">
        <p14:creationId xmlns:p14="http://schemas.microsoft.com/office/powerpoint/2010/main" val="4097115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BBBE9-97FB-4FA5-B7B8-D3D2FEB4A53C}"/>
              </a:ext>
            </a:extLst>
          </p:cNvPr>
          <p:cNvSpPr>
            <a:spLocks noGrp="1"/>
          </p:cNvSpPr>
          <p:nvPr>
            <p:ph type="title"/>
          </p:nvPr>
        </p:nvSpPr>
        <p:spPr/>
        <p:txBody>
          <a:bodyPr/>
          <a:lstStyle/>
          <a:p>
            <a:r>
              <a:rPr lang="en-US" dirty="0"/>
              <a:t>Euclidean Distance</a:t>
            </a:r>
          </a:p>
        </p:txBody>
      </p:sp>
      <p:sp>
        <p:nvSpPr>
          <p:cNvPr id="3" name="Content Placeholder 2">
            <a:extLst>
              <a:ext uri="{FF2B5EF4-FFF2-40B4-BE49-F238E27FC236}">
                <a16:creationId xmlns:a16="http://schemas.microsoft.com/office/drawing/2014/main" id="{26082C43-7FB2-4EAA-AC58-6DD229E9638F}"/>
              </a:ext>
            </a:extLst>
          </p:cNvPr>
          <p:cNvSpPr>
            <a:spLocks noGrp="1"/>
          </p:cNvSpPr>
          <p:nvPr>
            <p:ph idx="1"/>
          </p:nvPr>
        </p:nvSpPr>
        <p:spPr>
          <a:xfrm>
            <a:off x="838200" y="1392283"/>
            <a:ext cx="10515600" cy="5100591"/>
          </a:xfrm>
        </p:spPr>
        <p:txBody>
          <a:bodyPr>
            <a:normAutofit/>
          </a:bodyPr>
          <a:lstStyle/>
          <a:p>
            <a:r>
              <a:rPr lang="en-US" sz="2400" dirty="0"/>
              <a:t>In the homework, each column correlates with a feature (i.e. column 1 could be marital status, column 2 could be income)</a:t>
            </a:r>
          </a:p>
          <a:p>
            <a:pPr lvl="1"/>
            <a:r>
              <a:rPr lang="en-US" dirty="0"/>
              <a:t>For example, each row could represent a person and the values in the row can represent characteristics they possess</a:t>
            </a:r>
          </a:p>
          <a:p>
            <a:pPr lvl="1"/>
            <a:endParaRPr lang="en-US" dirty="0"/>
          </a:p>
          <a:p>
            <a:pPr lvl="1"/>
            <a:endParaRPr lang="en-US" dirty="0"/>
          </a:p>
          <a:p>
            <a:pPr lvl="1"/>
            <a:endParaRPr lang="en-US" dirty="0"/>
          </a:p>
          <a:p>
            <a:r>
              <a:rPr lang="en-US" sz="2400" dirty="0"/>
              <a:t>If we wanted to calculate the Euclidean distance between Rob and Burt, we would need to determine if both feature vectors possess the same feature </a:t>
            </a:r>
          </a:p>
          <a:p>
            <a:r>
              <a:rPr lang="en-US" sz="2400" dirty="0"/>
              <a:t>Sets are a great way to get rid of the features that the feature vectors don’t have in common (we can’t compare the features if the data is not there)</a:t>
            </a:r>
          </a:p>
          <a:p>
            <a:endParaRPr lang="en-US" sz="2400" dirty="0"/>
          </a:p>
        </p:txBody>
      </p:sp>
      <p:graphicFrame>
        <p:nvGraphicFramePr>
          <p:cNvPr id="4" name="Table 3">
            <a:extLst>
              <a:ext uri="{FF2B5EF4-FFF2-40B4-BE49-F238E27FC236}">
                <a16:creationId xmlns:a16="http://schemas.microsoft.com/office/drawing/2014/main" id="{CFFC4762-B0FB-4FEC-B630-D13312D28D6A}"/>
              </a:ext>
            </a:extLst>
          </p:cNvPr>
          <p:cNvGraphicFramePr>
            <a:graphicFrameLocks noGrp="1"/>
          </p:cNvGraphicFramePr>
          <p:nvPr>
            <p:extLst>
              <p:ext uri="{D42A27DB-BD31-4B8C-83A1-F6EECF244321}">
                <p14:modId xmlns:p14="http://schemas.microsoft.com/office/powerpoint/2010/main" val="1091000531"/>
              </p:ext>
            </p:extLst>
          </p:nvPr>
        </p:nvGraphicFramePr>
        <p:xfrm>
          <a:off x="2244165" y="2862131"/>
          <a:ext cx="7703670" cy="1133738"/>
        </p:xfrm>
        <a:graphic>
          <a:graphicData uri="http://schemas.openxmlformats.org/drawingml/2006/table">
            <a:tbl>
              <a:tblPr firstRow="1" bandRow="1">
                <a:tableStyleId>{5C22544A-7EE6-4342-B048-85BDC9FD1C3A}</a:tableStyleId>
              </a:tblPr>
              <a:tblGrid>
                <a:gridCol w="1829697">
                  <a:extLst>
                    <a:ext uri="{9D8B030D-6E8A-4147-A177-3AD203B41FA5}">
                      <a16:colId xmlns:a16="http://schemas.microsoft.com/office/drawing/2014/main" val="3452543346"/>
                    </a:ext>
                  </a:extLst>
                </a:gridCol>
                <a:gridCol w="1957991">
                  <a:extLst>
                    <a:ext uri="{9D8B030D-6E8A-4147-A177-3AD203B41FA5}">
                      <a16:colId xmlns:a16="http://schemas.microsoft.com/office/drawing/2014/main" val="2128011679"/>
                    </a:ext>
                  </a:extLst>
                </a:gridCol>
                <a:gridCol w="1957991">
                  <a:extLst>
                    <a:ext uri="{9D8B030D-6E8A-4147-A177-3AD203B41FA5}">
                      <a16:colId xmlns:a16="http://schemas.microsoft.com/office/drawing/2014/main" val="390437248"/>
                    </a:ext>
                  </a:extLst>
                </a:gridCol>
                <a:gridCol w="1957991">
                  <a:extLst>
                    <a:ext uri="{9D8B030D-6E8A-4147-A177-3AD203B41FA5}">
                      <a16:colId xmlns:a16="http://schemas.microsoft.com/office/drawing/2014/main" val="1476689891"/>
                    </a:ext>
                  </a:extLst>
                </a:gridCol>
              </a:tblGrid>
              <a:tr h="566869">
                <a:tc>
                  <a:txBody>
                    <a:bodyPr/>
                    <a:lstStyle/>
                    <a:p>
                      <a:endParaRPr lang="en-US" dirty="0"/>
                    </a:p>
                  </a:txBody>
                  <a:tcPr/>
                </a:tc>
                <a:tc>
                  <a:txBody>
                    <a:bodyPr/>
                    <a:lstStyle/>
                    <a:p>
                      <a:r>
                        <a:rPr lang="en-US" dirty="0"/>
                        <a:t>Income</a:t>
                      </a:r>
                    </a:p>
                  </a:txBody>
                  <a:tcPr/>
                </a:tc>
                <a:tc>
                  <a:txBody>
                    <a:bodyPr/>
                    <a:lstStyle/>
                    <a:p>
                      <a:r>
                        <a:rPr lang="en-US" dirty="0"/>
                        <a:t>Age</a:t>
                      </a:r>
                    </a:p>
                  </a:txBody>
                  <a:tcPr/>
                </a:tc>
                <a:tc>
                  <a:txBody>
                    <a:bodyPr/>
                    <a:lstStyle/>
                    <a:p>
                      <a:r>
                        <a:rPr lang="en-US" dirty="0"/>
                        <a:t>Debt </a:t>
                      </a:r>
                    </a:p>
                  </a:txBody>
                  <a:tcPr/>
                </a:tc>
                <a:extLst>
                  <a:ext uri="{0D108BD9-81ED-4DB2-BD59-A6C34878D82A}">
                    <a16:rowId xmlns:a16="http://schemas.microsoft.com/office/drawing/2014/main" val="1732805303"/>
                  </a:ext>
                </a:extLst>
              </a:tr>
              <a:tr h="566869">
                <a:tc>
                  <a:txBody>
                    <a:bodyPr/>
                    <a:lstStyle/>
                    <a:p>
                      <a:r>
                        <a:rPr lang="en-US" dirty="0"/>
                        <a:t>Rob</a:t>
                      </a:r>
                    </a:p>
                  </a:txBody>
                  <a:tcPr/>
                </a:tc>
                <a:tc>
                  <a:txBody>
                    <a:bodyPr/>
                    <a:lstStyle/>
                    <a:p>
                      <a:r>
                        <a:rPr lang="en-US" dirty="0"/>
                        <a:t>70000</a:t>
                      </a:r>
                    </a:p>
                  </a:txBody>
                  <a:tcPr/>
                </a:tc>
                <a:tc>
                  <a:txBody>
                    <a:bodyPr/>
                    <a:lstStyle/>
                    <a:p>
                      <a:r>
                        <a:rPr lang="en-US" dirty="0"/>
                        <a:t>33</a:t>
                      </a:r>
                    </a:p>
                  </a:txBody>
                  <a:tcPr/>
                </a:tc>
                <a:tc>
                  <a:txBody>
                    <a:bodyPr/>
                    <a:lstStyle/>
                    <a:p>
                      <a:r>
                        <a:rPr lang="en-US" dirty="0"/>
                        <a:t>10000</a:t>
                      </a:r>
                    </a:p>
                  </a:txBody>
                  <a:tcPr/>
                </a:tc>
                <a:extLst>
                  <a:ext uri="{0D108BD9-81ED-4DB2-BD59-A6C34878D82A}">
                    <a16:rowId xmlns:a16="http://schemas.microsoft.com/office/drawing/2014/main" val="3469839636"/>
                  </a:ext>
                </a:extLst>
              </a:tr>
            </a:tbl>
          </a:graphicData>
        </a:graphic>
      </p:graphicFrame>
      <p:graphicFrame>
        <p:nvGraphicFramePr>
          <p:cNvPr id="6" name="Table 5">
            <a:extLst>
              <a:ext uri="{FF2B5EF4-FFF2-40B4-BE49-F238E27FC236}">
                <a16:creationId xmlns:a16="http://schemas.microsoft.com/office/drawing/2014/main" id="{49C59370-9236-4734-9918-3FF1F330EE92}"/>
              </a:ext>
            </a:extLst>
          </p:cNvPr>
          <p:cNvGraphicFramePr>
            <a:graphicFrameLocks noGrp="1"/>
          </p:cNvGraphicFramePr>
          <p:nvPr>
            <p:extLst>
              <p:ext uri="{D42A27DB-BD31-4B8C-83A1-F6EECF244321}">
                <p14:modId xmlns:p14="http://schemas.microsoft.com/office/powerpoint/2010/main" val="2803113648"/>
              </p:ext>
            </p:extLst>
          </p:nvPr>
        </p:nvGraphicFramePr>
        <p:xfrm>
          <a:off x="2390582" y="5755342"/>
          <a:ext cx="7542308" cy="878542"/>
        </p:xfrm>
        <a:graphic>
          <a:graphicData uri="http://schemas.openxmlformats.org/drawingml/2006/table">
            <a:tbl>
              <a:tblPr firstRow="1" bandRow="1">
                <a:tableStyleId>{5C22544A-7EE6-4342-B048-85BDC9FD1C3A}</a:tableStyleId>
              </a:tblPr>
              <a:tblGrid>
                <a:gridCol w="1885577">
                  <a:extLst>
                    <a:ext uri="{9D8B030D-6E8A-4147-A177-3AD203B41FA5}">
                      <a16:colId xmlns:a16="http://schemas.microsoft.com/office/drawing/2014/main" val="43199780"/>
                    </a:ext>
                  </a:extLst>
                </a:gridCol>
                <a:gridCol w="1885577">
                  <a:extLst>
                    <a:ext uri="{9D8B030D-6E8A-4147-A177-3AD203B41FA5}">
                      <a16:colId xmlns:a16="http://schemas.microsoft.com/office/drawing/2014/main" val="1370046201"/>
                    </a:ext>
                  </a:extLst>
                </a:gridCol>
                <a:gridCol w="1885577">
                  <a:extLst>
                    <a:ext uri="{9D8B030D-6E8A-4147-A177-3AD203B41FA5}">
                      <a16:colId xmlns:a16="http://schemas.microsoft.com/office/drawing/2014/main" val="4109103650"/>
                    </a:ext>
                  </a:extLst>
                </a:gridCol>
                <a:gridCol w="1885577">
                  <a:extLst>
                    <a:ext uri="{9D8B030D-6E8A-4147-A177-3AD203B41FA5}">
                      <a16:colId xmlns:a16="http://schemas.microsoft.com/office/drawing/2014/main" val="218465388"/>
                    </a:ext>
                  </a:extLst>
                </a:gridCol>
              </a:tblGrid>
              <a:tr h="439271">
                <a:tc>
                  <a:txBody>
                    <a:bodyPr/>
                    <a:lstStyle/>
                    <a:p>
                      <a:endParaRPr lang="en-US" dirty="0"/>
                    </a:p>
                  </a:txBody>
                  <a:tcPr/>
                </a:tc>
                <a:tc>
                  <a:txBody>
                    <a:bodyPr/>
                    <a:lstStyle/>
                    <a:p>
                      <a:r>
                        <a:rPr lang="en-US" dirty="0"/>
                        <a:t>Gender</a:t>
                      </a:r>
                    </a:p>
                  </a:txBody>
                  <a:tcPr/>
                </a:tc>
                <a:tc>
                  <a:txBody>
                    <a:bodyPr/>
                    <a:lstStyle/>
                    <a:p>
                      <a:r>
                        <a:rPr lang="en-US" dirty="0"/>
                        <a:t>Age</a:t>
                      </a:r>
                    </a:p>
                  </a:txBody>
                  <a:tcPr/>
                </a:tc>
                <a:tc>
                  <a:txBody>
                    <a:bodyPr/>
                    <a:lstStyle/>
                    <a:p>
                      <a:r>
                        <a:rPr lang="en-US" dirty="0"/>
                        <a:t>Debt</a:t>
                      </a:r>
                    </a:p>
                  </a:txBody>
                  <a:tcPr/>
                </a:tc>
                <a:extLst>
                  <a:ext uri="{0D108BD9-81ED-4DB2-BD59-A6C34878D82A}">
                    <a16:rowId xmlns:a16="http://schemas.microsoft.com/office/drawing/2014/main" val="739728771"/>
                  </a:ext>
                </a:extLst>
              </a:tr>
              <a:tr h="439271">
                <a:tc>
                  <a:txBody>
                    <a:bodyPr/>
                    <a:lstStyle/>
                    <a:p>
                      <a:r>
                        <a:rPr lang="en-US" dirty="0"/>
                        <a:t>Burt</a:t>
                      </a:r>
                    </a:p>
                  </a:txBody>
                  <a:tcPr/>
                </a:tc>
                <a:tc>
                  <a:txBody>
                    <a:bodyPr/>
                    <a:lstStyle/>
                    <a:p>
                      <a:r>
                        <a:rPr lang="en-US" dirty="0"/>
                        <a:t>0</a:t>
                      </a:r>
                    </a:p>
                  </a:txBody>
                  <a:tcPr/>
                </a:tc>
                <a:tc>
                  <a:txBody>
                    <a:bodyPr/>
                    <a:lstStyle/>
                    <a:p>
                      <a:r>
                        <a:rPr lang="en-US" dirty="0"/>
                        <a:t>7</a:t>
                      </a:r>
                    </a:p>
                  </a:txBody>
                  <a:tcPr/>
                </a:tc>
                <a:tc>
                  <a:txBody>
                    <a:bodyPr/>
                    <a:lstStyle/>
                    <a:p>
                      <a:r>
                        <a:rPr lang="en-US" dirty="0"/>
                        <a:t>100000</a:t>
                      </a:r>
                    </a:p>
                  </a:txBody>
                  <a:tcPr/>
                </a:tc>
                <a:extLst>
                  <a:ext uri="{0D108BD9-81ED-4DB2-BD59-A6C34878D82A}">
                    <a16:rowId xmlns:a16="http://schemas.microsoft.com/office/drawing/2014/main" val="3137812043"/>
                  </a:ext>
                </a:extLst>
              </a:tr>
            </a:tbl>
          </a:graphicData>
        </a:graphic>
      </p:graphicFrame>
    </p:spTree>
    <p:extLst>
      <p:ext uri="{BB962C8B-B14F-4D97-AF65-F5344CB8AC3E}">
        <p14:creationId xmlns:p14="http://schemas.microsoft.com/office/powerpoint/2010/main" val="1567721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2E3F-614C-43EE-9641-8348D1BAE9B6}"/>
              </a:ext>
            </a:extLst>
          </p:cNvPr>
          <p:cNvSpPr>
            <a:spLocks noGrp="1"/>
          </p:cNvSpPr>
          <p:nvPr>
            <p:ph type="title"/>
          </p:nvPr>
        </p:nvSpPr>
        <p:spPr/>
        <p:txBody>
          <a:bodyPr/>
          <a:lstStyle/>
          <a:p>
            <a:r>
              <a:rPr lang="en-US" dirty="0"/>
              <a:t>Euclidean Distance</a:t>
            </a:r>
          </a:p>
        </p:txBody>
      </p:sp>
      <p:sp>
        <p:nvSpPr>
          <p:cNvPr id="3" name="Content Placeholder 2">
            <a:extLst>
              <a:ext uri="{FF2B5EF4-FFF2-40B4-BE49-F238E27FC236}">
                <a16:creationId xmlns:a16="http://schemas.microsoft.com/office/drawing/2014/main" id="{BDB2CE9F-B5C9-4D3D-9DFC-586B4F1D25F6}"/>
              </a:ext>
            </a:extLst>
          </p:cNvPr>
          <p:cNvSpPr>
            <a:spLocks noGrp="1"/>
          </p:cNvSpPr>
          <p:nvPr>
            <p:ph idx="1"/>
          </p:nvPr>
        </p:nvSpPr>
        <p:spPr>
          <a:xfrm>
            <a:off x="516110" y="1527364"/>
            <a:ext cx="11407589" cy="4946370"/>
          </a:xfrm>
        </p:spPr>
        <p:txBody>
          <a:bodyPr>
            <a:normAutofit/>
          </a:bodyPr>
          <a:lstStyle/>
          <a:p>
            <a:r>
              <a:rPr lang="en-US" dirty="0"/>
              <a:t>Then, the features that the feature vectors do have in common can have the formula for Euclidean distance applied to them</a:t>
            </a:r>
          </a:p>
          <a:p>
            <a:endParaRPr lang="en-US" dirty="0"/>
          </a:p>
          <a:p>
            <a:endParaRPr lang="en-US" dirty="0"/>
          </a:p>
          <a:p>
            <a:pPr marL="0" indent="0">
              <a:buNone/>
            </a:pPr>
            <a:r>
              <a:rPr lang="en-US" dirty="0"/>
              <a:t>                       </a:t>
            </a:r>
          </a:p>
          <a:p>
            <a:pPr marL="0" indent="0" algn="ctr">
              <a:buNone/>
            </a:pPr>
            <a:r>
              <a:rPr lang="en-US" dirty="0"/>
              <a:t>Which columns should be used to calculate the Euclidean distance?</a:t>
            </a:r>
          </a:p>
          <a:p>
            <a:endParaRPr lang="en-US" dirty="0"/>
          </a:p>
          <a:p>
            <a:endParaRPr lang="en-US" dirty="0"/>
          </a:p>
        </p:txBody>
      </p:sp>
      <p:graphicFrame>
        <p:nvGraphicFramePr>
          <p:cNvPr id="4" name="Table 3">
            <a:extLst>
              <a:ext uri="{FF2B5EF4-FFF2-40B4-BE49-F238E27FC236}">
                <a16:creationId xmlns:a16="http://schemas.microsoft.com/office/drawing/2014/main" id="{2A2BCF54-2709-423F-8981-E12F413653DF}"/>
              </a:ext>
            </a:extLst>
          </p:cNvPr>
          <p:cNvGraphicFramePr>
            <a:graphicFrameLocks noGrp="1"/>
          </p:cNvGraphicFramePr>
          <p:nvPr>
            <p:extLst>
              <p:ext uri="{D42A27DB-BD31-4B8C-83A1-F6EECF244321}">
                <p14:modId xmlns:p14="http://schemas.microsoft.com/office/powerpoint/2010/main" val="4181761744"/>
              </p:ext>
            </p:extLst>
          </p:nvPr>
        </p:nvGraphicFramePr>
        <p:xfrm>
          <a:off x="2175436" y="4489285"/>
          <a:ext cx="7542308" cy="878542"/>
        </p:xfrm>
        <a:graphic>
          <a:graphicData uri="http://schemas.openxmlformats.org/drawingml/2006/table">
            <a:tbl>
              <a:tblPr firstRow="1" bandRow="1">
                <a:tableStyleId>{5C22544A-7EE6-4342-B048-85BDC9FD1C3A}</a:tableStyleId>
              </a:tblPr>
              <a:tblGrid>
                <a:gridCol w="1885577">
                  <a:extLst>
                    <a:ext uri="{9D8B030D-6E8A-4147-A177-3AD203B41FA5}">
                      <a16:colId xmlns:a16="http://schemas.microsoft.com/office/drawing/2014/main" val="43199780"/>
                    </a:ext>
                  </a:extLst>
                </a:gridCol>
                <a:gridCol w="1885577">
                  <a:extLst>
                    <a:ext uri="{9D8B030D-6E8A-4147-A177-3AD203B41FA5}">
                      <a16:colId xmlns:a16="http://schemas.microsoft.com/office/drawing/2014/main" val="1370046201"/>
                    </a:ext>
                  </a:extLst>
                </a:gridCol>
                <a:gridCol w="1885577">
                  <a:extLst>
                    <a:ext uri="{9D8B030D-6E8A-4147-A177-3AD203B41FA5}">
                      <a16:colId xmlns:a16="http://schemas.microsoft.com/office/drawing/2014/main" val="4109103650"/>
                    </a:ext>
                  </a:extLst>
                </a:gridCol>
                <a:gridCol w="1885577">
                  <a:extLst>
                    <a:ext uri="{9D8B030D-6E8A-4147-A177-3AD203B41FA5}">
                      <a16:colId xmlns:a16="http://schemas.microsoft.com/office/drawing/2014/main" val="218465388"/>
                    </a:ext>
                  </a:extLst>
                </a:gridCol>
              </a:tblGrid>
              <a:tr h="439271">
                <a:tc>
                  <a:txBody>
                    <a:bodyPr/>
                    <a:lstStyle/>
                    <a:p>
                      <a:endParaRPr lang="en-US" dirty="0"/>
                    </a:p>
                  </a:txBody>
                  <a:tcPr/>
                </a:tc>
                <a:tc>
                  <a:txBody>
                    <a:bodyPr/>
                    <a:lstStyle/>
                    <a:p>
                      <a:r>
                        <a:rPr lang="en-US" dirty="0"/>
                        <a:t>Gender</a:t>
                      </a:r>
                    </a:p>
                  </a:txBody>
                  <a:tcPr/>
                </a:tc>
                <a:tc>
                  <a:txBody>
                    <a:bodyPr/>
                    <a:lstStyle/>
                    <a:p>
                      <a:r>
                        <a:rPr lang="en-US" dirty="0"/>
                        <a:t>Age</a:t>
                      </a:r>
                    </a:p>
                  </a:txBody>
                  <a:tcPr/>
                </a:tc>
                <a:tc>
                  <a:txBody>
                    <a:bodyPr/>
                    <a:lstStyle/>
                    <a:p>
                      <a:r>
                        <a:rPr lang="en-US" dirty="0"/>
                        <a:t>Debt</a:t>
                      </a:r>
                    </a:p>
                  </a:txBody>
                  <a:tcPr/>
                </a:tc>
                <a:extLst>
                  <a:ext uri="{0D108BD9-81ED-4DB2-BD59-A6C34878D82A}">
                    <a16:rowId xmlns:a16="http://schemas.microsoft.com/office/drawing/2014/main" val="739728771"/>
                  </a:ext>
                </a:extLst>
              </a:tr>
              <a:tr h="439271">
                <a:tc>
                  <a:txBody>
                    <a:bodyPr/>
                    <a:lstStyle/>
                    <a:p>
                      <a:r>
                        <a:rPr lang="en-US" dirty="0"/>
                        <a:t>Burt</a:t>
                      </a:r>
                    </a:p>
                  </a:txBody>
                  <a:tcPr/>
                </a:tc>
                <a:tc>
                  <a:txBody>
                    <a:bodyPr/>
                    <a:lstStyle/>
                    <a:p>
                      <a:r>
                        <a:rPr lang="en-US" dirty="0"/>
                        <a:t>0</a:t>
                      </a:r>
                    </a:p>
                  </a:txBody>
                  <a:tcPr/>
                </a:tc>
                <a:tc>
                  <a:txBody>
                    <a:bodyPr/>
                    <a:lstStyle/>
                    <a:p>
                      <a:r>
                        <a:rPr lang="en-US" dirty="0"/>
                        <a:t>7</a:t>
                      </a:r>
                    </a:p>
                  </a:txBody>
                  <a:tcPr/>
                </a:tc>
                <a:tc>
                  <a:txBody>
                    <a:bodyPr/>
                    <a:lstStyle/>
                    <a:p>
                      <a:r>
                        <a:rPr lang="en-US" dirty="0"/>
                        <a:t>100000</a:t>
                      </a:r>
                    </a:p>
                  </a:txBody>
                  <a:tcPr/>
                </a:tc>
                <a:extLst>
                  <a:ext uri="{0D108BD9-81ED-4DB2-BD59-A6C34878D82A}">
                    <a16:rowId xmlns:a16="http://schemas.microsoft.com/office/drawing/2014/main" val="3137812043"/>
                  </a:ext>
                </a:extLst>
              </a:tr>
            </a:tbl>
          </a:graphicData>
        </a:graphic>
      </p:graphicFrame>
      <p:pic>
        <p:nvPicPr>
          <p:cNvPr id="6" name="Picture 5">
            <a:extLst>
              <a:ext uri="{FF2B5EF4-FFF2-40B4-BE49-F238E27FC236}">
                <a16:creationId xmlns:a16="http://schemas.microsoft.com/office/drawing/2014/main" id="{AFA02D96-5EB6-4B4C-A456-C12F779B0C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5957" y="2671937"/>
            <a:ext cx="4900085" cy="1143099"/>
          </a:xfrm>
          <a:prstGeom prst="rect">
            <a:avLst/>
          </a:prstGeom>
        </p:spPr>
      </p:pic>
      <p:graphicFrame>
        <p:nvGraphicFramePr>
          <p:cNvPr id="7" name="Table 6">
            <a:extLst>
              <a:ext uri="{FF2B5EF4-FFF2-40B4-BE49-F238E27FC236}">
                <a16:creationId xmlns:a16="http://schemas.microsoft.com/office/drawing/2014/main" id="{33FA4774-6C9D-4220-B2DC-C3E8C548D6C5}"/>
              </a:ext>
            </a:extLst>
          </p:cNvPr>
          <p:cNvGraphicFramePr>
            <a:graphicFrameLocks noGrp="1"/>
          </p:cNvGraphicFramePr>
          <p:nvPr>
            <p:extLst>
              <p:ext uri="{D42A27DB-BD31-4B8C-83A1-F6EECF244321}">
                <p14:modId xmlns:p14="http://schemas.microsoft.com/office/powerpoint/2010/main" val="2244029039"/>
              </p:ext>
            </p:extLst>
          </p:nvPr>
        </p:nvGraphicFramePr>
        <p:xfrm>
          <a:off x="2175436" y="5573226"/>
          <a:ext cx="7542309" cy="968974"/>
        </p:xfrm>
        <a:graphic>
          <a:graphicData uri="http://schemas.openxmlformats.org/drawingml/2006/table">
            <a:tbl>
              <a:tblPr firstRow="1" bandRow="1">
                <a:tableStyleId>{5C22544A-7EE6-4342-B048-85BDC9FD1C3A}</a:tableStyleId>
              </a:tblPr>
              <a:tblGrid>
                <a:gridCol w="1791372">
                  <a:extLst>
                    <a:ext uri="{9D8B030D-6E8A-4147-A177-3AD203B41FA5}">
                      <a16:colId xmlns:a16="http://schemas.microsoft.com/office/drawing/2014/main" val="3452543346"/>
                    </a:ext>
                  </a:extLst>
                </a:gridCol>
                <a:gridCol w="1916979">
                  <a:extLst>
                    <a:ext uri="{9D8B030D-6E8A-4147-A177-3AD203B41FA5}">
                      <a16:colId xmlns:a16="http://schemas.microsoft.com/office/drawing/2014/main" val="2128011679"/>
                    </a:ext>
                  </a:extLst>
                </a:gridCol>
                <a:gridCol w="1916979">
                  <a:extLst>
                    <a:ext uri="{9D8B030D-6E8A-4147-A177-3AD203B41FA5}">
                      <a16:colId xmlns:a16="http://schemas.microsoft.com/office/drawing/2014/main" val="390437248"/>
                    </a:ext>
                  </a:extLst>
                </a:gridCol>
                <a:gridCol w="1916979">
                  <a:extLst>
                    <a:ext uri="{9D8B030D-6E8A-4147-A177-3AD203B41FA5}">
                      <a16:colId xmlns:a16="http://schemas.microsoft.com/office/drawing/2014/main" val="1476689891"/>
                    </a:ext>
                  </a:extLst>
                </a:gridCol>
              </a:tblGrid>
              <a:tr h="484487">
                <a:tc>
                  <a:txBody>
                    <a:bodyPr/>
                    <a:lstStyle/>
                    <a:p>
                      <a:endParaRPr lang="en-US" dirty="0"/>
                    </a:p>
                  </a:txBody>
                  <a:tcPr/>
                </a:tc>
                <a:tc>
                  <a:txBody>
                    <a:bodyPr/>
                    <a:lstStyle/>
                    <a:p>
                      <a:r>
                        <a:rPr lang="en-US" dirty="0"/>
                        <a:t>Income</a:t>
                      </a:r>
                    </a:p>
                  </a:txBody>
                  <a:tcPr/>
                </a:tc>
                <a:tc>
                  <a:txBody>
                    <a:bodyPr/>
                    <a:lstStyle/>
                    <a:p>
                      <a:r>
                        <a:rPr lang="en-US" dirty="0"/>
                        <a:t>Age</a:t>
                      </a:r>
                    </a:p>
                  </a:txBody>
                  <a:tcPr/>
                </a:tc>
                <a:tc>
                  <a:txBody>
                    <a:bodyPr/>
                    <a:lstStyle/>
                    <a:p>
                      <a:r>
                        <a:rPr lang="en-US" dirty="0"/>
                        <a:t>Debt </a:t>
                      </a:r>
                    </a:p>
                  </a:txBody>
                  <a:tcPr/>
                </a:tc>
                <a:extLst>
                  <a:ext uri="{0D108BD9-81ED-4DB2-BD59-A6C34878D82A}">
                    <a16:rowId xmlns:a16="http://schemas.microsoft.com/office/drawing/2014/main" val="1732805303"/>
                  </a:ext>
                </a:extLst>
              </a:tr>
              <a:tr h="484487">
                <a:tc>
                  <a:txBody>
                    <a:bodyPr/>
                    <a:lstStyle/>
                    <a:p>
                      <a:r>
                        <a:rPr lang="en-US" dirty="0"/>
                        <a:t>Rob</a:t>
                      </a:r>
                    </a:p>
                  </a:txBody>
                  <a:tcPr/>
                </a:tc>
                <a:tc>
                  <a:txBody>
                    <a:bodyPr/>
                    <a:lstStyle/>
                    <a:p>
                      <a:r>
                        <a:rPr lang="en-US" dirty="0"/>
                        <a:t>70000</a:t>
                      </a:r>
                    </a:p>
                  </a:txBody>
                  <a:tcPr/>
                </a:tc>
                <a:tc>
                  <a:txBody>
                    <a:bodyPr/>
                    <a:lstStyle/>
                    <a:p>
                      <a:r>
                        <a:rPr lang="en-US" dirty="0"/>
                        <a:t>33</a:t>
                      </a:r>
                    </a:p>
                  </a:txBody>
                  <a:tcPr/>
                </a:tc>
                <a:tc>
                  <a:txBody>
                    <a:bodyPr/>
                    <a:lstStyle/>
                    <a:p>
                      <a:r>
                        <a:rPr lang="en-US" dirty="0"/>
                        <a:t>10000</a:t>
                      </a:r>
                    </a:p>
                  </a:txBody>
                  <a:tcPr/>
                </a:tc>
                <a:extLst>
                  <a:ext uri="{0D108BD9-81ED-4DB2-BD59-A6C34878D82A}">
                    <a16:rowId xmlns:a16="http://schemas.microsoft.com/office/drawing/2014/main" val="3469839636"/>
                  </a:ext>
                </a:extLst>
              </a:tr>
            </a:tbl>
          </a:graphicData>
        </a:graphic>
      </p:graphicFrame>
    </p:spTree>
    <p:extLst>
      <p:ext uri="{BB962C8B-B14F-4D97-AF65-F5344CB8AC3E}">
        <p14:creationId xmlns:p14="http://schemas.microsoft.com/office/powerpoint/2010/main" val="2408678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1443E-4E3D-4DD8-8752-C42A06CC49CC}"/>
              </a:ext>
            </a:extLst>
          </p:cNvPr>
          <p:cNvSpPr>
            <a:spLocks noGrp="1"/>
          </p:cNvSpPr>
          <p:nvPr>
            <p:ph type="title"/>
          </p:nvPr>
        </p:nvSpPr>
        <p:spPr>
          <a:xfrm>
            <a:off x="515471" y="293407"/>
            <a:ext cx="10515600" cy="1325563"/>
          </a:xfrm>
        </p:spPr>
        <p:txBody>
          <a:bodyPr/>
          <a:lstStyle/>
          <a:p>
            <a:r>
              <a:rPr lang="en-US" dirty="0" err="1"/>
              <a:t>Scaled_feature_vector</a:t>
            </a:r>
            <a:endParaRPr lang="en-US" dirty="0"/>
          </a:p>
        </p:txBody>
      </p:sp>
      <p:sp>
        <p:nvSpPr>
          <p:cNvPr id="3" name="Content Placeholder 2">
            <a:extLst>
              <a:ext uri="{FF2B5EF4-FFF2-40B4-BE49-F238E27FC236}">
                <a16:creationId xmlns:a16="http://schemas.microsoft.com/office/drawing/2014/main" id="{AB43EE61-EE20-49C2-9637-E360409AD2D0}"/>
              </a:ext>
            </a:extLst>
          </p:cNvPr>
          <p:cNvSpPr>
            <a:spLocks noGrp="1"/>
          </p:cNvSpPr>
          <p:nvPr>
            <p:ph idx="1"/>
          </p:nvPr>
        </p:nvSpPr>
        <p:spPr>
          <a:xfrm>
            <a:off x="838200" y="1398495"/>
            <a:ext cx="10385612" cy="2922494"/>
          </a:xfrm>
        </p:spPr>
        <p:txBody>
          <a:bodyPr>
            <a:normAutofit fontScale="85000" lnSpcReduction="20000"/>
          </a:bodyPr>
          <a:lstStyle/>
          <a:p>
            <a:r>
              <a:rPr lang="en-US" dirty="0"/>
              <a:t> There is a flaw in our calculator of Euclidean distance. For instance, what if one feature is a customer's age in years and another is his/her income in dollars?  The units are different, as is the scale of the numbers, making income much more important than age in calculating distance. </a:t>
            </a:r>
          </a:p>
          <a:p>
            <a:r>
              <a:rPr lang="en-US" dirty="0"/>
              <a:t>One way to compensate for this is to scale all values so that they fall in the range [0, 1].</a:t>
            </a:r>
          </a:p>
          <a:p>
            <a:r>
              <a:rPr lang="en-US" dirty="0"/>
              <a:t>This function takes three feature vectors.  The first is our vector for the object of interest.  The second contains the lower bounds for all of the features.  The third contains the upper bounds.  For example: </a:t>
            </a:r>
          </a:p>
        </p:txBody>
      </p:sp>
      <p:pic>
        <p:nvPicPr>
          <p:cNvPr id="5" name="Picture 4">
            <a:extLst>
              <a:ext uri="{FF2B5EF4-FFF2-40B4-BE49-F238E27FC236}">
                <a16:creationId xmlns:a16="http://schemas.microsoft.com/office/drawing/2014/main" id="{E302653B-9840-4FF5-8D04-CB784D3D4F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320989"/>
            <a:ext cx="10277372" cy="1603376"/>
          </a:xfrm>
          <a:prstGeom prst="rect">
            <a:avLst/>
          </a:prstGeom>
        </p:spPr>
      </p:pic>
    </p:spTree>
    <p:extLst>
      <p:ext uri="{BB962C8B-B14F-4D97-AF65-F5344CB8AC3E}">
        <p14:creationId xmlns:p14="http://schemas.microsoft.com/office/powerpoint/2010/main" val="4260771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F9B5-B4E0-4277-89A9-E0A9922486D2}"/>
              </a:ext>
            </a:extLst>
          </p:cNvPr>
          <p:cNvSpPr>
            <a:spLocks noGrp="1"/>
          </p:cNvSpPr>
          <p:nvPr>
            <p:ph type="title"/>
          </p:nvPr>
        </p:nvSpPr>
        <p:spPr/>
        <p:txBody>
          <a:bodyPr/>
          <a:lstStyle/>
          <a:p>
            <a:r>
              <a:rPr lang="en-US" dirty="0"/>
              <a:t>How to grab corresponding features in Series</a:t>
            </a:r>
          </a:p>
        </p:txBody>
      </p:sp>
      <p:pic>
        <p:nvPicPr>
          <p:cNvPr id="5" name="Picture 4">
            <a:extLst>
              <a:ext uri="{FF2B5EF4-FFF2-40B4-BE49-F238E27FC236}">
                <a16:creationId xmlns:a16="http://schemas.microsoft.com/office/drawing/2014/main" id="{F600F5A7-FB60-4600-89C7-10D13BFDE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0522" y="1714854"/>
            <a:ext cx="4336022" cy="4109006"/>
          </a:xfrm>
          <a:prstGeom prst="rect">
            <a:avLst/>
          </a:prstGeom>
        </p:spPr>
      </p:pic>
      <p:pic>
        <p:nvPicPr>
          <p:cNvPr id="7" name="Picture 6">
            <a:extLst>
              <a:ext uri="{FF2B5EF4-FFF2-40B4-BE49-F238E27FC236}">
                <a16:creationId xmlns:a16="http://schemas.microsoft.com/office/drawing/2014/main" id="{7F430AC0-2312-4455-BD5C-4A6C3DFFF4D5}"/>
              </a:ext>
            </a:extLst>
          </p:cNvPr>
          <p:cNvPicPr>
            <a:picLocks noChangeAspect="1"/>
          </p:cNvPicPr>
          <p:nvPr/>
        </p:nvPicPr>
        <p:blipFill rotWithShape="1">
          <a:blip r:embed="rId3">
            <a:extLst>
              <a:ext uri="{28A0092B-C50C-407E-A947-70E740481C1C}">
                <a14:useLocalDpi xmlns:a14="http://schemas.microsoft.com/office/drawing/2010/main" val="0"/>
              </a:ext>
            </a:extLst>
          </a:blip>
          <a:srcRect t="207" b="-1"/>
          <a:stretch/>
        </p:blipFill>
        <p:spPr>
          <a:xfrm>
            <a:off x="206829" y="1595108"/>
            <a:ext cx="7222168" cy="4381149"/>
          </a:xfrm>
          <a:prstGeom prst="rect">
            <a:avLst/>
          </a:prstGeom>
        </p:spPr>
      </p:pic>
    </p:spTree>
    <p:extLst>
      <p:ext uri="{BB962C8B-B14F-4D97-AF65-F5344CB8AC3E}">
        <p14:creationId xmlns:p14="http://schemas.microsoft.com/office/powerpoint/2010/main" val="3062904587"/>
      </p:ext>
    </p:extLst>
  </p:cSld>
  <p:clrMapOvr>
    <a:masterClrMapping/>
  </p:clrMapOvr>
</p:sld>
</file>

<file path=ppt/theme/theme1.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1365</TotalTime>
  <Words>1716</Words>
  <Application>Microsoft Office PowerPoint</Application>
  <PresentationFormat>Widescreen</PresentationFormat>
  <Paragraphs>165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Lab 8</vt:lpstr>
      <vt:lpstr>Pandas Review: Series</vt:lpstr>
      <vt:lpstr>How to Make Series from Data frames</vt:lpstr>
      <vt:lpstr>Brief Explanation of K-Means</vt:lpstr>
      <vt:lpstr>K-means Homework  Overview</vt:lpstr>
      <vt:lpstr>Euclidean Distance</vt:lpstr>
      <vt:lpstr>Euclidean Distance</vt:lpstr>
      <vt:lpstr>Scaled_feature_vector</vt:lpstr>
      <vt:lpstr>How to grab corresponding features in Series</vt:lpstr>
      <vt:lpstr>Complete lab8.py</vt:lpstr>
      <vt:lpstr>1st function in lab4: euclidean_distance</vt:lpstr>
      <vt:lpstr>euclidean_distance</vt:lpstr>
      <vt:lpstr>2nd function in lab8: scaled_feature_vector </vt:lpstr>
      <vt:lpstr>scaled_feature_vector</vt:lpstr>
      <vt:lpstr>scaled_feature_vector</vt:lpstr>
      <vt:lpstr>3rd function: scaled_euclidean_distance</vt:lpstr>
      <vt:lpstr>4th function: similarity</vt:lpstr>
      <vt:lpstr>similarity</vt:lpstr>
      <vt:lpstr>Complete lab8.py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Katie</dc:creator>
  <cp:lastModifiedBy>Smith, Hannah Kathleen - (hannahksmith)</cp:lastModifiedBy>
  <cp:revision>32</cp:revision>
  <dcterms:created xsi:type="dcterms:W3CDTF">2018-09-12T00:37:04Z</dcterms:created>
  <dcterms:modified xsi:type="dcterms:W3CDTF">2019-10-21T16:25:12Z</dcterms:modified>
</cp:coreProperties>
</file>