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2" r:id="rId2"/>
    <p:sldId id="266" r:id="rId3"/>
    <p:sldId id="258" r:id="rId4"/>
    <p:sldId id="259" r:id="rId5"/>
    <p:sldId id="260" r:id="rId6"/>
    <p:sldId id="261" r:id="rId7"/>
    <p:sldId id="264" r:id="rId8"/>
    <p:sldId id="269" r:id="rId9"/>
    <p:sldId id="270" r:id="rId10"/>
    <p:sldId id="271" r:id="rId11"/>
    <p:sldId id="265" r:id="rId12"/>
    <p:sldId id="268" r:id="rId13"/>
    <p:sldId id="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zhaoran@outlook.com" initials="z" lastIdx="1" clrIdx="0">
    <p:extLst>
      <p:ext uri="{19B8F6BF-5375-455C-9EA6-DF929625EA0E}">
        <p15:presenceInfo xmlns:p15="http://schemas.microsoft.com/office/powerpoint/2012/main" userId="zhaozhaoran@outlook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556" autoAdjust="0"/>
    <p:restoredTop sz="86442"/>
  </p:normalViewPr>
  <p:slideViewPr>
    <p:cSldViewPr snapToGrid="0" snapToObjects="1">
      <p:cViewPr varScale="1">
        <p:scale>
          <a:sx n="79" d="100"/>
          <a:sy n="79" d="100"/>
        </p:scale>
        <p:origin x="224" y="5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5T20:39:44.684" idx="1">
    <p:pos x="5454" y="1134"/>
    <p:text>”张正友标定”是指张正友教授1998年提出的单平面棋盘格的摄像机标定方法[1]。文中提出的方法介于传统标定法和自标定法之间，但克服了传统标定法需要的高精度标定物的缺点，而仅需使用一个打印出来的棋盘格就可以。同时也相对于自标定而言，提高了精度，便于操作。因此张氏标定法被广泛应用于计算机视觉方面。
————————————————
版权声明：本文为CSDN博主「sylvester0510」的原创文章，遵循 CC 4.0 BY-SA 版权协议，转载请附上原文出处链接及本声明。
原文链接：https://blog.csdn.net/u010128736/article/details/52860364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F9482-9B51-7A4E-B34F-D3C9FC055A4E}" type="datetimeFigureOut">
              <a:rPr kumimoji="1" lang="zh-CN" altLang="en-US" smtClean="0"/>
              <a:t>2019/11/15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DBF3A-2E34-F643-97B3-B11E65B24D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6763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DBF3A-2E34-F643-97B3-B11E65B24D5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8475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DBF3A-2E34-F643-97B3-B11E65B24D5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7916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DBF3A-2E34-F643-97B3-B11E65B24D5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7766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DBF3A-2E34-F643-97B3-B11E65B24D5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9744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DBF3A-2E34-F643-97B3-B11E65B24D5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301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DBF3A-2E34-F643-97B3-B11E65B24D5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1364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DBF3A-2E34-F643-97B3-B11E65B24D5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462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DBF3A-2E34-F643-97B3-B11E65B24D5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7454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DBF3A-2E34-F643-97B3-B11E65B24D5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5892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DBF3A-2E34-F643-97B3-B11E65B24D5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6531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DBF3A-2E34-F643-97B3-B11E65B24D5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064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DBF3A-2E34-F643-97B3-B11E65B24D5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8980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DBF3A-2E34-F643-97B3-B11E65B24D5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750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6A350-10DC-6342-86AC-723C0AA12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177503-5C32-2941-8980-12F717F64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076F9F-3C6C-A44E-885A-A02EC7ED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A6AC-55EC-C449-85D5-03C0969EBB98}" type="datetimeFigureOut">
              <a:rPr kumimoji="1" lang="zh-CN" altLang="en-US" smtClean="0"/>
              <a:t>2019/11/15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A573F-6BAA-354F-A79F-A169951CF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5B181C-9737-F44F-89A0-2BE8879C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D5CA-AC0C-C04C-9F28-8E427057CC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858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4D920-3CD0-A543-982D-87A37EAF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2AB572-DEFD-914D-A3CE-20B83A827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BB1FB1-34EF-6F48-B792-E4E62BB7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A6AC-55EC-C449-85D5-03C0969EBB98}" type="datetimeFigureOut">
              <a:rPr kumimoji="1" lang="zh-CN" altLang="en-US" smtClean="0"/>
              <a:t>2019/11/15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849F47-D2C2-974D-A7E0-8071B4A37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9B8F6E-62FC-2547-A4F7-BEC14EFB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D5CA-AC0C-C04C-9F28-8E427057CC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72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05A8A0-104A-FE4E-94B5-5397314CB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9B4729-80A0-CC41-B8C1-E70A0A299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44C3A-D01B-0442-90AF-3B29AEB17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A6AC-55EC-C449-85D5-03C0969EBB98}" type="datetimeFigureOut">
              <a:rPr kumimoji="1" lang="zh-CN" altLang="en-US" smtClean="0"/>
              <a:t>2019/11/15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2F5DE-9299-964F-BB48-F168603B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7CAAE-28B3-BC40-AE7C-C190DF680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D5CA-AC0C-C04C-9F28-8E427057CC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244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308A8-85F6-FF44-86AC-3F66C7DE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44FCA-74C4-3348-BAF2-3B6A27313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67425-E012-2141-820F-4B185D84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A6AC-55EC-C449-85D5-03C0969EBB98}" type="datetimeFigureOut">
              <a:rPr kumimoji="1" lang="zh-CN" altLang="en-US" smtClean="0"/>
              <a:t>2019/11/15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327CBE-FD54-F840-9603-DD5009F2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7DDF2-F9FE-0742-B048-E5A4ACC9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D5CA-AC0C-C04C-9F28-8E427057CC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587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C5BE9-6352-4149-A67F-443834A7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825939-8556-164B-A4E7-78389F9B5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101394-37B9-AE4E-8260-1F2EE26B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A6AC-55EC-C449-85D5-03C0969EBB98}" type="datetimeFigureOut">
              <a:rPr kumimoji="1" lang="zh-CN" altLang="en-US" smtClean="0"/>
              <a:t>2019/11/15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6A348C-715D-0244-AB9D-AA8CD4C6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7174D7-1C6D-3645-A2E1-C4BF8567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D5CA-AC0C-C04C-9F28-8E427057CC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45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E0348-DF23-0142-84ED-E0F6E8CD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5E109-E08D-2840-9829-A622790C3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B588BD-7CAA-3642-94F7-BD3548720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057135-3E79-1A4A-85BF-6663554A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A6AC-55EC-C449-85D5-03C0969EBB98}" type="datetimeFigureOut">
              <a:rPr kumimoji="1" lang="zh-CN" altLang="en-US" smtClean="0"/>
              <a:t>2019/11/15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692A84-4F23-0447-9AB0-4DBDFB9F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06888C-9B73-C54A-95E0-C4C925E7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D5CA-AC0C-C04C-9F28-8E427057CC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876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A7177-9C67-8249-B4FE-A6C15B30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492F0B-C84E-C34F-A6B4-8447A5BA8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131379-53BD-734B-8419-433CF2C54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B897D0-9EAB-A242-9CA7-EEC713876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863726-BD1E-AA41-9B1E-AFEAB8E7B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2FB9C7-B3A5-7049-A5AE-DB781D832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A6AC-55EC-C449-85D5-03C0969EBB98}" type="datetimeFigureOut">
              <a:rPr kumimoji="1" lang="zh-CN" altLang="en-US" smtClean="0"/>
              <a:t>2019/11/15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AD7790-B45C-0748-BB6C-910B9F1C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6BE1E8-D605-9E4C-99E8-752D7508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D5CA-AC0C-C04C-9F28-8E427057CC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896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452B9-FF25-DD47-8F8D-1038BD1E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83BF51-4029-F349-9409-AFA0E818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A6AC-55EC-C449-85D5-03C0969EBB98}" type="datetimeFigureOut">
              <a:rPr kumimoji="1" lang="zh-CN" altLang="en-US" smtClean="0"/>
              <a:t>2019/11/15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3FDEB0-28D8-E24E-BFC0-8D85D342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70F6B3-DFA3-234E-B3FA-5BC79B97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D5CA-AC0C-C04C-9F28-8E427057CC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927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CED9E6-53D6-A747-A432-7AA810CB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A6AC-55EC-C449-85D5-03C0969EBB98}" type="datetimeFigureOut">
              <a:rPr kumimoji="1" lang="zh-CN" altLang="en-US" smtClean="0"/>
              <a:t>2019/11/15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FB4491-7288-564E-802F-CFDCB61C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643EA9-A62C-1548-A5CE-2F26B27B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D5CA-AC0C-C04C-9F28-8E427057CC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382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BF6D1-F680-5144-B575-B7DD5D5C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4161F5-9E5E-0C45-A0BA-5D390E67E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CFE891-1263-6B48-A21E-290A2FBC4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465BC9-A8DC-5C42-90DD-EFE490E0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A6AC-55EC-C449-85D5-03C0969EBB98}" type="datetimeFigureOut">
              <a:rPr kumimoji="1" lang="zh-CN" altLang="en-US" smtClean="0"/>
              <a:t>2019/11/15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A62D14-5C6E-3E43-8755-276BE8DE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1274E3-58F4-5143-BE41-DE11A99C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D5CA-AC0C-C04C-9F28-8E427057CC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664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B0569-4470-C44E-B17F-B3812889E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2BAA19-0EDC-AE42-A872-110DED69C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B17B69-0398-1742-93C0-B6EA30D85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2E82A3-4A2D-C04C-822D-A17A882F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A6AC-55EC-C449-85D5-03C0969EBB98}" type="datetimeFigureOut">
              <a:rPr kumimoji="1" lang="zh-CN" altLang="en-US" smtClean="0"/>
              <a:t>2019/11/15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E63DA8-D86C-6C4B-8ED2-8EEFAB95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26EEC-E38D-BD44-B379-19F8412F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D5CA-AC0C-C04C-9F28-8E427057CC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58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B178B2-A0F3-3344-9448-258B9B809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222C1C-113A-9048-A2C4-9F1FBB2F1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025B24-CFAF-9A4B-86EC-78F20D39E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4A6AC-55EC-C449-85D5-03C0969EBB98}" type="datetimeFigureOut">
              <a:rPr kumimoji="1" lang="zh-CN" altLang="en-US" smtClean="0"/>
              <a:t>2019/11/15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53AE45-DEB3-DC49-B430-D5EDD1E39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0C390D-DE27-6C42-8AB7-7AEEA0610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DD5CA-AC0C-C04C-9F28-8E427057CC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440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1_/tr5lx3bx0ws2xyrtd1wnktq00000gn/T/com.microsoft.Powerpoint/converted_emf.em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A3B02-E35C-474E-A831-504644584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张正友摄像机标定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B58379-901E-4643-8A21-D2339190CD4E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50EC4B-4132-7143-AB1C-566990880F2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2350BE8-A223-574B-8F39-041CC8844E23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14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7564F3-C5DE-0446-8A24-4D078A3FA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875694"/>
                <a:ext cx="3128182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𝒃</m:t>
                    </m:r>
                  </m:oMath>
                </a14:m>
                <a:r>
                  <a:rPr kumimoji="1"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求出后，根据</a:t>
                </a:r>
                <a:r>
                  <a: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</a:p>
              <a:p>
                <a:endParaRPr kumimoji="1"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kumimoji="1"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可以相应求出</a:t>
                </a:r>
                <a:r>
                  <a: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:</a:t>
                </a:r>
                <a:endPara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7564F3-C5DE-0446-8A24-4D078A3FA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875694"/>
                <a:ext cx="3128182" cy="4351338"/>
              </a:xfrm>
              <a:blipFill>
                <a:blip r:embed="rId3"/>
                <a:stretch>
                  <a:fillRect l="-2729" t="-2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>
            <a:spLocks/>
          </p:cNvSpPr>
          <p:nvPr/>
        </p:nvSpPr>
        <p:spPr>
          <a:xfrm>
            <a:off x="0" y="486854"/>
            <a:ext cx="12192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ea typeface="+mj-ea"/>
                <a:cs typeface="Arial Unicode MS" panose="020B0604020202020204" charset="-122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zh-CN" altLang="en-US" sz="3600" spc="150" dirty="0">
                <a:latin typeface="黑体" panose="02010609060101010101" pitchFamily="49" charset="-122"/>
                <a:ea typeface="黑体" panose="02010609060101010101" pitchFamily="49" charset="-122"/>
              </a:rPr>
              <a:t>求解内参数矩阵</a:t>
            </a:r>
            <a:endParaRPr lang="zh-CN" altLang="en-US" sz="3600" kern="0" spc="3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023400" y="1825625"/>
                <a:ext cx="17796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400" y="1825625"/>
                <a:ext cx="177965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023400" y="2755923"/>
                <a:ext cx="6048707" cy="27803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)/(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−[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altLang="zh-CN" sz="2400" dirty="0"/>
              </a:p>
              <a:p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=−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400" y="2755923"/>
                <a:ext cx="6048707" cy="2780313"/>
              </a:xfrm>
              <a:prstGeom prst="rect">
                <a:avLst/>
              </a:prstGeom>
              <a:blipFill>
                <a:blip r:embed="rId5"/>
                <a:stretch>
                  <a:fillRect b="-21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493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右箭头 4">
            <a:extLst>
              <a:ext uri="{FF2B5EF4-FFF2-40B4-BE49-F238E27FC236}">
                <a16:creationId xmlns:a16="http://schemas.microsoft.com/office/drawing/2014/main" id="{4149A7DB-5C6A-BC4D-9E5E-22E480B0BCF9}"/>
              </a:ext>
            </a:extLst>
          </p:cNvPr>
          <p:cNvSpPr/>
          <p:nvPr/>
        </p:nvSpPr>
        <p:spPr>
          <a:xfrm rot="5400000" flipV="1">
            <a:off x="5341652" y="3249036"/>
            <a:ext cx="973992" cy="304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C5C529C-3F51-4C4E-B436-62B0778440B7}"/>
                  </a:ext>
                </a:extLst>
              </p:cNvPr>
              <p:cNvSpPr txBox="1"/>
              <p:nvPr/>
            </p:nvSpPr>
            <p:spPr>
              <a:xfrm>
                <a:off x="2330642" y="5050645"/>
                <a:ext cx="50257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其中 </a:t>
                </a:r>
                <a14:m>
                  <m:oMath xmlns:m="http://schemas.openxmlformats.org/officeDocument/2006/math">
                    <m:r>
                      <a:rPr kumimoji="1" lang="zh-CN" altLang="en-US" sz="24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𝜆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=1/</m:t>
                    </m:r>
                    <m:d>
                      <m:dPr>
                        <m:begChr m:val="‖"/>
                        <m:endChr m:val="‖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𝒉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zh-CN" sz="24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1/</m:t>
                    </m:r>
                    <m:d>
                      <m:dPr>
                        <m:begChr m:val="‖"/>
                        <m:endChr m:val="‖"/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𝒉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C5C529C-3F51-4C4E-B436-62B077844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642" y="5050645"/>
                <a:ext cx="5025799" cy="461665"/>
              </a:xfrm>
              <a:prstGeom prst="rect">
                <a:avLst/>
              </a:prstGeom>
              <a:blipFill>
                <a:blip r:embed="rId3"/>
                <a:stretch>
                  <a:fillRect l="-1818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2"/>
          <p:cNvSpPr txBox="1">
            <a:spLocks/>
          </p:cNvSpPr>
          <p:nvPr/>
        </p:nvSpPr>
        <p:spPr>
          <a:xfrm>
            <a:off x="0" y="486854"/>
            <a:ext cx="12192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ea typeface="+mj-ea"/>
                <a:cs typeface="Arial Unicode MS" panose="020B0604020202020204" charset="-122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zh-CN" altLang="en-US" sz="3600" spc="150" dirty="0">
                <a:latin typeface="黑体" panose="02010609060101010101" pitchFamily="49" charset="-122"/>
                <a:ea typeface="黑体" panose="02010609060101010101" pitchFamily="49" charset="-122"/>
              </a:rPr>
              <a:t>求解外参矩阵</a:t>
            </a:r>
            <a:endParaRPr lang="zh-CN" altLang="en-US" sz="3600" kern="0" spc="3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4BB2E87-654D-5940-8EE9-372CDBE312D9}"/>
                  </a:ext>
                </a:extLst>
              </p:cNvPr>
              <p:cNvSpPr/>
              <p:nvPr/>
            </p:nvSpPr>
            <p:spPr>
              <a:xfrm>
                <a:off x="4486357" y="2247328"/>
                <a:ext cx="26845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𝑯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𝒕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/>
                  <a:t> 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4BB2E87-654D-5940-8EE9-372CDBE31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57" y="2247328"/>
                <a:ext cx="268458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330642" y="4102038"/>
                <a:ext cx="75307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𝒓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kumimoji="1" lang="zh-CN" altLang="en-US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𝜆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𝒉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𝒓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𝜆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𝒉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𝒓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𝒓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𝒓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𝜆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𝒉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642" y="4102038"/>
                <a:ext cx="7530716" cy="461665"/>
              </a:xfrm>
              <a:prstGeom prst="rect">
                <a:avLst/>
              </a:prstGeom>
              <a:blipFill>
                <a:blip r:embed="rId5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031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7AAC98-4D85-FD4D-AB1B-5CFA8DCD4F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59468"/>
                <a:ext cx="10515600" cy="472408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可以通过最小化：</a:t>
                </a:r>
                <a:endParaRPr kumimoji="1"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00000"/>
                  </a:lnSpc>
                </a:pPr>
                <a:endParaRPr kumimoji="1"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kumimoji="1"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kumimoji="1"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来得到更加精细的参数，其中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acc>
                    <m:r>
                      <m:rPr>
                        <m:brk m:alnAt="23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brk m:alnAt="23"/>
                      </m:rPr>
                      <a:rPr lang="en-US" altLang="zh-CN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m:rPr>
                        <m:brk m:alnAt="23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brk m:alnAt="23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brk m:alnAt="23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代表根据前边的步骤求出的投影矩阵计算出的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在图像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中的投影点。</a:t>
                </a:r>
                <a:endParaRPr kumimoji="1"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00000"/>
                  </a:lnSpc>
                </a:pPr>
                <a:endParaRPr kumimoji="1"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LM</a:t>
                </a:r>
                <a:r>
                  <a:rPr kumimoji="1"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方法最小化非线性问题</a:t>
                </a:r>
                <a:endParaRPr kumimoji="1"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kumimoji="1"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台式相机通常具有可见的镜头畸变，尤其是径向分量。最小化该式的同时回顾及镜头畸变系数。</a:t>
                </a:r>
                <a:endParaRPr kumimoji="1"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7AAC98-4D85-FD4D-AB1B-5CFA8DCD4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59468"/>
                <a:ext cx="10515600" cy="4724083"/>
              </a:xfrm>
              <a:blipFill>
                <a:blip r:embed="rId3"/>
                <a:stretch>
                  <a:fillRect l="-812" t="-1032" r="-464" b="-2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2"/>
          <p:cNvSpPr txBox="1">
            <a:spLocks/>
          </p:cNvSpPr>
          <p:nvPr/>
        </p:nvSpPr>
        <p:spPr>
          <a:xfrm>
            <a:off x="0" y="486854"/>
            <a:ext cx="12192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ea typeface="+mj-ea"/>
                <a:cs typeface="Arial Unicode MS" panose="020B0604020202020204" charset="-122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zh-CN" altLang="en-US" sz="3600" spc="150" dirty="0">
                <a:latin typeface="黑体" panose="02010609060101010101" pitchFamily="49" charset="-122"/>
                <a:ea typeface="黑体" panose="02010609060101010101" pitchFamily="49" charset="-122"/>
              </a:rPr>
              <a:t>参数细化消除径向畸变</a:t>
            </a:r>
            <a:endParaRPr lang="zh-CN" altLang="en-US" sz="3600" kern="0" spc="3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876040" y="1866056"/>
                <a:ext cx="4439920" cy="1142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e>
                                      </m:acc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𝑹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040" y="1866056"/>
                <a:ext cx="4439920" cy="11423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062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5DFD0-3619-2443-9927-7A085C06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358457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打印一个棋盘格图案，将它贴到一个平坦的表面；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在不同方向下拍摄一些模板平面的图像。可以通过移动模板或者移动相机改变方向；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检测图像的特征点；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估算五个内参矩阵的参数以及外参。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估算径向畸变系数</a:t>
            </a:r>
            <a:endParaRPr kumimoji="1"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细化所有参数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0" y="486854"/>
            <a:ext cx="12192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ea typeface="+mj-ea"/>
                <a:cs typeface="Arial Unicode MS" panose="020B0604020202020204" charset="-122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zh-CN" altLang="en-US" sz="3600" spc="150" dirty="0">
                <a:latin typeface="黑体" panose="02010609060101010101" pitchFamily="49" charset="-122"/>
                <a:ea typeface="黑体" panose="02010609060101010101" pitchFamily="49" charset="-122"/>
              </a:rPr>
              <a:t>步骤总结</a:t>
            </a:r>
            <a:endParaRPr lang="zh-CN" altLang="en-US" sz="3600" kern="0" spc="3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131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CD241D-E81A-3A4A-BE7F-292D87B20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786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传统方法</a:t>
            </a:r>
            <a:endParaRPr kumimoji="1"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kumimoji="1"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自标定</a:t>
            </a:r>
            <a:endParaRPr kumimoji="1"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kumimoji="1"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张正友相机标定法</a:t>
            </a:r>
            <a:endParaRPr kumimoji="1"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kumimoji="1"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介于二者之间，但克服了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传统标定法需要的高精度标定物的缺点</a:t>
            </a:r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0" y="486854"/>
            <a:ext cx="12192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ea typeface="+mj-ea"/>
                <a:cs typeface="Arial Unicode MS" panose="020B0604020202020204" charset="-122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zh-CN" altLang="en-US" sz="3600" spc="150" dirty="0">
                <a:latin typeface="黑体" panose="02010609060101010101" pitchFamily="49" charset="-122"/>
                <a:ea typeface="黑体" panose="02010609060101010101" pitchFamily="49" charset="-122"/>
              </a:rPr>
              <a:t>摄像机标定问题</a:t>
            </a:r>
            <a:endParaRPr lang="zh-CN" altLang="en-US" sz="3600" kern="0" spc="3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191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0" y="486854"/>
            <a:ext cx="12192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ea typeface="+mj-ea"/>
                <a:cs typeface="Arial Unicode MS" panose="020B0604020202020204" charset="-122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kumimoji="1"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张正友标定法概述</a:t>
            </a:r>
            <a:endParaRPr lang="zh-CN" altLang="en-US" sz="3600" kern="0" spc="3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43D96A4-E0C7-714A-93CC-F398867E150B}"/>
              </a:ext>
            </a:extLst>
          </p:cNvPr>
          <p:cNvSpPr txBox="1"/>
          <p:nvPr/>
        </p:nvSpPr>
        <p:spPr>
          <a:xfrm>
            <a:off x="2753541" y="1846831"/>
            <a:ext cx="66849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       </a:t>
            </a:r>
            <a:r>
              <a:rPr lang="en-US" altLang="zh-CN" sz="2400" dirty="0"/>
              <a:t>1</a:t>
            </a:r>
            <a:r>
              <a:rPr lang="zh-CN" altLang="en-US" sz="2400" dirty="0"/>
              <a:t>、打印一张模板并贴在一个平面上；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       </a:t>
            </a:r>
            <a:r>
              <a:rPr lang="en-US" altLang="zh-CN" sz="2400" dirty="0"/>
              <a:t>2</a:t>
            </a:r>
            <a:r>
              <a:rPr lang="zh-CN" altLang="en-US" sz="2400" dirty="0"/>
              <a:t>、从不同角度拍摄若干张模板图像；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       </a:t>
            </a:r>
            <a:r>
              <a:rPr lang="en-US" altLang="zh-CN" sz="2400" dirty="0"/>
              <a:t>3</a:t>
            </a:r>
            <a:r>
              <a:rPr lang="zh-CN" altLang="en-US" sz="2400" dirty="0"/>
              <a:t>、检测出图像中的特征点；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       </a:t>
            </a:r>
            <a:r>
              <a:rPr lang="en-US" altLang="zh-CN" sz="2400" dirty="0"/>
              <a:t>4</a:t>
            </a:r>
            <a:r>
              <a:rPr lang="zh-CN" altLang="en-US" sz="2400" dirty="0"/>
              <a:t>、求出摄像机的内参数和外参数；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       </a:t>
            </a:r>
            <a:r>
              <a:rPr lang="en-US" altLang="zh-CN" sz="2400" dirty="0"/>
              <a:t>5</a:t>
            </a:r>
            <a:r>
              <a:rPr lang="zh-CN" altLang="en-US" sz="2400" dirty="0"/>
              <a:t>、求出</a:t>
            </a:r>
            <a:r>
              <a:rPr lang="zh-CN" altLang="en-US" sz="2400"/>
              <a:t>畸变系数，优化求精</a:t>
            </a:r>
            <a:endParaRPr lang="zh-CN" altLang="en-US" sz="2400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743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右箭头 9">
            <a:extLst>
              <a:ext uri="{FF2B5EF4-FFF2-40B4-BE49-F238E27FC236}">
                <a16:creationId xmlns:a16="http://schemas.microsoft.com/office/drawing/2014/main" id="{4ECEA370-972E-BC44-A771-36F7FD21F217}"/>
              </a:ext>
            </a:extLst>
          </p:cNvPr>
          <p:cNvSpPr/>
          <p:nvPr/>
        </p:nvSpPr>
        <p:spPr>
          <a:xfrm>
            <a:off x="6096000" y="3986347"/>
            <a:ext cx="909851" cy="229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529CBDB-3C88-3640-A157-8A2DB823693F}"/>
                  </a:ext>
                </a:extLst>
              </p:cNvPr>
              <p:cNvSpPr txBox="1"/>
              <p:nvPr/>
            </p:nvSpPr>
            <p:spPr>
              <a:xfrm>
                <a:off x="1029238" y="4909627"/>
                <a:ext cx="5732980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且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</m:sub>
                    </m:sSub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529CBDB-3C88-3640-A157-8A2DB8236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38" y="4909627"/>
                <a:ext cx="5732980" cy="1050224"/>
              </a:xfrm>
              <a:prstGeom prst="rect">
                <a:avLst/>
              </a:prstGeom>
              <a:blipFill>
                <a:blip r:embed="rId3"/>
                <a:stretch>
                  <a:fillRect l="-17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bject 2"/>
          <p:cNvSpPr txBox="1">
            <a:spLocks/>
          </p:cNvSpPr>
          <p:nvPr/>
        </p:nvSpPr>
        <p:spPr>
          <a:xfrm>
            <a:off x="0" y="486854"/>
            <a:ext cx="12192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ea typeface="+mj-ea"/>
                <a:cs typeface="Arial Unicode MS" panose="020B0604020202020204" charset="-122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zh-CN" altLang="en-US" sz="3600" spc="150" dirty="0">
                <a:latin typeface="黑体" panose="02010609060101010101" pitchFamily="49" charset="-122"/>
                <a:ea typeface="黑体" panose="02010609060101010101" pitchFamily="49" charset="-122"/>
              </a:rPr>
              <a:t>符号规定</a:t>
            </a:r>
            <a:endParaRPr lang="zh-CN" altLang="en-US" sz="3600" kern="0" spc="3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029238" y="1841833"/>
                <a:ext cx="7548413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𝑠</m:t>
                      </m:r>
                      <m:r>
                        <a:rPr kumimoji="1"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  <m:r>
                            <a:rPr kumimoji="1"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1"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kumimoji="1"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1" lang="en-US" altLang="zh-CN" sz="2400" b="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3</m:t>
                                    </m:r>
                                    <m:r>
                                      <a:rPr kumimoji="1"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240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3</m:t>
                                    </m:r>
                                    <m:r>
                                      <a:rPr kumimoji="1"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38" y="1841833"/>
                <a:ext cx="7548413" cy="1452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029238" y="3847534"/>
                <a:ext cx="4907113" cy="4708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 dirty="0">
                    <a:ea typeface="黑体" panose="02010609060101010101" pitchFamily="49" charset="-122"/>
                  </a:rPr>
                  <a:t>令：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e>
                    </m:acc>
                    <m:r>
                      <a:rPr kumimoji="1" lang="en-US" altLang="zh-CN" sz="2400" b="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𝑢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 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𝑣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 1</m:t>
                            </m:r>
                          </m:e>
                        </m:d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400" i="1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𝑀</m:t>
                        </m:r>
                      </m:e>
                    </m:acc>
                    <m:r>
                      <a:rPr kumimoji="1"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  <m:r>
                              <a:rPr kumimoji="1" lang="en-US" altLang="zh-CN" sz="24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 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𝑌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 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𝑍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 1</m:t>
                            </m:r>
                          </m:e>
                        </m:d>
                      </m:e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38" y="3847534"/>
                <a:ext cx="4907113" cy="470835"/>
              </a:xfrm>
              <a:prstGeom prst="rect">
                <a:avLst/>
              </a:prstGeom>
              <a:blipFill>
                <a:blip r:embed="rId5"/>
                <a:stretch>
                  <a:fillRect l="-1988" t="-14286" b="-23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165500" y="3847533"/>
                <a:ext cx="2406621" cy="4708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𝑠</m:t>
                      </m:r>
                      <m:acc>
                        <m:accPr>
                          <m:chr m:val="̃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kumimoji="1" lang="en-US" altLang="zh-CN" sz="2400" b="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e>
                      </m:acc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1" lang="en-US" altLang="zh-CN" sz="2400" b="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acc>
                        <m:accPr>
                          <m:chr m:val="̃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𝑀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500" y="3847533"/>
                <a:ext cx="2406621" cy="470835"/>
              </a:xfrm>
              <a:prstGeom prst="rect">
                <a:avLst/>
              </a:prstGeom>
              <a:blipFill>
                <a:blip r:embed="rId6"/>
                <a:stretch>
                  <a:fillRect t="-6494" r="-19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74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FEC17A-02FB-504A-BC8F-A5BD74D592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88185"/>
                <a:ext cx="10515600" cy="408385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旋转向量 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为正交矩阵，故有以下的性质：</a:t>
                </a:r>
                <a:endParaRPr kumimoji="1"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kumimoji="1"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kumimoji="1"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algn="ctr">
                  <a:buNone/>
                </a:pPr>
                <a:endParaRPr kumimoji="1"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=1</m:t>
                      </m:r>
                    </m:oMath>
                  </m:oMathPara>
                </a14:m>
                <a:endParaRPr kumimoji="1"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kumimoji="1"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kumimoji="1"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尺度因子</a:t>
                </a:r>
                <a:r>
                  <a: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s</a:t>
                </a:r>
                <a:r>
                  <a:rPr kumimoji="1"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不会影响坐标值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FEC17A-02FB-504A-BC8F-A5BD74D592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88185"/>
                <a:ext cx="10515600" cy="4083856"/>
              </a:xfrm>
              <a:blipFill>
                <a:blip r:embed="rId3"/>
                <a:stretch>
                  <a:fillRect l="-812" t="-2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2"/>
          <p:cNvSpPr txBox="1">
            <a:spLocks/>
          </p:cNvSpPr>
          <p:nvPr/>
        </p:nvSpPr>
        <p:spPr>
          <a:xfrm>
            <a:off x="0" y="486854"/>
            <a:ext cx="12192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ea typeface="+mj-ea"/>
                <a:cs typeface="Arial Unicode MS" panose="020B0604020202020204" charset="-122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zh-CN" altLang="en-US" sz="3600" spc="150" dirty="0">
                <a:latin typeface="黑体" panose="02010609060101010101" pitchFamily="49" charset="-122"/>
                <a:ea typeface="黑体" panose="02010609060101010101" pitchFamily="49" charset="-122"/>
              </a:rPr>
              <a:t>推导中的数学基础</a:t>
            </a:r>
            <a:endParaRPr lang="zh-CN" altLang="en-US" sz="3600" kern="0" spc="3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18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3C1D96-54CA-2E4B-9ED9-21FF9E7385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728881" cy="61732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标定物是平面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，把世界坐标系构造在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Z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 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的平面上。</a:t>
                </a:r>
                <a:endPara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3C1D96-54CA-2E4B-9ED9-21FF9E7385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728881" cy="617324"/>
              </a:xfrm>
              <a:blipFill>
                <a:blip r:embed="rId3"/>
                <a:stretch>
                  <a:fillRect l="-978" t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4BB2E87-654D-5940-8EE9-372CDBE312D9}"/>
                  </a:ext>
                </a:extLst>
              </p:cNvPr>
              <p:cNvSpPr/>
              <p:nvPr/>
            </p:nvSpPr>
            <p:spPr>
              <a:xfrm>
                <a:off x="1015572" y="3181477"/>
                <a:ext cx="10721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Z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 </m:t>
                    </m:r>
                  </m:oMath>
                </a14:m>
                <a:r>
                  <a:rPr lang="en-US" altLang="zh-CN" sz="2400" dirty="0"/>
                  <a:t> 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4BB2E87-654D-5940-8EE9-372CDBE31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572" y="3181477"/>
                <a:ext cx="1072153" cy="461665"/>
              </a:xfrm>
              <a:prstGeom prst="rect">
                <a:avLst/>
              </a:prstGeom>
              <a:blipFill>
                <a:blip r:embed="rId4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>
            <a:extLst>
              <a:ext uri="{FF2B5EF4-FFF2-40B4-BE49-F238E27FC236}">
                <a16:creationId xmlns:a16="http://schemas.microsoft.com/office/drawing/2014/main" id="{DE046A4A-028F-5D4D-A9E4-91DB2A4698D6}"/>
              </a:ext>
            </a:extLst>
          </p:cNvPr>
          <p:cNvSpPr/>
          <p:nvPr/>
        </p:nvSpPr>
        <p:spPr>
          <a:xfrm>
            <a:off x="2087725" y="3361625"/>
            <a:ext cx="1980661" cy="162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6A697FB7-C874-FA44-A401-8C52138202F3}"/>
              </a:ext>
            </a:extLst>
          </p:cNvPr>
          <p:cNvSpPr/>
          <p:nvPr/>
        </p:nvSpPr>
        <p:spPr>
          <a:xfrm rot="5400000">
            <a:off x="4416083" y="4501838"/>
            <a:ext cx="742615" cy="157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60DCC56-C1AA-2F4B-942B-8649C209F7D8}"/>
                  </a:ext>
                </a:extLst>
              </p:cNvPr>
              <p:cNvSpPr txBox="1"/>
              <p:nvPr/>
            </p:nvSpPr>
            <p:spPr>
              <a:xfrm>
                <a:off x="6996547" y="4873247"/>
                <a:ext cx="465544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8</a:t>
                </a:r>
                <a:r>
                  <a:rPr kumimoji="1"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个未知量，至少应用四组对应点</a:t>
                </a:r>
                <a:endParaRPr kumimoji="1"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kumimoji="1"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求出单应矩阵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𝑯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kumimoji="1"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60DCC56-C1AA-2F4B-942B-8649C209F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547" y="4873247"/>
                <a:ext cx="4655442" cy="830997"/>
              </a:xfrm>
              <a:prstGeom prst="rect">
                <a:avLst/>
              </a:prstGeom>
              <a:blipFill>
                <a:blip r:embed="rId5"/>
                <a:stretch>
                  <a:fillRect l="-2097" t="-5839" r="-917" b="-13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ject 2"/>
          <p:cNvSpPr txBox="1">
            <a:spLocks/>
          </p:cNvSpPr>
          <p:nvPr/>
        </p:nvSpPr>
        <p:spPr>
          <a:xfrm>
            <a:off x="0" y="486854"/>
            <a:ext cx="12192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ea typeface="+mj-ea"/>
                <a:cs typeface="Arial Unicode MS" panose="020B0604020202020204" charset="-122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zh-CN" altLang="en-US" sz="3600" spc="150" dirty="0">
                <a:latin typeface="黑体" panose="02010609060101010101" pitchFamily="49" charset="-122"/>
                <a:ea typeface="黑体" panose="02010609060101010101" pitchFamily="49" charset="-122"/>
              </a:rPr>
              <a:t>求解单应矩阵</a:t>
            </a:r>
            <a:endParaRPr lang="zh-CN" altLang="en-US" sz="3600" kern="0" spc="3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4BB2E87-654D-5940-8EE9-372CDBE312D9}"/>
                  </a:ext>
                </a:extLst>
              </p:cNvPr>
              <p:cNvSpPr/>
              <p:nvPr/>
            </p:nvSpPr>
            <p:spPr>
              <a:xfrm>
                <a:off x="4342994" y="2716606"/>
                <a:ext cx="6919330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kumimoji="1" lang="en-US" altLang="zh-CN" sz="2400" b="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400" b="1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kumimoji="1" lang="en-US" altLang="zh-CN" sz="2400" b="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kumimoji="1" lang="en-US" altLang="zh-CN" sz="2400" b="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kumimoji="1" lang="en-US" altLang="zh-CN" sz="2400" b="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kumimoji="1" lang="en-US" altLang="zh-CN" sz="2400" b="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𝒕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24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𝑌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/>
                  <a:t> 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4BB2E87-654D-5940-8EE9-372CDBE31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994" y="2716606"/>
                <a:ext cx="6919330" cy="14529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4BB2E87-654D-5940-8EE9-372CDBE312D9}"/>
                  </a:ext>
                </a:extLst>
              </p:cNvPr>
              <p:cNvSpPr/>
              <p:nvPr/>
            </p:nvSpPr>
            <p:spPr>
              <a:xfrm>
                <a:off x="704653" y="5053329"/>
                <a:ext cx="1693990" cy="4708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acc>
                      <m:accPr>
                        <m:chr m:val="̃"/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𝒎</m:t>
                        </m:r>
                      </m:e>
                    </m:acc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𝑯</m:t>
                    </m:r>
                    <m:acc>
                      <m:accPr>
                        <m:chr m:val="̃"/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𝑴</m:t>
                        </m:r>
                      </m:e>
                    </m:acc>
                    <m:r>
                      <a:rPr kumimoji="1"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400" dirty="0"/>
                  <a:t> 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4BB2E87-654D-5940-8EE9-372CDBE31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53" y="5053329"/>
                <a:ext cx="1693990" cy="470835"/>
              </a:xfrm>
              <a:prstGeom prst="rect">
                <a:avLst/>
              </a:prstGeom>
              <a:blipFill>
                <a:blip r:embed="rId7"/>
                <a:stretch>
                  <a:fillRect t="-6494" r="-198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4BB2E87-654D-5940-8EE9-372CDBE312D9}"/>
                  </a:ext>
                </a:extLst>
              </p:cNvPr>
              <p:cNvSpPr/>
              <p:nvPr/>
            </p:nvSpPr>
            <p:spPr>
              <a:xfrm>
                <a:off x="3445099" y="5057915"/>
                <a:ext cx="26845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𝑯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𝒕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/>
                  <a:t> 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4BB2E87-654D-5940-8EE9-372CDBE31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099" y="5057915"/>
                <a:ext cx="268458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705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3C0170-62E7-F447-80CF-7B99BA1418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9800" y="1744426"/>
                <a:ext cx="10515600" cy="1108644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求出</a:t>
                </a:r>
                <a:r>
                  <a: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𝑯</m:t>
                    </m:r>
                  </m:oMath>
                </a14:m>
                <a:r>
                  <a: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1"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，但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𝑯</m:t>
                    </m:r>
                  </m:oMath>
                </a14:m>
                <a:r>
                  <a:rPr kumimoji="1"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是内外参数结合体。</a:t>
                </a:r>
                <a:endParaRPr kumimoji="1"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kumimoji="1"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寻找方法先求出内参数，外参数可随之解出。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3C0170-62E7-F447-80CF-7B99BA1418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9800" y="1744426"/>
                <a:ext cx="10515600" cy="1108644"/>
              </a:xfrm>
              <a:blipFill>
                <a:blip r:embed="rId3"/>
                <a:stretch>
                  <a:fillRect l="-754" t="-9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箭头 4">
            <a:extLst>
              <a:ext uri="{FF2B5EF4-FFF2-40B4-BE49-F238E27FC236}">
                <a16:creationId xmlns:a16="http://schemas.microsoft.com/office/drawing/2014/main" id="{EDF76CD7-FC14-EE44-A0E8-6F0271D392FA}"/>
              </a:ext>
            </a:extLst>
          </p:cNvPr>
          <p:cNvSpPr/>
          <p:nvPr/>
        </p:nvSpPr>
        <p:spPr>
          <a:xfrm rot="5400000">
            <a:off x="3384508" y="4235490"/>
            <a:ext cx="1592380" cy="130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83C67B5-0151-A94C-A9D2-D78BD7C225C7}"/>
                  </a:ext>
                </a:extLst>
              </p:cNvPr>
              <p:cNvSpPr txBox="1"/>
              <p:nvPr/>
            </p:nvSpPr>
            <p:spPr>
              <a:xfrm>
                <a:off x="7715536" y="3527067"/>
                <a:ext cx="403958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𝑨</m:t>
                    </m:r>
                  </m:oMath>
                </a14:m>
                <a:r>
                  <a:rPr kumimoji="1"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中有五个参数，完全解出需要三个不同单应矩阵</a:t>
                </a:r>
                <a:r>
                  <a: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𝑯</m:t>
                    </m:r>
                  </m:oMath>
                </a14:m>
                <a:r>
                  <a: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.</a:t>
                </a:r>
              </a:p>
              <a:p>
                <a:r>
                  <a:rPr kumimoji="1"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（故至少需要三张不同标定平面照片）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83C67B5-0151-A94C-A9D2-D78BD7C22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536" y="3527067"/>
                <a:ext cx="4039584" cy="1569660"/>
              </a:xfrm>
              <a:prstGeom prst="rect">
                <a:avLst/>
              </a:prstGeom>
              <a:blipFill>
                <a:blip r:embed="rId4"/>
                <a:stretch>
                  <a:fillRect l="-2417" t="-4280" b="-8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527787" y="2916274"/>
                <a:ext cx="44540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kumimoji="1" lang="zh-CN" altLang="en-US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𝜆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𝒕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/>
                  <a:t> 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787" y="2916274"/>
                <a:ext cx="44540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ject 2"/>
          <p:cNvSpPr txBox="1">
            <a:spLocks/>
          </p:cNvSpPr>
          <p:nvPr/>
        </p:nvSpPr>
        <p:spPr>
          <a:xfrm>
            <a:off x="0" y="486854"/>
            <a:ext cx="12192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ea typeface="+mj-ea"/>
                <a:cs typeface="Arial Unicode MS" panose="020B0604020202020204" charset="-122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zh-CN" altLang="en-US" sz="3600" spc="150" dirty="0">
                <a:latin typeface="黑体" panose="02010609060101010101" pitchFamily="49" charset="-122"/>
                <a:ea typeface="黑体" panose="02010609060101010101" pitchFamily="49" charset="-122"/>
              </a:rPr>
              <a:t>求解内参数矩阵</a:t>
            </a:r>
            <a:endParaRPr lang="zh-CN" altLang="en-US" sz="3600" kern="0" spc="3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453564" y="3673290"/>
                <a:ext cx="3769360" cy="664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kumimoji="1"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564" y="3673290"/>
                <a:ext cx="3769360" cy="664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782035" y="5297609"/>
                <a:ext cx="2391617" cy="3738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035" y="5297609"/>
                <a:ext cx="2391617" cy="373820"/>
              </a:xfrm>
              <a:prstGeom prst="rect">
                <a:avLst/>
              </a:prstGeom>
              <a:blipFill>
                <a:blip r:embed="rId7"/>
                <a:stretch>
                  <a:fillRect l="-2290" r="-2290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698924" y="5771381"/>
                <a:ext cx="4111767" cy="466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1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924" y="5771381"/>
                <a:ext cx="4111767" cy="466859"/>
              </a:xfrm>
              <a:prstGeom prst="rect">
                <a:avLst/>
              </a:prstGeom>
              <a:blipFill>
                <a:blip r:embed="rId8"/>
                <a:stretch>
                  <a:fillRect l="-593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453564" y="4337511"/>
                <a:ext cx="2450094" cy="4742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=1</m:t>
                      </m:r>
                    </m:oMath>
                  </m:oMathPara>
                </a14:m>
                <a:endParaRPr kumimoji="1"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564" y="4337511"/>
                <a:ext cx="2450094" cy="4742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9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BA22A98-0495-2440-B206-71FF2A2CD2ED}"/>
                  </a:ext>
                </a:extLst>
              </p:cNvPr>
              <p:cNvSpPr txBox="1"/>
              <p:nvPr/>
            </p:nvSpPr>
            <p:spPr>
              <a:xfrm>
                <a:off x="8985903" y="1875354"/>
                <a:ext cx="31355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假设</a:t>
                </a:r>
                <a:r>
                  <a: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𝑯</m:t>
                    </m:r>
                  </m:oMath>
                </a14:m>
                <a:r>
                  <a: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1"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的第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kumimoji="1"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列为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𝒉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endPara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BA22A98-0495-2440-B206-71FF2A2CD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903" y="1875354"/>
                <a:ext cx="3135538" cy="461665"/>
              </a:xfrm>
              <a:prstGeom prst="rect">
                <a:avLst/>
              </a:prstGeom>
              <a:blipFill>
                <a:blip r:embed="rId3"/>
                <a:stretch>
                  <a:fillRect l="-2918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E13CF0A-323F-EF4E-AFFF-61F64F6521EB}"/>
                  </a:ext>
                </a:extLst>
              </p:cNvPr>
              <p:cNvSpPr txBox="1"/>
              <p:nvPr/>
            </p:nvSpPr>
            <p:spPr>
              <a:xfrm>
                <a:off x="595489" y="5775123"/>
                <a:ext cx="11387989" cy="59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𝒗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𝑖𝑗</m:t>
                        </m:r>
                      </m:sub>
                    </m:sSub>
                    <m:r>
                      <a:rPr kumimoji="1" lang="en-US" altLang="zh-CN" sz="24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kumimoji="1" lang="en-US" altLang="zh-CN" sz="2400" b="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</m:oMath>
                </a14:m>
                <a:endPara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E13CF0A-323F-EF4E-AFFF-61F64F652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89" y="5775123"/>
                <a:ext cx="11387989" cy="590996"/>
              </a:xfrm>
              <a:prstGeom prst="rect">
                <a:avLst/>
              </a:prstGeom>
              <a:blipFill>
                <a:blip r:embed="rId4"/>
                <a:stretch>
                  <a:fillRect l="-857" b="-13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箭头 12">
            <a:extLst>
              <a:ext uri="{FF2B5EF4-FFF2-40B4-BE49-F238E27FC236}">
                <a16:creationId xmlns:a16="http://schemas.microsoft.com/office/drawing/2014/main" id="{5F2F9395-2252-D542-9BDA-104C951DBCA3}"/>
              </a:ext>
            </a:extLst>
          </p:cNvPr>
          <p:cNvSpPr/>
          <p:nvPr/>
        </p:nvSpPr>
        <p:spPr>
          <a:xfrm rot="5400000">
            <a:off x="8765518" y="3957062"/>
            <a:ext cx="1886119" cy="15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F9817BC0-1254-AE42-80EE-C4CB989D5209}"/>
              </a:ext>
            </a:extLst>
          </p:cNvPr>
          <p:cNvSpPr/>
          <p:nvPr/>
        </p:nvSpPr>
        <p:spPr>
          <a:xfrm>
            <a:off x="6715302" y="2239702"/>
            <a:ext cx="1976940" cy="130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object 2"/>
          <p:cNvSpPr txBox="1">
            <a:spLocks/>
          </p:cNvSpPr>
          <p:nvPr/>
        </p:nvSpPr>
        <p:spPr>
          <a:xfrm>
            <a:off x="0" y="486854"/>
            <a:ext cx="12192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ea typeface="+mj-ea"/>
                <a:cs typeface="Arial Unicode MS" panose="020B0604020202020204" charset="-122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zh-CN" altLang="en-US" sz="3600" spc="150" dirty="0">
                <a:latin typeface="黑体" panose="02010609060101010101" pitchFamily="49" charset="-122"/>
                <a:ea typeface="黑体" panose="02010609060101010101" pitchFamily="49" charset="-122"/>
              </a:rPr>
              <a:t>求解内参数矩阵</a:t>
            </a:r>
            <a:endParaRPr lang="zh-CN" altLang="en-US" sz="3600" kern="0" spc="3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016000" y="1718253"/>
                <a:ext cx="4299190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0" y="1718253"/>
                <a:ext cx="4299190" cy="11738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484812" y="3095028"/>
                <a:ext cx="6977359" cy="20363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sz="240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zh-CN" altLang="en-US" sz="240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12" y="3095028"/>
                <a:ext cx="6977359" cy="20363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8985903" y="2430435"/>
                <a:ext cx="28230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kumimoji="1" lang="en-US" altLang="zh-CN" sz="240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903" y="2430435"/>
                <a:ext cx="2823017" cy="461665"/>
              </a:xfrm>
              <a:prstGeom prst="rect">
                <a:avLst/>
              </a:prstGeom>
              <a:blipFill>
                <a:blip r:embed="rId7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8985903" y="5052349"/>
                <a:ext cx="2101473" cy="523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bSup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𝑩</m:t>
                      </m:r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𝒋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𝑖𝑗</m:t>
                          </m:r>
                        </m:sub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bSup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𝒃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903" y="5052349"/>
                <a:ext cx="2101473" cy="5236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19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02E0B1-2255-214E-AAB8-2271392F8A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将运算的结果带入到两个约束条件中，可得到方程组：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kumimoji="1"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kumimoji="1"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kumimoji="1"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kumimoji="1"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如果有</a:t>
                </a:r>
                <a:r>
                  <a: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n</a:t>
                </a:r>
                <a:r>
                  <a:rPr kumimoji="1"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张图片被观察到，可以得到</a:t>
                </a:r>
                <a:endParaRPr kumimoji="1"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kumimoji="1"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kumimoji="1"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kumimoji="1"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:r>
                  <a: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V</a:t>
                </a:r>
                <a:r>
                  <a:rPr kumimoji="1"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2n×6</a:t>
                </a:r>
                <a:r>
                  <a:rPr kumimoji="1"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的矩阵，当</a:t>
                </a:r>
                <a:r>
                  <a: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n≥3</a:t>
                </a:r>
                <a:r>
                  <a:rPr kumimoji="1"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时可以得到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𝒃</m:t>
                    </m:r>
                  </m:oMath>
                </a14:m>
                <a:r>
                  <a:rPr kumimoji="1"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在相差一个尺度因子情况下的通解。</a:t>
                </a:r>
                <a:endParaRPr kumimoji="1"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kumimoji="1"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𝒃</m:t>
                    </m:r>
                  </m:oMath>
                </a14:m>
                <a:r>
                  <a:rPr kumimoji="1"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即为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kumimoji="1" lang="zh-CN" altLang="en-US" sz="2400" b="1" i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1"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最小特征值对应的特征向量</a:t>
                </a:r>
                <a:endParaRPr kumimoji="1"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02E0B1-2255-214E-AAB8-2271392F8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 l="-696" t="-1681" b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>
            <a:spLocks/>
          </p:cNvSpPr>
          <p:nvPr/>
        </p:nvSpPr>
        <p:spPr>
          <a:xfrm>
            <a:off x="0" y="486854"/>
            <a:ext cx="12192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Unicode MS" panose="020B0604020202020204" charset="-122"/>
                <a:ea typeface="+mj-ea"/>
                <a:cs typeface="Arial Unicode MS" panose="020B0604020202020204" charset="-122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zh-CN" altLang="en-US" sz="3600" spc="150" dirty="0">
                <a:latin typeface="黑体" panose="02010609060101010101" pitchFamily="49" charset="-122"/>
                <a:ea typeface="黑体" panose="02010609060101010101" pitchFamily="49" charset="-122"/>
              </a:rPr>
              <a:t>求解内参数矩阵</a:t>
            </a:r>
            <a:endParaRPr lang="zh-CN" altLang="en-US" sz="3600" kern="0" spc="35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617343" y="3866357"/>
                <a:ext cx="9573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𝑽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𝒃</m:t>
                    </m:r>
                  </m:oMath>
                </a14:m>
                <a:r>
                  <a:rPr lang="en-US" altLang="zh-CN" sz="2400" b="1" dirty="0"/>
                  <a:t>=0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343" y="3866357"/>
                <a:ext cx="957313" cy="461665"/>
              </a:xfrm>
              <a:prstGeom prst="rect">
                <a:avLst/>
              </a:prstGeom>
              <a:blipFill>
                <a:blip r:embed="rId4"/>
                <a:stretch>
                  <a:fillRect l="-1266" t="-9211" r="-886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588182" y="2176694"/>
                <a:ext cx="3015634" cy="914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en-US" altLang="zh-CN" sz="240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sz="2400" b="1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kumimoji="1" lang="en-US" altLang="zh-CN" sz="2400" b="1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b="1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𝒗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400" b="1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𝒗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kumimoji="1" lang="en-US" altLang="zh-CN" sz="2400" b="1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𝒃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𝟎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182" y="2176694"/>
                <a:ext cx="3015634" cy="914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86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737</Words>
  <Application>Microsoft Macintosh PowerPoint</Application>
  <PresentationFormat>宽屏</PresentationFormat>
  <Paragraphs>115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黑体</vt:lpstr>
      <vt:lpstr>Arial</vt:lpstr>
      <vt:lpstr>Cambria Math</vt:lpstr>
      <vt:lpstr>Wingdings</vt:lpstr>
      <vt:lpstr>Office 主题​​</vt:lpstr>
      <vt:lpstr>张正友摄像机标定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zhaozhaoran@outlook.com</dc:creator>
  <cp:lastModifiedBy>zhaozhaoran@outlook.com</cp:lastModifiedBy>
  <cp:revision>73</cp:revision>
  <dcterms:created xsi:type="dcterms:W3CDTF">2019-11-11T00:58:18Z</dcterms:created>
  <dcterms:modified xsi:type="dcterms:W3CDTF">2019-11-15T12:46:29Z</dcterms:modified>
</cp:coreProperties>
</file>