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1"/>
  </p:normalViewPr>
  <p:slideViewPr>
    <p:cSldViewPr>
      <p:cViewPr varScale="1">
        <p:scale>
          <a:sx n="110" d="100"/>
          <a:sy n="110" d="100"/>
        </p:scale>
        <p:origin x="114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D8C4-FFAF-4433-9176-BE29CF463527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6C976-E7C7-4F3F-844A-FBF916C9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4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C976-E7C7-4F3F-844A-FBF916C9A4A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3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7902" y="6143831"/>
            <a:ext cx="2872740" cy="548005"/>
          </a:xfrm>
          <a:custGeom>
            <a:avLst/>
            <a:gdLst/>
            <a:ahLst/>
            <a:cxnLst/>
            <a:rect l="l" t="t" r="r" b="b"/>
            <a:pathLst>
              <a:path w="2872740" h="548004">
                <a:moveTo>
                  <a:pt x="0" y="0"/>
                </a:moveTo>
                <a:lnTo>
                  <a:pt x="2872152" y="547425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200" y="3221567"/>
            <a:ext cx="3335867" cy="363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2780" y="1893067"/>
            <a:ext cx="5821715" cy="4528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12800" y="3183467"/>
            <a:ext cx="3403600" cy="3674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6593" y="5902817"/>
            <a:ext cx="643890" cy="539750"/>
          </a:xfrm>
          <a:custGeom>
            <a:avLst/>
            <a:gdLst/>
            <a:ahLst/>
            <a:cxnLst/>
            <a:rect l="l" t="t" r="r" b="b"/>
            <a:pathLst>
              <a:path w="643890" h="539750">
                <a:moveTo>
                  <a:pt x="380509" y="0"/>
                </a:moveTo>
                <a:lnTo>
                  <a:pt x="0" y="539314"/>
                </a:lnTo>
                <a:lnTo>
                  <a:pt x="643708" y="393413"/>
                </a:lnTo>
                <a:lnTo>
                  <a:pt x="380509" y="0"/>
                </a:lnTo>
                <a:close/>
              </a:path>
            </a:pathLst>
          </a:custGeom>
          <a:solidFill>
            <a:srgbClr val="0070C0">
              <a:alpha val="3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96594" y="5902817"/>
            <a:ext cx="643890" cy="539750"/>
          </a:xfrm>
          <a:custGeom>
            <a:avLst/>
            <a:gdLst/>
            <a:ahLst/>
            <a:cxnLst/>
            <a:rect l="l" t="t" r="r" b="b"/>
            <a:pathLst>
              <a:path w="643890" h="539750">
                <a:moveTo>
                  <a:pt x="643708" y="393413"/>
                </a:moveTo>
                <a:lnTo>
                  <a:pt x="0" y="539314"/>
                </a:lnTo>
                <a:lnTo>
                  <a:pt x="380509" y="0"/>
                </a:lnTo>
                <a:lnTo>
                  <a:pt x="643708" y="39341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77103" y="3485543"/>
            <a:ext cx="361315" cy="2417445"/>
          </a:xfrm>
          <a:custGeom>
            <a:avLst/>
            <a:gdLst/>
            <a:ahLst/>
            <a:cxnLst/>
            <a:rect l="l" t="t" r="r" b="b"/>
            <a:pathLst>
              <a:path w="361315" h="2417445">
                <a:moveTo>
                  <a:pt x="0" y="2417274"/>
                </a:moveTo>
                <a:lnTo>
                  <a:pt x="361120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40302" y="6296231"/>
            <a:ext cx="2872740" cy="548005"/>
          </a:xfrm>
          <a:custGeom>
            <a:avLst/>
            <a:gdLst/>
            <a:ahLst/>
            <a:cxnLst/>
            <a:rect l="l" t="t" r="r" b="b"/>
            <a:pathLst>
              <a:path w="2872740" h="548004">
                <a:moveTo>
                  <a:pt x="0" y="0"/>
                </a:moveTo>
                <a:lnTo>
                  <a:pt x="2872152" y="547425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6713" y="396557"/>
            <a:ext cx="383057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5840" y="168465"/>
            <a:ext cx="45923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126" y="1281111"/>
            <a:ext cx="6971665" cy="3526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8.png"/><Relationship Id="rId7" Type="http://schemas.openxmlformats.org/officeDocument/2006/relationships/image" Target="../media/image6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Relationship Id="rId9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on.caltech.edu/bouguetj/calib_doc/index.html#examples" TargetMode="External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136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r>
              <a:rPr sz="1800" spc="-7" baseline="25462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/>
                <a:cs typeface="Calibri"/>
              </a:rPr>
              <a:t>Professor </a:t>
            </a:r>
            <a:r>
              <a:rPr sz="3200" dirty="0">
                <a:latin typeface="Calibri"/>
                <a:cs typeface="Calibri"/>
              </a:rPr>
              <a:t>Silvio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Savarese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/>
                <a:cs typeface="Calibri"/>
              </a:rPr>
              <a:t>Computational Vision </a:t>
            </a:r>
            <a:r>
              <a:rPr sz="3200" i="1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Geometry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6952" y="455590"/>
            <a:ext cx="452604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</a:t>
            </a: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摄像机模型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</a:t>
            </a:r>
            <a:r>
              <a:rPr sz="4800" spc="-4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&amp;  </a:t>
            </a: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798749" y="1047856"/>
            <a:ext cx="7422912" cy="3524301"/>
            <a:chOff x="798749" y="1047856"/>
            <a:chExt cx="7422912" cy="3524301"/>
          </a:xfrm>
        </p:grpSpPr>
        <p:sp>
          <p:nvSpPr>
            <p:cNvPr id="11" name="object 11"/>
            <p:cNvSpPr/>
            <p:nvPr/>
          </p:nvSpPr>
          <p:spPr>
            <a:xfrm>
              <a:off x="7759700" y="199151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3380" y="2030699"/>
              <a:ext cx="6575425" cy="1201420"/>
            </a:xfrm>
            <a:custGeom>
              <a:avLst/>
              <a:gdLst/>
              <a:ahLst/>
              <a:cxnLst/>
              <a:rect l="l" t="t" r="r" b="b"/>
              <a:pathLst>
                <a:path w="6575425" h="1201420">
                  <a:moveTo>
                    <a:pt x="85831" y="1049431"/>
                  </a:moveTo>
                  <a:lnTo>
                    <a:pt x="34609" y="1060396"/>
                  </a:lnTo>
                  <a:lnTo>
                    <a:pt x="1127" y="1106956"/>
                  </a:lnTo>
                  <a:lnTo>
                    <a:pt x="0" y="1137194"/>
                  </a:lnTo>
                  <a:lnTo>
                    <a:pt x="8787" y="1162306"/>
                  </a:lnTo>
                  <a:lnTo>
                    <a:pt x="24988" y="1182224"/>
                  </a:lnTo>
                  <a:lnTo>
                    <a:pt x="46715" y="1195594"/>
                  </a:lnTo>
                  <a:lnTo>
                    <a:pt x="72084" y="1201059"/>
                  </a:lnTo>
                  <a:lnTo>
                    <a:pt x="77143" y="1201261"/>
                  </a:lnTo>
                  <a:lnTo>
                    <a:pt x="82298" y="1200958"/>
                  </a:lnTo>
                  <a:lnTo>
                    <a:pt x="127438" y="1180397"/>
                  </a:lnTo>
                  <a:lnTo>
                    <a:pt x="149279" y="1142859"/>
                  </a:lnTo>
                  <a:lnTo>
                    <a:pt x="149440" y="1138515"/>
                  </a:lnTo>
                  <a:lnTo>
                    <a:pt x="456755" y="1088306"/>
                  </a:lnTo>
                  <a:lnTo>
                    <a:pt x="141706" y="1088306"/>
                  </a:lnTo>
                  <a:lnTo>
                    <a:pt x="139713" y="1084314"/>
                  </a:lnTo>
                  <a:lnTo>
                    <a:pt x="125417" y="1067590"/>
                  </a:lnTo>
                  <a:lnTo>
                    <a:pt x="107060" y="1055678"/>
                  </a:lnTo>
                  <a:lnTo>
                    <a:pt x="85831" y="1049431"/>
                  </a:lnTo>
                  <a:close/>
                </a:path>
                <a:path w="6575425" h="1201420">
                  <a:moveTo>
                    <a:pt x="6487817" y="0"/>
                  </a:moveTo>
                  <a:lnTo>
                    <a:pt x="6447868" y="19712"/>
                  </a:lnTo>
                  <a:lnTo>
                    <a:pt x="6426028" y="57251"/>
                  </a:lnTo>
                  <a:lnTo>
                    <a:pt x="6425866" y="61594"/>
                  </a:lnTo>
                  <a:lnTo>
                    <a:pt x="141706" y="1088306"/>
                  </a:lnTo>
                  <a:lnTo>
                    <a:pt x="456755" y="1088306"/>
                  </a:lnTo>
                  <a:lnTo>
                    <a:pt x="6433601" y="111804"/>
                  </a:lnTo>
                  <a:lnTo>
                    <a:pt x="6565596" y="111804"/>
                  </a:lnTo>
                  <a:lnTo>
                    <a:pt x="6574179" y="93153"/>
                  </a:lnTo>
                  <a:lnTo>
                    <a:pt x="6575306" y="62915"/>
                  </a:lnTo>
                  <a:lnTo>
                    <a:pt x="6564614" y="34609"/>
                  </a:lnTo>
                  <a:lnTo>
                    <a:pt x="6544592" y="13338"/>
                  </a:lnTo>
                  <a:lnTo>
                    <a:pt x="6518054" y="1127"/>
                  </a:lnTo>
                  <a:lnTo>
                    <a:pt x="6487817" y="0"/>
                  </a:lnTo>
                  <a:close/>
                </a:path>
                <a:path w="6575425" h="1201420">
                  <a:moveTo>
                    <a:pt x="6565596" y="111804"/>
                  </a:moveTo>
                  <a:lnTo>
                    <a:pt x="6433601" y="111804"/>
                  </a:lnTo>
                  <a:lnTo>
                    <a:pt x="6435593" y="115796"/>
                  </a:lnTo>
                  <a:lnTo>
                    <a:pt x="6449889" y="132519"/>
                  </a:lnTo>
                  <a:lnTo>
                    <a:pt x="6468245" y="144432"/>
                  </a:lnTo>
                  <a:lnTo>
                    <a:pt x="6489475" y="150678"/>
                  </a:lnTo>
                  <a:lnTo>
                    <a:pt x="6512390" y="150406"/>
                  </a:lnTo>
                  <a:lnTo>
                    <a:pt x="6540697" y="139713"/>
                  </a:lnTo>
                  <a:lnTo>
                    <a:pt x="6561967" y="119691"/>
                  </a:lnTo>
                  <a:lnTo>
                    <a:pt x="6565596" y="1118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7859" y="2666873"/>
              <a:ext cx="6557645" cy="677545"/>
            </a:xfrm>
            <a:custGeom>
              <a:avLst/>
              <a:gdLst/>
              <a:ahLst/>
              <a:cxnLst/>
              <a:rect l="l" t="t" r="r" b="b"/>
              <a:pathLst>
                <a:path w="6557645" h="677545">
                  <a:moveTo>
                    <a:pt x="766536" y="107066"/>
                  </a:moveTo>
                  <a:lnTo>
                    <a:pt x="144704" y="107066"/>
                  </a:lnTo>
                  <a:lnTo>
                    <a:pt x="6408614" y="620502"/>
                  </a:lnTo>
                  <a:lnTo>
                    <a:pt x="6409124" y="624819"/>
                  </a:lnTo>
                  <a:lnTo>
                    <a:pt x="6418961" y="644498"/>
                  </a:lnTo>
                  <a:lnTo>
                    <a:pt x="6433900" y="660488"/>
                  </a:lnTo>
                  <a:lnTo>
                    <a:pt x="6452995" y="671673"/>
                  </a:lnTo>
                  <a:lnTo>
                    <a:pt x="6475298" y="676939"/>
                  </a:lnTo>
                  <a:lnTo>
                    <a:pt x="6505349" y="673394"/>
                  </a:lnTo>
                  <a:lnTo>
                    <a:pt x="6530823" y="659097"/>
                  </a:lnTo>
                  <a:lnTo>
                    <a:pt x="6549078" y="636291"/>
                  </a:lnTo>
                  <a:lnTo>
                    <a:pt x="6557470" y="607218"/>
                  </a:lnTo>
                  <a:lnTo>
                    <a:pt x="6553925" y="577168"/>
                  </a:lnTo>
                  <a:lnTo>
                    <a:pt x="6549830" y="569873"/>
                  </a:lnTo>
                  <a:lnTo>
                    <a:pt x="6412765" y="569873"/>
                  </a:lnTo>
                  <a:lnTo>
                    <a:pt x="766536" y="107066"/>
                  </a:lnTo>
                  <a:close/>
                </a:path>
                <a:path w="6557645" h="677545">
                  <a:moveTo>
                    <a:pt x="6487749" y="525048"/>
                  </a:moveTo>
                  <a:lnTo>
                    <a:pt x="6444224" y="534538"/>
                  </a:lnTo>
                  <a:lnTo>
                    <a:pt x="6413969" y="565697"/>
                  </a:lnTo>
                  <a:lnTo>
                    <a:pt x="6412765" y="569873"/>
                  </a:lnTo>
                  <a:lnTo>
                    <a:pt x="6549830" y="569873"/>
                  </a:lnTo>
                  <a:lnTo>
                    <a:pt x="6539627" y="551694"/>
                  </a:lnTo>
                  <a:lnTo>
                    <a:pt x="6516821" y="533439"/>
                  </a:lnTo>
                  <a:lnTo>
                    <a:pt x="6487749" y="525048"/>
                  </a:lnTo>
                  <a:close/>
                </a:path>
                <a:path w="6557645" h="677545">
                  <a:moveTo>
                    <a:pt x="82170" y="0"/>
                  </a:moveTo>
                  <a:lnTo>
                    <a:pt x="52119" y="3545"/>
                  </a:lnTo>
                  <a:lnTo>
                    <a:pt x="26645" y="17841"/>
                  </a:lnTo>
                  <a:lnTo>
                    <a:pt x="8391" y="40647"/>
                  </a:lnTo>
                  <a:lnTo>
                    <a:pt x="0" y="69720"/>
                  </a:lnTo>
                  <a:lnTo>
                    <a:pt x="3545" y="99770"/>
                  </a:lnTo>
                  <a:lnTo>
                    <a:pt x="17842" y="125245"/>
                  </a:lnTo>
                  <a:lnTo>
                    <a:pt x="40648" y="143499"/>
                  </a:lnTo>
                  <a:lnTo>
                    <a:pt x="69720" y="151890"/>
                  </a:lnTo>
                  <a:lnTo>
                    <a:pt x="92583" y="150327"/>
                  </a:lnTo>
                  <a:lnTo>
                    <a:pt x="113245" y="142400"/>
                  </a:lnTo>
                  <a:lnTo>
                    <a:pt x="130588" y="129056"/>
                  </a:lnTo>
                  <a:lnTo>
                    <a:pt x="143499" y="111241"/>
                  </a:lnTo>
                  <a:lnTo>
                    <a:pt x="144704" y="107066"/>
                  </a:lnTo>
                  <a:lnTo>
                    <a:pt x="766536" y="107066"/>
                  </a:lnTo>
                  <a:lnTo>
                    <a:pt x="148854" y="56436"/>
                  </a:lnTo>
                  <a:lnTo>
                    <a:pt x="148345" y="52119"/>
                  </a:lnTo>
                  <a:lnTo>
                    <a:pt x="138507" y="32440"/>
                  </a:lnTo>
                  <a:lnTo>
                    <a:pt x="123568" y="16450"/>
                  </a:lnTo>
                  <a:lnTo>
                    <a:pt x="104474" y="5265"/>
                  </a:lnTo>
                  <a:lnTo>
                    <a:pt x="821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617" y="2370380"/>
              <a:ext cx="6555105" cy="1713230"/>
            </a:xfrm>
            <a:custGeom>
              <a:avLst/>
              <a:gdLst/>
              <a:ahLst/>
              <a:cxnLst/>
              <a:rect l="l" t="t" r="r" b="b"/>
              <a:pathLst>
                <a:path w="6555105" h="1713229">
                  <a:moveTo>
                    <a:pt x="353175" y="117787"/>
                  </a:moveTo>
                  <a:lnTo>
                    <a:pt x="138721" y="117787"/>
                  </a:lnTo>
                  <a:lnTo>
                    <a:pt x="6404397" y="1645485"/>
                  </a:lnTo>
                  <a:lnTo>
                    <a:pt x="6404224" y="1649827"/>
                  </a:lnTo>
                  <a:lnTo>
                    <a:pt x="6423104" y="1688939"/>
                  </a:lnTo>
                  <a:lnTo>
                    <a:pt x="6461412" y="1711675"/>
                  </a:lnTo>
                  <a:lnTo>
                    <a:pt x="6491647" y="1712883"/>
                  </a:lnTo>
                  <a:lnTo>
                    <a:pt x="6519047" y="1702755"/>
                  </a:lnTo>
                  <a:lnTo>
                    <a:pt x="6540650" y="1683091"/>
                  </a:lnTo>
                  <a:lnTo>
                    <a:pt x="6553493" y="1655693"/>
                  </a:lnTo>
                  <a:lnTo>
                    <a:pt x="6554702" y="1625459"/>
                  </a:lnTo>
                  <a:lnTo>
                    <a:pt x="6544574" y="1598059"/>
                  </a:lnTo>
                  <a:lnTo>
                    <a:pt x="6542719" y="1596021"/>
                  </a:lnTo>
                  <a:lnTo>
                    <a:pt x="6415982" y="1596021"/>
                  </a:lnTo>
                  <a:lnTo>
                    <a:pt x="353175" y="117787"/>
                  </a:lnTo>
                  <a:close/>
                </a:path>
                <a:path w="6555105" h="1713229">
                  <a:moveTo>
                    <a:pt x="6474687" y="1561573"/>
                  </a:moveTo>
                  <a:lnTo>
                    <a:pt x="6453038" y="1566163"/>
                  </a:lnTo>
                  <a:lnTo>
                    <a:pt x="6433818" y="1576624"/>
                  </a:lnTo>
                  <a:lnTo>
                    <a:pt x="6418275" y="1592195"/>
                  </a:lnTo>
                  <a:lnTo>
                    <a:pt x="6415982" y="1596021"/>
                  </a:lnTo>
                  <a:lnTo>
                    <a:pt x="6542719" y="1596021"/>
                  </a:lnTo>
                  <a:lnTo>
                    <a:pt x="6524911" y="1576456"/>
                  </a:lnTo>
                  <a:lnTo>
                    <a:pt x="6497513" y="1563612"/>
                  </a:lnTo>
                  <a:lnTo>
                    <a:pt x="6474687" y="1561573"/>
                  </a:lnTo>
                  <a:close/>
                </a:path>
                <a:path w="6555105" h="1713229">
                  <a:moveTo>
                    <a:pt x="78003" y="0"/>
                  </a:moveTo>
                  <a:lnTo>
                    <a:pt x="29595" y="15145"/>
                  </a:lnTo>
                  <a:lnTo>
                    <a:pt x="1208" y="58115"/>
                  </a:lnTo>
                  <a:lnTo>
                    <a:pt x="0" y="88349"/>
                  </a:lnTo>
                  <a:lnTo>
                    <a:pt x="10128" y="115749"/>
                  </a:lnTo>
                  <a:lnTo>
                    <a:pt x="29791" y="137352"/>
                  </a:lnTo>
                  <a:lnTo>
                    <a:pt x="57189" y="150196"/>
                  </a:lnTo>
                  <a:lnTo>
                    <a:pt x="80015" y="152235"/>
                  </a:lnTo>
                  <a:lnTo>
                    <a:pt x="101663" y="147645"/>
                  </a:lnTo>
                  <a:lnTo>
                    <a:pt x="120883" y="137184"/>
                  </a:lnTo>
                  <a:lnTo>
                    <a:pt x="136426" y="121612"/>
                  </a:lnTo>
                  <a:lnTo>
                    <a:pt x="138721" y="117787"/>
                  </a:lnTo>
                  <a:lnTo>
                    <a:pt x="353175" y="117787"/>
                  </a:lnTo>
                  <a:lnTo>
                    <a:pt x="150305" y="68323"/>
                  </a:lnTo>
                  <a:lnTo>
                    <a:pt x="150479" y="63980"/>
                  </a:lnTo>
                  <a:lnTo>
                    <a:pt x="143847" y="43002"/>
                  </a:lnTo>
                  <a:lnTo>
                    <a:pt x="114492" y="10829"/>
                  </a:lnTo>
                  <a:lnTo>
                    <a:pt x="83062" y="189"/>
                  </a:lnTo>
                  <a:lnTo>
                    <a:pt x="78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572358" y="2006306"/>
              <a:ext cx="292606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 dirty="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 dirty="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 dirty="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997700" y="3873500"/>
              <a:ext cx="177800" cy="177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708140" y="3854634"/>
              <a:ext cx="1402715" cy="56070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080" algn="r">
                <a:lnSpc>
                  <a:spcPts val="2105"/>
                </a:lnSpc>
                <a:spcBef>
                  <a:spcPts val="100"/>
                </a:spcBef>
              </a:pPr>
              <a:r>
                <a:rPr sz="2000" spc="-75" dirty="0">
                  <a:latin typeface="Arial Unicode MS"/>
                  <a:cs typeface="Arial Unicode MS"/>
                </a:rPr>
                <a:t>P_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ts val="2105"/>
                </a:lnSpc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7546909" y="1047856"/>
              <a:ext cx="382905" cy="6350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000" spc="90" dirty="0">
                  <a:latin typeface="Arial Unicode MS"/>
                  <a:cs typeface="Arial Unicode MS"/>
                </a:rPr>
                <a:t>π</a:t>
              </a:r>
              <a:endParaRPr sz="4000">
                <a:latin typeface="Arial Unicode MS"/>
                <a:cs typeface="Arial Unicode MS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32544" y="4744720"/>
            <a:ext cx="32283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</a:rPr>
              <a:t>投影（透视）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30621" y="4744720"/>
            <a:ext cx="24911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977378" y="5432687"/>
                <a:ext cx="4644348" cy="10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78" y="5432687"/>
                <a:ext cx="4644348" cy="10273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5592442"/>
                <a:ext cx="3556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40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40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92442"/>
                <a:ext cx="3556743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192242" y="548131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01068" y="6237899"/>
            <a:ext cx="76200" cy="199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83561" y="6237899"/>
            <a:ext cx="76200" cy="199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92242" y="2235873"/>
            <a:ext cx="551815" cy="79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ts val="2745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3285"/>
              </a:lnSpc>
            </a:pP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8600" y="3299459"/>
            <a:ext cx="8671560" cy="0"/>
          </a:xfrm>
          <a:custGeom>
            <a:avLst/>
            <a:gdLst/>
            <a:ahLst/>
            <a:cxnLst/>
            <a:rect l="l" t="t" r="r" b="b"/>
            <a:pathLst>
              <a:path w="8671560">
                <a:moveTo>
                  <a:pt x="0" y="0"/>
                </a:moveTo>
                <a:lnTo>
                  <a:pt x="8671364" y="0"/>
                </a:lnTo>
              </a:path>
            </a:pathLst>
          </a:custGeom>
          <a:ln w="457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998123" y="2668375"/>
            <a:ext cx="16852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55" dirty="0">
                <a:solidFill>
                  <a:srgbClr val="C00000"/>
                </a:solidFill>
                <a:latin typeface="Calibri"/>
                <a:cs typeface="Calibri"/>
              </a:rPr>
              <a:t>透视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403340" y="6274291"/>
            <a:ext cx="2587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30" dirty="0">
                <a:solidFill>
                  <a:srgbClr val="C00000"/>
                </a:solidFill>
                <a:latin typeface="Calibri"/>
                <a:cs typeface="Calibri"/>
              </a:rPr>
              <a:t>弱透视</a:t>
            </a:r>
            <a:endParaRPr sz="28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0030" y="313275"/>
                <a:ext cx="5059462" cy="131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0" y="313275"/>
                <a:ext cx="5059462" cy="13178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656868" y="355755"/>
                <a:ext cx="3325206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68" y="355755"/>
                <a:ext cx="3325206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30030" y="3581400"/>
                <a:ext cx="5059462" cy="1245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0" y="3581400"/>
                <a:ext cx="5059462" cy="12452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307954" y="3742244"/>
                <a:ext cx="2102947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54" y="3742244"/>
                <a:ext cx="2102947" cy="8195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518755" y="4949433"/>
                <a:ext cx="3463319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755" y="4949433"/>
                <a:ext cx="3463319" cy="106990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92908" y="2146307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8" y="2146307"/>
                <a:ext cx="2874185" cy="97161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2908" y="5676899"/>
                <a:ext cx="2806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8" y="5676899"/>
                <a:ext cx="2806089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"/>
          <p:cNvSpPr txBox="1"/>
          <p:nvPr/>
        </p:nvSpPr>
        <p:spPr>
          <a:xfrm>
            <a:off x="1722192" y="6437637"/>
            <a:ext cx="13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放 大 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68465"/>
            <a:ext cx="6727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10" dirty="0">
                <a:latin typeface="黑体" panose="02010609060101010101" pitchFamily="49" charset="-122"/>
                <a:ea typeface="黑体" panose="02010609060101010101" pitchFamily="49" charset="-122"/>
              </a:rPr>
              <a:t>正投影</a:t>
            </a:r>
            <a:endParaRPr spc="5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8596" y="1567180"/>
            <a:ext cx="7068720" cy="33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8596" y="959262"/>
            <a:ext cx="826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1720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投影中心到像平面的距离是无限的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9780" y="5404143"/>
            <a:ext cx="32321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5" dirty="0">
                <a:latin typeface="Symbol"/>
                <a:cs typeface="Symbol"/>
              </a:rPr>
              <a:t></a:t>
            </a:r>
            <a:endParaRPr sz="2350">
              <a:latin typeface="Symbol"/>
              <a:cs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14600" y="4803916"/>
                <a:ext cx="1594283" cy="158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′=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′=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803916"/>
                <a:ext cx="1594283" cy="15844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81600" y="5144348"/>
                <a:ext cx="1405000" cy="909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144348"/>
                <a:ext cx="1405000" cy="9094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030" y="464312"/>
            <a:ext cx="7119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模型优缺点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96031"/>
            <a:ext cx="8324215" cy="225189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spc="-5" dirty="0">
                <a:latin typeface="Calibri"/>
                <a:cs typeface="Calibri"/>
              </a:rPr>
              <a:t>弱透视在数学方面更简单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cs typeface="Calibri"/>
              </a:rPr>
              <a:t>当物体较小且较远时准确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Calibri"/>
                <a:cs typeface="Calibri"/>
              </a:rPr>
              <a:t>有利于识别</a:t>
            </a:r>
            <a:endParaRPr sz="3400" dirty="0">
              <a:latin typeface="Times New Roman"/>
              <a:cs typeface="Times New Roman"/>
            </a:endParaRPr>
          </a:p>
          <a:p>
            <a:pPr marL="355600" marR="278765" indent="-342900">
              <a:lnSpc>
                <a:spcPts val="3470"/>
              </a:lnSpc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dirty="0">
                <a:cs typeface="Calibri"/>
              </a:rPr>
              <a:t>针孔透视对于</a:t>
            </a:r>
            <a:r>
              <a:rPr lang="en-US" altLang="zh-CN" sz="3200" dirty="0">
                <a:cs typeface="Calibri"/>
              </a:rPr>
              <a:t>3D</a:t>
            </a:r>
            <a:r>
              <a:rPr lang="zh-CN" altLang="en-US" sz="3200" dirty="0">
                <a:cs typeface="Calibri"/>
              </a:rPr>
              <a:t>到</a:t>
            </a:r>
            <a:r>
              <a:rPr lang="en-US" altLang="zh-CN" sz="3200" dirty="0">
                <a:cs typeface="Calibri"/>
              </a:rPr>
              <a:t>2D</a:t>
            </a:r>
            <a:r>
              <a:rPr lang="zh-CN" altLang="en-US" sz="3200" dirty="0">
                <a:cs typeface="Calibri"/>
              </a:rPr>
              <a:t>映射的建模更为准确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Char char="–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Calibri"/>
                <a:cs typeface="Calibri"/>
              </a:rPr>
              <a:t>用于运动恢复结构或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SLAM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175" y="49974"/>
            <a:ext cx="558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一点透视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0940" y="1010920"/>
            <a:ext cx="2499360" cy="1249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latin typeface="Arial Unicode MS"/>
                <a:cs typeface="Arial Unicode MS"/>
              </a:rPr>
              <a:t>Masaccio, </a:t>
            </a:r>
            <a:r>
              <a:rPr sz="2000" i="1" spc="5" dirty="0">
                <a:latin typeface="Arial"/>
                <a:cs typeface="Arial"/>
              </a:rPr>
              <a:t>Trinity</a:t>
            </a:r>
            <a:r>
              <a:rPr sz="2000" spc="5" dirty="0">
                <a:latin typeface="Arial Unicode MS"/>
                <a:cs typeface="Arial Unicode MS"/>
              </a:rPr>
              <a:t>,  </a:t>
            </a:r>
            <a:r>
              <a:rPr sz="2000" spc="-5" dirty="0">
                <a:latin typeface="Arial Unicode MS"/>
                <a:cs typeface="Arial Unicode MS"/>
              </a:rPr>
              <a:t>Santa </a:t>
            </a:r>
            <a:r>
              <a:rPr sz="2000" spc="105" dirty="0">
                <a:latin typeface="Arial Unicode MS"/>
                <a:cs typeface="Arial Unicode MS"/>
              </a:rPr>
              <a:t>Maria  </a:t>
            </a:r>
            <a:r>
              <a:rPr sz="2000" spc="65" dirty="0">
                <a:latin typeface="Arial Unicode MS"/>
                <a:cs typeface="Arial Unicode MS"/>
              </a:rPr>
              <a:t>Novella,</a:t>
            </a:r>
            <a:r>
              <a:rPr sz="2000" spc="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Florence,  </a:t>
            </a:r>
            <a:r>
              <a:rPr sz="2000" spc="65" dirty="0">
                <a:latin typeface="Arial Unicode MS"/>
                <a:cs typeface="Arial Unicode MS"/>
              </a:rPr>
              <a:t>1425-28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066800"/>
            <a:ext cx="2757487" cy="557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7688" y="990600"/>
            <a:ext cx="2922587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6340" y="6505765"/>
            <a:ext cx="1241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latin typeface="Arial Unicode MS"/>
                <a:cs typeface="Arial Unicode MS"/>
              </a:rPr>
              <a:t>Credit </a:t>
            </a:r>
            <a:r>
              <a:rPr sz="900" spc="-5" dirty="0">
                <a:latin typeface="Arial Unicode MS"/>
                <a:cs typeface="Arial Unicode MS"/>
              </a:rPr>
              <a:t>slide </a:t>
            </a:r>
            <a:r>
              <a:rPr sz="900" spc="-25" dirty="0">
                <a:latin typeface="Arial Unicode MS"/>
                <a:cs typeface="Arial Unicode MS"/>
              </a:rPr>
              <a:t>S.</a:t>
            </a:r>
            <a:r>
              <a:rPr sz="900" spc="25" dirty="0">
                <a:latin typeface="Arial Unicode MS"/>
                <a:cs typeface="Arial Unicode MS"/>
              </a:rPr>
              <a:t> </a:t>
            </a:r>
            <a:r>
              <a:rPr sz="900" dirty="0">
                <a:latin typeface="Arial Unicode MS"/>
                <a:cs typeface="Arial Unicode MS"/>
              </a:rPr>
              <a:t>Lazebnik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9144000" cy="510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5139" y="6428549"/>
            <a:ext cx="5974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Arial"/>
                <a:cs typeface="Arial"/>
              </a:rPr>
              <a:t>The </a:t>
            </a:r>
            <a:r>
              <a:rPr sz="1400" i="1" spc="25" dirty="0">
                <a:latin typeface="Arial"/>
                <a:cs typeface="Arial"/>
              </a:rPr>
              <a:t>Kangxi </a:t>
            </a:r>
            <a:r>
              <a:rPr sz="1400" i="1" spc="-10" dirty="0">
                <a:latin typeface="Arial"/>
                <a:cs typeface="Arial"/>
              </a:rPr>
              <a:t>Emperor's </a:t>
            </a:r>
            <a:r>
              <a:rPr sz="1400" i="1" spc="-5" dirty="0">
                <a:latin typeface="Arial"/>
                <a:cs typeface="Arial"/>
              </a:rPr>
              <a:t>Southern </a:t>
            </a:r>
            <a:r>
              <a:rPr sz="1400" i="1" dirty="0">
                <a:latin typeface="Arial"/>
                <a:cs typeface="Arial"/>
              </a:rPr>
              <a:t>Inspection </a:t>
            </a:r>
            <a:r>
              <a:rPr sz="1400" i="1" spc="-35" dirty="0">
                <a:latin typeface="Arial"/>
                <a:cs typeface="Arial"/>
              </a:rPr>
              <a:t>Tour </a:t>
            </a:r>
            <a:r>
              <a:rPr sz="1400" i="1" spc="5" dirty="0">
                <a:latin typeface="Arial"/>
                <a:cs typeface="Arial"/>
              </a:rPr>
              <a:t>(1691-1698)</a:t>
            </a:r>
            <a:r>
              <a:rPr sz="1400" spc="5" dirty="0">
                <a:latin typeface="Arial Unicode MS"/>
                <a:cs typeface="Arial Unicode MS"/>
              </a:rPr>
              <a:t>By </a:t>
            </a:r>
            <a:r>
              <a:rPr sz="1400" spc="35" dirty="0">
                <a:latin typeface="Arial Unicode MS"/>
                <a:cs typeface="Arial Unicode MS"/>
              </a:rPr>
              <a:t>Wang</a:t>
            </a:r>
            <a:r>
              <a:rPr sz="1400" spc="225" dirty="0">
                <a:latin typeface="Arial Unicode MS"/>
                <a:cs typeface="Arial Unicode MS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Hui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539" y="244665"/>
            <a:ext cx="592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pc="5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086118"/>
            <a:ext cx="6934200" cy="520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7539" y="244665"/>
            <a:ext cx="592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pc="55" dirty="0"/>
          </a:p>
        </p:txBody>
      </p:sp>
      <p:sp>
        <p:nvSpPr>
          <p:cNvPr id="4" name="object 4"/>
          <p:cNvSpPr txBox="1"/>
          <p:nvPr/>
        </p:nvSpPr>
        <p:spPr>
          <a:xfrm>
            <a:off x="1755139" y="6428549"/>
            <a:ext cx="5974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Arial"/>
                <a:cs typeface="Arial"/>
              </a:rPr>
              <a:t>The </a:t>
            </a:r>
            <a:r>
              <a:rPr sz="1400" i="1" spc="25" dirty="0">
                <a:latin typeface="Arial"/>
                <a:cs typeface="Arial"/>
              </a:rPr>
              <a:t>Kangxi </a:t>
            </a:r>
            <a:r>
              <a:rPr sz="1400" i="1" spc="-10" dirty="0">
                <a:latin typeface="Arial"/>
                <a:cs typeface="Arial"/>
              </a:rPr>
              <a:t>Emperor's </a:t>
            </a:r>
            <a:r>
              <a:rPr sz="1400" i="1" spc="-5" dirty="0">
                <a:latin typeface="Arial"/>
                <a:cs typeface="Arial"/>
              </a:rPr>
              <a:t>Southern </a:t>
            </a:r>
            <a:r>
              <a:rPr sz="1400" i="1" dirty="0">
                <a:latin typeface="Arial"/>
                <a:cs typeface="Arial"/>
              </a:rPr>
              <a:t>Inspection </a:t>
            </a:r>
            <a:r>
              <a:rPr sz="1400" i="1" spc="-35" dirty="0">
                <a:latin typeface="Arial"/>
                <a:cs typeface="Arial"/>
              </a:rPr>
              <a:t>Tour </a:t>
            </a:r>
            <a:r>
              <a:rPr sz="1400" i="1" spc="5" dirty="0">
                <a:latin typeface="Arial"/>
                <a:cs typeface="Arial"/>
              </a:rPr>
              <a:t>(1691-1698)</a:t>
            </a:r>
            <a:r>
              <a:rPr sz="1400" spc="5" dirty="0">
                <a:latin typeface="Arial Unicode MS"/>
                <a:cs typeface="Arial Unicode MS"/>
              </a:rPr>
              <a:t>By </a:t>
            </a:r>
            <a:r>
              <a:rPr sz="1400" spc="35" dirty="0">
                <a:latin typeface="Arial Unicode MS"/>
                <a:cs typeface="Arial Unicode MS"/>
              </a:rPr>
              <a:t>Wang</a:t>
            </a:r>
            <a:r>
              <a:rPr sz="1400" spc="225" dirty="0">
                <a:latin typeface="Arial Unicode MS"/>
                <a:cs typeface="Arial Unicode MS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Hui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3485" y="2595533"/>
            <a:ext cx="697166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摄像机模型概括</a:t>
            </a: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径向畸变的摄像机标定</a:t>
            </a: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3</a:t>
            </a:r>
          </a:p>
          <a:p>
            <a:pPr marL="12700">
              <a:lnSpc>
                <a:spcPct val="100000"/>
              </a:lnSpc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56673"/>
            <a:ext cx="8413750" cy="745076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从图像中估计相机参数，例如位姿或焦距！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39" y="4226547"/>
            <a:ext cx="70231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dirty="0">
                <a:latin typeface="Calibri"/>
                <a:cs typeface="Calibri"/>
              </a:rPr>
              <a:t>?</a:t>
            </a:r>
            <a:endParaRPr sz="11500">
              <a:latin typeface="Calibri"/>
              <a:cs typeface="Calibri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329751" y="0"/>
            <a:ext cx="8413750" cy="929742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30"/>
              </a:spcBef>
            </a:pPr>
            <a:r>
              <a:rPr lang="zh-CN" altLang="en-US" sz="36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为什么重要？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投影摄像机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2390" y="3250059"/>
            <a:ext cx="7555927" cy="161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8600" y="3048000"/>
            <a:ext cx="8686800" cy="1981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R="180975" algn="r">
              <a:lnSpc>
                <a:spcPct val="100000"/>
              </a:lnSpc>
            </a:pPr>
            <a:r>
              <a:rPr sz="2250" spc="75" dirty="0">
                <a:latin typeface="Times New Roman"/>
                <a:cs typeface="Times New Roman"/>
              </a:rPr>
              <a:t>3</a:t>
            </a:r>
            <a:r>
              <a:rPr sz="2250" spc="75" dirty="0">
                <a:latin typeface="Symbol"/>
                <a:cs typeface="Symbol"/>
              </a:rPr>
              <a:t></a:t>
            </a:r>
            <a:r>
              <a:rPr sz="2250" spc="-340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4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97325" y="1316832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30725" y="1316832"/>
            <a:ext cx="982584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1143000" y="0"/>
                </a:lnTo>
                <a:lnTo>
                  <a:pt x="1143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44925" y="192643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21325" y="1926432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99789" y="1121866"/>
            <a:ext cx="3917315" cy="832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35"/>
              </a:spcBef>
              <a:tabLst>
                <a:tab pos="1960245" algn="l"/>
              </a:tabLst>
            </a:pPr>
            <a:r>
              <a:rPr lang="en-US" sz="39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	</a:t>
            </a:r>
            <a:r>
              <a:rPr lang="en-US" sz="3900" spc="75" dirty="0">
                <a:latin typeface="Times New Roman"/>
                <a:cs typeface="Times New Roman"/>
              </a:rPr>
              <a:t>   </a:t>
            </a:r>
            <a:r>
              <a:rPr lang="en-US" sz="5300" spc="-95" dirty="0">
                <a:latin typeface="Symbol"/>
                <a:cs typeface="Times New Roman"/>
              </a:rPr>
              <a:t> </a:t>
            </a:r>
            <a:r>
              <a:rPr lang="en-US" sz="3900" spc="-285" dirty="0">
                <a:latin typeface="Times New Roman"/>
                <a:cs typeface="Times New Roman"/>
              </a:rPr>
              <a:t>  </a:t>
            </a:r>
            <a:r>
              <a:rPr lang="en-US" sz="3375" spc="22" baseline="-24691" dirty="0">
                <a:latin typeface="Times New Roman"/>
                <a:cs typeface="Times New Roman"/>
              </a:rPr>
              <a:t> </a:t>
            </a:r>
            <a:r>
              <a:rPr lang="en-US" sz="3375" spc="22" dirty="0">
                <a:latin typeface="Times New Roman"/>
                <a:cs typeface="Times New Roman"/>
              </a:rPr>
              <a:t>  </a:t>
            </a:r>
            <a:endParaRPr sz="3375" baseline="-24691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85057" y="5272433"/>
                <a:ext cx="3287567" cy="1475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" y="5272433"/>
                <a:ext cx="3287567" cy="14758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23907" y="5365855"/>
                <a:ext cx="1521699" cy="1289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07" y="5365855"/>
                <a:ext cx="1521699" cy="12890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054725" y="5446935"/>
                <a:ext cx="1367041" cy="1126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725" y="5446935"/>
                <a:ext cx="1367041" cy="11268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2"/>
          <p:cNvSpPr txBox="1">
            <a:spLocks/>
          </p:cNvSpPr>
          <p:nvPr/>
        </p:nvSpPr>
        <p:spPr>
          <a:xfrm>
            <a:off x="2846431" y="2206738"/>
            <a:ext cx="15839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内参数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5365373" y="2452905"/>
            <a:ext cx="22559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外参数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136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r>
              <a:rPr sz="1800" spc="-7" baseline="25462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307340" y="2755741"/>
            <a:ext cx="697166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摄像机模型概括</a:t>
            </a:r>
            <a:endParaRPr lang="en-US" altLang="zh-CN" sz="2400" spc="-2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径向畸变的摄像机标定</a:t>
            </a:r>
            <a:endParaRPr lang="en-US" altLang="zh-CN" sz="2400" spc="-15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426952" y="455590"/>
            <a:ext cx="452604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</a:t>
            </a: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摄像机模型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</a:t>
            </a:r>
            <a:r>
              <a:rPr sz="4800" spc="-4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&amp;  </a:t>
            </a: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1782" y="126174"/>
            <a:ext cx="48482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90" dirty="0">
                <a:latin typeface="黑体" panose="02010609060101010101" pitchFamily="49" charset="-122"/>
                <a:ea typeface="黑体" panose="02010609060101010101" pitchFamily="49" charset="-122"/>
              </a:rPr>
              <a:t>标定目标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76" y="3373120"/>
            <a:ext cx="8376920" cy="39946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35"/>
              </a:spcBef>
            </a:pP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</a:t>
            </a:r>
            <a:r>
              <a:rPr lang="en-US" altLang="zh-CN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张或多张图像中估算内外参数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2002" y="4953000"/>
            <a:ext cx="1941830" cy="1108075"/>
          </a:xfrm>
          <a:prstGeom prst="rect">
            <a:avLst/>
          </a:prstGeom>
          <a:ln w="25400">
            <a:solidFill>
              <a:srgbClr val="2D2D8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spc="5" dirty="0">
                <a:latin typeface="Arial Unicode MS"/>
                <a:cs typeface="Arial Unicode MS"/>
              </a:rPr>
              <a:t>Change</a:t>
            </a:r>
            <a:r>
              <a:rPr sz="1800" spc="15" dirty="0">
                <a:latin typeface="Arial Unicode MS"/>
                <a:cs typeface="Arial Unicode MS"/>
              </a:rPr>
              <a:t> </a:t>
            </a:r>
            <a:r>
              <a:rPr sz="1800" spc="25" dirty="0">
                <a:latin typeface="Arial Unicode MS"/>
                <a:cs typeface="Arial Unicode MS"/>
              </a:rPr>
              <a:t>notation:</a:t>
            </a:r>
            <a:endParaRPr sz="1800">
              <a:latin typeface="Arial Unicode MS"/>
              <a:cs typeface="Arial Unicode MS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sz="1800" spc="-229" dirty="0">
                <a:latin typeface="Arial Unicode MS"/>
                <a:cs typeface="Arial Unicode MS"/>
              </a:rPr>
              <a:t>P 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-35" dirty="0">
                <a:latin typeface="Arial Unicode MS"/>
                <a:cs typeface="Arial Unicode MS"/>
              </a:rPr>
              <a:t> </a:t>
            </a:r>
            <a:r>
              <a:rPr sz="1800" spc="-85" dirty="0">
                <a:latin typeface="Arial Unicode MS"/>
                <a:cs typeface="Arial Unicode MS"/>
              </a:rPr>
              <a:t>P</a:t>
            </a:r>
            <a:r>
              <a:rPr sz="1800" spc="-127" baseline="-20833" dirty="0">
                <a:latin typeface="Arial Unicode MS"/>
                <a:cs typeface="Arial Unicode MS"/>
              </a:rPr>
              <a:t>w</a:t>
            </a:r>
            <a:endParaRPr sz="1800" baseline="-20833">
              <a:latin typeface="Arial Unicode MS"/>
              <a:cs typeface="Arial Unicode MS"/>
            </a:endParaRPr>
          </a:p>
          <a:p>
            <a:pPr marL="90805">
              <a:lnSpc>
                <a:spcPct val="100000"/>
              </a:lnSpc>
              <a:spcBef>
                <a:spcPts val="1440"/>
              </a:spcBef>
            </a:pPr>
            <a:r>
              <a:rPr sz="1800" spc="75" dirty="0">
                <a:latin typeface="Arial Unicode MS"/>
                <a:cs typeface="Arial Unicode MS"/>
              </a:rPr>
              <a:t>p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-65" dirty="0">
                <a:latin typeface="Arial Unicode MS"/>
                <a:cs typeface="Arial Unicode MS"/>
              </a:rPr>
              <a:t> </a:t>
            </a:r>
            <a:r>
              <a:rPr sz="1800" spc="-25" dirty="0">
                <a:latin typeface="Arial Unicode MS"/>
                <a:cs typeface="Arial Unicode MS"/>
              </a:rPr>
              <a:t>P’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1" name="object 34"/>
          <p:cNvSpPr/>
          <p:nvPr/>
        </p:nvSpPr>
        <p:spPr>
          <a:xfrm>
            <a:off x="3997325" y="1316832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5"/>
          <p:cNvSpPr/>
          <p:nvPr/>
        </p:nvSpPr>
        <p:spPr>
          <a:xfrm>
            <a:off x="4530725" y="1316832"/>
            <a:ext cx="982584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1143000" y="0"/>
                </a:lnTo>
                <a:lnTo>
                  <a:pt x="1143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6"/>
          <p:cNvSpPr/>
          <p:nvPr/>
        </p:nvSpPr>
        <p:spPr>
          <a:xfrm>
            <a:off x="3844925" y="192643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7"/>
          <p:cNvSpPr/>
          <p:nvPr/>
        </p:nvSpPr>
        <p:spPr>
          <a:xfrm>
            <a:off x="5521325" y="1926432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8"/>
          <p:cNvSpPr txBox="1"/>
          <p:nvPr/>
        </p:nvSpPr>
        <p:spPr>
          <a:xfrm>
            <a:off x="3399789" y="1121866"/>
            <a:ext cx="3917315" cy="832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35"/>
              </a:spcBef>
              <a:tabLst>
                <a:tab pos="1960245" algn="l"/>
              </a:tabLst>
            </a:pPr>
            <a:r>
              <a:rPr lang="en-US" sz="39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	</a:t>
            </a:r>
            <a:r>
              <a:rPr lang="en-US" sz="3900" spc="75" dirty="0">
                <a:latin typeface="Times New Roman"/>
                <a:cs typeface="Times New Roman"/>
              </a:rPr>
              <a:t>   </a:t>
            </a:r>
            <a:r>
              <a:rPr lang="en-US" sz="5300" spc="-95" dirty="0">
                <a:latin typeface="Symbol"/>
                <a:cs typeface="Times New Roman"/>
              </a:rPr>
              <a:t> </a:t>
            </a:r>
            <a:r>
              <a:rPr lang="en-US" sz="3900" spc="-285" dirty="0">
                <a:latin typeface="Times New Roman"/>
                <a:cs typeface="Times New Roman"/>
              </a:rPr>
              <a:t>  </a:t>
            </a:r>
            <a:r>
              <a:rPr lang="en-US" sz="3375" spc="22" baseline="-24691" dirty="0">
                <a:latin typeface="Times New Roman"/>
                <a:cs typeface="Times New Roman"/>
              </a:rPr>
              <a:t> </a:t>
            </a:r>
            <a:r>
              <a:rPr lang="en-US" sz="3375" spc="22" dirty="0">
                <a:latin typeface="Times New Roman"/>
                <a:cs typeface="Times New Roman"/>
              </a:rPr>
              <a:t>  </a:t>
            </a:r>
            <a:endParaRPr sz="3375" baseline="-24691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/>
          <p:cNvSpPr txBox="1">
            <a:spLocks/>
          </p:cNvSpPr>
          <p:nvPr/>
        </p:nvSpPr>
        <p:spPr>
          <a:xfrm>
            <a:off x="2846431" y="2206738"/>
            <a:ext cx="15839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内参数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5365373" y="2452905"/>
            <a:ext cx="22559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外参数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76533"/>
            <a:ext cx="73120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[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,i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,j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,k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]</a:t>
            </a: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 </a:t>
            </a:r>
            <a:r>
              <a:rPr lang="en-US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altLang="zh-CN" sz="2400" spc="-202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en-US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 </a:t>
            </a:r>
            <a:r>
              <a:rPr lang="en-US" altLang="zh-CN" sz="2400" spc="-18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altLang="zh-CN" sz="2400" spc="-27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en-US" altLang="zh-CN" sz="2400" spc="-27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位置已知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265" y="1281874"/>
            <a:ext cx="2318385" cy="972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6" y="990606"/>
            <a:ext cx="7229475" cy="3552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5276533"/>
            <a:ext cx="8020684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ts val="3345"/>
              </a:lnSpc>
              <a:spcBef>
                <a:spcPts val="100"/>
              </a:spcBef>
              <a:buSzPct val="96428"/>
              <a:buFontTx/>
              <a:buChar char="•"/>
              <a:tabLst>
                <a:tab pos="281940" algn="l"/>
              </a:tabLst>
            </a:pP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[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,i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,j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,k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]</a:t>
            </a:r>
            <a:r>
              <a:rPr lang="pl-PL" altLang="zh-CN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pl-PL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</a:t>
            </a:r>
            <a:r>
              <a:rPr lang="en-US" altLang="zh-CN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pl-PL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pl-PL" altLang="zh-CN" sz="2400" spc="-202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r>
              <a:rPr lang="en-US" altLang="zh-CN" sz="2400" spc="-202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pl-PL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 </a:t>
            </a:r>
            <a:r>
              <a:rPr lang="pl-PL" altLang="zh-CN" sz="2400" spc="-1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pl-PL" altLang="zh-CN" sz="2400" spc="-27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en-US" altLang="zh-CN" sz="2400" spc="-27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pl-PL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位置已知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81305" indent="-268605">
              <a:lnSpc>
                <a:spcPts val="3345"/>
              </a:lnSpc>
              <a:buSzPct val="96428"/>
              <a:buChar char="•"/>
              <a:tabLst>
                <a:tab pos="281940" algn="l"/>
              </a:tabLst>
            </a:pP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图像中 </a:t>
            </a:r>
            <a:r>
              <a:rPr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sz="2400" spc="120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r>
              <a:rPr 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 </a:t>
            </a:r>
            <a:r>
              <a:rPr sz="2400" spc="5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sz="2400" spc="75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sz="2400" spc="75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位置已知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88900">
              <a:lnSpc>
                <a:spcPct val="100000"/>
              </a:lnSpc>
              <a:spcBef>
                <a:spcPts val="1195"/>
              </a:spcBef>
              <a:tabLst>
                <a:tab pos="2715260" algn="l"/>
              </a:tabLst>
            </a:pPr>
            <a:r>
              <a:rPr lang="zh-CN" altLang="en-US" sz="2400" spc="11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目标</a:t>
            </a:r>
            <a:r>
              <a:rPr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r>
              <a:rPr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计算内外参数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2176531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0500" y="29590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8265" y="1151900"/>
            <a:ext cx="2212340" cy="907941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0566" y="2229463"/>
            <a:ext cx="693420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245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  <a:p>
            <a:pPr>
              <a:lnSpc>
                <a:spcPts val="3465"/>
              </a:lnSpc>
            </a:pPr>
            <a:r>
              <a:rPr sz="3200" spc="-515" dirty="0">
                <a:latin typeface="Arial Unicode MS"/>
                <a:cs typeface="Arial Unicode MS"/>
              </a:rPr>
              <a:t>p</a:t>
            </a:r>
            <a:r>
              <a:rPr sz="3200" spc="-51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3150" spc="-772" baseline="-19841" dirty="0">
                <a:latin typeface="Arial Unicode MS"/>
                <a:cs typeface="Arial Unicode MS"/>
              </a:rPr>
              <a:t>i</a:t>
            </a:r>
            <a:r>
              <a:rPr sz="3150" spc="-772" baseline="-19841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9728" y="1708319"/>
            <a:ext cx="851535" cy="396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r>
              <a:rPr sz="2400" spc="95" dirty="0">
                <a:latin typeface="Arial Unicode MS"/>
                <a:cs typeface="Arial Unicode MS"/>
              </a:rPr>
              <a:t>a</a:t>
            </a:r>
            <a:r>
              <a:rPr sz="2400" spc="40" dirty="0">
                <a:latin typeface="Arial Unicode MS"/>
                <a:cs typeface="Arial Unicode MS"/>
              </a:rPr>
              <a:t>ge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9123" y="990606"/>
            <a:ext cx="7361094" cy="3552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6" name="object 6"/>
          <p:cNvSpPr txBox="1"/>
          <p:nvPr/>
        </p:nvSpPr>
        <p:spPr>
          <a:xfrm>
            <a:off x="5168265" y="1281874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5273865"/>
            <a:ext cx="8729980" cy="1100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我们需要多少对应点</a:t>
            </a:r>
            <a:r>
              <a:rPr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1470" indent="-242570">
              <a:spcBef>
                <a:spcPts val="3245"/>
              </a:spcBef>
              <a:buFontTx/>
              <a:buChar char="•"/>
              <a:tabLst>
                <a:tab pos="332105" algn="l"/>
              </a:tabLst>
            </a:pPr>
            <a:r>
              <a:rPr sz="2000" spc="2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lang="zh-CN" altLang="en-US" sz="20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</a:t>
            </a:r>
            <a:r>
              <a:rPr lang="en-US" altLang="zh-CN" sz="20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11</a:t>
            </a:r>
            <a:r>
              <a:rPr lang="zh-CN" altLang="en-US" sz="20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个未知参数</a:t>
            </a:r>
            <a:r>
              <a:rPr lang="en-US" altLang="zh-CN" sz="20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   </a:t>
            </a:r>
            <a:r>
              <a:rPr sz="2000" spc="7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•</a:t>
            </a:r>
            <a:r>
              <a:rPr lang="zh-CN" altLang="en-US" sz="20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我们需要</a:t>
            </a:r>
            <a:r>
              <a:rPr lang="en-US" altLang="zh-CN" sz="20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11</a:t>
            </a:r>
            <a:r>
              <a:rPr lang="zh-CN" altLang="en-US" sz="20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个方程    </a:t>
            </a:r>
            <a:r>
              <a:rPr sz="2000" spc="7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•</a:t>
            </a:r>
            <a:r>
              <a:rPr lang="en-US" altLang="zh-CN" sz="2000" spc="7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6</a:t>
            </a:r>
            <a:r>
              <a:rPr lang="zh-CN" altLang="en-US" sz="20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组对应点可以实现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0500" y="29590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8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1066800"/>
                </a:moveTo>
                <a:lnTo>
                  <a:pt x="1219200" y="1066800"/>
                </a:lnTo>
                <a:lnTo>
                  <a:pt x="1219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2176531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0500" y="29590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1312" y="2310913"/>
            <a:ext cx="473709" cy="584835"/>
          </a:xfrm>
          <a:custGeom>
            <a:avLst/>
            <a:gdLst/>
            <a:ahLst/>
            <a:cxnLst/>
            <a:rect l="l" t="t" r="r" b="b"/>
            <a:pathLst>
              <a:path w="473709" h="584835">
                <a:moveTo>
                  <a:pt x="0" y="584775"/>
                </a:moveTo>
                <a:lnTo>
                  <a:pt x="473673" y="584775"/>
                </a:lnTo>
                <a:lnTo>
                  <a:pt x="473673" y="0"/>
                </a:lnTo>
                <a:lnTo>
                  <a:pt x="0" y="0"/>
                </a:lnTo>
                <a:lnTo>
                  <a:pt x="0" y="584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30052" y="2326979"/>
            <a:ext cx="337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5" dirty="0">
                <a:latin typeface="Arial Unicode MS"/>
                <a:cs typeface="Arial Unicode MS"/>
              </a:rPr>
              <a:t>p</a:t>
            </a:r>
            <a:r>
              <a:rPr sz="3150" spc="82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2165" y="1752599"/>
            <a:ext cx="1219200" cy="370840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343"/>
                </a:moveTo>
                <a:lnTo>
                  <a:pt x="1219200" y="370343"/>
                </a:lnTo>
                <a:lnTo>
                  <a:pt x="1219200" y="0"/>
                </a:lnTo>
                <a:lnTo>
                  <a:pt x="0" y="0"/>
                </a:lnTo>
                <a:lnTo>
                  <a:pt x="0" y="370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32165" y="1752599"/>
            <a:ext cx="1219200" cy="30822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ts val="28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869569" y="5398770"/>
            <a:ext cx="7254875" cy="8224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1205230">
              <a:lnSpc>
                <a:spcPts val="3329"/>
              </a:lnSpc>
              <a:spcBef>
                <a:spcPts val="235"/>
              </a:spcBef>
            </a:pPr>
            <a:r>
              <a:rPr lang="zh-CN" altLang="en-US" sz="2400" spc="5" dirty="0">
                <a:latin typeface="Heiti SC Medium" pitchFamily="2" charset="-128"/>
                <a:ea typeface="Heiti SC Medium" pitchFamily="2" charset="-128"/>
                <a:cs typeface="Arial Unicode MS"/>
              </a:rPr>
              <a:t>实际操作中使用多于六对点来获得更加鲁棒的结果。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5000" y="2176531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68265" y="1151900"/>
            <a:ext cx="2212340" cy="87716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5000" y="2176531"/>
            <a:ext cx="2465256" cy="21798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8265" y="1151900"/>
            <a:ext cx="2212340" cy="87716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27199" y="6118562"/>
            <a:ext cx="539750" cy="316230"/>
          </a:xfrm>
          <a:custGeom>
            <a:avLst/>
            <a:gdLst/>
            <a:ahLst/>
            <a:cxnLst/>
            <a:rect l="l" t="t" r="r" b="b"/>
            <a:pathLst>
              <a:path w="539750" h="316229">
                <a:moveTo>
                  <a:pt x="539700" y="0"/>
                </a:moveTo>
                <a:lnTo>
                  <a:pt x="454637" y="4725"/>
                </a:lnTo>
                <a:lnTo>
                  <a:pt x="467239" y="26779"/>
                </a:lnTo>
                <a:lnTo>
                  <a:pt x="0" y="293773"/>
                </a:lnTo>
                <a:lnTo>
                  <a:pt x="12600" y="315826"/>
                </a:lnTo>
                <a:lnTo>
                  <a:pt x="479841" y="48832"/>
                </a:lnTo>
                <a:lnTo>
                  <a:pt x="507145" y="48832"/>
                </a:lnTo>
                <a:lnTo>
                  <a:pt x="539700" y="0"/>
                </a:lnTo>
                <a:close/>
              </a:path>
              <a:path w="539750" h="316229">
                <a:moveTo>
                  <a:pt x="507145" y="48832"/>
                </a:moveTo>
                <a:lnTo>
                  <a:pt x="479841" y="48832"/>
                </a:lnTo>
                <a:lnTo>
                  <a:pt x="492443" y="70885"/>
                </a:lnTo>
                <a:lnTo>
                  <a:pt x="507145" y="488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2000" y="6375908"/>
            <a:ext cx="64165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像素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07672" y="5374567"/>
            <a:ext cx="1132205" cy="1258037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endParaRPr lang="en-US" sz="2800" spc="25" dirty="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0413" y="4762604"/>
                <a:ext cx="4190186" cy="1913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3" y="4762604"/>
                <a:ext cx="4190186" cy="19130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146751" y="5021168"/>
                <a:ext cx="2033505" cy="1395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751" y="5021168"/>
                <a:ext cx="2033505" cy="13958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32" name="object 32"/>
          <p:cNvSpPr txBox="1"/>
          <p:nvPr/>
        </p:nvSpPr>
        <p:spPr>
          <a:xfrm>
            <a:off x="1221739" y="215392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29809" y="6172003"/>
            <a:ext cx="1276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2]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19400" y="1293304"/>
                <a:ext cx="2337242" cy="1913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293304"/>
                <a:ext cx="2337242" cy="19130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3636" y="4310744"/>
                <a:ext cx="7712048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800" b="0" i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)</m:t>
                    </m:r>
                    <m:r>
                      <m:rPr>
                        <m:nor/>
                      </m:rPr>
                      <a:rPr lang="en-US" altLang="zh-CN" sz="2800" b="0" i="0" dirty="0" smtClean="0"/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6" y="4310744"/>
                <a:ext cx="7712048" cy="760336"/>
              </a:xfrm>
              <a:prstGeom prst="rect">
                <a:avLst/>
              </a:prstGeom>
              <a:blipFill rotWithShape="1">
                <a:blip r:embed="rId3"/>
                <a:stretch>
                  <a:fillRect b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83636" y="5411667"/>
                <a:ext cx="7684348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800" b="0" i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)</m:t>
                    </m:r>
                    <m:r>
                      <m:rPr>
                        <m:nor/>
                      </m:rPr>
                      <a:rPr lang="en-US" altLang="zh-CN" sz="2800" b="0" i="0" dirty="0" smtClean="0"/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6" y="5411667"/>
                <a:ext cx="7684348" cy="760336"/>
              </a:xfrm>
              <a:prstGeom prst="rect">
                <a:avLst/>
              </a:prstGeom>
              <a:blipFill rotWithShape="1">
                <a:blip r:embed="rId4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7" name="object 7"/>
          <p:cNvSpPr txBox="1"/>
          <p:nvPr/>
        </p:nvSpPr>
        <p:spPr>
          <a:xfrm>
            <a:off x="4879340" y="3373120"/>
            <a:ext cx="1276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3]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1617002"/>
                <a:ext cx="4443203" cy="3964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17002"/>
                <a:ext cx="4443203" cy="39643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39" y="168465"/>
            <a:ext cx="561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>
                <a:latin typeface="黑体" panose="02010609060101010101" pitchFamily="49" charset="-122"/>
                <a:ea typeface="黑体" panose="02010609060101010101" pitchFamily="49" charset="-122"/>
              </a:rPr>
              <a:t>分块矩阵乘法</a:t>
            </a:r>
            <a:endParaRPr spc="8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3296920"/>
            <a:ext cx="1806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Arial Unicode MS"/>
                <a:cs typeface="Arial Unicode MS"/>
              </a:rPr>
              <a:t>What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i="1" spc="-55" dirty="0">
                <a:latin typeface="Arial"/>
                <a:cs typeface="Arial"/>
              </a:rPr>
              <a:t>AB</a:t>
            </a:r>
            <a:r>
              <a:rPr sz="2400" i="1" spc="135" dirty="0">
                <a:latin typeface="Arial"/>
                <a:cs typeface="Arial"/>
              </a:rPr>
              <a:t> </a:t>
            </a:r>
            <a:r>
              <a:rPr sz="2400" spc="-165" dirty="0">
                <a:latin typeface="Arial Unicode MS"/>
                <a:cs typeface="Arial Unicode MS"/>
              </a:rPr>
              <a:t>?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86827" y="1444979"/>
                <a:ext cx="2690160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27" y="1444979"/>
                <a:ext cx="2690160" cy="890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62580" y="1447800"/>
                <a:ext cx="2457532" cy="884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80" y="1447800"/>
                <a:ext cx="2457532" cy="884538"/>
              </a:xfrm>
              <a:prstGeom prst="rect">
                <a:avLst/>
              </a:prstGeom>
              <a:blipFill rotWithShape="1">
                <a:blip r:embed="rId3"/>
                <a:stretch>
                  <a:fillRect l="-4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49809" y="4463143"/>
                <a:ext cx="7021217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𝐴𝐵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463143"/>
                <a:ext cx="7021217" cy="8901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19900" y="4494102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609600" y="0"/>
                </a:lnTo>
                <a:lnTo>
                  <a:pt x="6096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17809" y="4222017"/>
            <a:ext cx="535940" cy="436245"/>
          </a:xfrm>
          <a:custGeom>
            <a:avLst/>
            <a:gdLst/>
            <a:ahLst/>
            <a:cxnLst/>
            <a:rect l="l" t="t" r="r" b="b"/>
            <a:pathLst>
              <a:path w="335914" h="436245">
                <a:moveTo>
                  <a:pt x="0" y="0"/>
                </a:moveTo>
                <a:lnTo>
                  <a:pt x="335757" y="0"/>
                </a:lnTo>
                <a:lnTo>
                  <a:pt x="335757" y="435768"/>
                </a:lnTo>
                <a:lnTo>
                  <a:pt x="0" y="43576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85779" y="3893268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Arial Unicode MS"/>
                <a:cs typeface="Arial Unicode MS"/>
              </a:rPr>
              <a:t>1</a:t>
            </a:r>
            <a:r>
              <a:rPr sz="1800" spc="90" dirty="0">
                <a:latin typeface="Arial Unicode MS"/>
                <a:cs typeface="Arial Unicode MS"/>
              </a:rPr>
              <a:t>x</a:t>
            </a:r>
            <a:r>
              <a:rPr sz="1800" spc="100" dirty="0">
                <a:latin typeface="Arial Unicode MS"/>
                <a:cs typeface="Arial Unicode MS"/>
              </a:rPr>
              <a:t>4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95800" y="2095501"/>
            <a:ext cx="671195" cy="76200"/>
          </a:xfrm>
          <a:custGeom>
            <a:avLst/>
            <a:gdLst/>
            <a:ahLst/>
            <a:cxnLst/>
            <a:rect l="l" t="t" r="r" b="b"/>
            <a:pathLst>
              <a:path w="671195" h="76200">
                <a:moveTo>
                  <a:pt x="0" y="25398"/>
                </a:moveTo>
                <a:lnTo>
                  <a:pt x="0" y="50798"/>
                </a:lnTo>
                <a:lnTo>
                  <a:pt x="594789" y="50800"/>
                </a:lnTo>
                <a:lnTo>
                  <a:pt x="594789" y="76200"/>
                </a:lnTo>
                <a:lnTo>
                  <a:pt x="670989" y="38100"/>
                </a:lnTo>
                <a:lnTo>
                  <a:pt x="645589" y="25400"/>
                </a:lnTo>
                <a:lnTo>
                  <a:pt x="0" y="25398"/>
                </a:lnTo>
                <a:close/>
              </a:path>
              <a:path w="671195" h="76200">
                <a:moveTo>
                  <a:pt x="594789" y="0"/>
                </a:moveTo>
                <a:lnTo>
                  <a:pt x="594789" y="25400"/>
                </a:lnTo>
                <a:lnTo>
                  <a:pt x="645589" y="25400"/>
                </a:lnTo>
                <a:lnTo>
                  <a:pt x="59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212012" y="4127892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Arial Unicode MS"/>
                <a:cs typeface="Arial Unicode MS"/>
              </a:rPr>
              <a:t>4</a:t>
            </a:r>
            <a:r>
              <a:rPr sz="1800" spc="90" dirty="0">
                <a:latin typeface="Arial Unicode MS"/>
                <a:cs typeface="Arial Unicode MS"/>
              </a:rPr>
              <a:t>x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638800" y="144780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0" y="0"/>
                </a:moveTo>
                <a:lnTo>
                  <a:pt x="2057400" y="0"/>
                </a:lnTo>
                <a:lnTo>
                  <a:pt x="2057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257800" y="2839720"/>
            <a:ext cx="350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齐次线性坐标系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53200" y="1219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67400" y="9906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685800"/>
                </a:moveTo>
                <a:lnTo>
                  <a:pt x="533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03341" y="710374"/>
            <a:ext cx="1026160" cy="538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lang="zh-CN" altLang="en-US" sz="18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lang="en-US" altLang="zh-CN" sz="18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 algn="r">
              <a:lnSpc>
                <a:spcPts val="1980"/>
              </a:lnSpc>
              <a:spcBef>
                <a:spcPts val="10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未知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15000" y="1676400"/>
            <a:ext cx="457200" cy="7620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14"/>
              </a:spcBef>
            </a:pPr>
            <a:r>
              <a:rPr sz="3800" b="1" spc="-65" dirty="0">
                <a:latin typeface="Times New Roman"/>
                <a:cs typeface="Times New Roman"/>
              </a:rPr>
              <a:t>P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48400" y="1675626"/>
            <a:ext cx="1125855" cy="76327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20"/>
              </a:spcBef>
            </a:pPr>
            <a:r>
              <a:rPr sz="3800" b="1" spc="-85" dirty="0">
                <a:latin typeface="Times New Roman"/>
                <a:cs typeface="Times New Roman"/>
              </a:rPr>
              <a:t>m </a:t>
            </a:r>
            <a:r>
              <a:rPr sz="3800" spc="-60" dirty="0">
                <a:latin typeface="Symbol"/>
                <a:cs typeface="Symbol"/>
              </a:rPr>
              <a:t></a:t>
            </a:r>
            <a:r>
              <a:rPr sz="3800" spc="-200" dirty="0">
                <a:latin typeface="Times New Roman"/>
                <a:cs typeface="Times New Roman"/>
              </a:rPr>
              <a:t> </a:t>
            </a:r>
            <a:r>
              <a:rPr sz="3800" spc="-55" dirty="0">
                <a:latin typeface="Times New Roman"/>
                <a:cs typeface="Times New Roman"/>
              </a:rPr>
              <a:t>0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06213" y="1800684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4]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43357" y="4191000"/>
                <a:ext cx="4595297" cy="218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≝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×12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57" y="4191000"/>
                <a:ext cx="4595297" cy="21877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21535" y="4472331"/>
                <a:ext cx="2850780" cy="1625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≝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12×1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35" y="4472331"/>
                <a:ext cx="2850780" cy="16258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357" y="1048252"/>
                <a:ext cx="4423712" cy="2246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57" y="1048252"/>
                <a:ext cx="4423712" cy="22468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971365" y="1151977"/>
            <a:ext cx="7515046" cy="3097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95600" y="1575742"/>
            <a:ext cx="26987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2400" spc="40" dirty="0">
                <a:latin typeface="Arial Unicode MS"/>
                <a:cs typeface="Arial Unicode MS"/>
              </a:rPr>
              <a:t>f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投影摄像机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37249" y="574675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41947" y="1784894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1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2" y="497479"/>
                </a:lnTo>
                <a:lnTo>
                  <a:pt x="80822" y="479518"/>
                </a:lnTo>
                <a:lnTo>
                  <a:pt x="44902" y="479518"/>
                </a:lnTo>
                <a:lnTo>
                  <a:pt x="26941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2" y="479518"/>
                </a:lnTo>
                <a:lnTo>
                  <a:pt x="80822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3945" y="1781252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5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1" y="67784"/>
                </a:lnTo>
                <a:lnTo>
                  <a:pt x="2805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1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377887" y="1300924"/>
            <a:ext cx="664845" cy="9080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/>
                <a:cs typeface="Arial Unicode MS"/>
              </a:rPr>
              <a:t>k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/>
                <a:cs typeface="Arial Unicode MS"/>
              </a:rPr>
              <a:t>O</a:t>
            </a:r>
            <a:r>
              <a:rPr sz="1950" spc="232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30287" y="523049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j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65969" y="1167009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4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60"/>
                </a:lnTo>
                <a:lnTo>
                  <a:pt x="238766" y="483842"/>
                </a:lnTo>
                <a:lnTo>
                  <a:pt x="353653" y="442602"/>
                </a:lnTo>
                <a:lnTo>
                  <a:pt x="429848" y="416882"/>
                </a:lnTo>
                <a:lnTo>
                  <a:pt x="200371" y="416882"/>
                </a:lnTo>
                <a:lnTo>
                  <a:pt x="173415" y="345574"/>
                </a:lnTo>
                <a:close/>
              </a:path>
              <a:path w="3200400" h="559435">
                <a:moveTo>
                  <a:pt x="2494045" y="35827"/>
                </a:moveTo>
                <a:lnTo>
                  <a:pt x="2428751" y="36308"/>
                </a:lnTo>
                <a:lnTo>
                  <a:pt x="2360626" y="38054"/>
                </a:lnTo>
                <a:lnTo>
                  <a:pt x="2288393" y="41042"/>
                </a:lnTo>
                <a:lnTo>
                  <a:pt x="2211238" y="45168"/>
                </a:lnTo>
                <a:lnTo>
                  <a:pt x="2044769" y="56602"/>
                </a:lnTo>
                <a:lnTo>
                  <a:pt x="1866474" y="71911"/>
                </a:lnTo>
                <a:lnTo>
                  <a:pt x="1681505" y="90666"/>
                </a:lnTo>
                <a:lnTo>
                  <a:pt x="1495609" y="112377"/>
                </a:lnTo>
                <a:lnTo>
                  <a:pt x="1403788" y="124225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9"/>
                </a:lnTo>
                <a:lnTo>
                  <a:pt x="909676" y="206038"/>
                </a:lnTo>
                <a:lnTo>
                  <a:pt x="838420" y="221743"/>
                </a:lnTo>
                <a:lnTo>
                  <a:pt x="769137" y="238235"/>
                </a:lnTo>
                <a:lnTo>
                  <a:pt x="701692" y="255456"/>
                </a:lnTo>
                <a:lnTo>
                  <a:pt x="635949" y="273349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4"/>
                </a:lnTo>
                <a:lnTo>
                  <a:pt x="211884" y="412541"/>
                </a:lnTo>
                <a:lnTo>
                  <a:pt x="200371" y="416882"/>
                </a:lnTo>
                <a:lnTo>
                  <a:pt x="429848" y="416882"/>
                </a:lnTo>
                <a:lnTo>
                  <a:pt x="471768" y="402732"/>
                </a:lnTo>
                <a:lnTo>
                  <a:pt x="594159" y="364693"/>
                </a:lnTo>
                <a:lnTo>
                  <a:pt x="657058" y="346567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4"/>
                </a:lnTo>
                <a:lnTo>
                  <a:pt x="998160" y="265864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7" y="199710"/>
                </a:lnTo>
                <a:lnTo>
                  <a:pt x="1505360" y="187949"/>
                </a:lnTo>
                <a:lnTo>
                  <a:pt x="1690343" y="166352"/>
                </a:lnTo>
                <a:lnTo>
                  <a:pt x="1873872" y="147751"/>
                </a:lnTo>
                <a:lnTo>
                  <a:pt x="2050980" y="132549"/>
                </a:lnTo>
                <a:lnTo>
                  <a:pt x="2216099" y="121213"/>
                </a:lnTo>
                <a:lnTo>
                  <a:pt x="2292460" y="117134"/>
                </a:lnTo>
                <a:lnTo>
                  <a:pt x="2363773" y="114189"/>
                </a:lnTo>
                <a:lnTo>
                  <a:pt x="2430698" y="112483"/>
                </a:lnTo>
                <a:lnTo>
                  <a:pt x="3146106" y="112025"/>
                </a:lnTo>
                <a:lnTo>
                  <a:pt x="3096833" y="75455"/>
                </a:lnTo>
                <a:lnTo>
                  <a:pt x="2981838" y="75455"/>
                </a:lnTo>
                <a:lnTo>
                  <a:pt x="2933896" y="67538"/>
                </a:lnTo>
                <a:lnTo>
                  <a:pt x="2835239" y="54894"/>
                </a:lnTo>
                <a:lnTo>
                  <a:pt x="2783456" y="49523"/>
                </a:lnTo>
                <a:lnTo>
                  <a:pt x="2729887" y="44917"/>
                </a:lnTo>
                <a:lnTo>
                  <a:pt x="2674349" y="41160"/>
                </a:lnTo>
                <a:lnTo>
                  <a:pt x="2616654" y="38336"/>
                </a:lnTo>
                <a:lnTo>
                  <a:pt x="2556615" y="36531"/>
                </a:lnTo>
                <a:lnTo>
                  <a:pt x="2494045" y="35827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6"/>
                </a:lnTo>
                <a:lnTo>
                  <a:pt x="2614355" y="114501"/>
                </a:lnTo>
                <a:lnTo>
                  <a:pt x="2670616" y="117269"/>
                </a:lnTo>
                <a:lnTo>
                  <a:pt x="2724735" y="120943"/>
                </a:lnTo>
                <a:lnTo>
                  <a:pt x="2776919" y="125442"/>
                </a:lnTo>
                <a:lnTo>
                  <a:pt x="2827371" y="130686"/>
                </a:lnTo>
                <a:lnTo>
                  <a:pt x="2924200" y="143118"/>
                </a:lnTo>
                <a:lnTo>
                  <a:pt x="2968586" y="150475"/>
                </a:lnTo>
                <a:lnTo>
                  <a:pt x="2955403" y="225115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5"/>
                </a:lnTo>
                <a:lnTo>
                  <a:pt x="3096833" y="75455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60340" y="1015174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/>
                <a:cs typeface="Arial Unicode MS"/>
              </a:rPr>
              <a:t>R</a:t>
            </a:r>
            <a:r>
              <a:rPr sz="1800" spc="-55" dirty="0">
                <a:latin typeface="Arial Unicode MS"/>
                <a:cs typeface="Arial Unicode MS"/>
              </a:rPr>
              <a:t>,</a:t>
            </a:r>
            <a:r>
              <a:rPr sz="1800" spc="-235" dirty="0">
                <a:latin typeface="Arial Unicode MS"/>
                <a:cs typeface="Arial Unicode MS"/>
              </a:rPr>
              <a:t>T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3×3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bject 43"/>
          <p:cNvSpPr txBox="1"/>
          <p:nvPr/>
        </p:nvSpPr>
        <p:spPr>
          <a:xfrm>
            <a:off x="4845690" y="5705234"/>
            <a:ext cx="3652520" cy="3744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20"/>
              </a:spcBef>
              <a:tabLst>
                <a:tab pos="850265" algn="l"/>
                <a:tab pos="1119505" algn="l"/>
                <a:tab pos="1827530" algn="l"/>
                <a:tab pos="2114550" algn="l"/>
                <a:tab pos="2641600" algn="l"/>
              </a:tabLst>
            </a:pPr>
            <a:r>
              <a:rPr lang="en-US" sz="4275" spc="-67" dirty="0">
                <a:latin typeface="Times New Roman" panose="02020603050405020304"/>
                <a:cs typeface="Times New Roman" panose="02020603050405020304"/>
              </a:rPr>
              <a:t>                  </a:t>
            </a:r>
            <a:r>
              <a:rPr sz="4275" spc="-67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[Eq.12]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8888" y="5353906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888" y="5353906"/>
                <a:ext cx="2874185" cy="9716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1503"/>
            <a:ext cx="8359140" cy="2117887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15"/>
              </a:spcBef>
            </a:pPr>
            <a:r>
              <a:rPr lang="zh-CN" altLang="en-US" spc="0" dirty="0">
                <a:latin typeface="Heiti SC Medium" pitchFamily="2" charset="-128"/>
                <a:ea typeface="Heiti SC Medium" pitchFamily="2" charset="-128"/>
              </a:rPr>
              <a:t>齐次</a:t>
            </a:r>
            <a:r>
              <a:rPr spc="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spc="405" dirty="0">
                <a:latin typeface="Heiti SC Medium" pitchFamily="2" charset="-128"/>
                <a:ea typeface="Heiti SC Medium" pitchFamily="2" charset="-128"/>
              </a:rPr>
              <a:t>M </a:t>
            </a:r>
            <a:r>
              <a:rPr spc="180" dirty="0">
                <a:latin typeface="Heiti SC Medium" pitchFamily="2" charset="-128"/>
                <a:ea typeface="Heiti SC Medium" pitchFamily="2" charset="-128"/>
              </a:rPr>
              <a:t>x </a:t>
            </a:r>
            <a:r>
              <a:rPr spc="385" dirty="0">
                <a:latin typeface="Heiti SC Medium" pitchFamily="2" charset="-128"/>
                <a:ea typeface="Heiti SC Medium" pitchFamily="2" charset="-128"/>
              </a:rPr>
              <a:t>N </a:t>
            </a:r>
            <a:r>
              <a:rPr lang="zh-CN" altLang="en-US" spc="-10" dirty="0">
                <a:latin typeface="Heiti SC Medium" pitchFamily="2" charset="-128"/>
                <a:ea typeface="Heiti SC Medium" pitchFamily="2" charset="-128"/>
              </a:rPr>
              <a:t>线性坐标系</a:t>
            </a:r>
            <a:br>
              <a:rPr lang="en-US" altLang="zh-CN" spc="-10" dirty="0">
                <a:latin typeface="Heiti SC Medium" pitchFamily="2" charset="-128"/>
                <a:ea typeface="Heiti SC Medium" pitchFamily="2" charset="-128"/>
              </a:rPr>
            </a:br>
            <a:endParaRPr dirty="0">
              <a:latin typeface="Heiti SC Medium" pitchFamily="2" charset="-128"/>
              <a:ea typeface="Heiti SC Medium" pitchFamily="2" charset="-128"/>
            </a:endParaRPr>
          </a:p>
          <a:p>
            <a:pPr marL="5311775" marR="5080">
              <a:lnSpc>
                <a:spcPct val="100000"/>
              </a:lnSpc>
              <a:spcBef>
                <a:spcPts val="740"/>
              </a:spcBef>
            </a:pPr>
            <a:r>
              <a:rPr sz="2400" spc="30" dirty="0">
                <a:latin typeface="Heiti SC Medium" pitchFamily="2" charset="-128"/>
                <a:ea typeface="Heiti SC Medium" pitchFamily="2" charset="-128"/>
              </a:rPr>
              <a:t>M=</a:t>
            </a:r>
            <a:r>
              <a:rPr lang="zh-CN" altLang="en-US" sz="2400" spc="30" dirty="0">
                <a:latin typeface="Heiti SC Medium" pitchFamily="2" charset="-128"/>
                <a:ea typeface="Heiti SC Medium" pitchFamily="2" charset="-128"/>
              </a:rPr>
              <a:t>方程数</a:t>
            </a:r>
            <a:r>
              <a:rPr sz="2400" spc="50" dirty="0">
                <a:latin typeface="Heiti SC Medium" pitchFamily="2" charset="-128"/>
                <a:ea typeface="Heiti SC Medium" pitchFamily="2" charset="-128"/>
              </a:rPr>
              <a:t>= </a:t>
            </a:r>
            <a:r>
              <a:rPr sz="2400" spc="40" dirty="0">
                <a:latin typeface="Heiti SC Medium" pitchFamily="2" charset="-128"/>
                <a:ea typeface="Heiti SC Medium" pitchFamily="2" charset="-128"/>
              </a:rPr>
              <a:t>2n  </a:t>
            </a:r>
            <a:br>
              <a:rPr lang="en-US" altLang="zh-CN" sz="2400" spc="40" dirty="0">
                <a:latin typeface="Heiti SC Medium" pitchFamily="2" charset="-128"/>
                <a:ea typeface="Heiti SC Medium" pitchFamily="2" charset="-128"/>
              </a:rPr>
            </a:br>
            <a:r>
              <a:rPr sz="2400" spc="30" dirty="0">
                <a:latin typeface="Heiti SC Medium" pitchFamily="2" charset="-128"/>
                <a:ea typeface="Heiti SC Medium" pitchFamily="2" charset="-128"/>
              </a:rPr>
              <a:t>N=</a:t>
            </a:r>
            <a:r>
              <a:rPr lang="zh-CN" altLang="en-US" sz="2400" spc="30" dirty="0">
                <a:latin typeface="Heiti SC Medium" pitchFamily="2" charset="-128"/>
                <a:ea typeface="Heiti SC Medium" pitchFamily="2" charset="-128"/>
              </a:rPr>
              <a:t>未知数数量</a:t>
            </a:r>
            <a:r>
              <a:rPr sz="2400" spc="50" dirty="0">
                <a:latin typeface="Heiti SC Medium" pitchFamily="2" charset="-128"/>
                <a:ea typeface="Heiti SC Medium" pitchFamily="2" charset="-128"/>
              </a:rPr>
              <a:t>=</a:t>
            </a:r>
            <a:r>
              <a:rPr sz="2400" spc="75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sz="2400" spc="-25" dirty="0">
                <a:latin typeface="Heiti SC Medium" pitchFamily="2" charset="-128"/>
                <a:ea typeface="Heiti SC Medium" pitchFamily="2" charset="-128"/>
              </a:rPr>
              <a:t>11</a:t>
            </a:r>
            <a:endParaRPr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340" y="1986280"/>
            <a:ext cx="4260215" cy="3095719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直角系</a:t>
            </a:r>
            <a:r>
              <a:rPr sz="2400" spc="160" dirty="0">
                <a:latin typeface="Arial Unicode MS"/>
                <a:cs typeface="Arial Unicode MS"/>
              </a:rPr>
              <a:t>(M&gt;N)</a:t>
            </a:r>
            <a:endParaRPr sz="2400" dirty="0">
              <a:latin typeface="Arial Unicode MS"/>
              <a:cs typeface="Arial Unicode MS"/>
            </a:endParaRPr>
          </a:p>
          <a:p>
            <a:pPr marL="734695" indent="-417195">
              <a:lnSpc>
                <a:spcPct val="100000"/>
              </a:lnSpc>
              <a:spcBef>
                <a:spcPts val="1320"/>
              </a:spcBef>
              <a:buChar char="•"/>
              <a:tabLst>
                <a:tab pos="734695" algn="l"/>
                <a:tab pos="735330" algn="l"/>
              </a:tabLst>
            </a:pP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0 </a:t>
            </a:r>
            <a:r>
              <a:rPr lang="zh-CN" altLang="en-US" sz="2400" spc="-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总是一个解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34695" indent="-417195">
              <a:lnSpc>
                <a:spcPct val="100000"/>
              </a:lnSpc>
              <a:spcBef>
                <a:spcPts val="1320"/>
              </a:spcBef>
              <a:buChar char="•"/>
              <a:tabLst>
                <a:tab pos="734695" algn="l"/>
                <a:tab pos="735330" algn="l"/>
              </a:tabLst>
            </a:pPr>
            <a:r>
              <a:rPr lang="zh-CN" altLang="en-US"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求非零解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95325">
              <a:lnSpc>
                <a:spcPct val="100000"/>
              </a:lnSpc>
              <a:spcBef>
                <a:spcPts val="1465"/>
              </a:spcBef>
            </a:pPr>
            <a:r>
              <a:rPr lang="zh-CN" altLang="en-US" sz="20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最小化</a:t>
            </a:r>
            <a:r>
              <a:rPr sz="20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315" dirty="0">
                <a:latin typeface="Arial Unicode MS"/>
                <a:cs typeface="Arial Unicode MS"/>
              </a:rPr>
              <a:t>|</a:t>
            </a:r>
            <a:r>
              <a:rPr sz="2000" b="1" spc="315" dirty="0">
                <a:latin typeface="Tahoma"/>
                <a:cs typeface="Tahoma"/>
              </a:rPr>
              <a:t>P</a:t>
            </a:r>
            <a:r>
              <a:rPr sz="2000" b="1" spc="90" dirty="0">
                <a:latin typeface="Tahoma"/>
                <a:cs typeface="Tahoma"/>
              </a:rPr>
              <a:t> </a:t>
            </a:r>
            <a:r>
              <a:rPr sz="2000" b="1" spc="250" dirty="0">
                <a:latin typeface="Tahoma"/>
                <a:cs typeface="Tahoma"/>
              </a:rPr>
              <a:t>m</a:t>
            </a:r>
            <a:r>
              <a:rPr sz="2000" spc="250" dirty="0">
                <a:latin typeface="Arial Unicode MS"/>
                <a:cs typeface="Arial Unicode MS"/>
              </a:rPr>
              <a:t>|</a:t>
            </a:r>
            <a:r>
              <a:rPr sz="1950" spc="375" baseline="25641" dirty="0">
                <a:latin typeface="Arial Unicode MS"/>
                <a:cs typeface="Arial Unicode MS"/>
              </a:rPr>
              <a:t>2</a:t>
            </a:r>
            <a:endParaRPr sz="1950" baseline="25641" dirty="0">
              <a:latin typeface="Arial Unicode MS"/>
              <a:cs typeface="Arial Unicode MS"/>
            </a:endParaRPr>
          </a:p>
          <a:p>
            <a:pPr marL="695325">
              <a:lnSpc>
                <a:spcPct val="100000"/>
              </a:lnSpc>
              <a:spcBef>
                <a:spcPts val="935"/>
              </a:spcBef>
              <a:tabLst>
                <a:tab pos="3932554" algn="l"/>
              </a:tabLst>
            </a:pPr>
            <a:r>
              <a:rPr lang="zh-CN" altLang="en-US"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约束</a:t>
            </a:r>
            <a:r>
              <a:rPr sz="2000" spc="50" dirty="0">
                <a:latin typeface="Arial Unicode MS"/>
                <a:cs typeface="Arial Unicode MS"/>
              </a:rPr>
              <a:t> </a:t>
            </a:r>
            <a:r>
              <a:rPr sz="2000" spc="600" dirty="0">
                <a:latin typeface="Arial Unicode MS"/>
                <a:cs typeface="Arial Unicode MS"/>
              </a:rPr>
              <a:t>|</a:t>
            </a:r>
            <a:r>
              <a:rPr sz="2000" b="1" spc="75" dirty="0">
                <a:latin typeface="Tahoma"/>
                <a:cs typeface="Tahoma"/>
              </a:rPr>
              <a:t>m</a:t>
            </a:r>
            <a:r>
              <a:rPr sz="2000" spc="600" dirty="0">
                <a:latin typeface="Arial Unicode MS"/>
                <a:cs typeface="Arial Unicode MS"/>
              </a:rPr>
              <a:t>|</a:t>
            </a:r>
            <a:r>
              <a:rPr sz="1950" spc="135" baseline="25641" dirty="0">
                <a:latin typeface="Arial Unicode MS"/>
                <a:cs typeface="Arial Unicode MS"/>
              </a:rPr>
              <a:t>2</a:t>
            </a:r>
            <a:r>
              <a:rPr sz="2000" spc="85" dirty="0">
                <a:latin typeface="Arial Unicode MS"/>
                <a:cs typeface="Arial Unicode MS"/>
              </a:rPr>
              <a:t>=1</a:t>
            </a:r>
            <a:endParaRPr sz="2000" dirty="0">
              <a:latin typeface="Arial Unicode MS"/>
              <a:cs typeface="Arial Unicode M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6688" y="2169841"/>
            <a:ext cx="3978112" cy="2859359"/>
            <a:chOff x="136688" y="2169841"/>
            <a:chExt cx="3978112" cy="2859359"/>
          </a:xfrm>
        </p:grpSpPr>
        <p:sp>
          <p:nvSpPr>
            <p:cNvPr id="2" name="object 2"/>
            <p:cNvSpPr/>
            <p:nvPr/>
          </p:nvSpPr>
          <p:spPr>
            <a:xfrm>
              <a:off x="457200" y="2514600"/>
              <a:ext cx="1524000" cy="2514600"/>
            </a:xfrm>
            <a:custGeom>
              <a:avLst/>
              <a:gdLst/>
              <a:ahLst/>
              <a:cxnLst/>
              <a:rect l="l" t="t" r="r" b="b"/>
              <a:pathLst>
                <a:path w="1524000" h="2514600">
                  <a:moveTo>
                    <a:pt x="0" y="0"/>
                  </a:moveTo>
                  <a:lnTo>
                    <a:pt x="1524000" y="0"/>
                  </a:lnTo>
                  <a:lnTo>
                    <a:pt x="1524000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505200" y="2514600"/>
              <a:ext cx="609600" cy="2514600"/>
            </a:xfrm>
            <a:custGeom>
              <a:avLst/>
              <a:gdLst/>
              <a:ahLst/>
              <a:cxnLst/>
              <a:rect l="l" t="t" r="r" b="b"/>
              <a:pathLst>
                <a:path w="609600" h="2514600">
                  <a:moveTo>
                    <a:pt x="0" y="0"/>
                  </a:moveTo>
                  <a:lnTo>
                    <a:pt x="609600" y="0"/>
                  </a:lnTo>
                  <a:lnTo>
                    <a:pt x="609600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57200" y="3048000"/>
              <a:ext cx="1524000" cy="1447800"/>
            </a:xfrm>
            <a:prstGeom prst="rect">
              <a:avLst/>
            </a:prstGeom>
            <a:ln w="28575">
              <a:solidFill>
                <a:srgbClr val="800000"/>
              </a:solidFill>
            </a:ln>
          </p:spPr>
          <p:txBody>
            <a:bodyPr vert="horz" wrap="square" lIns="0" tIns="398780" rIns="0" bIns="0" rtlCol="0">
              <a:spAutoFit/>
            </a:bodyPr>
            <a:lstStyle/>
            <a:p>
              <a:pPr marL="35560" algn="ctr">
                <a:lnSpc>
                  <a:spcPct val="100000"/>
                </a:lnSpc>
                <a:spcBef>
                  <a:spcPts val="3140"/>
                </a:spcBef>
              </a:pPr>
              <a:r>
                <a:rPr sz="3700" b="1" i="1" spc="-275" dirty="0">
                  <a:latin typeface="Verdana"/>
                  <a:cs typeface="Verdana"/>
                </a:rPr>
                <a:t>P</a:t>
              </a:r>
              <a:endParaRPr sz="3700" dirty="0">
                <a:latin typeface="Verdana"/>
                <a:cs typeface="Verdana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364739" y="3432583"/>
              <a:ext cx="1750060" cy="5911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1307465" algn="l"/>
                </a:tabLst>
              </a:pPr>
              <a:r>
                <a:rPr sz="3700" b="1" i="1" spc="-345" dirty="0">
                  <a:latin typeface="Verdana"/>
                  <a:cs typeface="Verdana"/>
                </a:rPr>
                <a:t>m</a:t>
              </a:r>
              <a:r>
                <a:rPr sz="3700" b="1" i="1" spc="555" dirty="0">
                  <a:latin typeface="Verdana"/>
                  <a:cs typeface="Verdana"/>
                </a:rPr>
                <a:t> </a:t>
              </a:r>
              <a:r>
                <a:rPr sz="5400" spc="165" baseline="-9259" dirty="0">
                  <a:latin typeface="Arial Unicode MS"/>
                  <a:cs typeface="Arial Unicode MS"/>
                </a:rPr>
                <a:t>=	</a:t>
              </a:r>
              <a:r>
                <a:rPr sz="3700" b="1" i="1" spc="-185" dirty="0">
                  <a:latin typeface="Verdana"/>
                  <a:cs typeface="Verdana"/>
                </a:rPr>
                <a:t>0</a:t>
              </a:r>
              <a:endParaRPr sz="3700">
                <a:latin typeface="Verdana"/>
                <a:cs typeface="Verdana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3048000"/>
              <a:ext cx="609600" cy="1447800"/>
            </a:xfrm>
            <a:custGeom>
              <a:avLst/>
              <a:gdLst/>
              <a:ahLst/>
              <a:cxnLst/>
              <a:rect l="l" t="t" r="r" b="b"/>
              <a:pathLst>
                <a:path w="609600" h="1447800">
                  <a:moveTo>
                    <a:pt x="0" y="0"/>
                  </a:moveTo>
                  <a:lnTo>
                    <a:pt x="609600" y="0"/>
                  </a:lnTo>
                  <a:lnTo>
                    <a:pt x="60960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127048" y="2169841"/>
              <a:ext cx="2184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10" dirty="0">
                  <a:latin typeface="Arial Unicode MS"/>
                  <a:cs typeface="Arial Unicode MS"/>
                </a:rPr>
                <a:t>N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36688" y="3611808"/>
              <a:ext cx="2457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25" dirty="0">
                  <a:latin typeface="Arial Unicode MS"/>
                  <a:cs typeface="Arial Unicode MS"/>
                </a:rPr>
                <a:t>M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68143"/>
            <a:ext cx="7940675" cy="1774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11475">
              <a:lnSpc>
                <a:spcPct val="100000"/>
              </a:lnSpc>
              <a:spcBef>
                <a:spcPts val="120"/>
              </a:spcBef>
            </a:pPr>
            <a:r>
              <a:rPr sz="3800" b="1" spc="-65" dirty="0">
                <a:latin typeface="Times New Roman"/>
                <a:cs typeface="Times New Roman"/>
              </a:rPr>
              <a:t>P </a:t>
            </a:r>
            <a:r>
              <a:rPr sz="3800" b="1" spc="-85" dirty="0">
                <a:latin typeface="Times New Roman"/>
                <a:cs typeface="Times New Roman"/>
              </a:rPr>
              <a:t>m </a:t>
            </a:r>
            <a:r>
              <a:rPr sz="3800" spc="-60" dirty="0">
                <a:latin typeface="Symbol"/>
                <a:cs typeface="Symbol"/>
              </a:rPr>
              <a:t></a:t>
            </a:r>
            <a:r>
              <a:rPr sz="3800" spc="125" dirty="0">
                <a:latin typeface="Times New Roman"/>
                <a:cs typeface="Times New Roman"/>
              </a:rPr>
              <a:t> </a:t>
            </a:r>
            <a:r>
              <a:rPr sz="3800" spc="-55" dirty="0">
                <a:latin typeface="Times New Roman"/>
                <a:cs typeface="Times New Roman"/>
              </a:rPr>
              <a:t>0</a:t>
            </a:r>
            <a:endParaRPr sz="3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85" dirty="0">
                <a:latin typeface="Heiti SC Medium" pitchFamily="2" charset="-128"/>
                <a:ea typeface="Heiti SC Medium" pitchFamily="2" charset="-128"/>
                <a:cs typeface="Arial Unicode MS"/>
              </a:rPr>
              <a:t>如何求解齐次线性系？</a:t>
            </a:r>
            <a:endParaRPr lang="en-US" altLang="zh-CN" sz="2400" spc="85" dirty="0">
              <a:latin typeface="Heiti SC Medium" pitchFamily="2" charset="-128"/>
              <a:ea typeface="Heiti SC Medium" pitchFamily="2" charset="-128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latin typeface="Heiti SC Medium" pitchFamily="2" charset="-128"/>
                <a:ea typeface="Heiti SC Medium" pitchFamily="2" charset="-128"/>
                <a:cs typeface="Arial Unicode MS"/>
              </a:rPr>
              <a:t>SVD</a:t>
            </a:r>
            <a:r>
              <a:rPr sz="2400" spc="105" dirty="0"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lang="zh-CN" altLang="en-US" sz="2400" spc="30" dirty="0">
                <a:latin typeface="Heiti SC Medium" pitchFamily="2" charset="-128"/>
                <a:ea typeface="Heiti SC Medium" pitchFamily="2" charset="-128"/>
                <a:cs typeface="Arial Unicode MS"/>
              </a:rPr>
              <a:t>奇异值分解</a:t>
            </a:r>
            <a:r>
              <a:rPr sz="2400" spc="30" dirty="0">
                <a:latin typeface="Heiti SC Medium" pitchFamily="2" charset="-128"/>
                <a:ea typeface="Heiti SC Medium" pitchFamily="2" charset="-128"/>
                <a:cs typeface="Arial Unicode MS"/>
              </a:rPr>
              <a:t>!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标定问题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577" y="4363720"/>
            <a:ext cx="3082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最后一列给出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4229" y="4261965"/>
            <a:ext cx="34734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00" b="1" i="1" spc="-114" dirty="0">
                <a:latin typeface="Times New Roman"/>
                <a:cs typeface="Times New Roman"/>
              </a:rPr>
              <a:t>m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4771" y="5765185"/>
            <a:ext cx="42354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i="1" spc="-80" dirty="0">
                <a:latin typeface="Times New Roman"/>
                <a:cs typeface="Times New Roman"/>
              </a:rPr>
              <a:t>M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52898" y="4887912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76200" y="685800"/>
                </a:lnTo>
                <a:close/>
              </a:path>
              <a:path w="76200" h="762000">
                <a:moveTo>
                  <a:pt x="50801" y="0"/>
                </a:moveTo>
                <a:lnTo>
                  <a:pt x="25401" y="0"/>
                </a:lnTo>
                <a:lnTo>
                  <a:pt x="25400" y="685800"/>
                </a:lnTo>
                <a:lnTo>
                  <a:pt x="50800" y="685800"/>
                </a:lnTo>
                <a:lnTo>
                  <a:pt x="50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45600" y="4419600"/>
            <a:ext cx="2514600" cy="34304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zh-CN" altLang="en-US" sz="2000" spc="-10" dirty="0">
                <a:latin typeface="Heiti SC Medium" pitchFamily="2" charset="-128"/>
                <a:ea typeface="Heiti SC Medium" pitchFamily="2" charset="-128"/>
                <a:cs typeface="Calibri"/>
              </a:rPr>
              <a:t>参考</a:t>
            </a:r>
            <a:r>
              <a:rPr sz="1800" dirty="0">
                <a:latin typeface="Calibri"/>
                <a:cs typeface="Calibri"/>
              </a:rPr>
              <a:t>592 of HZ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671637" y="1524000"/>
            <a:ext cx="6121753" cy="2555259"/>
            <a:chOff x="1671637" y="1524000"/>
            <a:chExt cx="6121753" cy="2555259"/>
          </a:xfrm>
        </p:grpSpPr>
        <p:sp>
          <p:nvSpPr>
            <p:cNvPr id="3" name="object 3"/>
            <p:cNvSpPr/>
            <p:nvPr/>
          </p:nvSpPr>
          <p:spPr>
            <a:xfrm>
              <a:off x="3562837" y="2301563"/>
              <a:ext cx="272415" cy="975360"/>
            </a:xfrm>
            <a:custGeom>
              <a:avLst/>
              <a:gdLst/>
              <a:ahLst/>
              <a:cxnLst/>
              <a:rect l="l" t="t" r="r" b="b"/>
              <a:pathLst>
                <a:path w="272414" h="975360">
                  <a:moveTo>
                    <a:pt x="37124" y="0"/>
                  </a:moveTo>
                  <a:lnTo>
                    <a:pt x="0" y="8559"/>
                  </a:lnTo>
                  <a:lnTo>
                    <a:pt x="198155" y="867938"/>
                  </a:lnTo>
                  <a:lnTo>
                    <a:pt x="161029" y="876499"/>
                  </a:lnTo>
                  <a:lnTo>
                    <a:pt x="242399" y="975036"/>
                  </a:lnTo>
                  <a:lnTo>
                    <a:pt x="270339" y="859378"/>
                  </a:lnTo>
                  <a:lnTo>
                    <a:pt x="235281" y="859378"/>
                  </a:lnTo>
                  <a:lnTo>
                    <a:pt x="37124" y="0"/>
                  </a:lnTo>
                  <a:close/>
                </a:path>
                <a:path w="272414" h="975360">
                  <a:moveTo>
                    <a:pt x="272407" y="850817"/>
                  </a:moveTo>
                  <a:lnTo>
                    <a:pt x="235281" y="859378"/>
                  </a:lnTo>
                  <a:lnTo>
                    <a:pt x="270339" y="859378"/>
                  </a:lnTo>
                  <a:lnTo>
                    <a:pt x="272407" y="850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554883" y="3238440"/>
              <a:ext cx="239395" cy="4114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2500" spc="250" dirty="0">
                  <a:latin typeface="Times New Roman"/>
                  <a:cs typeface="Times New Roman"/>
                </a:rPr>
                <a:t>T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787252" y="3510845"/>
              <a:ext cx="942975" cy="4114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2500" spc="175" dirty="0">
                  <a:latin typeface="Times New Roman"/>
                  <a:cs typeface="Times New Roman"/>
                </a:rPr>
                <a:t>12</a:t>
              </a:r>
              <a:r>
                <a:rPr sz="2500" spc="175" dirty="0">
                  <a:latin typeface="Symbol"/>
                  <a:cs typeface="Symbol"/>
                </a:rPr>
                <a:t></a:t>
              </a:r>
              <a:r>
                <a:rPr sz="2500" spc="175" dirty="0">
                  <a:latin typeface="Times New Roman"/>
                  <a:cs typeface="Times New Roman"/>
                </a:rPr>
                <a:t>12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842620" y="3394094"/>
              <a:ext cx="3689985" cy="6851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6450" spc="487" baseline="14211" dirty="0">
                  <a:latin typeface="Times New Roman"/>
                  <a:cs typeface="Times New Roman"/>
                </a:rPr>
                <a:t>U</a:t>
              </a:r>
              <a:r>
                <a:rPr sz="2500" spc="325" dirty="0">
                  <a:latin typeface="Times New Roman"/>
                  <a:cs typeface="Times New Roman"/>
                </a:rPr>
                <a:t>2n</a:t>
              </a:r>
              <a:r>
                <a:rPr sz="2500" spc="325" dirty="0">
                  <a:latin typeface="Symbol"/>
                  <a:cs typeface="Symbol"/>
                </a:rPr>
                <a:t></a:t>
              </a:r>
              <a:r>
                <a:rPr sz="2500" spc="325" dirty="0">
                  <a:latin typeface="Times New Roman"/>
                  <a:cs typeface="Times New Roman"/>
                </a:rPr>
                <a:t>12 </a:t>
              </a:r>
              <a:r>
                <a:rPr sz="6450" spc="735" baseline="14211" dirty="0">
                  <a:latin typeface="Times New Roman"/>
                  <a:cs typeface="Times New Roman"/>
                </a:rPr>
                <a:t>D</a:t>
              </a:r>
              <a:r>
                <a:rPr sz="6450" spc="337" baseline="14211" dirty="0">
                  <a:latin typeface="Times New Roman"/>
                  <a:cs typeface="Times New Roman"/>
                </a:rPr>
                <a:t> </a:t>
              </a:r>
              <a:r>
                <a:rPr sz="2500" spc="229" dirty="0">
                  <a:latin typeface="Times New Roman"/>
                  <a:cs typeface="Times New Roman"/>
                </a:rPr>
                <a:t>12</a:t>
              </a:r>
              <a:r>
                <a:rPr sz="2500" spc="229" dirty="0">
                  <a:latin typeface="Symbol"/>
                  <a:cs typeface="Symbol"/>
                </a:rPr>
                <a:t></a:t>
              </a:r>
              <a:r>
                <a:rPr sz="2500" spc="229" dirty="0">
                  <a:latin typeface="Times New Roman"/>
                  <a:cs typeface="Times New Roman"/>
                </a:rPr>
                <a:t>12</a:t>
              </a:r>
              <a:r>
                <a:rPr sz="6450" spc="345" baseline="14211" dirty="0">
                  <a:latin typeface="Times New Roman"/>
                  <a:cs typeface="Times New Roman"/>
                </a:rPr>
                <a:t>V</a:t>
              </a:r>
              <a:endParaRPr sz="6450" baseline="14211" dirty="0">
                <a:latin typeface="Times New Roman"/>
                <a:cs typeface="Times New Roman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71637" y="3276600"/>
              <a:ext cx="5486400" cy="762000"/>
            </a:xfrm>
            <a:custGeom>
              <a:avLst/>
              <a:gdLst/>
              <a:ahLst/>
              <a:cxnLst/>
              <a:rect l="l" t="t" r="r" b="b"/>
              <a:pathLst>
                <a:path w="5486400" h="762000">
                  <a:moveTo>
                    <a:pt x="0" y="0"/>
                  </a:moveTo>
                  <a:lnTo>
                    <a:pt x="5486400" y="0"/>
                  </a:lnTo>
                  <a:lnTo>
                    <a:pt x="54864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200400" y="1524000"/>
              <a:ext cx="457200" cy="7620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59690" rIns="0" bIns="0" rtlCol="0">
              <a:spAutoFit/>
            </a:bodyPr>
            <a:lstStyle/>
            <a:p>
              <a:pPr marL="94615">
                <a:lnSpc>
                  <a:spcPct val="100000"/>
                </a:lnSpc>
                <a:spcBef>
                  <a:spcPts val="470"/>
                </a:spcBef>
              </a:pPr>
              <a:r>
                <a:rPr sz="3800" b="1" spc="-65" dirty="0">
                  <a:latin typeface="Times New Roman"/>
                  <a:cs typeface="Times New Roman"/>
                </a:rPr>
                <a:t>P</a:t>
              </a:r>
              <a:endParaRPr sz="3800"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714150" y="1568143"/>
              <a:ext cx="4079240" cy="141922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3800" b="1" spc="-85" dirty="0">
                  <a:latin typeface="Times New Roman"/>
                  <a:cs typeface="Times New Roman"/>
                </a:rPr>
                <a:t>m </a:t>
              </a:r>
              <a:r>
                <a:rPr sz="3800" spc="-60" dirty="0">
                  <a:latin typeface="Symbol"/>
                  <a:cs typeface="Symbol"/>
                </a:rPr>
                <a:t></a:t>
              </a:r>
              <a:r>
                <a:rPr sz="3800" spc="-125" dirty="0">
                  <a:latin typeface="Times New Roman"/>
                  <a:cs typeface="Times New Roman"/>
                </a:rPr>
                <a:t> </a:t>
              </a:r>
              <a:r>
                <a:rPr sz="3800" spc="-55" dirty="0">
                  <a:latin typeface="Times New Roman"/>
                  <a:cs typeface="Times New Roman"/>
                </a:rPr>
                <a:t>0</a:t>
              </a:r>
              <a:endParaRPr sz="3800" dirty="0">
                <a:latin typeface="Times New Roman"/>
                <a:cs typeface="Times New Roman"/>
              </a:endParaRPr>
            </a:p>
            <a:p>
              <a:pPr marL="182245">
                <a:lnSpc>
                  <a:spcPct val="100000"/>
                </a:lnSpc>
                <a:spcBef>
                  <a:spcPts val="3030"/>
                </a:spcBef>
              </a:pPr>
              <a:r>
                <a:rPr sz="2400" spc="-360" dirty="0">
                  <a:latin typeface="Arial Unicode MS"/>
                  <a:cs typeface="Arial Unicode MS"/>
                </a:rPr>
                <a:t>P</a:t>
              </a:r>
              <a:r>
                <a:rPr lang="en-US" sz="2800" spc="-360" dirty="0">
                  <a:latin typeface="Arial Unicode MS"/>
                  <a:cs typeface="Arial Unicode MS"/>
                </a:rPr>
                <a:t> </a:t>
              </a:r>
              <a:r>
                <a:rPr lang="zh-CN" altLang="en-US" sz="2400" spc="-36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奇异值分解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3577" y="5020974"/>
                <a:ext cx="2215991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7" y="5020974"/>
                <a:ext cx="2215991" cy="1488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939" y="168465"/>
            <a:ext cx="558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4193" y="1235886"/>
            <a:ext cx="7192662" cy="1538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4000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9010" y="1749281"/>
            <a:ext cx="241300" cy="5118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i="1" spc="-30" dirty="0">
                <a:latin typeface="Symbol"/>
                <a:cs typeface="Symbol"/>
              </a:rPr>
              <a:t></a:t>
            </a:r>
            <a:endParaRPr sz="3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86852" y="6272974"/>
            <a:ext cx="17278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估计值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55615" y="3749865"/>
            <a:ext cx="1409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1524000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5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0" y="4606411"/>
                <a:ext cx="1326966" cy="848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/>
                        </a:rPr>
                        <m:t>ρ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±1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606411"/>
                <a:ext cx="1326966" cy="8485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773297" y="4435233"/>
                <a:ext cx="2757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297" y="4435233"/>
                <a:ext cx="275729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767516" y="5020180"/>
                <a:ext cx="2750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16" y="5020180"/>
                <a:ext cx="275081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225013" y="5768861"/>
                <a:ext cx="3970574" cy="858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013" y="5768861"/>
                <a:ext cx="3970574" cy="8581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0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61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2"/>
          <p:cNvSpPr txBox="1"/>
          <p:nvPr/>
        </p:nvSpPr>
        <p:spPr>
          <a:xfrm>
            <a:off x="1486852" y="6272974"/>
            <a:ext cx="17278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估计值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5" name="object 44"/>
          <p:cNvSpPr txBox="1"/>
          <p:nvPr/>
        </p:nvSpPr>
        <p:spPr>
          <a:xfrm>
            <a:off x="5555615" y="3749865"/>
            <a:ext cx="1409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6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68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9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4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60603" y="4643718"/>
                <a:ext cx="3405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𝑠𝑖𝑛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03" y="4643718"/>
                <a:ext cx="340503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664701" y="5486400"/>
                <a:ext cx="3196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β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𝜌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|</m:t>
                    </m:r>
                    <m:r>
                      <a:rPr lang="en-US" altLang="zh-CN" sz="2800" b="0" i="1" smtClean="0">
                        <a:latin typeface="Cambria Math"/>
                      </a:rPr>
                      <m:t>𝑠𝑖𝑛</m:t>
                    </m:r>
                    <m:r>
                      <a:rPr lang="zh-CN" altLang="en-US" sz="2800" b="0" i="1" smtClean="0">
                        <a:latin typeface="Cambria Math"/>
                      </a:rPr>
                      <m:t>𝜃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701" y="5486400"/>
                <a:ext cx="3196837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3810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100" y="457200"/>
            <a:ext cx="4017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b="1" spc="-15" dirty="0">
                <a:latin typeface="Times New Roman"/>
                <a:cs typeface="Times New Roman"/>
              </a:rPr>
              <a:t>定理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(Faugeras,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1993)</a:t>
            </a:r>
            <a:endParaRPr sz="28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D9D8C8-5DDC-444E-9A33-3350A45377EE}"/>
                  </a:ext>
                </a:extLst>
              </p:cNvPr>
              <p:cNvSpPr/>
              <p:nvPr/>
            </p:nvSpPr>
            <p:spPr>
              <a:xfrm>
                <a:off x="838200" y="1524000"/>
                <a:ext cx="7467600" cy="4260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的矩阵，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=1,2,3)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表示由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左三列形成的矩阵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的行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是零偏移透视投影矩阵的一个充分必要条件是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)∙(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)=0</m:t>
                      </m:r>
                    </m:oMath>
                  </m:oMathPara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是零偏移且宽高比</a:t>
                </a:r>
                <a:r>
                  <a:rPr lang="zh-CN" altLang="en-US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D9D8C8-5DDC-444E-9A33-3350A4537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24000"/>
                <a:ext cx="7467600" cy="4260333"/>
              </a:xfrm>
              <a:prstGeom prst="rect">
                <a:avLst/>
              </a:prstGeom>
              <a:blipFill>
                <a:blip r:embed="rId2"/>
                <a:stretch>
                  <a:fillRect l="-6621" t="-1493" r="-1188" b="-62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0" name="object 42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43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73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2"/>
          <p:cNvSpPr txBox="1"/>
          <p:nvPr/>
        </p:nvSpPr>
        <p:spPr>
          <a:xfrm>
            <a:off x="1486852" y="6272974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估计值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7" name="object 44"/>
          <p:cNvSpPr txBox="1"/>
          <p:nvPr/>
        </p:nvSpPr>
        <p:spPr>
          <a:xfrm>
            <a:off x="5555615" y="3749865"/>
            <a:ext cx="1409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8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80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81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4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873963" y="4564306"/>
                <a:ext cx="2473882" cy="98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63" y="4564306"/>
                <a:ext cx="2473882" cy="9856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588566" y="4564306"/>
                <a:ext cx="1668149" cy="968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566" y="4564306"/>
                <a:ext cx="1668149" cy="9684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91330" y="5733398"/>
                <a:ext cx="2039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0" y="5733398"/>
                <a:ext cx="203914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267003" y="5779532"/>
                <a:ext cx="19897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003" y="5779532"/>
                <a:ext cx="198971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339" y="240474"/>
            <a:ext cx="41351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退化例子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5" y="11430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4953232"/>
            <a:ext cx="6999605" cy="1049646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19405" indent="-306705">
              <a:lnSpc>
                <a:spcPct val="100000"/>
              </a:lnSpc>
              <a:spcBef>
                <a:spcPts val="1425"/>
              </a:spcBef>
              <a:buSzPct val="96875"/>
              <a:buChar char="•"/>
              <a:tabLst>
                <a:tab pos="320040" algn="l"/>
              </a:tabLst>
            </a:pPr>
            <a:r>
              <a:rPr sz="2400" spc="-80" dirty="0">
                <a:latin typeface="Arial Unicode MS"/>
                <a:cs typeface="Arial Unicode MS"/>
              </a:rPr>
              <a:t>P</a:t>
            </a:r>
            <a:r>
              <a:rPr sz="2400" spc="-120" baseline="-19841" dirty="0">
                <a:latin typeface="Arial Unicode MS"/>
                <a:cs typeface="Arial Unicode MS"/>
              </a:rPr>
              <a:t>i</a:t>
            </a:r>
            <a:r>
              <a:rPr lang="en-US" sz="2400" spc="-80" dirty="0">
                <a:latin typeface="Arial Unicode MS"/>
                <a:cs typeface="Arial Unicode MS"/>
              </a:rPr>
              <a:t> </a:t>
            </a:r>
            <a:r>
              <a:rPr sz="2400" spc="-80" dirty="0">
                <a:latin typeface="Arial Unicode MS"/>
                <a:cs typeface="Arial Unicode MS"/>
              </a:rPr>
              <a:t>s </a:t>
            </a: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不位于同一平面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99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点不位于两个二次曲面的相交曲线上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3940" y="6192567"/>
            <a:ext cx="1686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</a:tabLst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[FP]	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section</a:t>
            </a:r>
            <a:r>
              <a:rPr sz="18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FF0000"/>
                </a:solidFill>
                <a:latin typeface="Arial Unicode MS"/>
                <a:cs typeface="Arial Unicode MS"/>
              </a:rPr>
              <a:t>1.3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293485" y="2595533"/>
            <a:ext cx="697166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摄像机模型概括</a:t>
            </a: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径向畸变的摄像机标定</a:t>
            </a: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3</a:t>
            </a:r>
          </a:p>
          <a:p>
            <a:pPr marL="12700">
              <a:lnSpc>
                <a:spcPct val="100000"/>
              </a:lnSpc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0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311" y="115125"/>
            <a:ext cx="187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spc="-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8101" y="1219200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2429419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0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1" y="497479"/>
                </a:lnTo>
                <a:lnTo>
                  <a:pt x="80821" y="479518"/>
                </a:lnTo>
                <a:lnTo>
                  <a:pt x="44900" y="479518"/>
                </a:lnTo>
                <a:lnTo>
                  <a:pt x="26940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0" y="479518"/>
                </a:lnTo>
                <a:lnTo>
                  <a:pt x="80821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4797" y="2425777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4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0" y="67784"/>
                </a:lnTo>
                <a:lnTo>
                  <a:pt x="2804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0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2940" y="2996374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i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8740" y="1945449"/>
            <a:ext cx="664845" cy="9080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/>
                <a:cs typeface="Arial Unicode MS"/>
              </a:rPr>
              <a:t>k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/>
                <a:cs typeface="Arial Unicode MS"/>
              </a:rPr>
              <a:t>O</a:t>
            </a:r>
            <a:r>
              <a:rPr sz="1950" spc="232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1140" y="1167574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j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7200" y="1295478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3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58"/>
                </a:lnTo>
                <a:lnTo>
                  <a:pt x="238767" y="483842"/>
                </a:lnTo>
                <a:lnTo>
                  <a:pt x="353653" y="442602"/>
                </a:lnTo>
                <a:lnTo>
                  <a:pt x="429851" y="416881"/>
                </a:lnTo>
                <a:lnTo>
                  <a:pt x="200371" y="416881"/>
                </a:lnTo>
                <a:lnTo>
                  <a:pt x="173415" y="345573"/>
                </a:lnTo>
                <a:close/>
              </a:path>
              <a:path w="3200400" h="559435">
                <a:moveTo>
                  <a:pt x="2494045" y="35826"/>
                </a:moveTo>
                <a:lnTo>
                  <a:pt x="2428753" y="36308"/>
                </a:lnTo>
                <a:lnTo>
                  <a:pt x="2360626" y="38054"/>
                </a:lnTo>
                <a:lnTo>
                  <a:pt x="2288393" y="41042"/>
                </a:lnTo>
                <a:lnTo>
                  <a:pt x="2211240" y="45167"/>
                </a:lnTo>
                <a:lnTo>
                  <a:pt x="2044769" y="56602"/>
                </a:lnTo>
                <a:lnTo>
                  <a:pt x="1866475" y="71911"/>
                </a:lnTo>
                <a:lnTo>
                  <a:pt x="1681505" y="90665"/>
                </a:lnTo>
                <a:lnTo>
                  <a:pt x="1495610" y="112375"/>
                </a:lnTo>
                <a:lnTo>
                  <a:pt x="1403788" y="124223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9"/>
                </a:lnTo>
                <a:lnTo>
                  <a:pt x="909676" y="206038"/>
                </a:lnTo>
                <a:lnTo>
                  <a:pt x="838420" y="221743"/>
                </a:lnTo>
                <a:lnTo>
                  <a:pt x="769138" y="238234"/>
                </a:lnTo>
                <a:lnTo>
                  <a:pt x="701692" y="255456"/>
                </a:lnTo>
                <a:lnTo>
                  <a:pt x="635949" y="273349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4"/>
                </a:lnTo>
                <a:lnTo>
                  <a:pt x="211884" y="412541"/>
                </a:lnTo>
                <a:lnTo>
                  <a:pt x="200371" y="416881"/>
                </a:lnTo>
                <a:lnTo>
                  <a:pt x="429851" y="416881"/>
                </a:lnTo>
                <a:lnTo>
                  <a:pt x="471768" y="402732"/>
                </a:lnTo>
                <a:lnTo>
                  <a:pt x="594159" y="364693"/>
                </a:lnTo>
                <a:lnTo>
                  <a:pt x="657058" y="346566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4"/>
                </a:lnTo>
                <a:lnTo>
                  <a:pt x="998160" y="265863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8" y="199710"/>
                </a:lnTo>
                <a:lnTo>
                  <a:pt x="1505360" y="187949"/>
                </a:lnTo>
                <a:lnTo>
                  <a:pt x="1690344" y="166352"/>
                </a:lnTo>
                <a:lnTo>
                  <a:pt x="1873873" y="147750"/>
                </a:lnTo>
                <a:lnTo>
                  <a:pt x="2050980" y="132548"/>
                </a:lnTo>
                <a:lnTo>
                  <a:pt x="2216099" y="121212"/>
                </a:lnTo>
                <a:lnTo>
                  <a:pt x="2292460" y="117134"/>
                </a:lnTo>
                <a:lnTo>
                  <a:pt x="2363773" y="114188"/>
                </a:lnTo>
                <a:lnTo>
                  <a:pt x="2430698" y="112483"/>
                </a:lnTo>
                <a:lnTo>
                  <a:pt x="3146106" y="112025"/>
                </a:lnTo>
                <a:lnTo>
                  <a:pt x="3096833" y="75455"/>
                </a:lnTo>
                <a:lnTo>
                  <a:pt x="2981838" y="75455"/>
                </a:lnTo>
                <a:lnTo>
                  <a:pt x="2933896" y="67538"/>
                </a:lnTo>
                <a:lnTo>
                  <a:pt x="2835240" y="54893"/>
                </a:lnTo>
                <a:lnTo>
                  <a:pt x="2783457" y="49523"/>
                </a:lnTo>
                <a:lnTo>
                  <a:pt x="2729889" y="44917"/>
                </a:lnTo>
                <a:lnTo>
                  <a:pt x="2674350" y="41159"/>
                </a:lnTo>
                <a:lnTo>
                  <a:pt x="2616654" y="38336"/>
                </a:lnTo>
                <a:lnTo>
                  <a:pt x="2556615" y="36530"/>
                </a:lnTo>
                <a:lnTo>
                  <a:pt x="2494045" y="35826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6"/>
                </a:lnTo>
                <a:lnTo>
                  <a:pt x="2614355" y="114501"/>
                </a:lnTo>
                <a:lnTo>
                  <a:pt x="2670616" y="117267"/>
                </a:lnTo>
                <a:lnTo>
                  <a:pt x="2724736" y="120943"/>
                </a:lnTo>
                <a:lnTo>
                  <a:pt x="2776919" y="125442"/>
                </a:lnTo>
                <a:lnTo>
                  <a:pt x="2827371" y="130686"/>
                </a:lnTo>
                <a:lnTo>
                  <a:pt x="2924201" y="143118"/>
                </a:lnTo>
                <a:lnTo>
                  <a:pt x="2968586" y="150475"/>
                </a:lnTo>
                <a:lnTo>
                  <a:pt x="2955403" y="225115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5"/>
                </a:lnTo>
                <a:lnTo>
                  <a:pt x="3096833" y="75455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0340" y="1015174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/>
                <a:cs typeface="Arial Unicode MS"/>
              </a:rPr>
              <a:t>R</a:t>
            </a:r>
            <a:r>
              <a:rPr sz="1800" spc="-55" dirty="0">
                <a:latin typeface="Arial Unicode MS"/>
                <a:cs typeface="Arial Unicode MS"/>
              </a:rPr>
              <a:t>,</a:t>
            </a:r>
            <a:r>
              <a:rPr sz="1800" spc="-235" dirty="0">
                <a:latin typeface="Arial Unicode MS"/>
                <a:cs typeface="Arial Unicode MS"/>
              </a:rPr>
              <a:t>T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8066" y="1810821"/>
            <a:ext cx="33909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spc="-229" dirty="0">
                <a:latin typeface="Arial Unicode MS"/>
                <a:cs typeface="Arial Unicode MS"/>
              </a:rPr>
              <a:t>P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3000" y="3059668"/>
            <a:ext cx="381635" cy="369570"/>
          </a:xfrm>
          <a:custGeom>
            <a:avLst/>
            <a:gdLst/>
            <a:ahLst/>
            <a:cxnLst/>
            <a:rect l="l" t="t" r="r" b="b"/>
            <a:pathLst>
              <a:path w="381634" h="369570">
                <a:moveTo>
                  <a:pt x="0" y="369332"/>
                </a:moveTo>
                <a:lnTo>
                  <a:pt x="381346" y="369332"/>
                </a:lnTo>
                <a:lnTo>
                  <a:pt x="381346" y="0"/>
                </a:lnTo>
                <a:lnTo>
                  <a:pt x="0" y="0"/>
                </a:lnTo>
                <a:lnTo>
                  <a:pt x="0" y="369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3000" y="3084243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P’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78281" y="330708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0" y="22859"/>
                </a:move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31757" y="1796"/>
                </a:lnTo>
                <a:lnTo>
                  <a:pt x="39023" y="6695"/>
                </a:lnTo>
                <a:lnTo>
                  <a:pt x="43922" y="13961"/>
                </a:lnTo>
                <a:lnTo>
                  <a:pt x="45719" y="22859"/>
                </a:lnTo>
                <a:lnTo>
                  <a:pt x="43922" y="31757"/>
                </a:lnTo>
                <a:lnTo>
                  <a:pt x="39023" y="39023"/>
                </a:lnTo>
                <a:lnTo>
                  <a:pt x="31757" y="43922"/>
                </a:lnTo>
                <a:lnTo>
                  <a:pt x="22859" y="45719"/>
                </a:lnTo>
                <a:lnTo>
                  <a:pt x="13961" y="43922"/>
                </a:lnTo>
                <a:lnTo>
                  <a:pt x="6695" y="39023"/>
                </a:lnTo>
                <a:lnTo>
                  <a:pt x="1796" y="31757"/>
                </a:lnTo>
                <a:lnTo>
                  <a:pt x="0" y="2285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37327" y="1609059"/>
            <a:ext cx="26987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9"/>
              </a:spcBef>
            </a:pPr>
            <a:r>
              <a:rPr sz="2400" i="1" spc="65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5311" y="4225077"/>
            <a:ext cx="3070289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假设没有旋转或平移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零倾斜，正方形像素，无畸变，无偏移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5939" y="4379637"/>
                <a:ext cx="26944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9" y="4379637"/>
                <a:ext cx="2694456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23112" y="4959371"/>
                <a:ext cx="2075568" cy="173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112" y="4959371"/>
                <a:ext cx="2075568" cy="17320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" y="5517148"/>
                <a:ext cx="3850606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17148"/>
                <a:ext cx="3850606" cy="971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2743200"/>
            <a:ext cx="1774825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9539" y="3123374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distortion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739" y="4342574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Pin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cushion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5715000"/>
            <a:ext cx="793750" cy="339725"/>
          </a:xfrm>
          <a:prstGeom prst="rect">
            <a:avLst/>
          </a:prstGeom>
          <a:ln w="76200">
            <a:solidFill>
              <a:srgbClr val="E6102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latin typeface="Arial"/>
                <a:cs typeface="Arial"/>
              </a:rPr>
              <a:t>Barrel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59037" y="49974"/>
            <a:ext cx="42265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879728"/>
            <a:ext cx="8287384" cy="13343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图像放大率随距光轴距离的增加而减小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由不完善的透镜引起</a:t>
            </a:r>
            <a:endParaRPr lang="en-US" altLang="zh-CN" sz="2400" spc="-2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对于穿过透镜边缘的光线，偏差最明显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2286000"/>
            <a:ext cx="346075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5334000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0"/>
                </a:moveTo>
                <a:lnTo>
                  <a:pt x="1524000" y="0"/>
                </a:lnTo>
                <a:lnTo>
                  <a:pt x="152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000" y="2552700"/>
            <a:ext cx="587375" cy="3390900"/>
          </a:xfrm>
          <a:custGeom>
            <a:avLst/>
            <a:gdLst/>
            <a:ahLst/>
            <a:cxnLst/>
            <a:rect l="l" t="t" r="r" b="b"/>
            <a:pathLst>
              <a:path w="587375" h="3390900">
                <a:moveTo>
                  <a:pt x="0" y="0"/>
                </a:moveTo>
                <a:lnTo>
                  <a:pt x="587375" y="33909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164274"/>
            <a:ext cx="4240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2457450"/>
            <a:ext cx="3048000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2075" y="2609849"/>
            <a:ext cx="390525" cy="519430"/>
          </a:xfrm>
          <a:custGeom>
            <a:avLst/>
            <a:gdLst/>
            <a:ahLst/>
            <a:cxnLst/>
            <a:rect l="l" t="t" r="r" b="b"/>
            <a:pathLst>
              <a:path w="390525" h="519430">
                <a:moveTo>
                  <a:pt x="0" y="519113"/>
                </a:moveTo>
                <a:lnTo>
                  <a:pt x="390525" y="519113"/>
                </a:lnTo>
                <a:lnTo>
                  <a:pt x="390525" y="0"/>
                </a:lnTo>
                <a:lnTo>
                  <a:pt x="0" y="0"/>
                </a:lnTo>
                <a:lnTo>
                  <a:pt x="0" y="519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40814" y="2630170"/>
            <a:ext cx="238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>
                <a:latin typeface="Arial Unicode MS"/>
                <a:cs typeface="Arial Unicode MS"/>
              </a:rPr>
              <a:t>d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82700" y="343535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7800" y="291465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4514" y="375697"/>
                </a:moveTo>
                <a:lnTo>
                  <a:pt x="0" y="533400"/>
                </a:lnTo>
                <a:lnTo>
                  <a:pt x="164870" y="490390"/>
                </a:lnTo>
                <a:lnTo>
                  <a:pt x="131418" y="452159"/>
                </a:lnTo>
                <a:lnTo>
                  <a:pt x="175110" y="413928"/>
                </a:lnTo>
                <a:lnTo>
                  <a:pt x="97966" y="413928"/>
                </a:lnTo>
                <a:lnTo>
                  <a:pt x="64514" y="375697"/>
                </a:lnTo>
                <a:close/>
              </a:path>
              <a:path w="609600" h="533400">
                <a:moveTo>
                  <a:pt x="609600" y="0"/>
                </a:moveTo>
                <a:lnTo>
                  <a:pt x="444729" y="43009"/>
                </a:lnTo>
                <a:lnTo>
                  <a:pt x="478181" y="81240"/>
                </a:lnTo>
                <a:lnTo>
                  <a:pt x="97966" y="413928"/>
                </a:lnTo>
                <a:lnTo>
                  <a:pt x="175110" y="413928"/>
                </a:lnTo>
                <a:lnTo>
                  <a:pt x="511633" y="119471"/>
                </a:lnTo>
                <a:lnTo>
                  <a:pt x="560725" y="119471"/>
                </a:lnTo>
                <a:lnTo>
                  <a:pt x="609600" y="0"/>
                </a:lnTo>
                <a:close/>
              </a:path>
              <a:path w="609600" h="533400">
                <a:moveTo>
                  <a:pt x="560725" y="119471"/>
                </a:moveTo>
                <a:lnTo>
                  <a:pt x="511633" y="119471"/>
                </a:lnTo>
                <a:lnTo>
                  <a:pt x="545085" y="157702"/>
                </a:lnTo>
                <a:lnTo>
                  <a:pt x="560725" y="119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44700" y="274955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5401" y="2133600"/>
            <a:ext cx="152400" cy="1398905"/>
          </a:xfrm>
          <a:custGeom>
            <a:avLst/>
            <a:gdLst/>
            <a:ahLst/>
            <a:cxnLst/>
            <a:rect l="l" t="t" r="r" b="b"/>
            <a:pathLst>
              <a:path w="152400" h="1398904">
                <a:moveTo>
                  <a:pt x="101600" y="152400"/>
                </a:moveTo>
                <a:lnTo>
                  <a:pt x="50800" y="152400"/>
                </a:lnTo>
                <a:lnTo>
                  <a:pt x="50798" y="1398587"/>
                </a:lnTo>
                <a:lnTo>
                  <a:pt x="101598" y="1398587"/>
                </a:lnTo>
                <a:lnTo>
                  <a:pt x="101600" y="152400"/>
                </a:lnTo>
                <a:close/>
              </a:path>
              <a:path w="152400" h="1398904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1150" y="3431710"/>
            <a:ext cx="1524635" cy="152400"/>
          </a:xfrm>
          <a:custGeom>
            <a:avLst/>
            <a:gdLst/>
            <a:ahLst/>
            <a:cxnLst/>
            <a:rect l="l" t="t" r="r" b="b"/>
            <a:pathLst>
              <a:path w="1524635" h="152400">
                <a:moveTo>
                  <a:pt x="1470661" y="101584"/>
                </a:moveTo>
                <a:lnTo>
                  <a:pt x="1372523" y="101584"/>
                </a:lnTo>
                <a:lnTo>
                  <a:pt x="1373422" y="152375"/>
                </a:lnTo>
                <a:lnTo>
                  <a:pt x="1470661" y="101584"/>
                </a:lnTo>
                <a:close/>
              </a:path>
              <a:path w="1524635" h="152400">
                <a:moveTo>
                  <a:pt x="1370723" y="0"/>
                </a:moveTo>
                <a:lnTo>
                  <a:pt x="1371624" y="50792"/>
                </a:lnTo>
                <a:lnTo>
                  <a:pt x="0" y="75082"/>
                </a:lnTo>
                <a:lnTo>
                  <a:pt x="899" y="125873"/>
                </a:lnTo>
                <a:lnTo>
                  <a:pt x="1372523" y="101584"/>
                </a:lnTo>
                <a:lnTo>
                  <a:pt x="1470661" y="101584"/>
                </a:lnTo>
                <a:lnTo>
                  <a:pt x="1524449" y="73489"/>
                </a:lnTo>
                <a:lnTo>
                  <a:pt x="1370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02739" y="1929574"/>
            <a:ext cx="15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Unicode MS"/>
                <a:cs typeface="Arial Unicode MS"/>
              </a:rPr>
              <a:t>v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9340" y="6051451"/>
            <a:ext cx="264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建模径向特性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33362" y="5272087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0"/>
                </a:moveTo>
                <a:lnTo>
                  <a:pt x="533400" y="0"/>
                </a:lnTo>
                <a:lnTo>
                  <a:pt x="5334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57977" y="6363462"/>
            <a:ext cx="203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多项式函数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85562" y="6110287"/>
            <a:ext cx="2590800" cy="228600"/>
          </a:xfrm>
          <a:custGeom>
            <a:avLst/>
            <a:gdLst/>
            <a:ahLst/>
            <a:cxnLst/>
            <a:rect l="l" t="t" r="r" b="b"/>
            <a:pathLst>
              <a:path w="2590800" h="228600">
                <a:moveTo>
                  <a:pt x="2590800" y="0"/>
                </a:moveTo>
                <a:lnTo>
                  <a:pt x="2586413" y="46070"/>
                </a:lnTo>
                <a:lnTo>
                  <a:pt x="2573833" y="88981"/>
                </a:lnTo>
                <a:lnTo>
                  <a:pt x="2553928" y="127812"/>
                </a:lnTo>
                <a:lnTo>
                  <a:pt x="2527565" y="161644"/>
                </a:lnTo>
                <a:lnTo>
                  <a:pt x="2495613" y="189558"/>
                </a:lnTo>
                <a:lnTo>
                  <a:pt x="2458939" y="210635"/>
                </a:lnTo>
                <a:lnTo>
                  <a:pt x="2418413" y="223955"/>
                </a:lnTo>
                <a:lnTo>
                  <a:pt x="2374902" y="228600"/>
                </a:lnTo>
                <a:lnTo>
                  <a:pt x="215897" y="228600"/>
                </a:lnTo>
                <a:lnTo>
                  <a:pt x="172386" y="223955"/>
                </a:lnTo>
                <a:lnTo>
                  <a:pt x="131859" y="210635"/>
                </a:lnTo>
                <a:lnTo>
                  <a:pt x="95186" y="189558"/>
                </a:lnTo>
                <a:lnTo>
                  <a:pt x="63234" y="161644"/>
                </a:lnTo>
                <a:lnTo>
                  <a:pt x="36871" y="127812"/>
                </a:lnTo>
                <a:lnTo>
                  <a:pt x="16966" y="88981"/>
                </a:lnTo>
                <a:lnTo>
                  <a:pt x="4386" y="46070"/>
                </a:ln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240702" y="4915663"/>
            <a:ext cx="2151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畸变因子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8205" y="5998462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5]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86754" y="5181949"/>
            <a:ext cx="1296670" cy="1212511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225"/>
              </a:spcBef>
            </a:pPr>
            <a:endParaRPr lang="en-US" sz="2800" spc="25" dirty="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176530">
              <a:lnSpc>
                <a:spcPct val="100000"/>
              </a:lnSpc>
              <a:spcBef>
                <a:spcPts val="122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6]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81400" y="2158650"/>
            <a:ext cx="1981200" cy="2418428"/>
          </a:xfrm>
          <a:custGeom>
            <a:avLst/>
            <a:gdLst/>
            <a:ahLst/>
            <a:cxnLst/>
            <a:rect l="l" t="t" r="r" b="b"/>
            <a:pathLst>
              <a:path w="2133600" h="2595879">
                <a:moveTo>
                  <a:pt x="0" y="0"/>
                </a:moveTo>
                <a:lnTo>
                  <a:pt x="2133600" y="0"/>
                </a:lnTo>
                <a:lnTo>
                  <a:pt x="2133600" y="2595563"/>
                </a:lnTo>
                <a:lnTo>
                  <a:pt x="0" y="259556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75018" y="1925838"/>
            <a:ext cx="250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15" dirty="0">
                <a:latin typeface="Arial Unicode MS"/>
                <a:cs typeface="Arial Unicode MS"/>
              </a:rPr>
              <a:t>S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11556" y="2158650"/>
            <a:ext cx="20002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200" dirty="0">
                <a:latin typeface="Arial"/>
                <a:cs typeface="Arial"/>
              </a:rPr>
              <a:t>λ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0739" y="862774"/>
            <a:ext cx="7071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298450" algn="l"/>
              </a:tabLst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图像放大率随距光轴距离的增加而减小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88229" y="1805929"/>
            <a:ext cx="38760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如何建模？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617510" y="2094674"/>
                <a:ext cx="4965205" cy="2424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510" y="2094674"/>
                <a:ext cx="4965205" cy="24242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77945" y="4997369"/>
                <a:ext cx="3065391" cy="1350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/>
                        </a:rPr>
                        <m:t>λ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±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5" y="4997369"/>
                <a:ext cx="3065391" cy="13509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50077" y="5475242"/>
                <a:ext cx="3723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𝑏𝑣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𝑐𝑢𝑣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77" y="5475242"/>
                <a:ext cx="372300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1413044" y="366776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Q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67200" y="54483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0" y="25398"/>
                </a:moveTo>
                <a:lnTo>
                  <a:pt x="0" y="50798"/>
                </a:lnTo>
                <a:lnTo>
                  <a:pt x="457200" y="50800"/>
                </a:lnTo>
                <a:lnTo>
                  <a:pt x="457200" y="76200"/>
                </a:lnTo>
                <a:lnTo>
                  <a:pt x="533400" y="38100"/>
                </a:lnTo>
                <a:lnTo>
                  <a:pt x="508000" y="25400"/>
                </a:lnTo>
                <a:lnTo>
                  <a:pt x="0" y="25398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25400"/>
                </a:lnTo>
                <a:lnTo>
                  <a:pt x="508000" y="254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29200" y="4343400"/>
            <a:ext cx="3200400" cy="304800"/>
          </a:xfrm>
          <a:custGeom>
            <a:avLst/>
            <a:gdLst/>
            <a:ahLst/>
            <a:cxnLst/>
            <a:rect l="l" t="t" r="r" b="b"/>
            <a:pathLst>
              <a:path w="3200400" h="304800">
                <a:moveTo>
                  <a:pt x="3200400" y="304800"/>
                </a:moveTo>
                <a:lnTo>
                  <a:pt x="3196909" y="255359"/>
                </a:lnTo>
                <a:lnTo>
                  <a:pt x="3186803" y="208459"/>
                </a:lnTo>
                <a:lnTo>
                  <a:pt x="3170631" y="164726"/>
                </a:lnTo>
                <a:lnTo>
                  <a:pt x="3148943" y="124789"/>
                </a:lnTo>
                <a:lnTo>
                  <a:pt x="3122286" y="89273"/>
                </a:lnTo>
                <a:lnTo>
                  <a:pt x="3091211" y="58808"/>
                </a:lnTo>
                <a:lnTo>
                  <a:pt x="3056265" y="34021"/>
                </a:lnTo>
                <a:lnTo>
                  <a:pt x="3018000" y="15538"/>
                </a:lnTo>
                <a:lnTo>
                  <a:pt x="2976963" y="3989"/>
                </a:lnTo>
                <a:lnTo>
                  <a:pt x="2933703" y="0"/>
                </a:lnTo>
                <a:lnTo>
                  <a:pt x="266697" y="0"/>
                </a:lnTo>
                <a:lnTo>
                  <a:pt x="223437" y="3989"/>
                </a:lnTo>
                <a:lnTo>
                  <a:pt x="182400" y="15538"/>
                </a:lnTo>
                <a:lnTo>
                  <a:pt x="144134" y="34021"/>
                </a:lnTo>
                <a:lnTo>
                  <a:pt x="109189" y="58808"/>
                </a:lnTo>
                <a:lnTo>
                  <a:pt x="78113" y="89273"/>
                </a:lnTo>
                <a:lnTo>
                  <a:pt x="51456" y="124789"/>
                </a:lnTo>
                <a:lnTo>
                  <a:pt x="29768" y="164726"/>
                </a:lnTo>
                <a:lnTo>
                  <a:pt x="13596" y="208459"/>
                </a:lnTo>
                <a:lnTo>
                  <a:pt x="3490" y="255359"/>
                </a:lnTo>
                <a:lnTo>
                  <a:pt x="0" y="304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65053" y="3894899"/>
            <a:ext cx="4165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0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这是线性方程组吗？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5603" y="838200"/>
            <a:ext cx="2107597" cy="2590800"/>
          </a:xfrm>
          <a:custGeom>
            <a:avLst/>
            <a:gdLst/>
            <a:ahLst/>
            <a:cxnLst/>
            <a:rect l="l" t="t" r="r" b="b"/>
            <a:pathLst>
              <a:path w="2438400" h="2895600">
                <a:moveTo>
                  <a:pt x="0" y="0"/>
                </a:moveTo>
                <a:lnTo>
                  <a:pt x="2438400" y="0"/>
                </a:lnTo>
                <a:lnTo>
                  <a:pt x="24384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4996814" y="6330124"/>
            <a:ext cx="21659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不是！为什么？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27996" y="5576718"/>
            <a:ext cx="1577340" cy="106807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  <a:tabLst>
                <a:tab pos="553720" algn="l"/>
              </a:tabLst>
            </a:pPr>
            <a:endParaRPr lang="en-US" sz="2300" spc="-10" dirty="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1135"/>
              </a:spcBef>
            </a:pPr>
            <a:r>
              <a:rPr sz="2800" spc="-25" dirty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/>
                <a:cs typeface="Arial Unicode MS"/>
              </a:rPr>
              <a:t>q</a:t>
            </a:r>
            <a:r>
              <a:rPr sz="2800" spc="-114" dirty="0">
                <a:solidFill>
                  <a:srgbClr val="FF0000"/>
                </a:solidFill>
                <a:latin typeface="Arial Unicode MS"/>
                <a:cs typeface="Arial Unicode MS"/>
              </a:rPr>
              <a:t>s</a:t>
            </a:r>
            <a:r>
              <a:rPr sz="2800" spc="-70" dirty="0">
                <a:solidFill>
                  <a:srgbClr val="FF0000"/>
                </a:solidFill>
                <a:latin typeface="Arial Unicode MS"/>
                <a:cs typeface="Arial Unicode MS"/>
              </a:rPr>
              <a:t>.</a:t>
            </a:r>
            <a:r>
              <a:rPr sz="2800" spc="160" dirty="0">
                <a:solidFill>
                  <a:srgbClr val="FF0000"/>
                </a:solidFill>
                <a:latin typeface="Arial Unicode MS"/>
                <a:cs typeface="Arial Unicode MS"/>
              </a:rPr>
              <a:t>7</a:t>
            </a:r>
            <a:r>
              <a:rPr sz="2800" spc="215" dirty="0">
                <a:solidFill>
                  <a:srgbClr val="FF0000"/>
                </a:solidFill>
                <a:latin typeface="Arial Unicode MS"/>
                <a:cs typeface="Arial Unicode MS"/>
              </a:rPr>
              <a:t>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5172" y="1066800"/>
                <a:ext cx="4362989" cy="2132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2" y="1066800"/>
                <a:ext cx="4362989" cy="21325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47435" y="1516602"/>
                <a:ext cx="1626856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𝑄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35" y="1516602"/>
                <a:ext cx="1626856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5603" y="4581006"/>
                <a:ext cx="3050129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3" y="4581006"/>
                <a:ext cx="3050129" cy="17756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51597" y="4832908"/>
                <a:ext cx="3478003" cy="1230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97" y="4832908"/>
                <a:ext cx="3478003" cy="12307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8995" y="1297980"/>
            <a:ext cx="2065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latin typeface="Times New Roman"/>
                <a:cs typeface="Times New Roman"/>
              </a:rPr>
              <a:t>X </a:t>
            </a:r>
            <a:r>
              <a:rPr sz="4400" dirty="0">
                <a:latin typeface="Symbol"/>
                <a:cs typeface="Symbol"/>
              </a:rPr>
              <a:t>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f</a:t>
            </a:r>
            <a:r>
              <a:rPr sz="4400" i="1" spc="160" dirty="0">
                <a:latin typeface="Times New Roman"/>
                <a:cs typeface="Times New Roman"/>
              </a:rPr>
              <a:t> </a:t>
            </a:r>
            <a:r>
              <a:rPr sz="4400" spc="10" dirty="0">
                <a:latin typeface="Times New Roman"/>
                <a:cs typeface="Times New Roman"/>
              </a:rPr>
              <a:t>(</a:t>
            </a:r>
            <a:r>
              <a:rPr sz="4400" i="1" spc="10" dirty="0">
                <a:latin typeface="Times New Roman"/>
                <a:cs typeface="Times New Roman"/>
              </a:rPr>
              <a:t>Q</a:t>
            </a:r>
            <a:r>
              <a:rPr sz="4400" spc="10" dirty="0">
                <a:latin typeface="Times New Roman"/>
                <a:cs typeface="Times New Roman"/>
              </a:rPr>
              <a:t>)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8628" y="2638108"/>
            <a:ext cx="197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测量值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7865" y="2444433"/>
            <a:ext cx="159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3000" y="1966912"/>
            <a:ext cx="177165" cy="652145"/>
          </a:xfrm>
          <a:custGeom>
            <a:avLst/>
            <a:gdLst/>
            <a:ahLst/>
            <a:cxnLst/>
            <a:rect l="l" t="t" r="r" b="b"/>
            <a:pathLst>
              <a:path w="177164" h="652144">
                <a:moveTo>
                  <a:pt x="42241" y="75279"/>
                </a:moveTo>
                <a:lnTo>
                  <a:pt x="32459" y="75279"/>
                </a:lnTo>
                <a:lnTo>
                  <a:pt x="167487" y="651960"/>
                </a:lnTo>
                <a:lnTo>
                  <a:pt x="176761" y="649789"/>
                </a:lnTo>
                <a:lnTo>
                  <a:pt x="42241" y="75279"/>
                </a:lnTo>
                <a:close/>
              </a:path>
              <a:path w="177164" h="652144">
                <a:moveTo>
                  <a:pt x="19724" y="0"/>
                </a:moveTo>
                <a:lnTo>
                  <a:pt x="0" y="82880"/>
                </a:lnTo>
                <a:lnTo>
                  <a:pt x="32459" y="75279"/>
                </a:lnTo>
                <a:lnTo>
                  <a:pt x="42241" y="75279"/>
                </a:lnTo>
                <a:lnTo>
                  <a:pt x="41733" y="73107"/>
                </a:lnTo>
                <a:lnTo>
                  <a:pt x="74193" y="65507"/>
                </a:lnTo>
                <a:lnTo>
                  <a:pt x="19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2925" y="1966912"/>
            <a:ext cx="309245" cy="460375"/>
          </a:xfrm>
          <a:custGeom>
            <a:avLst/>
            <a:gdLst/>
            <a:ahLst/>
            <a:cxnLst/>
            <a:rect l="l" t="t" r="r" b="b"/>
            <a:pathLst>
              <a:path w="309245" h="460375">
                <a:moveTo>
                  <a:pt x="49753" y="66045"/>
                </a:moveTo>
                <a:lnTo>
                  <a:pt x="38305" y="66045"/>
                </a:lnTo>
                <a:lnTo>
                  <a:pt x="300837" y="459842"/>
                </a:lnTo>
                <a:lnTo>
                  <a:pt x="308762" y="454558"/>
                </a:lnTo>
                <a:lnTo>
                  <a:pt x="49753" y="66045"/>
                </a:lnTo>
                <a:close/>
              </a:path>
              <a:path w="309245" h="460375">
                <a:moveTo>
                  <a:pt x="0" y="0"/>
                </a:moveTo>
                <a:lnTo>
                  <a:pt x="10567" y="84536"/>
                </a:lnTo>
                <a:lnTo>
                  <a:pt x="38305" y="66045"/>
                </a:lnTo>
                <a:lnTo>
                  <a:pt x="49753" y="66045"/>
                </a:lnTo>
                <a:lnTo>
                  <a:pt x="46230" y="60760"/>
                </a:lnTo>
                <a:lnTo>
                  <a:pt x="73969" y="422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22140" y="3327083"/>
            <a:ext cx="46075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65" dirty="0">
                <a:latin typeface="Arial Unicode MS"/>
                <a:cs typeface="Arial Unicode MS"/>
              </a:rPr>
              <a:t>f( </a:t>
            </a:r>
            <a:r>
              <a:rPr lang="en-US" altLang="zh-CN" sz="2400" spc="85" dirty="0">
                <a:latin typeface="Arial Unicode MS"/>
                <a:cs typeface="Arial Unicode MS"/>
              </a:rPr>
              <a:t>) </a:t>
            </a: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为非线性映射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573" y="3848126"/>
            <a:ext cx="8065134" cy="2898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45"/>
              </a:lnSpc>
              <a:spcBef>
                <a:spcPts val="100"/>
              </a:spcBef>
            </a:pP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牛顿法</a:t>
            </a:r>
            <a:endParaRPr lang="en-US" altLang="zh-CN" sz="2400" spc="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ts val="3345"/>
              </a:lnSpc>
              <a:spcBef>
                <a:spcPts val="100"/>
              </a:spcBef>
            </a:pP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sz="2400" spc="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Levenberg</a:t>
            </a: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-Marquardt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算法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从初始解开始迭代</a:t>
            </a:r>
            <a:endParaRPr lang="en-US" altLang="zh-CN" sz="2400" spc="1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若初始解与实际相距较远，可能会很慢</a:t>
            </a: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估计解可能是初始解的函数（由于局部最小值）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5"/>
              </a:spcBef>
              <a:buChar char="•"/>
              <a:tabLst>
                <a:tab pos="468630" algn="l"/>
              </a:tabLst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牛顿法需要计算</a:t>
            </a: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J,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H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209"/>
              </a:spcBef>
              <a:buSzPct val="112500"/>
              <a:buChar char="•"/>
              <a:tabLst>
                <a:tab pos="468630" algn="l"/>
              </a:tabLst>
            </a:pPr>
            <a:r>
              <a:rPr sz="2400" spc="1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Levenberg</a:t>
            </a:r>
            <a:r>
              <a:rPr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-Marquardt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算法不用计算</a:t>
            </a:r>
            <a:r>
              <a:rPr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H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标定的一般问题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87725" y="1694920"/>
            <a:ext cx="1448435" cy="116839"/>
          </a:xfrm>
          <a:custGeom>
            <a:avLst/>
            <a:gdLst/>
            <a:ahLst/>
            <a:cxnLst/>
            <a:rect l="l" t="t" r="r" b="b"/>
            <a:pathLst>
              <a:path w="1448435" h="116839">
                <a:moveTo>
                  <a:pt x="0" y="44979"/>
                </a:moveTo>
                <a:lnTo>
                  <a:pt x="0" y="70379"/>
                </a:lnTo>
                <a:lnTo>
                  <a:pt x="1375677" y="70380"/>
                </a:lnTo>
                <a:lnTo>
                  <a:pt x="1333996" y="94695"/>
                </a:lnTo>
                <a:lnTo>
                  <a:pt x="1331949" y="102471"/>
                </a:lnTo>
                <a:lnTo>
                  <a:pt x="1339018" y="114588"/>
                </a:lnTo>
                <a:lnTo>
                  <a:pt x="1346794" y="116634"/>
                </a:lnTo>
                <a:lnTo>
                  <a:pt x="1447858" y="57680"/>
                </a:lnTo>
                <a:lnTo>
                  <a:pt x="1426087" y="44980"/>
                </a:lnTo>
                <a:lnTo>
                  <a:pt x="0" y="44979"/>
                </a:lnTo>
                <a:close/>
              </a:path>
              <a:path w="1448435" h="116839">
                <a:moveTo>
                  <a:pt x="1343171" y="0"/>
                </a:moveTo>
                <a:lnTo>
                  <a:pt x="1338134" y="2287"/>
                </a:lnTo>
                <a:lnTo>
                  <a:pt x="1331949" y="12890"/>
                </a:lnTo>
                <a:lnTo>
                  <a:pt x="1333996" y="20666"/>
                </a:lnTo>
                <a:lnTo>
                  <a:pt x="1375677" y="44980"/>
                </a:lnTo>
                <a:lnTo>
                  <a:pt x="1426087" y="44980"/>
                </a:lnTo>
                <a:lnTo>
                  <a:pt x="1351338" y="1376"/>
                </a:lnTo>
                <a:lnTo>
                  <a:pt x="1349716" y="842"/>
                </a:lnTo>
                <a:lnTo>
                  <a:pt x="134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01800" y="3460988"/>
            <a:ext cx="93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20" dirty="0">
                <a:latin typeface="Arial Unicode MS"/>
                <a:cs typeface="Arial Unicode MS"/>
              </a:rPr>
              <a:t>=1</a:t>
            </a:r>
            <a:r>
              <a:rPr sz="2400" spc="30" dirty="0">
                <a:latin typeface="Arial Unicode MS"/>
                <a:cs typeface="Arial Unicode MS"/>
              </a:rPr>
              <a:t>…</a:t>
            </a:r>
            <a:r>
              <a:rPr sz="2400" spc="-20" dirty="0">
                <a:latin typeface="Arial Unicode MS"/>
                <a:cs typeface="Arial Unicode MS"/>
              </a:rPr>
              <a:t>n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81265" y="151131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50" dirty="0">
                <a:solidFill>
                  <a:srgbClr val="FF0000"/>
                </a:solidFill>
                <a:latin typeface="Arial Unicode MS"/>
                <a:cs typeface="Arial Unicode MS"/>
              </a:rPr>
              <a:t>.8]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08749" y="1188970"/>
                <a:ext cx="2578976" cy="2016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9" y="1188970"/>
                <a:ext cx="2578976" cy="20162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5160666"/>
            <a:ext cx="8728710" cy="114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求解系统的线性部分以找到近似解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使用该解作为整个系统的初始条件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使用牛顿法或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L.M.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算法求解整个系统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标定的一般问题</a:t>
            </a:r>
            <a:endParaRPr spc="-15" dirty="0"/>
          </a:p>
        </p:txBody>
      </p:sp>
      <p:sp>
        <p:nvSpPr>
          <p:cNvPr id="20" name="object 20"/>
          <p:cNvSpPr txBox="1"/>
          <p:nvPr/>
        </p:nvSpPr>
        <p:spPr>
          <a:xfrm>
            <a:off x="154939" y="3460988"/>
            <a:ext cx="3827145" cy="1233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70"/>
              </a:spcBef>
            </a:pPr>
            <a:endParaRPr lang="en-US" sz="3200" spc="229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770"/>
              </a:spcBef>
            </a:pPr>
            <a:r>
              <a:rPr lang="zh-CN" altLang="en-US" sz="2400" spc="22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一种可能算法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39723" y="1269679"/>
            <a:ext cx="8220951" cy="2663178"/>
            <a:chOff x="808749" y="1188970"/>
            <a:chExt cx="8220951" cy="2663178"/>
          </a:xfrm>
        </p:grpSpPr>
        <p:sp>
          <p:nvSpPr>
            <p:cNvPr id="25" name="object 2"/>
            <p:cNvSpPr txBox="1"/>
            <p:nvPr/>
          </p:nvSpPr>
          <p:spPr>
            <a:xfrm>
              <a:off x="5128995" y="1297980"/>
              <a:ext cx="2065020" cy="6972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4400" i="1" dirty="0">
                  <a:latin typeface="Times New Roman"/>
                  <a:cs typeface="Times New Roman"/>
                </a:rPr>
                <a:t>X </a:t>
              </a:r>
              <a:r>
                <a:rPr sz="4400" dirty="0">
                  <a:latin typeface="Symbol"/>
                  <a:cs typeface="Symbol"/>
                </a:rPr>
                <a:t></a:t>
              </a:r>
              <a:r>
                <a:rPr sz="4400" dirty="0">
                  <a:latin typeface="Times New Roman"/>
                  <a:cs typeface="Times New Roman"/>
                </a:rPr>
                <a:t> </a:t>
              </a:r>
              <a:r>
                <a:rPr sz="4400" i="1" dirty="0">
                  <a:latin typeface="Times New Roman"/>
                  <a:cs typeface="Times New Roman"/>
                </a:rPr>
                <a:t>f</a:t>
              </a:r>
              <a:r>
                <a:rPr sz="4400" i="1" spc="160" dirty="0">
                  <a:latin typeface="Times New Roman"/>
                  <a:cs typeface="Times New Roman"/>
                </a:rPr>
                <a:t> </a:t>
              </a:r>
              <a:r>
                <a:rPr sz="4400" spc="10" dirty="0">
                  <a:latin typeface="Times New Roman"/>
                  <a:cs typeface="Times New Roman"/>
                </a:rPr>
                <a:t>(</a:t>
              </a:r>
              <a:r>
                <a:rPr sz="4400" i="1" spc="10" dirty="0">
                  <a:latin typeface="Times New Roman"/>
                  <a:cs typeface="Times New Roman"/>
                </a:rPr>
                <a:t>Q</a:t>
              </a:r>
              <a:r>
                <a:rPr sz="4400" spc="10" dirty="0">
                  <a:latin typeface="Times New Roman"/>
                  <a:cs typeface="Times New Roman"/>
                </a:rPr>
                <a:t>)</a:t>
              </a:r>
              <a:endParaRPr sz="4400" dirty="0">
                <a:latin typeface="Times New Roman"/>
                <a:cs typeface="Times New Roman"/>
              </a:endParaRPr>
            </a:p>
          </p:txBody>
        </p:sp>
        <p:sp>
          <p:nvSpPr>
            <p:cNvPr id="26" name="object 3"/>
            <p:cNvSpPr txBox="1"/>
            <p:nvPr/>
          </p:nvSpPr>
          <p:spPr>
            <a:xfrm>
              <a:off x="4258628" y="2638108"/>
              <a:ext cx="197294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-5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测量值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7" name="object 4"/>
            <p:cNvSpPr txBox="1"/>
            <p:nvPr/>
          </p:nvSpPr>
          <p:spPr>
            <a:xfrm>
              <a:off x="7047865" y="2444433"/>
              <a:ext cx="15906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10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参数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8" name="object 5"/>
            <p:cNvSpPr/>
            <p:nvPr/>
          </p:nvSpPr>
          <p:spPr>
            <a:xfrm>
              <a:off x="5273000" y="1966912"/>
              <a:ext cx="177165" cy="652145"/>
            </a:xfrm>
            <a:custGeom>
              <a:avLst/>
              <a:gdLst/>
              <a:ahLst/>
              <a:cxnLst/>
              <a:rect l="l" t="t" r="r" b="b"/>
              <a:pathLst>
                <a:path w="177164" h="652144">
                  <a:moveTo>
                    <a:pt x="42241" y="75279"/>
                  </a:moveTo>
                  <a:lnTo>
                    <a:pt x="32459" y="75279"/>
                  </a:lnTo>
                  <a:lnTo>
                    <a:pt x="167487" y="651960"/>
                  </a:lnTo>
                  <a:lnTo>
                    <a:pt x="176761" y="649789"/>
                  </a:lnTo>
                  <a:lnTo>
                    <a:pt x="42241" y="75279"/>
                  </a:lnTo>
                  <a:close/>
                </a:path>
                <a:path w="177164" h="652144">
                  <a:moveTo>
                    <a:pt x="19724" y="0"/>
                  </a:moveTo>
                  <a:lnTo>
                    <a:pt x="0" y="82880"/>
                  </a:lnTo>
                  <a:lnTo>
                    <a:pt x="32459" y="75279"/>
                  </a:lnTo>
                  <a:lnTo>
                    <a:pt x="42241" y="75279"/>
                  </a:lnTo>
                  <a:lnTo>
                    <a:pt x="41733" y="73107"/>
                  </a:lnTo>
                  <a:lnTo>
                    <a:pt x="74193" y="65507"/>
                  </a:lnTo>
                  <a:lnTo>
                    <a:pt x="19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"/>
            <p:cNvSpPr/>
            <p:nvPr/>
          </p:nvSpPr>
          <p:spPr>
            <a:xfrm>
              <a:off x="6892925" y="1966912"/>
              <a:ext cx="309245" cy="460375"/>
            </a:xfrm>
            <a:custGeom>
              <a:avLst/>
              <a:gdLst/>
              <a:ahLst/>
              <a:cxnLst/>
              <a:rect l="l" t="t" r="r" b="b"/>
              <a:pathLst>
                <a:path w="309245" h="460375">
                  <a:moveTo>
                    <a:pt x="49753" y="66045"/>
                  </a:moveTo>
                  <a:lnTo>
                    <a:pt x="38305" y="66045"/>
                  </a:lnTo>
                  <a:lnTo>
                    <a:pt x="300837" y="459842"/>
                  </a:lnTo>
                  <a:lnTo>
                    <a:pt x="308762" y="454558"/>
                  </a:lnTo>
                  <a:lnTo>
                    <a:pt x="49753" y="66045"/>
                  </a:lnTo>
                  <a:close/>
                </a:path>
                <a:path w="309245" h="460375">
                  <a:moveTo>
                    <a:pt x="0" y="0"/>
                  </a:moveTo>
                  <a:lnTo>
                    <a:pt x="10567" y="84536"/>
                  </a:lnTo>
                  <a:lnTo>
                    <a:pt x="38305" y="66045"/>
                  </a:lnTo>
                  <a:lnTo>
                    <a:pt x="49753" y="66045"/>
                  </a:lnTo>
                  <a:lnTo>
                    <a:pt x="46230" y="60760"/>
                  </a:lnTo>
                  <a:lnTo>
                    <a:pt x="73969" y="4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/>
            <p:cNvSpPr txBox="1"/>
            <p:nvPr/>
          </p:nvSpPr>
          <p:spPr>
            <a:xfrm>
              <a:off x="4422140" y="3327083"/>
              <a:ext cx="46075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spc="65" dirty="0">
                  <a:latin typeface="Arial Unicode MS"/>
                  <a:cs typeface="Arial Unicode MS"/>
                </a:rPr>
                <a:t>f( </a:t>
              </a:r>
              <a:r>
                <a:rPr lang="en-US" altLang="zh-CN" sz="2400" spc="85" dirty="0">
                  <a:latin typeface="Arial Unicode MS"/>
                  <a:cs typeface="Arial Unicode MS"/>
                </a:rPr>
                <a:t>) </a:t>
              </a:r>
              <a:r>
                <a:rPr lang="zh-CN" altLang="en-US" sz="2400" spc="-9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为非线性映射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1" name="object 22"/>
            <p:cNvSpPr/>
            <p:nvPr/>
          </p:nvSpPr>
          <p:spPr>
            <a:xfrm>
              <a:off x="3387725" y="1694920"/>
              <a:ext cx="1448435" cy="116839"/>
            </a:xfrm>
            <a:custGeom>
              <a:avLst/>
              <a:gdLst/>
              <a:ahLst/>
              <a:cxnLst/>
              <a:rect l="l" t="t" r="r" b="b"/>
              <a:pathLst>
                <a:path w="1448435" h="116839">
                  <a:moveTo>
                    <a:pt x="0" y="44979"/>
                  </a:moveTo>
                  <a:lnTo>
                    <a:pt x="0" y="70379"/>
                  </a:lnTo>
                  <a:lnTo>
                    <a:pt x="1375677" y="70380"/>
                  </a:lnTo>
                  <a:lnTo>
                    <a:pt x="1333996" y="94695"/>
                  </a:lnTo>
                  <a:lnTo>
                    <a:pt x="1331949" y="102471"/>
                  </a:lnTo>
                  <a:lnTo>
                    <a:pt x="1339018" y="114588"/>
                  </a:lnTo>
                  <a:lnTo>
                    <a:pt x="1346794" y="116634"/>
                  </a:lnTo>
                  <a:lnTo>
                    <a:pt x="1447858" y="57680"/>
                  </a:lnTo>
                  <a:lnTo>
                    <a:pt x="1426087" y="44980"/>
                  </a:lnTo>
                  <a:lnTo>
                    <a:pt x="0" y="44979"/>
                  </a:lnTo>
                  <a:close/>
                </a:path>
                <a:path w="1448435" h="116839">
                  <a:moveTo>
                    <a:pt x="1343171" y="0"/>
                  </a:moveTo>
                  <a:lnTo>
                    <a:pt x="1338134" y="2287"/>
                  </a:lnTo>
                  <a:lnTo>
                    <a:pt x="1331949" y="12890"/>
                  </a:lnTo>
                  <a:lnTo>
                    <a:pt x="1333996" y="20666"/>
                  </a:lnTo>
                  <a:lnTo>
                    <a:pt x="1375677" y="44980"/>
                  </a:lnTo>
                  <a:lnTo>
                    <a:pt x="1426087" y="44980"/>
                  </a:lnTo>
                  <a:lnTo>
                    <a:pt x="1351338" y="1376"/>
                  </a:lnTo>
                  <a:lnTo>
                    <a:pt x="1349716" y="842"/>
                  </a:lnTo>
                  <a:lnTo>
                    <a:pt x="13431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3"/>
            <p:cNvSpPr txBox="1"/>
            <p:nvPr/>
          </p:nvSpPr>
          <p:spPr>
            <a:xfrm>
              <a:off x="2801800" y="3460988"/>
              <a:ext cx="93408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20" dirty="0">
                  <a:latin typeface="Arial Unicode MS"/>
                  <a:cs typeface="Arial Unicode MS"/>
                </a:rPr>
                <a:t>=1</a:t>
              </a:r>
              <a:r>
                <a:rPr sz="2400" spc="30" dirty="0">
                  <a:latin typeface="Arial Unicode MS"/>
                  <a:cs typeface="Arial Unicode MS"/>
                </a:rPr>
                <a:t>…</a:t>
              </a:r>
              <a:r>
                <a:rPr sz="2400" spc="-20" dirty="0">
                  <a:latin typeface="Arial Unicode MS"/>
                  <a:cs typeface="Arial Unicode MS"/>
                </a:rPr>
                <a:t>n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33" name="object 24"/>
            <p:cNvSpPr txBox="1"/>
            <p:nvPr/>
          </p:nvSpPr>
          <p:spPr>
            <a:xfrm>
              <a:off x="7581265" y="1511310"/>
              <a:ext cx="1132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1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[Eq</a:t>
              </a:r>
              <a:r>
                <a:rPr sz="2800" spc="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 </a:t>
              </a:r>
              <a:r>
                <a:rPr sz="2800" spc="15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.8]</a:t>
              </a:r>
              <a:endParaRPr sz="2800">
                <a:latin typeface="Arial Unicode MS"/>
                <a:cs typeface="Arial Unicode M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372165"/>
            <a:ext cx="4980940" cy="156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典型假设</a:t>
            </a:r>
            <a:r>
              <a:rPr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spcBef>
                <a:spcPts val="3540"/>
              </a:spcBef>
              <a:buFontTx/>
              <a:buChar char="-"/>
              <a:tabLst>
                <a:tab pos="17335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零偏移，正方形像素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lnSpc>
                <a:spcPct val="100000"/>
              </a:lnSpc>
              <a:spcBef>
                <a:spcPts val="20"/>
              </a:spcBef>
              <a:buChar char="-"/>
              <a:tabLst>
                <a:tab pos="173355" algn="l"/>
              </a:tabLst>
            </a:pPr>
            <a:r>
              <a:rPr sz="2400" spc="3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u</a:t>
            </a:r>
            <a:r>
              <a:rPr sz="2400" spc="44" baseline="-19097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 </a:t>
            </a:r>
            <a:r>
              <a:rPr sz="2400" spc="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sz="2400" spc="7" baseline="-19097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7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 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图像中心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标定的一般问题</a:t>
            </a:r>
            <a:endParaRPr spc="-15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39723" y="1269679"/>
            <a:ext cx="8220951" cy="2663178"/>
            <a:chOff x="808749" y="1188970"/>
            <a:chExt cx="8220951" cy="2663178"/>
          </a:xfrm>
        </p:grpSpPr>
        <p:sp>
          <p:nvSpPr>
            <p:cNvPr id="26" name="object 2"/>
            <p:cNvSpPr txBox="1"/>
            <p:nvPr/>
          </p:nvSpPr>
          <p:spPr>
            <a:xfrm>
              <a:off x="5128995" y="1297980"/>
              <a:ext cx="2065020" cy="6972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4400" i="1" dirty="0">
                  <a:latin typeface="Times New Roman"/>
                  <a:cs typeface="Times New Roman"/>
                </a:rPr>
                <a:t>X </a:t>
              </a:r>
              <a:r>
                <a:rPr sz="4400" dirty="0">
                  <a:latin typeface="Symbol"/>
                  <a:cs typeface="Symbol"/>
                </a:rPr>
                <a:t></a:t>
              </a:r>
              <a:r>
                <a:rPr sz="4400" dirty="0">
                  <a:latin typeface="Times New Roman"/>
                  <a:cs typeface="Times New Roman"/>
                </a:rPr>
                <a:t> </a:t>
              </a:r>
              <a:r>
                <a:rPr sz="4400" i="1" dirty="0">
                  <a:latin typeface="Times New Roman"/>
                  <a:cs typeface="Times New Roman"/>
                </a:rPr>
                <a:t>f</a:t>
              </a:r>
              <a:r>
                <a:rPr sz="4400" i="1" spc="160" dirty="0">
                  <a:latin typeface="Times New Roman"/>
                  <a:cs typeface="Times New Roman"/>
                </a:rPr>
                <a:t> </a:t>
              </a:r>
              <a:r>
                <a:rPr sz="4400" spc="10" dirty="0">
                  <a:latin typeface="Times New Roman"/>
                  <a:cs typeface="Times New Roman"/>
                </a:rPr>
                <a:t>(</a:t>
              </a:r>
              <a:r>
                <a:rPr sz="4400" i="1" spc="10" dirty="0">
                  <a:latin typeface="Times New Roman"/>
                  <a:cs typeface="Times New Roman"/>
                </a:rPr>
                <a:t>Q</a:t>
              </a:r>
              <a:r>
                <a:rPr sz="4400" spc="10" dirty="0">
                  <a:latin typeface="Times New Roman"/>
                  <a:cs typeface="Times New Roman"/>
                </a:rPr>
                <a:t>)</a:t>
              </a:r>
              <a:endParaRPr sz="4400" dirty="0">
                <a:latin typeface="Times New Roman"/>
                <a:cs typeface="Times New Roman"/>
              </a:endParaRPr>
            </a:p>
          </p:txBody>
        </p:sp>
        <p:sp>
          <p:nvSpPr>
            <p:cNvPr id="27" name="object 3"/>
            <p:cNvSpPr txBox="1"/>
            <p:nvPr/>
          </p:nvSpPr>
          <p:spPr>
            <a:xfrm>
              <a:off x="4258628" y="2638108"/>
              <a:ext cx="197294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-5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测量值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8" name="object 4"/>
            <p:cNvSpPr txBox="1"/>
            <p:nvPr/>
          </p:nvSpPr>
          <p:spPr>
            <a:xfrm>
              <a:off x="7047865" y="2444433"/>
              <a:ext cx="15906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10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参数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9" name="object 5"/>
            <p:cNvSpPr/>
            <p:nvPr/>
          </p:nvSpPr>
          <p:spPr>
            <a:xfrm>
              <a:off x="5273000" y="1966912"/>
              <a:ext cx="177165" cy="652145"/>
            </a:xfrm>
            <a:custGeom>
              <a:avLst/>
              <a:gdLst/>
              <a:ahLst/>
              <a:cxnLst/>
              <a:rect l="l" t="t" r="r" b="b"/>
              <a:pathLst>
                <a:path w="177164" h="652144">
                  <a:moveTo>
                    <a:pt x="42241" y="75279"/>
                  </a:moveTo>
                  <a:lnTo>
                    <a:pt x="32459" y="75279"/>
                  </a:lnTo>
                  <a:lnTo>
                    <a:pt x="167487" y="651960"/>
                  </a:lnTo>
                  <a:lnTo>
                    <a:pt x="176761" y="649789"/>
                  </a:lnTo>
                  <a:lnTo>
                    <a:pt x="42241" y="75279"/>
                  </a:lnTo>
                  <a:close/>
                </a:path>
                <a:path w="177164" h="652144">
                  <a:moveTo>
                    <a:pt x="19724" y="0"/>
                  </a:moveTo>
                  <a:lnTo>
                    <a:pt x="0" y="82880"/>
                  </a:lnTo>
                  <a:lnTo>
                    <a:pt x="32459" y="75279"/>
                  </a:lnTo>
                  <a:lnTo>
                    <a:pt x="42241" y="75279"/>
                  </a:lnTo>
                  <a:lnTo>
                    <a:pt x="41733" y="73107"/>
                  </a:lnTo>
                  <a:lnTo>
                    <a:pt x="74193" y="65507"/>
                  </a:lnTo>
                  <a:lnTo>
                    <a:pt x="19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6"/>
            <p:cNvSpPr/>
            <p:nvPr/>
          </p:nvSpPr>
          <p:spPr>
            <a:xfrm>
              <a:off x="6892925" y="1966912"/>
              <a:ext cx="309245" cy="460375"/>
            </a:xfrm>
            <a:custGeom>
              <a:avLst/>
              <a:gdLst/>
              <a:ahLst/>
              <a:cxnLst/>
              <a:rect l="l" t="t" r="r" b="b"/>
              <a:pathLst>
                <a:path w="309245" h="460375">
                  <a:moveTo>
                    <a:pt x="49753" y="66045"/>
                  </a:moveTo>
                  <a:lnTo>
                    <a:pt x="38305" y="66045"/>
                  </a:lnTo>
                  <a:lnTo>
                    <a:pt x="300837" y="459842"/>
                  </a:lnTo>
                  <a:lnTo>
                    <a:pt x="308762" y="454558"/>
                  </a:lnTo>
                  <a:lnTo>
                    <a:pt x="49753" y="66045"/>
                  </a:lnTo>
                  <a:close/>
                </a:path>
                <a:path w="309245" h="460375">
                  <a:moveTo>
                    <a:pt x="0" y="0"/>
                  </a:moveTo>
                  <a:lnTo>
                    <a:pt x="10567" y="84536"/>
                  </a:lnTo>
                  <a:lnTo>
                    <a:pt x="38305" y="66045"/>
                  </a:lnTo>
                  <a:lnTo>
                    <a:pt x="49753" y="66045"/>
                  </a:lnTo>
                  <a:lnTo>
                    <a:pt x="46230" y="60760"/>
                  </a:lnTo>
                  <a:lnTo>
                    <a:pt x="73969" y="4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7"/>
            <p:cNvSpPr txBox="1"/>
            <p:nvPr/>
          </p:nvSpPr>
          <p:spPr>
            <a:xfrm>
              <a:off x="4422140" y="3327083"/>
              <a:ext cx="46075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spc="65" dirty="0">
                  <a:latin typeface="Arial Unicode MS"/>
                  <a:cs typeface="Arial Unicode MS"/>
                </a:rPr>
                <a:t>f( </a:t>
              </a:r>
              <a:r>
                <a:rPr lang="en-US" altLang="zh-CN" sz="2400" spc="85" dirty="0">
                  <a:latin typeface="Arial Unicode MS"/>
                  <a:cs typeface="Arial Unicode MS"/>
                </a:rPr>
                <a:t>) </a:t>
              </a:r>
              <a:r>
                <a:rPr lang="zh-CN" altLang="en-US" sz="2400" spc="-9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为非线性映射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2" name="object 22"/>
            <p:cNvSpPr/>
            <p:nvPr/>
          </p:nvSpPr>
          <p:spPr>
            <a:xfrm>
              <a:off x="3387725" y="1694920"/>
              <a:ext cx="1448435" cy="116839"/>
            </a:xfrm>
            <a:custGeom>
              <a:avLst/>
              <a:gdLst/>
              <a:ahLst/>
              <a:cxnLst/>
              <a:rect l="l" t="t" r="r" b="b"/>
              <a:pathLst>
                <a:path w="1448435" h="116839">
                  <a:moveTo>
                    <a:pt x="0" y="44979"/>
                  </a:moveTo>
                  <a:lnTo>
                    <a:pt x="0" y="70379"/>
                  </a:lnTo>
                  <a:lnTo>
                    <a:pt x="1375677" y="70380"/>
                  </a:lnTo>
                  <a:lnTo>
                    <a:pt x="1333996" y="94695"/>
                  </a:lnTo>
                  <a:lnTo>
                    <a:pt x="1331949" y="102471"/>
                  </a:lnTo>
                  <a:lnTo>
                    <a:pt x="1339018" y="114588"/>
                  </a:lnTo>
                  <a:lnTo>
                    <a:pt x="1346794" y="116634"/>
                  </a:lnTo>
                  <a:lnTo>
                    <a:pt x="1447858" y="57680"/>
                  </a:lnTo>
                  <a:lnTo>
                    <a:pt x="1426087" y="44980"/>
                  </a:lnTo>
                  <a:lnTo>
                    <a:pt x="0" y="44979"/>
                  </a:lnTo>
                  <a:close/>
                </a:path>
                <a:path w="1448435" h="116839">
                  <a:moveTo>
                    <a:pt x="1343171" y="0"/>
                  </a:moveTo>
                  <a:lnTo>
                    <a:pt x="1338134" y="2287"/>
                  </a:lnTo>
                  <a:lnTo>
                    <a:pt x="1331949" y="12890"/>
                  </a:lnTo>
                  <a:lnTo>
                    <a:pt x="1333996" y="20666"/>
                  </a:lnTo>
                  <a:lnTo>
                    <a:pt x="1375677" y="44980"/>
                  </a:lnTo>
                  <a:lnTo>
                    <a:pt x="1426087" y="44980"/>
                  </a:lnTo>
                  <a:lnTo>
                    <a:pt x="1351338" y="1376"/>
                  </a:lnTo>
                  <a:lnTo>
                    <a:pt x="1349716" y="842"/>
                  </a:lnTo>
                  <a:lnTo>
                    <a:pt x="13431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3"/>
            <p:cNvSpPr txBox="1"/>
            <p:nvPr/>
          </p:nvSpPr>
          <p:spPr>
            <a:xfrm>
              <a:off x="2801800" y="3460988"/>
              <a:ext cx="93408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20" dirty="0">
                  <a:latin typeface="Arial Unicode MS"/>
                  <a:cs typeface="Arial Unicode MS"/>
                </a:rPr>
                <a:t>=1</a:t>
              </a:r>
              <a:r>
                <a:rPr sz="2400" spc="30" dirty="0">
                  <a:latin typeface="Arial Unicode MS"/>
                  <a:cs typeface="Arial Unicode MS"/>
                </a:rPr>
                <a:t>…</a:t>
              </a:r>
              <a:r>
                <a:rPr sz="2400" spc="-20" dirty="0">
                  <a:latin typeface="Arial Unicode MS"/>
                  <a:cs typeface="Arial Unicode MS"/>
                </a:rPr>
                <a:t>n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34" name="object 24"/>
            <p:cNvSpPr txBox="1"/>
            <p:nvPr/>
          </p:nvSpPr>
          <p:spPr>
            <a:xfrm>
              <a:off x="7581265" y="1511310"/>
              <a:ext cx="1132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1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[Eq</a:t>
              </a:r>
              <a:r>
                <a:rPr sz="2800" spc="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 </a:t>
              </a:r>
              <a:r>
                <a:rPr sz="2800" spc="15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.8]</a:t>
              </a:r>
              <a:endParaRPr sz="2800">
                <a:latin typeface="Arial Unicode MS"/>
                <a:cs typeface="Arial Unicode M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400" dirty="0"/>
          </a:p>
        </p:txBody>
      </p:sp>
      <p:sp>
        <p:nvSpPr>
          <p:cNvPr id="12" name="object 12"/>
          <p:cNvSpPr/>
          <p:nvPr/>
        </p:nvSpPr>
        <p:spPr>
          <a:xfrm>
            <a:off x="2209800" y="4648200"/>
            <a:ext cx="3048000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71875" y="4800599"/>
            <a:ext cx="390525" cy="519430"/>
          </a:xfrm>
          <a:custGeom>
            <a:avLst/>
            <a:gdLst/>
            <a:ahLst/>
            <a:cxnLst/>
            <a:rect l="l" t="t" r="r" b="b"/>
            <a:pathLst>
              <a:path w="390525" h="519429">
                <a:moveTo>
                  <a:pt x="0" y="519113"/>
                </a:moveTo>
                <a:lnTo>
                  <a:pt x="390525" y="519113"/>
                </a:lnTo>
                <a:lnTo>
                  <a:pt x="390525" y="0"/>
                </a:lnTo>
                <a:lnTo>
                  <a:pt x="0" y="0"/>
                </a:lnTo>
                <a:lnTo>
                  <a:pt x="0" y="519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50615" y="4820920"/>
            <a:ext cx="238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>
                <a:latin typeface="Arial Unicode MS"/>
                <a:cs typeface="Arial Unicode MS"/>
              </a:rPr>
              <a:t>d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92500" y="56261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7600" y="5105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4514" y="375697"/>
                </a:moveTo>
                <a:lnTo>
                  <a:pt x="0" y="533400"/>
                </a:lnTo>
                <a:lnTo>
                  <a:pt x="164870" y="490390"/>
                </a:lnTo>
                <a:lnTo>
                  <a:pt x="131418" y="452159"/>
                </a:lnTo>
                <a:lnTo>
                  <a:pt x="175110" y="413928"/>
                </a:lnTo>
                <a:lnTo>
                  <a:pt x="97966" y="413928"/>
                </a:lnTo>
                <a:lnTo>
                  <a:pt x="64514" y="375697"/>
                </a:lnTo>
                <a:close/>
              </a:path>
              <a:path w="609600" h="533400">
                <a:moveTo>
                  <a:pt x="609600" y="0"/>
                </a:moveTo>
                <a:lnTo>
                  <a:pt x="444729" y="43009"/>
                </a:lnTo>
                <a:lnTo>
                  <a:pt x="478181" y="81240"/>
                </a:lnTo>
                <a:lnTo>
                  <a:pt x="97966" y="413928"/>
                </a:lnTo>
                <a:lnTo>
                  <a:pt x="175110" y="413928"/>
                </a:lnTo>
                <a:lnTo>
                  <a:pt x="511633" y="119471"/>
                </a:lnTo>
                <a:lnTo>
                  <a:pt x="560725" y="119471"/>
                </a:lnTo>
                <a:lnTo>
                  <a:pt x="609600" y="0"/>
                </a:lnTo>
                <a:close/>
              </a:path>
              <a:path w="609600" h="533400">
                <a:moveTo>
                  <a:pt x="560725" y="119471"/>
                </a:moveTo>
                <a:lnTo>
                  <a:pt x="511633" y="119471"/>
                </a:lnTo>
                <a:lnTo>
                  <a:pt x="545085" y="157702"/>
                </a:lnTo>
                <a:lnTo>
                  <a:pt x="560725" y="119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4500" y="49403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5201" y="4324350"/>
            <a:ext cx="152400" cy="1398905"/>
          </a:xfrm>
          <a:custGeom>
            <a:avLst/>
            <a:gdLst/>
            <a:ahLst/>
            <a:cxnLst/>
            <a:rect l="l" t="t" r="r" b="b"/>
            <a:pathLst>
              <a:path w="152400" h="1398904">
                <a:moveTo>
                  <a:pt x="101600" y="152400"/>
                </a:moveTo>
                <a:lnTo>
                  <a:pt x="50800" y="152400"/>
                </a:lnTo>
                <a:lnTo>
                  <a:pt x="50798" y="1398588"/>
                </a:lnTo>
                <a:lnTo>
                  <a:pt x="101598" y="1398588"/>
                </a:lnTo>
                <a:lnTo>
                  <a:pt x="101600" y="152400"/>
                </a:lnTo>
                <a:close/>
              </a:path>
              <a:path w="152400" h="1398904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0950" y="5622460"/>
            <a:ext cx="1524635" cy="152400"/>
          </a:xfrm>
          <a:custGeom>
            <a:avLst/>
            <a:gdLst/>
            <a:ahLst/>
            <a:cxnLst/>
            <a:rect l="l" t="t" r="r" b="b"/>
            <a:pathLst>
              <a:path w="1524635" h="152400">
                <a:moveTo>
                  <a:pt x="1470663" y="101584"/>
                </a:moveTo>
                <a:lnTo>
                  <a:pt x="1372523" y="101584"/>
                </a:lnTo>
                <a:lnTo>
                  <a:pt x="1373422" y="152376"/>
                </a:lnTo>
                <a:lnTo>
                  <a:pt x="1470663" y="101584"/>
                </a:lnTo>
                <a:close/>
              </a:path>
              <a:path w="1524635" h="152400">
                <a:moveTo>
                  <a:pt x="1370723" y="0"/>
                </a:moveTo>
                <a:lnTo>
                  <a:pt x="1371624" y="50792"/>
                </a:lnTo>
                <a:lnTo>
                  <a:pt x="0" y="75081"/>
                </a:lnTo>
                <a:lnTo>
                  <a:pt x="899" y="125873"/>
                </a:lnTo>
                <a:lnTo>
                  <a:pt x="1372523" y="101584"/>
                </a:lnTo>
                <a:lnTo>
                  <a:pt x="1470663" y="101584"/>
                </a:lnTo>
                <a:lnTo>
                  <a:pt x="1524449" y="73489"/>
                </a:lnTo>
                <a:lnTo>
                  <a:pt x="1370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8128" y="3444558"/>
            <a:ext cx="841629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我们能估计出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spc="-7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spc="-7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 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并忽视径向畸变吗</a:t>
            </a:r>
            <a:r>
              <a:rPr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R="1079500" algn="ctr">
              <a:lnSpc>
                <a:spcPct val="100000"/>
              </a:lnSpc>
              <a:spcBef>
                <a:spcPts val="2675"/>
              </a:spcBef>
            </a:pPr>
            <a:r>
              <a:rPr sz="2000" dirty="0">
                <a:latin typeface="Arial Unicode MS"/>
                <a:cs typeface="Arial Unicode MS"/>
              </a:rPr>
              <a:t>v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55540" y="5187124"/>
            <a:ext cx="16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 Unicode MS"/>
                <a:cs typeface="Arial Unicode MS"/>
              </a:rPr>
              <a:t>u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1739" y="5155883"/>
            <a:ext cx="788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latin typeface="Arial Unicode MS"/>
                <a:cs typeface="Arial Unicode MS"/>
              </a:rPr>
              <a:t>H</a:t>
            </a:r>
            <a:r>
              <a:rPr sz="2800" spc="25" dirty="0">
                <a:latin typeface="Arial Unicode MS"/>
                <a:cs typeface="Arial Unicode MS"/>
              </a:rPr>
              <a:t>i</a:t>
            </a:r>
            <a:r>
              <a:rPr sz="2800" spc="-25" dirty="0">
                <a:latin typeface="Arial Unicode MS"/>
                <a:cs typeface="Arial Unicode MS"/>
              </a:rPr>
              <a:t>n</a:t>
            </a:r>
            <a:r>
              <a:rPr sz="2800" spc="70" dirty="0">
                <a:latin typeface="Arial Unicode MS"/>
                <a:cs typeface="Arial Unicode MS"/>
              </a:rPr>
              <a:t>t</a:t>
            </a:r>
            <a:r>
              <a:rPr sz="2800" spc="80" dirty="0">
                <a:latin typeface="Arial Unicode MS"/>
                <a:cs typeface="Arial Unicode MS"/>
              </a:rPr>
              <a:t>: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53553" y="544609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593" y="0"/>
                </a:lnTo>
              </a:path>
            </a:pathLst>
          </a:custGeom>
          <a:ln w="20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84960" y="5449235"/>
            <a:ext cx="363220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135" dirty="0">
                <a:latin typeface="Times New Roman"/>
                <a:cs typeface="Times New Roman"/>
              </a:rPr>
              <a:t>v</a:t>
            </a:r>
            <a:r>
              <a:rPr sz="3300" spc="-7" baseline="-23989" dirty="0">
                <a:latin typeface="Times New Roman"/>
                <a:cs typeface="Times New Roman"/>
              </a:rPr>
              <a:t>i</a:t>
            </a:r>
            <a:endParaRPr sz="3300" baseline="-2398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73198" y="4765128"/>
            <a:ext cx="378460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260" dirty="0">
                <a:latin typeface="Times New Roman"/>
                <a:cs typeface="Times New Roman"/>
              </a:rPr>
              <a:t>u</a:t>
            </a:r>
            <a:r>
              <a:rPr sz="3300" spc="-7" baseline="-23989" dirty="0">
                <a:latin typeface="Times New Roman"/>
                <a:cs typeface="Times New Roman"/>
              </a:rPr>
              <a:t>i</a:t>
            </a:r>
            <a:endParaRPr sz="3300" baseline="-23989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34836" y="5070049"/>
            <a:ext cx="1412875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-15" dirty="0">
                <a:latin typeface="Symbol"/>
                <a:cs typeface="Symbol"/>
              </a:rPr>
              <a:t></a:t>
            </a:r>
            <a:r>
              <a:rPr sz="3800" spc="-225" dirty="0">
                <a:latin typeface="Times New Roman"/>
                <a:cs typeface="Times New Roman"/>
              </a:rPr>
              <a:t> </a:t>
            </a:r>
            <a:r>
              <a:rPr lang="en-US" sz="3800" spc="-225" dirty="0">
                <a:latin typeface="Times New Roman"/>
                <a:cs typeface="Times New Roman"/>
              </a:rPr>
              <a:t> </a:t>
            </a:r>
            <a:r>
              <a:rPr lang="zh-CN" altLang="en-US" sz="2400" spc="-22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斜 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52600" y="1156447"/>
                <a:ext cx="4948086" cy="2206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56447"/>
                <a:ext cx="4948086" cy="2206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77607"/>
            <a:ext cx="37839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</a:t>
            </a:r>
            <a:r>
              <a:rPr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 </a:t>
            </a: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spc="-89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</a:t>
            </a: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400" dirty="0"/>
          </a:p>
        </p:txBody>
      </p:sp>
      <p:sp>
        <p:nvSpPr>
          <p:cNvPr id="33" name="object 33"/>
          <p:cNvSpPr txBox="1"/>
          <p:nvPr/>
        </p:nvSpPr>
        <p:spPr>
          <a:xfrm>
            <a:off x="7012940" y="405574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 Unicode MS"/>
                <a:cs typeface="Arial Unicode MS"/>
              </a:rPr>
              <a:t>Tsai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[87]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95800" y="2933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25398"/>
                </a:moveTo>
                <a:lnTo>
                  <a:pt x="0" y="50798"/>
                </a:lnTo>
                <a:lnTo>
                  <a:pt x="381000" y="50800"/>
                </a:lnTo>
                <a:lnTo>
                  <a:pt x="381000" y="76200"/>
                </a:lnTo>
                <a:lnTo>
                  <a:pt x="457200" y="38100"/>
                </a:lnTo>
                <a:lnTo>
                  <a:pt x="431800" y="25400"/>
                </a:lnTo>
                <a:lnTo>
                  <a:pt x="0" y="25398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81701" y="5605462"/>
            <a:ext cx="76200" cy="400050"/>
          </a:xfrm>
          <a:custGeom>
            <a:avLst/>
            <a:gdLst/>
            <a:ahLst/>
            <a:cxnLst/>
            <a:rect l="l" t="t" r="r" b="b"/>
            <a:pathLst>
              <a:path w="76200" h="400050">
                <a:moveTo>
                  <a:pt x="50798" y="0"/>
                </a:moveTo>
                <a:lnTo>
                  <a:pt x="25398" y="0"/>
                </a:lnTo>
                <a:lnTo>
                  <a:pt x="25400" y="323849"/>
                </a:lnTo>
                <a:lnTo>
                  <a:pt x="0" y="323850"/>
                </a:lnTo>
                <a:lnTo>
                  <a:pt x="38100" y="400049"/>
                </a:lnTo>
                <a:lnTo>
                  <a:pt x="76199" y="323849"/>
                </a:lnTo>
                <a:lnTo>
                  <a:pt x="50800" y="323849"/>
                </a:lnTo>
                <a:lnTo>
                  <a:pt x="507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768962" y="6116320"/>
            <a:ext cx="1078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通过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SVD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得</a:t>
            </a:r>
            <a:r>
              <a:rPr sz="1800" b="1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m</a:t>
            </a:r>
            <a:r>
              <a:rPr sz="1800" spc="-7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1</a:t>
            </a:r>
            <a:r>
              <a:rPr sz="1800" spc="-82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和 </a:t>
            </a:r>
            <a:r>
              <a:rPr lang="en-US" altLang="zh-CN" b="1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m</a:t>
            </a:r>
            <a:r>
              <a:rPr lang="en-US" altLang="zh-CN" spc="-7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</a:t>
            </a:r>
            <a:r>
              <a:rPr lang="en-US" altLang="zh-CN" spc="-82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95330" y="193550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50" dirty="0">
                <a:solidFill>
                  <a:srgbClr val="FF0000"/>
                </a:solidFill>
                <a:latin typeface="Arial Unicode MS"/>
                <a:cs typeface="Arial Unicode MS"/>
              </a:rPr>
              <a:t>.9]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3235" y="3949095"/>
            <a:ext cx="1301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55" dirty="0">
                <a:solidFill>
                  <a:srgbClr val="FF0000"/>
                </a:solidFill>
                <a:latin typeface="Arial Unicode MS"/>
                <a:cs typeface="Arial Unicode MS"/>
              </a:rPr>
              <a:t>.10]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4206" y="4376189"/>
            <a:ext cx="1297305" cy="11557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25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dirty="0">
                <a:solidFill>
                  <a:srgbClr val="FF0000"/>
                </a:solidFill>
                <a:latin typeface="Arial Unicode MS"/>
                <a:cs typeface="Arial Unicode MS"/>
              </a:rPr>
              <a:t>.11]</a:t>
            </a:r>
            <a:endParaRPr sz="2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150" i="1" spc="-80" dirty="0">
                <a:latin typeface="Times New Roman"/>
                <a:cs typeface="Times New Roman"/>
              </a:rPr>
              <a:t>L </a:t>
            </a:r>
            <a:r>
              <a:rPr sz="3150" b="1" spc="-80" dirty="0">
                <a:latin typeface="Times New Roman"/>
                <a:cs typeface="Times New Roman"/>
              </a:rPr>
              <a:t>n </a:t>
            </a:r>
            <a:r>
              <a:rPr sz="3150" spc="-80" dirty="0">
                <a:latin typeface="Symbol"/>
                <a:cs typeface="Symbol"/>
              </a:rPr>
              <a:t></a:t>
            </a:r>
            <a:r>
              <a:rPr sz="3150" spc="-290" dirty="0">
                <a:latin typeface="Times New Roman"/>
                <a:cs typeface="Times New Roman"/>
              </a:rPr>
              <a:t> </a:t>
            </a:r>
            <a:r>
              <a:rPr sz="3150" spc="-7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68674" y="2068784"/>
                <a:ext cx="3467744" cy="172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674" y="2068784"/>
                <a:ext cx="3467744" cy="17298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590177" y="4495800"/>
                <a:ext cx="2700996" cy="1219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r>
                        <a:rPr lang="en-US" altLang="zh-CN" b="0" i="1" smtClean="0">
                          <a:latin typeface="Cambria Math"/>
                        </a:rPr>
                        <m:t>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177" y="4495800"/>
                <a:ext cx="2700996" cy="12191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04026" y="5978295"/>
                <a:ext cx="1273297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26" y="5978295"/>
                <a:ext cx="1273297" cy="7087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8635" y="4632284"/>
                <a:ext cx="4560223" cy="1799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" y="4632284"/>
                <a:ext cx="4560223" cy="17992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77607"/>
            <a:ext cx="6195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一旦估计出 </a:t>
            </a:r>
            <a:r>
              <a:rPr sz="2400" b="1" spc="105" dirty="0">
                <a:latin typeface="黑体" panose="02010609060101010101" pitchFamily="49" charset="-122"/>
                <a:ea typeface="黑体" panose="02010609060101010101" pitchFamily="49" charset="-122"/>
                <a:cs typeface="Tahoma"/>
              </a:rPr>
              <a:t>m</a:t>
            </a:r>
            <a:r>
              <a:rPr sz="2400" spc="15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spc="105" dirty="0">
                <a:latin typeface="黑体" panose="02010609060101010101" pitchFamily="49" charset="-122"/>
                <a:ea typeface="黑体" panose="02010609060101010101" pitchFamily="49" charset="-122"/>
                <a:cs typeface="Tahoma"/>
              </a:rPr>
              <a:t>m</a:t>
            </a:r>
            <a:r>
              <a:rPr sz="2400" spc="15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</a:t>
            </a:r>
            <a:r>
              <a:rPr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400" dirty="0"/>
          </a:p>
        </p:txBody>
      </p:sp>
      <p:sp>
        <p:nvSpPr>
          <p:cNvPr id="23" name="object 23"/>
          <p:cNvSpPr txBox="1"/>
          <p:nvPr/>
        </p:nvSpPr>
        <p:spPr>
          <a:xfrm>
            <a:off x="307340" y="6196774"/>
            <a:ext cx="87960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有些退化配置无法计算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 </a:t>
            </a:r>
            <a:r>
              <a:rPr lang="en-US" altLang="zh-CN" sz="2400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和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 </a:t>
            </a:r>
            <a:r>
              <a:rPr lang="en-US" altLang="zh-CN" sz="2400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en-US" altLang="zh-CN" sz="2400" b="1" spc="-270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8650" y="4413275"/>
            <a:ext cx="517144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tabLst>
                <a:tab pos="744220" algn="l"/>
              </a:tabLst>
            </a:pPr>
            <a:r>
              <a:rPr lang="en-US" altLang="zh-CN" sz="2400" b="1" spc="7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sz="2400" b="1" spc="112" baseline="-23148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3</a:t>
            </a:r>
            <a:r>
              <a:rPr lang="en-US" sz="2400" b="1" spc="112" baseline="-23148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是关于 </a:t>
            </a:r>
            <a:r>
              <a:rPr lang="en-US" altLang="zh-CN" sz="2400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 </a:t>
            </a:r>
            <a:r>
              <a:rPr lang="en-US" altLang="zh-CN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,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altLang="zh-CN" sz="2400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en-US" altLang="zh-CN" sz="2400" b="1" spc="-270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,λ 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的非线性函数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293485" y="2595533"/>
            <a:ext cx="6971665" cy="223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A6A6A6"/>
                </a:solidFill>
                <a:cs typeface="Calibri"/>
              </a:rPr>
              <a:t>摄像机模型概括 </a:t>
            </a:r>
            <a:endParaRPr lang="en-US" altLang="zh-CN" sz="2400" spc="-20" dirty="0">
              <a:solidFill>
                <a:srgbClr val="A6A6A6"/>
              </a:solidFill>
              <a:cs typeface="Calibri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A6A6A6"/>
                </a:solidFill>
                <a:cs typeface="Calibri"/>
              </a:rPr>
              <a:t>摄像机标定问题</a:t>
            </a:r>
            <a:endParaRPr lang="en-US" altLang="zh-CN" sz="2400" spc="-20" dirty="0">
              <a:solidFill>
                <a:srgbClr val="A6A6A6"/>
              </a:solidFill>
              <a:cs typeface="Calibri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A6A6A6"/>
                </a:solidFill>
                <a:cs typeface="Calibri"/>
              </a:rPr>
              <a:t>径向畸变的摄像机标定</a:t>
            </a:r>
            <a:endParaRPr lang="en-US" altLang="zh-CN" sz="2400" spc="-20" dirty="0">
              <a:solidFill>
                <a:srgbClr val="A6A6A6"/>
              </a:solidFill>
              <a:cs typeface="Calibri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例子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3</a:t>
            </a:r>
          </a:p>
          <a:p>
            <a:pPr marL="12700">
              <a:lnSpc>
                <a:spcPct val="100000"/>
              </a:lnSpc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311" y="115125"/>
            <a:ext cx="187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练习！</a:t>
            </a:r>
            <a:endParaRPr spc="-35" dirty="0"/>
          </a:p>
        </p:txBody>
      </p:sp>
      <p:grpSp>
        <p:nvGrpSpPr>
          <p:cNvPr id="60" name="组合 59"/>
          <p:cNvGrpSpPr/>
          <p:nvPr/>
        </p:nvGrpSpPr>
        <p:grpSpPr>
          <a:xfrm>
            <a:off x="998510" y="1015174"/>
            <a:ext cx="7383992" cy="3017130"/>
            <a:chOff x="998510" y="1015174"/>
            <a:chExt cx="7383992" cy="3017130"/>
          </a:xfrm>
        </p:grpSpPr>
        <p:sp>
          <p:nvSpPr>
            <p:cNvPr id="2" name="object 2"/>
            <p:cNvSpPr/>
            <p:nvPr/>
          </p:nvSpPr>
          <p:spPr>
            <a:xfrm>
              <a:off x="998510" y="1303310"/>
              <a:ext cx="6621489" cy="2728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58101" y="1219200"/>
              <a:ext cx="76200" cy="121602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62800" y="2429419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94797" y="2425777"/>
              <a:ext cx="687705" cy="118745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012940" y="2996374"/>
              <a:ext cx="22034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/>
                  <a:cs typeface="Arial Unicode MS"/>
                </a:rPr>
                <a:t>i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698740" y="1945449"/>
              <a:ext cx="664845" cy="90805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/>
                  <a:cs typeface="Arial Unicode MS"/>
                </a:rPr>
                <a:t>k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/>
                  <a:cs typeface="Arial Unicode MS"/>
                </a:rPr>
                <a:t>O</a:t>
              </a:r>
              <a:r>
                <a:rPr sz="1950" spc="232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851140" y="1167574"/>
              <a:ext cx="22034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/>
                  <a:cs typeface="Arial Unicode MS"/>
                </a:rPr>
                <a:t>j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1295478"/>
              <a:ext cx="3200400" cy="559435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2"/>
                  </a:lnTo>
                  <a:lnTo>
                    <a:pt x="429851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4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11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9"/>
                  </a:lnTo>
                  <a:lnTo>
                    <a:pt x="909676" y="206038"/>
                  </a:lnTo>
                  <a:lnTo>
                    <a:pt x="838420" y="221743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9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4"/>
                  </a:lnTo>
                  <a:lnTo>
                    <a:pt x="211884" y="412541"/>
                  </a:lnTo>
                  <a:lnTo>
                    <a:pt x="200371" y="416881"/>
                  </a:lnTo>
                  <a:lnTo>
                    <a:pt x="429851" y="416881"/>
                  </a:lnTo>
                  <a:lnTo>
                    <a:pt x="471768" y="402732"/>
                  </a:lnTo>
                  <a:lnTo>
                    <a:pt x="594159" y="364693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4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2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3"/>
                  </a:lnTo>
                  <a:lnTo>
                    <a:pt x="3146106" y="112025"/>
                  </a:lnTo>
                  <a:lnTo>
                    <a:pt x="3096833" y="75455"/>
                  </a:lnTo>
                  <a:lnTo>
                    <a:pt x="2981838" y="75455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6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3"/>
                  </a:lnTo>
                  <a:lnTo>
                    <a:pt x="2776919" y="125442"/>
                  </a:lnTo>
                  <a:lnTo>
                    <a:pt x="2827371" y="130686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5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5"/>
                  </a:lnTo>
                  <a:lnTo>
                    <a:pt x="3096833" y="75455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260340" y="1015174"/>
              <a:ext cx="3435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/>
                  <a:cs typeface="Arial Unicode MS"/>
                </a:rPr>
                <a:t>R</a:t>
              </a:r>
              <a:r>
                <a:rPr sz="1800" spc="-55" dirty="0">
                  <a:latin typeface="Arial Unicode MS"/>
                  <a:cs typeface="Arial Unicode MS"/>
                </a:rPr>
                <a:t>,</a:t>
              </a:r>
              <a:r>
                <a:rPr sz="1800" spc="-235" dirty="0">
                  <a:latin typeface="Arial Unicode MS"/>
                  <a:cs typeface="Arial Unicode MS"/>
                </a:rPr>
                <a:t>T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518066" y="1810821"/>
              <a:ext cx="339090" cy="36957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/>
                  <a:cs typeface="Arial Unicode MS"/>
                </a:rPr>
                <a:t>P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143000" y="3059668"/>
              <a:ext cx="381635" cy="369570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143000" y="3084243"/>
              <a:ext cx="3816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P’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478281" y="330708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737327" y="1609059"/>
              <a:ext cx="269875" cy="46228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59"/>
                </a:spcBef>
              </a:pPr>
              <a:r>
                <a:rPr sz="2400" i="1" spc="65" dirty="0">
                  <a:latin typeface="Arial"/>
                  <a:cs typeface="Arial"/>
                </a:rPr>
                <a:t>f</a:t>
              </a:r>
              <a:endParaRPr sz="2400">
                <a:latin typeface="Arial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993378" y="4959370"/>
                <a:ext cx="2075568" cy="173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378" y="4959370"/>
                <a:ext cx="2075568" cy="17320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47651" y="4029637"/>
                <a:ext cx="6586611" cy="127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1" y="4029637"/>
                <a:ext cx="6586611" cy="12790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97422" y="5715000"/>
                <a:ext cx="506997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22" y="5715000"/>
                <a:ext cx="5069978" cy="9221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903413"/>
            <a:ext cx="5791200" cy="472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339" y="60515"/>
            <a:ext cx="457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6739" y="709580"/>
            <a:ext cx="5564505" cy="92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marR="5080">
              <a:lnSpc>
                <a:spcPct val="100000"/>
              </a:lnSpc>
              <a:spcBef>
                <a:spcPts val="100"/>
              </a:spcBef>
            </a:pPr>
            <a:r>
              <a:rPr sz="1800" i="1" spc="10" dirty="0">
                <a:latin typeface="Arial"/>
                <a:cs typeface="Arial"/>
              </a:rPr>
              <a:t>Camera </a:t>
            </a:r>
            <a:r>
              <a:rPr sz="1800" i="1" spc="40" dirty="0">
                <a:latin typeface="Arial"/>
                <a:cs typeface="Arial"/>
              </a:rPr>
              <a:t>Calibration </a:t>
            </a:r>
            <a:r>
              <a:rPr sz="1800" i="1" spc="10" dirty="0">
                <a:latin typeface="Arial"/>
                <a:cs typeface="Arial"/>
              </a:rPr>
              <a:t>Toolbox </a:t>
            </a:r>
            <a:r>
              <a:rPr sz="1800" i="1" spc="75" dirty="0">
                <a:latin typeface="Arial"/>
                <a:cs typeface="Arial"/>
              </a:rPr>
              <a:t>for </a:t>
            </a:r>
            <a:r>
              <a:rPr sz="1800" i="1" spc="100" dirty="0">
                <a:latin typeface="Arial"/>
                <a:cs typeface="Arial"/>
              </a:rPr>
              <a:t>Matlab  </a:t>
            </a:r>
            <a:r>
              <a:rPr sz="1800" i="1" spc="-45" dirty="0">
                <a:latin typeface="Arial"/>
                <a:cs typeface="Arial"/>
              </a:rPr>
              <a:t>J. </a:t>
            </a:r>
            <a:r>
              <a:rPr sz="1800" i="1" dirty="0">
                <a:latin typeface="Arial"/>
                <a:cs typeface="Arial"/>
              </a:rPr>
              <a:t>Bouguet </a:t>
            </a:r>
            <a:r>
              <a:rPr sz="1800" i="1" spc="150" dirty="0">
                <a:latin typeface="Arial"/>
                <a:cs typeface="Arial"/>
              </a:rPr>
              <a:t>–</a:t>
            </a:r>
            <a:r>
              <a:rPr sz="1800" i="1" spc="165" dirty="0">
                <a:latin typeface="Arial"/>
                <a:cs typeface="Arial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[1998-2000]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spc="25" dirty="0">
                <a:latin typeface="Arial Unicode MS"/>
                <a:cs typeface="Arial Unicode MS"/>
                <a:hlinkClick r:id="rId3"/>
              </a:rPr>
              <a:t>http://www.vision.caltech.edu/bouguetj/calib_doc/index.html#examples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5400"/>
            <a:ext cx="8001000" cy="536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375" y="1103312"/>
            <a:ext cx="7672224" cy="571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990600"/>
            <a:ext cx="6858000" cy="5646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219200"/>
            <a:ext cx="6477000" cy="524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6847" y="1295400"/>
            <a:ext cx="6036952" cy="4967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7700" y="1219200"/>
            <a:ext cx="6083300" cy="532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066799"/>
            <a:ext cx="74676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6713" y="396557"/>
            <a:ext cx="38296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Next</a:t>
            </a:r>
            <a:r>
              <a:rPr sz="36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36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lecture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6627" y="2324925"/>
            <a:ext cx="57537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100"/>
              </a:spcBef>
              <a:buSzPct val="97222"/>
              <a:buChar char="•"/>
              <a:tabLst>
                <a:tab pos="35814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688340" y="5825879"/>
            <a:ext cx="2909570" cy="3975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的特征向量是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的列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16939" y="170624"/>
            <a:ext cx="7508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0" dirty="0">
                <a:latin typeface="黑体" panose="02010609060101010101" pitchFamily="49" charset="-122"/>
                <a:ea typeface="黑体" panose="02010609060101010101" pitchFamily="49" charset="-122"/>
              </a:rPr>
              <a:t>特征值和特征向量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7535" y="5539476"/>
            <a:ext cx="2263140" cy="752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8930" algn="l"/>
              </a:tabLst>
            </a:pPr>
            <a:r>
              <a:rPr sz="3450" i="1" spc="25" dirty="0">
                <a:latin typeface="Times New Roman"/>
                <a:cs typeface="Times New Roman"/>
              </a:rPr>
              <a:t>S</a:t>
            </a:r>
            <a:r>
              <a:rPr sz="3450" i="1" spc="125" dirty="0">
                <a:latin typeface="Times New Roman"/>
                <a:cs typeface="Times New Roman"/>
              </a:rPr>
              <a:t> </a:t>
            </a:r>
            <a:r>
              <a:rPr sz="3450" spc="25" dirty="0">
                <a:latin typeface="Symbol"/>
                <a:cs typeface="Symbol"/>
              </a:rPr>
              <a:t></a:t>
            </a:r>
            <a:r>
              <a:rPr sz="3450" spc="-280" dirty="0">
                <a:latin typeface="Times New Roman"/>
                <a:cs typeface="Times New Roman"/>
              </a:rPr>
              <a:t> </a:t>
            </a:r>
            <a:r>
              <a:rPr sz="4750" spc="-545" dirty="0">
                <a:latin typeface="Symbol"/>
                <a:cs typeface="Symbol"/>
              </a:rPr>
              <a:t></a:t>
            </a:r>
            <a:r>
              <a:rPr sz="3450" b="1" spc="-25" dirty="0">
                <a:latin typeface="Times New Roman"/>
                <a:cs typeface="Times New Roman"/>
              </a:rPr>
              <a:t>v</a:t>
            </a:r>
            <a:r>
              <a:rPr sz="3000" spc="22" baseline="-23611" dirty="0">
                <a:latin typeface="Times New Roman"/>
                <a:cs typeface="Times New Roman"/>
              </a:rPr>
              <a:t>1</a:t>
            </a:r>
            <a:r>
              <a:rPr sz="3000" baseline="-23611" dirty="0">
                <a:latin typeface="Times New Roman"/>
                <a:cs typeface="Times New Roman"/>
              </a:rPr>
              <a:t>	</a:t>
            </a:r>
            <a:r>
              <a:rPr sz="3450" b="1" spc="285" dirty="0">
                <a:latin typeface="Times New Roman"/>
                <a:cs typeface="Times New Roman"/>
              </a:rPr>
              <a:t>v</a:t>
            </a:r>
            <a:r>
              <a:rPr sz="3000" i="1" spc="37" baseline="-23611" dirty="0">
                <a:latin typeface="Times New Roman"/>
                <a:cs typeface="Times New Roman"/>
              </a:rPr>
              <a:t>N</a:t>
            </a:r>
            <a:r>
              <a:rPr sz="3000" i="1" spc="-225" baseline="-23611" dirty="0">
                <a:latin typeface="Times New Roman"/>
                <a:cs typeface="Times New Roman"/>
              </a:rPr>
              <a:t> </a:t>
            </a:r>
            <a:r>
              <a:rPr sz="4750" spc="-434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00" y="1391920"/>
            <a:ext cx="314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spc="65" dirty="0">
                <a:latin typeface="黑体" panose="02010609060101010101" pitchFamily="49" charset="-122"/>
                <a:ea typeface="黑体" panose="02010609060101010101" pitchFamily="49" charset="-122"/>
                <a:cs typeface="Tahoma"/>
              </a:rPr>
              <a:t>特征分解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71600" y="2590800"/>
                <a:ext cx="5982728" cy="1779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/>
                          <a:ea typeface="Cambria Math"/>
                        </a:rPr>
                        <m:t>Λ</m:t>
                      </m:r>
                      <m:sSup>
                        <m:sSupPr>
                          <m:ctrl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/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/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</m:e>
                                  <m:e/>
                                </m:eqAr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90800"/>
                <a:ext cx="5982728" cy="1779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218" y="156654"/>
            <a:ext cx="4730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5080" indent="-639445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0" dirty="0">
                <a:latin typeface="黑体" panose="02010609060101010101" pitchFamily="49" charset="-122"/>
                <a:ea typeface="黑体" panose="02010609060101010101" pitchFamily="49" charset="-122"/>
              </a:rPr>
              <a:t>正则投影变换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43201" y="3733798"/>
            <a:ext cx="1524000" cy="152400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1524000" y="0"/>
                </a:moveTo>
                <a:lnTo>
                  <a:pt x="1516554" y="48170"/>
                </a:lnTo>
                <a:lnTo>
                  <a:pt x="1495820" y="90006"/>
                </a:lnTo>
                <a:lnTo>
                  <a:pt x="1464205" y="122996"/>
                </a:lnTo>
                <a:lnTo>
                  <a:pt x="1424113" y="144631"/>
                </a:lnTo>
                <a:lnTo>
                  <a:pt x="1377950" y="152401"/>
                </a:lnTo>
                <a:lnTo>
                  <a:pt x="146050" y="152401"/>
                </a:lnTo>
                <a:lnTo>
                  <a:pt x="99886" y="144631"/>
                </a:lnTo>
                <a:lnTo>
                  <a:pt x="59794" y="122996"/>
                </a:lnTo>
                <a:lnTo>
                  <a:pt x="28179" y="90006"/>
                </a:lnTo>
                <a:lnTo>
                  <a:pt x="7445" y="4817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45816" y="3968216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latin typeface="Arial Unicode MS"/>
                <a:cs typeface="Arial Unicode MS"/>
              </a:rPr>
              <a:t>M</a:t>
            </a:r>
            <a:endParaRPr sz="24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5799" y="2286094"/>
                <a:ext cx="4538807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2286094"/>
                <a:ext cx="4538807" cy="15159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85799" y="4724399"/>
                <a:ext cx="1673792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724399"/>
                <a:ext cx="1673792" cy="16797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22347" y="2520838"/>
                <a:ext cx="16108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47" y="2520838"/>
                <a:ext cx="161089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44660" y="3398193"/>
                <a:ext cx="1760675" cy="75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</m:groupCh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0" y="3398193"/>
                <a:ext cx="1760675" cy="7539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40474"/>
            <a:ext cx="75730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奇异值分解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1555" y="6014932"/>
            <a:ext cx="66040" cy="38100"/>
          </a:xfrm>
          <a:custGeom>
            <a:avLst/>
            <a:gdLst/>
            <a:ahLst/>
            <a:cxnLst/>
            <a:rect l="l" t="t" r="r" b="b"/>
            <a:pathLst>
              <a:path w="66039" h="38100">
                <a:moveTo>
                  <a:pt x="0" y="38051"/>
                </a:moveTo>
                <a:lnTo>
                  <a:pt x="65959" y="0"/>
                </a:lnTo>
              </a:path>
            </a:pathLst>
          </a:custGeom>
          <a:ln w="22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7514" y="6025501"/>
            <a:ext cx="95885" cy="228600"/>
          </a:xfrm>
          <a:custGeom>
            <a:avLst/>
            <a:gdLst/>
            <a:ahLst/>
            <a:cxnLst/>
            <a:rect l="l" t="t" r="r" b="b"/>
            <a:pathLst>
              <a:path w="95885" h="228600">
                <a:moveTo>
                  <a:pt x="0" y="0"/>
                </a:moveTo>
                <a:lnTo>
                  <a:pt x="95269" y="228332"/>
                </a:lnTo>
              </a:path>
            </a:pathLst>
          </a:custGeom>
          <a:ln w="42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73243" y="5598435"/>
            <a:ext cx="127000" cy="655955"/>
          </a:xfrm>
          <a:custGeom>
            <a:avLst/>
            <a:gdLst/>
            <a:ahLst/>
            <a:cxnLst/>
            <a:rect l="l" t="t" r="r" b="b"/>
            <a:pathLst>
              <a:path w="127000" h="655954">
                <a:moveTo>
                  <a:pt x="0" y="655399"/>
                </a:moveTo>
                <a:lnTo>
                  <a:pt x="126689" y="0"/>
                </a:lnTo>
              </a:path>
            </a:pathLst>
          </a:custGeom>
          <a:ln w="2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99932" y="559843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9011" y="0"/>
                </a:lnTo>
              </a:path>
            </a:pathLst>
          </a:custGeom>
          <a:ln w="2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4589" y="5533657"/>
            <a:ext cx="1760855" cy="687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8745" algn="l"/>
              </a:tabLst>
            </a:pPr>
            <a:r>
              <a:rPr sz="4300" i="1" spc="-135" dirty="0">
                <a:latin typeface="Symbol"/>
                <a:cs typeface="Symbol"/>
              </a:rPr>
              <a:t></a:t>
            </a:r>
            <a:r>
              <a:rPr sz="4300" spc="-645" dirty="0">
                <a:latin typeface="Times New Roman"/>
                <a:cs typeface="Times New Roman"/>
              </a:rPr>
              <a:t> </a:t>
            </a:r>
            <a:r>
              <a:rPr sz="3600" i="1" spc="-7" baseline="-23148" dirty="0">
                <a:latin typeface="Times New Roman"/>
                <a:cs typeface="Times New Roman"/>
              </a:rPr>
              <a:t>i</a:t>
            </a:r>
            <a:r>
              <a:rPr sz="3600" i="1" spc="337" baseline="-23148" dirty="0">
                <a:latin typeface="Times New Roman"/>
                <a:cs typeface="Times New Roman"/>
              </a:rPr>
              <a:t> </a:t>
            </a:r>
            <a:r>
              <a:rPr sz="4100" spc="-15" dirty="0">
                <a:latin typeface="Symbol"/>
                <a:cs typeface="Symbol"/>
              </a:rPr>
              <a:t>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300" i="1" spc="-204" dirty="0">
                <a:latin typeface="Symbol"/>
                <a:cs typeface="Symbol"/>
              </a:rPr>
              <a:t></a:t>
            </a:r>
            <a:r>
              <a:rPr sz="3600" i="1" spc="-7" baseline="-23148" dirty="0">
                <a:latin typeface="Times New Roman"/>
                <a:cs typeface="Times New Roman"/>
              </a:rPr>
              <a:t>i</a:t>
            </a:r>
            <a:endParaRPr sz="3600" baseline="-23148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45803" y="5494020"/>
            <a:ext cx="33407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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=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奇异值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3245803" y="5980853"/>
                <a:ext cx="4177665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3862704" algn="l"/>
                  </a:tabLst>
                </a:pPr>
                <a:r>
                  <a:rPr sz="2400" dirty="0">
                    <a:latin typeface="Symbol"/>
                    <a:cs typeface="Symbol"/>
                  </a:rPr>
                  <a:t></a:t>
                </a:r>
                <a:r>
                  <a:rPr sz="2400" spc="185" dirty="0">
                    <a:latin typeface="Times New Roman"/>
                    <a:cs typeface="Times New Roman"/>
                  </a:rPr>
                  <a:t> </a:t>
                </a:r>
                <a:r>
                  <a:rPr sz="2400" spc="100" dirty="0">
                    <a:latin typeface="Arial Unicode MS"/>
                    <a:cs typeface="Arial Unicode MS"/>
                  </a:rPr>
                  <a:t>=</a:t>
                </a:r>
                <a:r>
                  <a:rPr sz="2400" spc="90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Cambria Math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1" smtClean="0">
                        <a:latin typeface="Cambria Math" panose="02040503050406030204" pitchFamily="18" charset="0"/>
                        <a:ea typeface="Cambria Math"/>
                      </a:rPr>
                      <m:t>A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的特征值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03" y="5980853"/>
                <a:ext cx="4177665" cy="382156"/>
              </a:xfrm>
              <a:prstGeom prst="rect">
                <a:avLst/>
              </a:prstGeom>
              <a:blipFill>
                <a:blip r:embed="rId2"/>
                <a:stretch>
                  <a:fillRect l="-4242" t="-25806" b="-4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 txBox="1"/>
          <p:nvPr/>
        </p:nvSpPr>
        <p:spPr>
          <a:xfrm>
            <a:off x="612140" y="3723711"/>
            <a:ext cx="4344670" cy="86946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20"/>
              </a:spcBef>
            </a:pPr>
            <a:endParaRPr lang="en-US" sz="2400" spc="10" dirty="0">
              <a:latin typeface="Symbol"/>
              <a:cs typeface="Symbol"/>
            </a:endParaRPr>
          </a:p>
          <a:p>
            <a:pPr marR="45720" algn="ctr">
              <a:lnSpc>
                <a:spcPct val="100000"/>
              </a:lnSpc>
              <a:spcBef>
                <a:spcPts val="405"/>
              </a:spcBef>
            </a:pPr>
            <a:r>
              <a:rPr sz="2400" spc="75" dirty="0">
                <a:latin typeface="Arial Unicode MS"/>
                <a:cs typeface="Arial Unicode MS"/>
              </a:rPr>
              <a:t>U, </a:t>
            </a:r>
            <a:r>
              <a:rPr sz="2400" spc="25" dirty="0">
                <a:latin typeface="Arial Unicode MS"/>
                <a:cs typeface="Arial Unicode MS"/>
              </a:rPr>
              <a:t>V </a:t>
            </a:r>
            <a:r>
              <a:rPr sz="2400" spc="100" dirty="0">
                <a:latin typeface="Arial Unicode MS"/>
                <a:cs typeface="Arial Unicode MS"/>
              </a:rPr>
              <a:t>= 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正交矩阵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56810" y="2142902"/>
                <a:ext cx="3362395" cy="1538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∙</m:t>
                                        </m:r>
                                      </m:e>
                                      <m:e/>
                                    </m:eqArr>
                                  </m:e>
                                </m:mr>
                              </m:m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10" y="2142902"/>
                <a:ext cx="3362395" cy="15383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25476" y="2619699"/>
                <a:ext cx="17477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zh-CN" sz="2400" b="0" i="1" smtClean="0">
                          <a:latin typeface="Cambria Math"/>
                          <a:ea typeface="Cambria Math"/>
                        </a:rPr>
                        <m:t>Σ</m:t>
                      </m:r>
                      <m:sSup>
                        <m:sSupPr>
                          <m:ctrlPr>
                            <a:rPr lang="el-GR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76" y="2619699"/>
                <a:ext cx="174772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投影摄像机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98749" y="1534732"/>
            <a:ext cx="7422927" cy="2880072"/>
            <a:chOff x="798749" y="1534732"/>
            <a:chExt cx="7422927" cy="2880072"/>
          </a:xfrm>
        </p:grpSpPr>
        <p:sp>
          <p:nvSpPr>
            <p:cNvPr id="3" name="object 3"/>
            <p:cNvSpPr/>
            <p:nvPr/>
          </p:nvSpPr>
          <p:spPr>
            <a:xfrm>
              <a:off x="1161629" y="2005201"/>
              <a:ext cx="6725920" cy="1218565"/>
            </a:xfrm>
            <a:custGeom>
              <a:avLst/>
              <a:gdLst/>
              <a:ahLst/>
              <a:cxnLst/>
              <a:rect l="l" t="t" r="r" b="b"/>
              <a:pathLst>
                <a:path w="6725920" h="1218564">
                  <a:moveTo>
                    <a:pt x="85928" y="1066552"/>
                  </a:moveTo>
                  <a:lnTo>
                    <a:pt x="34693" y="1077461"/>
                  </a:lnTo>
                  <a:lnTo>
                    <a:pt x="1160" y="1123983"/>
                  </a:lnTo>
                  <a:lnTo>
                    <a:pt x="0" y="1154220"/>
                  </a:lnTo>
                  <a:lnTo>
                    <a:pt x="8760" y="1179341"/>
                  </a:lnTo>
                  <a:lnTo>
                    <a:pt x="24938" y="1199277"/>
                  </a:lnTo>
                  <a:lnTo>
                    <a:pt x="46651" y="1212671"/>
                  </a:lnTo>
                  <a:lnTo>
                    <a:pt x="72013" y="1218163"/>
                  </a:lnTo>
                  <a:lnTo>
                    <a:pt x="77072" y="1218371"/>
                  </a:lnTo>
                  <a:lnTo>
                    <a:pt x="82227" y="1218074"/>
                  </a:lnTo>
                  <a:lnTo>
                    <a:pt x="127390" y="1197563"/>
                  </a:lnTo>
                  <a:lnTo>
                    <a:pt x="149271" y="1160048"/>
                  </a:lnTo>
                  <a:lnTo>
                    <a:pt x="149438" y="1155705"/>
                  </a:lnTo>
                  <a:lnTo>
                    <a:pt x="458945" y="1105486"/>
                  </a:lnTo>
                  <a:lnTo>
                    <a:pt x="141759" y="1105486"/>
                  </a:lnTo>
                  <a:lnTo>
                    <a:pt x="139771" y="1101493"/>
                  </a:lnTo>
                  <a:lnTo>
                    <a:pt x="125493" y="1084754"/>
                  </a:lnTo>
                  <a:lnTo>
                    <a:pt x="107150" y="1072822"/>
                  </a:lnTo>
                  <a:lnTo>
                    <a:pt x="85928" y="1066552"/>
                  </a:lnTo>
                  <a:close/>
                </a:path>
                <a:path w="6725920" h="1218564">
                  <a:moveTo>
                    <a:pt x="6637949" y="0"/>
                  </a:moveTo>
                  <a:lnTo>
                    <a:pt x="6597979" y="19668"/>
                  </a:lnTo>
                  <a:lnTo>
                    <a:pt x="6576096" y="57183"/>
                  </a:lnTo>
                  <a:lnTo>
                    <a:pt x="6575930" y="61526"/>
                  </a:lnTo>
                  <a:lnTo>
                    <a:pt x="141759" y="1105486"/>
                  </a:lnTo>
                  <a:lnTo>
                    <a:pt x="458945" y="1105486"/>
                  </a:lnTo>
                  <a:lnTo>
                    <a:pt x="6583610" y="111744"/>
                  </a:lnTo>
                  <a:lnTo>
                    <a:pt x="6715673" y="111744"/>
                  </a:lnTo>
                  <a:lnTo>
                    <a:pt x="6724209" y="93248"/>
                  </a:lnTo>
                  <a:lnTo>
                    <a:pt x="6725370" y="63012"/>
                  </a:lnTo>
                  <a:lnTo>
                    <a:pt x="6714708" y="34693"/>
                  </a:lnTo>
                  <a:lnTo>
                    <a:pt x="6694710" y="13401"/>
                  </a:lnTo>
                  <a:lnTo>
                    <a:pt x="6668186" y="1160"/>
                  </a:lnTo>
                  <a:lnTo>
                    <a:pt x="6637949" y="0"/>
                  </a:lnTo>
                  <a:close/>
                </a:path>
                <a:path w="6725920" h="1218564">
                  <a:moveTo>
                    <a:pt x="6715673" y="111744"/>
                  </a:moveTo>
                  <a:lnTo>
                    <a:pt x="6583610" y="111744"/>
                  </a:lnTo>
                  <a:lnTo>
                    <a:pt x="6585597" y="115738"/>
                  </a:lnTo>
                  <a:lnTo>
                    <a:pt x="6599875" y="132478"/>
                  </a:lnTo>
                  <a:lnTo>
                    <a:pt x="6618218" y="144410"/>
                  </a:lnTo>
                  <a:lnTo>
                    <a:pt x="6639441" y="150680"/>
                  </a:lnTo>
                  <a:lnTo>
                    <a:pt x="6662357" y="150432"/>
                  </a:lnTo>
                  <a:lnTo>
                    <a:pt x="6690676" y="139771"/>
                  </a:lnTo>
                  <a:lnTo>
                    <a:pt x="6711969" y="119772"/>
                  </a:lnTo>
                  <a:lnTo>
                    <a:pt x="6715673" y="1117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647" y="2658531"/>
              <a:ext cx="6553200" cy="685800"/>
            </a:xfrm>
            <a:custGeom>
              <a:avLst/>
              <a:gdLst/>
              <a:ahLst/>
              <a:cxnLst/>
              <a:rect l="l" t="t" r="r" b="b"/>
              <a:pathLst>
                <a:path w="6553200" h="685800">
                  <a:moveTo>
                    <a:pt x="756369" y="107151"/>
                  </a:moveTo>
                  <a:lnTo>
                    <a:pt x="144653" y="107151"/>
                  </a:lnTo>
                  <a:lnTo>
                    <a:pt x="6403800" y="628746"/>
                  </a:lnTo>
                  <a:lnTo>
                    <a:pt x="6404304" y="633063"/>
                  </a:lnTo>
                  <a:lnTo>
                    <a:pt x="6414114" y="652755"/>
                  </a:lnTo>
                  <a:lnTo>
                    <a:pt x="6429032" y="668765"/>
                  </a:lnTo>
                  <a:lnTo>
                    <a:pt x="6448111" y="679977"/>
                  </a:lnTo>
                  <a:lnTo>
                    <a:pt x="6470408" y="685272"/>
                  </a:lnTo>
                  <a:lnTo>
                    <a:pt x="6500463" y="681768"/>
                  </a:lnTo>
                  <a:lnTo>
                    <a:pt x="6525957" y="667506"/>
                  </a:lnTo>
                  <a:lnTo>
                    <a:pt x="6544242" y="644725"/>
                  </a:lnTo>
                  <a:lnTo>
                    <a:pt x="6552673" y="615664"/>
                  </a:lnTo>
                  <a:lnTo>
                    <a:pt x="6549168" y="585608"/>
                  </a:lnTo>
                  <a:lnTo>
                    <a:pt x="6544980" y="578121"/>
                  </a:lnTo>
                  <a:lnTo>
                    <a:pt x="6408019" y="578121"/>
                  </a:lnTo>
                  <a:lnTo>
                    <a:pt x="756369" y="107151"/>
                  </a:lnTo>
                  <a:close/>
                </a:path>
                <a:path w="6553200" h="685800">
                  <a:moveTo>
                    <a:pt x="6483065" y="533400"/>
                  </a:moveTo>
                  <a:lnTo>
                    <a:pt x="6439527" y="542830"/>
                  </a:lnTo>
                  <a:lnTo>
                    <a:pt x="6409229" y="573947"/>
                  </a:lnTo>
                  <a:lnTo>
                    <a:pt x="6408019" y="578121"/>
                  </a:lnTo>
                  <a:lnTo>
                    <a:pt x="6544980" y="578121"/>
                  </a:lnTo>
                  <a:lnTo>
                    <a:pt x="6534906" y="560115"/>
                  </a:lnTo>
                  <a:lnTo>
                    <a:pt x="6512125" y="541830"/>
                  </a:lnTo>
                  <a:lnTo>
                    <a:pt x="6483065" y="533400"/>
                  </a:lnTo>
                  <a:close/>
                </a:path>
                <a:path w="6553200" h="685800">
                  <a:moveTo>
                    <a:pt x="82264" y="0"/>
                  </a:moveTo>
                  <a:lnTo>
                    <a:pt x="52209" y="3504"/>
                  </a:lnTo>
                  <a:lnTo>
                    <a:pt x="26715" y="17766"/>
                  </a:lnTo>
                  <a:lnTo>
                    <a:pt x="8430" y="40547"/>
                  </a:lnTo>
                  <a:lnTo>
                    <a:pt x="0" y="69608"/>
                  </a:lnTo>
                  <a:lnTo>
                    <a:pt x="3504" y="99663"/>
                  </a:lnTo>
                  <a:lnTo>
                    <a:pt x="17766" y="125156"/>
                  </a:lnTo>
                  <a:lnTo>
                    <a:pt x="40547" y="143442"/>
                  </a:lnTo>
                  <a:lnTo>
                    <a:pt x="69608" y="151872"/>
                  </a:lnTo>
                  <a:lnTo>
                    <a:pt x="92474" y="150340"/>
                  </a:lnTo>
                  <a:lnTo>
                    <a:pt x="113146" y="142442"/>
                  </a:lnTo>
                  <a:lnTo>
                    <a:pt x="130508" y="129122"/>
                  </a:lnTo>
                  <a:lnTo>
                    <a:pt x="143443" y="111325"/>
                  </a:lnTo>
                  <a:lnTo>
                    <a:pt x="144653" y="107151"/>
                  </a:lnTo>
                  <a:lnTo>
                    <a:pt x="756369" y="107151"/>
                  </a:lnTo>
                  <a:lnTo>
                    <a:pt x="148872" y="56526"/>
                  </a:lnTo>
                  <a:lnTo>
                    <a:pt x="148369" y="52209"/>
                  </a:lnTo>
                  <a:lnTo>
                    <a:pt x="138558" y="32517"/>
                  </a:lnTo>
                  <a:lnTo>
                    <a:pt x="123641" y="16506"/>
                  </a:lnTo>
                  <a:lnTo>
                    <a:pt x="104561" y="5295"/>
                  </a:lnTo>
                  <a:lnTo>
                    <a:pt x="82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3072" y="2348998"/>
              <a:ext cx="5942330" cy="1711960"/>
            </a:xfrm>
            <a:custGeom>
              <a:avLst/>
              <a:gdLst/>
              <a:ahLst/>
              <a:cxnLst/>
              <a:rect l="l" t="t" r="r" b="b"/>
              <a:pathLst>
                <a:path w="5942330" h="1711960">
                  <a:moveTo>
                    <a:pt x="333244" y="119212"/>
                  </a:moveTo>
                  <a:lnTo>
                    <a:pt x="137973" y="119212"/>
                  </a:lnTo>
                  <a:lnTo>
                    <a:pt x="5791479" y="1642455"/>
                  </a:lnTo>
                  <a:lnTo>
                    <a:pt x="5791201" y="1646792"/>
                  </a:lnTo>
                  <a:lnTo>
                    <a:pt x="5809136" y="1686346"/>
                  </a:lnTo>
                  <a:lnTo>
                    <a:pt x="5846888" y="1709995"/>
                  </a:lnTo>
                  <a:lnTo>
                    <a:pt x="5877084" y="1711929"/>
                  </a:lnTo>
                  <a:lnTo>
                    <a:pt x="5904720" y="1702463"/>
                  </a:lnTo>
                  <a:lnTo>
                    <a:pt x="5926789" y="1683325"/>
                  </a:lnTo>
                  <a:lnTo>
                    <a:pt x="5940287" y="1656243"/>
                  </a:lnTo>
                  <a:lnTo>
                    <a:pt x="5942222" y="1626046"/>
                  </a:lnTo>
                  <a:lnTo>
                    <a:pt x="5932755" y="1598411"/>
                  </a:lnTo>
                  <a:lnTo>
                    <a:pt x="5928308" y="1593283"/>
                  </a:lnTo>
                  <a:lnTo>
                    <a:pt x="5804247" y="1593283"/>
                  </a:lnTo>
                  <a:lnTo>
                    <a:pt x="333244" y="119212"/>
                  </a:lnTo>
                  <a:close/>
                </a:path>
                <a:path w="5942330" h="1711960">
                  <a:moveTo>
                    <a:pt x="5863764" y="1560256"/>
                  </a:moveTo>
                  <a:lnTo>
                    <a:pt x="5842012" y="1564325"/>
                  </a:lnTo>
                  <a:lnTo>
                    <a:pt x="5822546" y="1574320"/>
                  </a:lnTo>
                  <a:lnTo>
                    <a:pt x="5806632" y="1589514"/>
                  </a:lnTo>
                  <a:lnTo>
                    <a:pt x="5804247" y="1593283"/>
                  </a:lnTo>
                  <a:lnTo>
                    <a:pt x="5928308" y="1593283"/>
                  </a:lnTo>
                  <a:lnTo>
                    <a:pt x="5913616" y="1576341"/>
                  </a:lnTo>
                  <a:lnTo>
                    <a:pt x="5886534" y="1562842"/>
                  </a:lnTo>
                  <a:lnTo>
                    <a:pt x="5863764" y="1560256"/>
                  </a:lnTo>
                  <a:close/>
                </a:path>
                <a:path w="5942330" h="1711960">
                  <a:moveTo>
                    <a:pt x="80103" y="0"/>
                  </a:moveTo>
                  <a:lnTo>
                    <a:pt x="31345" y="13978"/>
                  </a:lnTo>
                  <a:lnTo>
                    <a:pt x="1934" y="56253"/>
                  </a:lnTo>
                  <a:lnTo>
                    <a:pt x="0" y="86450"/>
                  </a:lnTo>
                  <a:lnTo>
                    <a:pt x="9466" y="114085"/>
                  </a:lnTo>
                  <a:lnTo>
                    <a:pt x="28605" y="136154"/>
                  </a:lnTo>
                  <a:lnTo>
                    <a:pt x="55686" y="149652"/>
                  </a:lnTo>
                  <a:lnTo>
                    <a:pt x="78457" y="152239"/>
                  </a:lnTo>
                  <a:lnTo>
                    <a:pt x="100209" y="148170"/>
                  </a:lnTo>
                  <a:lnTo>
                    <a:pt x="119676" y="138174"/>
                  </a:lnTo>
                  <a:lnTo>
                    <a:pt x="135588" y="122981"/>
                  </a:lnTo>
                  <a:lnTo>
                    <a:pt x="137973" y="119212"/>
                  </a:lnTo>
                  <a:lnTo>
                    <a:pt x="333244" y="119212"/>
                  </a:lnTo>
                  <a:lnTo>
                    <a:pt x="150743" y="70040"/>
                  </a:lnTo>
                  <a:lnTo>
                    <a:pt x="151020" y="65703"/>
                  </a:lnTo>
                  <a:lnTo>
                    <a:pt x="144895" y="44572"/>
                  </a:lnTo>
                  <a:lnTo>
                    <a:pt x="116322" y="11703"/>
                  </a:lnTo>
                  <a:lnTo>
                    <a:pt x="85157" y="309"/>
                  </a:lnTo>
                  <a:lnTo>
                    <a:pt x="80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10" y="1885323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333311" y="1828767"/>
              <a:ext cx="888365" cy="13519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00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>
                <a:lnSpc>
                  <a:spcPct val="100000"/>
                </a:lnSpc>
              </a:pPr>
              <a:endParaRPr sz="26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230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402" y="961992"/>
            <a:ext cx="83597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当相对场景深度小于其与相机的距离时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98749" y="1472374"/>
            <a:ext cx="7422912" cy="3405215"/>
            <a:chOff x="798749" y="1472374"/>
            <a:chExt cx="7422912" cy="3405215"/>
          </a:xfrm>
        </p:grpSpPr>
        <p:sp>
          <p:nvSpPr>
            <p:cNvPr id="2" name="object 2"/>
            <p:cNvSpPr/>
            <p:nvPr/>
          </p:nvSpPr>
          <p:spPr>
            <a:xfrm>
              <a:off x="1161629" y="2005201"/>
              <a:ext cx="6725920" cy="1218565"/>
            </a:xfrm>
            <a:custGeom>
              <a:avLst/>
              <a:gdLst/>
              <a:ahLst/>
              <a:cxnLst/>
              <a:rect l="l" t="t" r="r" b="b"/>
              <a:pathLst>
                <a:path w="6725920" h="1218564">
                  <a:moveTo>
                    <a:pt x="85928" y="1066552"/>
                  </a:moveTo>
                  <a:lnTo>
                    <a:pt x="34693" y="1077461"/>
                  </a:lnTo>
                  <a:lnTo>
                    <a:pt x="1160" y="1123983"/>
                  </a:lnTo>
                  <a:lnTo>
                    <a:pt x="0" y="1154220"/>
                  </a:lnTo>
                  <a:lnTo>
                    <a:pt x="8760" y="1179341"/>
                  </a:lnTo>
                  <a:lnTo>
                    <a:pt x="24938" y="1199277"/>
                  </a:lnTo>
                  <a:lnTo>
                    <a:pt x="46651" y="1212671"/>
                  </a:lnTo>
                  <a:lnTo>
                    <a:pt x="72013" y="1218163"/>
                  </a:lnTo>
                  <a:lnTo>
                    <a:pt x="77072" y="1218371"/>
                  </a:lnTo>
                  <a:lnTo>
                    <a:pt x="82227" y="1218074"/>
                  </a:lnTo>
                  <a:lnTo>
                    <a:pt x="127390" y="1197563"/>
                  </a:lnTo>
                  <a:lnTo>
                    <a:pt x="149271" y="1160048"/>
                  </a:lnTo>
                  <a:lnTo>
                    <a:pt x="149438" y="1155705"/>
                  </a:lnTo>
                  <a:lnTo>
                    <a:pt x="458945" y="1105486"/>
                  </a:lnTo>
                  <a:lnTo>
                    <a:pt x="141759" y="1105486"/>
                  </a:lnTo>
                  <a:lnTo>
                    <a:pt x="139771" y="1101493"/>
                  </a:lnTo>
                  <a:lnTo>
                    <a:pt x="125493" y="1084754"/>
                  </a:lnTo>
                  <a:lnTo>
                    <a:pt x="107150" y="1072822"/>
                  </a:lnTo>
                  <a:lnTo>
                    <a:pt x="85928" y="1066552"/>
                  </a:lnTo>
                  <a:close/>
                </a:path>
                <a:path w="6725920" h="1218564">
                  <a:moveTo>
                    <a:pt x="6637949" y="0"/>
                  </a:moveTo>
                  <a:lnTo>
                    <a:pt x="6597979" y="19668"/>
                  </a:lnTo>
                  <a:lnTo>
                    <a:pt x="6576096" y="57183"/>
                  </a:lnTo>
                  <a:lnTo>
                    <a:pt x="6575930" y="61526"/>
                  </a:lnTo>
                  <a:lnTo>
                    <a:pt x="141759" y="1105486"/>
                  </a:lnTo>
                  <a:lnTo>
                    <a:pt x="458945" y="1105486"/>
                  </a:lnTo>
                  <a:lnTo>
                    <a:pt x="6583610" y="111744"/>
                  </a:lnTo>
                  <a:lnTo>
                    <a:pt x="6715673" y="111744"/>
                  </a:lnTo>
                  <a:lnTo>
                    <a:pt x="6724209" y="93248"/>
                  </a:lnTo>
                  <a:lnTo>
                    <a:pt x="6725370" y="63012"/>
                  </a:lnTo>
                  <a:lnTo>
                    <a:pt x="6714708" y="34693"/>
                  </a:lnTo>
                  <a:lnTo>
                    <a:pt x="6694710" y="13401"/>
                  </a:lnTo>
                  <a:lnTo>
                    <a:pt x="6668186" y="1160"/>
                  </a:lnTo>
                  <a:lnTo>
                    <a:pt x="6637949" y="0"/>
                  </a:lnTo>
                  <a:close/>
                </a:path>
                <a:path w="6725920" h="1218564">
                  <a:moveTo>
                    <a:pt x="6715673" y="111744"/>
                  </a:moveTo>
                  <a:lnTo>
                    <a:pt x="6583610" y="111744"/>
                  </a:lnTo>
                  <a:lnTo>
                    <a:pt x="6585597" y="115738"/>
                  </a:lnTo>
                  <a:lnTo>
                    <a:pt x="6599875" y="132478"/>
                  </a:lnTo>
                  <a:lnTo>
                    <a:pt x="6618218" y="144410"/>
                  </a:lnTo>
                  <a:lnTo>
                    <a:pt x="6639441" y="150680"/>
                  </a:lnTo>
                  <a:lnTo>
                    <a:pt x="6662357" y="150432"/>
                  </a:lnTo>
                  <a:lnTo>
                    <a:pt x="6690676" y="139771"/>
                  </a:lnTo>
                  <a:lnTo>
                    <a:pt x="6711969" y="119772"/>
                  </a:lnTo>
                  <a:lnTo>
                    <a:pt x="6715673" y="1117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647" y="2658531"/>
              <a:ext cx="6553200" cy="685800"/>
            </a:xfrm>
            <a:custGeom>
              <a:avLst/>
              <a:gdLst/>
              <a:ahLst/>
              <a:cxnLst/>
              <a:rect l="l" t="t" r="r" b="b"/>
              <a:pathLst>
                <a:path w="6553200" h="685800">
                  <a:moveTo>
                    <a:pt x="756369" y="107151"/>
                  </a:moveTo>
                  <a:lnTo>
                    <a:pt x="144653" y="107151"/>
                  </a:lnTo>
                  <a:lnTo>
                    <a:pt x="6403800" y="628746"/>
                  </a:lnTo>
                  <a:lnTo>
                    <a:pt x="6404304" y="633063"/>
                  </a:lnTo>
                  <a:lnTo>
                    <a:pt x="6414114" y="652755"/>
                  </a:lnTo>
                  <a:lnTo>
                    <a:pt x="6429032" y="668765"/>
                  </a:lnTo>
                  <a:lnTo>
                    <a:pt x="6448111" y="679977"/>
                  </a:lnTo>
                  <a:lnTo>
                    <a:pt x="6470408" y="685272"/>
                  </a:lnTo>
                  <a:lnTo>
                    <a:pt x="6500463" y="681768"/>
                  </a:lnTo>
                  <a:lnTo>
                    <a:pt x="6525957" y="667506"/>
                  </a:lnTo>
                  <a:lnTo>
                    <a:pt x="6544242" y="644725"/>
                  </a:lnTo>
                  <a:lnTo>
                    <a:pt x="6552673" y="615664"/>
                  </a:lnTo>
                  <a:lnTo>
                    <a:pt x="6549168" y="585608"/>
                  </a:lnTo>
                  <a:lnTo>
                    <a:pt x="6544980" y="578121"/>
                  </a:lnTo>
                  <a:lnTo>
                    <a:pt x="6408019" y="578121"/>
                  </a:lnTo>
                  <a:lnTo>
                    <a:pt x="756369" y="107151"/>
                  </a:lnTo>
                  <a:close/>
                </a:path>
                <a:path w="6553200" h="685800">
                  <a:moveTo>
                    <a:pt x="6483065" y="533400"/>
                  </a:moveTo>
                  <a:lnTo>
                    <a:pt x="6439527" y="542830"/>
                  </a:lnTo>
                  <a:lnTo>
                    <a:pt x="6409229" y="573947"/>
                  </a:lnTo>
                  <a:lnTo>
                    <a:pt x="6408019" y="578121"/>
                  </a:lnTo>
                  <a:lnTo>
                    <a:pt x="6544980" y="578121"/>
                  </a:lnTo>
                  <a:lnTo>
                    <a:pt x="6534906" y="560115"/>
                  </a:lnTo>
                  <a:lnTo>
                    <a:pt x="6512125" y="541830"/>
                  </a:lnTo>
                  <a:lnTo>
                    <a:pt x="6483065" y="533400"/>
                  </a:lnTo>
                  <a:close/>
                </a:path>
                <a:path w="6553200" h="685800">
                  <a:moveTo>
                    <a:pt x="82264" y="0"/>
                  </a:moveTo>
                  <a:lnTo>
                    <a:pt x="52209" y="3504"/>
                  </a:lnTo>
                  <a:lnTo>
                    <a:pt x="26715" y="17766"/>
                  </a:lnTo>
                  <a:lnTo>
                    <a:pt x="8430" y="40547"/>
                  </a:lnTo>
                  <a:lnTo>
                    <a:pt x="0" y="69608"/>
                  </a:lnTo>
                  <a:lnTo>
                    <a:pt x="3504" y="99663"/>
                  </a:lnTo>
                  <a:lnTo>
                    <a:pt x="17766" y="125156"/>
                  </a:lnTo>
                  <a:lnTo>
                    <a:pt x="40547" y="143442"/>
                  </a:lnTo>
                  <a:lnTo>
                    <a:pt x="69608" y="151872"/>
                  </a:lnTo>
                  <a:lnTo>
                    <a:pt x="92474" y="150340"/>
                  </a:lnTo>
                  <a:lnTo>
                    <a:pt x="113146" y="142442"/>
                  </a:lnTo>
                  <a:lnTo>
                    <a:pt x="130508" y="129122"/>
                  </a:lnTo>
                  <a:lnTo>
                    <a:pt x="143443" y="111325"/>
                  </a:lnTo>
                  <a:lnTo>
                    <a:pt x="144653" y="107151"/>
                  </a:lnTo>
                  <a:lnTo>
                    <a:pt x="756369" y="107151"/>
                  </a:lnTo>
                  <a:lnTo>
                    <a:pt x="148872" y="56526"/>
                  </a:lnTo>
                  <a:lnTo>
                    <a:pt x="148369" y="52209"/>
                  </a:lnTo>
                  <a:lnTo>
                    <a:pt x="138558" y="32517"/>
                  </a:lnTo>
                  <a:lnTo>
                    <a:pt x="123641" y="16506"/>
                  </a:lnTo>
                  <a:lnTo>
                    <a:pt x="104561" y="5295"/>
                  </a:lnTo>
                  <a:lnTo>
                    <a:pt x="82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3072" y="2348998"/>
              <a:ext cx="5942330" cy="1711960"/>
            </a:xfrm>
            <a:custGeom>
              <a:avLst/>
              <a:gdLst/>
              <a:ahLst/>
              <a:cxnLst/>
              <a:rect l="l" t="t" r="r" b="b"/>
              <a:pathLst>
                <a:path w="5942330" h="1711960">
                  <a:moveTo>
                    <a:pt x="333244" y="119212"/>
                  </a:moveTo>
                  <a:lnTo>
                    <a:pt x="137973" y="119212"/>
                  </a:lnTo>
                  <a:lnTo>
                    <a:pt x="5791479" y="1642455"/>
                  </a:lnTo>
                  <a:lnTo>
                    <a:pt x="5791201" y="1646792"/>
                  </a:lnTo>
                  <a:lnTo>
                    <a:pt x="5809136" y="1686346"/>
                  </a:lnTo>
                  <a:lnTo>
                    <a:pt x="5846888" y="1709995"/>
                  </a:lnTo>
                  <a:lnTo>
                    <a:pt x="5877084" y="1711929"/>
                  </a:lnTo>
                  <a:lnTo>
                    <a:pt x="5904720" y="1702463"/>
                  </a:lnTo>
                  <a:lnTo>
                    <a:pt x="5926789" y="1683325"/>
                  </a:lnTo>
                  <a:lnTo>
                    <a:pt x="5940287" y="1656243"/>
                  </a:lnTo>
                  <a:lnTo>
                    <a:pt x="5942222" y="1626046"/>
                  </a:lnTo>
                  <a:lnTo>
                    <a:pt x="5932755" y="1598411"/>
                  </a:lnTo>
                  <a:lnTo>
                    <a:pt x="5928308" y="1593283"/>
                  </a:lnTo>
                  <a:lnTo>
                    <a:pt x="5804247" y="1593283"/>
                  </a:lnTo>
                  <a:lnTo>
                    <a:pt x="333244" y="119212"/>
                  </a:lnTo>
                  <a:close/>
                </a:path>
                <a:path w="5942330" h="1711960">
                  <a:moveTo>
                    <a:pt x="5863764" y="1560256"/>
                  </a:moveTo>
                  <a:lnTo>
                    <a:pt x="5842012" y="1564325"/>
                  </a:lnTo>
                  <a:lnTo>
                    <a:pt x="5822546" y="1574320"/>
                  </a:lnTo>
                  <a:lnTo>
                    <a:pt x="5806632" y="1589514"/>
                  </a:lnTo>
                  <a:lnTo>
                    <a:pt x="5804247" y="1593283"/>
                  </a:lnTo>
                  <a:lnTo>
                    <a:pt x="5928308" y="1593283"/>
                  </a:lnTo>
                  <a:lnTo>
                    <a:pt x="5913616" y="1576341"/>
                  </a:lnTo>
                  <a:lnTo>
                    <a:pt x="5886534" y="1562842"/>
                  </a:lnTo>
                  <a:lnTo>
                    <a:pt x="5863764" y="1560256"/>
                  </a:lnTo>
                  <a:close/>
                </a:path>
                <a:path w="5942330" h="1711960">
                  <a:moveTo>
                    <a:pt x="80103" y="0"/>
                  </a:moveTo>
                  <a:lnTo>
                    <a:pt x="31345" y="13978"/>
                  </a:lnTo>
                  <a:lnTo>
                    <a:pt x="1934" y="56253"/>
                  </a:lnTo>
                  <a:lnTo>
                    <a:pt x="0" y="86450"/>
                  </a:lnTo>
                  <a:lnTo>
                    <a:pt x="9466" y="114085"/>
                  </a:lnTo>
                  <a:lnTo>
                    <a:pt x="28605" y="136154"/>
                  </a:lnTo>
                  <a:lnTo>
                    <a:pt x="55686" y="149652"/>
                  </a:lnTo>
                  <a:lnTo>
                    <a:pt x="78457" y="152239"/>
                  </a:lnTo>
                  <a:lnTo>
                    <a:pt x="100209" y="148170"/>
                  </a:lnTo>
                  <a:lnTo>
                    <a:pt x="119676" y="138174"/>
                  </a:lnTo>
                  <a:lnTo>
                    <a:pt x="135588" y="122981"/>
                  </a:lnTo>
                  <a:lnTo>
                    <a:pt x="137973" y="119212"/>
                  </a:lnTo>
                  <a:lnTo>
                    <a:pt x="333244" y="119212"/>
                  </a:lnTo>
                  <a:lnTo>
                    <a:pt x="150743" y="70040"/>
                  </a:lnTo>
                  <a:lnTo>
                    <a:pt x="151020" y="65703"/>
                  </a:lnTo>
                  <a:lnTo>
                    <a:pt x="144895" y="44572"/>
                  </a:lnTo>
                  <a:lnTo>
                    <a:pt x="116322" y="11703"/>
                  </a:lnTo>
                  <a:lnTo>
                    <a:pt x="85157" y="309"/>
                  </a:lnTo>
                  <a:lnTo>
                    <a:pt x="80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2358" y="2006306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796401" y="3813329"/>
              <a:ext cx="382905" cy="1064260"/>
            </a:xfrm>
            <a:prstGeom prst="rect">
              <a:avLst/>
            </a:prstGeom>
          </p:spPr>
          <p:txBody>
            <a:bodyPr vert="horz" wrap="square" lIns="0" tIns="53975" rIns="0" bIns="0" rtlCol="0">
              <a:spAutoFit/>
            </a:bodyPr>
            <a:lstStyle/>
            <a:p>
              <a:pPr marL="21590">
                <a:lnSpc>
                  <a:spcPct val="100000"/>
                </a:lnSpc>
                <a:spcBef>
                  <a:spcPts val="425"/>
                </a:spcBef>
              </a:pPr>
              <a:r>
                <a:rPr sz="2000" spc="-75" dirty="0">
                  <a:latin typeface="Arial Unicode MS"/>
                  <a:cs typeface="Arial Unicode MS"/>
                </a:rPr>
                <a:t>P_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50"/>
                </a:spcBef>
              </a:pPr>
              <a:r>
                <a:rPr sz="4000" spc="90" dirty="0">
                  <a:latin typeface="Arial Unicode MS"/>
                  <a:cs typeface="Arial Unicode MS"/>
                </a:rPr>
                <a:t>π</a:t>
              </a:r>
              <a:endParaRPr sz="40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z="4400" dirty="0"/>
          </a:p>
        </p:txBody>
      </p:sp>
      <p:sp>
        <p:nvSpPr>
          <p:cNvPr id="32" name="object 32"/>
          <p:cNvSpPr txBox="1"/>
          <p:nvPr/>
        </p:nvSpPr>
        <p:spPr>
          <a:xfrm>
            <a:off x="2979218" y="5404143"/>
            <a:ext cx="32321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15" dirty="0">
                <a:latin typeface="Symbol"/>
                <a:cs typeface="Symbol"/>
              </a:rPr>
              <a:t>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6181" y="4731826"/>
            <a:ext cx="381000" cy="949619"/>
          </a:xfrm>
          <a:prstGeom prst="rect">
            <a:avLst/>
          </a:prstGeom>
          <a:ln w="38100">
            <a:solidFill>
              <a:srgbClr val="CC33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520"/>
              </a:spcBef>
            </a:pPr>
            <a:endParaRPr lang="en-US" sz="2350" i="1" spc="0" dirty="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520"/>
              </a:spcBef>
            </a:pPr>
            <a:endParaRPr lang="en-US" sz="2025" baseline="-24691" dirty="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520"/>
              </a:spcBef>
            </a:pPr>
            <a:endParaRPr sz="2025" baseline="-24691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03340" y="5501958"/>
            <a:ext cx="227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放大率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85884" y="4680065"/>
            <a:ext cx="1542415" cy="776605"/>
          </a:xfrm>
          <a:custGeom>
            <a:avLst/>
            <a:gdLst/>
            <a:ahLst/>
            <a:cxnLst/>
            <a:rect l="l" t="t" r="r" b="b"/>
            <a:pathLst>
              <a:path w="1542415" h="776604">
                <a:moveTo>
                  <a:pt x="0" y="160268"/>
                </a:moveTo>
                <a:lnTo>
                  <a:pt x="50742" y="141352"/>
                </a:lnTo>
                <a:lnTo>
                  <a:pt x="101662" y="120303"/>
                </a:lnTo>
                <a:lnTo>
                  <a:pt x="152626" y="98721"/>
                </a:lnTo>
                <a:lnTo>
                  <a:pt x="203502" y="78205"/>
                </a:lnTo>
                <a:lnTo>
                  <a:pt x="254157" y="60355"/>
                </a:lnTo>
                <a:lnTo>
                  <a:pt x="304458" y="46770"/>
                </a:lnTo>
                <a:lnTo>
                  <a:pt x="354273" y="39050"/>
                </a:lnTo>
                <a:lnTo>
                  <a:pt x="421859" y="33074"/>
                </a:lnTo>
                <a:lnTo>
                  <a:pt x="480539" y="27575"/>
                </a:lnTo>
                <a:lnTo>
                  <a:pt x="531129" y="22559"/>
                </a:lnTo>
                <a:lnTo>
                  <a:pt x="574442" y="18030"/>
                </a:lnTo>
                <a:lnTo>
                  <a:pt x="642496" y="10458"/>
                </a:lnTo>
                <a:lnTo>
                  <a:pt x="668864" y="7425"/>
                </a:lnTo>
                <a:lnTo>
                  <a:pt x="691213" y="4901"/>
                </a:lnTo>
                <a:lnTo>
                  <a:pt x="710357" y="2891"/>
                </a:lnTo>
                <a:lnTo>
                  <a:pt x="727109" y="1400"/>
                </a:lnTo>
                <a:lnTo>
                  <a:pt x="742284" y="435"/>
                </a:lnTo>
                <a:lnTo>
                  <a:pt x="756697" y="0"/>
                </a:lnTo>
                <a:lnTo>
                  <a:pt x="771160" y="100"/>
                </a:lnTo>
                <a:lnTo>
                  <a:pt x="823002" y="3666"/>
                </a:lnTo>
                <a:lnTo>
                  <a:pt x="872747" y="8818"/>
                </a:lnTo>
                <a:lnTo>
                  <a:pt x="904618" y="12242"/>
                </a:lnTo>
                <a:lnTo>
                  <a:pt x="942239" y="16239"/>
                </a:lnTo>
                <a:lnTo>
                  <a:pt x="986425" y="20813"/>
                </a:lnTo>
                <a:lnTo>
                  <a:pt x="996939" y="31727"/>
                </a:lnTo>
                <a:lnTo>
                  <a:pt x="1007310" y="42967"/>
                </a:lnTo>
                <a:lnTo>
                  <a:pt x="1017965" y="53555"/>
                </a:lnTo>
                <a:lnTo>
                  <a:pt x="1029326" y="62517"/>
                </a:lnTo>
                <a:lnTo>
                  <a:pt x="1056813" y="77498"/>
                </a:lnTo>
                <a:lnTo>
                  <a:pt x="1085284" y="89906"/>
                </a:lnTo>
                <a:lnTo>
                  <a:pt x="1113285" y="103423"/>
                </a:lnTo>
                <a:lnTo>
                  <a:pt x="1139365" y="121727"/>
                </a:lnTo>
                <a:lnTo>
                  <a:pt x="1150132" y="135958"/>
                </a:lnTo>
                <a:lnTo>
                  <a:pt x="1158469" y="154353"/>
                </a:lnTo>
                <a:lnTo>
                  <a:pt x="1166118" y="174004"/>
                </a:lnTo>
                <a:lnTo>
                  <a:pt x="1174816" y="192002"/>
                </a:lnTo>
                <a:lnTo>
                  <a:pt x="1199429" y="232005"/>
                </a:lnTo>
                <a:lnTo>
                  <a:pt x="1227051" y="266654"/>
                </a:lnTo>
                <a:lnTo>
                  <a:pt x="1256190" y="291249"/>
                </a:lnTo>
                <a:lnTo>
                  <a:pt x="1286736" y="312734"/>
                </a:lnTo>
                <a:lnTo>
                  <a:pt x="1317282" y="334219"/>
                </a:lnTo>
                <a:lnTo>
                  <a:pt x="1346422" y="358814"/>
                </a:lnTo>
                <a:lnTo>
                  <a:pt x="1389323" y="400518"/>
                </a:lnTo>
                <a:lnTo>
                  <a:pt x="1395910" y="425687"/>
                </a:lnTo>
                <a:lnTo>
                  <a:pt x="1402223" y="451162"/>
                </a:lnTo>
                <a:lnTo>
                  <a:pt x="1409085" y="476026"/>
                </a:lnTo>
                <a:lnTo>
                  <a:pt x="1417323" y="499364"/>
                </a:lnTo>
                <a:lnTo>
                  <a:pt x="1433874" y="536028"/>
                </a:lnTo>
                <a:lnTo>
                  <a:pt x="1451729" y="570995"/>
                </a:lnTo>
                <a:lnTo>
                  <a:pt x="1470107" y="605285"/>
                </a:lnTo>
                <a:lnTo>
                  <a:pt x="1488223" y="639914"/>
                </a:lnTo>
                <a:lnTo>
                  <a:pt x="1497633" y="656839"/>
                </a:lnTo>
                <a:lnTo>
                  <a:pt x="1507406" y="673335"/>
                </a:lnTo>
                <a:lnTo>
                  <a:pt x="1516451" y="690689"/>
                </a:lnTo>
                <a:lnTo>
                  <a:pt x="1523674" y="710189"/>
                </a:lnTo>
                <a:lnTo>
                  <a:pt x="1542341" y="7760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组合 50"/>
          <p:cNvGrpSpPr/>
          <p:nvPr/>
        </p:nvGrpSpPr>
        <p:grpSpPr>
          <a:xfrm>
            <a:off x="798749" y="1472374"/>
            <a:ext cx="7422912" cy="3099783"/>
            <a:chOff x="798749" y="1472374"/>
            <a:chExt cx="7422912" cy="3099783"/>
          </a:xfrm>
        </p:grpSpPr>
        <p:sp>
          <p:nvSpPr>
            <p:cNvPr id="2" name="object 2"/>
            <p:cNvSpPr/>
            <p:nvPr/>
          </p:nvSpPr>
          <p:spPr>
            <a:xfrm>
              <a:off x="7759700" y="199151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3380" y="2030699"/>
              <a:ext cx="6575425" cy="1201420"/>
            </a:xfrm>
            <a:custGeom>
              <a:avLst/>
              <a:gdLst/>
              <a:ahLst/>
              <a:cxnLst/>
              <a:rect l="l" t="t" r="r" b="b"/>
              <a:pathLst>
                <a:path w="6575425" h="1201420">
                  <a:moveTo>
                    <a:pt x="85831" y="1049431"/>
                  </a:moveTo>
                  <a:lnTo>
                    <a:pt x="34609" y="1060396"/>
                  </a:lnTo>
                  <a:lnTo>
                    <a:pt x="1127" y="1106956"/>
                  </a:lnTo>
                  <a:lnTo>
                    <a:pt x="0" y="1137194"/>
                  </a:lnTo>
                  <a:lnTo>
                    <a:pt x="8787" y="1162306"/>
                  </a:lnTo>
                  <a:lnTo>
                    <a:pt x="24988" y="1182224"/>
                  </a:lnTo>
                  <a:lnTo>
                    <a:pt x="46715" y="1195594"/>
                  </a:lnTo>
                  <a:lnTo>
                    <a:pt x="72084" y="1201059"/>
                  </a:lnTo>
                  <a:lnTo>
                    <a:pt x="77143" y="1201261"/>
                  </a:lnTo>
                  <a:lnTo>
                    <a:pt x="82298" y="1200958"/>
                  </a:lnTo>
                  <a:lnTo>
                    <a:pt x="127438" y="1180397"/>
                  </a:lnTo>
                  <a:lnTo>
                    <a:pt x="149279" y="1142859"/>
                  </a:lnTo>
                  <a:lnTo>
                    <a:pt x="149440" y="1138515"/>
                  </a:lnTo>
                  <a:lnTo>
                    <a:pt x="456755" y="1088306"/>
                  </a:lnTo>
                  <a:lnTo>
                    <a:pt x="141706" y="1088306"/>
                  </a:lnTo>
                  <a:lnTo>
                    <a:pt x="139713" y="1084314"/>
                  </a:lnTo>
                  <a:lnTo>
                    <a:pt x="125417" y="1067590"/>
                  </a:lnTo>
                  <a:lnTo>
                    <a:pt x="107060" y="1055678"/>
                  </a:lnTo>
                  <a:lnTo>
                    <a:pt x="85831" y="1049431"/>
                  </a:lnTo>
                  <a:close/>
                </a:path>
                <a:path w="6575425" h="1201420">
                  <a:moveTo>
                    <a:pt x="6487817" y="0"/>
                  </a:moveTo>
                  <a:lnTo>
                    <a:pt x="6447868" y="19712"/>
                  </a:lnTo>
                  <a:lnTo>
                    <a:pt x="6426028" y="57251"/>
                  </a:lnTo>
                  <a:lnTo>
                    <a:pt x="6425866" y="61594"/>
                  </a:lnTo>
                  <a:lnTo>
                    <a:pt x="141706" y="1088306"/>
                  </a:lnTo>
                  <a:lnTo>
                    <a:pt x="456755" y="1088306"/>
                  </a:lnTo>
                  <a:lnTo>
                    <a:pt x="6433601" y="111804"/>
                  </a:lnTo>
                  <a:lnTo>
                    <a:pt x="6565596" y="111804"/>
                  </a:lnTo>
                  <a:lnTo>
                    <a:pt x="6574179" y="93153"/>
                  </a:lnTo>
                  <a:lnTo>
                    <a:pt x="6575306" y="62915"/>
                  </a:lnTo>
                  <a:lnTo>
                    <a:pt x="6564614" y="34609"/>
                  </a:lnTo>
                  <a:lnTo>
                    <a:pt x="6544592" y="13338"/>
                  </a:lnTo>
                  <a:lnTo>
                    <a:pt x="6518054" y="1127"/>
                  </a:lnTo>
                  <a:lnTo>
                    <a:pt x="6487817" y="0"/>
                  </a:lnTo>
                  <a:close/>
                </a:path>
                <a:path w="6575425" h="1201420">
                  <a:moveTo>
                    <a:pt x="6565596" y="111804"/>
                  </a:moveTo>
                  <a:lnTo>
                    <a:pt x="6433601" y="111804"/>
                  </a:lnTo>
                  <a:lnTo>
                    <a:pt x="6435593" y="115796"/>
                  </a:lnTo>
                  <a:lnTo>
                    <a:pt x="6449889" y="132519"/>
                  </a:lnTo>
                  <a:lnTo>
                    <a:pt x="6468245" y="144432"/>
                  </a:lnTo>
                  <a:lnTo>
                    <a:pt x="6489475" y="150678"/>
                  </a:lnTo>
                  <a:lnTo>
                    <a:pt x="6512390" y="150406"/>
                  </a:lnTo>
                  <a:lnTo>
                    <a:pt x="6540697" y="139713"/>
                  </a:lnTo>
                  <a:lnTo>
                    <a:pt x="6561967" y="119691"/>
                  </a:lnTo>
                  <a:lnTo>
                    <a:pt x="6565596" y="1118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7859" y="2666873"/>
              <a:ext cx="6557645" cy="677545"/>
            </a:xfrm>
            <a:custGeom>
              <a:avLst/>
              <a:gdLst/>
              <a:ahLst/>
              <a:cxnLst/>
              <a:rect l="l" t="t" r="r" b="b"/>
              <a:pathLst>
                <a:path w="6557645" h="677545">
                  <a:moveTo>
                    <a:pt x="766536" y="107066"/>
                  </a:moveTo>
                  <a:lnTo>
                    <a:pt x="144704" y="107066"/>
                  </a:lnTo>
                  <a:lnTo>
                    <a:pt x="6408614" y="620502"/>
                  </a:lnTo>
                  <a:lnTo>
                    <a:pt x="6409124" y="624819"/>
                  </a:lnTo>
                  <a:lnTo>
                    <a:pt x="6418961" y="644498"/>
                  </a:lnTo>
                  <a:lnTo>
                    <a:pt x="6433900" y="660488"/>
                  </a:lnTo>
                  <a:lnTo>
                    <a:pt x="6452995" y="671673"/>
                  </a:lnTo>
                  <a:lnTo>
                    <a:pt x="6475298" y="676939"/>
                  </a:lnTo>
                  <a:lnTo>
                    <a:pt x="6505349" y="673394"/>
                  </a:lnTo>
                  <a:lnTo>
                    <a:pt x="6530823" y="659097"/>
                  </a:lnTo>
                  <a:lnTo>
                    <a:pt x="6549078" y="636291"/>
                  </a:lnTo>
                  <a:lnTo>
                    <a:pt x="6557470" y="607218"/>
                  </a:lnTo>
                  <a:lnTo>
                    <a:pt x="6553925" y="577168"/>
                  </a:lnTo>
                  <a:lnTo>
                    <a:pt x="6549830" y="569873"/>
                  </a:lnTo>
                  <a:lnTo>
                    <a:pt x="6412765" y="569873"/>
                  </a:lnTo>
                  <a:lnTo>
                    <a:pt x="766536" y="107066"/>
                  </a:lnTo>
                  <a:close/>
                </a:path>
                <a:path w="6557645" h="677545">
                  <a:moveTo>
                    <a:pt x="6487749" y="525048"/>
                  </a:moveTo>
                  <a:lnTo>
                    <a:pt x="6444224" y="534538"/>
                  </a:lnTo>
                  <a:lnTo>
                    <a:pt x="6413969" y="565697"/>
                  </a:lnTo>
                  <a:lnTo>
                    <a:pt x="6412765" y="569873"/>
                  </a:lnTo>
                  <a:lnTo>
                    <a:pt x="6549830" y="569873"/>
                  </a:lnTo>
                  <a:lnTo>
                    <a:pt x="6539627" y="551694"/>
                  </a:lnTo>
                  <a:lnTo>
                    <a:pt x="6516821" y="533439"/>
                  </a:lnTo>
                  <a:lnTo>
                    <a:pt x="6487749" y="525048"/>
                  </a:lnTo>
                  <a:close/>
                </a:path>
                <a:path w="6557645" h="677545">
                  <a:moveTo>
                    <a:pt x="82170" y="0"/>
                  </a:moveTo>
                  <a:lnTo>
                    <a:pt x="52119" y="3545"/>
                  </a:lnTo>
                  <a:lnTo>
                    <a:pt x="26645" y="17841"/>
                  </a:lnTo>
                  <a:lnTo>
                    <a:pt x="8391" y="40647"/>
                  </a:lnTo>
                  <a:lnTo>
                    <a:pt x="0" y="69720"/>
                  </a:lnTo>
                  <a:lnTo>
                    <a:pt x="3545" y="99770"/>
                  </a:lnTo>
                  <a:lnTo>
                    <a:pt x="17842" y="125245"/>
                  </a:lnTo>
                  <a:lnTo>
                    <a:pt x="40648" y="143499"/>
                  </a:lnTo>
                  <a:lnTo>
                    <a:pt x="69720" y="151890"/>
                  </a:lnTo>
                  <a:lnTo>
                    <a:pt x="92583" y="150327"/>
                  </a:lnTo>
                  <a:lnTo>
                    <a:pt x="113245" y="142400"/>
                  </a:lnTo>
                  <a:lnTo>
                    <a:pt x="130588" y="129056"/>
                  </a:lnTo>
                  <a:lnTo>
                    <a:pt x="143499" y="111241"/>
                  </a:lnTo>
                  <a:lnTo>
                    <a:pt x="144704" y="107066"/>
                  </a:lnTo>
                  <a:lnTo>
                    <a:pt x="766536" y="107066"/>
                  </a:lnTo>
                  <a:lnTo>
                    <a:pt x="148854" y="56436"/>
                  </a:lnTo>
                  <a:lnTo>
                    <a:pt x="148345" y="52119"/>
                  </a:lnTo>
                  <a:lnTo>
                    <a:pt x="138507" y="32440"/>
                  </a:lnTo>
                  <a:lnTo>
                    <a:pt x="123568" y="16450"/>
                  </a:lnTo>
                  <a:lnTo>
                    <a:pt x="104474" y="5265"/>
                  </a:lnTo>
                  <a:lnTo>
                    <a:pt x="821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6617" y="2370380"/>
              <a:ext cx="6555105" cy="1713230"/>
            </a:xfrm>
            <a:custGeom>
              <a:avLst/>
              <a:gdLst/>
              <a:ahLst/>
              <a:cxnLst/>
              <a:rect l="l" t="t" r="r" b="b"/>
              <a:pathLst>
                <a:path w="6555105" h="1713229">
                  <a:moveTo>
                    <a:pt x="353175" y="117787"/>
                  </a:moveTo>
                  <a:lnTo>
                    <a:pt x="138721" y="117787"/>
                  </a:lnTo>
                  <a:lnTo>
                    <a:pt x="6404397" y="1645485"/>
                  </a:lnTo>
                  <a:lnTo>
                    <a:pt x="6404224" y="1649827"/>
                  </a:lnTo>
                  <a:lnTo>
                    <a:pt x="6423104" y="1688939"/>
                  </a:lnTo>
                  <a:lnTo>
                    <a:pt x="6461412" y="1711675"/>
                  </a:lnTo>
                  <a:lnTo>
                    <a:pt x="6491647" y="1712883"/>
                  </a:lnTo>
                  <a:lnTo>
                    <a:pt x="6519047" y="1702755"/>
                  </a:lnTo>
                  <a:lnTo>
                    <a:pt x="6540650" y="1683091"/>
                  </a:lnTo>
                  <a:lnTo>
                    <a:pt x="6553493" y="1655693"/>
                  </a:lnTo>
                  <a:lnTo>
                    <a:pt x="6554702" y="1625459"/>
                  </a:lnTo>
                  <a:lnTo>
                    <a:pt x="6544574" y="1598059"/>
                  </a:lnTo>
                  <a:lnTo>
                    <a:pt x="6542719" y="1596021"/>
                  </a:lnTo>
                  <a:lnTo>
                    <a:pt x="6415982" y="1596021"/>
                  </a:lnTo>
                  <a:lnTo>
                    <a:pt x="353175" y="117787"/>
                  </a:lnTo>
                  <a:close/>
                </a:path>
                <a:path w="6555105" h="1713229">
                  <a:moveTo>
                    <a:pt x="6474687" y="1561573"/>
                  </a:moveTo>
                  <a:lnTo>
                    <a:pt x="6453038" y="1566163"/>
                  </a:lnTo>
                  <a:lnTo>
                    <a:pt x="6433818" y="1576624"/>
                  </a:lnTo>
                  <a:lnTo>
                    <a:pt x="6418275" y="1592195"/>
                  </a:lnTo>
                  <a:lnTo>
                    <a:pt x="6415982" y="1596021"/>
                  </a:lnTo>
                  <a:lnTo>
                    <a:pt x="6542719" y="1596021"/>
                  </a:lnTo>
                  <a:lnTo>
                    <a:pt x="6524911" y="1576456"/>
                  </a:lnTo>
                  <a:lnTo>
                    <a:pt x="6497513" y="1563612"/>
                  </a:lnTo>
                  <a:lnTo>
                    <a:pt x="6474687" y="1561573"/>
                  </a:lnTo>
                  <a:close/>
                </a:path>
                <a:path w="6555105" h="1713229">
                  <a:moveTo>
                    <a:pt x="78003" y="0"/>
                  </a:moveTo>
                  <a:lnTo>
                    <a:pt x="29595" y="15145"/>
                  </a:lnTo>
                  <a:lnTo>
                    <a:pt x="1208" y="58115"/>
                  </a:lnTo>
                  <a:lnTo>
                    <a:pt x="0" y="88349"/>
                  </a:lnTo>
                  <a:lnTo>
                    <a:pt x="10128" y="115749"/>
                  </a:lnTo>
                  <a:lnTo>
                    <a:pt x="29791" y="137352"/>
                  </a:lnTo>
                  <a:lnTo>
                    <a:pt x="57189" y="150196"/>
                  </a:lnTo>
                  <a:lnTo>
                    <a:pt x="80015" y="152235"/>
                  </a:lnTo>
                  <a:lnTo>
                    <a:pt x="101663" y="147645"/>
                  </a:lnTo>
                  <a:lnTo>
                    <a:pt x="120883" y="137184"/>
                  </a:lnTo>
                  <a:lnTo>
                    <a:pt x="136426" y="121612"/>
                  </a:lnTo>
                  <a:lnTo>
                    <a:pt x="138721" y="117787"/>
                  </a:lnTo>
                  <a:lnTo>
                    <a:pt x="353175" y="117787"/>
                  </a:lnTo>
                  <a:lnTo>
                    <a:pt x="150305" y="68323"/>
                  </a:lnTo>
                  <a:lnTo>
                    <a:pt x="150479" y="63980"/>
                  </a:lnTo>
                  <a:lnTo>
                    <a:pt x="143847" y="43002"/>
                  </a:lnTo>
                  <a:lnTo>
                    <a:pt x="114492" y="10829"/>
                  </a:lnTo>
                  <a:lnTo>
                    <a:pt x="83062" y="189"/>
                  </a:lnTo>
                  <a:lnTo>
                    <a:pt x="78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72358" y="2006306"/>
              <a:ext cx="292606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997700" y="3873500"/>
              <a:ext cx="177800" cy="177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796401" y="3813329"/>
            <a:ext cx="382905" cy="1064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425"/>
              </a:spcBef>
            </a:pPr>
            <a:r>
              <a:rPr sz="2000" spc="-75" dirty="0">
                <a:latin typeface="Arial Unicode MS"/>
                <a:cs typeface="Arial Unicode MS"/>
              </a:rPr>
              <a:t>P_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000" spc="90" dirty="0">
                <a:latin typeface="Arial Unicode MS"/>
                <a:cs typeface="Arial Unicode MS"/>
              </a:rPr>
              <a:t>π</a:t>
            </a:r>
            <a:endParaRPr sz="40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75901" y="4731826"/>
                <a:ext cx="1861792" cy="1833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01" y="4731826"/>
                <a:ext cx="1861792" cy="18331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329725" y="4751735"/>
                <a:ext cx="1656159" cy="1757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25" y="4751735"/>
                <a:ext cx="1656159" cy="17571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2014</Words>
  <Application>Microsoft Macintosh PowerPoint</Application>
  <PresentationFormat>全屏显示(4:3)</PresentationFormat>
  <Paragraphs>494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DengXian</vt:lpstr>
      <vt:lpstr>DengXian</vt:lpstr>
      <vt:lpstr>黑体</vt:lpstr>
      <vt:lpstr>Arial Unicode MS</vt:lpstr>
      <vt:lpstr>Heiti SC Medium</vt:lpstr>
      <vt:lpstr>Arial</vt:lpstr>
      <vt:lpstr>Calibri</vt:lpstr>
      <vt:lpstr>Cambria Math</vt:lpstr>
      <vt:lpstr>Symbol</vt:lpstr>
      <vt:lpstr>Tahoma</vt:lpstr>
      <vt:lpstr>Times New Roman</vt:lpstr>
      <vt:lpstr>Verdana</vt:lpstr>
      <vt:lpstr>Wingdings</vt:lpstr>
      <vt:lpstr>Office Theme</vt:lpstr>
      <vt:lpstr>Lecture 3 摄像机模型2 &amp;  摄像机标定</vt:lpstr>
      <vt:lpstr>Lecture 3 摄像机模型2 &amp;  摄像机标定</vt:lpstr>
      <vt:lpstr>投影摄像机</vt:lpstr>
      <vt:lpstr>练习</vt:lpstr>
      <vt:lpstr>练习！</vt:lpstr>
      <vt:lpstr>正则投影变换</vt:lpstr>
      <vt:lpstr>投影摄像机</vt:lpstr>
      <vt:lpstr>弱透视投影</vt:lpstr>
      <vt:lpstr>弱透视投影</vt:lpstr>
      <vt:lpstr>弱透视投影</vt:lpstr>
      <vt:lpstr>PowerPoint 演示文稿</vt:lpstr>
      <vt:lpstr>正投影</vt:lpstr>
      <vt:lpstr>模型优缺点</vt:lpstr>
      <vt:lpstr>一点透视</vt:lpstr>
      <vt:lpstr>弱透视投影</vt:lpstr>
      <vt:lpstr>弱透视投影</vt:lpstr>
      <vt:lpstr>Lecture 3 摄像机标定</vt:lpstr>
      <vt:lpstr>PowerPoint 演示文稿</vt:lpstr>
      <vt:lpstr>投影摄像机</vt:lpstr>
      <vt:lpstr>标定目标</vt:lpstr>
      <vt:lpstr>标定问题</vt:lpstr>
      <vt:lpstr>标定问题</vt:lpstr>
      <vt:lpstr>标定问题</vt:lpstr>
      <vt:lpstr>标定问题</vt:lpstr>
      <vt:lpstr>标定问题</vt:lpstr>
      <vt:lpstr>标定问题</vt:lpstr>
      <vt:lpstr>标定问题</vt:lpstr>
      <vt:lpstr>分块矩阵乘法</vt:lpstr>
      <vt:lpstr>标定问题</vt:lpstr>
      <vt:lpstr>齐次 M x N 线性坐标系  M=方程数= 2n   N=未知数数量= 11</vt:lpstr>
      <vt:lpstr>标定问题</vt:lpstr>
      <vt:lpstr>PowerPoint 演示文稿</vt:lpstr>
      <vt:lpstr>提取摄像机参数</vt:lpstr>
      <vt:lpstr>PowerPoint 演示文稿</vt:lpstr>
      <vt:lpstr>PowerPoint 演示文稿</vt:lpstr>
      <vt:lpstr>定理 (Faugeras, 1993)</vt:lpstr>
      <vt:lpstr>PowerPoint 演示文稿</vt:lpstr>
      <vt:lpstr>退化例子</vt:lpstr>
      <vt:lpstr>Lecture 3 摄像机标定</vt:lpstr>
      <vt:lpstr>径向畸变</vt:lpstr>
      <vt:lpstr>径向畸变</vt:lpstr>
      <vt:lpstr>径向畸变</vt:lpstr>
      <vt:lpstr>标定的一般问题</vt:lpstr>
      <vt:lpstr>标定的一般问题</vt:lpstr>
      <vt:lpstr>标定的一般问题</vt:lpstr>
      <vt:lpstr>径向畸变</vt:lpstr>
      <vt:lpstr>径向畸变</vt:lpstr>
      <vt:lpstr>径向畸变</vt:lpstr>
      <vt:lpstr>Lecture 3 摄像机标定</vt:lpstr>
      <vt:lpstr>标定流程</vt:lpstr>
      <vt:lpstr>标定流程</vt:lpstr>
      <vt:lpstr>标定流程</vt:lpstr>
      <vt:lpstr>标定流程</vt:lpstr>
      <vt:lpstr>标定流程</vt:lpstr>
      <vt:lpstr>标定流程</vt:lpstr>
      <vt:lpstr>标定流程</vt:lpstr>
      <vt:lpstr>标定流程</vt:lpstr>
      <vt:lpstr>PowerPoint 演示文稿</vt:lpstr>
      <vt:lpstr>特征值和特征向量</vt:lpstr>
      <vt:lpstr>奇异值分解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Camera Models 2 &amp;  Camera Calibration</dc:title>
  <cp:lastModifiedBy>zhaozhaoran@outlook.com</cp:lastModifiedBy>
  <cp:revision>71</cp:revision>
  <dcterms:created xsi:type="dcterms:W3CDTF">2019-08-26T07:51:46Z</dcterms:created>
  <dcterms:modified xsi:type="dcterms:W3CDTF">2019-10-18T12:00:02Z</dcterms:modified>
</cp:coreProperties>
</file>