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320" r:id="rId4"/>
    <p:sldId id="321" r:id="rId5"/>
    <p:sldId id="260" r:id="rId6"/>
    <p:sldId id="261" r:id="rId7"/>
    <p:sldId id="262" r:id="rId8"/>
    <p:sldId id="263" r:id="rId9"/>
    <p:sldId id="264" r:id="rId10"/>
    <p:sldId id="265" r:id="rId11"/>
    <p:sldId id="322" r:id="rId12"/>
    <p:sldId id="267" r:id="rId13"/>
    <p:sldId id="268" r:id="rId14"/>
    <p:sldId id="323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324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25" r:id="rId46"/>
    <p:sldId id="301" r:id="rId47"/>
    <p:sldId id="302" r:id="rId48"/>
    <p:sldId id="303" r:id="rId49"/>
    <p:sldId id="304" r:id="rId50"/>
    <p:sldId id="305" r:id="rId51"/>
    <p:sldId id="306" r:id="rId52"/>
    <p:sldId id="310" r:id="rId53"/>
    <p:sldId id="311" r:id="rId54"/>
    <p:sldId id="312" r:id="rId55"/>
    <p:sldId id="313" r:id="rId56"/>
    <p:sldId id="314" r:id="rId57"/>
    <p:sldId id="315" r:id="rId58"/>
    <p:sldId id="316" r:id="rId59"/>
    <p:sldId id="317" r:id="rId60"/>
    <p:sldId id="318" r:id="rId61"/>
    <p:sldId id="319" r:id="rId62"/>
  </p:sldIdLst>
  <p:sldSz cx="9144000" cy="6858000" type="screen4x3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66"/>
  </p:normalViewPr>
  <p:slideViewPr>
    <p:cSldViewPr>
      <p:cViewPr varScale="1">
        <p:scale>
          <a:sx n="102" d="100"/>
          <a:sy n="102" d="100"/>
        </p:scale>
        <p:origin x="1384" y="1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59155" y="224916"/>
            <a:ext cx="7425689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tx1"/>
                </a:solidFill>
                <a:latin typeface="Lucida Sans"/>
                <a:cs typeface="Lucida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86513" y="254825"/>
            <a:ext cx="3970972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07340" y="3161445"/>
            <a:ext cx="6485890" cy="16059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file:////var/folders/1_/tr5lx3bx0ws2xyrtd1wnktq00000gn/T/com.microsoft.Powerpoint/converted_emf.emf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7" Type="http://schemas.openxmlformats.org/officeDocument/2006/relationships/image" Target="../media/image70.png"/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jp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1.jp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0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0.png"/><Relationship Id="rId2" Type="http://schemas.openxmlformats.org/officeDocument/2006/relationships/image" Target="../media/image79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7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7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7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7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75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75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9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obots.ox.ac.uk/~vgg/projects/SingleView/models/merton/merton.wrl" TargetMode="External"/><Relationship Id="rId2" Type="http://schemas.openxmlformats.org/officeDocument/2006/relationships/image" Target="../media/image90.jpg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jpg"/><Relationship Id="rId2" Type="http://schemas.openxmlformats.org/officeDocument/2006/relationships/hyperlink" Target="http://www.robots.ox.ac.uk/~vgg/projects/SingleView/models/merton/merton.wrl" TargetMode="External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jpg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hyperlink" Target="http://www.robots.ox.ac.uk/~vgg/projects/SingleView/models/hut/hutme.wrl" TargetMode="External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jp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7" Type="http://schemas.openxmlformats.org/officeDocument/2006/relationships/image" Target="../media/image100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9.jpg"/><Relationship Id="rId5" Type="http://schemas.openxmlformats.org/officeDocument/2006/relationships/image" Target="../media/image98.jpg"/><Relationship Id="rId4" Type="http://schemas.openxmlformats.org/officeDocument/2006/relationships/image" Target="../media/image97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jpg"/><Relationship Id="rId2" Type="http://schemas.openxmlformats.org/officeDocument/2006/relationships/image" Target="../media/image101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ake3d.cs.cornell.edu/" TargetMode="External"/><Relationship Id="rId5" Type="http://schemas.openxmlformats.org/officeDocument/2006/relationships/hyperlink" Target="http://make3d.stanford.edu/" TargetMode="External"/><Relationship Id="rId4" Type="http://schemas.openxmlformats.org/officeDocument/2006/relationships/image" Target="../media/image103.jp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jp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13" Type="http://schemas.openxmlformats.org/officeDocument/2006/relationships/image" Target="../media/image116.png"/><Relationship Id="rId3" Type="http://schemas.openxmlformats.org/officeDocument/2006/relationships/image" Target="../media/image106.jpg"/><Relationship Id="rId7" Type="http://schemas.openxmlformats.org/officeDocument/2006/relationships/image" Target="../media/image110.png"/><Relationship Id="rId12" Type="http://schemas.openxmlformats.org/officeDocument/2006/relationships/image" Target="../media/image115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9.png"/><Relationship Id="rId11" Type="http://schemas.openxmlformats.org/officeDocument/2006/relationships/image" Target="../media/image114.png"/><Relationship Id="rId5" Type="http://schemas.openxmlformats.org/officeDocument/2006/relationships/image" Target="../media/image108.png"/><Relationship Id="rId10" Type="http://schemas.openxmlformats.org/officeDocument/2006/relationships/image" Target="../media/image113.png"/><Relationship Id="rId4" Type="http://schemas.openxmlformats.org/officeDocument/2006/relationships/image" Target="../media/image107.jpg"/><Relationship Id="rId9" Type="http://schemas.openxmlformats.org/officeDocument/2006/relationships/image" Target="../media/image112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jpg"/><Relationship Id="rId3" Type="http://schemas.openxmlformats.org/officeDocument/2006/relationships/image" Target="../media/image118.jpg"/><Relationship Id="rId7" Type="http://schemas.openxmlformats.org/officeDocument/2006/relationships/image" Target="../media/image122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1.png"/><Relationship Id="rId5" Type="http://schemas.openxmlformats.org/officeDocument/2006/relationships/image" Target="../media/image120.jpg"/><Relationship Id="rId4" Type="http://schemas.openxmlformats.org/officeDocument/2006/relationships/image" Target="../media/image119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jpg"/><Relationship Id="rId2" Type="http://schemas.openxmlformats.org/officeDocument/2006/relationships/image" Target="../media/image124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7.jpg"/><Relationship Id="rId4" Type="http://schemas.openxmlformats.org/officeDocument/2006/relationships/image" Target="../media/image126.jp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hyperlink" Target="http://www.robots.ox.ac.uk/~vgg/projects/SingleView/models/hut/hutme.wrl" TargetMode="External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3.png"/><Relationship Id="rId4" Type="http://schemas.openxmlformats.org/officeDocument/2006/relationships/image" Target="../media/image132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jpg"/><Relationship Id="rId2" Type="http://schemas.openxmlformats.org/officeDocument/2006/relationships/image" Target="../media/image12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6.png"/><Relationship Id="rId5" Type="http://schemas.openxmlformats.org/officeDocument/2006/relationships/image" Target="../media/image135.png"/><Relationship Id="rId4" Type="http://schemas.openxmlformats.org/officeDocument/2006/relationships/image" Target="../media/image4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28833"/>
            <a:ext cx="9143999" cy="275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356350"/>
            <a:ext cx="9144000" cy="501650"/>
          </a:xfrm>
          <a:custGeom>
            <a:avLst/>
            <a:gdLst/>
            <a:ahLst/>
            <a:cxnLst/>
            <a:rect l="l" t="t" r="r" b="b"/>
            <a:pathLst>
              <a:path w="9144000" h="501650">
                <a:moveTo>
                  <a:pt x="0" y="501648"/>
                </a:moveTo>
                <a:lnTo>
                  <a:pt x="9144000" y="501648"/>
                </a:lnTo>
                <a:lnTo>
                  <a:pt x="9144000" y="0"/>
                </a:lnTo>
                <a:lnTo>
                  <a:pt x="0" y="0"/>
                </a:lnTo>
                <a:lnTo>
                  <a:pt x="0" y="501648"/>
                </a:lnTo>
                <a:close/>
              </a:path>
            </a:pathLst>
          </a:custGeom>
          <a:solidFill>
            <a:srgbClr val="85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356350"/>
            <a:ext cx="9144000" cy="501650"/>
          </a:xfrm>
          <a:custGeom>
            <a:avLst/>
            <a:gdLst/>
            <a:ahLst/>
            <a:cxnLst/>
            <a:rect l="l" t="t" r="r" b="b"/>
            <a:pathLst>
              <a:path w="9144000" h="501650">
                <a:moveTo>
                  <a:pt x="0" y="0"/>
                </a:moveTo>
                <a:lnTo>
                  <a:pt x="9144000" y="0"/>
                </a:lnTo>
                <a:lnTo>
                  <a:pt x="9144000" y="501649"/>
                </a:lnTo>
                <a:lnTo>
                  <a:pt x="0" y="501649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082540" y="6464843"/>
            <a:ext cx="1189990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Verdana"/>
                <a:cs typeface="Verdana"/>
              </a:rPr>
              <a:t>Lecture </a:t>
            </a:r>
            <a:r>
              <a:rPr sz="1700" spc="50" dirty="0">
                <a:solidFill>
                  <a:srgbClr val="FFFFFF"/>
                </a:solidFill>
                <a:latin typeface="Verdana"/>
                <a:cs typeface="Verdana"/>
              </a:rPr>
              <a:t>4</a:t>
            </a:r>
            <a:r>
              <a:rPr sz="17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6501574"/>
            <a:ext cx="14776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Silvio Savarese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406837" y="6428549"/>
            <a:ext cx="1025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dirty="0">
                <a:solidFill>
                  <a:srgbClr val="FFFFFF"/>
                </a:solidFill>
                <a:latin typeface="Footlight MT Light"/>
                <a:cs typeface="Footlight MT Light"/>
              </a:rPr>
              <a:t>22-Jan-18</a:t>
            </a:r>
            <a:endParaRPr sz="1800">
              <a:latin typeface="Footlight MT Light"/>
              <a:cs typeface="Footlight MT Ligh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749954" y="179033"/>
            <a:ext cx="2133600" cy="27172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31140" y="492759"/>
            <a:ext cx="6262370" cy="150297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5" dirty="0">
                <a:latin typeface="黑体" panose="02010609060101010101" pitchFamily="49" charset="-122"/>
                <a:ea typeface="黑体" panose="02010609060101010101" pitchFamily="49" charset="-122"/>
              </a:rPr>
              <a:t>Lecture</a:t>
            </a:r>
            <a:r>
              <a:rPr sz="4800" dirty="0">
                <a:latin typeface="黑体" panose="02010609060101010101" pitchFamily="49" charset="-122"/>
                <a:ea typeface="黑体" panose="02010609060101010101" pitchFamily="49" charset="-122"/>
              </a:rPr>
              <a:t> 4</a:t>
            </a:r>
          </a:p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zh-CN" altLang="en-US" sz="4800" spc="-5" dirty="0">
                <a:solidFill>
                  <a:srgbClr val="CC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单视图重构</a:t>
            </a:r>
            <a:endParaRPr sz="4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1886F3DA-70CB-6C4E-8767-9B5C17AFE70C}"/>
              </a:ext>
            </a:extLst>
          </p:cNvPr>
          <p:cNvPicPr>
            <a:picLocks noChangeAspect="1"/>
          </p:cNvPicPr>
          <p:nvPr/>
        </p:nvPicPr>
        <p:blipFill>
          <a:blip r:link="rId4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600200" y="5334000"/>
            <a:ext cx="838200" cy="838200"/>
          </a:xfrm>
          <a:custGeom>
            <a:avLst/>
            <a:gdLst/>
            <a:ahLst/>
            <a:cxnLst/>
            <a:rect l="l" t="t" r="r" b="b"/>
            <a:pathLst>
              <a:path w="838200" h="838200">
                <a:moveTo>
                  <a:pt x="0" y="0"/>
                </a:moveTo>
                <a:lnTo>
                  <a:pt x="838200" y="0"/>
                </a:lnTo>
                <a:lnTo>
                  <a:pt x="838200" y="838200"/>
                </a:lnTo>
                <a:lnTo>
                  <a:pt x="0" y="838200"/>
                </a:lnTo>
                <a:lnTo>
                  <a:pt x="0" y="0"/>
                </a:lnTo>
                <a:close/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26710" y="5160511"/>
            <a:ext cx="1185545" cy="1185545"/>
          </a:xfrm>
          <a:custGeom>
            <a:avLst/>
            <a:gdLst/>
            <a:ahLst/>
            <a:cxnLst/>
            <a:rect l="l" t="t" r="r" b="b"/>
            <a:pathLst>
              <a:path w="1185545" h="1185545">
                <a:moveTo>
                  <a:pt x="581265" y="0"/>
                </a:moveTo>
                <a:lnTo>
                  <a:pt x="1185177" y="581265"/>
                </a:lnTo>
                <a:lnTo>
                  <a:pt x="603911" y="1185177"/>
                </a:lnTo>
                <a:lnTo>
                  <a:pt x="0" y="603911"/>
                </a:lnTo>
                <a:lnTo>
                  <a:pt x="581265" y="0"/>
                </a:lnTo>
                <a:close/>
              </a:path>
            </a:pathLst>
          </a:custGeom>
          <a:ln w="25399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71600" y="4953000"/>
            <a:ext cx="1371600" cy="1447800"/>
          </a:xfrm>
          <a:custGeom>
            <a:avLst/>
            <a:gdLst/>
            <a:ahLst/>
            <a:cxnLst/>
            <a:rect l="l" t="t" r="r" b="b"/>
            <a:pathLst>
              <a:path w="1371600" h="1447800">
                <a:moveTo>
                  <a:pt x="0" y="1447800"/>
                </a:moveTo>
                <a:lnTo>
                  <a:pt x="411480" y="506730"/>
                </a:lnTo>
                <a:lnTo>
                  <a:pt x="1371600" y="0"/>
                </a:lnTo>
                <a:lnTo>
                  <a:pt x="891540" y="1085850"/>
                </a:lnTo>
                <a:lnTo>
                  <a:pt x="0" y="1447800"/>
                </a:lnTo>
                <a:close/>
              </a:path>
            </a:pathLst>
          </a:custGeom>
          <a:ln w="254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36529" y="5405077"/>
            <a:ext cx="1994535" cy="748030"/>
          </a:xfrm>
          <a:custGeom>
            <a:avLst/>
            <a:gdLst/>
            <a:ahLst/>
            <a:cxnLst/>
            <a:rect l="l" t="t" r="r" b="b"/>
            <a:pathLst>
              <a:path w="1994535" h="748029">
                <a:moveTo>
                  <a:pt x="0" y="362271"/>
                </a:moveTo>
                <a:lnTo>
                  <a:pt x="961086" y="0"/>
                </a:lnTo>
                <a:lnTo>
                  <a:pt x="1994141" y="333773"/>
                </a:lnTo>
                <a:lnTo>
                  <a:pt x="881512" y="748001"/>
                </a:lnTo>
                <a:lnTo>
                  <a:pt x="0" y="362271"/>
                </a:lnTo>
                <a:close/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34889" y="5095796"/>
            <a:ext cx="283210" cy="459105"/>
          </a:xfrm>
          <a:custGeom>
            <a:avLst/>
            <a:gdLst/>
            <a:ahLst/>
            <a:cxnLst/>
            <a:rect l="l" t="t" r="r" b="b"/>
            <a:pathLst>
              <a:path w="283210" h="459104">
                <a:moveTo>
                  <a:pt x="209308" y="375283"/>
                </a:moveTo>
                <a:lnTo>
                  <a:pt x="225798" y="458866"/>
                </a:lnTo>
                <a:lnTo>
                  <a:pt x="282770" y="395524"/>
                </a:lnTo>
                <a:lnTo>
                  <a:pt x="258060" y="388716"/>
                </a:lnTo>
                <a:lnTo>
                  <a:pt x="259785" y="381967"/>
                </a:lnTo>
                <a:lnTo>
                  <a:pt x="233568" y="381967"/>
                </a:lnTo>
                <a:lnTo>
                  <a:pt x="209308" y="375283"/>
                </a:lnTo>
                <a:close/>
              </a:path>
              <a:path w="283210" h="459104">
                <a:moveTo>
                  <a:pt x="16621" y="0"/>
                </a:moveTo>
                <a:lnTo>
                  <a:pt x="23703" y="39583"/>
                </a:lnTo>
                <a:lnTo>
                  <a:pt x="71013" y="68226"/>
                </a:lnTo>
                <a:lnTo>
                  <a:pt x="93593" y="79823"/>
                </a:lnTo>
                <a:lnTo>
                  <a:pt x="115015" y="91732"/>
                </a:lnTo>
                <a:lnTo>
                  <a:pt x="135856" y="106155"/>
                </a:lnTo>
                <a:lnTo>
                  <a:pt x="154421" y="123315"/>
                </a:lnTo>
                <a:lnTo>
                  <a:pt x="163362" y="133941"/>
                </a:lnTo>
                <a:lnTo>
                  <a:pt x="173274" y="148125"/>
                </a:lnTo>
                <a:lnTo>
                  <a:pt x="174184" y="149075"/>
                </a:lnTo>
                <a:lnTo>
                  <a:pt x="206220" y="176636"/>
                </a:lnTo>
                <a:lnTo>
                  <a:pt x="234424" y="225762"/>
                </a:lnTo>
                <a:lnTo>
                  <a:pt x="243014" y="263681"/>
                </a:lnTo>
                <a:lnTo>
                  <a:pt x="244648" y="283833"/>
                </a:lnTo>
                <a:lnTo>
                  <a:pt x="244588" y="306336"/>
                </a:lnTo>
                <a:lnTo>
                  <a:pt x="243348" y="325605"/>
                </a:lnTo>
                <a:lnTo>
                  <a:pt x="236935" y="368804"/>
                </a:lnTo>
                <a:lnTo>
                  <a:pt x="233568" y="381967"/>
                </a:lnTo>
                <a:lnTo>
                  <a:pt x="259785" y="381967"/>
                </a:lnTo>
                <a:lnTo>
                  <a:pt x="261542" y="375098"/>
                </a:lnTo>
                <a:lnTo>
                  <a:pt x="268467" y="329371"/>
                </a:lnTo>
                <a:lnTo>
                  <a:pt x="270041" y="306336"/>
                </a:lnTo>
                <a:lnTo>
                  <a:pt x="270050" y="283833"/>
                </a:lnTo>
                <a:lnTo>
                  <a:pt x="268334" y="261675"/>
                </a:lnTo>
                <a:lnTo>
                  <a:pt x="258893" y="218946"/>
                </a:lnTo>
                <a:lnTo>
                  <a:pt x="239993" y="179410"/>
                </a:lnTo>
                <a:lnTo>
                  <a:pt x="210083" y="144689"/>
                </a:lnTo>
                <a:lnTo>
                  <a:pt x="192233" y="130912"/>
                </a:lnTo>
                <a:lnTo>
                  <a:pt x="184181" y="119391"/>
                </a:lnTo>
                <a:lnTo>
                  <a:pt x="152026" y="86511"/>
                </a:lnTo>
                <a:lnTo>
                  <a:pt x="105987" y="57652"/>
                </a:lnTo>
                <a:lnTo>
                  <a:pt x="82623" y="45636"/>
                </a:lnTo>
                <a:lnTo>
                  <a:pt x="59789" y="33097"/>
                </a:lnTo>
                <a:lnTo>
                  <a:pt x="37746" y="18418"/>
                </a:lnTo>
                <a:lnTo>
                  <a:pt x="1662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62200" y="5181600"/>
            <a:ext cx="262255" cy="453390"/>
          </a:xfrm>
          <a:custGeom>
            <a:avLst/>
            <a:gdLst/>
            <a:ahLst/>
            <a:cxnLst/>
            <a:rect l="l" t="t" r="r" b="b"/>
            <a:pathLst>
              <a:path w="262255" h="453389">
                <a:moveTo>
                  <a:pt x="108000" y="53849"/>
                </a:moveTo>
                <a:lnTo>
                  <a:pt x="55269" y="53849"/>
                </a:lnTo>
                <a:lnTo>
                  <a:pt x="62702" y="58623"/>
                </a:lnTo>
                <a:lnTo>
                  <a:pt x="85283" y="70219"/>
                </a:lnTo>
                <a:lnTo>
                  <a:pt x="106704" y="82128"/>
                </a:lnTo>
                <a:lnTo>
                  <a:pt x="127546" y="96551"/>
                </a:lnTo>
                <a:lnTo>
                  <a:pt x="146110" y="113711"/>
                </a:lnTo>
                <a:lnTo>
                  <a:pt x="155051" y="124338"/>
                </a:lnTo>
                <a:lnTo>
                  <a:pt x="164964" y="138521"/>
                </a:lnTo>
                <a:lnTo>
                  <a:pt x="165873" y="139471"/>
                </a:lnTo>
                <a:lnTo>
                  <a:pt x="197909" y="167032"/>
                </a:lnTo>
                <a:lnTo>
                  <a:pt x="226113" y="216159"/>
                </a:lnTo>
                <a:lnTo>
                  <a:pt x="234703" y="254077"/>
                </a:lnTo>
                <a:lnTo>
                  <a:pt x="236337" y="274229"/>
                </a:lnTo>
                <a:lnTo>
                  <a:pt x="236277" y="296732"/>
                </a:lnTo>
                <a:lnTo>
                  <a:pt x="235037" y="316001"/>
                </a:lnTo>
                <a:lnTo>
                  <a:pt x="228572" y="359408"/>
                </a:lnTo>
                <a:lnTo>
                  <a:pt x="218271" y="402832"/>
                </a:lnTo>
                <a:lnTo>
                  <a:pt x="205332" y="445584"/>
                </a:lnTo>
                <a:lnTo>
                  <a:pt x="229642" y="452941"/>
                </a:lnTo>
                <a:lnTo>
                  <a:pt x="242581" y="410190"/>
                </a:lnTo>
                <a:lnTo>
                  <a:pt x="253283" y="365285"/>
                </a:lnTo>
                <a:lnTo>
                  <a:pt x="260156" y="319768"/>
                </a:lnTo>
                <a:lnTo>
                  <a:pt x="261739" y="274229"/>
                </a:lnTo>
                <a:lnTo>
                  <a:pt x="260023" y="252072"/>
                </a:lnTo>
                <a:lnTo>
                  <a:pt x="250582" y="209342"/>
                </a:lnTo>
                <a:lnTo>
                  <a:pt x="231682" y="169806"/>
                </a:lnTo>
                <a:lnTo>
                  <a:pt x="201772" y="135086"/>
                </a:lnTo>
                <a:lnTo>
                  <a:pt x="183922" y="121309"/>
                </a:lnTo>
                <a:lnTo>
                  <a:pt x="175870" y="109787"/>
                </a:lnTo>
                <a:lnTo>
                  <a:pt x="165602" y="97425"/>
                </a:lnTo>
                <a:lnTo>
                  <a:pt x="143715" y="76907"/>
                </a:lnTo>
                <a:lnTo>
                  <a:pt x="143238" y="76522"/>
                </a:lnTo>
                <a:lnTo>
                  <a:pt x="121157" y="61241"/>
                </a:lnTo>
                <a:lnTo>
                  <a:pt x="108000" y="53849"/>
                </a:lnTo>
                <a:close/>
              </a:path>
              <a:path w="262255" h="453389">
                <a:moveTo>
                  <a:pt x="0" y="0"/>
                </a:moveTo>
                <a:lnTo>
                  <a:pt x="40323" y="75046"/>
                </a:lnTo>
                <a:lnTo>
                  <a:pt x="55269" y="53849"/>
                </a:lnTo>
                <a:lnTo>
                  <a:pt x="108000" y="53849"/>
                </a:lnTo>
                <a:lnTo>
                  <a:pt x="97676" y="48049"/>
                </a:lnTo>
                <a:lnTo>
                  <a:pt x="74312" y="36032"/>
                </a:lnTo>
                <a:lnTo>
                  <a:pt x="69870" y="33139"/>
                </a:lnTo>
                <a:lnTo>
                  <a:pt x="84231" y="1276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1" name="组合 40"/>
          <p:cNvGrpSpPr/>
          <p:nvPr/>
        </p:nvGrpSpPr>
        <p:grpSpPr>
          <a:xfrm>
            <a:off x="4191000" y="4876800"/>
            <a:ext cx="4114800" cy="1524000"/>
            <a:chOff x="4191000" y="4876800"/>
            <a:chExt cx="4114800" cy="1524000"/>
          </a:xfrm>
        </p:grpSpPr>
        <p:sp>
          <p:nvSpPr>
            <p:cNvPr id="9" name="object 9"/>
            <p:cNvSpPr/>
            <p:nvPr/>
          </p:nvSpPr>
          <p:spPr>
            <a:xfrm>
              <a:off x="4191000" y="4876800"/>
              <a:ext cx="1524000" cy="1524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781800" y="4876800"/>
              <a:ext cx="1524000" cy="1524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943600" y="5467351"/>
              <a:ext cx="609600" cy="190500"/>
            </a:xfrm>
            <a:custGeom>
              <a:avLst/>
              <a:gdLst/>
              <a:ahLst/>
              <a:cxnLst/>
              <a:rect l="l" t="t" r="r" b="b"/>
              <a:pathLst>
                <a:path w="609600" h="190500">
                  <a:moveTo>
                    <a:pt x="0" y="63498"/>
                  </a:moveTo>
                  <a:lnTo>
                    <a:pt x="0" y="126998"/>
                  </a:lnTo>
                  <a:lnTo>
                    <a:pt x="419100" y="126999"/>
                  </a:lnTo>
                  <a:lnTo>
                    <a:pt x="419100" y="190499"/>
                  </a:lnTo>
                  <a:lnTo>
                    <a:pt x="609600" y="95250"/>
                  </a:lnTo>
                  <a:lnTo>
                    <a:pt x="546100" y="63500"/>
                  </a:lnTo>
                  <a:lnTo>
                    <a:pt x="0" y="63498"/>
                  </a:lnTo>
                  <a:close/>
                </a:path>
                <a:path w="609600" h="190500">
                  <a:moveTo>
                    <a:pt x="419100" y="0"/>
                  </a:moveTo>
                  <a:lnTo>
                    <a:pt x="419100" y="63500"/>
                  </a:lnTo>
                  <a:lnTo>
                    <a:pt x="546100" y="63500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35940" y="1760220"/>
            <a:ext cx="160528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 spc="-5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仿射变换</a:t>
            </a:r>
            <a:r>
              <a:rPr sz="2400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:</a:t>
            </a:r>
          </a:p>
        </p:txBody>
      </p:sp>
      <p:sp>
        <p:nvSpPr>
          <p:cNvPr id="36" name="object 36"/>
          <p:cNvSpPr txBox="1"/>
          <p:nvPr/>
        </p:nvSpPr>
        <p:spPr>
          <a:xfrm>
            <a:off x="7088108" y="2106104"/>
            <a:ext cx="97536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0" spc="-5" dirty="0">
                <a:solidFill>
                  <a:srgbClr val="FF0000"/>
                </a:solidFill>
                <a:latin typeface="Footlight MT Light"/>
                <a:cs typeface="Footlight MT Light"/>
              </a:rPr>
              <a:t>[Eq.</a:t>
            </a:r>
            <a:r>
              <a:rPr sz="2800" b="0" spc="-75" dirty="0">
                <a:solidFill>
                  <a:srgbClr val="FF0000"/>
                </a:solidFill>
                <a:latin typeface="Footlight MT Light"/>
                <a:cs typeface="Footlight MT Light"/>
              </a:rPr>
              <a:t> </a:t>
            </a:r>
            <a:r>
              <a:rPr sz="2800" b="0" dirty="0">
                <a:solidFill>
                  <a:srgbClr val="FF0000"/>
                </a:solidFill>
                <a:latin typeface="Footlight MT Light"/>
                <a:cs typeface="Footlight MT Light"/>
              </a:rPr>
              <a:t>6]</a:t>
            </a:r>
            <a:endParaRPr sz="2800">
              <a:latin typeface="Footlight MT Light"/>
              <a:cs typeface="Footlight MT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矩形 37"/>
              <p:cNvSpPr/>
              <p:nvPr/>
            </p:nvSpPr>
            <p:spPr>
              <a:xfrm>
                <a:off x="2876494" y="1652317"/>
                <a:ext cx="4114800" cy="10502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num>
                          <m:den>
                            <m:eqArr>
                              <m:eqArrPr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&amp;</m:t>
                                </m:r>
                                <m:sSup>
                                  <m:sSupPr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zh-CN" altLang="en-US" sz="2400" i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&amp;1</m:t>
                                </m:r>
                              </m:e>
                            </m:eqArr>
                          </m:den>
                        </m:f>
                      </m:e>
                    </m:d>
                    <m:r>
                      <a:rPr lang="en-US" altLang="zh-CN" sz="2400" b="1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CN" altLang="zh-CN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e>
                              <m:r>
                                <a:rPr lang="en-US" altLang="zh-CN" sz="2400" b="1" i="1">
                                  <a:latin typeface="Cambria Math"/>
                                </a:rPr>
                                <m:t>𝒕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400" i="1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</m:mr>
                          <m:m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zh-CN" altLang="en-US" sz="24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</m:mr>
                          <m:m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8" name="矩形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6494" y="1652317"/>
                <a:ext cx="4114800" cy="105022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矩形 38"/>
              <p:cNvSpPr/>
              <p:nvPr/>
            </p:nvSpPr>
            <p:spPr>
              <a:xfrm>
                <a:off x="459741" y="3191923"/>
                <a:ext cx="5889882" cy="7072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ts val="665"/>
                  </a:spcBef>
                </a:pP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CN" altLang="zh-CN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2400" spc="165" dirty="0">
                    <a:latin typeface="Times New Roman"/>
                    <a:cs typeface="Times New Roman"/>
                  </a:rPr>
                  <a:t>=</a:t>
                </a:r>
                <a14:m>
                  <m:oMath xmlns:m="http://schemas.openxmlformats.org/officeDocument/2006/math">
                    <m:r>
                      <a:rPr lang="en-US" altLang="zh-CN" sz="2400" i="1" spc="165" dirty="0" smtClean="0">
                        <a:latin typeface="Cambria Math" panose="02040503050406030204" pitchFamily="18" charset="0"/>
                        <a:cs typeface="Times New Roman"/>
                      </a:rPr>
                      <m:t>𝑅</m:t>
                    </m:r>
                    <m:r>
                      <a:rPr lang="en-US" altLang="zh-CN" sz="2400" i="1" spc="165" dirty="0">
                        <a:latin typeface="Cambria Math" panose="02040503050406030204" pitchFamily="18" charset="0"/>
                        <a:cs typeface="Times New Roman"/>
                      </a:rPr>
                      <m:t>(</m:t>
                    </m:r>
                    <m:r>
                      <a:rPr lang="en-US" altLang="zh-CN" sz="2550" i="1" spc="165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</a:rPr>
                      <m:t>𝜃</m:t>
                    </m:r>
                    <m:r>
                      <a:rPr lang="en-US" altLang="zh-CN" sz="2400" i="1" spc="150" dirty="0" smtClean="0">
                        <a:latin typeface="Cambria Math" panose="02040503050406030204" pitchFamily="18" charset="0"/>
                        <a:cs typeface="Times New Roman"/>
                      </a:rPr>
                      <m:t>)</m:t>
                    </m:r>
                    <m:r>
                      <a:rPr lang="en-US" altLang="zh-CN" sz="2400" i="1" spc="15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</a:rPr>
                      <m:t>∙</m:t>
                    </m:r>
                    <m:r>
                      <a:rPr lang="en-US" altLang="zh-CN" sz="2400" i="1" spc="204" dirty="0" smtClean="0">
                        <a:latin typeface="Cambria Math" panose="02040503050406030204" pitchFamily="18" charset="0"/>
                        <a:cs typeface="Times New Roman"/>
                      </a:rPr>
                      <m:t>𝑅</m:t>
                    </m:r>
                    <m:r>
                      <a:rPr lang="en-US" altLang="zh-CN" sz="2400" i="1" spc="204" dirty="0">
                        <a:latin typeface="Cambria Math" panose="02040503050406030204" pitchFamily="18" charset="0"/>
                        <a:cs typeface="Times New Roman"/>
                      </a:rPr>
                      <m:t>(</m:t>
                    </m:r>
                    <m:r>
                      <a:rPr lang="en-US" altLang="zh-CN" sz="2400" b="0" i="1" spc="204" dirty="0" smtClean="0">
                        <a:latin typeface="Cambria Math" panose="02040503050406030204" pitchFamily="18" charset="0"/>
                        <a:cs typeface="Symbol"/>
                      </a:rPr>
                      <m:t>−</m:t>
                    </m:r>
                    <m:r>
                      <a:rPr lang="zh-CN" altLang="en-US" sz="2400" b="0" i="1" spc="204" dirty="0" smtClean="0">
                        <a:latin typeface="Cambria Math" panose="02040503050406030204" pitchFamily="18" charset="0"/>
                        <a:cs typeface="Symbol"/>
                      </a:rPr>
                      <m:t>𝜙</m:t>
                    </m:r>
                    <m:r>
                      <a:rPr lang="en-US" altLang="zh-CN" sz="2400" i="1" spc="150" dirty="0">
                        <a:latin typeface="Cambria Math" panose="02040503050406030204" pitchFamily="18" charset="0"/>
                        <a:cs typeface="Times New Roman"/>
                      </a:rPr>
                      <m:t>)</m:t>
                    </m:r>
                    <m:r>
                      <a:rPr lang="en-US" altLang="zh-CN" sz="2400" i="1" spc="15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</a:rPr>
                      <m:t>∙</m:t>
                    </m:r>
                    <m:r>
                      <a:rPr lang="en-US" altLang="zh-CN" sz="2400" i="1" spc="-10" dirty="0">
                        <a:latin typeface="Cambria Math" panose="02040503050406030204" pitchFamily="18" charset="0"/>
                        <a:cs typeface="Times New Roman"/>
                      </a:rPr>
                      <m:t>𝐷</m:t>
                    </m:r>
                    <m:r>
                      <a:rPr lang="en-US" altLang="zh-CN" sz="2400" i="1" spc="15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</a:rPr>
                      <m:t>∙</m:t>
                    </m:r>
                    <m:r>
                      <a:rPr lang="en-US" altLang="zh-CN" sz="2400" i="1" spc="180" dirty="0">
                        <a:latin typeface="Cambria Math" panose="02040503050406030204" pitchFamily="18" charset="0"/>
                        <a:cs typeface="Times New Roman"/>
                      </a:rPr>
                      <m:t>𝑅</m:t>
                    </m:r>
                    <m:r>
                      <a:rPr lang="en-US" altLang="zh-CN" sz="2400" i="1" spc="180" dirty="0">
                        <a:latin typeface="Cambria Math" panose="02040503050406030204" pitchFamily="18" charset="0"/>
                        <a:cs typeface="Times New Roman"/>
                      </a:rPr>
                      <m:t>(</m:t>
                    </m:r>
                    <m:r>
                      <a:rPr lang="zh-CN" altLang="en-US" sz="2550" i="1" spc="180" dirty="0" smtClean="0">
                        <a:latin typeface="Cambria Math" panose="02040503050406030204" pitchFamily="18" charset="0"/>
                        <a:cs typeface="Symbol"/>
                      </a:rPr>
                      <m:t>𝜙</m:t>
                    </m:r>
                    <m:r>
                      <a:rPr lang="en-US" altLang="zh-CN" sz="2550" i="1" spc="-395" dirty="0">
                        <a:latin typeface="Cambria Math" panose="02040503050406030204" pitchFamily="18" charset="0"/>
                        <a:cs typeface="Times New Roman"/>
                      </a:rPr>
                      <m:t> </m:t>
                    </m:r>
                  </m:oMath>
                </a14:m>
                <a:r>
                  <a:rPr lang="en-US" altLang="zh-CN" sz="2400" spc="150" dirty="0">
                    <a:latin typeface="Times New Roman"/>
                    <a:cs typeface="Times New Roman"/>
                  </a:rPr>
                  <a:t>)</a:t>
                </a:r>
                <a:endParaRPr lang="en-US" altLang="zh-CN" sz="2400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39" name="矩形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741" y="3191923"/>
                <a:ext cx="5889882" cy="707245"/>
              </a:xfrm>
              <a:prstGeom prst="rect">
                <a:avLst/>
              </a:prstGeom>
              <a:blipFill rotWithShape="0">
                <a:blip r:embed="rId5"/>
                <a:stretch>
                  <a:fillRect r="-1034" b="-17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 39"/>
              <p:cNvSpPr/>
              <p:nvPr/>
            </p:nvSpPr>
            <p:spPr>
              <a:xfrm>
                <a:off x="6686129" y="3191923"/>
                <a:ext cx="1988045" cy="8215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0" name="矩形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6129" y="3191923"/>
                <a:ext cx="1988045" cy="82150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矩形 41"/>
          <p:cNvSpPr/>
          <p:nvPr/>
        </p:nvSpPr>
        <p:spPr>
          <a:xfrm>
            <a:off x="3843708" y="3714502"/>
            <a:ext cx="12509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110489" algn="ctr">
              <a:lnSpc>
                <a:spcPct val="100000"/>
              </a:lnSpc>
              <a:spcBef>
                <a:spcPts val="580"/>
              </a:spcBef>
            </a:pPr>
            <a:r>
              <a:rPr lang="en-US" altLang="zh-CN" sz="2800" spc="-5" dirty="0">
                <a:solidFill>
                  <a:srgbClr val="FF0000"/>
                </a:solidFill>
                <a:latin typeface="Footlight MT Light"/>
                <a:cs typeface="Footlight MT Light"/>
              </a:rPr>
              <a:t>[Eq.</a:t>
            </a:r>
            <a:r>
              <a:rPr lang="en-US" altLang="zh-CN" sz="2800" spc="-10" dirty="0">
                <a:solidFill>
                  <a:srgbClr val="FF0000"/>
                </a:solidFill>
                <a:latin typeface="Footlight MT Light"/>
                <a:cs typeface="Footlight MT Light"/>
              </a:rPr>
              <a:t> </a:t>
            </a:r>
            <a:r>
              <a:rPr lang="en-US" altLang="zh-CN" sz="2800" dirty="0">
                <a:solidFill>
                  <a:srgbClr val="FF0000"/>
                </a:solidFill>
                <a:latin typeface="Footlight MT Light"/>
                <a:cs typeface="Footlight MT Light"/>
              </a:rPr>
              <a:t>7]</a:t>
            </a:r>
            <a:endParaRPr lang="en-US" altLang="zh-CN" sz="2800" dirty="0">
              <a:latin typeface="Footlight MT Light"/>
              <a:cs typeface="Footlight MT Light"/>
            </a:endParaRPr>
          </a:p>
        </p:txBody>
      </p:sp>
      <p:sp>
        <p:nvSpPr>
          <p:cNvPr id="20" name="object 4"/>
          <p:cNvSpPr txBox="1">
            <a:spLocks noGrp="1"/>
          </p:cNvSpPr>
          <p:nvPr>
            <p:ph type="title"/>
          </p:nvPr>
        </p:nvSpPr>
        <p:spPr>
          <a:xfrm>
            <a:off x="2586513" y="254825"/>
            <a:ext cx="3970972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2D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变换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2876494" y="1524000"/>
            <a:ext cx="2381306" cy="1295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1" name="组合 40"/>
          <p:cNvGrpSpPr/>
          <p:nvPr/>
        </p:nvGrpSpPr>
        <p:grpSpPr>
          <a:xfrm>
            <a:off x="4191000" y="4876800"/>
            <a:ext cx="4114800" cy="1524000"/>
            <a:chOff x="4191000" y="4876800"/>
            <a:chExt cx="4114800" cy="1524000"/>
          </a:xfrm>
        </p:grpSpPr>
        <p:sp>
          <p:nvSpPr>
            <p:cNvPr id="9" name="object 9"/>
            <p:cNvSpPr/>
            <p:nvPr/>
          </p:nvSpPr>
          <p:spPr>
            <a:xfrm>
              <a:off x="4191000" y="4876800"/>
              <a:ext cx="1524000" cy="1524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781800" y="4876800"/>
              <a:ext cx="1524000" cy="1524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943600" y="5467351"/>
              <a:ext cx="609600" cy="190500"/>
            </a:xfrm>
            <a:custGeom>
              <a:avLst/>
              <a:gdLst/>
              <a:ahLst/>
              <a:cxnLst/>
              <a:rect l="l" t="t" r="r" b="b"/>
              <a:pathLst>
                <a:path w="609600" h="190500">
                  <a:moveTo>
                    <a:pt x="0" y="63498"/>
                  </a:moveTo>
                  <a:lnTo>
                    <a:pt x="0" y="126998"/>
                  </a:lnTo>
                  <a:lnTo>
                    <a:pt x="419100" y="126999"/>
                  </a:lnTo>
                  <a:lnTo>
                    <a:pt x="419100" y="190499"/>
                  </a:lnTo>
                  <a:lnTo>
                    <a:pt x="609600" y="95250"/>
                  </a:lnTo>
                  <a:lnTo>
                    <a:pt x="546100" y="63500"/>
                  </a:lnTo>
                  <a:lnTo>
                    <a:pt x="0" y="63498"/>
                  </a:lnTo>
                  <a:close/>
                </a:path>
                <a:path w="609600" h="190500">
                  <a:moveTo>
                    <a:pt x="419100" y="0"/>
                  </a:moveTo>
                  <a:lnTo>
                    <a:pt x="419100" y="63500"/>
                  </a:lnTo>
                  <a:lnTo>
                    <a:pt x="546100" y="63500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35940" y="1760220"/>
            <a:ext cx="160528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仿射变换</a:t>
            </a:r>
            <a:r>
              <a:rPr sz="2400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:</a:t>
            </a:r>
          </a:p>
        </p:txBody>
      </p:sp>
      <p:sp>
        <p:nvSpPr>
          <p:cNvPr id="36" name="object 36"/>
          <p:cNvSpPr txBox="1"/>
          <p:nvPr/>
        </p:nvSpPr>
        <p:spPr>
          <a:xfrm>
            <a:off x="7088108" y="2106104"/>
            <a:ext cx="97536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0" spc="-5" dirty="0">
                <a:solidFill>
                  <a:srgbClr val="FF0000"/>
                </a:solidFill>
                <a:latin typeface="Footlight MT Light"/>
                <a:cs typeface="Footlight MT Light"/>
              </a:rPr>
              <a:t>[Eq.</a:t>
            </a:r>
            <a:r>
              <a:rPr sz="2800" b="0" spc="-75" dirty="0">
                <a:solidFill>
                  <a:srgbClr val="FF0000"/>
                </a:solidFill>
                <a:latin typeface="Footlight MT Light"/>
                <a:cs typeface="Footlight MT Light"/>
              </a:rPr>
              <a:t> </a:t>
            </a:r>
            <a:r>
              <a:rPr sz="2800" b="0" dirty="0">
                <a:solidFill>
                  <a:srgbClr val="FF0000"/>
                </a:solidFill>
                <a:latin typeface="Footlight MT Light"/>
                <a:cs typeface="Footlight MT Light"/>
              </a:rPr>
              <a:t>6]</a:t>
            </a:r>
            <a:endParaRPr sz="2800" dirty="0">
              <a:latin typeface="Footlight MT Light"/>
              <a:cs typeface="Footlight MT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矩形 37"/>
              <p:cNvSpPr/>
              <p:nvPr/>
            </p:nvSpPr>
            <p:spPr>
              <a:xfrm>
                <a:off x="2876494" y="1652317"/>
                <a:ext cx="4114800" cy="10502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num>
                          <m:den>
                            <m:eqArr>
                              <m:eqArrPr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&amp;</m:t>
                                </m:r>
                                <m:sSup>
                                  <m:sSupPr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zh-CN" altLang="en-US" sz="2400" i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&amp;1</m:t>
                                </m:r>
                              </m:e>
                            </m:eqArr>
                          </m:den>
                        </m:f>
                      </m:e>
                    </m:d>
                    <m:r>
                      <a:rPr lang="en-US" altLang="zh-CN" sz="2400" b="1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CN" altLang="zh-CN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e>
                              <m:r>
                                <a:rPr lang="en-US" altLang="zh-CN" sz="2400" b="1" i="1">
                                  <a:latin typeface="Cambria Math"/>
                                </a:rPr>
                                <m:t>𝒕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400" i="1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</m:mr>
                          <m:m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zh-CN" altLang="en-US" sz="24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</m:mr>
                          <m:m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8" name="矩形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6494" y="1652317"/>
                <a:ext cx="4114800" cy="105022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矩形 38"/>
              <p:cNvSpPr/>
              <p:nvPr/>
            </p:nvSpPr>
            <p:spPr>
              <a:xfrm>
                <a:off x="459741" y="3191923"/>
                <a:ext cx="5889882" cy="7072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ts val="665"/>
                  </a:spcBef>
                </a:pP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CN" altLang="zh-CN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2400" spc="165" dirty="0">
                    <a:latin typeface="Times New Roman"/>
                    <a:cs typeface="Times New Roman"/>
                  </a:rPr>
                  <a:t>=</a:t>
                </a:r>
                <a14:m>
                  <m:oMath xmlns:m="http://schemas.openxmlformats.org/officeDocument/2006/math">
                    <m:r>
                      <a:rPr lang="en-US" altLang="zh-CN" sz="2400" i="1" spc="165" dirty="0" smtClean="0">
                        <a:latin typeface="Cambria Math" panose="02040503050406030204" pitchFamily="18" charset="0"/>
                        <a:cs typeface="Times New Roman"/>
                      </a:rPr>
                      <m:t>𝑅</m:t>
                    </m:r>
                    <m:r>
                      <a:rPr lang="en-US" altLang="zh-CN" sz="2400" i="1" spc="165" dirty="0">
                        <a:latin typeface="Cambria Math" panose="02040503050406030204" pitchFamily="18" charset="0"/>
                        <a:cs typeface="Times New Roman"/>
                      </a:rPr>
                      <m:t>(</m:t>
                    </m:r>
                    <m:r>
                      <a:rPr lang="en-US" altLang="zh-CN" sz="2550" i="1" spc="165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</a:rPr>
                      <m:t>𝜃</m:t>
                    </m:r>
                    <m:r>
                      <a:rPr lang="en-US" altLang="zh-CN" sz="2400" i="1" spc="150" dirty="0" smtClean="0">
                        <a:latin typeface="Cambria Math" panose="02040503050406030204" pitchFamily="18" charset="0"/>
                        <a:cs typeface="Times New Roman"/>
                      </a:rPr>
                      <m:t>)</m:t>
                    </m:r>
                    <m:r>
                      <a:rPr lang="en-US" altLang="zh-CN" sz="2400" i="1" spc="15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</a:rPr>
                      <m:t>∙</m:t>
                    </m:r>
                    <m:r>
                      <a:rPr lang="en-US" altLang="zh-CN" sz="2400" i="1" spc="204" dirty="0" smtClean="0">
                        <a:latin typeface="Cambria Math" panose="02040503050406030204" pitchFamily="18" charset="0"/>
                        <a:cs typeface="Times New Roman"/>
                      </a:rPr>
                      <m:t>𝑅</m:t>
                    </m:r>
                    <m:r>
                      <a:rPr lang="en-US" altLang="zh-CN" sz="2400" i="1" spc="204" dirty="0">
                        <a:latin typeface="Cambria Math" panose="02040503050406030204" pitchFamily="18" charset="0"/>
                        <a:cs typeface="Times New Roman"/>
                      </a:rPr>
                      <m:t>(</m:t>
                    </m:r>
                    <m:r>
                      <a:rPr lang="en-US" altLang="zh-CN" sz="2400" b="0" i="1" spc="204" dirty="0" smtClean="0">
                        <a:latin typeface="Cambria Math" panose="02040503050406030204" pitchFamily="18" charset="0"/>
                        <a:cs typeface="Symbol"/>
                      </a:rPr>
                      <m:t>−</m:t>
                    </m:r>
                    <m:r>
                      <a:rPr lang="zh-CN" altLang="en-US" sz="2400" b="0" i="1" spc="204" dirty="0" smtClean="0">
                        <a:latin typeface="Cambria Math" panose="02040503050406030204" pitchFamily="18" charset="0"/>
                        <a:cs typeface="Symbol"/>
                      </a:rPr>
                      <m:t>𝜙</m:t>
                    </m:r>
                    <m:r>
                      <a:rPr lang="en-US" altLang="zh-CN" sz="2400" i="1" spc="150" dirty="0">
                        <a:latin typeface="Cambria Math" panose="02040503050406030204" pitchFamily="18" charset="0"/>
                        <a:cs typeface="Times New Roman"/>
                      </a:rPr>
                      <m:t>)</m:t>
                    </m:r>
                    <m:r>
                      <a:rPr lang="en-US" altLang="zh-CN" sz="2400" i="1" spc="15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</a:rPr>
                      <m:t>∙</m:t>
                    </m:r>
                    <m:r>
                      <a:rPr lang="en-US" altLang="zh-CN" sz="2400" i="1" spc="-10" dirty="0">
                        <a:latin typeface="Cambria Math" panose="02040503050406030204" pitchFamily="18" charset="0"/>
                        <a:cs typeface="Times New Roman"/>
                      </a:rPr>
                      <m:t>𝐷</m:t>
                    </m:r>
                    <m:r>
                      <a:rPr lang="en-US" altLang="zh-CN" sz="2400" i="1" spc="15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</a:rPr>
                      <m:t>∙</m:t>
                    </m:r>
                    <m:r>
                      <a:rPr lang="en-US" altLang="zh-CN" sz="2400" i="1" spc="180" dirty="0">
                        <a:latin typeface="Cambria Math" panose="02040503050406030204" pitchFamily="18" charset="0"/>
                        <a:cs typeface="Times New Roman"/>
                      </a:rPr>
                      <m:t>𝑅</m:t>
                    </m:r>
                    <m:r>
                      <a:rPr lang="en-US" altLang="zh-CN" sz="2400" i="1" spc="180" dirty="0">
                        <a:latin typeface="Cambria Math" panose="02040503050406030204" pitchFamily="18" charset="0"/>
                        <a:cs typeface="Times New Roman"/>
                      </a:rPr>
                      <m:t>(</m:t>
                    </m:r>
                    <m:r>
                      <a:rPr lang="zh-CN" altLang="en-US" sz="2550" i="1" spc="180" dirty="0" smtClean="0">
                        <a:latin typeface="Cambria Math" panose="02040503050406030204" pitchFamily="18" charset="0"/>
                        <a:cs typeface="Symbol"/>
                      </a:rPr>
                      <m:t>𝜙</m:t>
                    </m:r>
                    <m:r>
                      <a:rPr lang="en-US" altLang="zh-CN" sz="2550" i="1" spc="-395" dirty="0">
                        <a:latin typeface="Cambria Math" panose="02040503050406030204" pitchFamily="18" charset="0"/>
                        <a:cs typeface="Times New Roman"/>
                      </a:rPr>
                      <m:t> </m:t>
                    </m:r>
                  </m:oMath>
                </a14:m>
                <a:r>
                  <a:rPr lang="en-US" altLang="zh-CN" sz="2400" spc="150" dirty="0">
                    <a:latin typeface="Times New Roman"/>
                    <a:cs typeface="Times New Roman"/>
                  </a:rPr>
                  <a:t>)</a:t>
                </a:r>
                <a:endParaRPr lang="en-US" altLang="zh-CN" sz="2400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39" name="矩形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741" y="3191923"/>
                <a:ext cx="5889882" cy="707245"/>
              </a:xfrm>
              <a:prstGeom prst="rect">
                <a:avLst/>
              </a:prstGeom>
              <a:blipFill rotWithShape="0">
                <a:blip r:embed="rId5"/>
                <a:stretch>
                  <a:fillRect r="-1034" b="-17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 39"/>
              <p:cNvSpPr/>
              <p:nvPr/>
            </p:nvSpPr>
            <p:spPr>
              <a:xfrm>
                <a:off x="6686129" y="3191923"/>
                <a:ext cx="1988045" cy="8215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0" name="矩形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6129" y="3191923"/>
                <a:ext cx="1988045" cy="82150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bject 21"/>
          <p:cNvSpPr txBox="1"/>
          <p:nvPr/>
        </p:nvSpPr>
        <p:spPr>
          <a:xfrm>
            <a:off x="848172" y="4271691"/>
            <a:ext cx="2766936" cy="2228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-</a:t>
            </a:r>
            <a:r>
              <a:rPr lang="zh-CN" altLang="en-US" sz="2400" spc="-5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不变量</a:t>
            </a:r>
            <a:r>
              <a:rPr sz="2400" spc="-5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: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Calibri"/>
            </a:endParaRPr>
          </a:p>
          <a:p>
            <a:pPr marL="527050" indent="-57150">
              <a:lnSpc>
                <a:spcPct val="100000"/>
              </a:lnSpc>
              <a:buChar char="-"/>
              <a:tabLst>
                <a:tab pos="605155" algn="l"/>
              </a:tabLst>
            </a:pPr>
            <a:r>
              <a:rPr lang="zh-CN" altLang="en-US" sz="2400" spc="-10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平行线</a:t>
            </a:r>
            <a:endParaRPr lang="en-US" altLang="zh-CN" sz="2400" spc="-10" dirty="0">
              <a:latin typeface="黑体" panose="02010609060101010101" pitchFamily="49" charset="-122"/>
              <a:ea typeface="黑体" panose="02010609060101010101" pitchFamily="49" charset="-122"/>
              <a:cs typeface="Calibri"/>
            </a:endParaRPr>
          </a:p>
          <a:p>
            <a:pPr marL="527050" indent="-57150">
              <a:lnSpc>
                <a:spcPct val="100000"/>
              </a:lnSpc>
              <a:buChar char="-"/>
              <a:tabLst>
                <a:tab pos="605155" algn="l"/>
              </a:tabLst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面积比值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Calibri"/>
            </a:endParaRPr>
          </a:p>
          <a:p>
            <a:pPr marL="527050" marR="5080" indent="-57150">
              <a:lnSpc>
                <a:spcPct val="100000"/>
              </a:lnSpc>
              <a:buChar char="-"/>
              <a:tabLst>
                <a:tab pos="605155" algn="l"/>
              </a:tabLst>
            </a:pPr>
            <a:r>
              <a:rPr lang="zh-CN" altLang="en-US" sz="2400" spc="-5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共线的长度比值</a:t>
            </a:r>
            <a:endParaRPr lang="en-US" altLang="zh-CN" sz="2400" spc="-5" dirty="0">
              <a:latin typeface="黑体" panose="02010609060101010101" pitchFamily="49" charset="-122"/>
              <a:ea typeface="黑体" panose="02010609060101010101" pitchFamily="49" charset="-122"/>
              <a:cs typeface="Calibri"/>
            </a:endParaRPr>
          </a:p>
          <a:p>
            <a:pPr marL="527050" marR="5080" indent="-57150">
              <a:lnSpc>
                <a:spcPct val="100000"/>
              </a:lnSpc>
              <a:buChar char="-"/>
              <a:tabLst>
                <a:tab pos="605155" algn="l"/>
              </a:tabLst>
            </a:pPr>
            <a:r>
              <a:rPr lang="zh-CN" altLang="en-US" sz="2400" spc="-10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其他</a:t>
            </a:r>
            <a:r>
              <a:rPr sz="2400" spc="-10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…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2400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- 6 </a:t>
            </a:r>
            <a:r>
              <a:rPr sz="2400" spc="-5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DOF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Calibri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843708" y="3714502"/>
            <a:ext cx="12509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110489" algn="ctr">
              <a:lnSpc>
                <a:spcPct val="100000"/>
              </a:lnSpc>
              <a:spcBef>
                <a:spcPts val="580"/>
              </a:spcBef>
            </a:pPr>
            <a:r>
              <a:rPr lang="en-US" altLang="zh-CN" sz="2800" spc="-5" dirty="0">
                <a:solidFill>
                  <a:srgbClr val="FF0000"/>
                </a:solidFill>
                <a:latin typeface="Footlight MT Light"/>
                <a:cs typeface="Footlight MT Light"/>
              </a:rPr>
              <a:t>[Eq.</a:t>
            </a:r>
            <a:r>
              <a:rPr lang="en-US" altLang="zh-CN" sz="2800" spc="-10" dirty="0">
                <a:solidFill>
                  <a:srgbClr val="FF0000"/>
                </a:solidFill>
                <a:latin typeface="Footlight MT Light"/>
                <a:cs typeface="Footlight MT Light"/>
              </a:rPr>
              <a:t> </a:t>
            </a:r>
            <a:r>
              <a:rPr lang="en-US" altLang="zh-CN" sz="2800" dirty="0">
                <a:solidFill>
                  <a:srgbClr val="FF0000"/>
                </a:solidFill>
                <a:latin typeface="Footlight MT Light"/>
                <a:cs typeface="Footlight MT Light"/>
              </a:rPr>
              <a:t>7]</a:t>
            </a:r>
            <a:endParaRPr lang="en-US" altLang="zh-CN" sz="2800" dirty="0">
              <a:latin typeface="Footlight MT Light"/>
              <a:cs typeface="Footlight MT Light"/>
            </a:endParaRPr>
          </a:p>
        </p:txBody>
      </p:sp>
      <p:sp>
        <p:nvSpPr>
          <p:cNvPr id="16" name="object 4"/>
          <p:cNvSpPr txBox="1">
            <a:spLocks noGrp="1"/>
          </p:cNvSpPr>
          <p:nvPr>
            <p:ph type="title"/>
          </p:nvPr>
        </p:nvSpPr>
        <p:spPr>
          <a:xfrm>
            <a:off x="2586513" y="254825"/>
            <a:ext cx="3970972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2D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变换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177908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2876494" y="1524000"/>
            <a:ext cx="2381306" cy="1295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altLang="zh-CN" spc="-5" dirty="0">
                <a:latin typeface="黑体" panose="02010609060101010101" pitchFamily="49" charset="-122"/>
                <a:ea typeface="黑体" panose="02010609060101010101" pitchFamily="49" charset="-122"/>
              </a:rPr>
              <a:t>2D</a:t>
            </a:r>
            <a:r>
              <a:rPr lang="zh-CN" altLang="en-US" spc="-5" dirty="0">
                <a:latin typeface="黑体" panose="02010609060101010101" pitchFamily="49" charset="-122"/>
                <a:ea typeface="黑体" panose="02010609060101010101" pitchFamily="49" charset="-122"/>
              </a:rPr>
              <a:t>变换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2141220"/>
            <a:ext cx="177482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 spc="-15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射影变换</a:t>
            </a:r>
            <a:r>
              <a:rPr sz="2400" spc="-15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: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87627" y="4162958"/>
            <a:ext cx="3779520" cy="18594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7320" indent="-134620">
              <a:lnSpc>
                <a:spcPct val="100000"/>
              </a:lnSpc>
              <a:spcBef>
                <a:spcPts val="100"/>
              </a:spcBef>
              <a:buChar char="-"/>
              <a:tabLst>
                <a:tab pos="147955" algn="l"/>
              </a:tabLst>
            </a:pPr>
            <a:r>
              <a:rPr sz="2400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8</a:t>
            </a:r>
            <a:r>
              <a:rPr sz="2400" spc="-10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 </a:t>
            </a:r>
            <a:r>
              <a:rPr sz="2400" spc="-5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DOF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Calibri"/>
            </a:endParaRPr>
          </a:p>
          <a:p>
            <a:pPr marL="147320" indent="-134620">
              <a:lnSpc>
                <a:spcPct val="100000"/>
              </a:lnSpc>
              <a:buChar char="-"/>
              <a:tabLst>
                <a:tab pos="147955" algn="l"/>
              </a:tabLst>
            </a:pPr>
            <a:r>
              <a:rPr lang="zh-CN" altLang="en-US" sz="2400" spc="-5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不变量</a:t>
            </a:r>
            <a:r>
              <a:rPr sz="2400" spc="-5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: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Calibri"/>
            </a:endParaRPr>
          </a:p>
          <a:p>
            <a:pPr marL="604520" lvl="1" indent="-134620">
              <a:lnSpc>
                <a:spcPct val="100000"/>
              </a:lnSpc>
              <a:buChar char="-"/>
              <a:tabLst>
                <a:tab pos="605155" algn="l"/>
              </a:tabLst>
            </a:pPr>
            <a:r>
              <a:rPr lang="zh-CN" altLang="en-US" sz="2400" spc="-5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共线性</a:t>
            </a:r>
            <a:endParaRPr lang="en-US" altLang="zh-CN" sz="2400" spc="-5" dirty="0">
              <a:latin typeface="黑体" panose="02010609060101010101" pitchFamily="49" charset="-122"/>
              <a:ea typeface="黑体" panose="02010609060101010101" pitchFamily="49" charset="-122"/>
              <a:cs typeface="Calibri"/>
            </a:endParaRPr>
          </a:p>
          <a:p>
            <a:pPr marL="604520" lvl="1" indent="-134620">
              <a:lnSpc>
                <a:spcPct val="100000"/>
              </a:lnSpc>
              <a:buChar char="-"/>
              <a:tabLst>
                <a:tab pos="605155" algn="l"/>
              </a:tabLst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四共线点的交比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604520" lvl="1" indent="-134620">
              <a:lnSpc>
                <a:spcPct val="100000"/>
              </a:lnSpc>
              <a:buChar char="-"/>
              <a:tabLst>
                <a:tab pos="605155" algn="l"/>
              </a:tabLst>
            </a:pPr>
            <a:r>
              <a:rPr lang="zh-CN" altLang="en-US" sz="2400" spc="-5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其他</a:t>
            </a:r>
            <a:r>
              <a:rPr sz="2400" spc="-10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…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Calibri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4876800" y="4267200"/>
            <a:ext cx="3962400" cy="1511300"/>
            <a:chOff x="4876800" y="4267200"/>
            <a:chExt cx="3962400" cy="1511300"/>
          </a:xfrm>
        </p:grpSpPr>
        <p:sp>
          <p:nvSpPr>
            <p:cNvPr id="10" name="object 10"/>
            <p:cNvSpPr/>
            <p:nvPr/>
          </p:nvSpPr>
          <p:spPr>
            <a:xfrm>
              <a:off x="4876800" y="4267200"/>
              <a:ext cx="1511300" cy="15113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705600" y="4997450"/>
              <a:ext cx="381000" cy="190500"/>
            </a:xfrm>
            <a:custGeom>
              <a:avLst/>
              <a:gdLst/>
              <a:ahLst/>
              <a:cxnLst/>
              <a:rect l="l" t="t" r="r" b="b"/>
              <a:pathLst>
                <a:path w="381000" h="190500">
                  <a:moveTo>
                    <a:pt x="190500" y="0"/>
                  </a:moveTo>
                  <a:lnTo>
                    <a:pt x="190500" y="63500"/>
                  </a:lnTo>
                  <a:lnTo>
                    <a:pt x="0" y="63500"/>
                  </a:lnTo>
                  <a:lnTo>
                    <a:pt x="0" y="127000"/>
                  </a:lnTo>
                  <a:lnTo>
                    <a:pt x="190500" y="127000"/>
                  </a:lnTo>
                  <a:lnTo>
                    <a:pt x="190500" y="190500"/>
                  </a:lnTo>
                  <a:lnTo>
                    <a:pt x="381000" y="95251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391400" y="4286250"/>
              <a:ext cx="1447800" cy="14319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7088108" y="2106104"/>
            <a:ext cx="97536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0" spc="-5" dirty="0">
                <a:solidFill>
                  <a:srgbClr val="FF0000"/>
                </a:solidFill>
                <a:latin typeface="Footlight MT Light"/>
                <a:cs typeface="Footlight MT Light"/>
              </a:rPr>
              <a:t>[Eq.</a:t>
            </a:r>
            <a:r>
              <a:rPr sz="2800" b="0" spc="-75" dirty="0">
                <a:solidFill>
                  <a:srgbClr val="FF0000"/>
                </a:solidFill>
                <a:latin typeface="Footlight MT Light"/>
                <a:cs typeface="Footlight MT Light"/>
              </a:rPr>
              <a:t> </a:t>
            </a:r>
            <a:r>
              <a:rPr sz="2800" b="0" dirty="0">
                <a:solidFill>
                  <a:srgbClr val="FF0000"/>
                </a:solidFill>
                <a:latin typeface="Footlight MT Light"/>
                <a:cs typeface="Footlight MT Light"/>
              </a:rPr>
              <a:t>8]</a:t>
            </a:r>
            <a:endParaRPr sz="2800">
              <a:latin typeface="Footlight MT Light"/>
              <a:cs typeface="Footlight MT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2876494" y="1652317"/>
                <a:ext cx="4114800" cy="10502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num>
                          <m:den>
                            <m:eqArr>
                              <m:eqArrPr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&amp;</m:t>
                                </m:r>
                                <m:sSup>
                                  <m:sSupPr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zh-CN" altLang="en-US" sz="2400" i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&amp;1</m:t>
                                </m:r>
                              </m:e>
                            </m:eqArr>
                          </m:den>
                        </m:f>
                      </m:e>
                    </m:d>
                    <m:r>
                      <a:rPr lang="en-US" altLang="zh-CN" sz="2400" b="1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CN" altLang="zh-CN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e>
                              <m:r>
                                <a:rPr lang="en-US" altLang="zh-CN" sz="2400" b="1" i="1">
                                  <a:latin typeface="Cambria Math"/>
                                </a:rPr>
                                <m:t>𝒕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e>
                              <m:r>
                                <a:rPr lang="en-US" altLang="zh-CN" sz="2400" i="1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</m:mr>
                          <m:m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zh-CN" altLang="en-US" sz="24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</m:mr>
                          <m:m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6494" y="1652317"/>
                <a:ext cx="4114800" cy="105022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矩形 18"/>
          <p:cNvSpPr/>
          <p:nvPr/>
        </p:nvSpPr>
        <p:spPr>
          <a:xfrm>
            <a:off x="3900777" y="2261648"/>
            <a:ext cx="332740" cy="2722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33775" y="223520"/>
            <a:ext cx="363474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  <a:tabLst>
                <a:tab pos="2468245" algn="l"/>
              </a:tabLst>
            </a:pPr>
            <a:r>
              <a:rPr lang="zh-CN" altLang="en-US" spc="-5" dirty="0">
                <a:latin typeface="黑体" panose="02010609060101010101" pitchFamily="49" charset="-122"/>
                <a:ea typeface="黑体" panose="02010609060101010101" pitchFamily="49" charset="-122"/>
              </a:rPr>
              <a:t>交比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33869" y="1523198"/>
            <a:ext cx="59709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04520" lvl="1" indent="-134620">
              <a:lnSpc>
                <a:spcPct val="100000"/>
              </a:lnSpc>
              <a:buChar char="-"/>
              <a:tabLst>
                <a:tab pos="605155" algn="l"/>
              </a:tabLst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四共线点的交比定义为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381000" y="3027362"/>
            <a:ext cx="2768283" cy="1711134"/>
            <a:chOff x="381000" y="3027362"/>
            <a:chExt cx="2768283" cy="1711134"/>
          </a:xfrm>
        </p:grpSpPr>
        <p:sp>
          <p:nvSpPr>
            <p:cNvPr id="30" name="object 30"/>
            <p:cNvSpPr/>
            <p:nvPr/>
          </p:nvSpPr>
          <p:spPr>
            <a:xfrm>
              <a:off x="381000" y="3027362"/>
              <a:ext cx="2743200" cy="1676400"/>
            </a:xfrm>
            <a:custGeom>
              <a:avLst/>
              <a:gdLst/>
              <a:ahLst/>
              <a:cxnLst/>
              <a:rect l="l" t="t" r="r" b="b"/>
              <a:pathLst>
                <a:path w="2743200" h="1676400">
                  <a:moveTo>
                    <a:pt x="50797" y="1595123"/>
                  </a:moveTo>
                  <a:lnTo>
                    <a:pt x="0" y="1676400"/>
                  </a:lnTo>
                  <a:lnTo>
                    <a:pt x="95498" y="1668272"/>
                  </a:lnTo>
                  <a:lnTo>
                    <a:pt x="80597" y="1643889"/>
                  </a:lnTo>
                  <a:lnTo>
                    <a:pt x="120496" y="1619506"/>
                  </a:lnTo>
                  <a:lnTo>
                    <a:pt x="65697" y="1619506"/>
                  </a:lnTo>
                  <a:lnTo>
                    <a:pt x="50797" y="1595123"/>
                  </a:lnTo>
                  <a:close/>
                </a:path>
                <a:path w="2743200" h="1676400">
                  <a:moveTo>
                    <a:pt x="2743200" y="0"/>
                  </a:moveTo>
                  <a:lnTo>
                    <a:pt x="2647701" y="8126"/>
                  </a:lnTo>
                  <a:lnTo>
                    <a:pt x="2662601" y="32509"/>
                  </a:lnTo>
                  <a:lnTo>
                    <a:pt x="65697" y="1619506"/>
                  </a:lnTo>
                  <a:lnTo>
                    <a:pt x="120496" y="1619506"/>
                  </a:lnTo>
                  <a:lnTo>
                    <a:pt x="2677502" y="56892"/>
                  </a:lnTo>
                  <a:lnTo>
                    <a:pt x="2707641" y="56892"/>
                  </a:lnTo>
                  <a:lnTo>
                    <a:pt x="2743200" y="0"/>
                  </a:lnTo>
                  <a:close/>
                </a:path>
                <a:path w="2743200" h="1676400">
                  <a:moveTo>
                    <a:pt x="2707641" y="56892"/>
                  </a:moveTo>
                  <a:lnTo>
                    <a:pt x="2677502" y="56892"/>
                  </a:lnTo>
                  <a:lnTo>
                    <a:pt x="2692402" y="81274"/>
                  </a:lnTo>
                  <a:lnTo>
                    <a:pt x="2707641" y="56892"/>
                  </a:lnTo>
                  <a:close/>
                </a:path>
              </a:pathLst>
            </a:custGeom>
            <a:solidFill>
              <a:srgbClr val="1616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286000" y="3414712"/>
              <a:ext cx="152400" cy="1524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643187" y="3197225"/>
              <a:ext cx="152400" cy="1524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 txBox="1"/>
            <p:nvPr/>
          </p:nvSpPr>
          <p:spPr>
            <a:xfrm>
              <a:off x="1005839" y="4347336"/>
              <a:ext cx="341630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b="1" spc="-5" dirty="0">
                  <a:latin typeface="Arial"/>
                  <a:cs typeface="Arial"/>
                </a:rPr>
                <a:t>P</a:t>
              </a:r>
              <a:r>
                <a:rPr sz="2400" b="1" baseline="-19097" dirty="0">
                  <a:latin typeface="Arial"/>
                  <a:cs typeface="Arial"/>
                </a:rPr>
                <a:t>1</a:t>
              </a:r>
              <a:endParaRPr sz="2400" baseline="-19097">
                <a:latin typeface="Arial"/>
                <a:cs typeface="Arial"/>
              </a:endParaRPr>
            </a:p>
          </p:txBody>
        </p:sp>
        <p:sp>
          <p:nvSpPr>
            <p:cNvPr id="34" name="object 34"/>
            <p:cNvSpPr txBox="1"/>
            <p:nvPr/>
          </p:nvSpPr>
          <p:spPr>
            <a:xfrm>
              <a:off x="1602739" y="3966336"/>
              <a:ext cx="341630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b="1" spc="-5" dirty="0">
                  <a:latin typeface="Arial"/>
                  <a:cs typeface="Arial"/>
                </a:rPr>
                <a:t>P</a:t>
              </a:r>
              <a:r>
                <a:rPr sz="2400" b="1" baseline="-19097" dirty="0">
                  <a:latin typeface="Arial"/>
                  <a:cs typeface="Arial"/>
                </a:rPr>
                <a:t>2</a:t>
              </a:r>
              <a:endParaRPr sz="2400" baseline="-19097">
                <a:latin typeface="Arial"/>
                <a:cs typeface="Arial"/>
              </a:endParaRPr>
            </a:p>
          </p:txBody>
        </p:sp>
        <p:sp>
          <p:nvSpPr>
            <p:cNvPr id="35" name="object 35"/>
            <p:cNvSpPr txBox="1"/>
            <p:nvPr/>
          </p:nvSpPr>
          <p:spPr>
            <a:xfrm>
              <a:off x="2440939" y="3432936"/>
              <a:ext cx="341630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b="1" spc="-5" dirty="0">
                  <a:latin typeface="Arial"/>
                  <a:cs typeface="Arial"/>
                </a:rPr>
                <a:t>P</a:t>
              </a:r>
              <a:r>
                <a:rPr sz="2400" b="1" baseline="-19097" dirty="0">
                  <a:latin typeface="Arial"/>
                  <a:cs typeface="Arial"/>
                </a:rPr>
                <a:t>3</a:t>
              </a:r>
              <a:endParaRPr sz="2400" baseline="-19097">
                <a:latin typeface="Arial"/>
                <a:cs typeface="Arial"/>
              </a:endParaRPr>
            </a:p>
          </p:txBody>
        </p:sp>
        <p:sp>
          <p:nvSpPr>
            <p:cNvPr id="36" name="object 36"/>
            <p:cNvSpPr txBox="1"/>
            <p:nvPr/>
          </p:nvSpPr>
          <p:spPr>
            <a:xfrm>
              <a:off x="2807653" y="3204336"/>
              <a:ext cx="341630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b="1" spc="-5" dirty="0">
                  <a:latin typeface="Arial"/>
                  <a:cs typeface="Arial"/>
                </a:rPr>
                <a:t>P</a:t>
              </a:r>
              <a:r>
                <a:rPr sz="2400" b="1" baseline="-19097" dirty="0">
                  <a:latin typeface="Arial"/>
                  <a:cs typeface="Arial"/>
                </a:rPr>
                <a:t>4</a:t>
              </a:r>
              <a:endParaRPr sz="2400" baseline="-19097">
                <a:latin typeface="Arial"/>
                <a:cs typeface="Arial"/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1524000" y="3865562"/>
              <a:ext cx="152400" cy="1524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914400" y="4246562"/>
              <a:ext cx="152400" cy="1524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3839340" y="2447267"/>
            <a:ext cx="2459990" cy="1146468"/>
          </a:xfrm>
          <a:prstGeom prst="rect">
            <a:avLst/>
          </a:prstGeom>
        </p:spPr>
        <p:txBody>
          <a:bodyPr vert="horz" wrap="square" lIns="0" tIns="238760" rIns="0" bIns="0" rtlCol="0">
            <a:spAutoFit/>
          </a:bodyPr>
          <a:lstStyle/>
          <a:p>
            <a:pPr marL="732155">
              <a:lnSpc>
                <a:spcPct val="100000"/>
              </a:lnSpc>
              <a:spcBef>
                <a:spcPts val="1880"/>
              </a:spcBef>
            </a:pPr>
            <a:r>
              <a:rPr sz="2800" b="0" spc="-5" dirty="0">
                <a:solidFill>
                  <a:srgbClr val="FF0000"/>
                </a:solidFill>
                <a:latin typeface="Footlight MT Light"/>
                <a:cs typeface="Footlight MT Light"/>
              </a:rPr>
              <a:t>[Eq.</a:t>
            </a:r>
            <a:r>
              <a:rPr sz="2800" b="0" spc="-10" dirty="0">
                <a:solidFill>
                  <a:srgbClr val="FF0000"/>
                </a:solidFill>
                <a:latin typeface="Footlight MT Light"/>
                <a:cs typeface="Footlight MT Light"/>
              </a:rPr>
              <a:t> </a:t>
            </a:r>
            <a:r>
              <a:rPr sz="2800" b="0" dirty="0">
                <a:solidFill>
                  <a:srgbClr val="FF0000"/>
                </a:solidFill>
                <a:latin typeface="Footlight MT Light"/>
                <a:cs typeface="Footlight MT Light"/>
              </a:rPr>
              <a:t>9]</a:t>
            </a:r>
            <a:endParaRPr sz="2800" dirty="0">
              <a:latin typeface="Footlight MT Light"/>
              <a:cs typeface="Footlight MT Light"/>
            </a:endParaRPr>
          </a:p>
          <a:p>
            <a:pPr marL="12700" marR="5080" indent="-17145" algn="ctr">
              <a:lnSpc>
                <a:spcPct val="125400"/>
              </a:lnSpc>
              <a:spcBef>
                <a:spcPts val="1019"/>
              </a:spcBef>
              <a:tabLst>
                <a:tab pos="1361440" algn="l"/>
                <a:tab pos="1421130" algn="l"/>
              </a:tabLst>
            </a:pPr>
            <a:endParaRPr sz="2700" baseline="-23148" dirty="0">
              <a:latin typeface="Times New Roman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3528368" y="3716055"/>
                <a:ext cx="3081934" cy="9790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1" smtClean="0">
                                          <a:latin typeface="Cambria Math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latin typeface="Cambria Math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US" altLang="zh-CN" sz="2400" b="0" i="1" smtClean="0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1" smtClean="0">
                                          <a:latin typeface="Cambria Math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en-US" altLang="zh-CN" sz="2400" b="0" i="1" smtClean="0">
                              <a:latin typeface="Cambria Math"/>
                            </a:rPr>
                            <m:t>  ||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/>
                            </a:rPr>
                            <m:t>||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1" smtClean="0">
                                          <a:latin typeface="Cambria Math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latin typeface="Cambria Math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US" altLang="zh-CN" sz="2400" b="0" i="1" smtClean="0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1" smtClean="0">
                                          <a:latin typeface="Cambria Math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en-US" altLang="zh-CN" sz="2400" b="0" i="1" smtClean="0">
                              <a:latin typeface="Cambria Math"/>
                            </a:rPr>
                            <m:t> ||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/>
                            </a:rPr>
                            <m:t>||</m:t>
                          </m:r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8368" y="3716055"/>
                <a:ext cx="3081934" cy="97905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7162800" y="3479099"/>
                <a:ext cx="1454116" cy="14529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2800" y="3479099"/>
                <a:ext cx="1454116" cy="145296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28833"/>
            <a:ext cx="9143999" cy="275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356350"/>
            <a:ext cx="9144000" cy="501650"/>
          </a:xfrm>
          <a:custGeom>
            <a:avLst/>
            <a:gdLst/>
            <a:ahLst/>
            <a:cxnLst/>
            <a:rect l="l" t="t" r="r" b="b"/>
            <a:pathLst>
              <a:path w="9144000" h="501650">
                <a:moveTo>
                  <a:pt x="0" y="501648"/>
                </a:moveTo>
                <a:lnTo>
                  <a:pt x="9144000" y="501648"/>
                </a:lnTo>
                <a:lnTo>
                  <a:pt x="9144000" y="0"/>
                </a:lnTo>
                <a:lnTo>
                  <a:pt x="0" y="0"/>
                </a:lnTo>
                <a:lnTo>
                  <a:pt x="0" y="501648"/>
                </a:lnTo>
                <a:close/>
              </a:path>
            </a:pathLst>
          </a:custGeom>
          <a:solidFill>
            <a:srgbClr val="85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356350"/>
            <a:ext cx="9144000" cy="501650"/>
          </a:xfrm>
          <a:custGeom>
            <a:avLst/>
            <a:gdLst/>
            <a:ahLst/>
            <a:cxnLst/>
            <a:rect l="l" t="t" r="r" b="b"/>
            <a:pathLst>
              <a:path w="9144000" h="501650">
                <a:moveTo>
                  <a:pt x="0" y="0"/>
                </a:moveTo>
                <a:lnTo>
                  <a:pt x="9144000" y="0"/>
                </a:lnTo>
                <a:lnTo>
                  <a:pt x="9144000" y="501649"/>
                </a:lnTo>
                <a:lnTo>
                  <a:pt x="0" y="501649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082540" y="6464843"/>
            <a:ext cx="1189990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Verdana"/>
                <a:cs typeface="Verdana"/>
              </a:rPr>
              <a:t>Lecture </a:t>
            </a:r>
            <a:r>
              <a:rPr sz="1700" spc="50" dirty="0">
                <a:solidFill>
                  <a:srgbClr val="FFFFFF"/>
                </a:solidFill>
                <a:latin typeface="Verdana"/>
                <a:cs typeface="Verdana"/>
              </a:rPr>
              <a:t>4</a:t>
            </a:r>
            <a:r>
              <a:rPr sz="17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6501574"/>
            <a:ext cx="14776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Silvio Savarese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406837" y="6428549"/>
            <a:ext cx="1025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dirty="0">
                <a:solidFill>
                  <a:srgbClr val="FFFFFF"/>
                </a:solidFill>
                <a:latin typeface="Footlight MT Light"/>
                <a:cs typeface="Footlight MT Light"/>
              </a:rPr>
              <a:t>22-Jan-18</a:t>
            </a:r>
            <a:endParaRPr sz="1800">
              <a:latin typeface="Footlight MT Light"/>
              <a:cs typeface="Footlight MT Ligh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749954" y="179031"/>
            <a:ext cx="1860645" cy="23696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14349" y="3939828"/>
            <a:ext cx="8096250" cy="1562607"/>
          </a:xfrm>
          <a:prstGeom prst="rect">
            <a:avLst/>
          </a:prstGeom>
        </p:spPr>
        <p:txBody>
          <a:bodyPr vert="horz" wrap="square" lIns="0" tIns="478155" rIns="0" bIns="0" rtlCol="0">
            <a:spAutoFit/>
          </a:bodyPr>
          <a:lstStyle/>
          <a:p>
            <a:pPr marR="526415" algn="ctr">
              <a:lnSpc>
                <a:spcPct val="100000"/>
              </a:lnSpc>
              <a:spcBef>
                <a:spcPts val="3420"/>
              </a:spcBef>
            </a:pPr>
            <a:r>
              <a:rPr sz="1400" b="1" spc="-5" dirty="0">
                <a:latin typeface="Calibri"/>
                <a:cs typeface="Calibri"/>
              </a:rPr>
              <a:t>Reading:</a:t>
            </a:r>
            <a:endParaRPr sz="1400" dirty="0">
              <a:latin typeface="Calibri"/>
              <a:cs typeface="Calibri"/>
            </a:endParaRPr>
          </a:p>
          <a:p>
            <a:pPr marL="3458210" marR="5080" algn="just">
              <a:lnSpc>
                <a:spcPct val="100200"/>
              </a:lnSpc>
              <a:spcBef>
                <a:spcPts val="20"/>
              </a:spcBef>
            </a:pPr>
            <a:r>
              <a:rPr sz="1400" spc="-5" dirty="0">
                <a:solidFill>
                  <a:srgbClr val="CC3300"/>
                </a:solidFill>
                <a:latin typeface="Calibri"/>
                <a:cs typeface="Calibri"/>
              </a:rPr>
              <a:t>[HZ] </a:t>
            </a:r>
            <a:r>
              <a:rPr sz="1400" dirty="0">
                <a:latin typeface="Calibri"/>
                <a:cs typeface="Calibri"/>
              </a:rPr>
              <a:t>Chapter 2 </a:t>
            </a:r>
            <a:r>
              <a:rPr sz="1400" spc="-5" dirty="0">
                <a:latin typeface="Calibri"/>
                <a:cs typeface="Calibri"/>
              </a:rPr>
              <a:t>“Projective Geometry </a:t>
            </a:r>
            <a:r>
              <a:rPr sz="1400" dirty="0">
                <a:latin typeface="Calibri"/>
                <a:cs typeface="Calibri"/>
              </a:rPr>
              <a:t>and </a:t>
            </a:r>
            <a:r>
              <a:rPr sz="1400" spc="-5" dirty="0">
                <a:latin typeface="Calibri"/>
                <a:cs typeface="Calibri"/>
              </a:rPr>
              <a:t>Transformation </a:t>
            </a:r>
            <a:r>
              <a:rPr sz="1400" dirty="0">
                <a:latin typeface="Calibri"/>
                <a:cs typeface="Calibri"/>
              </a:rPr>
              <a:t>in 2D”  </a:t>
            </a:r>
            <a:r>
              <a:rPr sz="1400" spc="-5" dirty="0">
                <a:solidFill>
                  <a:srgbClr val="CC3300"/>
                </a:solidFill>
                <a:latin typeface="Calibri"/>
                <a:cs typeface="Calibri"/>
              </a:rPr>
              <a:t>[HZ] </a:t>
            </a:r>
            <a:r>
              <a:rPr sz="1400" dirty="0">
                <a:latin typeface="Calibri"/>
                <a:cs typeface="Calibri"/>
              </a:rPr>
              <a:t>Chapter 3 </a:t>
            </a:r>
            <a:r>
              <a:rPr sz="1400" spc="-5" dirty="0">
                <a:latin typeface="Calibri"/>
                <a:cs typeface="Calibri"/>
              </a:rPr>
              <a:t>“Projective Geometry </a:t>
            </a:r>
            <a:r>
              <a:rPr sz="1400" dirty="0">
                <a:latin typeface="Calibri"/>
                <a:cs typeface="Calibri"/>
              </a:rPr>
              <a:t>and </a:t>
            </a:r>
            <a:r>
              <a:rPr sz="1400" spc="-5" dirty="0">
                <a:latin typeface="Calibri"/>
                <a:cs typeface="Calibri"/>
              </a:rPr>
              <a:t>Transformation </a:t>
            </a:r>
            <a:r>
              <a:rPr sz="1400" dirty="0">
                <a:latin typeface="Calibri"/>
                <a:cs typeface="Calibri"/>
              </a:rPr>
              <a:t>in 3D”  </a:t>
            </a:r>
            <a:r>
              <a:rPr sz="1400" spc="-5" dirty="0">
                <a:solidFill>
                  <a:srgbClr val="CC3300"/>
                </a:solidFill>
                <a:latin typeface="Calibri"/>
                <a:cs typeface="Calibri"/>
              </a:rPr>
              <a:t>[HZ] </a:t>
            </a:r>
            <a:r>
              <a:rPr sz="1400" spc="-5" dirty="0">
                <a:latin typeface="Calibri"/>
                <a:cs typeface="Calibri"/>
              </a:rPr>
              <a:t>Chapter </a:t>
            </a:r>
            <a:r>
              <a:rPr sz="1400" dirty="0">
                <a:latin typeface="Calibri"/>
                <a:cs typeface="Calibri"/>
              </a:rPr>
              <a:t>8 </a:t>
            </a:r>
            <a:r>
              <a:rPr sz="1400" spc="-5" dirty="0">
                <a:latin typeface="Calibri"/>
                <a:cs typeface="Calibri"/>
              </a:rPr>
              <a:t>“More Single View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Geometry”</a:t>
            </a:r>
          </a:p>
          <a:p>
            <a:pPr marL="3458210" algn="just">
              <a:lnSpc>
                <a:spcPts val="1664"/>
              </a:lnSpc>
            </a:pPr>
            <a:r>
              <a:rPr sz="1400" spc="-5" dirty="0">
                <a:solidFill>
                  <a:srgbClr val="C00000"/>
                </a:solidFill>
                <a:latin typeface="Calibri"/>
                <a:cs typeface="Calibri"/>
              </a:rPr>
              <a:t>[Hoeim </a:t>
            </a:r>
            <a:r>
              <a:rPr sz="1400" dirty="0">
                <a:solidFill>
                  <a:srgbClr val="C00000"/>
                </a:solidFill>
                <a:latin typeface="Calibri"/>
                <a:cs typeface="Calibri"/>
              </a:rPr>
              <a:t>&amp; </a:t>
            </a:r>
            <a:r>
              <a:rPr sz="1400" spc="-5" dirty="0">
                <a:solidFill>
                  <a:srgbClr val="C00000"/>
                </a:solidFill>
                <a:latin typeface="Calibri"/>
                <a:cs typeface="Calibri"/>
              </a:rPr>
              <a:t>Savarese</a:t>
            </a:r>
            <a:r>
              <a:rPr sz="1400" spc="-5" dirty="0">
                <a:latin typeface="Calibri"/>
                <a:cs typeface="Calibri"/>
              </a:rPr>
              <a:t>] </a:t>
            </a:r>
            <a:r>
              <a:rPr sz="1400" dirty="0">
                <a:latin typeface="Calibri"/>
                <a:cs typeface="Calibri"/>
              </a:rPr>
              <a:t>Chapter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2</a:t>
            </a:r>
          </a:p>
        </p:txBody>
      </p:sp>
      <p:sp>
        <p:nvSpPr>
          <p:cNvPr id="12" name="object 11"/>
          <p:cNvSpPr txBox="1">
            <a:spLocks noGrp="1"/>
          </p:cNvSpPr>
          <p:nvPr>
            <p:ph type="title"/>
          </p:nvPr>
        </p:nvSpPr>
        <p:spPr>
          <a:xfrm>
            <a:off x="231140" y="492759"/>
            <a:ext cx="6262370" cy="150297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5" dirty="0">
                <a:latin typeface="黑体" panose="02010609060101010101" pitchFamily="49" charset="-122"/>
                <a:ea typeface="黑体" panose="02010609060101010101" pitchFamily="49" charset="-122"/>
              </a:rPr>
              <a:t>Lecture</a:t>
            </a:r>
            <a:r>
              <a:rPr sz="4800" dirty="0">
                <a:latin typeface="黑体" panose="02010609060101010101" pitchFamily="49" charset="-122"/>
                <a:ea typeface="黑体" panose="02010609060101010101" pitchFamily="49" charset="-122"/>
              </a:rPr>
              <a:t> 4</a:t>
            </a:r>
          </a:p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zh-CN" altLang="en-US" sz="4800" spc="-5" dirty="0">
                <a:solidFill>
                  <a:srgbClr val="CC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单视图计量</a:t>
            </a:r>
            <a:endParaRPr sz="4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35940" y="2286000"/>
            <a:ext cx="7144336" cy="2416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11480" indent="-295275">
              <a:spcBef>
                <a:spcPts val="2170"/>
              </a:spcBef>
              <a:buChar char="•"/>
              <a:tabLst>
                <a:tab pos="412115" algn="l"/>
              </a:tabLst>
            </a:pPr>
            <a:r>
              <a:rPr lang="zh-CN" altLang="en-US" sz="2400" spc="-15" dirty="0">
                <a:solidFill>
                  <a:srgbClr val="BFBFBF"/>
                </a:solidFill>
                <a:cs typeface="Calibri"/>
              </a:rPr>
              <a:t>复习标定和</a:t>
            </a:r>
            <a:r>
              <a:rPr lang="en-US" altLang="zh-CN" sz="2400" spc="-15" dirty="0">
                <a:solidFill>
                  <a:srgbClr val="BFBFBF"/>
                </a:solidFill>
                <a:cs typeface="Calibri"/>
              </a:rPr>
              <a:t>2D</a:t>
            </a:r>
            <a:r>
              <a:rPr lang="zh-CN" altLang="en-US" sz="2400" spc="-15" dirty="0">
                <a:solidFill>
                  <a:srgbClr val="BFBFBF"/>
                </a:solidFill>
                <a:cs typeface="Calibri"/>
              </a:rPr>
              <a:t>变换</a:t>
            </a:r>
            <a:endParaRPr lang="en-US" altLang="zh-CN" sz="2400" spc="-15" dirty="0">
              <a:solidFill>
                <a:srgbClr val="BFBFBF"/>
              </a:solidFill>
              <a:cs typeface="Calibri"/>
            </a:endParaRPr>
          </a:p>
          <a:p>
            <a:pPr marL="411480" indent="-295275">
              <a:spcBef>
                <a:spcPts val="2170"/>
              </a:spcBef>
              <a:buChar char="•"/>
              <a:tabLst>
                <a:tab pos="412115" algn="l"/>
              </a:tabLst>
            </a:pPr>
            <a:r>
              <a:rPr lang="zh-CN" altLang="en-US" sz="2400" spc="-25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影消点和影消线</a:t>
            </a:r>
          </a:p>
          <a:p>
            <a:pPr marL="411480" indent="-295275">
              <a:spcBef>
                <a:spcPts val="2170"/>
              </a:spcBef>
              <a:buChar char="•"/>
              <a:tabLst>
                <a:tab pos="412115" algn="l"/>
              </a:tabLst>
            </a:pPr>
            <a:r>
              <a:rPr lang="zh-CN" altLang="en-US" sz="2400" spc="-15" dirty="0">
                <a:solidFill>
                  <a:srgbClr val="BFBFBF"/>
                </a:solidFill>
                <a:cs typeface="Calibri"/>
              </a:rPr>
              <a:t>从单个图像估计几何</a:t>
            </a:r>
            <a:endParaRPr lang="en-US" altLang="zh-CN" sz="2400" spc="-15" dirty="0">
              <a:solidFill>
                <a:srgbClr val="BFBFBF"/>
              </a:solidFill>
              <a:cs typeface="Calibri"/>
            </a:endParaRPr>
          </a:p>
          <a:p>
            <a:pPr marL="411480" indent="-295275">
              <a:spcBef>
                <a:spcPts val="2170"/>
              </a:spcBef>
              <a:buChar char="•"/>
              <a:tabLst>
                <a:tab pos="412115" algn="l"/>
              </a:tabLst>
            </a:pPr>
            <a:r>
              <a:rPr lang="zh-CN" altLang="en-US" sz="2400" spc="-15" dirty="0">
                <a:solidFill>
                  <a:srgbClr val="BFBFBF"/>
                </a:solidFill>
                <a:cs typeface="Calibri"/>
              </a:rPr>
              <a:t>拓展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263627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64739" y="271653"/>
            <a:ext cx="40189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altLang="zh-CN" sz="3600" spc="-14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2D</a:t>
            </a:r>
            <a:r>
              <a:rPr lang="zh-CN" altLang="en-US" sz="3600" spc="-14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平面上的线</a:t>
            </a:r>
            <a:endParaRPr sz="36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50832" y="1480537"/>
            <a:ext cx="2747645" cy="59952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r>
              <a:rPr sz="3850" spc="-65" dirty="0">
                <a:latin typeface="Times New Roman"/>
                <a:cs typeface="Times New Roman"/>
              </a:rPr>
              <a:t>ax</a:t>
            </a:r>
            <a:r>
              <a:rPr sz="3850" spc="-170" dirty="0">
                <a:latin typeface="Times New Roman"/>
                <a:cs typeface="Times New Roman"/>
              </a:rPr>
              <a:t> </a:t>
            </a:r>
            <a:r>
              <a:rPr sz="3850" spc="-5" dirty="0">
                <a:latin typeface="Symbol"/>
                <a:cs typeface="Symbol"/>
              </a:rPr>
              <a:t></a:t>
            </a:r>
            <a:r>
              <a:rPr sz="3850" spc="-310" dirty="0">
                <a:latin typeface="Times New Roman"/>
                <a:cs typeface="Times New Roman"/>
              </a:rPr>
              <a:t> </a:t>
            </a:r>
            <a:r>
              <a:rPr sz="3850" spc="-60" dirty="0">
                <a:latin typeface="Times New Roman"/>
                <a:cs typeface="Times New Roman"/>
              </a:rPr>
              <a:t>by</a:t>
            </a:r>
            <a:r>
              <a:rPr sz="3850" spc="-280" dirty="0">
                <a:latin typeface="Times New Roman"/>
                <a:cs typeface="Times New Roman"/>
              </a:rPr>
              <a:t> </a:t>
            </a:r>
            <a:r>
              <a:rPr sz="3850" spc="-5" dirty="0">
                <a:latin typeface="Symbol"/>
                <a:cs typeface="Symbol"/>
              </a:rPr>
              <a:t></a:t>
            </a:r>
            <a:r>
              <a:rPr sz="3850" spc="-365" dirty="0">
                <a:latin typeface="Times New Roman"/>
                <a:cs typeface="Times New Roman"/>
              </a:rPr>
              <a:t> </a:t>
            </a:r>
            <a:r>
              <a:rPr sz="3850" spc="-5" dirty="0">
                <a:latin typeface="Times New Roman"/>
                <a:cs typeface="Times New Roman"/>
              </a:rPr>
              <a:t>c</a:t>
            </a:r>
            <a:r>
              <a:rPr sz="3850" spc="-145" dirty="0">
                <a:latin typeface="Times New Roman"/>
                <a:cs typeface="Times New Roman"/>
              </a:rPr>
              <a:t> </a:t>
            </a:r>
            <a:r>
              <a:rPr sz="3850" spc="-5" dirty="0">
                <a:latin typeface="Symbol"/>
                <a:cs typeface="Symbol"/>
              </a:rPr>
              <a:t></a:t>
            </a:r>
            <a:r>
              <a:rPr sz="3850" spc="-190" dirty="0">
                <a:latin typeface="Times New Roman"/>
                <a:cs typeface="Times New Roman"/>
              </a:rPr>
              <a:t> </a:t>
            </a:r>
            <a:r>
              <a:rPr sz="3850" spc="-5" dirty="0">
                <a:latin typeface="Times New Roman"/>
                <a:cs typeface="Times New Roman"/>
              </a:rPr>
              <a:t>0</a:t>
            </a:r>
            <a:endParaRPr sz="3850" dirty="0">
              <a:latin typeface="Times New Roman"/>
              <a:cs typeface="Times New Roman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4269740" y="1319974"/>
            <a:ext cx="3108960" cy="1938020"/>
            <a:chOff x="4269740" y="1319974"/>
            <a:chExt cx="3108960" cy="1938020"/>
          </a:xfrm>
        </p:grpSpPr>
        <p:sp>
          <p:nvSpPr>
            <p:cNvPr id="3" name="object 3"/>
            <p:cNvSpPr/>
            <p:nvPr/>
          </p:nvSpPr>
          <p:spPr>
            <a:xfrm>
              <a:off x="4800601" y="1676400"/>
              <a:ext cx="152400" cy="1447800"/>
            </a:xfrm>
            <a:custGeom>
              <a:avLst/>
              <a:gdLst/>
              <a:ahLst/>
              <a:cxnLst/>
              <a:rect l="l" t="t" r="r" b="b"/>
              <a:pathLst>
                <a:path w="152400" h="1447800">
                  <a:moveTo>
                    <a:pt x="101600" y="152400"/>
                  </a:moveTo>
                  <a:lnTo>
                    <a:pt x="50800" y="152400"/>
                  </a:lnTo>
                  <a:lnTo>
                    <a:pt x="50798" y="1447800"/>
                  </a:lnTo>
                  <a:lnTo>
                    <a:pt x="101598" y="1447800"/>
                  </a:lnTo>
                  <a:lnTo>
                    <a:pt x="101600" y="152400"/>
                  </a:lnTo>
                  <a:close/>
                </a:path>
                <a:path w="152400" h="1447800">
                  <a:moveTo>
                    <a:pt x="76200" y="0"/>
                  </a:moveTo>
                  <a:lnTo>
                    <a:pt x="0" y="152400"/>
                  </a:lnTo>
                  <a:lnTo>
                    <a:pt x="152400" y="1524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876800" y="3048001"/>
              <a:ext cx="2209800" cy="152400"/>
            </a:xfrm>
            <a:custGeom>
              <a:avLst/>
              <a:gdLst/>
              <a:ahLst/>
              <a:cxnLst/>
              <a:rect l="l" t="t" r="r" b="b"/>
              <a:pathLst>
                <a:path w="2209800" h="152400">
                  <a:moveTo>
                    <a:pt x="0" y="50798"/>
                  </a:moveTo>
                  <a:lnTo>
                    <a:pt x="0" y="101598"/>
                  </a:lnTo>
                  <a:lnTo>
                    <a:pt x="2057400" y="101600"/>
                  </a:lnTo>
                  <a:lnTo>
                    <a:pt x="2057400" y="152400"/>
                  </a:lnTo>
                  <a:lnTo>
                    <a:pt x="2209800" y="76200"/>
                  </a:lnTo>
                  <a:lnTo>
                    <a:pt x="2159000" y="50800"/>
                  </a:lnTo>
                  <a:lnTo>
                    <a:pt x="0" y="50798"/>
                  </a:lnTo>
                  <a:close/>
                </a:path>
                <a:path w="2209800" h="152400">
                  <a:moveTo>
                    <a:pt x="2057400" y="0"/>
                  </a:moveTo>
                  <a:lnTo>
                    <a:pt x="2057400" y="50800"/>
                  </a:lnTo>
                  <a:lnTo>
                    <a:pt x="2159000" y="50800"/>
                  </a:lnTo>
                  <a:lnTo>
                    <a:pt x="20574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343400" y="1828800"/>
              <a:ext cx="2438400" cy="1295400"/>
            </a:xfrm>
            <a:custGeom>
              <a:avLst/>
              <a:gdLst/>
              <a:ahLst/>
              <a:cxnLst/>
              <a:rect l="l" t="t" r="r" b="b"/>
              <a:pathLst>
                <a:path w="2438400" h="1295400">
                  <a:moveTo>
                    <a:pt x="0" y="1295400"/>
                  </a:moveTo>
                  <a:lnTo>
                    <a:pt x="2438400" y="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 txBox="1"/>
            <p:nvPr/>
          </p:nvSpPr>
          <p:spPr>
            <a:xfrm>
              <a:off x="4269740" y="2539174"/>
              <a:ext cx="44069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-215" dirty="0">
                  <a:latin typeface="Arial Unicode MS"/>
                  <a:cs typeface="Arial Unicode MS"/>
                </a:rPr>
                <a:t>-</a:t>
              </a:r>
              <a:r>
                <a:rPr sz="1800" spc="250" dirty="0">
                  <a:latin typeface="Arial Unicode MS"/>
                  <a:cs typeface="Arial Unicode MS"/>
                </a:rPr>
                <a:t>c</a:t>
              </a:r>
              <a:r>
                <a:rPr sz="1800" spc="135" dirty="0">
                  <a:latin typeface="Arial Unicode MS"/>
                  <a:cs typeface="Arial Unicode MS"/>
                </a:rPr>
                <a:t>/</a:t>
              </a:r>
              <a:r>
                <a:rPr sz="1800" spc="75" dirty="0">
                  <a:latin typeface="Arial Unicode MS"/>
                  <a:cs typeface="Arial Unicode MS"/>
                </a:rPr>
                <a:t>b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7" name="object 7"/>
            <p:cNvSpPr txBox="1"/>
            <p:nvPr/>
          </p:nvSpPr>
          <p:spPr>
            <a:xfrm>
              <a:off x="5869940" y="1777174"/>
              <a:ext cx="46799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-215" dirty="0">
                  <a:latin typeface="Arial Unicode MS"/>
                  <a:cs typeface="Arial Unicode MS"/>
                </a:rPr>
                <a:t>-</a:t>
              </a:r>
              <a:r>
                <a:rPr sz="1800" spc="330" dirty="0">
                  <a:latin typeface="Arial Unicode MS"/>
                  <a:cs typeface="Arial Unicode MS"/>
                </a:rPr>
                <a:t>a</a:t>
              </a:r>
              <a:r>
                <a:rPr sz="1800" spc="170" dirty="0">
                  <a:latin typeface="Arial Unicode MS"/>
                  <a:cs typeface="Arial Unicode MS"/>
                </a:rPr>
                <a:t>/</a:t>
              </a:r>
              <a:r>
                <a:rPr sz="1800" spc="75" dirty="0">
                  <a:latin typeface="Arial Unicode MS"/>
                  <a:cs typeface="Arial Unicode MS"/>
                </a:rPr>
                <a:t>b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19" name="object 19"/>
            <p:cNvSpPr txBox="1"/>
            <p:nvPr/>
          </p:nvSpPr>
          <p:spPr>
            <a:xfrm>
              <a:off x="6910091" y="1471523"/>
              <a:ext cx="158115" cy="598805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3750" dirty="0">
                  <a:latin typeface="Times New Roman"/>
                  <a:cs typeface="Times New Roman"/>
                </a:rPr>
                <a:t>l</a:t>
              </a:r>
              <a:endParaRPr sz="3750">
                <a:latin typeface="Times New Roman"/>
                <a:cs typeface="Times New Roman"/>
              </a:endParaRPr>
            </a:p>
          </p:txBody>
        </p:sp>
        <p:sp>
          <p:nvSpPr>
            <p:cNvPr id="20" name="object 20"/>
            <p:cNvSpPr txBox="1"/>
            <p:nvPr/>
          </p:nvSpPr>
          <p:spPr>
            <a:xfrm>
              <a:off x="7225665" y="2958274"/>
              <a:ext cx="15303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100" dirty="0">
                  <a:latin typeface="Arial Unicode MS"/>
                  <a:cs typeface="Arial Unicode MS"/>
                </a:rPr>
                <a:t>x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21" name="object 21"/>
            <p:cNvSpPr txBox="1"/>
            <p:nvPr/>
          </p:nvSpPr>
          <p:spPr>
            <a:xfrm>
              <a:off x="4803140" y="1319974"/>
              <a:ext cx="14986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75" dirty="0">
                  <a:latin typeface="Arial Unicode MS"/>
                  <a:cs typeface="Arial Unicode MS"/>
                </a:rPr>
                <a:t>y</a:t>
              </a:r>
              <a:endParaRPr sz="1800">
                <a:latin typeface="Arial Unicode MS"/>
                <a:cs typeface="Arial Unicode MS"/>
              </a:endParaRPr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7912100" y="6053645"/>
            <a:ext cx="10064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spc="-5" dirty="0">
                <a:solidFill>
                  <a:srgbClr val="FF0000"/>
                </a:solidFill>
                <a:latin typeface="Footlight MT Light"/>
                <a:cs typeface="Footlight MT Light"/>
              </a:rPr>
              <a:t>[Eq.</a:t>
            </a:r>
            <a:r>
              <a:rPr sz="2400" b="0" spc="-75" dirty="0">
                <a:solidFill>
                  <a:srgbClr val="FF0000"/>
                </a:solidFill>
                <a:latin typeface="Footlight MT Light"/>
                <a:cs typeface="Footlight MT Light"/>
              </a:rPr>
              <a:t> </a:t>
            </a:r>
            <a:r>
              <a:rPr sz="2400" b="0" spc="-5" dirty="0">
                <a:solidFill>
                  <a:srgbClr val="FF0000"/>
                </a:solidFill>
                <a:latin typeface="Footlight MT Light"/>
                <a:cs typeface="Footlight MT Light"/>
              </a:rPr>
              <a:t>10]</a:t>
            </a:r>
            <a:endParaRPr sz="2400">
              <a:latin typeface="Footlight MT Light"/>
              <a:cs typeface="Footlight MT Light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95854" y="1192233"/>
            <a:ext cx="3657600" cy="3124200"/>
          </a:xfrm>
          <a:custGeom>
            <a:avLst/>
            <a:gdLst/>
            <a:ahLst/>
            <a:cxnLst/>
            <a:rect l="l" t="t" r="r" b="b"/>
            <a:pathLst>
              <a:path w="3657600" h="3124200">
                <a:moveTo>
                  <a:pt x="0" y="3124200"/>
                </a:moveTo>
                <a:lnTo>
                  <a:pt x="3657600" y="3124200"/>
                </a:lnTo>
                <a:lnTo>
                  <a:pt x="3657600" y="0"/>
                </a:lnTo>
                <a:lnTo>
                  <a:pt x="0" y="0"/>
                </a:lnTo>
                <a:lnTo>
                  <a:pt x="0" y="3124200"/>
                </a:lnTo>
                <a:close/>
              </a:path>
            </a:pathLst>
          </a:custGeom>
          <a:solidFill>
            <a:srgbClr val="FFFF00">
              <a:alpha val="301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771098" y="2601468"/>
                <a:ext cx="1593641" cy="13130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/>
                        </a:rPr>
                        <m:t>1=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3200" b="0" i="1" smtClean="0">
                                    <a:latin typeface="Cambria Math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𝑐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098" y="2601468"/>
                <a:ext cx="1593641" cy="131305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5687092" y="4586577"/>
                <a:ext cx="2604111" cy="14670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CN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3200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sz="3200" i="1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CN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3200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sz="3200" i="1"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3200" i="1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altLang="zh-CN" sz="3200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3200" b="0" i="1" smtClean="0">
                                    <a:latin typeface="Cambria Math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𝑐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3200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7092" y="4586577"/>
                <a:ext cx="2604111" cy="146706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790971" y="5236883"/>
                <a:ext cx="3583225" cy="6320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/>
                        </a:rPr>
                        <m:t>𝐼𝑓</m:t>
                      </m:r>
                      <m:r>
                        <a:rPr lang="en-US" altLang="zh-CN" sz="3200" b="0" i="1" smtClean="0">
                          <a:latin typeface="Cambria Math"/>
                        </a:rPr>
                        <m:t> </m:t>
                      </m:r>
                      <m:r>
                        <a:rPr lang="en-US" altLang="zh-CN" sz="3200" b="0" i="1" smtClean="0">
                          <a:latin typeface="Cambria Math"/>
                        </a:rPr>
                        <m:t>𝑥</m:t>
                      </m:r>
                      <m:r>
                        <a:rPr lang="en-US" altLang="zh-CN" sz="32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200" i="1">
                              <a:latin typeface="Cambria Math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32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3200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32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3200" i="1">
                              <a:latin typeface="Cambria Math"/>
                            </a:rPr>
                            <m:t>]</m:t>
                          </m:r>
                          <m:r>
                            <m:rPr>
                              <m:nor/>
                            </m:rPr>
                            <a:rPr lang="zh-CN" altLang="en-US" sz="3200" dirty="0"/>
                            <m:t> </m:t>
                          </m:r>
                        </m:e>
                        <m:sup>
                          <m:r>
                            <a:rPr lang="en-US" altLang="zh-CN" sz="3200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altLang="zh-CN" sz="3200" b="0" i="1" smtClean="0">
                          <a:latin typeface="Cambria Math"/>
                          <a:ea typeface="Cambria Math"/>
                        </a:rPr>
                        <m:t>∈</m:t>
                      </m:r>
                      <m:r>
                        <a:rPr lang="en-US" altLang="zh-CN" sz="3200" b="0" i="1" smtClean="0">
                          <a:latin typeface="Cambria Math"/>
                          <a:ea typeface="Cambria Math"/>
                        </a:rPr>
                        <m:t>𝑙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971" y="5236883"/>
                <a:ext cx="3583225" cy="63209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64739" y="271653"/>
            <a:ext cx="40189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altLang="zh-CN" sz="3600" spc="-14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2D</a:t>
            </a:r>
            <a:r>
              <a:rPr lang="zh-CN" altLang="en-US" sz="3600" spc="-14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平面上的直线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200400" y="4800600"/>
            <a:ext cx="762000" cy="76200"/>
          </a:xfrm>
          <a:custGeom>
            <a:avLst/>
            <a:gdLst/>
            <a:ahLst/>
            <a:cxnLst/>
            <a:rect l="l" t="t" r="r" b="b"/>
            <a:pathLst>
              <a:path w="762000" h="76200">
                <a:moveTo>
                  <a:pt x="762000" y="0"/>
                </a:moveTo>
                <a:lnTo>
                  <a:pt x="757009" y="29660"/>
                </a:lnTo>
                <a:lnTo>
                  <a:pt x="743401" y="53881"/>
                </a:lnTo>
                <a:lnTo>
                  <a:pt x="723217" y="70211"/>
                </a:lnTo>
                <a:lnTo>
                  <a:pt x="698500" y="76200"/>
                </a:lnTo>
                <a:lnTo>
                  <a:pt x="63500" y="76200"/>
                </a:lnTo>
                <a:lnTo>
                  <a:pt x="38782" y="70211"/>
                </a:lnTo>
                <a:lnTo>
                  <a:pt x="18598" y="53881"/>
                </a:lnTo>
                <a:lnTo>
                  <a:pt x="4990" y="29660"/>
                </a:lnTo>
                <a:lnTo>
                  <a:pt x="0" y="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650740" y="5659120"/>
            <a:ext cx="38398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ymbol"/>
                <a:cs typeface="Symbol"/>
              </a:rPr>
              <a:t>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130" dirty="0">
                <a:latin typeface="Arial Unicode MS"/>
                <a:cs typeface="Arial Unicode MS"/>
              </a:rPr>
              <a:t>x </a:t>
            </a:r>
            <a:r>
              <a:rPr lang="zh-CN" altLang="en-US" sz="2400" spc="-8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为交点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4572000" y="1242895"/>
            <a:ext cx="3410606" cy="1938020"/>
            <a:chOff x="4114800" y="1319974"/>
            <a:chExt cx="3410606" cy="1938020"/>
          </a:xfrm>
        </p:grpSpPr>
        <p:sp>
          <p:nvSpPr>
            <p:cNvPr id="3" name="object 3"/>
            <p:cNvSpPr/>
            <p:nvPr/>
          </p:nvSpPr>
          <p:spPr>
            <a:xfrm>
              <a:off x="4800601" y="1676400"/>
              <a:ext cx="152400" cy="1447800"/>
            </a:xfrm>
            <a:custGeom>
              <a:avLst/>
              <a:gdLst/>
              <a:ahLst/>
              <a:cxnLst/>
              <a:rect l="l" t="t" r="r" b="b"/>
              <a:pathLst>
                <a:path w="152400" h="1447800">
                  <a:moveTo>
                    <a:pt x="101600" y="152400"/>
                  </a:moveTo>
                  <a:lnTo>
                    <a:pt x="50800" y="152400"/>
                  </a:lnTo>
                  <a:lnTo>
                    <a:pt x="50798" y="1447800"/>
                  </a:lnTo>
                  <a:lnTo>
                    <a:pt x="101598" y="1447800"/>
                  </a:lnTo>
                  <a:lnTo>
                    <a:pt x="101600" y="152400"/>
                  </a:lnTo>
                  <a:close/>
                </a:path>
                <a:path w="152400" h="1447800">
                  <a:moveTo>
                    <a:pt x="76200" y="0"/>
                  </a:moveTo>
                  <a:lnTo>
                    <a:pt x="0" y="152400"/>
                  </a:lnTo>
                  <a:lnTo>
                    <a:pt x="152400" y="1524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876800" y="3048001"/>
              <a:ext cx="2209800" cy="152400"/>
            </a:xfrm>
            <a:custGeom>
              <a:avLst/>
              <a:gdLst/>
              <a:ahLst/>
              <a:cxnLst/>
              <a:rect l="l" t="t" r="r" b="b"/>
              <a:pathLst>
                <a:path w="2209800" h="152400">
                  <a:moveTo>
                    <a:pt x="0" y="50798"/>
                  </a:moveTo>
                  <a:lnTo>
                    <a:pt x="0" y="101598"/>
                  </a:lnTo>
                  <a:lnTo>
                    <a:pt x="2057400" y="101600"/>
                  </a:lnTo>
                  <a:lnTo>
                    <a:pt x="2057400" y="152400"/>
                  </a:lnTo>
                  <a:lnTo>
                    <a:pt x="2209800" y="76200"/>
                  </a:lnTo>
                  <a:lnTo>
                    <a:pt x="2159000" y="50800"/>
                  </a:lnTo>
                  <a:lnTo>
                    <a:pt x="0" y="50798"/>
                  </a:lnTo>
                  <a:close/>
                </a:path>
                <a:path w="2209800" h="152400">
                  <a:moveTo>
                    <a:pt x="2057400" y="0"/>
                  </a:moveTo>
                  <a:lnTo>
                    <a:pt x="2057400" y="50800"/>
                  </a:lnTo>
                  <a:lnTo>
                    <a:pt x="2159000" y="50800"/>
                  </a:lnTo>
                  <a:lnTo>
                    <a:pt x="20574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343400" y="1828800"/>
              <a:ext cx="2438400" cy="1295400"/>
            </a:xfrm>
            <a:custGeom>
              <a:avLst/>
              <a:gdLst/>
              <a:ahLst/>
              <a:cxnLst/>
              <a:rect l="l" t="t" r="r" b="b"/>
              <a:pathLst>
                <a:path w="2438400" h="1295400">
                  <a:moveTo>
                    <a:pt x="0" y="1295400"/>
                  </a:moveTo>
                  <a:lnTo>
                    <a:pt x="2438400" y="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114800" y="2438400"/>
              <a:ext cx="3124200" cy="304800"/>
            </a:xfrm>
            <a:custGeom>
              <a:avLst/>
              <a:gdLst/>
              <a:ahLst/>
              <a:cxnLst/>
              <a:rect l="l" t="t" r="r" b="b"/>
              <a:pathLst>
                <a:path w="3124200" h="304800">
                  <a:moveTo>
                    <a:pt x="0" y="0"/>
                  </a:moveTo>
                  <a:lnTo>
                    <a:pt x="3124200" y="30480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 txBox="1"/>
            <p:nvPr/>
          </p:nvSpPr>
          <p:spPr>
            <a:xfrm>
              <a:off x="7367291" y="2385923"/>
              <a:ext cx="158115" cy="598805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3750" dirty="0">
                  <a:latin typeface="Times New Roman"/>
                  <a:cs typeface="Times New Roman"/>
                </a:rPr>
                <a:t>l</a:t>
              </a:r>
              <a:endParaRPr sz="3750">
                <a:latin typeface="Times New Roman"/>
                <a:cs typeface="Times New Roman"/>
              </a:endParaRPr>
            </a:p>
          </p:txBody>
        </p:sp>
        <p:sp>
          <p:nvSpPr>
            <p:cNvPr id="8" name="object 8"/>
            <p:cNvSpPr txBox="1"/>
            <p:nvPr/>
          </p:nvSpPr>
          <p:spPr>
            <a:xfrm>
              <a:off x="6970330" y="1444195"/>
              <a:ext cx="270510" cy="598805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5625" spc="-75" baseline="-2962" dirty="0">
                  <a:latin typeface="Times New Roman"/>
                  <a:cs typeface="Times New Roman"/>
                </a:rPr>
                <a:t>l</a:t>
              </a:r>
              <a:r>
                <a:rPr sz="3750" dirty="0">
                  <a:latin typeface="Symbol"/>
                  <a:cs typeface="Symbol"/>
                </a:rPr>
                <a:t></a:t>
              </a:r>
              <a:endParaRPr sz="3750">
                <a:latin typeface="Symbol"/>
                <a:cs typeface="Symbol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5334000" y="2514600"/>
              <a:ext cx="152400" cy="1524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 txBox="1"/>
            <p:nvPr/>
          </p:nvSpPr>
          <p:spPr>
            <a:xfrm>
              <a:off x="7225665" y="2958274"/>
              <a:ext cx="15303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100" dirty="0">
                  <a:latin typeface="Arial Unicode MS"/>
                  <a:cs typeface="Arial Unicode MS"/>
                </a:rPr>
                <a:t>x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16" name="object 16"/>
            <p:cNvSpPr txBox="1"/>
            <p:nvPr/>
          </p:nvSpPr>
          <p:spPr>
            <a:xfrm>
              <a:off x="4803140" y="1319974"/>
              <a:ext cx="14986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75" dirty="0">
                  <a:latin typeface="Arial Unicode MS"/>
                  <a:cs typeface="Arial Unicode MS"/>
                </a:rPr>
                <a:t>y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17" name="object 17"/>
            <p:cNvSpPr txBox="1"/>
            <p:nvPr/>
          </p:nvSpPr>
          <p:spPr>
            <a:xfrm>
              <a:off x="5260340" y="2073215"/>
              <a:ext cx="158115" cy="32258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sz="1950" b="1" spc="25" dirty="0">
                  <a:latin typeface="Footlight MT Light"/>
                  <a:cs typeface="Footlight MT Light"/>
                </a:rPr>
                <a:t>x</a:t>
              </a:r>
              <a:endParaRPr sz="1950">
                <a:latin typeface="Footlight MT Light"/>
                <a:cs typeface="Footlight MT Light"/>
              </a:endParaRPr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7320936" y="3733907"/>
            <a:ext cx="132334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25" dirty="0">
                <a:solidFill>
                  <a:srgbClr val="FF0000"/>
                </a:solidFill>
                <a:latin typeface="Arial Unicode MS"/>
                <a:cs typeface="Arial Unicode MS"/>
              </a:rPr>
              <a:t>[Eq.</a:t>
            </a:r>
            <a:r>
              <a:rPr sz="2800" spc="5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2800" spc="105" dirty="0">
                <a:solidFill>
                  <a:srgbClr val="FF0000"/>
                </a:solidFill>
                <a:latin typeface="Arial Unicode MS"/>
                <a:cs typeface="Arial Unicode MS"/>
              </a:rPr>
              <a:t>12]</a:t>
            </a:r>
            <a:endParaRPr sz="2800" dirty="0">
              <a:latin typeface="Arial Unicode MS"/>
              <a:cs typeface="Arial Unicode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09282" y="3664085"/>
            <a:ext cx="8082915" cy="1715854"/>
          </a:xfrm>
          <a:prstGeom prst="rect">
            <a:avLst/>
          </a:prstGeom>
        </p:spPr>
        <p:txBody>
          <a:bodyPr vert="horz" wrap="square" lIns="0" tIns="288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70"/>
              </a:spcBef>
              <a:tabLst>
                <a:tab pos="1808480" algn="l"/>
                <a:tab pos="4963160" algn="l"/>
                <a:tab pos="6769100" algn="l"/>
              </a:tabLst>
            </a:pPr>
            <a:r>
              <a:rPr lang="en-US" sz="5775" spc="240" dirty="0">
                <a:latin typeface="Times New Roman"/>
                <a:cs typeface="Times New Roman"/>
              </a:rPr>
              <a:t>                               </a:t>
            </a:r>
            <a:r>
              <a:rPr sz="5775" spc="240" baseline="3607" dirty="0">
                <a:latin typeface="Times New Roman"/>
                <a:cs typeface="Times New Roman"/>
              </a:rPr>
              <a:t>	</a:t>
            </a:r>
            <a:r>
              <a:rPr sz="2800" spc="25" dirty="0">
                <a:solidFill>
                  <a:srgbClr val="FF0000"/>
                </a:solidFill>
                <a:latin typeface="Arial Unicode MS"/>
                <a:cs typeface="Arial Unicode MS"/>
              </a:rPr>
              <a:t>[Eq.</a:t>
            </a:r>
            <a:r>
              <a:rPr sz="2800" spc="10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2800" spc="110" dirty="0">
                <a:solidFill>
                  <a:srgbClr val="FF0000"/>
                </a:solidFill>
                <a:latin typeface="Arial Unicode MS"/>
                <a:cs typeface="Arial Unicode MS"/>
              </a:rPr>
              <a:t>13]</a:t>
            </a:r>
            <a:endParaRPr sz="2800" dirty="0">
              <a:latin typeface="Arial Unicode MS"/>
              <a:cs typeface="Arial Unicode MS"/>
            </a:endParaRPr>
          </a:p>
          <a:p>
            <a:pPr marR="2247265" algn="ctr">
              <a:lnSpc>
                <a:spcPct val="100000"/>
              </a:lnSpc>
              <a:spcBef>
                <a:spcPts val="1325"/>
              </a:spcBef>
            </a:pPr>
            <a:r>
              <a:rPr sz="2400" spc="130" dirty="0">
                <a:latin typeface="Arial Unicode MS"/>
                <a:cs typeface="Arial Unicode MS"/>
              </a:rPr>
              <a:t>x</a:t>
            </a:r>
            <a:endParaRPr sz="2400" dirty="0">
              <a:latin typeface="Arial Unicode MS"/>
              <a:cs typeface="Arial Unicode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20065" y="1229599"/>
            <a:ext cx="3357879" cy="2279650"/>
          </a:xfrm>
          <a:prstGeom prst="rect">
            <a:avLst/>
          </a:prstGeom>
        </p:spPr>
        <p:txBody>
          <a:bodyPr vert="horz" wrap="square" lIns="0" tIns="2508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75"/>
              </a:spcBef>
            </a:pPr>
            <a:r>
              <a:rPr lang="zh-CN" altLang="en-US" sz="2400" spc="-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相交线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  <a:p>
            <a:pPr marL="397510">
              <a:lnSpc>
                <a:spcPct val="100000"/>
              </a:lnSpc>
              <a:spcBef>
                <a:spcPts val="2530"/>
              </a:spcBef>
              <a:tabLst>
                <a:tab pos="2070100" algn="l"/>
              </a:tabLst>
            </a:pPr>
            <a:r>
              <a:rPr sz="5625" baseline="-2222" dirty="0">
                <a:latin typeface="Times New Roman"/>
                <a:cs typeface="Times New Roman"/>
              </a:rPr>
              <a:t>x</a:t>
            </a:r>
            <a:r>
              <a:rPr sz="5625" spc="82" baseline="-2222" dirty="0">
                <a:latin typeface="Times New Roman"/>
                <a:cs typeface="Times New Roman"/>
              </a:rPr>
              <a:t> </a:t>
            </a:r>
            <a:r>
              <a:rPr sz="5625" baseline="-2222" dirty="0">
                <a:latin typeface="Symbol"/>
                <a:cs typeface="Symbol"/>
              </a:rPr>
              <a:t></a:t>
            </a:r>
            <a:r>
              <a:rPr sz="5625" spc="-187" baseline="-2222" dirty="0">
                <a:latin typeface="Times New Roman"/>
                <a:cs typeface="Times New Roman"/>
              </a:rPr>
              <a:t> </a:t>
            </a:r>
            <a:r>
              <a:rPr sz="5625" spc="277" baseline="-2222" dirty="0" err="1">
                <a:latin typeface="Times New Roman"/>
                <a:cs typeface="Times New Roman"/>
              </a:rPr>
              <a:t>l</a:t>
            </a:r>
            <a:r>
              <a:rPr sz="5625" spc="277" baseline="-2222" dirty="0" err="1">
                <a:latin typeface="Symbol"/>
                <a:cs typeface="Symbol"/>
              </a:rPr>
              <a:t></a:t>
            </a:r>
            <a:r>
              <a:rPr sz="5625" spc="277" baseline="-2222" dirty="0" err="1">
                <a:latin typeface="Times New Roman"/>
                <a:cs typeface="Times New Roman"/>
              </a:rPr>
              <a:t>l</a:t>
            </a:r>
            <a:r>
              <a:rPr sz="3750" spc="185" dirty="0">
                <a:latin typeface="Symbol"/>
                <a:cs typeface="Symbol"/>
              </a:rPr>
              <a:t></a:t>
            </a:r>
            <a:r>
              <a:rPr sz="3750" spc="185" dirty="0">
                <a:latin typeface="Times New Roman"/>
                <a:cs typeface="Times New Roman"/>
              </a:rPr>
              <a:t>	</a:t>
            </a:r>
            <a:r>
              <a:rPr sz="2800" spc="25" dirty="0">
                <a:solidFill>
                  <a:srgbClr val="FF0000"/>
                </a:solidFill>
                <a:latin typeface="Arial Unicode MS"/>
                <a:cs typeface="Arial Unicode MS"/>
              </a:rPr>
              <a:t>[Eq.</a:t>
            </a:r>
            <a:r>
              <a:rPr sz="2800" spc="10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2800" spc="40" dirty="0">
                <a:solidFill>
                  <a:srgbClr val="FF0000"/>
                </a:solidFill>
                <a:latin typeface="Arial Unicode MS"/>
                <a:cs typeface="Arial Unicode MS"/>
              </a:rPr>
              <a:t>11]</a:t>
            </a:r>
            <a:endParaRPr sz="2800" dirty="0">
              <a:latin typeface="Arial Unicode MS"/>
              <a:cs typeface="Arial Unicode MS"/>
            </a:endParaRPr>
          </a:p>
          <a:p>
            <a:pPr marL="139700">
              <a:lnSpc>
                <a:spcPct val="100000"/>
              </a:lnSpc>
              <a:spcBef>
                <a:spcPts val="2600"/>
              </a:spcBef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证明</a:t>
            </a:r>
            <a:endParaRPr sz="2400" b="1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128411" y="3698357"/>
                <a:ext cx="527868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𝑙</m:t>
                      </m:r>
                      <m:r>
                        <a:rPr lang="en-US" altLang="zh-CN" sz="2800" b="0" i="1" smtClean="0">
                          <a:latin typeface="Cambria Math"/>
                          <a:ea typeface="Cambria Math"/>
                        </a:rPr>
                        <m:t>×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/>
                              <a:ea typeface="Cambria Math"/>
                            </a:rPr>
                            <m:t>𝑙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/>
                              <a:ea typeface="Cambria Math"/>
                            </a:rPr>
                            <m:t>′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/>
                          <a:ea typeface="Cambria Math"/>
                        </a:rPr>
                        <m:t>⊥</m:t>
                      </m:r>
                      <m:r>
                        <a:rPr lang="en-US" altLang="zh-CN" sz="2800" b="0" i="1" smtClean="0">
                          <a:latin typeface="Cambria Math"/>
                          <a:ea typeface="Cambria Math"/>
                        </a:rPr>
                        <m:t>𝑙</m:t>
                      </m:r>
                      <m:r>
                        <a:rPr lang="en-US" altLang="zh-CN" sz="2800" b="0" i="1" smtClean="0">
                          <a:latin typeface="Cambria Math"/>
                          <a:ea typeface="Cambria Math"/>
                        </a:rPr>
                        <m:t>→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/>
                              <a:ea typeface="Cambria Math"/>
                            </a:rPr>
                            <m:t>𝑙</m:t>
                          </m:r>
                          <m:r>
                            <a:rPr lang="en-US" altLang="zh-CN" sz="2800" b="0" i="1" smtClean="0">
                              <a:latin typeface="Cambria Math"/>
                              <a:ea typeface="Cambria Math"/>
                            </a:rPr>
                            <m:t>×</m:t>
                          </m:r>
                          <m:sSup>
                            <m:sSup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latin typeface="Cambria Math"/>
                                  <a:ea typeface="Cambria Math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latin typeface="Cambria Math"/>
                                  <a:ea typeface="Cambria Math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altLang="zh-CN" sz="2800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altLang="zh-CN" sz="2800" b="0" i="1" smtClean="0">
                          <a:latin typeface="Cambria Math"/>
                          <a:ea typeface="Cambria Math"/>
                        </a:rPr>
                        <m:t>𝑙</m:t>
                      </m:r>
                      <m:r>
                        <a:rPr lang="en-US" altLang="zh-CN" sz="2800" b="0" i="1" smtClean="0">
                          <a:latin typeface="Cambria Math"/>
                          <a:ea typeface="Cambria Math"/>
                        </a:rPr>
                        <m:t>=0 →</m:t>
                      </m:r>
                      <m:r>
                        <a:rPr lang="en-US" altLang="zh-CN" sz="2800" b="0" i="1" smtClean="0">
                          <a:latin typeface="Cambria Math"/>
                          <a:ea typeface="Cambria Math"/>
                        </a:rPr>
                        <m:t>𝑥</m:t>
                      </m:r>
                      <m:r>
                        <a:rPr lang="zh-CN" altLang="en-US" sz="2800" b="0" i="1" smtClean="0">
                          <a:latin typeface="Cambria Math"/>
                          <a:ea typeface="Cambria Math"/>
                        </a:rPr>
                        <m:t>𝜖</m:t>
                      </m:r>
                      <m:r>
                        <a:rPr lang="en-US" altLang="zh-CN" sz="2800" b="0" i="1" smtClean="0">
                          <a:latin typeface="Cambria Math"/>
                          <a:ea typeface="Cambria Math"/>
                        </a:rPr>
                        <m:t>𝑙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8411" y="3698357"/>
                <a:ext cx="5278689" cy="5232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152196" y="4353580"/>
                <a:ext cx="528670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/>
                      </a:rPr>
                      <m:t>𝑙</m:t>
                    </m:r>
                    <m:r>
                      <a:rPr lang="en-US" altLang="zh-CN" sz="2800" b="0" i="1" smtClean="0">
                        <a:latin typeface="Cambria Math"/>
                        <a:ea typeface="Cambria Math"/>
                      </a:rPr>
                      <m:t>×</m:t>
                    </m:r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/>
                            <a:ea typeface="Cambria Math"/>
                          </a:rPr>
                          <m:t>𝑙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/>
                            <a:ea typeface="Cambria Math"/>
                          </a:rPr>
                          <m:t>′</m:t>
                        </m:r>
                      </m:sup>
                    </m:sSup>
                    <m:r>
                      <a:rPr lang="en-US" altLang="zh-CN" sz="2800" b="0" i="1" smtClean="0">
                        <a:latin typeface="Cambria Math"/>
                        <a:ea typeface="Cambria Math"/>
                      </a:rPr>
                      <m:t>⊥</m:t>
                    </m:r>
                    <m:r>
                      <a:rPr lang="en-US" altLang="zh-CN" sz="2800" b="0" i="1" smtClean="0">
                        <a:latin typeface="Cambria Math"/>
                        <a:ea typeface="Cambria Math"/>
                      </a:rPr>
                      <m:t>𝑙</m:t>
                    </m:r>
                    <m:r>
                      <a:rPr lang="en-US" altLang="zh-CN" sz="2800" b="0" i="1" smtClean="0">
                        <a:latin typeface="Cambria Math"/>
                        <a:ea typeface="Cambria Math"/>
                      </a:rPr>
                      <m:t>→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/>
                            <a:ea typeface="Cambria Math"/>
                          </a:rPr>
                          <m:t>𝑙</m:t>
                        </m:r>
                        <m:r>
                          <a:rPr lang="en-US" altLang="zh-CN" sz="2800" b="0" i="1" smtClean="0">
                            <a:latin typeface="Cambria Math"/>
                            <a:ea typeface="Cambria Math"/>
                          </a:rPr>
                          <m:t>×</m:t>
                        </m:r>
                        <m:sSup>
                          <m:sSup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latin typeface="Cambria Math"/>
                                <a:ea typeface="Cambria Math"/>
                              </a:rPr>
                              <m:t>𝑙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latin typeface="Cambria Math"/>
                                <a:ea typeface="Cambria Math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zh-CN" sz="2800" b="0" i="1" smtClean="0"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altLang="zh-CN" sz="2800" b="0" i="1" smtClean="0">
                        <a:latin typeface="Cambria Math"/>
                        <a:ea typeface="Cambria Math"/>
                      </a:rPr>
                      <m:t>𝑙</m:t>
                    </m:r>
                    <m:r>
                      <a:rPr lang="en-US" altLang="zh-CN" sz="2800" b="0" i="1" smtClean="0">
                        <a:latin typeface="Cambria Math"/>
                        <a:ea typeface="Cambria Math"/>
                      </a:rPr>
                      <m:t>=0 →</m:t>
                    </m:r>
                    <m:r>
                      <a:rPr lang="en-US" altLang="zh-CN" sz="2800" b="0" i="1" smtClean="0">
                        <a:latin typeface="Cambria Math"/>
                        <a:ea typeface="Cambria Math"/>
                      </a:rPr>
                      <m:t>𝑥</m:t>
                    </m:r>
                    <m:r>
                      <a:rPr lang="zh-CN" altLang="en-US" sz="2800" b="0" i="1" smtClean="0">
                        <a:latin typeface="Cambria Math"/>
                        <a:ea typeface="Cambria Math"/>
                      </a:rPr>
                      <m:t>𝜖</m:t>
                    </m:r>
                    <m:r>
                      <a:rPr lang="en-US" altLang="zh-CN" sz="2800" b="0" i="1" smtClean="0">
                        <a:latin typeface="Cambria Math"/>
                        <a:ea typeface="Cambria Math"/>
                      </a:rPr>
                      <m:t>𝑙</m:t>
                    </m:r>
                  </m:oMath>
                </a14:m>
                <a:r>
                  <a:rPr lang="en-US" altLang="zh-CN" sz="2800" dirty="0"/>
                  <a:t>’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2196" y="4353580"/>
                <a:ext cx="5286704" cy="523220"/>
              </a:xfrm>
              <a:prstGeom prst="rect">
                <a:avLst/>
              </a:prstGeom>
              <a:blipFill rotWithShape="1">
                <a:blip r:embed="rId4"/>
                <a:stretch>
                  <a:fillRect t="-10465" r="-1384" b="-325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244665"/>
            <a:ext cx="688720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pc="11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2D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无穷远点</a:t>
            </a:r>
            <a:r>
              <a:rPr spc="1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(</a:t>
            </a:r>
            <a:r>
              <a:rPr lang="zh-CN" altLang="en-US" spc="1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理想点</a:t>
            </a:r>
            <a:r>
              <a:rPr spc="1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)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383540" y="4977574"/>
            <a:ext cx="331597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 spc="-3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将两条平行线相交：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4511044" y="1300491"/>
            <a:ext cx="2786561" cy="2359390"/>
            <a:chOff x="4300039" y="1286486"/>
            <a:chExt cx="2786561" cy="2359390"/>
          </a:xfrm>
        </p:grpSpPr>
        <p:sp>
          <p:nvSpPr>
            <p:cNvPr id="3" name="object 3"/>
            <p:cNvSpPr/>
            <p:nvPr/>
          </p:nvSpPr>
          <p:spPr>
            <a:xfrm>
              <a:off x="4800601" y="1676400"/>
              <a:ext cx="152400" cy="1447800"/>
            </a:xfrm>
            <a:custGeom>
              <a:avLst/>
              <a:gdLst/>
              <a:ahLst/>
              <a:cxnLst/>
              <a:rect l="l" t="t" r="r" b="b"/>
              <a:pathLst>
                <a:path w="152400" h="1447800">
                  <a:moveTo>
                    <a:pt x="101600" y="152400"/>
                  </a:moveTo>
                  <a:lnTo>
                    <a:pt x="50800" y="152400"/>
                  </a:lnTo>
                  <a:lnTo>
                    <a:pt x="50798" y="1447800"/>
                  </a:lnTo>
                  <a:lnTo>
                    <a:pt x="101598" y="1447800"/>
                  </a:lnTo>
                  <a:lnTo>
                    <a:pt x="101600" y="152400"/>
                  </a:lnTo>
                  <a:close/>
                </a:path>
                <a:path w="152400" h="1447800">
                  <a:moveTo>
                    <a:pt x="76200" y="0"/>
                  </a:moveTo>
                  <a:lnTo>
                    <a:pt x="0" y="152400"/>
                  </a:lnTo>
                  <a:lnTo>
                    <a:pt x="152400" y="1524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876800" y="3048001"/>
              <a:ext cx="2209800" cy="152400"/>
            </a:xfrm>
            <a:custGeom>
              <a:avLst/>
              <a:gdLst/>
              <a:ahLst/>
              <a:cxnLst/>
              <a:rect l="l" t="t" r="r" b="b"/>
              <a:pathLst>
                <a:path w="2209800" h="152400">
                  <a:moveTo>
                    <a:pt x="0" y="50798"/>
                  </a:moveTo>
                  <a:lnTo>
                    <a:pt x="0" y="101598"/>
                  </a:lnTo>
                  <a:lnTo>
                    <a:pt x="2057400" y="101600"/>
                  </a:lnTo>
                  <a:lnTo>
                    <a:pt x="2057400" y="152400"/>
                  </a:lnTo>
                  <a:lnTo>
                    <a:pt x="2209800" y="76200"/>
                  </a:lnTo>
                  <a:lnTo>
                    <a:pt x="2159000" y="50800"/>
                  </a:lnTo>
                  <a:lnTo>
                    <a:pt x="0" y="50798"/>
                  </a:lnTo>
                  <a:close/>
                </a:path>
                <a:path w="2209800" h="152400">
                  <a:moveTo>
                    <a:pt x="2057400" y="0"/>
                  </a:moveTo>
                  <a:lnTo>
                    <a:pt x="2057400" y="50800"/>
                  </a:lnTo>
                  <a:lnTo>
                    <a:pt x="2159000" y="50800"/>
                  </a:lnTo>
                  <a:lnTo>
                    <a:pt x="20574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343400" y="1828800"/>
              <a:ext cx="2438400" cy="1295400"/>
            </a:xfrm>
            <a:custGeom>
              <a:avLst/>
              <a:gdLst/>
              <a:ahLst/>
              <a:cxnLst/>
              <a:rect l="l" t="t" r="r" b="b"/>
              <a:pathLst>
                <a:path w="2438400" h="1295400">
                  <a:moveTo>
                    <a:pt x="0" y="1295400"/>
                  </a:moveTo>
                  <a:lnTo>
                    <a:pt x="2438400" y="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648200" y="2209800"/>
              <a:ext cx="2362200" cy="1219200"/>
            </a:xfrm>
            <a:custGeom>
              <a:avLst/>
              <a:gdLst/>
              <a:ahLst/>
              <a:cxnLst/>
              <a:rect l="l" t="t" r="r" b="b"/>
              <a:pathLst>
                <a:path w="2362200" h="1219200">
                  <a:moveTo>
                    <a:pt x="0" y="1219200"/>
                  </a:moveTo>
                  <a:lnTo>
                    <a:pt x="2362200" y="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 txBox="1"/>
            <p:nvPr/>
          </p:nvSpPr>
          <p:spPr>
            <a:xfrm>
              <a:off x="4300039" y="2473995"/>
              <a:ext cx="118745" cy="427355"/>
            </a:xfrm>
            <a:prstGeom prst="rect">
              <a:avLst/>
            </a:prstGeom>
          </p:spPr>
          <p:txBody>
            <a:bodyPr vert="horz" wrap="square" lIns="0" tIns="1714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35"/>
                </a:spcBef>
              </a:pPr>
              <a:r>
                <a:rPr sz="2600" spc="5" dirty="0">
                  <a:latin typeface="Times New Roman"/>
                  <a:cs typeface="Times New Roman"/>
                </a:rPr>
                <a:t>l</a:t>
              </a:r>
              <a:endParaRPr sz="2600">
                <a:latin typeface="Times New Roman"/>
                <a:cs typeface="Times New Roman"/>
              </a:endParaRPr>
            </a:p>
          </p:txBody>
        </p:sp>
        <p:sp>
          <p:nvSpPr>
            <p:cNvPr id="22" name="object 22"/>
            <p:cNvSpPr txBox="1"/>
            <p:nvPr/>
          </p:nvSpPr>
          <p:spPr>
            <a:xfrm>
              <a:off x="4300052" y="3216617"/>
              <a:ext cx="198120" cy="429259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sz="3975" spc="-60" baseline="-3144" dirty="0">
                  <a:latin typeface="Times New Roman"/>
                  <a:cs typeface="Times New Roman"/>
                </a:rPr>
                <a:t>l</a:t>
              </a:r>
              <a:r>
                <a:rPr sz="2650" spc="-5" dirty="0">
                  <a:latin typeface="Symbol"/>
                  <a:cs typeface="Symbol"/>
                </a:rPr>
                <a:t></a:t>
              </a:r>
              <a:endParaRPr sz="2650">
                <a:latin typeface="Symbol"/>
                <a:cs typeface="Symbol"/>
              </a:endParaRPr>
            </a:p>
          </p:txBody>
        </p:sp>
        <p:sp>
          <p:nvSpPr>
            <p:cNvPr id="24" name="object 24"/>
            <p:cNvSpPr txBox="1"/>
            <p:nvPr/>
          </p:nvSpPr>
          <p:spPr>
            <a:xfrm>
              <a:off x="5248598" y="1286486"/>
              <a:ext cx="1698625" cy="370205"/>
            </a:xfrm>
            <a:prstGeom prst="rect">
              <a:avLst/>
            </a:prstGeom>
          </p:spPr>
          <p:txBody>
            <a:bodyPr vert="horz" wrap="square" lIns="0" tIns="1397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10"/>
                </a:spcBef>
              </a:pPr>
              <a:r>
                <a:rPr sz="2250" dirty="0">
                  <a:latin typeface="Symbol"/>
                  <a:cs typeface="Symbol"/>
                </a:rPr>
                <a:t></a:t>
              </a:r>
              <a:r>
                <a:rPr sz="2250" spc="-195" dirty="0">
                  <a:latin typeface="Times New Roman"/>
                  <a:cs typeface="Times New Roman"/>
                </a:rPr>
                <a:t> </a:t>
              </a:r>
              <a:r>
                <a:rPr sz="2250" i="1" dirty="0">
                  <a:latin typeface="Times New Roman"/>
                  <a:cs typeface="Times New Roman"/>
                </a:rPr>
                <a:t>a</a:t>
              </a:r>
              <a:r>
                <a:rPr sz="2250" i="1" spc="-190" dirty="0">
                  <a:latin typeface="Times New Roman"/>
                  <a:cs typeface="Times New Roman"/>
                </a:rPr>
                <a:t> </a:t>
              </a:r>
              <a:r>
                <a:rPr sz="2250" i="1" dirty="0">
                  <a:latin typeface="Times New Roman"/>
                  <a:cs typeface="Times New Roman"/>
                </a:rPr>
                <a:t>/</a:t>
              </a:r>
              <a:r>
                <a:rPr sz="2250" i="1" spc="-250" dirty="0">
                  <a:latin typeface="Times New Roman"/>
                  <a:cs typeface="Times New Roman"/>
                </a:rPr>
                <a:t> </a:t>
              </a:r>
              <a:r>
                <a:rPr sz="2250" i="1" dirty="0">
                  <a:latin typeface="Times New Roman"/>
                  <a:cs typeface="Times New Roman"/>
                </a:rPr>
                <a:t>b</a:t>
              </a:r>
              <a:r>
                <a:rPr sz="2250" i="1" spc="-55" dirty="0">
                  <a:latin typeface="Times New Roman"/>
                  <a:cs typeface="Times New Roman"/>
                </a:rPr>
                <a:t> </a:t>
              </a:r>
              <a:r>
                <a:rPr sz="2250" dirty="0">
                  <a:latin typeface="Symbol"/>
                  <a:cs typeface="Symbol"/>
                </a:rPr>
                <a:t></a:t>
              </a:r>
              <a:r>
                <a:rPr sz="2250" spc="-60" dirty="0">
                  <a:latin typeface="Times New Roman"/>
                  <a:cs typeface="Times New Roman"/>
                </a:rPr>
                <a:t> </a:t>
              </a:r>
              <a:r>
                <a:rPr sz="2250" spc="75" dirty="0">
                  <a:latin typeface="Symbol"/>
                  <a:cs typeface="Symbol"/>
                </a:rPr>
                <a:t></a:t>
              </a:r>
              <a:r>
                <a:rPr sz="2250" i="1" spc="75" dirty="0">
                  <a:latin typeface="Times New Roman"/>
                  <a:cs typeface="Times New Roman"/>
                </a:rPr>
                <a:t>a'/</a:t>
              </a:r>
              <a:r>
                <a:rPr sz="2250" i="1" spc="-250" dirty="0">
                  <a:latin typeface="Times New Roman"/>
                  <a:cs typeface="Times New Roman"/>
                </a:rPr>
                <a:t> </a:t>
              </a:r>
              <a:r>
                <a:rPr sz="2250" i="1" spc="-25" dirty="0">
                  <a:latin typeface="Times New Roman"/>
                  <a:cs typeface="Times New Roman"/>
                </a:rPr>
                <a:t>b'</a:t>
              </a:r>
              <a:endParaRPr sz="2250">
                <a:latin typeface="Times New Roman"/>
                <a:cs typeface="Times New Roman"/>
              </a:endParaRPr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8003540" y="4956365"/>
            <a:ext cx="9309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spc="-5" dirty="0">
                <a:solidFill>
                  <a:srgbClr val="FF0000"/>
                </a:solidFill>
                <a:latin typeface="Footlight MT Light"/>
                <a:cs typeface="Footlight MT Light"/>
              </a:rPr>
              <a:t>[Eq.13]</a:t>
            </a:r>
            <a:endParaRPr sz="2400">
              <a:latin typeface="Footlight MT Light"/>
              <a:cs typeface="Footlight MT Light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03534" y="6004989"/>
            <a:ext cx="865251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910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lang="zh-CN" altLang="en-US" sz="2400" spc="2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在欧氏坐标中，此点位于无穷远处</a:t>
            </a:r>
          </a:p>
        </p:txBody>
      </p:sp>
      <p:sp>
        <p:nvSpPr>
          <p:cNvPr id="28" name="object 28"/>
          <p:cNvSpPr/>
          <p:nvPr/>
        </p:nvSpPr>
        <p:spPr>
          <a:xfrm>
            <a:off x="604498" y="3062006"/>
            <a:ext cx="1752600" cy="1752600"/>
          </a:xfrm>
          <a:custGeom>
            <a:avLst/>
            <a:gdLst/>
            <a:ahLst/>
            <a:cxnLst/>
            <a:rect l="l" t="t" r="r" b="b"/>
            <a:pathLst>
              <a:path w="1752600" h="1752600">
                <a:moveTo>
                  <a:pt x="0" y="1752600"/>
                </a:moveTo>
                <a:lnTo>
                  <a:pt x="1752600" y="1752600"/>
                </a:lnTo>
                <a:lnTo>
                  <a:pt x="1752600" y="0"/>
                </a:lnTo>
                <a:lnTo>
                  <a:pt x="0" y="0"/>
                </a:lnTo>
                <a:lnTo>
                  <a:pt x="0" y="1752600"/>
                </a:lnTo>
                <a:close/>
              </a:path>
            </a:pathLst>
          </a:custGeom>
          <a:solidFill>
            <a:srgbClr val="FFFF00">
              <a:alpha val="301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818331" y="4136834"/>
            <a:ext cx="981168" cy="1981200"/>
          </a:xfrm>
          <a:custGeom>
            <a:avLst/>
            <a:gdLst/>
            <a:ahLst/>
            <a:cxnLst/>
            <a:rect l="l" t="t" r="r" b="b"/>
            <a:pathLst>
              <a:path w="1143000" h="1981200">
                <a:moveTo>
                  <a:pt x="0" y="1981200"/>
                </a:moveTo>
                <a:lnTo>
                  <a:pt x="1143000" y="1981200"/>
                </a:lnTo>
                <a:lnTo>
                  <a:pt x="1143000" y="0"/>
                </a:lnTo>
                <a:lnTo>
                  <a:pt x="0" y="0"/>
                </a:lnTo>
                <a:lnTo>
                  <a:pt x="0" y="1981200"/>
                </a:lnTo>
                <a:close/>
              </a:path>
            </a:pathLst>
          </a:custGeom>
          <a:solidFill>
            <a:srgbClr val="FFFF00">
              <a:alpha val="301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383540" y="1535579"/>
                <a:ext cx="2789995" cy="12329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𝑥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2800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/>
                          <a:ea typeface="Cambria Math"/>
                        </a:rPr>
                        <m:t>≠0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540" y="1535579"/>
                <a:ext cx="2789995" cy="123290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523196" y="3279740"/>
                <a:ext cx="1915204" cy="13152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800" i="1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en-US" altLang="zh-CN" sz="2800" i="1">
                                        <a:latin typeface="Cambria Math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800" i="1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en-US" altLang="zh-CN" sz="2800" i="1">
                                        <a:latin typeface="Cambria Math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196" y="3279740"/>
                <a:ext cx="1915204" cy="13152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7590812" y="1110214"/>
                <a:ext cx="1343638" cy="11603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𝑙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𝑐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0812" y="1110214"/>
                <a:ext cx="1343638" cy="116038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7387873" y="2722269"/>
                <a:ext cx="1546577" cy="12647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𝑙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/>
                                  </a:rPr>
                                  <m:t>𝑎</m:t>
                                </m:r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𝑏</m:t>
                                </m:r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𝑐</m:t>
                                </m:r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′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7873" y="2722269"/>
                <a:ext cx="1546577" cy="126470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3908376" y="4449733"/>
                <a:ext cx="4054123" cy="14044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/>
                        </a:rPr>
                        <m:t>→</m:t>
                      </m:r>
                      <m:r>
                        <a:rPr lang="en-US" altLang="zh-CN" sz="3200" b="0" i="1" smtClean="0">
                          <a:latin typeface="Cambria Math"/>
                        </a:rPr>
                        <m:t>𝑙</m:t>
                      </m:r>
                      <m:r>
                        <a:rPr lang="en-US" altLang="zh-CN" sz="3200" b="0" i="1" smtClean="0">
                          <a:latin typeface="Cambria Math"/>
                          <a:ea typeface="Cambria Math"/>
                        </a:rPr>
                        <m:t>×</m:t>
                      </m:r>
                      <m:sSup>
                        <m:sSup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altLang="zh-CN" sz="3200" b="0" i="1" smtClean="0">
                              <a:latin typeface="Cambria Math"/>
                              <a:ea typeface="Cambria Math"/>
                            </a:rPr>
                            <m:t>𝑙</m:t>
                          </m:r>
                        </m:e>
                        <m:sup>
                          <m:r>
                            <a:rPr lang="en-US" altLang="zh-CN" sz="3200" b="0" i="1" smtClean="0">
                              <a:latin typeface="Cambria Math"/>
                              <a:ea typeface="Cambria Math"/>
                            </a:rPr>
                            <m:t>′</m:t>
                          </m:r>
                        </m:sup>
                      </m:sSup>
                      <m:r>
                        <a:rPr lang="en-US" altLang="zh-CN" sz="3200" b="0" i="1" smtClean="0">
                          <a:latin typeface="Cambria Math"/>
                          <a:ea typeface="Cambria Math"/>
                        </a:rPr>
                        <m:t>∝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3200" b="0" i="1" smtClean="0">
                                    <a:latin typeface="Cambria Math"/>
                                    <a:ea typeface="Cambria Math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  <a:ea typeface="Cambria Math"/>
                                  </a:rPr>
                                  <m:t>−</m:t>
                                </m:r>
                                <m:r>
                                  <a:rPr lang="en-US" altLang="zh-CN" sz="3200" b="0" i="1" smtClean="0">
                                    <a:latin typeface="Cambria Math"/>
                                    <a:ea typeface="Cambria Math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3200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</m:sSub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8376" y="4449733"/>
                <a:ext cx="4054123" cy="140442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/>
          <p:cNvSpPr txBox="1"/>
          <p:nvPr/>
        </p:nvSpPr>
        <p:spPr>
          <a:xfrm>
            <a:off x="7080711" y="5705872"/>
            <a:ext cx="16286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spc="75" dirty="0">
                <a:latin typeface="黑体" panose="02010609060101010101" pitchFamily="49" charset="-122"/>
                <a:ea typeface="黑体" panose="02010609060101010101" pitchFamily="49" charset="-122"/>
                <a:cs typeface="Lucida Sans"/>
              </a:rPr>
              <a:t>= </a:t>
            </a:r>
            <a:r>
              <a:rPr lang="zh-CN" altLang="en-US" sz="2400" b="1" spc="60" dirty="0">
                <a:latin typeface="黑体" panose="02010609060101010101" pitchFamily="49" charset="-122"/>
                <a:ea typeface="黑体" panose="02010609060101010101" pitchFamily="49" charset="-122"/>
                <a:cs typeface="Lucida Sans"/>
              </a:rPr>
              <a:t>理想点</a:t>
            </a:r>
            <a:r>
              <a:rPr lang="en-US" altLang="zh-CN" sz="2400" b="1" spc="55" dirty="0">
                <a:latin typeface="黑体" panose="02010609060101010101" pitchFamily="49" charset="-122"/>
                <a:ea typeface="黑体" panose="02010609060101010101" pitchFamily="49" charset="-122"/>
                <a:cs typeface="Lucida Sans"/>
              </a:rPr>
              <a:t>!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  <a:cs typeface="Lucida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244665"/>
            <a:ext cx="688720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altLang="zh-CN" spc="11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2D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无穷远点</a:t>
            </a:r>
            <a:r>
              <a:rPr lang="en-US" altLang="zh-CN" spc="1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(</a:t>
            </a:r>
            <a:r>
              <a:rPr lang="zh-CN" altLang="en-US" spc="1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理想点</a:t>
            </a:r>
            <a:r>
              <a:rPr lang="en-US" altLang="zh-CN" spc="1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)</a:t>
            </a:r>
            <a:endParaRPr spc="15" dirty="0">
              <a:latin typeface="Arial Unicode MS"/>
              <a:cs typeface="Arial Unicode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800601" y="1676400"/>
            <a:ext cx="152400" cy="1447800"/>
          </a:xfrm>
          <a:custGeom>
            <a:avLst/>
            <a:gdLst/>
            <a:ahLst/>
            <a:cxnLst/>
            <a:rect l="l" t="t" r="r" b="b"/>
            <a:pathLst>
              <a:path w="152400" h="1447800">
                <a:moveTo>
                  <a:pt x="101600" y="152400"/>
                </a:moveTo>
                <a:lnTo>
                  <a:pt x="50800" y="152400"/>
                </a:lnTo>
                <a:lnTo>
                  <a:pt x="50798" y="1447800"/>
                </a:lnTo>
                <a:lnTo>
                  <a:pt x="101598" y="1447800"/>
                </a:lnTo>
                <a:lnTo>
                  <a:pt x="101600" y="152400"/>
                </a:lnTo>
                <a:close/>
              </a:path>
              <a:path w="152400" h="1447800">
                <a:moveTo>
                  <a:pt x="76200" y="0"/>
                </a:moveTo>
                <a:lnTo>
                  <a:pt x="0" y="152400"/>
                </a:lnTo>
                <a:lnTo>
                  <a:pt x="152400" y="1524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76800" y="3048001"/>
            <a:ext cx="2209800" cy="152400"/>
          </a:xfrm>
          <a:custGeom>
            <a:avLst/>
            <a:gdLst/>
            <a:ahLst/>
            <a:cxnLst/>
            <a:rect l="l" t="t" r="r" b="b"/>
            <a:pathLst>
              <a:path w="2209800" h="152400">
                <a:moveTo>
                  <a:pt x="0" y="50798"/>
                </a:moveTo>
                <a:lnTo>
                  <a:pt x="0" y="101598"/>
                </a:lnTo>
                <a:lnTo>
                  <a:pt x="2057400" y="101600"/>
                </a:lnTo>
                <a:lnTo>
                  <a:pt x="2057400" y="152400"/>
                </a:lnTo>
                <a:lnTo>
                  <a:pt x="2209800" y="76200"/>
                </a:lnTo>
                <a:lnTo>
                  <a:pt x="2159000" y="50800"/>
                </a:lnTo>
                <a:lnTo>
                  <a:pt x="0" y="50798"/>
                </a:lnTo>
                <a:close/>
              </a:path>
              <a:path w="2209800" h="152400">
                <a:moveTo>
                  <a:pt x="2057400" y="0"/>
                </a:moveTo>
                <a:lnTo>
                  <a:pt x="2057400" y="50800"/>
                </a:lnTo>
                <a:lnTo>
                  <a:pt x="2159000" y="50800"/>
                </a:lnTo>
                <a:lnTo>
                  <a:pt x="20574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343400" y="1828800"/>
            <a:ext cx="2438400" cy="1295400"/>
          </a:xfrm>
          <a:custGeom>
            <a:avLst/>
            <a:gdLst/>
            <a:ahLst/>
            <a:cxnLst/>
            <a:rect l="l" t="t" r="r" b="b"/>
            <a:pathLst>
              <a:path w="2438400" h="1295400">
                <a:moveTo>
                  <a:pt x="0" y="1295400"/>
                </a:moveTo>
                <a:lnTo>
                  <a:pt x="2438400" y="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648200" y="2209800"/>
            <a:ext cx="2362200" cy="1219200"/>
          </a:xfrm>
          <a:custGeom>
            <a:avLst/>
            <a:gdLst/>
            <a:ahLst/>
            <a:cxnLst/>
            <a:rect l="l" t="t" r="r" b="b"/>
            <a:pathLst>
              <a:path w="2362200" h="1219200">
                <a:moveTo>
                  <a:pt x="0" y="1219200"/>
                </a:moveTo>
                <a:lnTo>
                  <a:pt x="2362200" y="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83540" y="5303554"/>
            <a:ext cx="5167630" cy="996427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90"/>
              </a:spcBef>
              <a:tabLst>
                <a:tab pos="259079" algn="l"/>
                <a:tab pos="560070" algn="l"/>
              </a:tabLst>
            </a:pPr>
            <a:endParaRPr sz="2400" baseline="-17819" dirty="0">
              <a:latin typeface="Symbol"/>
              <a:cs typeface="Symbo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2013585" algn="l"/>
              </a:tabLst>
            </a:pPr>
            <a:r>
              <a:rPr lang="zh-CN" altLang="en-US" sz="2400" spc="5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直线</a:t>
            </a:r>
            <a:r>
              <a:rPr sz="2400" spc="55" dirty="0">
                <a:latin typeface="Arial Unicode MS"/>
                <a:cs typeface="Arial Unicode MS"/>
              </a:rPr>
              <a:t> </a:t>
            </a:r>
            <a:r>
              <a:rPr sz="2400" spc="110" dirty="0">
                <a:latin typeface="Arial Unicode MS"/>
                <a:cs typeface="Arial Unicode MS"/>
              </a:rPr>
              <a:t>l’</a:t>
            </a:r>
            <a:r>
              <a:rPr lang="en-US" sz="2400" spc="110" dirty="0">
                <a:latin typeface="Arial Unicode MS"/>
                <a:cs typeface="Arial Unicode MS"/>
              </a:rPr>
              <a:t> </a:t>
            </a:r>
            <a:r>
              <a:rPr lang="zh-CN" altLang="en-US" sz="2400" spc="11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同理</a:t>
            </a:r>
            <a:r>
              <a:rPr lang="zh-CN" altLang="en-US" sz="2400" spc="110" dirty="0">
                <a:latin typeface="Arial Unicode MS"/>
                <a:cs typeface="Arial Unicode MS"/>
              </a:rPr>
              <a:t>，</a:t>
            </a:r>
            <a:r>
              <a:rPr sz="2400" spc="-40" dirty="0">
                <a:latin typeface="Arial Unicode MS"/>
                <a:cs typeface="Arial Unicode MS"/>
              </a:rPr>
              <a:t> </a:t>
            </a:r>
            <a:r>
              <a:rPr sz="2400" spc="75" dirty="0">
                <a:latin typeface="Arial Unicode MS"/>
                <a:cs typeface="Arial Unicode MS"/>
              </a:rPr>
              <a:t>a </a:t>
            </a:r>
            <a:r>
              <a:rPr sz="2400" spc="125" dirty="0">
                <a:latin typeface="Arial Unicode MS"/>
                <a:cs typeface="Arial Unicode MS"/>
              </a:rPr>
              <a:t>b’ </a:t>
            </a:r>
            <a:r>
              <a:rPr sz="2400" spc="50" dirty="0">
                <a:latin typeface="Arial Unicode MS"/>
                <a:cs typeface="Arial Unicode MS"/>
              </a:rPr>
              <a:t>= </a:t>
            </a:r>
            <a:r>
              <a:rPr sz="2400" spc="135" dirty="0">
                <a:latin typeface="Arial Unicode MS"/>
                <a:cs typeface="Arial Unicode MS"/>
              </a:rPr>
              <a:t>a’</a:t>
            </a:r>
            <a:r>
              <a:rPr sz="2400" spc="-5" dirty="0">
                <a:latin typeface="Arial Unicode MS"/>
                <a:cs typeface="Arial Unicode MS"/>
              </a:rPr>
              <a:t> </a:t>
            </a:r>
            <a:r>
              <a:rPr sz="2400" spc="75" dirty="0">
                <a:latin typeface="Arial Unicode MS"/>
                <a:cs typeface="Arial Unicode MS"/>
              </a:rPr>
              <a:t>b</a:t>
            </a:r>
            <a:endParaRPr sz="2400" dirty="0">
              <a:latin typeface="Arial Unicode MS"/>
              <a:cs typeface="Arial Unicode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300039" y="2473995"/>
            <a:ext cx="118745" cy="4273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5" dirty="0">
                <a:latin typeface="Times New Roman"/>
                <a:cs typeface="Times New Roman"/>
              </a:rPr>
              <a:t>l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248598" y="1286486"/>
            <a:ext cx="1698625" cy="3702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250" dirty="0">
                <a:latin typeface="Symbol"/>
                <a:cs typeface="Symbol"/>
              </a:rPr>
              <a:t></a:t>
            </a:r>
            <a:r>
              <a:rPr sz="2250" spc="-195" dirty="0">
                <a:latin typeface="Times New Roman"/>
                <a:cs typeface="Times New Roman"/>
              </a:rPr>
              <a:t> </a:t>
            </a:r>
            <a:r>
              <a:rPr sz="2250" i="1" dirty="0">
                <a:latin typeface="Times New Roman"/>
                <a:cs typeface="Times New Roman"/>
              </a:rPr>
              <a:t>a</a:t>
            </a:r>
            <a:r>
              <a:rPr sz="2250" i="1" spc="-190" dirty="0">
                <a:latin typeface="Times New Roman"/>
                <a:cs typeface="Times New Roman"/>
              </a:rPr>
              <a:t> </a:t>
            </a:r>
            <a:r>
              <a:rPr sz="2250" i="1" dirty="0">
                <a:latin typeface="Times New Roman"/>
                <a:cs typeface="Times New Roman"/>
              </a:rPr>
              <a:t>/</a:t>
            </a:r>
            <a:r>
              <a:rPr sz="2250" i="1" spc="-250" dirty="0">
                <a:latin typeface="Times New Roman"/>
                <a:cs typeface="Times New Roman"/>
              </a:rPr>
              <a:t> </a:t>
            </a:r>
            <a:r>
              <a:rPr sz="2250" i="1" dirty="0">
                <a:latin typeface="Times New Roman"/>
                <a:cs typeface="Times New Roman"/>
              </a:rPr>
              <a:t>b</a:t>
            </a:r>
            <a:r>
              <a:rPr sz="2250" i="1" spc="-55" dirty="0">
                <a:latin typeface="Times New Roman"/>
                <a:cs typeface="Times New Roman"/>
              </a:rPr>
              <a:t> </a:t>
            </a:r>
            <a:r>
              <a:rPr sz="2250" dirty="0">
                <a:latin typeface="Symbol"/>
                <a:cs typeface="Symbol"/>
              </a:rPr>
              <a:t></a:t>
            </a:r>
            <a:r>
              <a:rPr sz="2250" spc="-60" dirty="0">
                <a:latin typeface="Times New Roman"/>
                <a:cs typeface="Times New Roman"/>
              </a:rPr>
              <a:t> </a:t>
            </a:r>
            <a:r>
              <a:rPr sz="2250" spc="75" dirty="0">
                <a:latin typeface="Symbol"/>
                <a:cs typeface="Symbol"/>
              </a:rPr>
              <a:t></a:t>
            </a:r>
            <a:r>
              <a:rPr sz="2250" i="1" spc="75" dirty="0">
                <a:latin typeface="Times New Roman"/>
                <a:cs typeface="Times New Roman"/>
              </a:rPr>
              <a:t>a'/</a:t>
            </a:r>
            <a:r>
              <a:rPr sz="2250" i="1" spc="-250" dirty="0">
                <a:latin typeface="Times New Roman"/>
                <a:cs typeface="Times New Roman"/>
              </a:rPr>
              <a:t> </a:t>
            </a:r>
            <a:r>
              <a:rPr sz="2250" i="1" spc="-25" dirty="0">
                <a:latin typeface="Times New Roman"/>
                <a:cs typeface="Times New Roman"/>
              </a:rPr>
              <a:t>b'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body" idx="1"/>
          </p:nvPr>
        </p:nvSpPr>
        <p:spPr>
          <a:xfrm>
            <a:off x="307340" y="3161445"/>
            <a:ext cx="6485890" cy="148374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697355" algn="ctr">
              <a:lnSpc>
                <a:spcPct val="100000"/>
              </a:lnSpc>
              <a:spcBef>
                <a:spcPts val="530"/>
              </a:spcBef>
            </a:pPr>
            <a:r>
              <a:rPr sz="3975" spc="-30" baseline="-3144" dirty="0"/>
              <a:t>l</a:t>
            </a:r>
            <a:r>
              <a:rPr sz="2650" spc="-20" dirty="0">
                <a:latin typeface="Symbol"/>
                <a:cs typeface="Symbol"/>
              </a:rPr>
              <a:t></a:t>
            </a:r>
            <a:endParaRPr sz="2650" dirty="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lang="zh-CN" altLang="en-US" sz="2400" spc="7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注意</a:t>
            </a:r>
            <a:r>
              <a:rPr sz="2400" spc="7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: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直线 </a:t>
            </a:r>
            <a:r>
              <a:rPr sz="2400" spc="50" dirty="0">
                <a:latin typeface="Arial Unicode MS"/>
                <a:cs typeface="Arial Unicode MS"/>
              </a:rPr>
              <a:t>l </a:t>
            </a:r>
            <a:r>
              <a:rPr sz="2400" spc="60" dirty="0">
                <a:latin typeface="Arial Unicode MS"/>
                <a:cs typeface="Arial Unicode MS"/>
              </a:rPr>
              <a:t>= </a:t>
            </a:r>
            <a:r>
              <a:rPr sz="2400" spc="114" dirty="0">
                <a:latin typeface="Arial Unicode MS"/>
                <a:cs typeface="Arial Unicode MS"/>
              </a:rPr>
              <a:t>[a </a:t>
            </a:r>
            <a:r>
              <a:rPr sz="2400" spc="80" dirty="0">
                <a:latin typeface="Arial Unicode MS"/>
                <a:cs typeface="Arial Unicode MS"/>
              </a:rPr>
              <a:t>b </a:t>
            </a:r>
            <a:r>
              <a:rPr sz="2400" spc="-20" dirty="0">
                <a:latin typeface="Arial Unicode MS"/>
                <a:cs typeface="Arial Unicode MS"/>
              </a:rPr>
              <a:t>c]</a:t>
            </a:r>
            <a:r>
              <a:rPr sz="2400" spc="-30" baseline="25641" dirty="0">
                <a:latin typeface="Arial Unicode MS"/>
                <a:cs typeface="Arial Unicode MS"/>
              </a:rPr>
              <a:t>T </a:t>
            </a:r>
            <a:r>
              <a:rPr lang="en-US" sz="2400" spc="-30" baseline="25641" dirty="0">
                <a:latin typeface="Arial Unicode MS"/>
                <a:cs typeface="Arial Unicode MS"/>
              </a:rPr>
              <a:t> </a:t>
            </a:r>
            <a:r>
              <a:rPr lang="zh-CN" altLang="en-US" sz="2400" spc="-5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穿过理想点 </a:t>
            </a:r>
            <a:r>
              <a:rPr sz="2400" i="1" spc="-10" dirty="0"/>
              <a:t>x</a:t>
            </a:r>
            <a:r>
              <a:rPr sz="2400" spc="-15" baseline="-24024" dirty="0">
                <a:latin typeface="Symbol"/>
                <a:cs typeface="Symbol"/>
              </a:rPr>
              <a:t></a:t>
            </a:r>
            <a:endParaRPr sz="2400" baseline="-24024" dirty="0">
              <a:latin typeface="Symbol"/>
              <a:cs typeface="Symbol"/>
            </a:endParaRPr>
          </a:p>
          <a:p>
            <a:pPr marR="1247140" algn="r">
              <a:lnSpc>
                <a:spcPct val="100000"/>
              </a:lnSpc>
              <a:spcBef>
                <a:spcPts val="1335"/>
              </a:spcBef>
              <a:tabLst>
                <a:tab pos="560070" algn="l"/>
              </a:tabLst>
            </a:pPr>
            <a:endParaRPr sz="2650" dirty="0">
              <a:latin typeface="Symbol"/>
              <a:cs typeface="Symbo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520274" y="4737072"/>
            <a:ext cx="3023870" cy="44499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1712595" algn="l"/>
              </a:tabLst>
            </a:pPr>
            <a:r>
              <a:rPr lang="en-US" sz="3975" i="1" spc="-195" baseline="7337" dirty="0">
                <a:latin typeface="Times New Roman"/>
                <a:cs typeface="Times New Roman"/>
              </a:rPr>
              <a:t> </a:t>
            </a:r>
            <a:r>
              <a:rPr sz="3975" spc="-7" baseline="7337" dirty="0">
                <a:latin typeface="Times New Roman"/>
                <a:cs typeface="Times New Roman"/>
              </a:rPr>
              <a:t>	</a:t>
            </a:r>
            <a:r>
              <a:rPr sz="2800" spc="25" dirty="0">
                <a:solidFill>
                  <a:srgbClr val="FF0000"/>
                </a:solidFill>
                <a:latin typeface="Arial Unicode MS"/>
                <a:cs typeface="Arial Unicode MS"/>
              </a:rPr>
              <a:t>[Eq.</a:t>
            </a:r>
            <a:r>
              <a:rPr sz="2800" spc="5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2800" spc="105" dirty="0">
                <a:solidFill>
                  <a:srgbClr val="FF0000"/>
                </a:solidFill>
                <a:latin typeface="Arial Unicode MS"/>
                <a:cs typeface="Arial Unicode MS"/>
              </a:rPr>
              <a:t>15]</a:t>
            </a:r>
            <a:endParaRPr sz="2800" dirty="0">
              <a:latin typeface="Arial Unicode MS"/>
              <a:cs typeface="Arial Unicode M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443457" y="1400686"/>
                <a:ext cx="2467022" cy="12329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𝑥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2800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</a:rPr>
                            <m:t>3</m:t>
                          </m:r>
                          <m:r>
                            <a:rPr lang="en-US" altLang="zh-CN" sz="2800" b="0" i="1" smtClean="0">
                              <a:latin typeface="Cambria Math"/>
                              <a:ea typeface="Cambria Math"/>
                            </a:rPr>
                            <m:t>≠0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457" y="1400686"/>
                <a:ext cx="2467022" cy="123290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7590812" y="1057663"/>
                <a:ext cx="1343638" cy="11603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𝑙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𝑐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0812" y="1057663"/>
                <a:ext cx="1343638" cy="116038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7489342" y="2722269"/>
                <a:ext cx="1546577" cy="12647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𝑙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/>
                                  </a:rPr>
                                  <m:t>𝑎</m:t>
                                </m:r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𝑏</m:t>
                                </m:r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𝑐</m:t>
                                </m:r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′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9342" y="2722269"/>
                <a:ext cx="1546577" cy="126470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1921051" y="4421409"/>
                <a:ext cx="3908249" cy="10763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𝑙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𝑏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𝑐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1051" y="4421409"/>
                <a:ext cx="3908249" cy="107632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4339" y="312970"/>
            <a:ext cx="323405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815590" algn="l"/>
              </a:tabLst>
            </a:pPr>
            <a:r>
              <a:rPr lang="zh-CN" altLang="en-US" spc="-409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无穷远直线 </a:t>
            </a:r>
            <a:r>
              <a:rPr spc="325" dirty="0">
                <a:latin typeface="Times New Roman"/>
                <a:cs typeface="Times New Roman"/>
              </a:rPr>
              <a:t>l</a:t>
            </a:r>
            <a:r>
              <a:rPr spc="427" baseline="-24547" dirty="0">
                <a:latin typeface="Symbol"/>
                <a:cs typeface="Symbol"/>
              </a:rPr>
              <a:t></a:t>
            </a:r>
            <a:endParaRPr baseline="-24547" dirty="0">
              <a:latin typeface="Symbol"/>
              <a:cs typeface="Symbo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1140" y="1087120"/>
            <a:ext cx="7816215" cy="342017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0"/>
              </a:spcBef>
            </a:pPr>
            <a:r>
              <a:rPr lang="zh-CN" altLang="en-US" sz="2400" spc="-7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理想点集位于称为无穷远线的一条线上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3903921" y="2233920"/>
            <a:ext cx="3270080" cy="3497811"/>
            <a:chOff x="4114800" y="2195332"/>
            <a:chExt cx="3270080" cy="3497811"/>
          </a:xfrm>
        </p:grpSpPr>
        <p:sp>
          <p:nvSpPr>
            <p:cNvPr id="4" name="object 4"/>
            <p:cNvSpPr/>
            <p:nvPr/>
          </p:nvSpPr>
          <p:spPr>
            <a:xfrm>
              <a:off x="4114800" y="2881132"/>
              <a:ext cx="2133600" cy="0"/>
            </a:xfrm>
            <a:custGeom>
              <a:avLst/>
              <a:gdLst/>
              <a:ahLst/>
              <a:cxnLst/>
              <a:rect l="l" t="t" r="r" b="b"/>
              <a:pathLst>
                <a:path w="2133600">
                  <a:moveTo>
                    <a:pt x="0" y="0"/>
                  </a:moveTo>
                  <a:lnTo>
                    <a:pt x="2133600" y="1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114800" y="3262132"/>
              <a:ext cx="2209800" cy="0"/>
            </a:xfrm>
            <a:custGeom>
              <a:avLst/>
              <a:gdLst/>
              <a:ahLst/>
              <a:cxnLst/>
              <a:rect l="l" t="t" r="r" b="b"/>
              <a:pathLst>
                <a:path w="2209800">
                  <a:moveTo>
                    <a:pt x="0" y="0"/>
                  </a:moveTo>
                  <a:lnTo>
                    <a:pt x="2209800" y="1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648200" y="2271532"/>
              <a:ext cx="1600200" cy="1676400"/>
            </a:xfrm>
            <a:custGeom>
              <a:avLst/>
              <a:gdLst/>
              <a:ahLst/>
              <a:cxnLst/>
              <a:rect l="l" t="t" r="r" b="b"/>
              <a:pathLst>
                <a:path w="1600200" h="1676400">
                  <a:moveTo>
                    <a:pt x="0" y="0"/>
                  </a:moveTo>
                  <a:lnTo>
                    <a:pt x="1600200" y="167640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343400" y="2347732"/>
              <a:ext cx="1676400" cy="1828800"/>
            </a:xfrm>
            <a:custGeom>
              <a:avLst/>
              <a:gdLst/>
              <a:ahLst/>
              <a:cxnLst/>
              <a:rect l="l" t="t" r="r" b="b"/>
              <a:pathLst>
                <a:path w="1676400" h="1828800">
                  <a:moveTo>
                    <a:pt x="0" y="0"/>
                  </a:moveTo>
                  <a:lnTo>
                    <a:pt x="1676400" y="182880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692900" y="4697232"/>
              <a:ext cx="177800" cy="1778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769100" y="2944632"/>
              <a:ext cx="177800" cy="1778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019800" y="4176532"/>
              <a:ext cx="685800" cy="762000"/>
            </a:xfrm>
            <a:custGeom>
              <a:avLst/>
              <a:gdLst/>
              <a:ahLst/>
              <a:cxnLst/>
              <a:rect l="l" t="t" r="r" b="b"/>
              <a:pathLst>
                <a:path w="685800" h="762000">
                  <a:moveTo>
                    <a:pt x="0" y="0"/>
                  </a:moveTo>
                  <a:lnTo>
                    <a:pt x="685800" y="76200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172200" y="3871732"/>
              <a:ext cx="685800" cy="762000"/>
            </a:xfrm>
            <a:custGeom>
              <a:avLst/>
              <a:gdLst/>
              <a:ahLst/>
              <a:cxnLst/>
              <a:rect l="l" t="t" r="r" b="b"/>
              <a:pathLst>
                <a:path w="685800" h="762000">
                  <a:moveTo>
                    <a:pt x="0" y="0"/>
                  </a:moveTo>
                  <a:lnTo>
                    <a:pt x="685800" y="76200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248400" y="2881132"/>
              <a:ext cx="762000" cy="0"/>
            </a:xfrm>
            <a:custGeom>
              <a:avLst/>
              <a:gdLst/>
              <a:ahLst/>
              <a:cxnLst/>
              <a:rect l="l" t="t" r="r" b="b"/>
              <a:pathLst>
                <a:path w="762000">
                  <a:moveTo>
                    <a:pt x="0" y="0"/>
                  </a:moveTo>
                  <a:lnTo>
                    <a:pt x="762000" y="1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248400" y="3262132"/>
              <a:ext cx="762000" cy="0"/>
            </a:xfrm>
            <a:custGeom>
              <a:avLst/>
              <a:gdLst/>
              <a:ahLst/>
              <a:cxnLst/>
              <a:rect l="l" t="t" r="r" b="b"/>
              <a:pathLst>
                <a:path w="762000">
                  <a:moveTo>
                    <a:pt x="0" y="0"/>
                  </a:moveTo>
                  <a:lnTo>
                    <a:pt x="762000" y="1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705600" y="2195332"/>
              <a:ext cx="228600" cy="3429000"/>
            </a:xfrm>
            <a:custGeom>
              <a:avLst/>
              <a:gdLst/>
              <a:ahLst/>
              <a:cxnLst/>
              <a:rect l="l" t="t" r="r" b="b"/>
              <a:pathLst>
                <a:path w="228600" h="3429000">
                  <a:moveTo>
                    <a:pt x="228600" y="0"/>
                  </a:moveTo>
                  <a:lnTo>
                    <a:pt x="0" y="3429000"/>
                  </a:lnTo>
                </a:path>
              </a:pathLst>
            </a:custGeom>
            <a:ln w="508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 txBox="1"/>
            <p:nvPr/>
          </p:nvSpPr>
          <p:spPr>
            <a:xfrm>
              <a:off x="6925140" y="5078463"/>
              <a:ext cx="459740" cy="614680"/>
            </a:xfrm>
            <a:prstGeom prst="rect">
              <a:avLst/>
            </a:prstGeom>
          </p:spPr>
          <p:txBody>
            <a:bodyPr vert="horz" wrap="square" lIns="0" tIns="1397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10"/>
                </a:spcBef>
              </a:pPr>
              <a:r>
                <a:rPr sz="3850" spc="365" dirty="0">
                  <a:latin typeface="Times New Roman"/>
                  <a:cs typeface="Times New Roman"/>
                </a:rPr>
                <a:t>l</a:t>
              </a:r>
              <a:r>
                <a:rPr sz="3375" spc="540" baseline="-23456" dirty="0">
                  <a:latin typeface="Symbol"/>
                  <a:cs typeface="Symbol"/>
                </a:rPr>
                <a:t></a:t>
              </a:r>
              <a:endParaRPr sz="3375" baseline="-23456">
                <a:latin typeface="Symbol"/>
                <a:cs typeface="Symbol"/>
              </a:endParaRPr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17598" y="4829950"/>
            <a:ext cx="17208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97025" algn="l"/>
              </a:tabLst>
            </a:pPr>
            <a:r>
              <a:rPr lang="zh-CN" altLang="en-US" sz="2400" spc="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确实</a:t>
            </a:r>
            <a:r>
              <a:rPr sz="2400" spc="6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:</a:t>
            </a:r>
            <a:r>
              <a:rPr sz="3375" baseline="1234" dirty="0">
                <a:latin typeface="Times New Roman"/>
                <a:cs typeface="Times New Roman"/>
              </a:rPr>
              <a:t>	</a:t>
            </a:r>
            <a:endParaRPr sz="3375" baseline="27160" dirty="0">
              <a:latin typeface="Symbol"/>
              <a:cs typeface="Symbo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59972" y="6262194"/>
            <a:ext cx="886650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 spc="14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无穷远线可以认为是平面上线的“方向”的集合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294053" y="1841871"/>
            <a:ext cx="2133600" cy="2057400"/>
          </a:xfrm>
          <a:custGeom>
            <a:avLst/>
            <a:gdLst/>
            <a:ahLst/>
            <a:cxnLst/>
            <a:rect l="l" t="t" r="r" b="b"/>
            <a:pathLst>
              <a:path w="2133600" h="2057400">
                <a:moveTo>
                  <a:pt x="0" y="2057400"/>
                </a:moveTo>
                <a:lnTo>
                  <a:pt x="2133600" y="2057400"/>
                </a:lnTo>
                <a:lnTo>
                  <a:pt x="2133600" y="0"/>
                </a:lnTo>
                <a:lnTo>
                  <a:pt x="0" y="0"/>
                </a:lnTo>
                <a:lnTo>
                  <a:pt x="0" y="2057400"/>
                </a:lnTo>
                <a:close/>
              </a:path>
            </a:pathLst>
          </a:custGeom>
          <a:solidFill>
            <a:srgbClr val="FFFF00">
              <a:alpha val="301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382489" y="2174867"/>
                <a:ext cx="1791068" cy="13914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en-US" altLang="zh-CN" sz="320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</m:sSub>
                      <m:r>
                        <a:rPr lang="en-US" altLang="zh-CN" sz="32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3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489" y="2174867"/>
                <a:ext cx="1791068" cy="139140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1652889" y="4459734"/>
                <a:ext cx="1996572" cy="11315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sz="2400" i="1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sz="2400" i="1"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400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altLang="zh-CN" sz="2400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2889" y="4459734"/>
                <a:ext cx="1996572" cy="113159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7024281" y="2523604"/>
                <a:ext cx="1760290" cy="10970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/>
                            </a:rPr>
                            <m:t>′</m:t>
                          </m:r>
                        </m:sup>
                      </m:sSubSup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/>
                                  </a:rPr>
                                  <m:t>𝑏</m:t>
                                </m:r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𝑎</m:t>
                                </m:r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4281" y="2523604"/>
                <a:ext cx="1760290" cy="10970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6944131" y="4276204"/>
                <a:ext cx="1840440" cy="10970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/>
                            </a:rPr>
                            <m:t>′′</m:t>
                          </m:r>
                        </m:sup>
                      </m:sSubSup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/>
                                  </a:rPr>
                                  <m:t>𝑏</m:t>
                                </m:r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′′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𝑎</m:t>
                                </m:r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′′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4131" y="4276204"/>
                <a:ext cx="1840440" cy="10970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28833"/>
            <a:ext cx="9143999" cy="275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356350"/>
            <a:ext cx="9144000" cy="501650"/>
          </a:xfrm>
          <a:custGeom>
            <a:avLst/>
            <a:gdLst/>
            <a:ahLst/>
            <a:cxnLst/>
            <a:rect l="l" t="t" r="r" b="b"/>
            <a:pathLst>
              <a:path w="9144000" h="501650">
                <a:moveTo>
                  <a:pt x="0" y="501648"/>
                </a:moveTo>
                <a:lnTo>
                  <a:pt x="9144000" y="501648"/>
                </a:lnTo>
                <a:lnTo>
                  <a:pt x="9144000" y="0"/>
                </a:lnTo>
                <a:lnTo>
                  <a:pt x="0" y="0"/>
                </a:lnTo>
                <a:lnTo>
                  <a:pt x="0" y="501648"/>
                </a:lnTo>
                <a:close/>
              </a:path>
            </a:pathLst>
          </a:custGeom>
          <a:solidFill>
            <a:srgbClr val="85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356350"/>
            <a:ext cx="9144000" cy="501650"/>
          </a:xfrm>
          <a:custGeom>
            <a:avLst/>
            <a:gdLst/>
            <a:ahLst/>
            <a:cxnLst/>
            <a:rect l="l" t="t" r="r" b="b"/>
            <a:pathLst>
              <a:path w="9144000" h="501650">
                <a:moveTo>
                  <a:pt x="0" y="0"/>
                </a:moveTo>
                <a:lnTo>
                  <a:pt x="9144000" y="0"/>
                </a:lnTo>
                <a:lnTo>
                  <a:pt x="9144000" y="501649"/>
                </a:lnTo>
                <a:lnTo>
                  <a:pt x="0" y="501649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082540" y="6464843"/>
            <a:ext cx="1189990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Verdana"/>
                <a:cs typeface="Verdana"/>
              </a:rPr>
              <a:t>Lecture </a:t>
            </a:r>
            <a:r>
              <a:rPr sz="1700" spc="50" dirty="0">
                <a:solidFill>
                  <a:srgbClr val="FFFFFF"/>
                </a:solidFill>
                <a:latin typeface="Verdana"/>
                <a:cs typeface="Verdana"/>
              </a:rPr>
              <a:t>4</a:t>
            </a:r>
            <a:r>
              <a:rPr sz="17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6501574"/>
            <a:ext cx="14776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Silvio Savarese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406837" y="6428549"/>
            <a:ext cx="1025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dirty="0">
                <a:solidFill>
                  <a:srgbClr val="FFFFFF"/>
                </a:solidFill>
                <a:latin typeface="Footlight MT Light"/>
                <a:cs typeface="Footlight MT Light"/>
              </a:rPr>
              <a:t>22-Jan-18</a:t>
            </a:r>
            <a:endParaRPr sz="1800">
              <a:latin typeface="Footlight MT Light"/>
              <a:cs typeface="Footlight MT Ligh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749954" y="179031"/>
            <a:ext cx="1860645" cy="23696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14349" y="3939828"/>
            <a:ext cx="8096250" cy="1562607"/>
          </a:xfrm>
          <a:prstGeom prst="rect">
            <a:avLst/>
          </a:prstGeom>
        </p:spPr>
        <p:txBody>
          <a:bodyPr vert="horz" wrap="square" lIns="0" tIns="478155" rIns="0" bIns="0" rtlCol="0">
            <a:spAutoFit/>
          </a:bodyPr>
          <a:lstStyle/>
          <a:p>
            <a:pPr marR="526415" algn="ctr">
              <a:lnSpc>
                <a:spcPct val="100000"/>
              </a:lnSpc>
              <a:spcBef>
                <a:spcPts val="3420"/>
              </a:spcBef>
            </a:pPr>
            <a:r>
              <a:rPr sz="1400" b="1" spc="-5" dirty="0">
                <a:latin typeface="Calibri"/>
                <a:cs typeface="Calibri"/>
              </a:rPr>
              <a:t>Reading:</a:t>
            </a:r>
            <a:endParaRPr sz="1400" dirty="0">
              <a:latin typeface="Calibri"/>
              <a:cs typeface="Calibri"/>
            </a:endParaRPr>
          </a:p>
          <a:p>
            <a:pPr marL="3458210" marR="5080" algn="just">
              <a:lnSpc>
                <a:spcPct val="100200"/>
              </a:lnSpc>
              <a:spcBef>
                <a:spcPts val="20"/>
              </a:spcBef>
            </a:pPr>
            <a:r>
              <a:rPr sz="1400" spc="-5" dirty="0">
                <a:solidFill>
                  <a:srgbClr val="CC3300"/>
                </a:solidFill>
                <a:latin typeface="Calibri"/>
                <a:cs typeface="Calibri"/>
              </a:rPr>
              <a:t>[HZ] </a:t>
            </a:r>
            <a:r>
              <a:rPr sz="1400" dirty="0">
                <a:latin typeface="Calibri"/>
                <a:cs typeface="Calibri"/>
              </a:rPr>
              <a:t>Chapter 2 </a:t>
            </a:r>
            <a:r>
              <a:rPr sz="1400" spc="-5" dirty="0">
                <a:latin typeface="Calibri"/>
                <a:cs typeface="Calibri"/>
              </a:rPr>
              <a:t>“Projective Geometry </a:t>
            </a:r>
            <a:r>
              <a:rPr sz="1400" dirty="0">
                <a:latin typeface="Calibri"/>
                <a:cs typeface="Calibri"/>
              </a:rPr>
              <a:t>and </a:t>
            </a:r>
            <a:r>
              <a:rPr sz="1400" spc="-5" dirty="0">
                <a:latin typeface="Calibri"/>
                <a:cs typeface="Calibri"/>
              </a:rPr>
              <a:t>Transformation </a:t>
            </a:r>
            <a:r>
              <a:rPr sz="1400" dirty="0">
                <a:latin typeface="Calibri"/>
                <a:cs typeface="Calibri"/>
              </a:rPr>
              <a:t>in 2D”  </a:t>
            </a:r>
            <a:r>
              <a:rPr sz="1400" spc="-5" dirty="0">
                <a:solidFill>
                  <a:srgbClr val="CC3300"/>
                </a:solidFill>
                <a:latin typeface="Calibri"/>
                <a:cs typeface="Calibri"/>
              </a:rPr>
              <a:t>[HZ] </a:t>
            </a:r>
            <a:r>
              <a:rPr sz="1400" dirty="0">
                <a:latin typeface="Calibri"/>
                <a:cs typeface="Calibri"/>
              </a:rPr>
              <a:t>Chapter 3 </a:t>
            </a:r>
            <a:r>
              <a:rPr sz="1400" spc="-5" dirty="0">
                <a:latin typeface="Calibri"/>
                <a:cs typeface="Calibri"/>
              </a:rPr>
              <a:t>“Projective Geometry </a:t>
            </a:r>
            <a:r>
              <a:rPr sz="1400" dirty="0">
                <a:latin typeface="Calibri"/>
                <a:cs typeface="Calibri"/>
              </a:rPr>
              <a:t>and </a:t>
            </a:r>
            <a:r>
              <a:rPr sz="1400" spc="-5" dirty="0">
                <a:latin typeface="Calibri"/>
                <a:cs typeface="Calibri"/>
              </a:rPr>
              <a:t>Transformation </a:t>
            </a:r>
            <a:r>
              <a:rPr sz="1400" dirty="0">
                <a:latin typeface="Calibri"/>
                <a:cs typeface="Calibri"/>
              </a:rPr>
              <a:t>in 3D”  </a:t>
            </a:r>
            <a:r>
              <a:rPr sz="1400" spc="-5" dirty="0">
                <a:solidFill>
                  <a:srgbClr val="CC3300"/>
                </a:solidFill>
                <a:latin typeface="Calibri"/>
                <a:cs typeface="Calibri"/>
              </a:rPr>
              <a:t>[HZ] </a:t>
            </a:r>
            <a:r>
              <a:rPr sz="1400" spc="-5" dirty="0">
                <a:latin typeface="Calibri"/>
                <a:cs typeface="Calibri"/>
              </a:rPr>
              <a:t>Chapter </a:t>
            </a:r>
            <a:r>
              <a:rPr sz="1400" dirty="0">
                <a:latin typeface="Calibri"/>
                <a:cs typeface="Calibri"/>
              </a:rPr>
              <a:t>8 </a:t>
            </a:r>
            <a:r>
              <a:rPr sz="1400" spc="-5" dirty="0">
                <a:latin typeface="Calibri"/>
                <a:cs typeface="Calibri"/>
              </a:rPr>
              <a:t>“More Single View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Geometry”</a:t>
            </a:r>
          </a:p>
          <a:p>
            <a:pPr marL="3458210" algn="just">
              <a:lnSpc>
                <a:spcPts val="1664"/>
              </a:lnSpc>
            </a:pPr>
            <a:r>
              <a:rPr sz="1400" spc="-5" dirty="0">
                <a:solidFill>
                  <a:srgbClr val="C00000"/>
                </a:solidFill>
                <a:latin typeface="Calibri"/>
                <a:cs typeface="Calibri"/>
              </a:rPr>
              <a:t>[Hoeim </a:t>
            </a:r>
            <a:r>
              <a:rPr sz="1400" dirty="0">
                <a:solidFill>
                  <a:srgbClr val="C00000"/>
                </a:solidFill>
                <a:latin typeface="Calibri"/>
                <a:cs typeface="Calibri"/>
              </a:rPr>
              <a:t>&amp; </a:t>
            </a:r>
            <a:r>
              <a:rPr sz="1400" spc="-5" dirty="0">
                <a:solidFill>
                  <a:srgbClr val="C00000"/>
                </a:solidFill>
                <a:latin typeface="Calibri"/>
                <a:cs typeface="Calibri"/>
              </a:rPr>
              <a:t>Savarese</a:t>
            </a:r>
            <a:r>
              <a:rPr sz="1400" spc="-5" dirty="0">
                <a:latin typeface="Calibri"/>
                <a:cs typeface="Calibri"/>
              </a:rPr>
              <a:t>] </a:t>
            </a:r>
            <a:r>
              <a:rPr sz="1400" dirty="0">
                <a:latin typeface="Calibri"/>
                <a:cs typeface="Calibri"/>
              </a:rPr>
              <a:t>Chapter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2</a:t>
            </a:r>
          </a:p>
        </p:txBody>
      </p:sp>
      <p:sp>
        <p:nvSpPr>
          <p:cNvPr id="12" name="object 11"/>
          <p:cNvSpPr txBox="1">
            <a:spLocks noGrp="1"/>
          </p:cNvSpPr>
          <p:nvPr>
            <p:ph type="title"/>
          </p:nvPr>
        </p:nvSpPr>
        <p:spPr>
          <a:xfrm>
            <a:off x="231140" y="492759"/>
            <a:ext cx="6262370" cy="150297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5" dirty="0">
                <a:latin typeface="黑体" panose="02010609060101010101" pitchFamily="49" charset="-122"/>
                <a:ea typeface="黑体" panose="02010609060101010101" pitchFamily="49" charset="-122"/>
              </a:rPr>
              <a:t>Lecture</a:t>
            </a:r>
            <a:r>
              <a:rPr sz="4800" dirty="0">
                <a:latin typeface="黑体" panose="02010609060101010101" pitchFamily="49" charset="-122"/>
                <a:ea typeface="黑体" panose="02010609060101010101" pitchFamily="49" charset="-122"/>
              </a:rPr>
              <a:t> 4</a:t>
            </a:r>
          </a:p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zh-CN" altLang="en-US" sz="4800" spc="-5" dirty="0">
                <a:solidFill>
                  <a:srgbClr val="CC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单视图计量</a:t>
            </a:r>
            <a:endParaRPr sz="4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35940" y="2286000"/>
            <a:ext cx="7144336" cy="2416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11480" indent="-295275">
              <a:spcBef>
                <a:spcPts val="2170"/>
              </a:spcBef>
              <a:buChar char="•"/>
              <a:tabLst>
                <a:tab pos="412115" algn="l"/>
              </a:tabLst>
            </a:pPr>
            <a:r>
              <a:rPr lang="zh-CN" altLang="en-US" sz="2400" spc="-20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复习标定和</a:t>
            </a:r>
            <a:r>
              <a:rPr lang="en-US" altLang="zh-CN" sz="2400" spc="-20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2D</a:t>
            </a:r>
            <a:r>
              <a:rPr lang="zh-CN" altLang="en-US" sz="2400" spc="-20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变换</a:t>
            </a:r>
          </a:p>
          <a:p>
            <a:pPr marL="411480" indent="-295275">
              <a:spcBef>
                <a:spcPts val="2170"/>
              </a:spcBef>
              <a:buChar char="•"/>
              <a:tabLst>
                <a:tab pos="412115" algn="l"/>
              </a:tabLst>
            </a:pPr>
            <a:r>
              <a:rPr lang="zh-CN" altLang="en-US" sz="2400" spc="-25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影消点和影消线</a:t>
            </a:r>
          </a:p>
          <a:p>
            <a:pPr marL="411480" indent="-295275">
              <a:spcBef>
                <a:spcPts val="2170"/>
              </a:spcBef>
              <a:buChar char="•"/>
              <a:tabLst>
                <a:tab pos="412115" algn="l"/>
              </a:tabLst>
            </a:pPr>
            <a:r>
              <a:rPr lang="zh-CN" altLang="en-US" sz="2400" spc="-10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从单个图像估计几何</a:t>
            </a:r>
          </a:p>
          <a:p>
            <a:pPr marL="411480" indent="-295275">
              <a:spcBef>
                <a:spcPts val="2170"/>
              </a:spcBef>
              <a:buChar char="•"/>
              <a:tabLst>
                <a:tab pos="412115" algn="l"/>
              </a:tabLst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拓展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2140" y="168465"/>
            <a:ext cx="831405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3600" spc="-1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无穷远点的投影变换</a:t>
            </a:r>
            <a:endParaRPr sz="36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7719" y="2730404"/>
            <a:ext cx="1981835" cy="621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674495" algn="l"/>
              </a:tabLst>
            </a:pPr>
            <a:r>
              <a:rPr sz="3900" i="1" spc="500" dirty="0">
                <a:latin typeface="Times New Roman"/>
                <a:cs typeface="Times New Roman"/>
              </a:rPr>
              <a:t>p</a:t>
            </a:r>
            <a:r>
              <a:rPr sz="3900" spc="125" dirty="0">
                <a:latin typeface="Times New Roman"/>
                <a:cs typeface="Times New Roman"/>
              </a:rPr>
              <a:t>'</a:t>
            </a:r>
            <a:r>
              <a:rPr sz="3900" spc="-509" dirty="0">
                <a:latin typeface="Times New Roman"/>
                <a:cs typeface="Times New Roman"/>
              </a:rPr>
              <a:t> </a:t>
            </a:r>
            <a:r>
              <a:rPr sz="3900" spc="400" dirty="0">
                <a:latin typeface="Symbol"/>
                <a:cs typeface="Symbol"/>
              </a:rPr>
              <a:t></a:t>
            </a:r>
            <a:r>
              <a:rPr sz="3900" spc="235" dirty="0">
                <a:latin typeface="Times New Roman"/>
                <a:cs typeface="Times New Roman"/>
              </a:rPr>
              <a:t> </a:t>
            </a:r>
            <a:r>
              <a:rPr sz="3900" i="1" spc="525" dirty="0">
                <a:latin typeface="Times New Roman"/>
                <a:cs typeface="Times New Roman"/>
              </a:rPr>
              <a:t>H</a:t>
            </a:r>
            <a:r>
              <a:rPr sz="3900" i="1" dirty="0">
                <a:latin typeface="Times New Roman"/>
                <a:cs typeface="Times New Roman"/>
              </a:rPr>
              <a:t>	</a:t>
            </a:r>
            <a:r>
              <a:rPr sz="3900" i="1" spc="360" dirty="0">
                <a:latin typeface="Times New Roman"/>
                <a:cs typeface="Times New Roman"/>
              </a:rPr>
              <a:t>p</a:t>
            </a:r>
            <a:endParaRPr sz="39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038600" y="1143000"/>
            <a:ext cx="1273175" cy="12731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14833" y="1676991"/>
            <a:ext cx="303530" cy="190500"/>
          </a:xfrm>
          <a:custGeom>
            <a:avLst/>
            <a:gdLst/>
            <a:ahLst/>
            <a:cxnLst/>
            <a:rect l="l" t="t" r="r" b="b"/>
            <a:pathLst>
              <a:path w="303529" h="190500">
                <a:moveTo>
                  <a:pt x="113380" y="0"/>
                </a:moveTo>
                <a:lnTo>
                  <a:pt x="113047" y="63498"/>
                </a:lnTo>
                <a:lnTo>
                  <a:pt x="329" y="63498"/>
                </a:lnTo>
                <a:lnTo>
                  <a:pt x="0" y="126408"/>
                </a:lnTo>
                <a:lnTo>
                  <a:pt x="112716" y="126997"/>
                </a:lnTo>
                <a:lnTo>
                  <a:pt x="112383" y="190497"/>
                </a:lnTo>
                <a:lnTo>
                  <a:pt x="303378" y="96245"/>
                </a:lnTo>
                <a:lnTo>
                  <a:pt x="238733" y="63498"/>
                </a:lnTo>
                <a:lnTo>
                  <a:pt x="113047" y="63498"/>
                </a:lnTo>
                <a:lnTo>
                  <a:pt x="237567" y="62908"/>
                </a:lnTo>
                <a:lnTo>
                  <a:pt x="1133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553200" y="1162050"/>
            <a:ext cx="1219200" cy="1206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4498340" y="2920174"/>
            <a:ext cx="2289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1800" spc="-6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无穷远点？</a:t>
            </a:r>
            <a:endParaRPr sz="18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429000" y="3200400"/>
            <a:ext cx="914400" cy="762000"/>
          </a:xfrm>
          <a:custGeom>
            <a:avLst/>
            <a:gdLst/>
            <a:ahLst/>
            <a:cxnLst/>
            <a:rect l="l" t="t" r="r" b="b"/>
            <a:pathLst>
              <a:path w="914400" h="762000">
                <a:moveTo>
                  <a:pt x="0" y="762000"/>
                </a:moveTo>
                <a:lnTo>
                  <a:pt x="914400" y="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7454265" y="4177474"/>
            <a:ext cx="77533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…</a:t>
            </a:r>
            <a:r>
              <a:rPr lang="zh-CN" altLang="en-US" sz="1800" spc="-1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不</a:t>
            </a:r>
            <a:r>
              <a:rPr sz="1800" spc="9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!</a:t>
            </a:r>
            <a:endParaRPr sz="18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227455" y="5390333"/>
            <a:ext cx="1992745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99800"/>
              </a:lnSpc>
              <a:spcBef>
                <a:spcPts val="100"/>
              </a:spcBef>
            </a:pPr>
            <a:r>
              <a:rPr lang="zh-CN" altLang="en-US" sz="2400" spc="5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无穷远点的仿射变换仍然是无穷远点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195197" y="3638510"/>
            <a:ext cx="2062480" cy="1462405"/>
          </a:xfrm>
          <a:prstGeom prst="rect">
            <a:avLst/>
          </a:prstGeom>
        </p:spPr>
        <p:txBody>
          <a:bodyPr vert="horz" wrap="square" lIns="0" tIns="266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095"/>
              </a:spcBef>
              <a:tabLst>
                <a:tab pos="669290" algn="l"/>
              </a:tabLst>
            </a:pPr>
            <a:r>
              <a:rPr sz="3700" i="1" spc="490" dirty="0">
                <a:latin typeface="Times New Roman"/>
                <a:cs typeface="Times New Roman"/>
              </a:rPr>
              <a:t>H	</a:t>
            </a:r>
            <a:r>
              <a:rPr sz="3700" i="1" spc="310" dirty="0">
                <a:latin typeface="Times New Roman"/>
                <a:cs typeface="Times New Roman"/>
              </a:rPr>
              <a:t>p</a:t>
            </a:r>
            <a:r>
              <a:rPr sz="3225" spc="465" baseline="-23255" dirty="0">
                <a:latin typeface="Symbol"/>
                <a:cs typeface="Symbol"/>
              </a:rPr>
              <a:t></a:t>
            </a:r>
            <a:r>
              <a:rPr sz="3225" spc="465" baseline="-23255" dirty="0">
                <a:latin typeface="Times New Roman"/>
                <a:cs typeface="Times New Roman"/>
              </a:rPr>
              <a:t> </a:t>
            </a:r>
            <a:r>
              <a:rPr sz="3700" spc="375" dirty="0">
                <a:latin typeface="Symbol"/>
                <a:cs typeface="Symbol"/>
              </a:rPr>
              <a:t></a:t>
            </a:r>
            <a:r>
              <a:rPr sz="3700" spc="-100" dirty="0">
                <a:latin typeface="Times New Roman"/>
                <a:cs typeface="Times New Roman"/>
              </a:rPr>
              <a:t> </a:t>
            </a:r>
            <a:r>
              <a:rPr sz="3700" spc="300" dirty="0">
                <a:latin typeface="Times New Roman"/>
                <a:cs typeface="Times New Roman"/>
              </a:rPr>
              <a:t>?</a:t>
            </a:r>
            <a:endParaRPr sz="3700" dirty="0">
              <a:latin typeface="Times New Roman"/>
              <a:cs typeface="Times New Roman"/>
            </a:endParaRPr>
          </a:p>
          <a:p>
            <a:pPr marL="21590" algn="ctr">
              <a:lnSpc>
                <a:spcPct val="100000"/>
              </a:lnSpc>
              <a:spcBef>
                <a:spcPts val="1515"/>
              </a:spcBef>
            </a:pPr>
            <a:r>
              <a:rPr sz="2800" spc="25" dirty="0">
                <a:solidFill>
                  <a:srgbClr val="FF0000"/>
                </a:solidFill>
                <a:latin typeface="Arial Unicode MS"/>
                <a:cs typeface="Arial Unicode MS"/>
              </a:rPr>
              <a:t>[Eq.</a:t>
            </a:r>
            <a:r>
              <a:rPr sz="2800" spc="55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2800" spc="90" dirty="0">
                <a:solidFill>
                  <a:srgbClr val="FF0000"/>
                </a:solidFill>
                <a:latin typeface="Arial Unicode MS"/>
                <a:cs typeface="Arial Unicode MS"/>
              </a:rPr>
              <a:t>17]</a:t>
            </a:r>
            <a:endParaRPr sz="2800" dirty="0">
              <a:latin typeface="Arial Unicode MS"/>
              <a:cs typeface="Arial Unicode MS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078602" y="5519852"/>
            <a:ext cx="2299970" cy="1226185"/>
          </a:xfrm>
          <a:prstGeom prst="rect">
            <a:avLst/>
          </a:prstGeom>
        </p:spPr>
        <p:txBody>
          <a:bodyPr vert="horz" wrap="square" lIns="0" tIns="1365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75"/>
              </a:spcBef>
              <a:tabLst>
                <a:tab pos="916305" algn="l"/>
              </a:tabLst>
            </a:pPr>
            <a:r>
              <a:rPr sz="3650" i="1" spc="655" dirty="0">
                <a:latin typeface="Times New Roman"/>
                <a:cs typeface="Times New Roman"/>
              </a:rPr>
              <a:t>H</a:t>
            </a:r>
            <a:r>
              <a:rPr sz="3225" i="1" spc="982" baseline="-23255" dirty="0">
                <a:latin typeface="Times New Roman"/>
                <a:cs typeface="Times New Roman"/>
              </a:rPr>
              <a:t>A	</a:t>
            </a:r>
            <a:r>
              <a:rPr sz="3650" i="1" spc="310" dirty="0">
                <a:latin typeface="Times New Roman"/>
                <a:cs typeface="Times New Roman"/>
              </a:rPr>
              <a:t>p</a:t>
            </a:r>
            <a:r>
              <a:rPr sz="3225" spc="465" baseline="-23255" dirty="0">
                <a:latin typeface="Symbol"/>
                <a:cs typeface="Symbol"/>
              </a:rPr>
              <a:t></a:t>
            </a:r>
            <a:r>
              <a:rPr sz="3225" spc="465" baseline="-23255" dirty="0">
                <a:latin typeface="Times New Roman"/>
                <a:cs typeface="Times New Roman"/>
              </a:rPr>
              <a:t> </a:t>
            </a:r>
            <a:r>
              <a:rPr sz="3650" spc="380" dirty="0">
                <a:latin typeface="Symbol"/>
                <a:cs typeface="Symbol"/>
              </a:rPr>
              <a:t></a:t>
            </a:r>
            <a:r>
              <a:rPr sz="3650" spc="-100" dirty="0">
                <a:latin typeface="Times New Roman"/>
                <a:cs typeface="Times New Roman"/>
              </a:rPr>
              <a:t> </a:t>
            </a:r>
            <a:r>
              <a:rPr sz="3650" spc="305" dirty="0">
                <a:latin typeface="Times New Roman"/>
                <a:cs typeface="Times New Roman"/>
              </a:rPr>
              <a:t>?</a:t>
            </a:r>
            <a:endParaRPr sz="3650">
              <a:latin typeface="Times New Roman"/>
              <a:cs typeface="Times New Roman"/>
            </a:endParaRPr>
          </a:p>
          <a:p>
            <a:pPr marL="40640" algn="ctr">
              <a:lnSpc>
                <a:spcPct val="100000"/>
              </a:lnSpc>
              <a:spcBef>
                <a:spcPts val="735"/>
              </a:spcBef>
            </a:pPr>
            <a:r>
              <a:rPr sz="2800" spc="25" dirty="0">
                <a:solidFill>
                  <a:srgbClr val="FF0000"/>
                </a:solidFill>
                <a:latin typeface="Arial Unicode MS"/>
                <a:cs typeface="Arial Unicode MS"/>
              </a:rPr>
              <a:t>[Eq.</a:t>
            </a:r>
            <a:r>
              <a:rPr sz="2800" spc="60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2800" spc="105" dirty="0">
                <a:solidFill>
                  <a:srgbClr val="FF0000"/>
                </a:solidFill>
                <a:latin typeface="Arial Unicode MS"/>
                <a:cs typeface="Arial Unicode MS"/>
              </a:rPr>
              <a:t>18]</a:t>
            </a:r>
            <a:endParaRPr sz="2800">
              <a:latin typeface="Arial Unicode MS"/>
              <a:cs typeface="Arial Unicode M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457200" y="1322731"/>
                <a:ext cx="2326214" cy="9137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/>
                        </a:rPr>
                        <m:t>𝐻</m:t>
                      </m:r>
                      <m:r>
                        <a:rPr lang="en-US" altLang="zh-CN" sz="32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3200" b="0" i="1" smtClean="0">
                                    <a:latin typeface="Cambria Math"/>
                                  </a:rPr>
                                  <m:t>𝐴</m:t>
                                </m:r>
                              </m:e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𝑡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𝑣</m:t>
                                </m:r>
                              </m:e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𝑏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322731"/>
                <a:ext cx="2326214" cy="91371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3235571" y="3386802"/>
                <a:ext cx="3927229" cy="16706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3200" i="1">
                                    <a:latin typeface="Cambria Math"/>
                                  </a:rPr>
                                  <m:t>𝐴</m:t>
                                </m:r>
                              </m:e>
                              <m:e>
                                <m:r>
                                  <a:rPr lang="en-US" altLang="zh-CN" sz="3200" i="1">
                                    <a:latin typeface="Cambria Math"/>
                                  </a:rPr>
                                  <m:t>𝑡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3200" i="1">
                                    <a:latin typeface="Cambria Math"/>
                                  </a:rPr>
                                  <m:t>𝑣</m:t>
                                </m:r>
                              </m:e>
                              <m:e>
                                <m:r>
                                  <a:rPr lang="en-US" altLang="zh-CN" sz="3200" i="1">
                                    <a:latin typeface="Cambria Math"/>
                                  </a:rPr>
                                  <m:t>𝑏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32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32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zh-CN" sz="3200" b="0" i="1" smtClean="0">
                                    <a:latin typeface="Cambria Math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i="1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zh-CN" sz="3200" i="1">
                                    <a:latin typeface="Cambria Math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i="1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zh-CN" sz="3200" i="1">
                                    <a:latin typeface="Cambria Math"/>
                                  </a:rPr>
                                  <m:t>′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571" y="3386802"/>
                <a:ext cx="3927229" cy="167065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3257677" y="5121830"/>
                <a:ext cx="3927229" cy="16706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3200" i="1">
                                    <a:latin typeface="Cambria Math"/>
                                  </a:rPr>
                                  <m:t>𝐴</m:t>
                                </m:r>
                              </m:e>
                              <m:e>
                                <m:r>
                                  <a:rPr lang="en-US" altLang="zh-CN" sz="3200" i="1">
                                    <a:latin typeface="Cambria Math"/>
                                  </a:rPr>
                                  <m:t>𝑡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3200" i="1">
                                    <a:latin typeface="Cambria Math"/>
                                  </a:rPr>
                                  <m:t>𝑣</m:t>
                                </m:r>
                              </m:e>
                              <m:e>
                                <m:r>
                                  <a:rPr lang="en-US" altLang="zh-CN" sz="3200" i="1">
                                    <a:latin typeface="Cambria Math"/>
                                  </a:rPr>
                                  <m:t>𝑏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32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32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zh-CN" sz="3200" b="0" i="1" smtClean="0">
                                    <a:latin typeface="Cambria Math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i="1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zh-CN" sz="3200" i="1">
                                    <a:latin typeface="Cambria Math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i="1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zh-CN" sz="3200" i="1">
                                    <a:latin typeface="Cambria Math"/>
                                  </a:rPr>
                                  <m:t>′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7677" y="5121830"/>
                <a:ext cx="3927229" cy="167065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2140" y="293878"/>
            <a:ext cx="764730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3200" spc="-1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直线的投影变换（</a:t>
            </a:r>
            <a:r>
              <a:rPr lang="en-US" altLang="zh-CN" sz="3200" spc="-1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2D</a:t>
            </a:r>
            <a:r>
              <a:rPr lang="zh-CN" altLang="en-US" sz="3200" spc="-1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）</a:t>
            </a: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81268" y="2772071"/>
            <a:ext cx="2151380" cy="621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00" spc="155" dirty="0">
                <a:latin typeface="Times New Roman"/>
                <a:cs typeface="Times New Roman"/>
              </a:rPr>
              <a:t>l</a:t>
            </a:r>
            <a:r>
              <a:rPr sz="5850" spc="232" baseline="2849" dirty="0">
                <a:latin typeface="Symbol"/>
                <a:cs typeface="Symbol"/>
              </a:rPr>
              <a:t></a:t>
            </a:r>
            <a:r>
              <a:rPr sz="5850" spc="232" baseline="2849" dirty="0">
                <a:latin typeface="Times New Roman"/>
                <a:cs typeface="Times New Roman"/>
              </a:rPr>
              <a:t> </a:t>
            </a:r>
            <a:r>
              <a:rPr sz="3900" spc="400" dirty="0">
                <a:latin typeface="Symbol"/>
                <a:cs typeface="Symbol"/>
              </a:rPr>
              <a:t></a:t>
            </a:r>
            <a:r>
              <a:rPr sz="3900" spc="400" dirty="0">
                <a:latin typeface="Times New Roman"/>
                <a:cs typeface="Times New Roman"/>
              </a:rPr>
              <a:t> </a:t>
            </a:r>
            <a:r>
              <a:rPr sz="3900" spc="500" dirty="0">
                <a:latin typeface="Times New Roman"/>
                <a:cs typeface="Times New Roman"/>
              </a:rPr>
              <a:t>H</a:t>
            </a:r>
            <a:r>
              <a:rPr sz="3375" spc="750" baseline="43209" dirty="0">
                <a:latin typeface="Symbol"/>
                <a:cs typeface="Symbol"/>
              </a:rPr>
              <a:t></a:t>
            </a:r>
            <a:r>
              <a:rPr sz="3375" spc="750" baseline="43209" dirty="0">
                <a:latin typeface="Times New Roman"/>
                <a:cs typeface="Times New Roman"/>
              </a:rPr>
              <a:t>T</a:t>
            </a:r>
            <a:r>
              <a:rPr sz="3375" spc="-322" baseline="43209" dirty="0">
                <a:latin typeface="Times New Roman"/>
                <a:cs typeface="Times New Roman"/>
              </a:rPr>
              <a:t> </a:t>
            </a:r>
            <a:r>
              <a:rPr sz="3900" spc="200" dirty="0">
                <a:latin typeface="Times New Roman"/>
                <a:cs typeface="Times New Roman"/>
              </a:rPr>
              <a:t>l</a:t>
            </a:r>
            <a:endParaRPr sz="3900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038600" y="1143000"/>
            <a:ext cx="1273175" cy="12731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14833" y="1676991"/>
            <a:ext cx="303530" cy="190500"/>
          </a:xfrm>
          <a:custGeom>
            <a:avLst/>
            <a:gdLst/>
            <a:ahLst/>
            <a:cxnLst/>
            <a:rect l="l" t="t" r="r" b="b"/>
            <a:pathLst>
              <a:path w="303529" h="190500">
                <a:moveTo>
                  <a:pt x="113380" y="0"/>
                </a:moveTo>
                <a:lnTo>
                  <a:pt x="113047" y="63498"/>
                </a:lnTo>
                <a:lnTo>
                  <a:pt x="329" y="63498"/>
                </a:lnTo>
                <a:lnTo>
                  <a:pt x="0" y="126408"/>
                </a:lnTo>
                <a:lnTo>
                  <a:pt x="112716" y="126997"/>
                </a:lnTo>
                <a:lnTo>
                  <a:pt x="112383" y="190497"/>
                </a:lnTo>
                <a:lnTo>
                  <a:pt x="303378" y="96245"/>
                </a:lnTo>
                <a:lnTo>
                  <a:pt x="238733" y="63498"/>
                </a:lnTo>
                <a:lnTo>
                  <a:pt x="113047" y="63498"/>
                </a:lnTo>
                <a:lnTo>
                  <a:pt x="237567" y="62908"/>
                </a:lnTo>
                <a:lnTo>
                  <a:pt x="1133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553200" y="1162050"/>
            <a:ext cx="1219200" cy="1206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257268" y="4225881"/>
            <a:ext cx="257175" cy="3543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150" spc="285" dirty="0">
                <a:latin typeface="Symbol"/>
                <a:cs typeface="Symbol"/>
              </a:rPr>
              <a:t>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61921" y="3702482"/>
            <a:ext cx="862965" cy="589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550" spc="1162" baseline="-24774" dirty="0">
                <a:latin typeface="Times New Roman"/>
                <a:cs typeface="Times New Roman"/>
              </a:rPr>
              <a:t>H</a:t>
            </a:r>
            <a:r>
              <a:rPr sz="2150" spc="385" dirty="0">
                <a:latin typeface="Symbol"/>
                <a:cs typeface="Symbol"/>
              </a:rPr>
              <a:t></a:t>
            </a:r>
            <a:r>
              <a:rPr sz="2150" spc="240" dirty="0">
                <a:latin typeface="Times New Roman"/>
                <a:cs typeface="Times New Roman"/>
              </a:rPr>
              <a:t>T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084839" y="3912850"/>
            <a:ext cx="2167890" cy="589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07695" algn="l"/>
              </a:tabLst>
            </a:pPr>
            <a:r>
              <a:rPr sz="3700" spc="185" dirty="0">
                <a:latin typeface="Times New Roman"/>
                <a:cs typeface="Times New Roman"/>
              </a:rPr>
              <a:t>l	</a:t>
            </a:r>
            <a:r>
              <a:rPr sz="3700" spc="375" dirty="0">
                <a:latin typeface="Symbol"/>
                <a:cs typeface="Symbol"/>
              </a:rPr>
              <a:t></a:t>
            </a:r>
            <a:r>
              <a:rPr sz="3700" spc="-80" dirty="0">
                <a:latin typeface="Times New Roman"/>
                <a:cs typeface="Times New Roman"/>
              </a:rPr>
              <a:t> </a:t>
            </a:r>
            <a:r>
              <a:rPr sz="3700" spc="300" dirty="0">
                <a:latin typeface="Times New Roman"/>
                <a:cs typeface="Times New Roman"/>
              </a:rPr>
              <a:t>?</a:t>
            </a:r>
            <a:r>
              <a:rPr sz="3700" spc="-250" dirty="0">
                <a:latin typeface="Times New Roman"/>
                <a:cs typeface="Times New Roman"/>
              </a:rPr>
              <a:t> </a:t>
            </a:r>
            <a:endParaRPr sz="4125" baseline="51515" dirty="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498340" y="2920174"/>
            <a:ext cx="21393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pc="-6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无穷远直线？</a:t>
            </a:r>
            <a:endParaRPr sz="18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429000" y="3200400"/>
            <a:ext cx="914400" cy="762000"/>
          </a:xfrm>
          <a:custGeom>
            <a:avLst/>
            <a:gdLst/>
            <a:ahLst/>
            <a:cxnLst/>
            <a:rect l="l" t="t" r="r" b="b"/>
            <a:pathLst>
              <a:path w="914400" h="762000">
                <a:moveTo>
                  <a:pt x="0" y="762000"/>
                </a:moveTo>
                <a:lnTo>
                  <a:pt x="914400" y="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6678909" y="4225881"/>
            <a:ext cx="1580536" cy="28854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780415" algn="l"/>
              </a:tabLst>
            </a:pPr>
            <a:r>
              <a:rPr baseline="-13131" dirty="0"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	</a:t>
            </a:r>
            <a:r>
              <a:rPr spc="-1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…</a:t>
            </a:r>
            <a:r>
              <a:rPr lang="zh-CN" altLang="en-US" spc="-1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不</a:t>
            </a:r>
            <a:r>
              <a:rPr spc="9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!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302275" y="5580457"/>
            <a:ext cx="1003935" cy="4629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474345" algn="l"/>
              </a:tabLst>
            </a:pPr>
            <a:r>
              <a:rPr sz="2850" spc="150" dirty="0">
                <a:latin typeface="Times New Roman"/>
                <a:cs typeface="Times New Roman"/>
              </a:rPr>
              <a:t>l	</a:t>
            </a:r>
            <a:r>
              <a:rPr sz="2850" spc="300" dirty="0">
                <a:latin typeface="Symbol"/>
                <a:cs typeface="Symbol"/>
              </a:rPr>
              <a:t></a:t>
            </a:r>
            <a:r>
              <a:rPr sz="2850" spc="-120" dirty="0">
                <a:latin typeface="Times New Roman"/>
                <a:cs typeface="Times New Roman"/>
              </a:rPr>
              <a:t> </a:t>
            </a:r>
            <a:r>
              <a:rPr sz="2850" spc="240" dirty="0">
                <a:latin typeface="Times New Roman"/>
                <a:cs typeface="Times New Roman"/>
              </a:rPr>
              <a:t>?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48992" y="5823532"/>
            <a:ext cx="792480" cy="2806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599440" algn="l"/>
              </a:tabLst>
            </a:pPr>
            <a:r>
              <a:rPr sz="1650" spc="235" dirty="0">
                <a:latin typeface="Times New Roman"/>
                <a:cs typeface="Times New Roman"/>
              </a:rPr>
              <a:t>A	</a:t>
            </a:r>
            <a:r>
              <a:rPr sz="1650" spc="229" dirty="0">
                <a:latin typeface="Symbol"/>
                <a:cs typeface="Symbol"/>
              </a:rPr>
              <a:t></a:t>
            </a:r>
            <a:endParaRPr sz="1650">
              <a:latin typeface="Symbol"/>
              <a:cs typeface="Symbo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08142" y="5417100"/>
            <a:ext cx="675640" cy="4629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275" spc="922" baseline="-25341" dirty="0">
                <a:latin typeface="Times New Roman"/>
                <a:cs typeface="Times New Roman"/>
              </a:rPr>
              <a:t>H</a:t>
            </a:r>
            <a:r>
              <a:rPr sz="1650" spc="305" dirty="0">
                <a:latin typeface="Symbol"/>
                <a:cs typeface="Symbol"/>
              </a:rPr>
              <a:t></a:t>
            </a:r>
            <a:r>
              <a:rPr sz="1650" spc="200" dirty="0">
                <a:latin typeface="Times New Roman"/>
                <a:cs typeface="Times New Roman"/>
              </a:rPr>
              <a:t>T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432656" y="3340100"/>
            <a:ext cx="11404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" dirty="0">
                <a:solidFill>
                  <a:srgbClr val="FF0000"/>
                </a:solidFill>
                <a:latin typeface="Arial Unicode MS"/>
                <a:cs typeface="Arial Unicode MS"/>
              </a:rPr>
              <a:t>[Eq.</a:t>
            </a:r>
            <a:r>
              <a:rPr sz="2400" spc="-5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2400" spc="90" dirty="0">
                <a:solidFill>
                  <a:srgbClr val="FF0000"/>
                </a:solidFill>
                <a:latin typeface="Arial Unicode MS"/>
                <a:cs typeface="Arial Unicode MS"/>
              </a:rPr>
              <a:t>19]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387411" y="4562579"/>
            <a:ext cx="11652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" dirty="0">
                <a:solidFill>
                  <a:srgbClr val="FF0000"/>
                </a:solidFill>
                <a:latin typeface="Arial Unicode MS"/>
                <a:cs typeface="Arial Unicode MS"/>
              </a:rPr>
              <a:t>[Eq.</a:t>
            </a:r>
            <a:r>
              <a:rPr sz="2400" spc="-5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2400" spc="155" dirty="0">
                <a:solidFill>
                  <a:srgbClr val="FF0000"/>
                </a:solidFill>
                <a:latin typeface="Arial Unicode MS"/>
                <a:cs typeface="Arial Unicode MS"/>
              </a:rPr>
              <a:t>20]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68999" y="6110287"/>
            <a:ext cx="11398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" dirty="0">
                <a:solidFill>
                  <a:srgbClr val="FF0000"/>
                </a:solidFill>
                <a:latin typeface="Arial Unicode MS"/>
                <a:cs typeface="Arial Unicode MS"/>
              </a:rPr>
              <a:t>[Eq.</a:t>
            </a:r>
            <a:r>
              <a:rPr sz="2400" spc="-10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2400" spc="90" dirty="0">
                <a:solidFill>
                  <a:srgbClr val="FF0000"/>
                </a:solidFill>
                <a:latin typeface="Arial Unicode MS"/>
                <a:cs typeface="Arial Unicode MS"/>
              </a:rPr>
              <a:t>21]</a:t>
            </a:r>
            <a:endParaRPr sz="2400">
              <a:latin typeface="Arial Unicode MS"/>
              <a:cs typeface="Arial Unicode M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568999" y="1322731"/>
                <a:ext cx="2326214" cy="9137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/>
                        </a:rPr>
                        <m:t>𝐻</m:t>
                      </m:r>
                      <m:r>
                        <a:rPr lang="en-US" altLang="zh-CN" sz="32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3200" b="0" i="1" smtClean="0">
                                    <a:latin typeface="Cambria Math"/>
                                  </a:rPr>
                                  <m:t>𝐴</m:t>
                                </m:r>
                              </m:e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𝑡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𝑣</m:t>
                                </m:r>
                              </m:e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𝑏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999" y="1322731"/>
                <a:ext cx="2326214" cy="91371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3429000" y="3573278"/>
                <a:ext cx="3684727" cy="12684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800" i="1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e>
                                    <m:r>
                                      <a:rPr lang="en-US" altLang="zh-CN" sz="2800" i="1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800" i="1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e>
                                    <m:r>
                                      <a:rPr lang="en-US" altLang="zh-CN" sz="28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altLang="zh-CN" sz="28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altLang="zh-CN" sz="2800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𝑏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3573278"/>
                <a:ext cx="3684727" cy="126842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2257268" y="5346728"/>
                <a:ext cx="5693418" cy="10665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i="1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e>
                                    <m:r>
                                      <a:rPr lang="en-US" altLang="zh-CN" sz="2400" i="1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400" i="1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e>
                                    <m:r>
                                      <a:rPr lang="en-US" altLang="zh-CN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altLang="zh-CN" sz="2400" i="1">
                              <a:latin typeface="Cambria Math"/>
                            </a:rPr>
                            <m:t>−</m:t>
                          </m:r>
                          <m:r>
                            <a:rPr lang="en-US" altLang="zh-CN" sz="2400" i="1">
                              <a:latin typeface="Cambria Math"/>
                            </a:rPr>
                            <m:t>𝑇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p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p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7268" y="5346728"/>
                <a:ext cx="5693418" cy="106657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6139" y="320865"/>
            <a:ext cx="49091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altLang="zh-CN" spc="-114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3D</a:t>
            </a:r>
            <a:r>
              <a:rPr lang="zh-CN" altLang="en-US" spc="-114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中的点和平面</a:t>
            </a:r>
            <a:endParaRPr spc="11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934201" y="1600200"/>
            <a:ext cx="152400" cy="990600"/>
          </a:xfrm>
          <a:custGeom>
            <a:avLst/>
            <a:gdLst/>
            <a:ahLst/>
            <a:cxnLst/>
            <a:rect l="l" t="t" r="r" b="b"/>
            <a:pathLst>
              <a:path w="152400" h="990600">
                <a:moveTo>
                  <a:pt x="101600" y="152400"/>
                </a:moveTo>
                <a:lnTo>
                  <a:pt x="50800" y="152400"/>
                </a:lnTo>
                <a:lnTo>
                  <a:pt x="50798" y="990600"/>
                </a:lnTo>
                <a:lnTo>
                  <a:pt x="101598" y="990600"/>
                </a:lnTo>
                <a:lnTo>
                  <a:pt x="101600" y="152400"/>
                </a:lnTo>
                <a:close/>
              </a:path>
              <a:path w="152400" h="990600">
                <a:moveTo>
                  <a:pt x="76200" y="0"/>
                </a:moveTo>
                <a:lnTo>
                  <a:pt x="0" y="152400"/>
                </a:lnTo>
                <a:lnTo>
                  <a:pt x="152400" y="1524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010400" y="2514601"/>
            <a:ext cx="1066800" cy="152400"/>
          </a:xfrm>
          <a:custGeom>
            <a:avLst/>
            <a:gdLst/>
            <a:ahLst/>
            <a:cxnLst/>
            <a:rect l="l" t="t" r="r" b="b"/>
            <a:pathLst>
              <a:path w="1066800" h="152400">
                <a:moveTo>
                  <a:pt x="0" y="50798"/>
                </a:moveTo>
                <a:lnTo>
                  <a:pt x="0" y="101598"/>
                </a:lnTo>
                <a:lnTo>
                  <a:pt x="914400" y="101600"/>
                </a:lnTo>
                <a:lnTo>
                  <a:pt x="914400" y="152400"/>
                </a:lnTo>
                <a:lnTo>
                  <a:pt x="1066800" y="76200"/>
                </a:lnTo>
                <a:lnTo>
                  <a:pt x="1016000" y="50800"/>
                </a:lnTo>
                <a:lnTo>
                  <a:pt x="0" y="50798"/>
                </a:lnTo>
                <a:close/>
              </a:path>
              <a:path w="1066800" h="152400">
                <a:moveTo>
                  <a:pt x="914400" y="0"/>
                </a:moveTo>
                <a:lnTo>
                  <a:pt x="914400" y="50800"/>
                </a:lnTo>
                <a:lnTo>
                  <a:pt x="1016000" y="50800"/>
                </a:lnTo>
                <a:lnTo>
                  <a:pt x="9144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477000" y="2571515"/>
            <a:ext cx="550545" cy="476884"/>
          </a:xfrm>
          <a:custGeom>
            <a:avLst/>
            <a:gdLst/>
            <a:ahLst/>
            <a:cxnLst/>
            <a:rect l="l" t="t" r="r" b="b"/>
            <a:pathLst>
              <a:path w="550545" h="476885">
                <a:moveTo>
                  <a:pt x="66120" y="319449"/>
                </a:moveTo>
                <a:lnTo>
                  <a:pt x="0" y="476484"/>
                </a:lnTo>
                <a:lnTo>
                  <a:pt x="165300" y="435159"/>
                </a:lnTo>
                <a:lnTo>
                  <a:pt x="132241" y="396589"/>
                </a:lnTo>
                <a:lnTo>
                  <a:pt x="177239" y="358019"/>
                </a:lnTo>
                <a:lnTo>
                  <a:pt x="99180" y="358019"/>
                </a:lnTo>
                <a:lnTo>
                  <a:pt x="66120" y="319449"/>
                </a:lnTo>
                <a:close/>
              </a:path>
              <a:path w="550545" h="476885">
                <a:moveTo>
                  <a:pt x="516869" y="0"/>
                </a:moveTo>
                <a:lnTo>
                  <a:pt x="99180" y="358019"/>
                </a:lnTo>
                <a:lnTo>
                  <a:pt x="177239" y="358019"/>
                </a:lnTo>
                <a:lnTo>
                  <a:pt x="549930" y="38569"/>
                </a:lnTo>
                <a:lnTo>
                  <a:pt x="5168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479540" y="1548574"/>
            <a:ext cx="1829435" cy="1823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300355" algn="ctr">
              <a:lnSpc>
                <a:spcPct val="100000"/>
              </a:lnSpc>
              <a:spcBef>
                <a:spcPts val="100"/>
              </a:spcBef>
            </a:pPr>
            <a:r>
              <a:rPr sz="1800" spc="75" dirty="0">
                <a:latin typeface="Arial Unicode MS"/>
                <a:cs typeface="Arial Unicode MS"/>
              </a:rPr>
              <a:t>y</a:t>
            </a:r>
            <a:endParaRPr sz="1800">
              <a:latin typeface="Arial Unicode MS"/>
              <a:cs typeface="Arial Unicode MS"/>
            </a:endParaRPr>
          </a:p>
          <a:p>
            <a:pPr>
              <a:lnSpc>
                <a:spcPct val="100000"/>
              </a:lnSpc>
            </a:pPr>
            <a:endParaRPr sz="2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05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</a:pPr>
            <a:r>
              <a:rPr sz="1800" spc="100" dirty="0">
                <a:latin typeface="Arial Unicode MS"/>
                <a:cs typeface="Arial Unicode MS"/>
              </a:rPr>
              <a:t>x</a:t>
            </a:r>
            <a:endParaRPr sz="1800">
              <a:latin typeface="Arial Unicode MS"/>
              <a:cs typeface="Arial Unicode M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75" dirty="0">
                <a:latin typeface="Arial Unicode MS"/>
                <a:cs typeface="Arial Unicode MS"/>
              </a:rPr>
              <a:t>z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460294" y="1707013"/>
            <a:ext cx="2183130" cy="1078865"/>
          </a:xfrm>
          <a:custGeom>
            <a:avLst/>
            <a:gdLst/>
            <a:ahLst/>
            <a:cxnLst/>
            <a:rect l="l" t="t" r="r" b="b"/>
            <a:pathLst>
              <a:path w="2183129" h="1078864">
                <a:moveTo>
                  <a:pt x="1357602" y="709028"/>
                </a:moveTo>
                <a:lnTo>
                  <a:pt x="419976" y="709028"/>
                </a:lnTo>
                <a:lnTo>
                  <a:pt x="0" y="1078599"/>
                </a:lnTo>
                <a:lnTo>
                  <a:pt x="1060643" y="964156"/>
                </a:lnTo>
                <a:lnTo>
                  <a:pt x="1357602" y="709028"/>
                </a:lnTo>
                <a:close/>
              </a:path>
              <a:path w="2183129" h="1078864">
                <a:moveTo>
                  <a:pt x="2182887" y="0"/>
                </a:moveTo>
                <a:lnTo>
                  <a:pt x="1122243" y="114443"/>
                </a:lnTo>
                <a:lnTo>
                  <a:pt x="68842" y="1006320"/>
                </a:lnTo>
                <a:lnTo>
                  <a:pt x="419976" y="709028"/>
                </a:lnTo>
                <a:lnTo>
                  <a:pt x="1357602" y="709028"/>
                </a:lnTo>
                <a:lnTo>
                  <a:pt x="2182887" y="0"/>
                </a:lnTo>
                <a:close/>
              </a:path>
            </a:pathLst>
          </a:custGeom>
          <a:solidFill>
            <a:srgbClr val="FF000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460293" y="1707013"/>
            <a:ext cx="2183130" cy="1078865"/>
          </a:xfrm>
          <a:custGeom>
            <a:avLst/>
            <a:gdLst/>
            <a:ahLst/>
            <a:cxnLst/>
            <a:rect l="l" t="t" r="r" b="b"/>
            <a:pathLst>
              <a:path w="2183129" h="1078864">
                <a:moveTo>
                  <a:pt x="68843" y="1006320"/>
                </a:moveTo>
                <a:lnTo>
                  <a:pt x="1122243" y="114443"/>
                </a:lnTo>
                <a:lnTo>
                  <a:pt x="2182887" y="0"/>
                </a:lnTo>
                <a:lnTo>
                  <a:pt x="1060643" y="964155"/>
                </a:lnTo>
                <a:lnTo>
                  <a:pt x="0" y="1078599"/>
                </a:lnTo>
                <a:lnTo>
                  <a:pt x="419976" y="709028"/>
                </a:lnTo>
              </a:path>
            </a:pathLst>
          </a:custGeom>
          <a:ln w="253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776511" y="4366088"/>
            <a:ext cx="3704590" cy="9105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R="39370" algn="r">
              <a:lnSpc>
                <a:spcPts val="4575"/>
              </a:lnSpc>
              <a:spcBef>
                <a:spcPts val="135"/>
              </a:spcBef>
            </a:pPr>
            <a:r>
              <a:rPr sz="3850" spc="-65" dirty="0">
                <a:latin typeface="Times New Roman"/>
                <a:cs typeface="Times New Roman"/>
              </a:rPr>
              <a:t>ax</a:t>
            </a:r>
            <a:r>
              <a:rPr sz="3850" spc="-160" dirty="0">
                <a:latin typeface="Times New Roman"/>
                <a:cs typeface="Times New Roman"/>
              </a:rPr>
              <a:t> </a:t>
            </a:r>
            <a:r>
              <a:rPr sz="3850" spc="-10" dirty="0">
                <a:latin typeface="Symbol"/>
                <a:cs typeface="Symbol"/>
              </a:rPr>
              <a:t></a:t>
            </a:r>
            <a:r>
              <a:rPr sz="3850" spc="-295" dirty="0">
                <a:latin typeface="Times New Roman"/>
                <a:cs typeface="Times New Roman"/>
              </a:rPr>
              <a:t> </a:t>
            </a:r>
            <a:r>
              <a:rPr sz="3850" spc="-60" dirty="0">
                <a:latin typeface="Times New Roman"/>
                <a:cs typeface="Times New Roman"/>
              </a:rPr>
              <a:t>by</a:t>
            </a:r>
            <a:r>
              <a:rPr sz="3850" spc="-270" dirty="0">
                <a:latin typeface="Times New Roman"/>
                <a:cs typeface="Times New Roman"/>
              </a:rPr>
              <a:t> </a:t>
            </a:r>
            <a:r>
              <a:rPr sz="3850" spc="-10" dirty="0">
                <a:latin typeface="Symbol"/>
                <a:cs typeface="Symbol"/>
              </a:rPr>
              <a:t></a:t>
            </a:r>
            <a:r>
              <a:rPr sz="3850" spc="-350" dirty="0">
                <a:latin typeface="Times New Roman"/>
                <a:cs typeface="Times New Roman"/>
              </a:rPr>
              <a:t> </a:t>
            </a:r>
            <a:r>
              <a:rPr sz="3850" spc="-65" dirty="0">
                <a:latin typeface="Times New Roman"/>
                <a:cs typeface="Times New Roman"/>
              </a:rPr>
              <a:t>cz</a:t>
            </a:r>
            <a:r>
              <a:rPr sz="3850" spc="-240" dirty="0">
                <a:latin typeface="Times New Roman"/>
                <a:cs typeface="Times New Roman"/>
              </a:rPr>
              <a:t> </a:t>
            </a:r>
            <a:r>
              <a:rPr sz="3850" spc="-10" dirty="0">
                <a:latin typeface="Symbol"/>
                <a:cs typeface="Symbol"/>
              </a:rPr>
              <a:t></a:t>
            </a:r>
            <a:r>
              <a:rPr sz="3850" spc="-360" dirty="0">
                <a:latin typeface="Times New Roman"/>
                <a:cs typeface="Times New Roman"/>
              </a:rPr>
              <a:t> </a:t>
            </a:r>
            <a:r>
              <a:rPr sz="3850" spc="-10" dirty="0">
                <a:latin typeface="Times New Roman"/>
                <a:cs typeface="Times New Roman"/>
              </a:rPr>
              <a:t>d</a:t>
            </a:r>
            <a:r>
              <a:rPr sz="3850" spc="-50" dirty="0">
                <a:latin typeface="Times New Roman"/>
                <a:cs typeface="Times New Roman"/>
              </a:rPr>
              <a:t> </a:t>
            </a:r>
            <a:r>
              <a:rPr sz="3850" spc="-10" dirty="0">
                <a:latin typeface="Symbol"/>
                <a:cs typeface="Symbol"/>
              </a:rPr>
              <a:t></a:t>
            </a:r>
            <a:r>
              <a:rPr sz="3850" spc="-185" dirty="0">
                <a:latin typeface="Times New Roman"/>
                <a:cs typeface="Times New Roman"/>
              </a:rPr>
              <a:t> </a:t>
            </a:r>
            <a:r>
              <a:rPr sz="3850" spc="-10" dirty="0">
                <a:latin typeface="Times New Roman"/>
                <a:cs typeface="Times New Roman"/>
              </a:rPr>
              <a:t>0</a:t>
            </a:r>
            <a:endParaRPr sz="3850">
              <a:latin typeface="Times New Roman"/>
              <a:cs typeface="Times New Roman"/>
            </a:endParaRPr>
          </a:p>
          <a:p>
            <a:pPr marR="5080" algn="r">
              <a:lnSpc>
                <a:spcPts val="2355"/>
              </a:lnSpc>
            </a:pPr>
            <a:r>
              <a:rPr sz="2000" spc="15" dirty="0">
                <a:solidFill>
                  <a:srgbClr val="FF0000"/>
                </a:solidFill>
                <a:latin typeface="Arial Unicode MS"/>
                <a:cs typeface="Arial Unicode MS"/>
              </a:rPr>
              <a:t>[Eq.</a:t>
            </a:r>
            <a:r>
              <a:rPr sz="2000" spc="-30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2000" spc="125" dirty="0">
                <a:solidFill>
                  <a:srgbClr val="FF0000"/>
                </a:solidFill>
                <a:latin typeface="Arial Unicode MS"/>
                <a:cs typeface="Arial Unicode MS"/>
              </a:rPr>
              <a:t>23]</a:t>
            </a:r>
            <a:endParaRPr sz="2000">
              <a:latin typeface="Arial Unicode MS"/>
              <a:cs typeface="Arial Unicode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23476" y="4367176"/>
            <a:ext cx="2960370" cy="95186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R="43180" algn="r">
              <a:lnSpc>
                <a:spcPct val="100000"/>
              </a:lnSpc>
              <a:spcBef>
                <a:spcPts val="675"/>
              </a:spcBef>
            </a:pPr>
            <a:r>
              <a:rPr sz="3300" i="1" spc="-5" dirty="0">
                <a:latin typeface="Times New Roman"/>
                <a:cs typeface="Times New Roman"/>
              </a:rPr>
              <a:t>x</a:t>
            </a:r>
            <a:r>
              <a:rPr sz="3300" i="1" spc="-50" dirty="0">
                <a:latin typeface="Times New Roman"/>
                <a:cs typeface="Times New Roman"/>
              </a:rPr>
              <a:t> </a:t>
            </a:r>
            <a:r>
              <a:rPr sz="3300" spc="-10" dirty="0">
                <a:latin typeface="Symbol"/>
                <a:cs typeface="Symbol"/>
              </a:rPr>
              <a:t></a:t>
            </a:r>
            <a:r>
              <a:rPr sz="3300" spc="-110" dirty="0">
                <a:latin typeface="Times New Roman"/>
                <a:cs typeface="Times New Roman"/>
              </a:rPr>
              <a:t> </a:t>
            </a:r>
            <a:r>
              <a:rPr sz="3300" spc="-10" dirty="0">
                <a:latin typeface="Symbol"/>
                <a:cs typeface="Symbol"/>
              </a:rPr>
              <a:t></a:t>
            </a:r>
            <a:r>
              <a:rPr sz="3300" spc="-315" dirty="0">
                <a:latin typeface="Times New Roman"/>
                <a:cs typeface="Times New Roman"/>
              </a:rPr>
              <a:t> </a:t>
            </a:r>
            <a:r>
              <a:rPr sz="3300" spc="-15" dirty="0">
                <a:latin typeface="Symbol"/>
                <a:cs typeface="Symbol"/>
              </a:rPr>
              <a:t></a:t>
            </a:r>
            <a:r>
              <a:rPr sz="3300" spc="-150" dirty="0">
                <a:latin typeface="Times New Roman"/>
                <a:cs typeface="Times New Roman"/>
              </a:rPr>
              <a:t> </a:t>
            </a:r>
            <a:r>
              <a:rPr sz="3300" i="1" spc="65" dirty="0">
                <a:latin typeface="Times New Roman"/>
                <a:cs typeface="Times New Roman"/>
              </a:rPr>
              <a:t>x</a:t>
            </a:r>
            <a:r>
              <a:rPr sz="2850" i="1" spc="97" baseline="42397" dirty="0">
                <a:latin typeface="Times New Roman"/>
                <a:cs typeface="Times New Roman"/>
              </a:rPr>
              <a:t>T</a:t>
            </a:r>
            <a:r>
              <a:rPr sz="2850" i="1" spc="-434" baseline="42397" dirty="0">
                <a:latin typeface="Times New Roman"/>
                <a:cs typeface="Times New Roman"/>
              </a:rPr>
              <a:t> </a:t>
            </a:r>
            <a:r>
              <a:rPr sz="3300" spc="-10" dirty="0">
                <a:latin typeface="Symbol"/>
                <a:cs typeface="Symbol"/>
              </a:rPr>
              <a:t></a:t>
            </a:r>
            <a:r>
              <a:rPr sz="3300" spc="-180" dirty="0">
                <a:latin typeface="Times New Roman"/>
                <a:cs typeface="Times New Roman"/>
              </a:rPr>
              <a:t> </a:t>
            </a:r>
            <a:r>
              <a:rPr sz="3300" spc="-10" dirty="0">
                <a:latin typeface="Symbol"/>
                <a:cs typeface="Symbol"/>
              </a:rPr>
              <a:t></a:t>
            </a:r>
            <a:r>
              <a:rPr sz="3300" spc="-170" dirty="0">
                <a:latin typeface="Times New Roman"/>
                <a:cs typeface="Times New Roman"/>
              </a:rPr>
              <a:t> </a:t>
            </a:r>
            <a:r>
              <a:rPr sz="3300" spc="-10" dirty="0">
                <a:latin typeface="Times New Roman"/>
                <a:cs typeface="Times New Roman"/>
              </a:rPr>
              <a:t>0</a:t>
            </a:r>
            <a:endParaRPr sz="33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355"/>
              </a:spcBef>
            </a:pPr>
            <a:r>
              <a:rPr sz="2000" spc="15" dirty="0">
                <a:solidFill>
                  <a:srgbClr val="FF0000"/>
                </a:solidFill>
                <a:latin typeface="Arial Unicode MS"/>
                <a:cs typeface="Arial Unicode MS"/>
              </a:rPr>
              <a:t>[Eq.</a:t>
            </a:r>
            <a:r>
              <a:rPr sz="2000" spc="-30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2000" spc="125" dirty="0">
                <a:solidFill>
                  <a:srgbClr val="FF0000"/>
                </a:solidFill>
                <a:latin typeface="Arial Unicode MS"/>
                <a:cs typeface="Arial Unicode MS"/>
              </a:rPr>
              <a:t>22]</a:t>
            </a:r>
            <a:endParaRPr sz="2000">
              <a:latin typeface="Arial Unicode MS"/>
              <a:cs typeface="Arial Unicode M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807646" y="1181101"/>
            <a:ext cx="1676400" cy="2819400"/>
          </a:xfrm>
          <a:custGeom>
            <a:avLst/>
            <a:gdLst/>
            <a:ahLst/>
            <a:cxnLst/>
            <a:rect l="l" t="t" r="r" b="b"/>
            <a:pathLst>
              <a:path w="1676400" h="2819400">
                <a:moveTo>
                  <a:pt x="0" y="2819400"/>
                </a:moveTo>
                <a:lnTo>
                  <a:pt x="1676400" y="2819400"/>
                </a:lnTo>
                <a:lnTo>
                  <a:pt x="1676400" y="0"/>
                </a:lnTo>
                <a:lnTo>
                  <a:pt x="0" y="0"/>
                </a:lnTo>
                <a:lnTo>
                  <a:pt x="0" y="2819400"/>
                </a:lnTo>
                <a:close/>
              </a:path>
            </a:pathLst>
          </a:custGeom>
          <a:solidFill>
            <a:srgbClr val="FFFF00">
              <a:alpha val="301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660183" y="1915293"/>
                <a:ext cx="1781578" cy="17320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/>
                        </a:rPr>
                        <m:t>𝑥</m:t>
                      </m:r>
                      <m:r>
                        <a:rPr lang="en-US" altLang="zh-CN" sz="32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altLang="zh-CN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3200" b="0" i="1" smtClean="0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sz="3200" b="0" i="1" smtClean="0">
                                            <a:latin typeface="Cambria Math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183" y="1915293"/>
                <a:ext cx="1781578" cy="1732013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3733800" y="1915293"/>
                <a:ext cx="1663468" cy="16575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CN" sz="3200" b="0" i="1" smtClean="0">
                          <a:latin typeface="Cambria Math"/>
                          <a:ea typeface="Cambria Math"/>
                        </a:rPr>
                        <m:t>Π</m:t>
                      </m:r>
                      <m:r>
                        <a:rPr lang="en-US" altLang="zh-CN" sz="32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𝑑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0" y="1915293"/>
                <a:ext cx="1663468" cy="165750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98138" y="320865"/>
            <a:ext cx="3426461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altLang="zh-CN" spc="-14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3D</a:t>
            </a:r>
            <a:r>
              <a:rPr lang="zh-CN" altLang="en-US" spc="-14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中的直线</a:t>
            </a:r>
            <a:endParaRPr spc="11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7340" y="1468120"/>
            <a:ext cx="7222490" cy="2694969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298450" marR="163195" indent="-285750">
              <a:lnSpc>
                <a:spcPts val="3329"/>
              </a:lnSpc>
              <a:spcBef>
                <a:spcPts val="235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lang="zh-CN" altLang="en-US" sz="2400" spc="-11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直线具有</a:t>
            </a:r>
            <a:r>
              <a:rPr lang="en-US" altLang="zh-CN" sz="2400" spc="-11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4</a:t>
            </a:r>
            <a:r>
              <a:rPr lang="zh-CN" altLang="en-US" sz="2400" spc="-11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个自由度</a:t>
            </a:r>
            <a:r>
              <a:rPr lang="en-US" altLang="zh-CN" sz="2400" spc="-11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 </a:t>
            </a:r>
            <a:r>
              <a:rPr sz="2400" spc="-32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- </a:t>
            </a:r>
            <a:r>
              <a:rPr lang="en-US" sz="2400" spc="-32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 </a:t>
            </a:r>
            <a:r>
              <a:rPr lang="zh-CN" altLang="en-US" sz="2400" spc="-32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难以在 </a:t>
            </a:r>
            <a:r>
              <a:rPr lang="en-US" altLang="zh-CN" sz="2400" spc="-32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3D </a:t>
            </a:r>
            <a:r>
              <a:rPr lang="zh-CN" altLang="en-US" sz="2400" spc="-32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空间中表示</a:t>
            </a:r>
            <a:endParaRPr lang="en-US" altLang="zh-CN" sz="2400" spc="-325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  <a:p>
            <a:pPr marL="12700" marR="163195">
              <a:lnSpc>
                <a:spcPts val="3329"/>
              </a:lnSpc>
              <a:spcBef>
                <a:spcPts val="235"/>
              </a:spcBef>
              <a:tabLst>
                <a:tab pos="297815" algn="l"/>
                <a:tab pos="298450" algn="l"/>
              </a:tabLst>
            </a:pPr>
            <a:endParaRPr lang="en-US" altLang="zh-CN" sz="2400" spc="-325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  <a:p>
            <a:pPr marL="298450" marR="163195" indent="-285750">
              <a:lnSpc>
                <a:spcPts val="3329"/>
              </a:lnSpc>
              <a:spcBef>
                <a:spcPts val="235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lang="zh-CN" altLang="en-US" sz="2400" spc="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可以定义为两平面的交线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400" dirty="0">
              <a:latin typeface="Times New Roman"/>
              <a:cs typeface="Times New Roman"/>
            </a:endParaRPr>
          </a:p>
          <a:p>
            <a:pPr marL="1917700">
              <a:lnSpc>
                <a:spcPts val="3835"/>
              </a:lnSpc>
            </a:pPr>
            <a:r>
              <a:rPr sz="2400" b="1" dirty="0">
                <a:latin typeface="Times New Roman"/>
                <a:cs typeface="Times New Roman"/>
              </a:rPr>
              <a:t>d </a:t>
            </a:r>
            <a:r>
              <a:rPr sz="2400" dirty="0">
                <a:latin typeface="Times New Roman"/>
                <a:cs typeface="Times New Roman"/>
              </a:rPr>
              <a:t>= </a:t>
            </a:r>
            <a:r>
              <a:rPr lang="zh-CN" altLang="en-US" sz="2400" spc="-5" dirty="0"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直线方向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Times New Roman"/>
            </a:endParaRPr>
          </a:p>
          <a:p>
            <a:pPr marL="2324100">
              <a:lnSpc>
                <a:spcPts val="3835"/>
              </a:lnSpc>
            </a:pPr>
            <a:r>
              <a:rPr sz="2400" dirty="0">
                <a:latin typeface="Times New Roman"/>
                <a:cs typeface="Times New Roman"/>
              </a:rPr>
              <a:t>= </a:t>
            </a:r>
            <a:r>
              <a:rPr sz="2400" spc="-5" dirty="0">
                <a:latin typeface="Times New Roman"/>
                <a:cs typeface="Times New Roman"/>
              </a:rPr>
              <a:t>[a, </a:t>
            </a:r>
            <a:r>
              <a:rPr sz="2400" dirty="0">
                <a:latin typeface="Times New Roman"/>
                <a:cs typeface="Times New Roman"/>
              </a:rPr>
              <a:t>b,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c]</a:t>
            </a:r>
            <a:r>
              <a:rPr sz="2400" spc="0" baseline="25132" dirty="0">
                <a:latin typeface="Times New Roman"/>
                <a:cs typeface="Times New Roman"/>
              </a:rPr>
              <a:t>T</a:t>
            </a:r>
            <a:endParaRPr sz="2400" baseline="25132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49282" y="334178"/>
            <a:ext cx="2358102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altLang="zh-CN" spc="-15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3D</a:t>
            </a:r>
            <a:r>
              <a:rPr lang="zh-CN" altLang="en-US" spc="-15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无穷远点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276600" y="3810000"/>
            <a:ext cx="152400" cy="15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5172" y="4588572"/>
            <a:ext cx="1751964" cy="1517650"/>
          </a:xfrm>
          <a:custGeom>
            <a:avLst/>
            <a:gdLst/>
            <a:ahLst/>
            <a:cxnLst/>
            <a:rect l="l" t="t" r="r" b="b"/>
            <a:pathLst>
              <a:path w="1751964" h="1517650">
                <a:moveTo>
                  <a:pt x="0" y="1517108"/>
                </a:moveTo>
                <a:lnTo>
                  <a:pt x="1751952" y="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6517" y="4827977"/>
            <a:ext cx="1908175" cy="1586230"/>
          </a:xfrm>
          <a:custGeom>
            <a:avLst/>
            <a:gdLst/>
            <a:ahLst/>
            <a:cxnLst/>
            <a:rect l="l" t="t" r="r" b="b"/>
            <a:pathLst>
              <a:path w="1908175" h="1586229">
                <a:moveTo>
                  <a:pt x="0" y="1585836"/>
                </a:moveTo>
                <a:lnTo>
                  <a:pt x="1907865" y="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464381" y="4179898"/>
            <a:ext cx="794385" cy="648335"/>
          </a:xfrm>
          <a:custGeom>
            <a:avLst/>
            <a:gdLst/>
            <a:ahLst/>
            <a:cxnLst/>
            <a:rect l="l" t="t" r="r" b="b"/>
            <a:pathLst>
              <a:path w="794385" h="648335">
                <a:moveTo>
                  <a:pt x="0" y="648080"/>
                </a:moveTo>
                <a:lnTo>
                  <a:pt x="794328" y="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67322" y="4012911"/>
            <a:ext cx="794385" cy="648335"/>
          </a:xfrm>
          <a:custGeom>
            <a:avLst/>
            <a:gdLst/>
            <a:ahLst/>
            <a:cxnLst/>
            <a:rect l="l" t="t" r="r" b="b"/>
            <a:pathLst>
              <a:path w="794385" h="648335">
                <a:moveTo>
                  <a:pt x="0" y="648080"/>
                </a:moveTo>
                <a:lnTo>
                  <a:pt x="794328" y="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07340" y="1152121"/>
            <a:ext cx="56838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2400" spc="-8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3D</a:t>
            </a:r>
            <a:r>
              <a:rPr lang="zh-CN" altLang="en-US" sz="2400" spc="-8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中平行线相交的点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50875" y="5264150"/>
            <a:ext cx="228600" cy="228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50875" y="5264150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114300"/>
                </a:moveTo>
                <a:lnTo>
                  <a:pt x="8982" y="69809"/>
                </a:lnTo>
                <a:lnTo>
                  <a:pt x="33477" y="33477"/>
                </a:lnTo>
                <a:lnTo>
                  <a:pt x="69809" y="8982"/>
                </a:lnTo>
                <a:lnTo>
                  <a:pt x="114300" y="0"/>
                </a:lnTo>
                <a:lnTo>
                  <a:pt x="158790" y="8982"/>
                </a:lnTo>
                <a:lnTo>
                  <a:pt x="195122" y="33477"/>
                </a:lnTo>
                <a:lnTo>
                  <a:pt x="219617" y="69809"/>
                </a:lnTo>
                <a:lnTo>
                  <a:pt x="228600" y="114300"/>
                </a:lnTo>
                <a:lnTo>
                  <a:pt x="219617" y="158790"/>
                </a:lnTo>
                <a:lnTo>
                  <a:pt x="195122" y="195122"/>
                </a:lnTo>
                <a:lnTo>
                  <a:pt x="158790" y="219617"/>
                </a:lnTo>
                <a:lnTo>
                  <a:pt x="114300" y="228600"/>
                </a:lnTo>
                <a:lnTo>
                  <a:pt x="69809" y="219617"/>
                </a:lnTo>
                <a:lnTo>
                  <a:pt x="33477" y="195122"/>
                </a:lnTo>
                <a:lnTo>
                  <a:pt x="8982" y="158790"/>
                </a:lnTo>
                <a:lnTo>
                  <a:pt x="0" y="1143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47700" y="4419600"/>
            <a:ext cx="228600" cy="970280"/>
          </a:xfrm>
          <a:custGeom>
            <a:avLst/>
            <a:gdLst/>
            <a:ahLst/>
            <a:cxnLst/>
            <a:rect l="l" t="t" r="r" b="b"/>
            <a:pathLst>
              <a:path w="228600" h="970279">
                <a:moveTo>
                  <a:pt x="152400" y="228600"/>
                </a:moveTo>
                <a:lnTo>
                  <a:pt x="76200" y="228600"/>
                </a:lnTo>
                <a:lnTo>
                  <a:pt x="76199" y="969962"/>
                </a:lnTo>
                <a:lnTo>
                  <a:pt x="152399" y="969962"/>
                </a:lnTo>
                <a:lnTo>
                  <a:pt x="152400" y="228600"/>
                </a:lnTo>
                <a:close/>
              </a:path>
              <a:path w="228600" h="970279">
                <a:moveTo>
                  <a:pt x="114300" y="0"/>
                </a:moveTo>
                <a:lnTo>
                  <a:pt x="0" y="228600"/>
                </a:lnTo>
                <a:lnTo>
                  <a:pt x="228600" y="228600"/>
                </a:lnTo>
                <a:lnTo>
                  <a:pt x="1143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23380" y="5007817"/>
            <a:ext cx="772160" cy="407670"/>
          </a:xfrm>
          <a:custGeom>
            <a:avLst/>
            <a:gdLst/>
            <a:ahLst/>
            <a:cxnLst/>
            <a:rect l="l" t="t" r="r" b="b"/>
            <a:pathLst>
              <a:path w="772160" h="407670">
                <a:moveTo>
                  <a:pt x="516049" y="0"/>
                </a:moveTo>
                <a:lnTo>
                  <a:pt x="549673" y="68380"/>
                </a:lnTo>
                <a:lnTo>
                  <a:pt x="0" y="338664"/>
                </a:lnTo>
                <a:lnTo>
                  <a:pt x="33623" y="407045"/>
                </a:lnTo>
                <a:lnTo>
                  <a:pt x="583296" y="136759"/>
                </a:lnTo>
                <a:lnTo>
                  <a:pt x="668920" y="136759"/>
                </a:lnTo>
                <a:lnTo>
                  <a:pt x="771626" y="1697"/>
                </a:lnTo>
                <a:lnTo>
                  <a:pt x="516049" y="0"/>
                </a:lnTo>
                <a:close/>
              </a:path>
              <a:path w="772160" h="407670">
                <a:moveTo>
                  <a:pt x="668920" y="136759"/>
                </a:moveTo>
                <a:lnTo>
                  <a:pt x="583296" y="136759"/>
                </a:lnTo>
                <a:lnTo>
                  <a:pt x="616921" y="205140"/>
                </a:lnTo>
                <a:lnTo>
                  <a:pt x="668920" y="1367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62000" y="5275262"/>
            <a:ext cx="971550" cy="228600"/>
          </a:xfrm>
          <a:custGeom>
            <a:avLst/>
            <a:gdLst/>
            <a:ahLst/>
            <a:cxnLst/>
            <a:rect l="l" t="t" r="r" b="b"/>
            <a:pathLst>
              <a:path w="971550" h="228600">
                <a:moveTo>
                  <a:pt x="742950" y="0"/>
                </a:moveTo>
                <a:lnTo>
                  <a:pt x="742950" y="76200"/>
                </a:lnTo>
                <a:lnTo>
                  <a:pt x="0" y="76200"/>
                </a:lnTo>
                <a:lnTo>
                  <a:pt x="0" y="152400"/>
                </a:lnTo>
                <a:lnTo>
                  <a:pt x="742950" y="152400"/>
                </a:lnTo>
                <a:lnTo>
                  <a:pt x="742950" y="228600"/>
                </a:lnTo>
                <a:lnTo>
                  <a:pt x="971550" y="114300"/>
                </a:lnTo>
                <a:lnTo>
                  <a:pt x="742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059939" y="5362765"/>
            <a:ext cx="13220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1800" spc="-5" dirty="0">
                <a:latin typeface="黑体" panose="02010609060101010101" pitchFamily="49" charset="-122"/>
                <a:ea typeface="黑体" panose="02010609060101010101" pitchFamily="49" charset="-122"/>
                <a:cs typeface="Arial"/>
              </a:rPr>
              <a:t>平行线</a:t>
            </a:r>
            <a:endParaRPr sz="1800" dirty="0">
              <a:latin typeface="黑体" panose="02010609060101010101" pitchFamily="49" charset="-122"/>
              <a:ea typeface="黑体" panose="02010609060101010101" pitchFamily="49" charset="-122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35940" y="3228514"/>
            <a:ext cx="3100070" cy="900888"/>
          </a:xfrm>
          <a:prstGeom prst="rect">
            <a:avLst/>
          </a:prstGeom>
        </p:spPr>
        <p:txBody>
          <a:bodyPr vert="horz" wrap="square" lIns="0" tIns="153035" rIns="0" bIns="0" rtlCol="0">
            <a:spAutoFit/>
          </a:bodyPr>
          <a:lstStyle/>
          <a:p>
            <a:pPr marL="1917700">
              <a:spcBef>
                <a:spcPts val="1205"/>
              </a:spcBef>
            </a:pPr>
            <a:r>
              <a:rPr lang="zh-CN" altLang="en-US" spc="3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无穷远点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1470"/>
              </a:spcBef>
            </a:pPr>
            <a:r>
              <a:rPr lang="zh-CN" altLang="en-US" spc="9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世界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112662" y="3213797"/>
            <a:ext cx="2059538" cy="2133600"/>
          </a:xfrm>
          <a:custGeom>
            <a:avLst/>
            <a:gdLst/>
            <a:ahLst/>
            <a:cxnLst/>
            <a:rect l="l" t="t" r="r" b="b"/>
            <a:pathLst>
              <a:path w="1600200" h="2133600">
                <a:moveTo>
                  <a:pt x="0" y="2133600"/>
                </a:moveTo>
                <a:lnTo>
                  <a:pt x="1600200" y="2133600"/>
                </a:lnTo>
                <a:lnTo>
                  <a:pt x="1600200" y="0"/>
                </a:lnTo>
                <a:lnTo>
                  <a:pt x="0" y="0"/>
                </a:lnTo>
                <a:lnTo>
                  <a:pt x="0" y="2133600"/>
                </a:lnTo>
                <a:close/>
              </a:path>
            </a:pathLst>
          </a:custGeom>
          <a:solidFill>
            <a:srgbClr val="FFFF00">
              <a:alpha val="301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112662" y="3412987"/>
                <a:ext cx="2059538" cy="17352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320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</m:sSub>
                      <m:r>
                        <a:rPr lang="en-US" altLang="zh-CN" sz="32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altLang="zh-CN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3200" b="0" i="1" smtClean="0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sz="3200" b="0" i="1" smtClean="0">
                                            <a:latin typeface="Cambria Math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2662" y="3412987"/>
                <a:ext cx="2059538" cy="173521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90098" y="243379"/>
            <a:ext cx="451294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-1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影消点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276600" y="3810000"/>
            <a:ext cx="152400" cy="15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5172" y="4588572"/>
            <a:ext cx="1751964" cy="1517650"/>
          </a:xfrm>
          <a:custGeom>
            <a:avLst/>
            <a:gdLst/>
            <a:ahLst/>
            <a:cxnLst/>
            <a:rect l="l" t="t" r="r" b="b"/>
            <a:pathLst>
              <a:path w="1751964" h="1517650">
                <a:moveTo>
                  <a:pt x="0" y="1517108"/>
                </a:moveTo>
                <a:lnTo>
                  <a:pt x="1751952" y="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6517" y="4827977"/>
            <a:ext cx="1908175" cy="1586230"/>
          </a:xfrm>
          <a:custGeom>
            <a:avLst/>
            <a:gdLst/>
            <a:ahLst/>
            <a:cxnLst/>
            <a:rect l="l" t="t" r="r" b="b"/>
            <a:pathLst>
              <a:path w="1908175" h="1586229">
                <a:moveTo>
                  <a:pt x="0" y="1585836"/>
                </a:moveTo>
                <a:lnTo>
                  <a:pt x="1907865" y="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464381" y="4179898"/>
            <a:ext cx="794385" cy="648335"/>
          </a:xfrm>
          <a:custGeom>
            <a:avLst/>
            <a:gdLst/>
            <a:ahLst/>
            <a:cxnLst/>
            <a:rect l="l" t="t" r="r" b="b"/>
            <a:pathLst>
              <a:path w="794385" h="648335">
                <a:moveTo>
                  <a:pt x="0" y="648080"/>
                </a:moveTo>
                <a:lnTo>
                  <a:pt x="794328" y="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67322" y="4012911"/>
            <a:ext cx="794385" cy="648335"/>
          </a:xfrm>
          <a:custGeom>
            <a:avLst/>
            <a:gdLst/>
            <a:ahLst/>
            <a:cxnLst/>
            <a:rect l="l" t="t" r="r" b="b"/>
            <a:pathLst>
              <a:path w="794385" h="648335">
                <a:moveTo>
                  <a:pt x="0" y="648080"/>
                </a:moveTo>
                <a:lnTo>
                  <a:pt x="794328" y="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07341" y="1152121"/>
            <a:ext cx="8275955" cy="392414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12700" marR="5080">
              <a:lnSpc>
                <a:spcPts val="2800"/>
              </a:lnSpc>
              <a:spcBef>
                <a:spcPts val="259"/>
              </a:spcBef>
            </a:pPr>
            <a:r>
              <a:rPr lang="zh-CN" altLang="en-US" sz="2400" spc="-114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无穷远点在图像平面上的射影投影定义为影消点。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486400" y="4191000"/>
            <a:ext cx="662305" cy="381000"/>
          </a:xfrm>
          <a:custGeom>
            <a:avLst/>
            <a:gdLst/>
            <a:ahLst/>
            <a:cxnLst/>
            <a:rect l="l" t="t" r="r" b="b"/>
            <a:pathLst>
              <a:path w="662304" h="381000">
                <a:moveTo>
                  <a:pt x="471233" y="0"/>
                </a:moveTo>
                <a:lnTo>
                  <a:pt x="471233" y="95250"/>
                </a:lnTo>
                <a:lnTo>
                  <a:pt x="0" y="95250"/>
                </a:lnTo>
                <a:lnTo>
                  <a:pt x="0" y="285750"/>
                </a:lnTo>
                <a:lnTo>
                  <a:pt x="471233" y="285750"/>
                </a:lnTo>
                <a:lnTo>
                  <a:pt x="471233" y="381000"/>
                </a:lnTo>
                <a:lnTo>
                  <a:pt x="661733" y="190500"/>
                </a:lnTo>
                <a:lnTo>
                  <a:pt x="471233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486400" y="4191000"/>
            <a:ext cx="662305" cy="381000"/>
          </a:xfrm>
          <a:custGeom>
            <a:avLst/>
            <a:gdLst/>
            <a:ahLst/>
            <a:cxnLst/>
            <a:rect l="l" t="t" r="r" b="b"/>
            <a:pathLst>
              <a:path w="662304" h="381000">
                <a:moveTo>
                  <a:pt x="0" y="95250"/>
                </a:moveTo>
                <a:lnTo>
                  <a:pt x="471233" y="95250"/>
                </a:lnTo>
                <a:lnTo>
                  <a:pt x="471233" y="0"/>
                </a:lnTo>
                <a:lnTo>
                  <a:pt x="661733" y="190500"/>
                </a:lnTo>
                <a:lnTo>
                  <a:pt x="471233" y="381000"/>
                </a:lnTo>
                <a:lnTo>
                  <a:pt x="471233" y="285749"/>
                </a:lnTo>
                <a:lnTo>
                  <a:pt x="0" y="285749"/>
                </a:lnTo>
                <a:lnTo>
                  <a:pt x="0" y="9525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565140" y="3588758"/>
            <a:ext cx="3295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alibri"/>
                <a:cs typeface="Calibri"/>
              </a:rPr>
              <a:t>M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50875" y="5264150"/>
            <a:ext cx="228600" cy="228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50875" y="5264150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114300"/>
                </a:moveTo>
                <a:lnTo>
                  <a:pt x="8982" y="69809"/>
                </a:lnTo>
                <a:lnTo>
                  <a:pt x="33477" y="33477"/>
                </a:lnTo>
                <a:lnTo>
                  <a:pt x="69809" y="8982"/>
                </a:lnTo>
                <a:lnTo>
                  <a:pt x="114300" y="0"/>
                </a:lnTo>
                <a:lnTo>
                  <a:pt x="158790" y="8982"/>
                </a:lnTo>
                <a:lnTo>
                  <a:pt x="195122" y="33477"/>
                </a:lnTo>
                <a:lnTo>
                  <a:pt x="219617" y="69809"/>
                </a:lnTo>
                <a:lnTo>
                  <a:pt x="228600" y="114300"/>
                </a:lnTo>
                <a:lnTo>
                  <a:pt x="219617" y="158790"/>
                </a:lnTo>
                <a:lnTo>
                  <a:pt x="195122" y="195122"/>
                </a:lnTo>
                <a:lnTo>
                  <a:pt x="158790" y="219617"/>
                </a:lnTo>
                <a:lnTo>
                  <a:pt x="114300" y="228600"/>
                </a:lnTo>
                <a:lnTo>
                  <a:pt x="69809" y="219617"/>
                </a:lnTo>
                <a:lnTo>
                  <a:pt x="33477" y="195122"/>
                </a:lnTo>
                <a:lnTo>
                  <a:pt x="8982" y="158790"/>
                </a:lnTo>
                <a:lnTo>
                  <a:pt x="0" y="1143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535940" y="3830320"/>
            <a:ext cx="81724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 spc="9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世界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647700" y="4419600"/>
            <a:ext cx="228600" cy="970280"/>
          </a:xfrm>
          <a:custGeom>
            <a:avLst/>
            <a:gdLst/>
            <a:ahLst/>
            <a:cxnLst/>
            <a:rect l="l" t="t" r="r" b="b"/>
            <a:pathLst>
              <a:path w="228600" h="970279">
                <a:moveTo>
                  <a:pt x="152400" y="228600"/>
                </a:moveTo>
                <a:lnTo>
                  <a:pt x="76200" y="228600"/>
                </a:lnTo>
                <a:lnTo>
                  <a:pt x="76199" y="969962"/>
                </a:lnTo>
                <a:lnTo>
                  <a:pt x="152399" y="969962"/>
                </a:lnTo>
                <a:lnTo>
                  <a:pt x="152400" y="228600"/>
                </a:lnTo>
                <a:close/>
              </a:path>
              <a:path w="228600" h="970279">
                <a:moveTo>
                  <a:pt x="114300" y="0"/>
                </a:moveTo>
                <a:lnTo>
                  <a:pt x="0" y="228600"/>
                </a:lnTo>
                <a:lnTo>
                  <a:pt x="228600" y="228600"/>
                </a:lnTo>
                <a:lnTo>
                  <a:pt x="1143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23380" y="5007817"/>
            <a:ext cx="772160" cy="407670"/>
          </a:xfrm>
          <a:custGeom>
            <a:avLst/>
            <a:gdLst/>
            <a:ahLst/>
            <a:cxnLst/>
            <a:rect l="l" t="t" r="r" b="b"/>
            <a:pathLst>
              <a:path w="772160" h="407670">
                <a:moveTo>
                  <a:pt x="516049" y="0"/>
                </a:moveTo>
                <a:lnTo>
                  <a:pt x="549673" y="68380"/>
                </a:lnTo>
                <a:lnTo>
                  <a:pt x="0" y="338664"/>
                </a:lnTo>
                <a:lnTo>
                  <a:pt x="33623" y="407045"/>
                </a:lnTo>
                <a:lnTo>
                  <a:pt x="583296" y="136759"/>
                </a:lnTo>
                <a:lnTo>
                  <a:pt x="668920" y="136759"/>
                </a:lnTo>
                <a:lnTo>
                  <a:pt x="771626" y="1697"/>
                </a:lnTo>
                <a:lnTo>
                  <a:pt x="516049" y="0"/>
                </a:lnTo>
                <a:close/>
              </a:path>
              <a:path w="772160" h="407670">
                <a:moveTo>
                  <a:pt x="668920" y="136759"/>
                </a:moveTo>
                <a:lnTo>
                  <a:pt x="583296" y="136759"/>
                </a:lnTo>
                <a:lnTo>
                  <a:pt x="616921" y="205140"/>
                </a:lnTo>
                <a:lnTo>
                  <a:pt x="668920" y="1367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62000" y="5275262"/>
            <a:ext cx="971550" cy="228600"/>
          </a:xfrm>
          <a:custGeom>
            <a:avLst/>
            <a:gdLst/>
            <a:ahLst/>
            <a:cxnLst/>
            <a:rect l="l" t="t" r="r" b="b"/>
            <a:pathLst>
              <a:path w="971550" h="228600">
                <a:moveTo>
                  <a:pt x="742950" y="0"/>
                </a:moveTo>
                <a:lnTo>
                  <a:pt x="742950" y="76200"/>
                </a:lnTo>
                <a:lnTo>
                  <a:pt x="0" y="76200"/>
                </a:lnTo>
                <a:lnTo>
                  <a:pt x="0" y="152400"/>
                </a:lnTo>
                <a:lnTo>
                  <a:pt x="742950" y="152400"/>
                </a:lnTo>
                <a:lnTo>
                  <a:pt x="742950" y="228600"/>
                </a:lnTo>
                <a:lnTo>
                  <a:pt x="971550" y="114300"/>
                </a:lnTo>
                <a:lnTo>
                  <a:pt x="742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621146" y="3124201"/>
            <a:ext cx="1276350" cy="2221230"/>
          </a:xfrm>
          <a:custGeom>
            <a:avLst/>
            <a:gdLst/>
            <a:ahLst/>
            <a:cxnLst/>
            <a:rect l="l" t="t" r="r" b="b"/>
            <a:pathLst>
              <a:path w="1276350" h="2221229">
                <a:moveTo>
                  <a:pt x="1275805" y="0"/>
                </a:moveTo>
                <a:lnTo>
                  <a:pt x="125293" y="878889"/>
                </a:lnTo>
                <a:lnTo>
                  <a:pt x="0" y="2221169"/>
                </a:lnTo>
                <a:lnTo>
                  <a:pt x="1029406" y="1434795"/>
                </a:lnTo>
                <a:lnTo>
                  <a:pt x="1275805" y="0"/>
                </a:lnTo>
                <a:close/>
              </a:path>
            </a:pathLst>
          </a:custGeom>
          <a:solidFill>
            <a:srgbClr val="C0C0C0">
              <a:alpha val="5293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621146" y="3124200"/>
            <a:ext cx="1276350" cy="2221230"/>
          </a:xfrm>
          <a:custGeom>
            <a:avLst/>
            <a:gdLst/>
            <a:ahLst/>
            <a:cxnLst/>
            <a:rect l="l" t="t" r="r" b="b"/>
            <a:pathLst>
              <a:path w="1276350" h="2221229">
                <a:moveTo>
                  <a:pt x="60553" y="2174913"/>
                </a:moveTo>
                <a:lnTo>
                  <a:pt x="1029405" y="1434795"/>
                </a:lnTo>
                <a:lnTo>
                  <a:pt x="1275805" y="0"/>
                </a:lnTo>
                <a:lnTo>
                  <a:pt x="125293" y="878889"/>
                </a:lnTo>
                <a:lnTo>
                  <a:pt x="0" y="2221170"/>
                </a:lnTo>
                <a:lnTo>
                  <a:pt x="121106" y="2128655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141574" y="3968085"/>
            <a:ext cx="304800" cy="685800"/>
          </a:xfrm>
          <a:custGeom>
            <a:avLst/>
            <a:gdLst/>
            <a:ahLst/>
            <a:cxnLst/>
            <a:rect l="l" t="t" r="r" b="b"/>
            <a:pathLst>
              <a:path w="304800" h="685800">
                <a:moveTo>
                  <a:pt x="304800" y="685800"/>
                </a:moveTo>
                <a:lnTo>
                  <a:pt x="0" y="0"/>
                </a:lnTo>
              </a:path>
            </a:pathLst>
          </a:custGeom>
          <a:ln w="38100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989174" y="3968085"/>
            <a:ext cx="152400" cy="838200"/>
          </a:xfrm>
          <a:custGeom>
            <a:avLst/>
            <a:gdLst/>
            <a:ahLst/>
            <a:cxnLst/>
            <a:rect l="l" t="t" r="r" b="b"/>
            <a:pathLst>
              <a:path w="152400" h="838200">
                <a:moveTo>
                  <a:pt x="0" y="838200"/>
                </a:moveTo>
                <a:lnTo>
                  <a:pt x="152400" y="0"/>
                </a:lnTo>
              </a:path>
            </a:pathLst>
          </a:custGeom>
          <a:ln w="38100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065374" y="3891885"/>
            <a:ext cx="152400" cy="15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6703914" y="3156644"/>
            <a:ext cx="353695" cy="4730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900" i="1" spc="-80" dirty="0">
                <a:latin typeface="Times New Roman"/>
                <a:cs typeface="Times New Roman"/>
              </a:rPr>
              <a:t>p</a:t>
            </a:r>
            <a:r>
              <a:rPr sz="2550" spc="-7" baseline="-24509" dirty="0">
                <a:latin typeface="Symbol"/>
                <a:cs typeface="Symbol"/>
              </a:rPr>
              <a:t></a:t>
            </a:r>
            <a:endParaRPr sz="2550" baseline="-24509">
              <a:latin typeface="Symbol"/>
              <a:cs typeface="Symbo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059939" y="5362765"/>
            <a:ext cx="13220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1800" spc="-5" dirty="0">
                <a:latin typeface="黑体" panose="02010609060101010101" pitchFamily="49" charset="-122"/>
                <a:ea typeface="黑体" panose="02010609060101010101" pitchFamily="49" charset="-122"/>
                <a:cs typeface="Arial"/>
              </a:rPr>
              <a:t>平行线</a:t>
            </a:r>
            <a:endParaRPr sz="1800" dirty="0">
              <a:latin typeface="黑体" panose="02010609060101010101" pitchFamily="49" charset="-122"/>
              <a:ea typeface="黑体" panose="02010609060101010101" pitchFamily="49" charset="-122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440939" y="3368865"/>
            <a:ext cx="15646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1800" spc="3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无穷远点</a:t>
            </a:r>
            <a:endParaRPr sz="18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708398" y="5426265"/>
            <a:ext cx="2553972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3D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中相应平行线的方向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  <a:cs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3403600" y="3551990"/>
                <a:ext cx="2059538" cy="17352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320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</m:sSub>
                      <m:r>
                        <a:rPr lang="en-US" altLang="zh-CN" sz="32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altLang="zh-CN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3200" b="0" i="1" smtClean="0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sz="3200" b="0" i="1" smtClean="0">
                                            <a:latin typeface="Cambria Math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3600" y="3551990"/>
                <a:ext cx="2059538" cy="173521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6880761" y="5311190"/>
                <a:ext cx="1582806" cy="10699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40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0761" y="5311190"/>
                <a:ext cx="1582806" cy="1069908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08971" y="1289715"/>
            <a:ext cx="1276350" cy="2221230"/>
          </a:xfrm>
          <a:custGeom>
            <a:avLst/>
            <a:gdLst/>
            <a:ahLst/>
            <a:cxnLst/>
            <a:rect l="l" t="t" r="r" b="b"/>
            <a:pathLst>
              <a:path w="1276350" h="2221229">
                <a:moveTo>
                  <a:pt x="1275806" y="0"/>
                </a:moveTo>
                <a:lnTo>
                  <a:pt x="125294" y="878889"/>
                </a:lnTo>
                <a:lnTo>
                  <a:pt x="0" y="2221170"/>
                </a:lnTo>
                <a:lnTo>
                  <a:pt x="60554" y="2174911"/>
                </a:lnTo>
                <a:lnTo>
                  <a:pt x="1029406" y="1434795"/>
                </a:lnTo>
                <a:lnTo>
                  <a:pt x="1275806" y="0"/>
                </a:lnTo>
                <a:close/>
              </a:path>
            </a:pathLst>
          </a:custGeom>
          <a:solidFill>
            <a:srgbClr val="C0C0C0">
              <a:alpha val="5293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108971" y="1289715"/>
            <a:ext cx="1276350" cy="2221230"/>
          </a:xfrm>
          <a:custGeom>
            <a:avLst/>
            <a:gdLst/>
            <a:ahLst/>
            <a:cxnLst/>
            <a:rect l="l" t="t" r="r" b="b"/>
            <a:pathLst>
              <a:path w="1276350" h="2221229">
                <a:moveTo>
                  <a:pt x="60553" y="2174913"/>
                </a:moveTo>
                <a:lnTo>
                  <a:pt x="1029405" y="1434795"/>
                </a:lnTo>
                <a:lnTo>
                  <a:pt x="1275805" y="0"/>
                </a:lnTo>
                <a:lnTo>
                  <a:pt x="125293" y="878889"/>
                </a:lnTo>
                <a:lnTo>
                  <a:pt x="0" y="2221170"/>
                </a:lnTo>
                <a:lnTo>
                  <a:pt x="121106" y="2128655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29400" y="2133600"/>
            <a:ext cx="304800" cy="685800"/>
          </a:xfrm>
          <a:custGeom>
            <a:avLst/>
            <a:gdLst/>
            <a:ahLst/>
            <a:cxnLst/>
            <a:rect l="l" t="t" r="r" b="b"/>
            <a:pathLst>
              <a:path w="304800" h="685800">
                <a:moveTo>
                  <a:pt x="304800" y="685800"/>
                </a:moveTo>
                <a:lnTo>
                  <a:pt x="0" y="0"/>
                </a:lnTo>
              </a:path>
            </a:pathLst>
          </a:custGeom>
          <a:ln w="38100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12140" y="2077720"/>
            <a:ext cx="3278504" cy="760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85" dirty="0">
                <a:latin typeface="Lucida Sans"/>
                <a:cs typeface="Lucida Sans"/>
              </a:rPr>
              <a:t>d </a:t>
            </a:r>
            <a:r>
              <a:rPr sz="2400" spc="75" dirty="0">
                <a:latin typeface="Arial Unicode MS"/>
                <a:cs typeface="Arial Unicode MS"/>
              </a:rPr>
              <a:t>= </a:t>
            </a:r>
            <a:r>
              <a:rPr lang="zh-CN" altLang="en-US" sz="2400" spc="2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直线方向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  <a:p>
            <a:pPr marL="293370">
              <a:lnSpc>
                <a:spcPct val="100000"/>
              </a:lnSpc>
              <a:spcBef>
                <a:spcPts val="20"/>
              </a:spcBef>
            </a:pPr>
            <a:r>
              <a:rPr sz="2400" spc="75" dirty="0">
                <a:latin typeface="Arial Unicode MS"/>
                <a:cs typeface="Arial Unicode MS"/>
              </a:rPr>
              <a:t>= </a:t>
            </a:r>
            <a:r>
              <a:rPr sz="2400" spc="114" dirty="0">
                <a:latin typeface="Arial Unicode MS"/>
                <a:cs typeface="Arial Unicode MS"/>
              </a:rPr>
              <a:t>[a, </a:t>
            </a:r>
            <a:r>
              <a:rPr sz="2400" spc="80" dirty="0">
                <a:latin typeface="Arial Unicode MS"/>
                <a:cs typeface="Arial Unicode MS"/>
              </a:rPr>
              <a:t>b,</a:t>
            </a:r>
            <a:r>
              <a:rPr sz="2400" spc="-5" dirty="0">
                <a:latin typeface="Arial Unicode MS"/>
                <a:cs typeface="Arial Unicode MS"/>
              </a:rPr>
              <a:t> </a:t>
            </a:r>
            <a:r>
              <a:rPr sz="2400" spc="-25" dirty="0">
                <a:latin typeface="Arial Unicode MS"/>
                <a:cs typeface="Arial Unicode MS"/>
              </a:rPr>
              <a:t>c]</a:t>
            </a:r>
            <a:r>
              <a:rPr sz="2400" spc="-37" baseline="26041" dirty="0">
                <a:latin typeface="Arial Unicode MS"/>
                <a:cs typeface="Arial Unicode MS"/>
              </a:rPr>
              <a:t>T</a:t>
            </a:r>
            <a:endParaRPr sz="2400" baseline="26041" dirty="0">
              <a:latin typeface="Arial Unicode MS"/>
              <a:cs typeface="Arial Unicode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650740" y="1396174"/>
            <a:ext cx="1625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75" dirty="0">
                <a:latin typeface="Arial Unicode MS"/>
                <a:cs typeface="Arial Unicode MS"/>
              </a:rPr>
              <a:t>d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677150" y="2743200"/>
            <a:ext cx="228600" cy="228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677150" y="2743200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114300"/>
                </a:moveTo>
                <a:lnTo>
                  <a:pt x="8982" y="69809"/>
                </a:lnTo>
                <a:lnTo>
                  <a:pt x="33477" y="33477"/>
                </a:lnTo>
                <a:lnTo>
                  <a:pt x="69809" y="8982"/>
                </a:lnTo>
                <a:lnTo>
                  <a:pt x="114300" y="0"/>
                </a:lnTo>
                <a:lnTo>
                  <a:pt x="158790" y="8982"/>
                </a:lnTo>
                <a:lnTo>
                  <a:pt x="195122" y="33477"/>
                </a:lnTo>
                <a:lnTo>
                  <a:pt x="219617" y="69809"/>
                </a:lnTo>
                <a:lnTo>
                  <a:pt x="228600" y="114300"/>
                </a:lnTo>
                <a:lnTo>
                  <a:pt x="219617" y="158790"/>
                </a:lnTo>
                <a:lnTo>
                  <a:pt x="195122" y="195122"/>
                </a:lnTo>
                <a:lnTo>
                  <a:pt x="158790" y="219617"/>
                </a:lnTo>
                <a:lnTo>
                  <a:pt x="114300" y="228600"/>
                </a:lnTo>
                <a:lnTo>
                  <a:pt x="69809" y="219617"/>
                </a:lnTo>
                <a:lnTo>
                  <a:pt x="33477" y="195122"/>
                </a:lnTo>
                <a:lnTo>
                  <a:pt x="8982" y="158790"/>
                </a:lnTo>
                <a:lnTo>
                  <a:pt x="0" y="1143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7865428" y="2992120"/>
            <a:ext cx="2393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5" dirty="0">
                <a:latin typeface="Arial Unicode MS"/>
                <a:cs typeface="Arial Unicode MS"/>
              </a:rPr>
              <a:t>C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673976" y="1898650"/>
            <a:ext cx="228600" cy="970280"/>
          </a:xfrm>
          <a:custGeom>
            <a:avLst/>
            <a:gdLst/>
            <a:ahLst/>
            <a:cxnLst/>
            <a:rect l="l" t="t" r="r" b="b"/>
            <a:pathLst>
              <a:path w="228600" h="970280">
                <a:moveTo>
                  <a:pt x="152400" y="228600"/>
                </a:moveTo>
                <a:lnTo>
                  <a:pt x="76200" y="228600"/>
                </a:lnTo>
                <a:lnTo>
                  <a:pt x="76198" y="969962"/>
                </a:lnTo>
                <a:lnTo>
                  <a:pt x="152398" y="969962"/>
                </a:lnTo>
                <a:lnTo>
                  <a:pt x="152400" y="228600"/>
                </a:lnTo>
                <a:close/>
              </a:path>
              <a:path w="228600" h="970280">
                <a:moveTo>
                  <a:pt x="114300" y="0"/>
                </a:moveTo>
                <a:lnTo>
                  <a:pt x="0" y="228600"/>
                </a:lnTo>
                <a:lnTo>
                  <a:pt x="228600" y="228600"/>
                </a:lnTo>
                <a:lnTo>
                  <a:pt x="1143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749655" y="2486867"/>
            <a:ext cx="772160" cy="407670"/>
          </a:xfrm>
          <a:custGeom>
            <a:avLst/>
            <a:gdLst/>
            <a:ahLst/>
            <a:cxnLst/>
            <a:rect l="l" t="t" r="r" b="b"/>
            <a:pathLst>
              <a:path w="772159" h="407669">
                <a:moveTo>
                  <a:pt x="516050" y="0"/>
                </a:moveTo>
                <a:lnTo>
                  <a:pt x="549673" y="68380"/>
                </a:lnTo>
                <a:lnTo>
                  <a:pt x="0" y="338664"/>
                </a:lnTo>
                <a:lnTo>
                  <a:pt x="33624" y="407045"/>
                </a:lnTo>
                <a:lnTo>
                  <a:pt x="583298" y="136761"/>
                </a:lnTo>
                <a:lnTo>
                  <a:pt x="668919" y="136761"/>
                </a:lnTo>
                <a:lnTo>
                  <a:pt x="771626" y="1699"/>
                </a:lnTo>
                <a:lnTo>
                  <a:pt x="516050" y="0"/>
                </a:lnTo>
                <a:close/>
              </a:path>
              <a:path w="772159" h="407669">
                <a:moveTo>
                  <a:pt x="668919" y="136761"/>
                </a:moveTo>
                <a:lnTo>
                  <a:pt x="583298" y="136761"/>
                </a:lnTo>
                <a:lnTo>
                  <a:pt x="616921" y="205140"/>
                </a:lnTo>
                <a:lnTo>
                  <a:pt x="668919" y="1367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788275" y="2754312"/>
            <a:ext cx="971550" cy="228600"/>
          </a:xfrm>
          <a:custGeom>
            <a:avLst/>
            <a:gdLst/>
            <a:ahLst/>
            <a:cxnLst/>
            <a:rect l="l" t="t" r="r" b="b"/>
            <a:pathLst>
              <a:path w="971550" h="228600">
                <a:moveTo>
                  <a:pt x="742950" y="0"/>
                </a:moveTo>
                <a:lnTo>
                  <a:pt x="742950" y="76200"/>
                </a:lnTo>
                <a:lnTo>
                  <a:pt x="0" y="76200"/>
                </a:lnTo>
                <a:lnTo>
                  <a:pt x="0" y="152400"/>
                </a:lnTo>
                <a:lnTo>
                  <a:pt x="742950" y="152400"/>
                </a:lnTo>
                <a:lnTo>
                  <a:pt x="742950" y="228600"/>
                </a:lnTo>
                <a:lnTo>
                  <a:pt x="971550" y="114300"/>
                </a:lnTo>
                <a:lnTo>
                  <a:pt x="742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027949" y="1438379"/>
            <a:ext cx="1666239" cy="993775"/>
          </a:xfrm>
          <a:custGeom>
            <a:avLst/>
            <a:gdLst/>
            <a:ahLst/>
            <a:cxnLst/>
            <a:rect l="l" t="t" r="r" b="b"/>
            <a:pathLst>
              <a:path w="1666239" h="993775">
                <a:moveTo>
                  <a:pt x="1665952" y="993567"/>
                </a:moveTo>
                <a:lnTo>
                  <a:pt x="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398147" y="1659585"/>
            <a:ext cx="1303655" cy="775335"/>
          </a:xfrm>
          <a:custGeom>
            <a:avLst/>
            <a:gdLst/>
            <a:ahLst/>
            <a:cxnLst/>
            <a:rect l="l" t="t" r="r" b="b"/>
            <a:pathLst>
              <a:path w="1303654" h="775335">
                <a:moveTo>
                  <a:pt x="0" y="0"/>
                </a:moveTo>
                <a:lnTo>
                  <a:pt x="93256" y="142603"/>
                </a:lnTo>
                <a:lnTo>
                  <a:pt x="118849" y="98720"/>
                </a:lnTo>
                <a:lnTo>
                  <a:pt x="143115" y="98720"/>
                </a:lnTo>
                <a:lnTo>
                  <a:pt x="162548" y="65399"/>
                </a:lnTo>
                <a:lnTo>
                  <a:pt x="144442" y="54839"/>
                </a:lnTo>
                <a:lnTo>
                  <a:pt x="170035" y="10957"/>
                </a:lnTo>
                <a:lnTo>
                  <a:pt x="0" y="0"/>
                </a:lnTo>
                <a:close/>
              </a:path>
              <a:path w="1303654" h="775335">
                <a:moveTo>
                  <a:pt x="143115" y="98720"/>
                </a:moveTo>
                <a:lnTo>
                  <a:pt x="118849" y="98720"/>
                </a:lnTo>
                <a:lnTo>
                  <a:pt x="136955" y="109282"/>
                </a:lnTo>
                <a:lnTo>
                  <a:pt x="143115" y="98720"/>
                </a:lnTo>
                <a:close/>
              </a:path>
              <a:path w="1303654" h="775335">
                <a:moveTo>
                  <a:pt x="206430" y="90992"/>
                </a:moveTo>
                <a:lnTo>
                  <a:pt x="180837" y="134875"/>
                </a:lnTo>
                <a:lnTo>
                  <a:pt x="224718" y="160468"/>
                </a:lnTo>
                <a:lnTo>
                  <a:pt x="250311" y="116586"/>
                </a:lnTo>
                <a:lnTo>
                  <a:pt x="206430" y="90992"/>
                </a:lnTo>
                <a:close/>
              </a:path>
              <a:path w="1303654" h="775335">
                <a:moveTo>
                  <a:pt x="294194" y="142180"/>
                </a:moveTo>
                <a:lnTo>
                  <a:pt x="268601" y="186061"/>
                </a:lnTo>
                <a:lnTo>
                  <a:pt x="312483" y="211654"/>
                </a:lnTo>
                <a:lnTo>
                  <a:pt x="338076" y="167773"/>
                </a:lnTo>
                <a:lnTo>
                  <a:pt x="294194" y="142180"/>
                </a:lnTo>
                <a:close/>
              </a:path>
              <a:path w="1303654" h="775335">
                <a:moveTo>
                  <a:pt x="381958" y="193366"/>
                </a:moveTo>
                <a:lnTo>
                  <a:pt x="356364" y="237248"/>
                </a:lnTo>
                <a:lnTo>
                  <a:pt x="400246" y="262841"/>
                </a:lnTo>
                <a:lnTo>
                  <a:pt x="425839" y="218959"/>
                </a:lnTo>
                <a:lnTo>
                  <a:pt x="381958" y="193366"/>
                </a:lnTo>
                <a:close/>
              </a:path>
              <a:path w="1303654" h="775335">
                <a:moveTo>
                  <a:pt x="469722" y="244552"/>
                </a:moveTo>
                <a:lnTo>
                  <a:pt x="444129" y="288434"/>
                </a:lnTo>
                <a:lnTo>
                  <a:pt x="488010" y="314027"/>
                </a:lnTo>
                <a:lnTo>
                  <a:pt x="513604" y="270146"/>
                </a:lnTo>
                <a:lnTo>
                  <a:pt x="469722" y="244552"/>
                </a:lnTo>
                <a:close/>
              </a:path>
              <a:path w="1303654" h="775335">
                <a:moveTo>
                  <a:pt x="557485" y="295739"/>
                </a:moveTo>
                <a:lnTo>
                  <a:pt x="531892" y="339622"/>
                </a:lnTo>
                <a:lnTo>
                  <a:pt x="575774" y="365215"/>
                </a:lnTo>
                <a:lnTo>
                  <a:pt x="601367" y="321332"/>
                </a:lnTo>
                <a:lnTo>
                  <a:pt x="557485" y="295739"/>
                </a:lnTo>
                <a:close/>
              </a:path>
              <a:path w="1303654" h="775335">
                <a:moveTo>
                  <a:pt x="645250" y="346925"/>
                </a:moveTo>
                <a:lnTo>
                  <a:pt x="619655" y="390808"/>
                </a:lnTo>
                <a:lnTo>
                  <a:pt x="663538" y="416401"/>
                </a:lnTo>
                <a:lnTo>
                  <a:pt x="689131" y="372520"/>
                </a:lnTo>
                <a:lnTo>
                  <a:pt x="645250" y="346925"/>
                </a:lnTo>
                <a:close/>
              </a:path>
              <a:path w="1303654" h="775335">
                <a:moveTo>
                  <a:pt x="733013" y="398113"/>
                </a:moveTo>
                <a:lnTo>
                  <a:pt x="707420" y="441994"/>
                </a:lnTo>
                <a:lnTo>
                  <a:pt x="751302" y="467588"/>
                </a:lnTo>
                <a:lnTo>
                  <a:pt x="776895" y="423706"/>
                </a:lnTo>
                <a:lnTo>
                  <a:pt x="733013" y="398113"/>
                </a:lnTo>
                <a:close/>
              </a:path>
              <a:path w="1303654" h="775335">
                <a:moveTo>
                  <a:pt x="820776" y="449299"/>
                </a:moveTo>
                <a:lnTo>
                  <a:pt x="795183" y="493181"/>
                </a:lnTo>
                <a:lnTo>
                  <a:pt x="839066" y="518774"/>
                </a:lnTo>
                <a:lnTo>
                  <a:pt x="864659" y="474892"/>
                </a:lnTo>
                <a:lnTo>
                  <a:pt x="820776" y="449299"/>
                </a:lnTo>
                <a:close/>
              </a:path>
              <a:path w="1303654" h="775335">
                <a:moveTo>
                  <a:pt x="908541" y="500486"/>
                </a:moveTo>
                <a:lnTo>
                  <a:pt x="882948" y="544367"/>
                </a:lnTo>
                <a:lnTo>
                  <a:pt x="926829" y="569960"/>
                </a:lnTo>
                <a:lnTo>
                  <a:pt x="952422" y="526079"/>
                </a:lnTo>
                <a:lnTo>
                  <a:pt x="908541" y="500486"/>
                </a:lnTo>
                <a:close/>
              </a:path>
              <a:path w="1303654" h="775335">
                <a:moveTo>
                  <a:pt x="996304" y="551672"/>
                </a:moveTo>
                <a:lnTo>
                  <a:pt x="970711" y="595555"/>
                </a:lnTo>
                <a:lnTo>
                  <a:pt x="1014594" y="621148"/>
                </a:lnTo>
                <a:lnTo>
                  <a:pt x="1040187" y="577265"/>
                </a:lnTo>
                <a:lnTo>
                  <a:pt x="996304" y="551672"/>
                </a:lnTo>
                <a:close/>
              </a:path>
              <a:path w="1303654" h="775335">
                <a:moveTo>
                  <a:pt x="1084069" y="602858"/>
                </a:moveTo>
                <a:lnTo>
                  <a:pt x="1058475" y="646741"/>
                </a:lnTo>
                <a:lnTo>
                  <a:pt x="1102357" y="672334"/>
                </a:lnTo>
                <a:lnTo>
                  <a:pt x="1127950" y="628453"/>
                </a:lnTo>
                <a:lnTo>
                  <a:pt x="1084069" y="602858"/>
                </a:lnTo>
                <a:close/>
              </a:path>
              <a:path w="1303654" h="775335">
                <a:moveTo>
                  <a:pt x="1171832" y="654046"/>
                </a:moveTo>
                <a:lnTo>
                  <a:pt x="1146239" y="697927"/>
                </a:lnTo>
                <a:lnTo>
                  <a:pt x="1190120" y="723521"/>
                </a:lnTo>
                <a:lnTo>
                  <a:pt x="1215715" y="679639"/>
                </a:lnTo>
                <a:lnTo>
                  <a:pt x="1171832" y="654046"/>
                </a:lnTo>
                <a:close/>
              </a:path>
              <a:path w="1303654" h="775335">
                <a:moveTo>
                  <a:pt x="1259596" y="705232"/>
                </a:moveTo>
                <a:lnTo>
                  <a:pt x="1234003" y="749114"/>
                </a:lnTo>
                <a:lnTo>
                  <a:pt x="1277885" y="774707"/>
                </a:lnTo>
                <a:lnTo>
                  <a:pt x="1303478" y="730825"/>
                </a:lnTo>
                <a:lnTo>
                  <a:pt x="1259596" y="7052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677111" y="1605065"/>
            <a:ext cx="1666239" cy="993775"/>
          </a:xfrm>
          <a:custGeom>
            <a:avLst/>
            <a:gdLst/>
            <a:ahLst/>
            <a:cxnLst/>
            <a:rect l="l" t="t" r="r" b="b"/>
            <a:pathLst>
              <a:path w="1666239" h="993775">
                <a:moveTo>
                  <a:pt x="1665952" y="993567"/>
                </a:moveTo>
                <a:lnTo>
                  <a:pt x="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477000" y="2133600"/>
            <a:ext cx="152400" cy="838200"/>
          </a:xfrm>
          <a:custGeom>
            <a:avLst/>
            <a:gdLst/>
            <a:ahLst/>
            <a:cxnLst/>
            <a:rect l="l" t="t" r="r" b="b"/>
            <a:pathLst>
              <a:path w="152400" h="838200">
                <a:moveTo>
                  <a:pt x="0" y="838200"/>
                </a:moveTo>
                <a:lnTo>
                  <a:pt x="152400" y="0"/>
                </a:lnTo>
              </a:path>
            </a:pathLst>
          </a:custGeom>
          <a:ln w="38100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553200" y="2057400"/>
            <a:ext cx="1524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705600" y="2133600"/>
            <a:ext cx="1081405" cy="762635"/>
          </a:xfrm>
          <a:custGeom>
            <a:avLst/>
            <a:gdLst/>
            <a:ahLst/>
            <a:cxnLst/>
            <a:rect l="l" t="t" r="r" b="b"/>
            <a:pathLst>
              <a:path w="1081404" h="762635">
                <a:moveTo>
                  <a:pt x="0" y="0"/>
                </a:moveTo>
                <a:lnTo>
                  <a:pt x="81662" y="149543"/>
                </a:lnTo>
                <a:lnTo>
                  <a:pt x="110652" y="107828"/>
                </a:lnTo>
                <a:lnTo>
                  <a:pt x="146099" y="107828"/>
                </a:lnTo>
                <a:lnTo>
                  <a:pt x="163545" y="82723"/>
                </a:lnTo>
                <a:lnTo>
                  <a:pt x="139642" y="66112"/>
                </a:lnTo>
                <a:lnTo>
                  <a:pt x="168633" y="24396"/>
                </a:lnTo>
                <a:lnTo>
                  <a:pt x="0" y="0"/>
                </a:lnTo>
                <a:close/>
              </a:path>
              <a:path w="1081404" h="762635">
                <a:moveTo>
                  <a:pt x="146099" y="107828"/>
                </a:moveTo>
                <a:lnTo>
                  <a:pt x="110652" y="107828"/>
                </a:lnTo>
                <a:lnTo>
                  <a:pt x="134555" y="124439"/>
                </a:lnTo>
                <a:lnTo>
                  <a:pt x="146099" y="107828"/>
                </a:lnTo>
                <a:close/>
              </a:path>
              <a:path w="1081404" h="762635">
                <a:moveTo>
                  <a:pt x="205261" y="111713"/>
                </a:moveTo>
                <a:lnTo>
                  <a:pt x="176270" y="153429"/>
                </a:lnTo>
                <a:lnTo>
                  <a:pt x="217987" y="182418"/>
                </a:lnTo>
                <a:lnTo>
                  <a:pt x="246976" y="140703"/>
                </a:lnTo>
                <a:lnTo>
                  <a:pt x="205261" y="111713"/>
                </a:lnTo>
                <a:close/>
              </a:path>
              <a:path w="1081404" h="762635">
                <a:moveTo>
                  <a:pt x="288693" y="169693"/>
                </a:moveTo>
                <a:lnTo>
                  <a:pt x="259703" y="211409"/>
                </a:lnTo>
                <a:lnTo>
                  <a:pt x="301419" y="240399"/>
                </a:lnTo>
                <a:lnTo>
                  <a:pt x="330409" y="198683"/>
                </a:lnTo>
                <a:lnTo>
                  <a:pt x="288693" y="169693"/>
                </a:lnTo>
                <a:close/>
              </a:path>
              <a:path w="1081404" h="762635">
                <a:moveTo>
                  <a:pt x="372125" y="227674"/>
                </a:moveTo>
                <a:lnTo>
                  <a:pt x="343134" y="269389"/>
                </a:lnTo>
                <a:lnTo>
                  <a:pt x="384850" y="298380"/>
                </a:lnTo>
                <a:lnTo>
                  <a:pt x="413840" y="256664"/>
                </a:lnTo>
                <a:lnTo>
                  <a:pt x="372125" y="227674"/>
                </a:lnTo>
                <a:close/>
              </a:path>
              <a:path w="1081404" h="762635">
                <a:moveTo>
                  <a:pt x="455556" y="285653"/>
                </a:moveTo>
                <a:lnTo>
                  <a:pt x="426566" y="327369"/>
                </a:lnTo>
                <a:lnTo>
                  <a:pt x="468282" y="356359"/>
                </a:lnTo>
                <a:lnTo>
                  <a:pt x="497272" y="314643"/>
                </a:lnTo>
                <a:lnTo>
                  <a:pt x="455556" y="285653"/>
                </a:lnTo>
                <a:close/>
              </a:path>
              <a:path w="1081404" h="762635">
                <a:moveTo>
                  <a:pt x="538988" y="343634"/>
                </a:moveTo>
                <a:lnTo>
                  <a:pt x="509998" y="385349"/>
                </a:lnTo>
                <a:lnTo>
                  <a:pt x="551714" y="414340"/>
                </a:lnTo>
                <a:lnTo>
                  <a:pt x="580704" y="372624"/>
                </a:lnTo>
                <a:lnTo>
                  <a:pt x="538988" y="343634"/>
                </a:lnTo>
                <a:close/>
              </a:path>
              <a:path w="1081404" h="762635">
                <a:moveTo>
                  <a:pt x="622420" y="401614"/>
                </a:moveTo>
                <a:lnTo>
                  <a:pt x="593430" y="443330"/>
                </a:lnTo>
                <a:lnTo>
                  <a:pt x="635146" y="472320"/>
                </a:lnTo>
                <a:lnTo>
                  <a:pt x="664136" y="430604"/>
                </a:lnTo>
                <a:lnTo>
                  <a:pt x="622420" y="401614"/>
                </a:lnTo>
                <a:close/>
              </a:path>
              <a:path w="1081404" h="762635">
                <a:moveTo>
                  <a:pt x="705852" y="459593"/>
                </a:moveTo>
                <a:lnTo>
                  <a:pt x="676861" y="501309"/>
                </a:lnTo>
                <a:lnTo>
                  <a:pt x="718577" y="530299"/>
                </a:lnTo>
                <a:lnTo>
                  <a:pt x="747567" y="488584"/>
                </a:lnTo>
                <a:lnTo>
                  <a:pt x="705852" y="459593"/>
                </a:lnTo>
                <a:close/>
              </a:path>
              <a:path w="1081404" h="762635">
                <a:moveTo>
                  <a:pt x="789283" y="517574"/>
                </a:moveTo>
                <a:lnTo>
                  <a:pt x="760293" y="559290"/>
                </a:lnTo>
                <a:lnTo>
                  <a:pt x="802010" y="588280"/>
                </a:lnTo>
                <a:lnTo>
                  <a:pt x="830999" y="546564"/>
                </a:lnTo>
                <a:lnTo>
                  <a:pt x="789283" y="517574"/>
                </a:lnTo>
                <a:close/>
              </a:path>
              <a:path w="1081404" h="762635">
                <a:moveTo>
                  <a:pt x="872716" y="575555"/>
                </a:moveTo>
                <a:lnTo>
                  <a:pt x="843725" y="617270"/>
                </a:lnTo>
                <a:lnTo>
                  <a:pt x="885441" y="646261"/>
                </a:lnTo>
                <a:lnTo>
                  <a:pt x="914431" y="604544"/>
                </a:lnTo>
                <a:lnTo>
                  <a:pt x="872716" y="575555"/>
                </a:lnTo>
                <a:close/>
              </a:path>
              <a:path w="1081404" h="762635">
                <a:moveTo>
                  <a:pt x="956147" y="633534"/>
                </a:moveTo>
                <a:lnTo>
                  <a:pt x="927157" y="675250"/>
                </a:lnTo>
                <a:lnTo>
                  <a:pt x="968872" y="704240"/>
                </a:lnTo>
                <a:lnTo>
                  <a:pt x="997863" y="662524"/>
                </a:lnTo>
                <a:lnTo>
                  <a:pt x="956147" y="633534"/>
                </a:lnTo>
                <a:close/>
              </a:path>
              <a:path w="1081404" h="762635">
                <a:moveTo>
                  <a:pt x="1039578" y="691514"/>
                </a:moveTo>
                <a:lnTo>
                  <a:pt x="1010588" y="733230"/>
                </a:lnTo>
                <a:lnTo>
                  <a:pt x="1052305" y="762220"/>
                </a:lnTo>
                <a:lnTo>
                  <a:pt x="1081294" y="720505"/>
                </a:lnTo>
                <a:lnTo>
                  <a:pt x="1039578" y="69151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6784340" y="1772920"/>
            <a:ext cx="1790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0" dirty="0">
                <a:latin typeface="Arial Unicode MS"/>
                <a:cs typeface="Arial Unicode MS"/>
              </a:rPr>
              <a:t>v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2270918" y="5829300"/>
            <a:ext cx="777240" cy="76200"/>
          </a:xfrm>
          <a:custGeom>
            <a:avLst/>
            <a:gdLst/>
            <a:ahLst/>
            <a:cxnLst/>
            <a:rect l="l" t="t" r="r" b="b"/>
            <a:pathLst>
              <a:path w="777239" h="76200">
                <a:moveTo>
                  <a:pt x="0" y="25399"/>
                </a:moveTo>
                <a:lnTo>
                  <a:pt x="0" y="50799"/>
                </a:lnTo>
                <a:lnTo>
                  <a:pt x="700881" y="50800"/>
                </a:lnTo>
                <a:lnTo>
                  <a:pt x="700881" y="76200"/>
                </a:lnTo>
                <a:lnTo>
                  <a:pt x="777081" y="38100"/>
                </a:lnTo>
                <a:lnTo>
                  <a:pt x="751681" y="25400"/>
                </a:lnTo>
                <a:lnTo>
                  <a:pt x="0" y="25399"/>
                </a:lnTo>
                <a:close/>
              </a:path>
              <a:path w="777239" h="76200">
                <a:moveTo>
                  <a:pt x="700881" y="0"/>
                </a:moveTo>
                <a:lnTo>
                  <a:pt x="700881" y="25400"/>
                </a:lnTo>
                <a:lnTo>
                  <a:pt x="751681" y="25400"/>
                </a:lnTo>
                <a:lnTo>
                  <a:pt x="70088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2440939" y="5324601"/>
            <a:ext cx="2952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dirty="0">
                <a:latin typeface="Footlight MT Light"/>
                <a:cs typeface="Footlight MT Light"/>
              </a:rPr>
              <a:t>M</a:t>
            </a:r>
            <a:endParaRPr sz="2400">
              <a:latin typeface="Footlight MT Light"/>
              <a:cs typeface="Footlight MT Light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889617" y="3378617"/>
            <a:ext cx="1751964" cy="97155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ts val="5215"/>
              </a:lnSpc>
              <a:spcBef>
                <a:spcPts val="45"/>
              </a:spcBef>
            </a:pPr>
            <a:r>
              <a:rPr sz="4450" b="1" spc="5" dirty="0">
                <a:latin typeface="Times New Roman"/>
                <a:cs typeface="Times New Roman"/>
              </a:rPr>
              <a:t>v </a:t>
            </a:r>
            <a:r>
              <a:rPr sz="4450" spc="5" dirty="0">
                <a:latin typeface="Symbol"/>
                <a:cs typeface="Symbol"/>
              </a:rPr>
              <a:t></a:t>
            </a:r>
            <a:r>
              <a:rPr sz="4450" spc="5" dirty="0">
                <a:latin typeface="Times New Roman"/>
                <a:cs typeface="Times New Roman"/>
              </a:rPr>
              <a:t> </a:t>
            </a:r>
            <a:r>
              <a:rPr sz="4450" i="1" spc="5" dirty="0">
                <a:latin typeface="Times New Roman"/>
                <a:cs typeface="Times New Roman"/>
              </a:rPr>
              <a:t>K</a:t>
            </a:r>
            <a:r>
              <a:rPr sz="4450" i="1" spc="175" dirty="0">
                <a:latin typeface="Times New Roman"/>
                <a:cs typeface="Times New Roman"/>
              </a:rPr>
              <a:t> </a:t>
            </a:r>
            <a:r>
              <a:rPr sz="4450" b="1" spc="5" dirty="0">
                <a:latin typeface="Times New Roman"/>
                <a:cs typeface="Times New Roman"/>
              </a:rPr>
              <a:t>d</a:t>
            </a:r>
            <a:endParaRPr sz="4450">
              <a:latin typeface="Times New Roman"/>
              <a:cs typeface="Times New Roman"/>
            </a:endParaRPr>
          </a:p>
          <a:p>
            <a:pPr marL="253365">
              <a:lnSpc>
                <a:spcPts val="2275"/>
              </a:lnSpc>
            </a:pPr>
            <a:r>
              <a:rPr sz="2000" spc="15" dirty="0">
                <a:solidFill>
                  <a:srgbClr val="FF0000"/>
                </a:solidFill>
                <a:latin typeface="Arial Unicode MS"/>
                <a:cs typeface="Arial Unicode MS"/>
              </a:rPr>
              <a:t>[Eq.</a:t>
            </a:r>
            <a:r>
              <a:rPr sz="2000" spc="30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2000" spc="125" dirty="0">
                <a:solidFill>
                  <a:srgbClr val="FF0000"/>
                </a:solidFill>
                <a:latin typeface="Arial Unicode MS"/>
                <a:cs typeface="Arial Unicode MS"/>
              </a:rPr>
              <a:t>24]</a:t>
            </a:r>
            <a:endParaRPr sz="2000">
              <a:latin typeface="Arial Unicode MS"/>
              <a:cs typeface="Arial Unicode MS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549900" y="4093654"/>
            <a:ext cx="9721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5" dirty="0">
                <a:solidFill>
                  <a:srgbClr val="FF0000"/>
                </a:solidFill>
                <a:latin typeface="Arial Unicode MS"/>
                <a:cs typeface="Arial Unicode MS"/>
              </a:rPr>
              <a:t>[Eq.</a:t>
            </a:r>
            <a:r>
              <a:rPr sz="2000" spc="-15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2000" spc="125" dirty="0">
                <a:solidFill>
                  <a:srgbClr val="FF0000"/>
                </a:solidFill>
                <a:latin typeface="Arial Unicode MS"/>
                <a:cs typeface="Arial Unicode MS"/>
              </a:rPr>
              <a:t>25]</a:t>
            </a:r>
            <a:endParaRPr sz="2000">
              <a:latin typeface="Arial Unicode MS"/>
              <a:cs typeface="Arial Unicode MS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231139" y="4812474"/>
            <a:ext cx="914399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Footlight MT Light"/>
              </a:rPr>
              <a:t>证明</a:t>
            </a:r>
            <a:r>
              <a:rPr sz="2400" b="0" dirty="0">
                <a:latin typeface="黑体" panose="02010609060101010101" pitchFamily="49" charset="-122"/>
                <a:ea typeface="黑体" panose="02010609060101010101" pitchFamily="49" charset="-122"/>
                <a:cs typeface="Footlight MT Light"/>
              </a:rPr>
              <a:t>: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Footlight MT Light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xfrm>
            <a:off x="1145539" y="164274"/>
            <a:ext cx="71615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-2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影消点和方向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685800" y="3276600"/>
            <a:ext cx="2286000" cy="1143000"/>
          </a:xfrm>
          <a:custGeom>
            <a:avLst/>
            <a:gdLst/>
            <a:ahLst/>
            <a:cxnLst/>
            <a:rect l="l" t="t" r="r" b="b"/>
            <a:pathLst>
              <a:path w="2286000" h="1143000">
                <a:moveTo>
                  <a:pt x="0" y="1143000"/>
                </a:moveTo>
                <a:lnTo>
                  <a:pt x="2286000" y="1143000"/>
                </a:lnTo>
                <a:lnTo>
                  <a:pt x="2286000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solidFill>
            <a:srgbClr val="FFFF00">
              <a:alpha val="301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597834" y="5272410"/>
                <a:ext cx="1488806" cy="12661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240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834" y="5272410"/>
                <a:ext cx="1488806" cy="126618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3150660" y="5174595"/>
                <a:ext cx="5123390" cy="14618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𝑣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𝑀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𝐾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altLang="zh-CN" sz="2800" b="0" i="1" smtClean="0">
                              <a:latin typeface="Cambria Math"/>
                            </a:rPr>
                            <m:t>𝐼</m:t>
                          </m:r>
                          <m:r>
                            <a:rPr lang="en-US" altLang="zh-CN" sz="2800" b="0" i="1" smtClean="0">
                              <a:latin typeface="Cambria Math"/>
                            </a:rPr>
                            <m:t> 0 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𝐾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𝑐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0660" y="5174595"/>
                <a:ext cx="5123390" cy="146181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277359" y="3744446"/>
                <a:ext cx="2241576" cy="10286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𝑑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zh-CN" sz="2800" b="0" i="1" smtClean="0">
                              <a:latin typeface="Cambria Math"/>
                            </a:rPr>
                            <m:t>𝑣</m:t>
                          </m:r>
                        </m:num>
                        <m:den>
                          <m:r>
                            <a:rPr lang="en-US" altLang="zh-CN" sz="2800" b="0" i="1" smtClean="0">
                              <a:latin typeface="Cambria Math"/>
                            </a:rPr>
                            <m:t>||</m:t>
                          </m:r>
                          <m:sSup>
                            <m:sSup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zh-CN" sz="2800" b="0" i="1" smtClean="0">
                              <a:latin typeface="Cambria Math"/>
                            </a:rPr>
                            <m:t>𝑣</m:t>
                          </m:r>
                          <m:r>
                            <a:rPr lang="en-US" altLang="zh-CN" sz="2800" b="0" i="1" smtClean="0">
                              <a:latin typeface="Cambria Math"/>
                            </a:rPr>
                            <m:t>||</m:t>
                          </m:r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7359" y="3744446"/>
                <a:ext cx="2241576" cy="102861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71800" y="5071646"/>
            <a:ext cx="2133600" cy="15986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48000" y="4460458"/>
            <a:ext cx="4419600" cy="1981200"/>
          </a:xfrm>
          <a:custGeom>
            <a:avLst/>
            <a:gdLst/>
            <a:ahLst/>
            <a:cxnLst/>
            <a:rect l="l" t="t" r="r" b="b"/>
            <a:pathLst>
              <a:path w="4419600" h="1981200">
                <a:moveTo>
                  <a:pt x="0" y="1981200"/>
                </a:moveTo>
                <a:lnTo>
                  <a:pt x="4419600" y="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62200" y="4536658"/>
            <a:ext cx="5105400" cy="1905000"/>
          </a:xfrm>
          <a:custGeom>
            <a:avLst/>
            <a:gdLst/>
            <a:ahLst/>
            <a:cxnLst/>
            <a:rect l="l" t="t" r="r" b="b"/>
            <a:pathLst>
              <a:path w="5105400" h="1905000">
                <a:moveTo>
                  <a:pt x="0" y="1905000"/>
                </a:moveTo>
                <a:lnTo>
                  <a:pt x="5105400" y="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962400" y="4612858"/>
            <a:ext cx="381000" cy="2057400"/>
          </a:xfrm>
          <a:custGeom>
            <a:avLst/>
            <a:gdLst/>
            <a:ahLst/>
            <a:cxnLst/>
            <a:rect l="l" t="t" r="r" b="b"/>
            <a:pathLst>
              <a:path w="381000" h="2057400">
                <a:moveTo>
                  <a:pt x="381000" y="2057400"/>
                </a:moveTo>
                <a:lnTo>
                  <a:pt x="0" y="0"/>
                </a:lnTo>
              </a:path>
            </a:pathLst>
          </a:custGeom>
          <a:ln w="25400">
            <a:solidFill>
              <a:srgbClr val="336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581400" y="4689058"/>
            <a:ext cx="457200" cy="1981200"/>
          </a:xfrm>
          <a:custGeom>
            <a:avLst/>
            <a:gdLst/>
            <a:ahLst/>
            <a:cxnLst/>
            <a:rect l="l" t="t" r="r" b="b"/>
            <a:pathLst>
              <a:path w="457200" h="1981200">
                <a:moveTo>
                  <a:pt x="0" y="1981200"/>
                </a:moveTo>
                <a:lnTo>
                  <a:pt x="457200" y="0"/>
                </a:lnTo>
              </a:path>
            </a:pathLst>
          </a:custGeom>
          <a:ln w="25400">
            <a:solidFill>
              <a:srgbClr val="336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99186" y="4843045"/>
            <a:ext cx="7848600" cy="0"/>
          </a:xfrm>
          <a:custGeom>
            <a:avLst/>
            <a:gdLst/>
            <a:ahLst/>
            <a:cxnLst/>
            <a:rect l="l" t="t" r="r" b="b"/>
            <a:pathLst>
              <a:path w="7848600">
                <a:moveTo>
                  <a:pt x="0" y="0"/>
                </a:moveTo>
                <a:lnTo>
                  <a:pt x="7848600" y="1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66799" y="4689058"/>
            <a:ext cx="3886200" cy="1828800"/>
          </a:xfrm>
          <a:custGeom>
            <a:avLst/>
            <a:gdLst/>
            <a:ahLst/>
            <a:cxnLst/>
            <a:rect l="l" t="t" r="r" b="b"/>
            <a:pathLst>
              <a:path w="3886200" h="1828800">
                <a:moveTo>
                  <a:pt x="3886200" y="1828800"/>
                </a:moveTo>
                <a:lnTo>
                  <a:pt x="0" y="0"/>
                </a:lnTo>
              </a:path>
            </a:pathLst>
          </a:custGeom>
          <a:ln w="25400">
            <a:solidFill>
              <a:srgbClr val="3399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90599" y="4689058"/>
            <a:ext cx="4572000" cy="1752600"/>
          </a:xfrm>
          <a:custGeom>
            <a:avLst/>
            <a:gdLst/>
            <a:ahLst/>
            <a:cxnLst/>
            <a:rect l="l" t="t" r="r" b="b"/>
            <a:pathLst>
              <a:path w="4572000" h="1752600">
                <a:moveTo>
                  <a:pt x="4572000" y="1752600"/>
                </a:moveTo>
                <a:lnTo>
                  <a:pt x="0" y="0"/>
                </a:lnTo>
              </a:path>
            </a:pathLst>
          </a:custGeom>
          <a:ln w="25400">
            <a:solidFill>
              <a:srgbClr val="3399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290637" y="4760495"/>
            <a:ext cx="161925" cy="1619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957637" y="4760495"/>
            <a:ext cx="161925" cy="1619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548437" y="4760495"/>
            <a:ext cx="161925" cy="1619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1755139" y="88074"/>
            <a:ext cx="550799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-2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影消线（视平线）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175299" y="4431851"/>
            <a:ext cx="82296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1800" spc="2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地平线</a:t>
            </a:r>
            <a:endParaRPr sz="18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096777" y="5358226"/>
            <a:ext cx="375920" cy="532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300" i="1" spc="190" dirty="0">
                <a:latin typeface="Times New Roman"/>
                <a:cs typeface="Times New Roman"/>
              </a:rPr>
              <a:t>l</a:t>
            </a:r>
            <a:r>
              <a:rPr sz="2925" spc="375" baseline="-24216" dirty="0">
                <a:latin typeface="Symbol"/>
                <a:cs typeface="Symbol"/>
              </a:rPr>
              <a:t></a:t>
            </a:r>
            <a:endParaRPr sz="2925" baseline="-24216" dirty="0">
              <a:latin typeface="Symbol"/>
              <a:cs typeface="Symbo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749165" y="5358226"/>
            <a:ext cx="794385" cy="532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300" spc="350" dirty="0">
                <a:latin typeface="Symbol"/>
                <a:cs typeface="Symbol"/>
              </a:rPr>
              <a:t></a:t>
            </a:r>
            <a:r>
              <a:rPr sz="3300" spc="114" dirty="0">
                <a:latin typeface="Times New Roman"/>
                <a:cs typeface="Times New Roman"/>
              </a:rPr>
              <a:t> </a:t>
            </a:r>
            <a:r>
              <a:rPr sz="3300" i="1" spc="459" dirty="0">
                <a:latin typeface="Times New Roman"/>
                <a:cs typeface="Times New Roman"/>
              </a:rPr>
              <a:t>H</a:t>
            </a:r>
            <a:endParaRPr sz="3300" dirty="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570243" y="5217438"/>
            <a:ext cx="339725" cy="743585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80010">
              <a:lnSpc>
                <a:spcPct val="100000"/>
              </a:lnSpc>
              <a:spcBef>
                <a:spcPts val="825"/>
              </a:spcBef>
            </a:pPr>
            <a:r>
              <a:rPr sz="1350" spc="275" dirty="0">
                <a:latin typeface="Symbol"/>
                <a:cs typeface="Symbol"/>
              </a:rPr>
              <a:t></a:t>
            </a:r>
            <a:r>
              <a:rPr sz="1350" i="1" spc="155" dirty="0">
                <a:latin typeface="Times New Roman"/>
                <a:cs typeface="Times New Roman"/>
              </a:rPr>
              <a:t>T</a:t>
            </a:r>
            <a:endParaRPr sz="1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69"/>
              </a:spcBef>
            </a:pPr>
            <a:r>
              <a:rPr sz="1950" i="1" spc="204" dirty="0">
                <a:latin typeface="Times New Roman"/>
                <a:cs typeface="Times New Roman"/>
              </a:rPr>
              <a:t>P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011504" y="5463830"/>
            <a:ext cx="579120" cy="532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950" i="1" spc="345" baseline="14309" dirty="0">
                <a:latin typeface="Times New Roman"/>
                <a:cs typeface="Times New Roman"/>
              </a:rPr>
              <a:t>l</a:t>
            </a:r>
            <a:r>
              <a:rPr sz="1950" i="1" spc="155" dirty="0">
                <a:latin typeface="Times New Roman"/>
                <a:cs typeface="Times New Roman"/>
              </a:rPr>
              <a:t>hor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733800" y="3810000"/>
            <a:ext cx="533400" cy="609600"/>
          </a:xfrm>
          <a:custGeom>
            <a:avLst/>
            <a:gdLst/>
            <a:ahLst/>
            <a:cxnLst/>
            <a:rect l="l" t="t" r="r" b="b"/>
            <a:pathLst>
              <a:path w="533400" h="609600">
                <a:moveTo>
                  <a:pt x="533400" y="342900"/>
                </a:moveTo>
                <a:lnTo>
                  <a:pt x="0" y="342900"/>
                </a:lnTo>
                <a:lnTo>
                  <a:pt x="266700" y="609600"/>
                </a:lnTo>
                <a:lnTo>
                  <a:pt x="533400" y="342900"/>
                </a:lnTo>
                <a:close/>
              </a:path>
              <a:path w="533400" h="609600">
                <a:moveTo>
                  <a:pt x="400050" y="0"/>
                </a:moveTo>
                <a:lnTo>
                  <a:pt x="133350" y="0"/>
                </a:lnTo>
                <a:lnTo>
                  <a:pt x="133350" y="342900"/>
                </a:lnTo>
                <a:lnTo>
                  <a:pt x="400050" y="342900"/>
                </a:lnTo>
                <a:lnTo>
                  <a:pt x="400050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733800" y="3810000"/>
            <a:ext cx="533400" cy="609600"/>
          </a:xfrm>
          <a:custGeom>
            <a:avLst/>
            <a:gdLst/>
            <a:ahLst/>
            <a:cxnLst/>
            <a:rect l="l" t="t" r="r" b="b"/>
            <a:pathLst>
              <a:path w="533400" h="609600">
                <a:moveTo>
                  <a:pt x="0" y="342900"/>
                </a:moveTo>
                <a:lnTo>
                  <a:pt x="133350" y="342900"/>
                </a:lnTo>
                <a:lnTo>
                  <a:pt x="133350" y="0"/>
                </a:lnTo>
                <a:lnTo>
                  <a:pt x="400050" y="0"/>
                </a:lnTo>
                <a:lnTo>
                  <a:pt x="400050" y="342900"/>
                </a:lnTo>
                <a:lnTo>
                  <a:pt x="533400" y="342900"/>
                </a:lnTo>
                <a:lnTo>
                  <a:pt x="266700" y="609600"/>
                </a:lnTo>
                <a:lnTo>
                  <a:pt x="0" y="34290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4345940" y="3838765"/>
            <a:ext cx="249999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pc="-5" dirty="0">
                <a:latin typeface="黑体" panose="02010609060101010101" pitchFamily="49" charset="-122"/>
                <a:ea typeface="黑体" panose="02010609060101010101" pitchFamily="49" charset="-122"/>
                <a:cs typeface="Arial"/>
              </a:rPr>
              <a:t>射影变换 </a:t>
            </a:r>
            <a:r>
              <a:rPr dirty="0">
                <a:latin typeface="黑体" panose="02010609060101010101" pitchFamily="49" charset="-122"/>
                <a:ea typeface="黑体" panose="02010609060101010101" pitchFamily="49" charset="-122"/>
                <a:cs typeface="Arial"/>
              </a:rPr>
              <a:t>M</a:t>
            </a:r>
          </a:p>
        </p:txBody>
      </p:sp>
      <p:sp>
        <p:nvSpPr>
          <p:cNvPr id="22" name="object 22"/>
          <p:cNvSpPr/>
          <p:nvPr/>
        </p:nvSpPr>
        <p:spPr>
          <a:xfrm>
            <a:off x="2709332" y="1849967"/>
            <a:ext cx="2798232" cy="15621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762730" y="1878239"/>
            <a:ext cx="2693625" cy="146134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762730" y="1878239"/>
            <a:ext cx="2693670" cy="1461770"/>
          </a:xfrm>
          <a:custGeom>
            <a:avLst/>
            <a:gdLst/>
            <a:ahLst/>
            <a:cxnLst/>
            <a:rect l="l" t="t" r="r" b="b"/>
            <a:pathLst>
              <a:path w="2693670" h="1461770">
                <a:moveTo>
                  <a:pt x="0" y="1161093"/>
                </a:moveTo>
                <a:lnTo>
                  <a:pt x="1100712" y="0"/>
                </a:lnTo>
                <a:lnTo>
                  <a:pt x="2693625" y="300256"/>
                </a:lnTo>
                <a:lnTo>
                  <a:pt x="1592913" y="1461350"/>
                </a:lnTo>
                <a:lnTo>
                  <a:pt x="0" y="1161093"/>
                </a:lnTo>
                <a:close/>
              </a:path>
            </a:pathLst>
          </a:custGeom>
          <a:ln w="9524">
            <a:solidFill>
              <a:srgbClr val="B6DC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766317" y="1427289"/>
            <a:ext cx="135543" cy="13554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634441" y="2392450"/>
            <a:ext cx="1432560" cy="1121410"/>
          </a:xfrm>
          <a:custGeom>
            <a:avLst/>
            <a:gdLst/>
            <a:ahLst/>
            <a:cxnLst/>
            <a:rect l="l" t="t" r="r" b="b"/>
            <a:pathLst>
              <a:path w="1432560" h="1121410">
                <a:moveTo>
                  <a:pt x="1432511" y="1121282"/>
                </a:moveTo>
                <a:lnTo>
                  <a:pt x="0" y="0"/>
                </a:lnTo>
              </a:path>
            </a:pathLst>
          </a:custGeom>
          <a:ln w="253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806116" y="2161797"/>
            <a:ext cx="1532255" cy="1216660"/>
          </a:xfrm>
          <a:custGeom>
            <a:avLst/>
            <a:gdLst/>
            <a:ahLst/>
            <a:cxnLst/>
            <a:rect l="l" t="t" r="r" b="b"/>
            <a:pathLst>
              <a:path w="1532254" h="1216660">
                <a:moveTo>
                  <a:pt x="1531921" y="1216392"/>
                </a:moveTo>
                <a:lnTo>
                  <a:pt x="0" y="0"/>
                </a:lnTo>
              </a:path>
            </a:pathLst>
          </a:custGeom>
          <a:ln w="253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104330" y="1579715"/>
            <a:ext cx="702310" cy="582295"/>
          </a:xfrm>
          <a:custGeom>
            <a:avLst/>
            <a:gdLst/>
            <a:ahLst/>
            <a:cxnLst/>
            <a:rect l="l" t="t" r="r" b="b"/>
            <a:pathLst>
              <a:path w="702310" h="582294">
                <a:moveTo>
                  <a:pt x="701786" y="582082"/>
                </a:moveTo>
                <a:lnTo>
                  <a:pt x="0" y="0"/>
                </a:lnTo>
              </a:path>
            </a:pathLst>
          </a:custGeom>
          <a:ln w="253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009538" y="1867592"/>
            <a:ext cx="702310" cy="582295"/>
          </a:xfrm>
          <a:custGeom>
            <a:avLst/>
            <a:gdLst/>
            <a:ahLst/>
            <a:cxnLst/>
            <a:rect l="l" t="t" r="r" b="b"/>
            <a:pathLst>
              <a:path w="702310" h="582294">
                <a:moveTo>
                  <a:pt x="701786" y="582082"/>
                </a:moveTo>
                <a:lnTo>
                  <a:pt x="0" y="0"/>
                </a:lnTo>
              </a:path>
            </a:pathLst>
          </a:custGeom>
          <a:ln w="253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423872" y="2022635"/>
            <a:ext cx="2322830" cy="1152525"/>
          </a:xfrm>
          <a:custGeom>
            <a:avLst/>
            <a:gdLst/>
            <a:ahLst/>
            <a:cxnLst/>
            <a:rect l="l" t="t" r="r" b="b"/>
            <a:pathLst>
              <a:path w="2322829" h="1152525">
                <a:moveTo>
                  <a:pt x="0" y="1152239"/>
                </a:moveTo>
                <a:lnTo>
                  <a:pt x="2322393" y="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627188" y="2276413"/>
            <a:ext cx="2254250" cy="1102360"/>
          </a:xfrm>
          <a:custGeom>
            <a:avLst/>
            <a:gdLst/>
            <a:ahLst/>
            <a:cxnLst/>
            <a:rect l="l" t="t" r="r" b="b"/>
            <a:pathLst>
              <a:path w="2254250" h="1102360">
                <a:moveTo>
                  <a:pt x="0" y="1101775"/>
                </a:moveTo>
                <a:lnTo>
                  <a:pt x="2254243" y="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881431" y="1890686"/>
            <a:ext cx="826769" cy="386080"/>
          </a:xfrm>
          <a:custGeom>
            <a:avLst/>
            <a:gdLst/>
            <a:ahLst/>
            <a:cxnLst/>
            <a:rect l="l" t="t" r="r" b="b"/>
            <a:pathLst>
              <a:path w="826770" h="386080">
                <a:moveTo>
                  <a:pt x="0" y="385727"/>
                </a:moveTo>
                <a:lnTo>
                  <a:pt x="826158" y="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661672" y="1681963"/>
            <a:ext cx="826769" cy="386080"/>
          </a:xfrm>
          <a:custGeom>
            <a:avLst/>
            <a:gdLst/>
            <a:ahLst/>
            <a:cxnLst/>
            <a:rect l="l" t="t" r="r" b="b"/>
            <a:pathLst>
              <a:path w="826770" h="386080">
                <a:moveTo>
                  <a:pt x="0" y="385727"/>
                </a:moveTo>
                <a:lnTo>
                  <a:pt x="826158" y="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914095" y="1421697"/>
            <a:ext cx="135543" cy="13554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990600" y="1484696"/>
            <a:ext cx="6980555" cy="0"/>
          </a:xfrm>
          <a:custGeom>
            <a:avLst/>
            <a:gdLst/>
            <a:ahLst/>
            <a:cxnLst/>
            <a:rect l="l" t="t" r="r" b="b"/>
            <a:pathLst>
              <a:path w="6980555">
                <a:moveTo>
                  <a:pt x="0" y="0"/>
                </a:moveTo>
                <a:lnTo>
                  <a:pt x="6980446" y="1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8118753" y="1206138"/>
            <a:ext cx="337185" cy="476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50" i="1" spc="170" dirty="0">
                <a:latin typeface="Times New Roman"/>
                <a:cs typeface="Times New Roman"/>
              </a:rPr>
              <a:t>l</a:t>
            </a:r>
            <a:r>
              <a:rPr sz="2550" spc="359" baseline="-24509" dirty="0">
                <a:latin typeface="Symbol"/>
                <a:cs typeface="Symbol"/>
              </a:rPr>
              <a:t></a:t>
            </a:r>
            <a:endParaRPr sz="2550" baseline="-24509">
              <a:latin typeface="Symbol"/>
              <a:cs typeface="Symbo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773697" y="2356541"/>
            <a:ext cx="24892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0" dirty="0">
                <a:latin typeface="Footlight MT Light"/>
                <a:cs typeface="Footlight MT Light"/>
              </a:rPr>
              <a:t>π</a:t>
            </a:r>
            <a:endParaRPr sz="3200">
              <a:latin typeface="Footlight MT Light"/>
              <a:cs typeface="Footlight MT Light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3914842" y="1798705"/>
            <a:ext cx="33020" cy="1647825"/>
          </a:xfrm>
          <a:custGeom>
            <a:avLst/>
            <a:gdLst/>
            <a:ahLst/>
            <a:cxnLst/>
            <a:rect l="l" t="t" r="r" b="b"/>
            <a:pathLst>
              <a:path w="33020" h="1647825">
                <a:moveTo>
                  <a:pt x="0" y="1647256"/>
                </a:moveTo>
                <a:lnTo>
                  <a:pt x="32460" y="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185926" y="1798576"/>
            <a:ext cx="49530" cy="1715770"/>
          </a:xfrm>
          <a:custGeom>
            <a:avLst/>
            <a:gdLst/>
            <a:ahLst/>
            <a:cxnLst/>
            <a:rect l="l" t="t" r="r" b="b"/>
            <a:pathLst>
              <a:path w="49529" h="1715770">
                <a:moveTo>
                  <a:pt x="0" y="1715156"/>
                </a:moveTo>
                <a:lnTo>
                  <a:pt x="48905" y="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234834" y="888046"/>
            <a:ext cx="47625" cy="910590"/>
          </a:xfrm>
          <a:custGeom>
            <a:avLst/>
            <a:gdLst/>
            <a:ahLst/>
            <a:cxnLst/>
            <a:rect l="l" t="t" r="r" b="b"/>
            <a:pathLst>
              <a:path w="47625" h="910589">
                <a:moveTo>
                  <a:pt x="0" y="910531"/>
                </a:moveTo>
                <a:lnTo>
                  <a:pt x="47510" y="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947347" y="984019"/>
            <a:ext cx="47625" cy="910590"/>
          </a:xfrm>
          <a:custGeom>
            <a:avLst/>
            <a:gdLst/>
            <a:ahLst/>
            <a:cxnLst/>
            <a:rect l="l" t="t" r="r" b="b"/>
            <a:pathLst>
              <a:path w="47625" h="910589">
                <a:moveTo>
                  <a:pt x="0" y="910531"/>
                </a:moveTo>
                <a:lnTo>
                  <a:pt x="47510" y="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050384" y="1412821"/>
            <a:ext cx="135543" cy="13554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5260340" y="6074854"/>
            <a:ext cx="2384425" cy="742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1460">
              <a:lnSpc>
                <a:spcPct val="100000"/>
              </a:lnSpc>
              <a:spcBef>
                <a:spcPts val="100"/>
              </a:spcBef>
            </a:pPr>
            <a:r>
              <a:rPr sz="1800" spc="10" dirty="0">
                <a:solidFill>
                  <a:srgbClr val="FF0000"/>
                </a:solidFill>
                <a:latin typeface="Arial Unicode MS"/>
                <a:cs typeface="Arial Unicode MS"/>
              </a:rPr>
              <a:t>[Eq.</a:t>
            </a:r>
            <a:r>
              <a:rPr sz="1800" spc="-35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1800" spc="114" dirty="0">
                <a:solidFill>
                  <a:srgbClr val="FF0000"/>
                </a:solidFill>
                <a:latin typeface="Arial Unicode MS"/>
                <a:cs typeface="Arial Unicode MS"/>
              </a:rPr>
              <a:t>26]</a:t>
            </a:r>
            <a:endParaRPr sz="1800" dirty="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1565"/>
              </a:spcBef>
            </a:pPr>
            <a:r>
              <a:rPr sz="1600" spc="-5" dirty="0">
                <a:latin typeface="Arial"/>
                <a:cs typeface="Arial"/>
              </a:rPr>
              <a:t>Image</a:t>
            </a:r>
            <a:endParaRPr sz="1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7539" y="164274"/>
            <a:ext cx="552069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视平线例子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33400" y="1219199"/>
            <a:ext cx="8229600" cy="45920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9600" y="1981200"/>
            <a:ext cx="8077200" cy="0"/>
          </a:xfrm>
          <a:custGeom>
            <a:avLst/>
            <a:gdLst/>
            <a:ahLst/>
            <a:cxnLst/>
            <a:rect l="l" t="t" r="r" b="b"/>
            <a:pathLst>
              <a:path w="8077200">
                <a:moveTo>
                  <a:pt x="0" y="0"/>
                </a:moveTo>
                <a:lnTo>
                  <a:pt x="8077200" y="1"/>
                </a:lnTo>
              </a:path>
            </a:pathLst>
          </a:custGeom>
          <a:ln w="50800">
            <a:solidFill>
              <a:srgbClr val="FF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09600" y="1447800"/>
            <a:ext cx="8077200" cy="0"/>
          </a:xfrm>
          <a:custGeom>
            <a:avLst/>
            <a:gdLst/>
            <a:ahLst/>
            <a:cxnLst/>
            <a:rect l="l" t="t" r="r" b="b"/>
            <a:pathLst>
              <a:path w="8077200">
                <a:moveTo>
                  <a:pt x="0" y="0"/>
                </a:moveTo>
                <a:lnTo>
                  <a:pt x="8077200" y="1"/>
                </a:lnTo>
              </a:path>
            </a:pathLst>
          </a:custGeom>
          <a:ln w="508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09600" y="2514600"/>
            <a:ext cx="8077200" cy="0"/>
          </a:xfrm>
          <a:custGeom>
            <a:avLst/>
            <a:gdLst/>
            <a:ahLst/>
            <a:cxnLst/>
            <a:rect l="l" t="t" r="r" b="b"/>
            <a:pathLst>
              <a:path w="8077200">
                <a:moveTo>
                  <a:pt x="0" y="0"/>
                </a:moveTo>
                <a:lnTo>
                  <a:pt x="8077200" y="1"/>
                </a:lnTo>
              </a:path>
            </a:pathLst>
          </a:custGeom>
          <a:ln w="50800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136139" y="6027420"/>
            <a:ext cx="503110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3200" dirty="0">
                <a:latin typeface="Calibri"/>
                <a:cs typeface="Calibri"/>
              </a:rPr>
              <a:t>橙色的线是视平线！</a:t>
            </a:r>
            <a:endParaRPr sz="3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316674"/>
            <a:ext cx="8090534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13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这两条线是否平行？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33400" y="1219199"/>
            <a:ext cx="8229600" cy="45920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794092" y="1996312"/>
            <a:ext cx="2049145" cy="3815079"/>
          </a:xfrm>
          <a:custGeom>
            <a:avLst/>
            <a:gdLst/>
            <a:ahLst/>
            <a:cxnLst/>
            <a:rect l="l" t="t" r="r" b="b"/>
            <a:pathLst>
              <a:path w="2049145" h="3815079">
                <a:moveTo>
                  <a:pt x="0" y="3814920"/>
                </a:moveTo>
                <a:lnTo>
                  <a:pt x="2048753" y="0"/>
                </a:lnTo>
              </a:path>
            </a:pathLst>
          </a:custGeom>
          <a:ln w="50800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913493" y="2066960"/>
            <a:ext cx="1978660" cy="3674110"/>
          </a:xfrm>
          <a:custGeom>
            <a:avLst/>
            <a:gdLst/>
            <a:ahLst/>
            <a:cxnLst/>
            <a:rect l="l" t="t" r="r" b="b"/>
            <a:pathLst>
              <a:path w="1978659" h="3674110">
                <a:moveTo>
                  <a:pt x="1978107" y="3673626"/>
                </a:moveTo>
                <a:lnTo>
                  <a:pt x="0" y="0"/>
                </a:lnTo>
              </a:path>
            </a:pathLst>
          </a:custGeom>
          <a:ln w="50800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983739" y="5883044"/>
            <a:ext cx="4471035" cy="8694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1445" indent="-118745">
              <a:lnSpc>
                <a:spcPct val="100000"/>
              </a:lnSpc>
              <a:spcBef>
                <a:spcPts val="100"/>
              </a:spcBef>
              <a:buChar char="-"/>
              <a:tabLst>
                <a:tab pos="132080" algn="l"/>
              </a:tabLst>
            </a:pPr>
            <a:r>
              <a:rPr lang="zh-CN" altLang="en-US" sz="1800" spc="10" dirty="0">
                <a:latin typeface="Arial Unicode MS"/>
                <a:cs typeface="Arial Unicode MS"/>
              </a:rPr>
              <a:t>识别视平线</a:t>
            </a:r>
            <a:endParaRPr lang="en-US" altLang="zh-CN" sz="1800" spc="10" dirty="0">
              <a:latin typeface="Arial Unicode MS"/>
              <a:cs typeface="Arial Unicode MS"/>
            </a:endParaRPr>
          </a:p>
          <a:p>
            <a:pPr marL="131445" indent="-118745">
              <a:lnSpc>
                <a:spcPct val="100000"/>
              </a:lnSpc>
              <a:spcBef>
                <a:spcPts val="100"/>
              </a:spcBef>
              <a:buChar char="-"/>
              <a:tabLst>
                <a:tab pos="132080" algn="l"/>
              </a:tabLst>
            </a:pPr>
            <a:r>
              <a:rPr lang="zh-CN" altLang="en-US" sz="1800" spc="10" dirty="0">
                <a:latin typeface="Arial Unicode MS"/>
                <a:cs typeface="Arial Unicode MS"/>
              </a:rPr>
              <a:t>测量两条直线是否相交在视平线上</a:t>
            </a:r>
            <a:endParaRPr lang="en-US" altLang="zh-CN" sz="1800" spc="10" dirty="0">
              <a:latin typeface="Arial Unicode MS"/>
              <a:cs typeface="Arial Unicode MS"/>
            </a:endParaRPr>
          </a:p>
          <a:p>
            <a:pPr marL="131445" indent="-118745">
              <a:lnSpc>
                <a:spcPct val="100000"/>
              </a:lnSpc>
              <a:spcBef>
                <a:spcPts val="100"/>
              </a:spcBef>
              <a:buChar char="-"/>
              <a:tabLst>
                <a:tab pos="132080" algn="l"/>
              </a:tabLst>
            </a:pPr>
            <a:r>
              <a:rPr lang="zh-CN" altLang="en-US" sz="1800" spc="-25" dirty="0">
                <a:latin typeface="Arial Unicode MS"/>
                <a:cs typeface="Arial Unicode MS"/>
              </a:rPr>
              <a:t>如果是</a:t>
            </a:r>
            <a:r>
              <a:rPr sz="1800" spc="-25" dirty="0">
                <a:latin typeface="Arial Unicode MS"/>
                <a:cs typeface="Arial Unicode MS"/>
              </a:rPr>
              <a:t>, </a:t>
            </a:r>
            <a:r>
              <a:rPr lang="zh-CN" altLang="en-US" sz="1800" spc="-25" dirty="0">
                <a:latin typeface="Arial Unicode MS"/>
                <a:cs typeface="Arial Unicode MS"/>
              </a:rPr>
              <a:t>这两条线在</a:t>
            </a:r>
            <a:r>
              <a:rPr lang="en-US" altLang="zh-CN" sz="1800" spc="-25" dirty="0">
                <a:latin typeface="Arial Unicode MS"/>
                <a:cs typeface="Arial Unicode MS"/>
              </a:rPr>
              <a:t>3D</a:t>
            </a:r>
            <a:r>
              <a:rPr lang="zh-CN" altLang="en-US" sz="1800" spc="-25" dirty="0">
                <a:latin typeface="Arial Unicode MS"/>
                <a:cs typeface="Arial Unicode MS"/>
              </a:rPr>
              <a:t>空间中</a:t>
            </a:r>
            <a:r>
              <a:rPr sz="1800" spc="35" dirty="0">
                <a:latin typeface="Arial Unicode MS"/>
                <a:cs typeface="Arial Unicode MS"/>
              </a:rPr>
              <a:t> </a:t>
            </a:r>
            <a:r>
              <a:rPr sz="1800" spc="425" dirty="0">
                <a:latin typeface="Arial Unicode MS"/>
                <a:cs typeface="Arial Unicode MS"/>
              </a:rPr>
              <a:t>//</a:t>
            </a:r>
            <a:endParaRPr sz="1800" dirty="0">
              <a:latin typeface="Arial Unicode MS"/>
              <a:cs typeface="Arial Unicode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85800" y="1981200"/>
            <a:ext cx="8077200" cy="0"/>
          </a:xfrm>
          <a:custGeom>
            <a:avLst/>
            <a:gdLst/>
            <a:ahLst/>
            <a:cxnLst/>
            <a:rect l="l" t="t" r="r" b="b"/>
            <a:pathLst>
              <a:path w="8077200">
                <a:moveTo>
                  <a:pt x="0" y="0"/>
                </a:moveTo>
                <a:lnTo>
                  <a:pt x="8077200" y="1"/>
                </a:lnTo>
              </a:path>
            </a:pathLst>
          </a:custGeom>
          <a:ln w="50800">
            <a:solidFill>
              <a:srgbClr val="FF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362200" y="3200400"/>
            <a:ext cx="4997450" cy="772006"/>
          </a:xfrm>
          <a:prstGeom prst="rect">
            <a:avLst/>
          </a:prstGeom>
          <a:solidFill>
            <a:srgbClr val="FFFFFF"/>
          </a:solidFill>
          <a:ln w="25400">
            <a:solidFill>
              <a:srgbClr val="FF0000"/>
            </a:solidFill>
          </a:ln>
        </p:spPr>
        <p:txBody>
          <a:bodyPr vert="horz" wrap="square" lIns="0" tIns="33020" rIns="0" bIns="0" rtlCol="0">
            <a:spAutoFit/>
          </a:bodyPr>
          <a:lstStyle/>
          <a:p>
            <a:pPr marL="321310" indent="-229870">
              <a:lnSpc>
                <a:spcPct val="100000"/>
              </a:lnSpc>
              <a:spcBef>
                <a:spcPts val="260"/>
              </a:spcBef>
              <a:buSzPct val="95833"/>
              <a:buChar char="•"/>
              <a:tabLst>
                <a:tab pos="321945" algn="l"/>
              </a:tabLst>
            </a:pPr>
            <a:r>
              <a:rPr lang="zh-CN" altLang="en-US" sz="2400" spc="-5" dirty="0">
                <a:latin typeface="Arial Unicode MS"/>
                <a:cs typeface="Arial Unicode MS"/>
              </a:rPr>
              <a:t>识别有助于重构</a:t>
            </a:r>
            <a:r>
              <a:rPr sz="2400" spc="5" dirty="0">
                <a:latin typeface="Arial Unicode MS"/>
                <a:cs typeface="Arial Unicode MS"/>
              </a:rPr>
              <a:t>!</a:t>
            </a:r>
            <a:endParaRPr sz="2400" dirty="0">
              <a:latin typeface="Arial Unicode MS"/>
              <a:cs typeface="Arial Unicode MS"/>
            </a:endParaRPr>
          </a:p>
          <a:p>
            <a:pPr marL="321310" indent="-229870">
              <a:lnSpc>
                <a:spcPct val="100000"/>
              </a:lnSpc>
              <a:spcBef>
                <a:spcPts val="20"/>
              </a:spcBef>
              <a:buSzPct val="95833"/>
              <a:buChar char="•"/>
              <a:tabLst>
                <a:tab pos="321945" algn="l"/>
              </a:tabLst>
            </a:pPr>
            <a:r>
              <a:rPr lang="zh-CN" altLang="en-US" sz="2400" dirty="0">
                <a:latin typeface="Arial Unicode MS"/>
                <a:cs typeface="Arial Unicode MS"/>
              </a:rPr>
              <a:t>人类已证实了这一点</a:t>
            </a:r>
            <a:endParaRPr sz="2400" dirty="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732437" y="705400"/>
            <a:ext cx="7762875" cy="3552818"/>
            <a:chOff x="732437" y="705400"/>
            <a:chExt cx="7762875" cy="3552818"/>
          </a:xfrm>
        </p:grpSpPr>
        <p:sp>
          <p:nvSpPr>
            <p:cNvPr id="17" name="object 17"/>
            <p:cNvSpPr/>
            <p:nvPr/>
          </p:nvSpPr>
          <p:spPr>
            <a:xfrm>
              <a:off x="732437" y="705400"/>
              <a:ext cx="7229475" cy="355281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7428512" y="2126515"/>
              <a:ext cx="10668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摄像机</a:t>
              </a: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3429000" y="705400"/>
              <a:ext cx="1371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标定装置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806006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0339" y="164274"/>
            <a:ext cx="646557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-2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影消线和平面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96252" y="2324103"/>
            <a:ext cx="2423160" cy="773430"/>
          </a:xfrm>
          <a:custGeom>
            <a:avLst/>
            <a:gdLst/>
            <a:ahLst/>
            <a:cxnLst/>
            <a:rect l="l" t="t" r="r" b="b"/>
            <a:pathLst>
              <a:path w="2423160" h="773430">
                <a:moveTo>
                  <a:pt x="1390208" y="0"/>
                </a:moveTo>
                <a:lnTo>
                  <a:pt x="523338" y="308643"/>
                </a:lnTo>
                <a:lnTo>
                  <a:pt x="0" y="506309"/>
                </a:lnTo>
                <a:lnTo>
                  <a:pt x="1032833" y="773361"/>
                </a:lnTo>
                <a:lnTo>
                  <a:pt x="2423041" y="267053"/>
                </a:lnTo>
                <a:lnTo>
                  <a:pt x="1390208" y="0"/>
                </a:lnTo>
                <a:close/>
              </a:path>
            </a:pathLst>
          </a:custGeom>
          <a:solidFill>
            <a:srgbClr val="3C8C93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196252" y="2324104"/>
            <a:ext cx="2423160" cy="773430"/>
          </a:xfrm>
          <a:custGeom>
            <a:avLst/>
            <a:gdLst/>
            <a:ahLst/>
            <a:cxnLst/>
            <a:rect l="l" t="t" r="r" b="b"/>
            <a:pathLst>
              <a:path w="2423160" h="773430">
                <a:moveTo>
                  <a:pt x="89914" y="462959"/>
                </a:moveTo>
                <a:lnTo>
                  <a:pt x="1390208" y="0"/>
                </a:lnTo>
                <a:lnTo>
                  <a:pt x="2423041" y="267052"/>
                </a:lnTo>
                <a:lnTo>
                  <a:pt x="1032833" y="773361"/>
                </a:lnTo>
                <a:lnTo>
                  <a:pt x="0" y="506308"/>
                </a:lnTo>
                <a:lnTo>
                  <a:pt x="523345" y="308639"/>
                </a:lnTo>
              </a:path>
            </a:pathLst>
          </a:custGeom>
          <a:ln w="253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39946" y="1447800"/>
            <a:ext cx="1276350" cy="2221230"/>
          </a:xfrm>
          <a:custGeom>
            <a:avLst/>
            <a:gdLst/>
            <a:ahLst/>
            <a:cxnLst/>
            <a:rect l="l" t="t" r="r" b="b"/>
            <a:pathLst>
              <a:path w="1276350" h="2221229">
                <a:moveTo>
                  <a:pt x="1275805" y="0"/>
                </a:moveTo>
                <a:lnTo>
                  <a:pt x="125293" y="878889"/>
                </a:lnTo>
                <a:lnTo>
                  <a:pt x="0" y="2221170"/>
                </a:lnTo>
                <a:lnTo>
                  <a:pt x="1029406" y="1434795"/>
                </a:lnTo>
                <a:lnTo>
                  <a:pt x="1275805" y="0"/>
                </a:lnTo>
                <a:close/>
              </a:path>
            </a:pathLst>
          </a:custGeom>
          <a:solidFill>
            <a:srgbClr val="C0C0C0">
              <a:alpha val="5293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639946" y="1447799"/>
            <a:ext cx="1276350" cy="2221230"/>
          </a:xfrm>
          <a:custGeom>
            <a:avLst/>
            <a:gdLst/>
            <a:ahLst/>
            <a:cxnLst/>
            <a:rect l="l" t="t" r="r" b="b"/>
            <a:pathLst>
              <a:path w="1276350" h="2221229">
                <a:moveTo>
                  <a:pt x="60553" y="2174913"/>
                </a:moveTo>
                <a:lnTo>
                  <a:pt x="1029405" y="1434795"/>
                </a:lnTo>
                <a:lnTo>
                  <a:pt x="1275805" y="0"/>
                </a:lnTo>
                <a:lnTo>
                  <a:pt x="125293" y="878889"/>
                </a:lnTo>
                <a:lnTo>
                  <a:pt x="0" y="2221170"/>
                </a:lnTo>
                <a:lnTo>
                  <a:pt x="121106" y="2128655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208124" y="2901284"/>
            <a:ext cx="228600" cy="228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208124" y="2901284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114300"/>
                </a:moveTo>
                <a:lnTo>
                  <a:pt x="8982" y="69809"/>
                </a:lnTo>
                <a:lnTo>
                  <a:pt x="33477" y="33477"/>
                </a:lnTo>
                <a:lnTo>
                  <a:pt x="69809" y="8982"/>
                </a:lnTo>
                <a:lnTo>
                  <a:pt x="114300" y="0"/>
                </a:lnTo>
                <a:lnTo>
                  <a:pt x="158790" y="8982"/>
                </a:lnTo>
                <a:lnTo>
                  <a:pt x="195122" y="33477"/>
                </a:lnTo>
                <a:lnTo>
                  <a:pt x="219617" y="69809"/>
                </a:lnTo>
                <a:lnTo>
                  <a:pt x="228600" y="114300"/>
                </a:lnTo>
                <a:lnTo>
                  <a:pt x="219617" y="158790"/>
                </a:lnTo>
                <a:lnTo>
                  <a:pt x="195122" y="195122"/>
                </a:lnTo>
                <a:lnTo>
                  <a:pt x="158790" y="219617"/>
                </a:lnTo>
                <a:lnTo>
                  <a:pt x="114300" y="228600"/>
                </a:lnTo>
                <a:lnTo>
                  <a:pt x="69809" y="219617"/>
                </a:lnTo>
                <a:lnTo>
                  <a:pt x="33477" y="195122"/>
                </a:lnTo>
                <a:lnTo>
                  <a:pt x="8982" y="158790"/>
                </a:lnTo>
                <a:lnTo>
                  <a:pt x="0" y="1143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396401" y="3150204"/>
            <a:ext cx="2393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5" dirty="0">
                <a:latin typeface="Arial Unicode MS"/>
                <a:cs typeface="Arial Unicode MS"/>
              </a:rPr>
              <a:t>C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204949" y="2056734"/>
            <a:ext cx="228600" cy="970280"/>
          </a:xfrm>
          <a:custGeom>
            <a:avLst/>
            <a:gdLst/>
            <a:ahLst/>
            <a:cxnLst/>
            <a:rect l="l" t="t" r="r" b="b"/>
            <a:pathLst>
              <a:path w="228600" h="970280">
                <a:moveTo>
                  <a:pt x="152400" y="228600"/>
                </a:moveTo>
                <a:lnTo>
                  <a:pt x="76200" y="228600"/>
                </a:lnTo>
                <a:lnTo>
                  <a:pt x="76200" y="969963"/>
                </a:lnTo>
                <a:lnTo>
                  <a:pt x="152400" y="969963"/>
                </a:lnTo>
                <a:lnTo>
                  <a:pt x="152400" y="228600"/>
                </a:lnTo>
                <a:close/>
              </a:path>
              <a:path w="228600" h="970280">
                <a:moveTo>
                  <a:pt x="114300" y="0"/>
                </a:moveTo>
                <a:lnTo>
                  <a:pt x="0" y="228600"/>
                </a:lnTo>
                <a:lnTo>
                  <a:pt x="228600" y="228600"/>
                </a:lnTo>
                <a:lnTo>
                  <a:pt x="1143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280630" y="2644951"/>
            <a:ext cx="772160" cy="407670"/>
          </a:xfrm>
          <a:custGeom>
            <a:avLst/>
            <a:gdLst/>
            <a:ahLst/>
            <a:cxnLst/>
            <a:rect l="l" t="t" r="r" b="b"/>
            <a:pathLst>
              <a:path w="772159" h="407669">
                <a:moveTo>
                  <a:pt x="516049" y="0"/>
                </a:moveTo>
                <a:lnTo>
                  <a:pt x="549673" y="68380"/>
                </a:lnTo>
                <a:lnTo>
                  <a:pt x="0" y="338665"/>
                </a:lnTo>
                <a:lnTo>
                  <a:pt x="33623" y="407046"/>
                </a:lnTo>
                <a:lnTo>
                  <a:pt x="583297" y="136761"/>
                </a:lnTo>
                <a:lnTo>
                  <a:pt x="668920" y="136761"/>
                </a:lnTo>
                <a:lnTo>
                  <a:pt x="771626" y="1699"/>
                </a:lnTo>
                <a:lnTo>
                  <a:pt x="516049" y="0"/>
                </a:lnTo>
                <a:close/>
              </a:path>
              <a:path w="772159" h="407669">
                <a:moveTo>
                  <a:pt x="668920" y="136761"/>
                </a:moveTo>
                <a:lnTo>
                  <a:pt x="583297" y="136761"/>
                </a:lnTo>
                <a:lnTo>
                  <a:pt x="616921" y="205141"/>
                </a:lnTo>
                <a:lnTo>
                  <a:pt x="668920" y="1367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319249" y="2912397"/>
            <a:ext cx="971550" cy="228600"/>
          </a:xfrm>
          <a:custGeom>
            <a:avLst/>
            <a:gdLst/>
            <a:ahLst/>
            <a:cxnLst/>
            <a:rect l="l" t="t" r="r" b="b"/>
            <a:pathLst>
              <a:path w="971550" h="228600">
                <a:moveTo>
                  <a:pt x="895350" y="152400"/>
                </a:moveTo>
                <a:lnTo>
                  <a:pt x="742950" y="152400"/>
                </a:lnTo>
                <a:lnTo>
                  <a:pt x="742950" y="228600"/>
                </a:lnTo>
                <a:lnTo>
                  <a:pt x="895350" y="152400"/>
                </a:lnTo>
                <a:close/>
              </a:path>
              <a:path w="971550" h="228600">
                <a:moveTo>
                  <a:pt x="742948" y="0"/>
                </a:moveTo>
                <a:lnTo>
                  <a:pt x="742948" y="76200"/>
                </a:lnTo>
                <a:lnTo>
                  <a:pt x="0" y="76201"/>
                </a:lnTo>
                <a:lnTo>
                  <a:pt x="0" y="152401"/>
                </a:lnTo>
                <a:lnTo>
                  <a:pt x="895350" y="152400"/>
                </a:lnTo>
                <a:lnTo>
                  <a:pt x="971550" y="114300"/>
                </a:lnTo>
                <a:lnTo>
                  <a:pt x="7429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855574" y="2291684"/>
            <a:ext cx="762000" cy="381000"/>
          </a:xfrm>
          <a:custGeom>
            <a:avLst/>
            <a:gdLst/>
            <a:ahLst/>
            <a:cxnLst/>
            <a:rect l="l" t="t" r="r" b="b"/>
            <a:pathLst>
              <a:path w="762000" h="381000">
                <a:moveTo>
                  <a:pt x="0" y="381000"/>
                </a:moveTo>
                <a:lnTo>
                  <a:pt x="762000" y="0"/>
                </a:lnTo>
              </a:path>
            </a:pathLst>
          </a:custGeom>
          <a:ln w="38100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331573" y="1910684"/>
            <a:ext cx="152400" cy="741680"/>
          </a:xfrm>
          <a:custGeom>
            <a:avLst/>
            <a:gdLst/>
            <a:ahLst/>
            <a:cxnLst/>
            <a:rect l="l" t="t" r="r" b="b"/>
            <a:pathLst>
              <a:path w="152400" h="741680">
                <a:moveTo>
                  <a:pt x="76200" y="0"/>
                </a:moveTo>
                <a:lnTo>
                  <a:pt x="0" y="152400"/>
                </a:lnTo>
                <a:lnTo>
                  <a:pt x="152400" y="152400"/>
                </a:lnTo>
                <a:lnTo>
                  <a:pt x="76200" y="0"/>
                </a:lnTo>
                <a:close/>
              </a:path>
              <a:path w="152400" h="741680">
                <a:moveTo>
                  <a:pt x="101600" y="182563"/>
                </a:moveTo>
                <a:lnTo>
                  <a:pt x="50800" y="182563"/>
                </a:lnTo>
                <a:lnTo>
                  <a:pt x="50800" y="233363"/>
                </a:lnTo>
                <a:lnTo>
                  <a:pt x="101600" y="233363"/>
                </a:lnTo>
                <a:lnTo>
                  <a:pt x="101600" y="182563"/>
                </a:lnTo>
                <a:close/>
              </a:path>
              <a:path w="152400" h="741680">
                <a:moveTo>
                  <a:pt x="101600" y="284163"/>
                </a:moveTo>
                <a:lnTo>
                  <a:pt x="50800" y="284163"/>
                </a:lnTo>
                <a:lnTo>
                  <a:pt x="50800" y="334963"/>
                </a:lnTo>
                <a:lnTo>
                  <a:pt x="101600" y="334963"/>
                </a:lnTo>
                <a:lnTo>
                  <a:pt x="101600" y="284163"/>
                </a:lnTo>
                <a:close/>
              </a:path>
              <a:path w="152400" h="741680">
                <a:moveTo>
                  <a:pt x="101600" y="385763"/>
                </a:moveTo>
                <a:lnTo>
                  <a:pt x="50800" y="385763"/>
                </a:lnTo>
                <a:lnTo>
                  <a:pt x="50800" y="436563"/>
                </a:lnTo>
                <a:lnTo>
                  <a:pt x="101600" y="436563"/>
                </a:lnTo>
                <a:lnTo>
                  <a:pt x="101600" y="385763"/>
                </a:lnTo>
                <a:close/>
              </a:path>
              <a:path w="152400" h="741680">
                <a:moveTo>
                  <a:pt x="101600" y="487363"/>
                </a:moveTo>
                <a:lnTo>
                  <a:pt x="50800" y="487363"/>
                </a:lnTo>
                <a:lnTo>
                  <a:pt x="50800" y="538163"/>
                </a:lnTo>
                <a:lnTo>
                  <a:pt x="101600" y="538163"/>
                </a:lnTo>
                <a:lnTo>
                  <a:pt x="101600" y="487363"/>
                </a:lnTo>
                <a:close/>
              </a:path>
              <a:path w="152400" h="741680">
                <a:moveTo>
                  <a:pt x="101600" y="588963"/>
                </a:moveTo>
                <a:lnTo>
                  <a:pt x="50800" y="588963"/>
                </a:lnTo>
                <a:lnTo>
                  <a:pt x="50800" y="639763"/>
                </a:lnTo>
                <a:lnTo>
                  <a:pt x="101600" y="639763"/>
                </a:lnTo>
                <a:lnTo>
                  <a:pt x="101600" y="588963"/>
                </a:lnTo>
                <a:close/>
              </a:path>
              <a:path w="152400" h="741680">
                <a:moveTo>
                  <a:pt x="101600" y="690563"/>
                </a:moveTo>
                <a:lnTo>
                  <a:pt x="50800" y="690563"/>
                </a:lnTo>
                <a:lnTo>
                  <a:pt x="50801" y="741363"/>
                </a:lnTo>
                <a:lnTo>
                  <a:pt x="101601" y="741363"/>
                </a:lnTo>
                <a:lnTo>
                  <a:pt x="101600" y="6905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546839" y="1644747"/>
            <a:ext cx="1651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0" dirty="0">
                <a:latin typeface="Arial Unicode MS"/>
                <a:cs typeface="Arial Unicode MS"/>
              </a:rPr>
              <a:t>n</a:t>
            </a:r>
            <a:endParaRPr sz="2000">
              <a:latin typeface="Arial Unicode MS"/>
              <a:cs typeface="Arial Unicode M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124948" y="2215484"/>
            <a:ext cx="1371600" cy="457200"/>
          </a:xfrm>
          <a:custGeom>
            <a:avLst/>
            <a:gdLst/>
            <a:ahLst/>
            <a:cxnLst/>
            <a:rect l="l" t="t" r="r" b="b"/>
            <a:pathLst>
              <a:path w="1371600" h="457200">
                <a:moveTo>
                  <a:pt x="0" y="457200"/>
                </a:moveTo>
                <a:lnTo>
                  <a:pt x="1371600" y="0"/>
                </a:lnTo>
              </a:path>
            </a:pathLst>
          </a:custGeom>
          <a:ln w="50800">
            <a:solidFill>
              <a:srgbClr val="336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213009" y="2420416"/>
            <a:ext cx="165256" cy="9291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890719" y="2722386"/>
            <a:ext cx="530860" cy="4241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900" b="1" spc="22" baseline="13888" dirty="0">
                <a:latin typeface="Times New Roman"/>
                <a:cs typeface="Times New Roman"/>
              </a:rPr>
              <a:t>l</a:t>
            </a:r>
            <a:r>
              <a:rPr sz="1500" i="1" spc="15" dirty="0">
                <a:latin typeface="Times New Roman"/>
                <a:cs typeface="Times New Roman"/>
              </a:rPr>
              <a:t>horiz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114800" y="4648200"/>
            <a:ext cx="3695700" cy="206216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229100" y="4953000"/>
            <a:ext cx="3606800" cy="0"/>
          </a:xfrm>
          <a:custGeom>
            <a:avLst/>
            <a:gdLst/>
            <a:ahLst/>
            <a:cxnLst/>
            <a:rect l="l" t="t" r="r" b="b"/>
            <a:pathLst>
              <a:path w="3606800">
                <a:moveTo>
                  <a:pt x="0" y="0"/>
                </a:moveTo>
                <a:lnTo>
                  <a:pt x="3606800" y="1"/>
                </a:lnTo>
              </a:path>
            </a:pathLst>
          </a:custGeom>
          <a:ln w="50800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4099289" y="1829404"/>
            <a:ext cx="24892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0" dirty="0">
                <a:latin typeface="Footlight MT Light"/>
                <a:cs typeface="Footlight MT Light"/>
              </a:rPr>
              <a:t>π</a:t>
            </a:r>
            <a:endParaRPr sz="3200">
              <a:latin typeface="Footlight MT Light"/>
              <a:cs typeface="Footlight MT Ligh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226814" y="1973093"/>
            <a:ext cx="113664" cy="407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dirty="0">
                <a:latin typeface="Times New Roman"/>
                <a:cs typeface="Times New Roman"/>
              </a:rPr>
              <a:t>l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322725" y="2186680"/>
            <a:ext cx="156845" cy="2463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50" spc="-5" dirty="0">
                <a:latin typeface="Symbol"/>
                <a:cs typeface="Symbol"/>
              </a:rPr>
              <a:t></a:t>
            </a:r>
            <a:endParaRPr sz="1450">
              <a:latin typeface="Symbol"/>
              <a:cs typeface="Symbo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75680" y="4611615"/>
            <a:ext cx="2225040" cy="1110615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ts val="3790"/>
              </a:lnSpc>
              <a:spcBef>
                <a:spcPts val="40"/>
              </a:spcBef>
            </a:pPr>
            <a:r>
              <a:rPr sz="4050" b="1" spc="-35" dirty="0">
                <a:latin typeface="Times New Roman"/>
                <a:cs typeface="Times New Roman"/>
              </a:rPr>
              <a:t>n </a:t>
            </a:r>
            <a:r>
              <a:rPr sz="4050" spc="-35" dirty="0">
                <a:latin typeface="Symbol"/>
                <a:cs typeface="Symbol"/>
              </a:rPr>
              <a:t></a:t>
            </a:r>
            <a:r>
              <a:rPr sz="4050" spc="-75" dirty="0">
                <a:latin typeface="Times New Roman"/>
                <a:cs typeface="Times New Roman"/>
              </a:rPr>
              <a:t> </a:t>
            </a:r>
            <a:r>
              <a:rPr sz="4050" spc="114" dirty="0">
                <a:latin typeface="Times New Roman"/>
                <a:cs typeface="Times New Roman"/>
              </a:rPr>
              <a:t>K</a:t>
            </a:r>
            <a:r>
              <a:rPr sz="3525" spc="172" baseline="42553" dirty="0">
                <a:latin typeface="Times New Roman"/>
                <a:cs typeface="Times New Roman"/>
              </a:rPr>
              <a:t>T</a:t>
            </a:r>
            <a:r>
              <a:rPr sz="4050" b="1" spc="114" dirty="0">
                <a:latin typeface="Times New Roman"/>
                <a:cs typeface="Times New Roman"/>
              </a:rPr>
              <a:t>l</a:t>
            </a:r>
            <a:endParaRPr sz="4050">
              <a:latin typeface="Times New Roman"/>
              <a:cs typeface="Times New Roman"/>
            </a:endParaRPr>
          </a:p>
          <a:p>
            <a:pPr algn="r">
              <a:lnSpc>
                <a:spcPts val="1750"/>
              </a:lnSpc>
            </a:pPr>
            <a:r>
              <a:rPr sz="2350" spc="25" dirty="0">
                <a:latin typeface="Times New Roman"/>
                <a:cs typeface="Times New Roman"/>
              </a:rPr>
              <a:t>ho</a:t>
            </a:r>
            <a:r>
              <a:rPr sz="2350" spc="-60" dirty="0">
                <a:latin typeface="Times New Roman"/>
                <a:cs typeface="Times New Roman"/>
              </a:rPr>
              <a:t>r</a:t>
            </a:r>
            <a:r>
              <a:rPr sz="2350" spc="60" dirty="0">
                <a:latin typeface="Times New Roman"/>
                <a:cs typeface="Times New Roman"/>
              </a:rPr>
              <a:t>i</a:t>
            </a:r>
            <a:r>
              <a:rPr sz="2350" spc="-15" dirty="0">
                <a:latin typeface="Times New Roman"/>
                <a:cs typeface="Times New Roman"/>
              </a:rPr>
              <a:t>z</a:t>
            </a:r>
            <a:endParaRPr sz="2350">
              <a:latin typeface="Times New Roman"/>
              <a:cs typeface="Times New Roman"/>
            </a:endParaRPr>
          </a:p>
          <a:p>
            <a:pPr marL="395605">
              <a:lnSpc>
                <a:spcPct val="100000"/>
              </a:lnSpc>
              <a:spcBef>
                <a:spcPts val="645"/>
              </a:spcBef>
            </a:pPr>
            <a:r>
              <a:rPr sz="2000" spc="15" dirty="0">
                <a:solidFill>
                  <a:srgbClr val="FF0000"/>
                </a:solidFill>
                <a:latin typeface="Arial Unicode MS"/>
                <a:cs typeface="Arial Unicode MS"/>
              </a:rPr>
              <a:t>[Eq.</a:t>
            </a:r>
            <a:r>
              <a:rPr sz="2000" spc="35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2000" spc="110" dirty="0">
                <a:solidFill>
                  <a:srgbClr val="FF0000"/>
                </a:solidFill>
                <a:latin typeface="Arial Unicode MS"/>
                <a:cs typeface="Arial Unicode MS"/>
              </a:rPr>
              <a:t>27]</a:t>
            </a:r>
            <a:endParaRPr sz="2000">
              <a:latin typeface="Arial Unicode MS"/>
              <a:cs typeface="Arial Unicode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64540" y="5963920"/>
            <a:ext cx="2705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See sec. 8.6.2 [HZ]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spc="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details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838200" y="4419600"/>
            <a:ext cx="2514600" cy="1447800"/>
          </a:xfrm>
          <a:custGeom>
            <a:avLst/>
            <a:gdLst/>
            <a:ahLst/>
            <a:cxnLst/>
            <a:rect l="l" t="t" r="r" b="b"/>
            <a:pathLst>
              <a:path w="2514600" h="1447800">
                <a:moveTo>
                  <a:pt x="0" y="1447800"/>
                </a:moveTo>
                <a:lnTo>
                  <a:pt x="2514600" y="1447800"/>
                </a:lnTo>
                <a:lnTo>
                  <a:pt x="25146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FFFF00">
              <a:alpha val="301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4739" y="88074"/>
            <a:ext cx="414464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-12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无穷远平面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724401" y="1583331"/>
            <a:ext cx="152400" cy="990600"/>
          </a:xfrm>
          <a:custGeom>
            <a:avLst/>
            <a:gdLst/>
            <a:ahLst/>
            <a:cxnLst/>
            <a:rect l="l" t="t" r="r" b="b"/>
            <a:pathLst>
              <a:path w="152400" h="990600">
                <a:moveTo>
                  <a:pt x="101600" y="152400"/>
                </a:moveTo>
                <a:lnTo>
                  <a:pt x="50800" y="152400"/>
                </a:lnTo>
                <a:lnTo>
                  <a:pt x="50798" y="990600"/>
                </a:lnTo>
                <a:lnTo>
                  <a:pt x="101598" y="990600"/>
                </a:lnTo>
                <a:lnTo>
                  <a:pt x="101600" y="152400"/>
                </a:lnTo>
                <a:close/>
              </a:path>
              <a:path w="152400" h="990600">
                <a:moveTo>
                  <a:pt x="76200" y="0"/>
                </a:moveTo>
                <a:lnTo>
                  <a:pt x="0" y="152400"/>
                </a:lnTo>
                <a:lnTo>
                  <a:pt x="152400" y="1524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00600" y="2497733"/>
            <a:ext cx="1066800" cy="152400"/>
          </a:xfrm>
          <a:custGeom>
            <a:avLst/>
            <a:gdLst/>
            <a:ahLst/>
            <a:cxnLst/>
            <a:rect l="l" t="t" r="r" b="b"/>
            <a:pathLst>
              <a:path w="1066800" h="152400">
                <a:moveTo>
                  <a:pt x="0" y="50798"/>
                </a:moveTo>
                <a:lnTo>
                  <a:pt x="0" y="101598"/>
                </a:lnTo>
                <a:lnTo>
                  <a:pt x="914400" y="101600"/>
                </a:lnTo>
                <a:lnTo>
                  <a:pt x="914400" y="152400"/>
                </a:lnTo>
                <a:lnTo>
                  <a:pt x="1066800" y="76200"/>
                </a:lnTo>
                <a:lnTo>
                  <a:pt x="1016000" y="50800"/>
                </a:lnTo>
                <a:lnTo>
                  <a:pt x="0" y="50798"/>
                </a:lnTo>
                <a:close/>
              </a:path>
              <a:path w="1066800" h="152400">
                <a:moveTo>
                  <a:pt x="914400" y="0"/>
                </a:moveTo>
                <a:lnTo>
                  <a:pt x="914400" y="50800"/>
                </a:lnTo>
                <a:lnTo>
                  <a:pt x="1016000" y="50800"/>
                </a:lnTo>
                <a:lnTo>
                  <a:pt x="9144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946140" y="2446106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0" dirty="0">
                <a:latin typeface="Arial Unicode MS"/>
                <a:cs typeface="Arial Unicode MS"/>
              </a:rPr>
              <a:t>x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55540" y="1531706"/>
            <a:ext cx="149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75" dirty="0">
                <a:latin typeface="Arial Unicode MS"/>
                <a:cs typeface="Arial Unicode MS"/>
              </a:rPr>
              <a:t>y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038600" y="2554098"/>
            <a:ext cx="777875" cy="629920"/>
          </a:xfrm>
          <a:custGeom>
            <a:avLst/>
            <a:gdLst/>
            <a:ahLst/>
            <a:cxnLst/>
            <a:rect l="l" t="t" r="r" b="b"/>
            <a:pathLst>
              <a:path w="777875" h="629919">
                <a:moveTo>
                  <a:pt x="71403" y="474728"/>
                </a:moveTo>
                <a:lnTo>
                  <a:pt x="0" y="629433"/>
                </a:lnTo>
                <a:lnTo>
                  <a:pt x="166606" y="593732"/>
                </a:lnTo>
                <a:lnTo>
                  <a:pt x="134871" y="554064"/>
                </a:lnTo>
                <a:lnTo>
                  <a:pt x="184457" y="514395"/>
                </a:lnTo>
                <a:lnTo>
                  <a:pt x="103136" y="514395"/>
                </a:lnTo>
                <a:lnTo>
                  <a:pt x="71403" y="474728"/>
                </a:lnTo>
                <a:close/>
              </a:path>
              <a:path w="777875" h="629919">
                <a:moveTo>
                  <a:pt x="746132" y="0"/>
                </a:moveTo>
                <a:lnTo>
                  <a:pt x="103136" y="514395"/>
                </a:lnTo>
                <a:lnTo>
                  <a:pt x="184457" y="514395"/>
                </a:lnTo>
                <a:lnTo>
                  <a:pt x="777867" y="39668"/>
                </a:lnTo>
                <a:lnTo>
                  <a:pt x="7461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345940" y="3131906"/>
            <a:ext cx="149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75" dirty="0">
                <a:latin typeface="Arial Unicode MS"/>
                <a:cs typeface="Arial Unicode MS"/>
              </a:rPr>
              <a:t>z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64558" y="1570645"/>
            <a:ext cx="455295" cy="4413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700" spc="130" dirty="0">
                <a:latin typeface="Symbol"/>
                <a:cs typeface="Symbol"/>
              </a:rPr>
              <a:t></a:t>
            </a:r>
            <a:r>
              <a:rPr sz="2325" spc="82" baseline="-25089" dirty="0">
                <a:latin typeface="Symbol"/>
                <a:cs typeface="Symbol"/>
              </a:rPr>
              <a:t></a:t>
            </a:r>
            <a:endParaRPr sz="2325" baseline="-25089">
              <a:latin typeface="Symbol"/>
              <a:cs typeface="Symbo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299192" y="1309178"/>
            <a:ext cx="2183130" cy="1078865"/>
          </a:xfrm>
          <a:custGeom>
            <a:avLst/>
            <a:gdLst/>
            <a:ahLst/>
            <a:cxnLst/>
            <a:rect l="l" t="t" r="r" b="b"/>
            <a:pathLst>
              <a:path w="2183129" h="1078864">
                <a:moveTo>
                  <a:pt x="1357602" y="709028"/>
                </a:moveTo>
                <a:lnTo>
                  <a:pt x="419976" y="709028"/>
                </a:lnTo>
                <a:lnTo>
                  <a:pt x="0" y="1078599"/>
                </a:lnTo>
                <a:lnTo>
                  <a:pt x="1060643" y="964156"/>
                </a:lnTo>
                <a:lnTo>
                  <a:pt x="1357602" y="709028"/>
                </a:lnTo>
                <a:close/>
              </a:path>
              <a:path w="2183129" h="1078864">
                <a:moveTo>
                  <a:pt x="2182887" y="0"/>
                </a:moveTo>
                <a:lnTo>
                  <a:pt x="1122243" y="114443"/>
                </a:lnTo>
                <a:lnTo>
                  <a:pt x="68842" y="1006320"/>
                </a:lnTo>
                <a:lnTo>
                  <a:pt x="419976" y="709028"/>
                </a:lnTo>
                <a:lnTo>
                  <a:pt x="1357602" y="709028"/>
                </a:lnTo>
                <a:lnTo>
                  <a:pt x="2182887" y="0"/>
                </a:lnTo>
                <a:close/>
              </a:path>
            </a:pathLst>
          </a:custGeom>
          <a:solidFill>
            <a:srgbClr val="3C8C93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299192" y="1309178"/>
            <a:ext cx="2183130" cy="1078865"/>
          </a:xfrm>
          <a:custGeom>
            <a:avLst/>
            <a:gdLst/>
            <a:ahLst/>
            <a:cxnLst/>
            <a:rect l="l" t="t" r="r" b="b"/>
            <a:pathLst>
              <a:path w="2183129" h="1078864">
                <a:moveTo>
                  <a:pt x="68843" y="1006320"/>
                </a:moveTo>
                <a:lnTo>
                  <a:pt x="1122243" y="114443"/>
                </a:lnTo>
                <a:lnTo>
                  <a:pt x="2182887" y="0"/>
                </a:lnTo>
                <a:lnTo>
                  <a:pt x="1060643" y="964155"/>
                </a:lnTo>
                <a:lnTo>
                  <a:pt x="0" y="1078599"/>
                </a:lnTo>
                <a:lnTo>
                  <a:pt x="419976" y="709028"/>
                </a:lnTo>
              </a:path>
            </a:pathLst>
          </a:custGeom>
          <a:ln w="253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527792" y="1461578"/>
            <a:ext cx="2183130" cy="1078865"/>
          </a:xfrm>
          <a:custGeom>
            <a:avLst/>
            <a:gdLst/>
            <a:ahLst/>
            <a:cxnLst/>
            <a:rect l="l" t="t" r="r" b="b"/>
            <a:pathLst>
              <a:path w="2183129" h="1078864">
                <a:moveTo>
                  <a:pt x="1357602" y="709028"/>
                </a:moveTo>
                <a:lnTo>
                  <a:pt x="419976" y="709028"/>
                </a:lnTo>
                <a:lnTo>
                  <a:pt x="0" y="1078599"/>
                </a:lnTo>
                <a:lnTo>
                  <a:pt x="1060643" y="964156"/>
                </a:lnTo>
                <a:lnTo>
                  <a:pt x="1357602" y="709028"/>
                </a:lnTo>
                <a:close/>
              </a:path>
              <a:path w="2183129" h="1078864">
                <a:moveTo>
                  <a:pt x="2182887" y="0"/>
                </a:moveTo>
                <a:lnTo>
                  <a:pt x="1122243" y="114443"/>
                </a:lnTo>
                <a:lnTo>
                  <a:pt x="68842" y="1006320"/>
                </a:lnTo>
                <a:lnTo>
                  <a:pt x="419976" y="709028"/>
                </a:lnTo>
                <a:lnTo>
                  <a:pt x="1357602" y="709028"/>
                </a:lnTo>
                <a:lnTo>
                  <a:pt x="2182887" y="0"/>
                </a:lnTo>
                <a:close/>
              </a:path>
            </a:pathLst>
          </a:custGeom>
          <a:solidFill>
            <a:srgbClr val="3C8C93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527792" y="1461578"/>
            <a:ext cx="2183130" cy="1078865"/>
          </a:xfrm>
          <a:custGeom>
            <a:avLst/>
            <a:gdLst/>
            <a:ahLst/>
            <a:cxnLst/>
            <a:rect l="l" t="t" r="r" b="b"/>
            <a:pathLst>
              <a:path w="2183129" h="1078864">
                <a:moveTo>
                  <a:pt x="68843" y="1006320"/>
                </a:moveTo>
                <a:lnTo>
                  <a:pt x="1122243" y="114443"/>
                </a:lnTo>
                <a:lnTo>
                  <a:pt x="2182887" y="0"/>
                </a:lnTo>
                <a:lnTo>
                  <a:pt x="1060643" y="964155"/>
                </a:lnTo>
                <a:lnTo>
                  <a:pt x="0" y="1078599"/>
                </a:lnTo>
                <a:lnTo>
                  <a:pt x="419976" y="709028"/>
                </a:lnTo>
              </a:path>
            </a:pathLst>
          </a:custGeom>
          <a:ln w="253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72223" y="1746691"/>
            <a:ext cx="1129665" cy="902969"/>
          </a:xfrm>
          <a:custGeom>
            <a:avLst/>
            <a:gdLst/>
            <a:ahLst/>
            <a:cxnLst/>
            <a:rect l="l" t="t" r="r" b="b"/>
            <a:pathLst>
              <a:path w="1129664" h="902969">
                <a:moveTo>
                  <a:pt x="0" y="902567"/>
                </a:moveTo>
                <a:lnTo>
                  <a:pt x="1129464" y="0"/>
                </a:lnTo>
              </a:path>
            </a:pathLst>
          </a:custGeom>
          <a:ln w="50800">
            <a:solidFill>
              <a:srgbClr val="336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010313" y="2031475"/>
            <a:ext cx="179705" cy="41275"/>
          </a:xfrm>
          <a:custGeom>
            <a:avLst/>
            <a:gdLst/>
            <a:ahLst/>
            <a:cxnLst/>
            <a:rect l="l" t="t" r="r" b="b"/>
            <a:pathLst>
              <a:path w="179705" h="41275">
                <a:moveTo>
                  <a:pt x="11250" y="0"/>
                </a:moveTo>
                <a:lnTo>
                  <a:pt x="8097" y="979"/>
                </a:lnTo>
                <a:lnTo>
                  <a:pt x="2297" y="5525"/>
                </a:lnTo>
                <a:lnTo>
                  <a:pt x="676" y="8515"/>
                </a:lnTo>
                <a:lnTo>
                  <a:pt x="0" y="15850"/>
                </a:lnTo>
                <a:lnTo>
                  <a:pt x="1028" y="19084"/>
                </a:lnTo>
                <a:lnTo>
                  <a:pt x="5810" y="24757"/>
                </a:lnTo>
                <a:lnTo>
                  <a:pt x="8821" y="26342"/>
                </a:lnTo>
                <a:lnTo>
                  <a:pt x="16158" y="27019"/>
                </a:lnTo>
                <a:lnTo>
                  <a:pt x="19444" y="26014"/>
                </a:lnTo>
                <a:lnTo>
                  <a:pt x="25184" y="21313"/>
                </a:lnTo>
                <a:lnTo>
                  <a:pt x="26786" y="18322"/>
                </a:lnTo>
                <a:lnTo>
                  <a:pt x="27449" y="11134"/>
                </a:lnTo>
                <a:lnTo>
                  <a:pt x="26436" y="7940"/>
                </a:lnTo>
                <a:lnTo>
                  <a:pt x="21728" y="2274"/>
                </a:lnTo>
                <a:lnTo>
                  <a:pt x="18587" y="676"/>
                </a:lnTo>
                <a:lnTo>
                  <a:pt x="11250" y="0"/>
                </a:lnTo>
                <a:close/>
              </a:path>
              <a:path w="179705" h="41275">
                <a:moveTo>
                  <a:pt x="163043" y="14000"/>
                </a:moveTo>
                <a:lnTo>
                  <a:pt x="159908" y="14980"/>
                </a:lnTo>
                <a:lnTo>
                  <a:pt x="154034" y="19521"/>
                </a:lnTo>
                <a:lnTo>
                  <a:pt x="152394" y="22508"/>
                </a:lnTo>
                <a:lnTo>
                  <a:pt x="151719" y="29844"/>
                </a:lnTo>
                <a:lnTo>
                  <a:pt x="152746" y="33078"/>
                </a:lnTo>
                <a:lnTo>
                  <a:pt x="157529" y="38750"/>
                </a:lnTo>
                <a:lnTo>
                  <a:pt x="160577" y="40339"/>
                </a:lnTo>
                <a:lnTo>
                  <a:pt x="167914" y="41015"/>
                </a:lnTo>
                <a:lnTo>
                  <a:pt x="171164" y="40007"/>
                </a:lnTo>
                <a:lnTo>
                  <a:pt x="176903" y="35305"/>
                </a:lnTo>
                <a:lnTo>
                  <a:pt x="178506" y="32315"/>
                </a:lnTo>
                <a:lnTo>
                  <a:pt x="179169" y="25126"/>
                </a:lnTo>
                <a:lnTo>
                  <a:pt x="178155" y="21932"/>
                </a:lnTo>
                <a:lnTo>
                  <a:pt x="173446" y="16267"/>
                </a:lnTo>
                <a:lnTo>
                  <a:pt x="170305" y="14669"/>
                </a:lnTo>
                <a:lnTo>
                  <a:pt x="163043" y="14000"/>
                </a:lnTo>
                <a:close/>
              </a:path>
              <a:path w="179705" h="41275">
                <a:moveTo>
                  <a:pt x="87166" y="7001"/>
                </a:moveTo>
                <a:lnTo>
                  <a:pt x="84014" y="7962"/>
                </a:lnTo>
                <a:lnTo>
                  <a:pt x="78220" y="12435"/>
                </a:lnTo>
                <a:lnTo>
                  <a:pt x="76598" y="15443"/>
                </a:lnTo>
                <a:lnTo>
                  <a:pt x="75915" y="22852"/>
                </a:lnTo>
                <a:lnTo>
                  <a:pt x="76925" y="26084"/>
                </a:lnTo>
                <a:lnTo>
                  <a:pt x="81633" y="31750"/>
                </a:lnTo>
                <a:lnTo>
                  <a:pt x="84663" y="33337"/>
                </a:lnTo>
                <a:lnTo>
                  <a:pt x="91998" y="34014"/>
                </a:lnTo>
                <a:lnTo>
                  <a:pt x="95248" y="33006"/>
                </a:lnTo>
                <a:lnTo>
                  <a:pt x="100987" y="28304"/>
                </a:lnTo>
                <a:lnTo>
                  <a:pt x="102590" y="25313"/>
                </a:lnTo>
                <a:lnTo>
                  <a:pt x="103253" y="18125"/>
                </a:lnTo>
                <a:lnTo>
                  <a:pt x="102240" y="14931"/>
                </a:lnTo>
                <a:lnTo>
                  <a:pt x="97532" y="9265"/>
                </a:lnTo>
                <a:lnTo>
                  <a:pt x="94428" y="7672"/>
                </a:lnTo>
                <a:lnTo>
                  <a:pt x="87166" y="70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607880" y="3610630"/>
            <a:ext cx="1647825" cy="364202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45085" algn="ctr">
              <a:lnSpc>
                <a:spcPct val="100000"/>
              </a:lnSpc>
              <a:spcBef>
                <a:spcPts val="195"/>
              </a:spcBef>
            </a:pPr>
            <a:r>
              <a:rPr lang="zh-CN" altLang="en-US" spc="-12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无穷远平面</a:t>
            </a:r>
            <a:endParaRPr sz="1800" dirty="0">
              <a:latin typeface="Arial Unicode MS"/>
              <a:cs typeface="Arial Unicode M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676401" y="3092573"/>
            <a:ext cx="2419985" cy="778510"/>
          </a:xfrm>
          <a:custGeom>
            <a:avLst/>
            <a:gdLst/>
            <a:ahLst/>
            <a:cxnLst/>
            <a:rect l="l" t="t" r="r" b="b"/>
            <a:pathLst>
              <a:path w="2419985" h="778510">
                <a:moveTo>
                  <a:pt x="2245681" y="319731"/>
                </a:moveTo>
                <a:lnTo>
                  <a:pt x="520767" y="319731"/>
                </a:lnTo>
                <a:lnTo>
                  <a:pt x="0" y="524094"/>
                </a:lnTo>
                <a:lnTo>
                  <a:pt x="1036172" y="777881"/>
                </a:lnTo>
                <a:lnTo>
                  <a:pt x="2245681" y="319731"/>
                </a:lnTo>
                <a:close/>
              </a:path>
              <a:path w="2419985" h="778510">
                <a:moveTo>
                  <a:pt x="1383600" y="0"/>
                </a:moveTo>
                <a:lnTo>
                  <a:pt x="89350" y="479596"/>
                </a:lnTo>
                <a:lnTo>
                  <a:pt x="520767" y="319731"/>
                </a:lnTo>
                <a:lnTo>
                  <a:pt x="2245681" y="319731"/>
                </a:lnTo>
                <a:lnTo>
                  <a:pt x="2419774" y="253786"/>
                </a:lnTo>
                <a:lnTo>
                  <a:pt x="1383600" y="0"/>
                </a:lnTo>
                <a:close/>
              </a:path>
            </a:pathLst>
          </a:custGeom>
          <a:solidFill>
            <a:srgbClr val="3C8C93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676400" y="3092573"/>
            <a:ext cx="2419985" cy="778510"/>
          </a:xfrm>
          <a:custGeom>
            <a:avLst/>
            <a:gdLst/>
            <a:ahLst/>
            <a:cxnLst/>
            <a:rect l="l" t="t" r="r" b="b"/>
            <a:pathLst>
              <a:path w="2419985" h="778510">
                <a:moveTo>
                  <a:pt x="89351" y="479596"/>
                </a:moveTo>
                <a:lnTo>
                  <a:pt x="1383601" y="0"/>
                </a:lnTo>
                <a:lnTo>
                  <a:pt x="2419774" y="253786"/>
                </a:lnTo>
                <a:lnTo>
                  <a:pt x="1036173" y="777880"/>
                </a:lnTo>
                <a:lnTo>
                  <a:pt x="0" y="524094"/>
                </a:lnTo>
                <a:lnTo>
                  <a:pt x="520767" y="319731"/>
                </a:lnTo>
              </a:path>
            </a:pathLst>
          </a:custGeom>
          <a:ln w="253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902261" y="3248988"/>
            <a:ext cx="2425700" cy="770255"/>
          </a:xfrm>
          <a:custGeom>
            <a:avLst/>
            <a:gdLst/>
            <a:ahLst/>
            <a:cxnLst/>
            <a:rect l="l" t="t" r="r" b="b"/>
            <a:pathLst>
              <a:path w="2425700" h="770254">
                <a:moveTo>
                  <a:pt x="1395064" y="0"/>
                </a:moveTo>
                <a:lnTo>
                  <a:pt x="525188" y="300216"/>
                </a:lnTo>
                <a:lnTo>
                  <a:pt x="0" y="492770"/>
                </a:lnTo>
                <a:lnTo>
                  <a:pt x="1030188" y="769851"/>
                </a:lnTo>
                <a:lnTo>
                  <a:pt x="2425252" y="277079"/>
                </a:lnTo>
                <a:lnTo>
                  <a:pt x="1395064" y="0"/>
                </a:lnTo>
                <a:close/>
              </a:path>
            </a:pathLst>
          </a:custGeom>
          <a:solidFill>
            <a:srgbClr val="3C8C93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902261" y="3248987"/>
            <a:ext cx="2425700" cy="770255"/>
          </a:xfrm>
          <a:custGeom>
            <a:avLst/>
            <a:gdLst/>
            <a:ahLst/>
            <a:cxnLst/>
            <a:rect l="l" t="t" r="r" b="b"/>
            <a:pathLst>
              <a:path w="2425700" h="770254">
                <a:moveTo>
                  <a:pt x="90331" y="450297"/>
                </a:moveTo>
                <a:lnTo>
                  <a:pt x="1395064" y="0"/>
                </a:lnTo>
                <a:lnTo>
                  <a:pt x="2425253" y="277080"/>
                </a:lnTo>
                <a:lnTo>
                  <a:pt x="1030188" y="769850"/>
                </a:lnTo>
                <a:lnTo>
                  <a:pt x="0" y="492770"/>
                </a:lnTo>
                <a:lnTo>
                  <a:pt x="525242" y="300198"/>
                </a:lnTo>
              </a:path>
            </a:pathLst>
          </a:custGeom>
          <a:ln w="253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98619" y="2892439"/>
            <a:ext cx="1322705" cy="584835"/>
          </a:xfrm>
          <a:custGeom>
            <a:avLst/>
            <a:gdLst/>
            <a:ahLst/>
            <a:cxnLst/>
            <a:rect l="l" t="t" r="r" b="b"/>
            <a:pathLst>
              <a:path w="1322705" h="584835">
                <a:moveTo>
                  <a:pt x="0" y="584302"/>
                </a:moveTo>
                <a:lnTo>
                  <a:pt x="1322463" y="0"/>
                </a:lnTo>
              </a:path>
            </a:pathLst>
          </a:custGeom>
          <a:ln w="50800">
            <a:solidFill>
              <a:srgbClr val="336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959297" y="3121800"/>
            <a:ext cx="170861" cy="796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84450" y="1507133"/>
            <a:ext cx="984250" cy="2227580"/>
          </a:xfrm>
          <a:custGeom>
            <a:avLst/>
            <a:gdLst/>
            <a:ahLst/>
            <a:cxnLst/>
            <a:rect l="l" t="t" r="r" b="b"/>
            <a:pathLst>
              <a:path w="984250" h="2227579">
                <a:moveTo>
                  <a:pt x="983820" y="0"/>
                </a:moveTo>
                <a:lnTo>
                  <a:pt x="243179" y="767796"/>
                </a:lnTo>
                <a:lnTo>
                  <a:pt x="85389" y="1674345"/>
                </a:lnTo>
                <a:lnTo>
                  <a:pt x="0" y="2227211"/>
                </a:lnTo>
                <a:lnTo>
                  <a:pt x="740642" y="1459415"/>
                </a:lnTo>
                <a:lnTo>
                  <a:pt x="983820" y="0"/>
                </a:lnTo>
                <a:close/>
              </a:path>
            </a:pathLst>
          </a:custGeom>
          <a:solidFill>
            <a:srgbClr val="FFFF0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084450" y="1507132"/>
            <a:ext cx="984250" cy="2227580"/>
          </a:xfrm>
          <a:custGeom>
            <a:avLst/>
            <a:gdLst/>
            <a:ahLst/>
            <a:cxnLst/>
            <a:rect l="l" t="t" r="r" b="b"/>
            <a:pathLst>
              <a:path w="984250" h="2227579">
                <a:moveTo>
                  <a:pt x="6497" y="2127605"/>
                </a:moveTo>
                <a:lnTo>
                  <a:pt x="243178" y="767796"/>
                </a:lnTo>
                <a:lnTo>
                  <a:pt x="983820" y="0"/>
                </a:lnTo>
                <a:lnTo>
                  <a:pt x="740641" y="1459414"/>
                </a:lnTo>
                <a:lnTo>
                  <a:pt x="0" y="2227211"/>
                </a:lnTo>
                <a:lnTo>
                  <a:pt x="85391" y="1674335"/>
                </a:lnTo>
              </a:path>
            </a:pathLst>
          </a:custGeom>
          <a:ln w="253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307340" y="4675723"/>
            <a:ext cx="7746365" cy="1187504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355600" marR="18415" indent="-342900">
              <a:lnSpc>
                <a:spcPts val="2800"/>
              </a:lnSpc>
              <a:spcBef>
                <a:spcPts val="259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zh-CN" altLang="en-US" sz="2400" spc="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平行平面在无穷远处交于一条公共线</a:t>
            </a:r>
            <a:r>
              <a:rPr sz="2400" spc="1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 </a:t>
            </a:r>
            <a:r>
              <a:rPr sz="2400" b="1" spc="425" dirty="0">
                <a:latin typeface="黑体" panose="02010609060101010101" pitchFamily="49" charset="-122"/>
                <a:ea typeface="黑体" panose="02010609060101010101" pitchFamily="49" charset="-122"/>
                <a:cs typeface="Lucida Sans"/>
              </a:rPr>
              <a:t>–</a:t>
            </a:r>
            <a:r>
              <a:rPr lang="zh-CN" altLang="en-US" sz="2400" b="1" spc="425" dirty="0">
                <a:latin typeface="黑体" panose="02010609060101010101" pitchFamily="49" charset="-122"/>
                <a:ea typeface="黑体" panose="02010609060101010101" pitchFamily="49" charset="-122"/>
                <a:cs typeface="Lucida Sans"/>
              </a:rPr>
              <a:t>无穷远直线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  <a:cs typeface="Lucida Sans"/>
            </a:endParaRPr>
          </a:p>
          <a:p>
            <a:pPr marL="355600" marR="18415" indent="-342900">
              <a:lnSpc>
                <a:spcPts val="2800"/>
              </a:lnSpc>
              <a:spcBef>
                <a:spcPts val="259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endParaRPr lang="en-US" altLang="zh-CN" sz="2400" spc="90" dirty="0">
              <a:latin typeface="黑体" panose="02010609060101010101" pitchFamily="49" charset="-122"/>
              <a:ea typeface="黑体" panose="02010609060101010101" pitchFamily="49" charset="-122"/>
              <a:cs typeface="Symbol"/>
            </a:endParaRPr>
          </a:p>
          <a:p>
            <a:pPr marL="355600" marR="18415" indent="-342900">
              <a:lnSpc>
                <a:spcPts val="2800"/>
              </a:lnSpc>
              <a:spcBef>
                <a:spcPts val="259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CN" sz="2400" spc="90" dirty="0">
                <a:latin typeface="黑体" panose="02010609060101010101" pitchFamily="49" charset="-122"/>
                <a:ea typeface="黑体" panose="02010609060101010101" pitchFamily="49" charset="-122"/>
                <a:cs typeface="Symbol"/>
              </a:rPr>
              <a:t>2</a:t>
            </a:r>
            <a:r>
              <a:rPr lang="zh-CN" altLang="en-US" sz="2400" spc="90" dirty="0">
                <a:latin typeface="黑体" panose="02010609060101010101" pitchFamily="49" charset="-122"/>
                <a:ea typeface="黑体" panose="02010609060101010101" pitchFamily="49" charset="-122"/>
                <a:cs typeface="Symbol"/>
              </a:rPr>
              <a:t>条或多条无穷远直线的集合定义为无穷远平面</a:t>
            </a:r>
            <a:r>
              <a:rPr lang="zh-CN" altLang="en-US" sz="2800" spc="90" dirty="0">
                <a:latin typeface="Symbol"/>
                <a:cs typeface="Symbol"/>
              </a:rPr>
              <a:t></a:t>
            </a:r>
            <a:r>
              <a:rPr lang="zh-CN" altLang="en-US" sz="2400" spc="135" baseline="-25089" dirty="0">
                <a:latin typeface="Symbol"/>
                <a:cs typeface="Symbol"/>
              </a:rPr>
              <a:t></a:t>
            </a:r>
            <a:endParaRPr lang="zh-CN" altLang="en-US" sz="2400" baseline="-25089" dirty="0">
              <a:latin typeface="Symbol"/>
              <a:cs typeface="Symbo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533914" y="952596"/>
            <a:ext cx="1795759" cy="2491158"/>
          </a:xfrm>
          <a:custGeom>
            <a:avLst/>
            <a:gdLst/>
            <a:ahLst/>
            <a:cxnLst/>
            <a:rect l="l" t="t" r="r" b="b"/>
            <a:pathLst>
              <a:path w="2286000" h="3124200">
                <a:moveTo>
                  <a:pt x="0" y="3124200"/>
                </a:moveTo>
                <a:lnTo>
                  <a:pt x="2286000" y="3124200"/>
                </a:lnTo>
                <a:lnTo>
                  <a:pt x="2286000" y="0"/>
                </a:lnTo>
                <a:lnTo>
                  <a:pt x="0" y="0"/>
                </a:lnTo>
                <a:lnTo>
                  <a:pt x="0" y="3124200"/>
                </a:lnTo>
                <a:close/>
              </a:path>
            </a:pathLst>
          </a:custGeom>
          <a:solidFill>
            <a:srgbClr val="FFFF00">
              <a:alpha val="301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6533914" y="1238753"/>
                <a:ext cx="1734064" cy="16797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CN" sz="2800" i="1" smtClean="0">
                              <a:latin typeface="Cambria Math"/>
                              <a:ea typeface="Cambria Math"/>
                            </a:rPr>
                            <m:t>Π</m:t>
                          </m:r>
                        </m:e>
                        <m:sub>
                          <m:r>
                            <a:rPr lang="en-US" altLang="zh-CN" sz="280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3914" y="1238753"/>
                <a:ext cx="1734064" cy="167975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75362" y="4985142"/>
            <a:ext cx="57150" cy="33655"/>
          </a:xfrm>
          <a:custGeom>
            <a:avLst/>
            <a:gdLst/>
            <a:ahLst/>
            <a:cxnLst/>
            <a:rect l="l" t="t" r="r" b="b"/>
            <a:pathLst>
              <a:path w="57150" h="33654">
                <a:moveTo>
                  <a:pt x="0" y="33247"/>
                </a:moveTo>
                <a:lnTo>
                  <a:pt x="56700" y="0"/>
                </a:lnTo>
              </a:path>
            </a:pathLst>
          </a:custGeom>
          <a:ln w="184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132063" y="4995301"/>
            <a:ext cx="82550" cy="217170"/>
          </a:xfrm>
          <a:custGeom>
            <a:avLst/>
            <a:gdLst/>
            <a:ahLst/>
            <a:cxnLst/>
            <a:rect l="l" t="t" r="r" b="b"/>
            <a:pathLst>
              <a:path w="82550" h="217170">
                <a:moveTo>
                  <a:pt x="0" y="0"/>
                </a:moveTo>
                <a:lnTo>
                  <a:pt x="82306" y="217023"/>
                </a:lnTo>
              </a:path>
            </a:pathLst>
          </a:custGeom>
          <a:ln w="375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223506" y="4592635"/>
            <a:ext cx="109855" cy="619760"/>
          </a:xfrm>
          <a:custGeom>
            <a:avLst/>
            <a:gdLst/>
            <a:ahLst/>
            <a:cxnLst/>
            <a:rect l="l" t="t" r="r" b="b"/>
            <a:pathLst>
              <a:path w="109855" h="619760">
                <a:moveTo>
                  <a:pt x="0" y="619689"/>
                </a:moveTo>
                <a:lnTo>
                  <a:pt x="109754" y="0"/>
                </a:lnTo>
              </a:path>
            </a:pathLst>
          </a:custGeom>
          <a:ln w="182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333261" y="4592635"/>
            <a:ext cx="1322705" cy="0"/>
          </a:xfrm>
          <a:custGeom>
            <a:avLst/>
            <a:gdLst/>
            <a:ahLst/>
            <a:cxnLst/>
            <a:rect l="l" t="t" r="r" b="b"/>
            <a:pathLst>
              <a:path w="1322704">
                <a:moveTo>
                  <a:pt x="0" y="0"/>
                </a:moveTo>
                <a:lnTo>
                  <a:pt x="1322541" y="0"/>
                </a:lnTo>
              </a:path>
            </a:pathLst>
          </a:custGeom>
          <a:ln w="18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99682" y="4985142"/>
            <a:ext cx="57150" cy="33655"/>
          </a:xfrm>
          <a:custGeom>
            <a:avLst/>
            <a:gdLst/>
            <a:ahLst/>
            <a:cxnLst/>
            <a:rect l="l" t="t" r="r" b="b"/>
            <a:pathLst>
              <a:path w="57150" h="33654">
                <a:moveTo>
                  <a:pt x="0" y="33247"/>
                </a:moveTo>
                <a:lnTo>
                  <a:pt x="56700" y="0"/>
                </a:lnTo>
              </a:path>
            </a:pathLst>
          </a:custGeom>
          <a:ln w="184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756383" y="4995301"/>
            <a:ext cx="83820" cy="217170"/>
          </a:xfrm>
          <a:custGeom>
            <a:avLst/>
            <a:gdLst/>
            <a:ahLst/>
            <a:cxnLst/>
            <a:rect l="l" t="t" r="r" b="b"/>
            <a:pathLst>
              <a:path w="83820" h="217170">
                <a:moveTo>
                  <a:pt x="0" y="0"/>
                </a:moveTo>
                <a:lnTo>
                  <a:pt x="83227" y="217023"/>
                </a:lnTo>
              </a:path>
            </a:pathLst>
          </a:custGeom>
          <a:ln w="375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48784" y="4592635"/>
            <a:ext cx="109220" cy="619760"/>
          </a:xfrm>
          <a:custGeom>
            <a:avLst/>
            <a:gdLst/>
            <a:ahLst/>
            <a:cxnLst/>
            <a:rect l="l" t="t" r="r" b="b"/>
            <a:pathLst>
              <a:path w="109220" h="619760">
                <a:moveTo>
                  <a:pt x="0" y="619689"/>
                </a:moveTo>
                <a:lnTo>
                  <a:pt x="108833" y="0"/>
                </a:lnTo>
              </a:path>
            </a:pathLst>
          </a:custGeom>
          <a:ln w="182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957618" y="4592635"/>
            <a:ext cx="1338580" cy="0"/>
          </a:xfrm>
          <a:custGeom>
            <a:avLst/>
            <a:gdLst/>
            <a:ahLst/>
            <a:cxnLst/>
            <a:rect l="l" t="t" r="r" b="b"/>
            <a:pathLst>
              <a:path w="1338579">
                <a:moveTo>
                  <a:pt x="0" y="0"/>
                </a:moveTo>
                <a:lnTo>
                  <a:pt x="1338089" y="0"/>
                </a:lnTo>
              </a:path>
            </a:pathLst>
          </a:custGeom>
          <a:ln w="18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227501" y="4917030"/>
            <a:ext cx="1015365" cy="3429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871219" algn="l"/>
              </a:tabLst>
            </a:pPr>
            <a:r>
              <a:rPr sz="2050" dirty="0">
                <a:latin typeface="Times New Roman"/>
                <a:cs typeface="Times New Roman"/>
              </a:rPr>
              <a:t>2	2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80581" y="4592929"/>
            <a:ext cx="1106805" cy="5962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550" spc="-10" dirty="0">
                <a:latin typeface="Times New Roman"/>
                <a:cs typeface="Times New Roman"/>
              </a:rPr>
              <a:t>v</a:t>
            </a:r>
            <a:r>
              <a:rPr sz="3075" spc="-15" baseline="43360" dirty="0">
                <a:latin typeface="Times New Roman"/>
                <a:cs typeface="Times New Roman"/>
              </a:rPr>
              <a:t>T</a:t>
            </a:r>
            <a:r>
              <a:rPr sz="3750" i="1" spc="-10" dirty="0">
                <a:latin typeface="Symbol"/>
                <a:cs typeface="Symbol"/>
              </a:rPr>
              <a:t></a:t>
            </a:r>
            <a:r>
              <a:rPr sz="3750" i="1" spc="130" dirty="0">
                <a:latin typeface="Times New Roman"/>
                <a:cs typeface="Times New Roman"/>
              </a:rPr>
              <a:t> </a:t>
            </a:r>
            <a:r>
              <a:rPr sz="3550" spc="-15" dirty="0">
                <a:latin typeface="Times New Roman"/>
                <a:cs typeface="Times New Roman"/>
              </a:rPr>
              <a:t>v</a:t>
            </a:r>
            <a:endParaRPr sz="3550" dirty="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355340" y="4592929"/>
            <a:ext cx="1107440" cy="5962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550" spc="-10" dirty="0">
                <a:latin typeface="Times New Roman"/>
                <a:cs typeface="Times New Roman"/>
              </a:rPr>
              <a:t>v</a:t>
            </a:r>
            <a:r>
              <a:rPr sz="3075" spc="-15" baseline="43360" dirty="0">
                <a:latin typeface="Times New Roman"/>
                <a:cs typeface="Times New Roman"/>
              </a:rPr>
              <a:t>T</a:t>
            </a:r>
            <a:r>
              <a:rPr sz="3750" i="1" spc="-10" dirty="0">
                <a:latin typeface="Symbol"/>
                <a:cs typeface="Symbol"/>
              </a:rPr>
              <a:t></a:t>
            </a:r>
            <a:r>
              <a:rPr sz="3750" i="1" spc="130" dirty="0">
                <a:latin typeface="Times New Roman"/>
                <a:cs typeface="Times New Roman"/>
              </a:rPr>
              <a:t> </a:t>
            </a:r>
            <a:r>
              <a:rPr sz="3550" spc="-15" dirty="0">
                <a:latin typeface="Times New Roman"/>
                <a:cs typeface="Times New Roman"/>
              </a:rPr>
              <a:t>v</a:t>
            </a:r>
            <a:endParaRPr sz="3550" dirty="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034866" y="3866139"/>
            <a:ext cx="1107440" cy="5962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550" spc="-10" dirty="0">
                <a:latin typeface="Times New Roman"/>
                <a:cs typeface="Times New Roman"/>
              </a:rPr>
              <a:t>v</a:t>
            </a:r>
            <a:r>
              <a:rPr sz="3075" spc="-15" baseline="43360" dirty="0">
                <a:latin typeface="Times New Roman"/>
                <a:cs typeface="Times New Roman"/>
              </a:rPr>
              <a:t>T</a:t>
            </a:r>
            <a:r>
              <a:rPr sz="3750" i="1" spc="-10" dirty="0">
                <a:latin typeface="Symbol"/>
                <a:cs typeface="Symbol"/>
              </a:rPr>
              <a:t></a:t>
            </a:r>
            <a:r>
              <a:rPr sz="3750" i="1" spc="130" dirty="0">
                <a:latin typeface="Times New Roman"/>
                <a:cs typeface="Times New Roman"/>
              </a:rPr>
              <a:t> </a:t>
            </a:r>
            <a:r>
              <a:rPr sz="3550" spc="-15" dirty="0">
                <a:latin typeface="Times New Roman"/>
                <a:cs typeface="Times New Roman"/>
              </a:rPr>
              <a:t>v</a:t>
            </a:r>
            <a:endParaRPr sz="35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10976" y="4022486"/>
            <a:ext cx="4698365" cy="5962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618105" algn="l"/>
                <a:tab pos="3505200" algn="l"/>
                <a:tab pos="4685030" algn="l"/>
              </a:tabLst>
            </a:pPr>
            <a:r>
              <a:rPr sz="3550" spc="-10" dirty="0">
                <a:latin typeface="Times New Roman"/>
                <a:cs typeface="Times New Roman"/>
              </a:rPr>
              <a:t>cos</a:t>
            </a:r>
            <a:r>
              <a:rPr sz="3750" i="1" spc="-10" dirty="0">
                <a:latin typeface="Symbol"/>
                <a:cs typeface="Symbol"/>
              </a:rPr>
              <a:t></a:t>
            </a:r>
            <a:r>
              <a:rPr sz="3750" i="1" spc="350" dirty="0">
                <a:latin typeface="Times New Roman"/>
                <a:cs typeface="Times New Roman"/>
              </a:rPr>
              <a:t> </a:t>
            </a:r>
            <a:r>
              <a:rPr sz="3550" spc="-20" dirty="0">
                <a:latin typeface="Symbol"/>
                <a:cs typeface="Symbol"/>
              </a:rPr>
              <a:t></a:t>
            </a:r>
            <a:r>
              <a:rPr lang="en-US" sz="3550" spc="-20" dirty="0">
                <a:latin typeface="Symbol"/>
                <a:cs typeface="Symbol"/>
              </a:rPr>
              <a:t> </a:t>
            </a:r>
            <a:r>
              <a:rPr sz="5325" u="heavy" spc="-30" baseline="21126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</a:t>
            </a:r>
            <a:r>
              <a:rPr sz="3075" u="heavy" baseline="3658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	</a:t>
            </a:r>
            <a:r>
              <a:rPr lang="zh-CN" altLang="en-US" sz="3200" u="heavy" spc="-30" baseline="21126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 </a:t>
            </a:r>
            <a:r>
              <a:rPr lang="en-US" sz="3075" u="heavy" baseline="3658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   </a:t>
            </a:r>
            <a:endParaRPr sz="3075" baseline="36585" dirty="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895996" y="1518315"/>
            <a:ext cx="1276350" cy="2221230"/>
          </a:xfrm>
          <a:custGeom>
            <a:avLst/>
            <a:gdLst/>
            <a:ahLst/>
            <a:cxnLst/>
            <a:rect l="l" t="t" r="r" b="b"/>
            <a:pathLst>
              <a:path w="1276350" h="2221229">
                <a:moveTo>
                  <a:pt x="1275806" y="0"/>
                </a:moveTo>
                <a:lnTo>
                  <a:pt x="125294" y="878889"/>
                </a:lnTo>
                <a:lnTo>
                  <a:pt x="0" y="2221170"/>
                </a:lnTo>
                <a:lnTo>
                  <a:pt x="60554" y="2174911"/>
                </a:lnTo>
                <a:lnTo>
                  <a:pt x="1029406" y="1434795"/>
                </a:lnTo>
                <a:lnTo>
                  <a:pt x="1275806" y="0"/>
                </a:lnTo>
                <a:close/>
              </a:path>
            </a:pathLst>
          </a:custGeom>
          <a:solidFill>
            <a:srgbClr val="C0C0C0">
              <a:alpha val="5293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895996" y="1518315"/>
            <a:ext cx="1276350" cy="2221230"/>
          </a:xfrm>
          <a:custGeom>
            <a:avLst/>
            <a:gdLst/>
            <a:ahLst/>
            <a:cxnLst/>
            <a:rect l="l" t="t" r="r" b="b"/>
            <a:pathLst>
              <a:path w="1276350" h="2221229">
                <a:moveTo>
                  <a:pt x="60553" y="2174913"/>
                </a:moveTo>
                <a:lnTo>
                  <a:pt x="1029405" y="1434795"/>
                </a:lnTo>
                <a:lnTo>
                  <a:pt x="1275805" y="0"/>
                </a:lnTo>
                <a:lnTo>
                  <a:pt x="125293" y="878889"/>
                </a:lnTo>
                <a:lnTo>
                  <a:pt x="0" y="2221170"/>
                </a:lnTo>
                <a:lnTo>
                  <a:pt x="121106" y="2128655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540375" y="2895600"/>
            <a:ext cx="228600" cy="228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540375" y="2895600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114300"/>
                </a:moveTo>
                <a:lnTo>
                  <a:pt x="8982" y="69809"/>
                </a:lnTo>
                <a:lnTo>
                  <a:pt x="33477" y="33477"/>
                </a:lnTo>
                <a:lnTo>
                  <a:pt x="69809" y="8982"/>
                </a:lnTo>
                <a:lnTo>
                  <a:pt x="114300" y="0"/>
                </a:lnTo>
                <a:lnTo>
                  <a:pt x="158790" y="8982"/>
                </a:lnTo>
                <a:lnTo>
                  <a:pt x="195122" y="33477"/>
                </a:lnTo>
                <a:lnTo>
                  <a:pt x="219617" y="69809"/>
                </a:lnTo>
                <a:lnTo>
                  <a:pt x="228600" y="114300"/>
                </a:lnTo>
                <a:lnTo>
                  <a:pt x="219617" y="158790"/>
                </a:lnTo>
                <a:lnTo>
                  <a:pt x="195122" y="195122"/>
                </a:lnTo>
                <a:lnTo>
                  <a:pt x="158790" y="219617"/>
                </a:lnTo>
                <a:lnTo>
                  <a:pt x="114300" y="228600"/>
                </a:lnTo>
                <a:lnTo>
                  <a:pt x="69809" y="219617"/>
                </a:lnTo>
                <a:lnTo>
                  <a:pt x="33477" y="195122"/>
                </a:lnTo>
                <a:lnTo>
                  <a:pt x="8982" y="158790"/>
                </a:lnTo>
                <a:lnTo>
                  <a:pt x="0" y="1143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728653" y="3144520"/>
            <a:ext cx="2393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5" dirty="0">
                <a:latin typeface="Arial Unicode MS"/>
                <a:cs typeface="Arial Unicode MS"/>
              </a:rPr>
              <a:t>C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537201" y="2051050"/>
            <a:ext cx="228600" cy="970280"/>
          </a:xfrm>
          <a:custGeom>
            <a:avLst/>
            <a:gdLst/>
            <a:ahLst/>
            <a:cxnLst/>
            <a:rect l="l" t="t" r="r" b="b"/>
            <a:pathLst>
              <a:path w="228600" h="970280">
                <a:moveTo>
                  <a:pt x="152400" y="228600"/>
                </a:moveTo>
                <a:lnTo>
                  <a:pt x="76200" y="228600"/>
                </a:lnTo>
                <a:lnTo>
                  <a:pt x="76198" y="969962"/>
                </a:lnTo>
                <a:lnTo>
                  <a:pt x="152398" y="969962"/>
                </a:lnTo>
                <a:lnTo>
                  <a:pt x="152400" y="228600"/>
                </a:lnTo>
                <a:close/>
              </a:path>
              <a:path w="228600" h="970280">
                <a:moveTo>
                  <a:pt x="114300" y="0"/>
                </a:moveTo>
                <a:lnTo>
                  <a:pt x="0" y="228600"/>
                </a:lnTo>
                <a:lnTo>
                  <a:pt x="228600" y="228600"/>
                </a:lnTo>
                <a:lnTo>
                  <a:pt x="1143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612880" y="2639267"/>
            <a:ext cx="772160" cy="407670"/>
          </a:xfrm>
          <a:custGeom>
            <a:avLst/>
            <a:gdLst/>
            <a:ahLst/>
            <a:cxnLst/>
            <a:rect l="l" t="t" r="r" b="b"/>
            <a:pathLst>
              <a:path w="772160" h="407669">
                <a:moveTo>
                  <a:pt x="516050" y="0"/>
                </a:moveTo>
                <a:lnTo>
                  <a:pt x="549673" y="68380"/>
                </a:lnTo>
                <a:lnTo>
                  <a:pt x="0" y="338664"/>
                </a:lnTo>
                <a:lnTo>
                  <a:pt x="33624" y="407045"/>
                </a:lnTo>
                <a:lnTo>
                  <a:pt x="583298" y="136761"/>
                </a:lnTo>
                <a:lnTo>
                  <a:pt x="668919" y="136761"/>
                </a:lnTo>
                <a:lnTo>
                  <a:pt x="771626" y="1699"/>
                </a:lnTo>
                <a:lnTo>
                  <a:pt x="516050" y="0"/>
                </a:lnTo>
                <a:close/>
              </a:path>
              <a:path w="772160" h="407669">
                <a:moveTo>
                  <a:pt x="668919" y="136761"/>
                </a:moveTo>
                <a:lnTo>
                  <a:pt x="583298" y="136761"/>
                </a:lnTo>
                <a:lnTo>
                  <a:pt x="616921" y="205140"/>
                </a:lnTo>
                <a:lnTo>
                  <a:pt x="668919" y="1367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651500" y="2906712"/>
            <a:ext cx="971550" cy="228600"/>
          </a:xfrm>
          <a:custGeom>
            <a:avLst/>
            <a:gdLst/>
            <a:ahLst/>
            <a:cxnLst/>
            <a:rect l="l" t="t" r="r" b="b"/>
            <a:pathLst>
              <a:path w="971550" h="228600">
                <a:moveTo>
                  <a:pt x="742950" y="0"/>
                </a:moveTo>
                <a:lnTo>
                  <a:pt x="742950" y="76200"/>
                </a:lnTo>
                <a:lnTo>
                  <a:pt x="0" y="76200"/>
                </a:lnTo>
                <a:lnTo>
                  <a:pt x="0" y="152400"/>
                </a:lnTo>
                <a:lnTo>
                  <a:pt x="742950" y="152400"/>
                </a:lnTo>
                <a:lnTo>
                  <a:pt x="742950" y="228600"/>
                </a:lnTo>
                <a:lnTo>
                  <a:pt x="971550" y="114300"/>
                </a:lnTo>
                <a:lnTo>
                  <a:pt x="742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191000" y="2819400"/>
            <a:ext cx="609600" cy="0"/>
          </a:xfrm>
          <a:custGeom>
            <a:avLst/>
            <a:gdLst/>
            <a:ahLst/>
            <a:cxnLst/>
            <a:rect l="l" t="t" r="r" b="b"/>
            <a:pathLst>
              <a:path w="609600">
                <a:moveTo>
                  <a:pt x="0" y="0"/>
                </a:moveTo>
                <a:lnTo>
                  <a:pt x="609600" y="1"/>
                </a:lnTo>
              </a:path>
            </a:pathLst>
          </a:custGeom>
          <a:ln w="38100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371600" y="2743200"/>
            <a:ext cx="2133600" cy="381000"/>
          </a:xfrm>
          <a:custGeom>
            <a:avLst/>
            <a:gdLst/>
            <a:ahLst/>
            <a:cxnLst/>
            <a:rect l="l" t="t" r="r" b="b"/>
            <a:pathLst>
              <a:path w="2133600" h="381000">
                <a:moveTo>
                  <a:pt x="0" y="0"/>
                </a:moveTo>
                <a:lnTo>
                  <a:pt x="2133600" y="381000"/>
                </a:lnTo>
              </a:path>
            </a:pathLst>
          </a:custGeom>
          <a:ln w="38100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343400" y="2438400"/>
            <a:ext cx="457200" cy="381000"/>
          </a:xfrm>
          <a:custGeom>
            <a:avLst/>
            <a:gdLst/>
            <a:ahLst/>
            <a:cxnLst/>
            <a:rect l="l" t="t" r="r" b="b"/>
            <a:pathLst>
              <a:path w="457200" h="381000">
                <a:moveTo>
                  <a:pt x="0" y="0"/>
                </a:moveTo>
                <a:lnTo>
                  <a:pt x="457200" y="381000"/>
                </a:lnTo>
              </a:path>
            </a:pathLst>
          </a:custGeom>
          <a:ln w="38100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2898139" y="2310574"/>
            <a:ext cx="2565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70" dirty="0">
                <a:latin typeface="Arial Unicode MS"/>
                <a:cs typeface="Arial Unicode MS"/>
              </a:rPr>
              <a:t>d</a:t>
            </a:r>
            <a:r>
              <a:rPr sz="1800" spc="97" baseline="-20833" dirty="0">
                <a:latin typeface="Arial Unicode MS"/>
                <a:cs typeface="Arial Unicode MS"/>
              </a:rPr>
              <a:t>1</a:t>
            </a:r>
            <a:endParaRPr sz="1800" baseline="-20833">
              <a:latin typeface="Arial Unicode MS"/>
              <a:cs typeface="Arial Unicode MS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204876" y="2322978"/>
            <a:ext cx="1305560" cy="764540"/>
          </a:xfrm>
          <a:custGeom>
            <a:avLst/>
            <a:gdLst/>
            <a:ahLst/>
            <a:cxnLst/>
            <a:rect l="l" t="t" r="r" b="b"/>
            <a:pathLst>
              <a:path w="1305560" h="764539">
                <a:moveTo>
                  <a:pt x="0" y="0"/>
                </a:moveTo>
                <a:lnTo>
                  <a:pt x="1305247" y="764242"/>
                </a:lnTo>
              </a:path>
            </a:pathLst>
          </a:custGeom>
          <a:ln w="38100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615318" y="2585647"/>
            <a:ext cx="899794" cy="504190"/>
          </a:xfrm>
          <a:custGeom>
            <a:avLst/>
            <a:gdLst/>
            <a:ahLst/>
            <a:cxnLst/>
            <a:rect l="l" t="t" r="r" b="b"/>
            <a:pathLst>
              <a:path w="899795" h="504189">
                <a:moveTo>
                  <a:pt x="0" y="0"/>
                </a:moveTo>
                <a:lnTo>
                  <a:pt x="97586" y="139674"/>
                </a:lnTo>
                <a:lnTo>
                  <a:pt x="121822" y="95027"/>
                </a:lnTo>
                <a:lnTo>
                  <a:pt x="172705" y="95027"/>
                </a:lnTo>
                <a:lnTo>
                  <a:pt x="185360" y="71715"/>
                </a:lnTo>
                <a:lnTo>
                  <a:pt x="146056" y="50380"/>
                </a:lnTo>
                <a:lnTo>
                  <a:pt x="170291" y="5734"/>
                </a:lnTo>
                <a:lnTo>
                  <a:pt x="0" y="0"/>
                </a:lnTo>
                <a:close/>
              </a:path>
              <a:path w="899795" h="504189">
                <a:moveTo>
                  <a:pt x="172705" y="95027"/>
                </a:moveTo>
                <a:lnTo>
                  <a:pt x="121822" y="95027"/>
                </a:lnTo>
                <a:lnTo>
                  <a:pt x="161124" y="116361"/>
                </a:lnTo>
                <a:lnTo>
                  <a:pt x="172705" y="95027"/>
                </a:lnTo>
                <a:close/>
              </a:path>
              <a:path w="899795" h="504189">
                <a:moveTo>
                  <a:pt x="230007" y="95949"/>
                </a:moveTo>
                <a:lnTo>
                  <a:pt x="205771" y="140596"/>
                </a:lnTo>
                <a:lnTo>
                  <a:pt x="250418" y="164830"/>
                </a:lnTo>
                <a:lnTo>
                  <a:pt x="274654" y="120183"/>
                </a:lnTo>
                <a:lnTo>
                  <a:pt x="230007" y="95949"/>
                </a:lnTo>
                <a:close/>
              </a:path>
              <a:path w="899795" h="504189">
                <a:moveTo>
                  <a:pt x="319299" y="144419"/>
                </a:moveTo>
                <a:lnTo>
                  <a:pt x="295065" y="189066"/>
                </a:lnTo>
                <a:lnTo>
                  <a:pt x="339712" y="213300"/>
                </a:lnTo>
                <a:lnTo>
                  <a:pt x="363946" y="168653"/>
                </a:lnTo>
                <a:lnTo>
                  <a:pt x="319299" y="144419"/>
                </a:lnTo>
                <a:close/>
              </a:path>
              <a:path w="899795" h="504189">
                <a:moveTo>
                  <a:pt x="408593" y="192887"/>
                </a:moveTo>
                <a:lnTo>
                  <a:pt x="384359" y="237534"/>
                </a:lnTo>
                <a:lnTo>
                  <a:pt x="429006" y="261769"/>
                </a:lnTo>
                <a:lnTo>
                  <a:pt x="453240" y="217123"/>
                </a:lnTo>
                <a:lnTo>
                  <a:pt x="408593" y="192887"/>
                </a:lnTo>
                <a:close/>
              </a:path>
              <a:path w="899795" h="504189">
                <a:moveTo>
                  <a:pt x="497886" y="241357"/>
                </a:moveTo>
                <a:lnTo>
                  <a:pt x="473651" y="286004"/>
                </a:lnTo>
                <a:lnTo>
                  <a:pt x="518298" y="310238"/>
                </a:lnTo>
                <a:lnTo>
                  <a:pt x="542533" y="265592"/>
                </a:lnTo>
                <a:lnTo>
                  <a:pt x="497886" y="241357"/>
                </a:lnTo>
                <a:close/>
              </a:path>
              <a:path w="899795" h="504189">
                <a:moveTo>
                  <a:pt x="587179" y="289826"/>
                </a:moveTo>
                <a:lnTo>
                  <a:pt x="562945" y="334473"/>
                </a:lnTo>
                <a:lnTo>
                  <a:pt x="607592" y="358707"/>
                </a:lnTo>
                <a:lnTo>
                  <a:pt x="631826" y="314060"/>
                </a:lnTo>
                <a:lnTo>
                  <a:pt x="587179" y="289826"/>
                </a:lnTo>
                <a:close/>
              </a:path>
              <a:path w="899795" h="504189">
                <a:moveTo>
                  <a:pt x="676473" y="338296"/>
                </a:moveTo>
                <a:lnTo>
                  <a:pt x="652238" y="382943"/>
                </a:lnTo>
                <a:lnTo>
                  <a:pt x="696885" y="407177"/>
                </a:lnTo>
                <a:lnTo>
                  <a:pt x="721119" y="362530"/>
                </a:lnTo>
                <a:lnTo>
                  <a:pt x="676473" y="338296"/>
                </a:lnTo>
                <a:close/>
              </a:path>
              <a:path w="899795" h="504189">
                <a:moveTo>
                  <a:pt x="765766" y="386764"/>
                </a:moveTo>
                <a:lnTo>
                  <a:pt x="741531" y="431411"/>
                </a:lnTo>
                <a:lnTo>
                  <a:pt x="786178" y="455646"/>
                </a:lnTo>
                <a:lnTo>
                  <a:pt x="810413" y="410999"/>
                </a:lnTo>
                <a:lnTo>
                  <a:pt x="765766" y="386764"/>
                </a:lnTo>
                <a:close/>
              </a:path>
              <a:path w="899795" h="504189">
                <a:moveTo>
                  <a:pt x="855060" y="435234"/>
                </a:moveTo>
                <a:lnTo>
                  <a:pt x="830825" y="479880"/>
                </a:lnTo>
                <a:lnTo>
                  <a:pt x="875471" y="504115"/>
                </a:lnTo>
                <a:lnTo>
                  <a:pt x="899706" y="459469"/>
                </a:lnTo>
                <a:lnTo>
                  <a:pt x="855060" y="4352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4498340" y="2077720"/>
            <a:ext cx="3035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 Unicode MS"/>
                <a:cs typeface="Arial Unicode MS"/>
              </a:rPr>
              <a:t>v</a:t>
            </a:r>
            <a:r>
              <a:rPr sz="2400" spc="135" baseline="-19097" dirty="0">
                <a:latin typeface="Arial Unicode MS"/>
                <a:cs typeface="Arial Unicode MS"/>
              </a:rPr>
              <a:t>2</a:t>
            </a:r>
            <a:endParaRPr sz="2400" baseline="-19097">
              <a:latin typeface="Arial Unicode MS"/>
              <a:cs typeface="Arial Unicode MS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2514600" y="2916359"/>
            <a:ext cx="994410" cy="212725"/>
          </a:xfrm>
          <a:custGeom>
            <a:avLst/>
            <a:gdLst/>
            <a:ahLst/>
            <a:cxnLst/>
            <a:rect l="l" t="t" r="r" b="b"/>
            <a:pathLst>
              <a:path w="994410" h="212725">
                <a:moveTo>
                  <a:pt x="238601" y="61554"/>
                </a:moveTo>
                <a:lnTo>
                  <a:pt x="231903" y="111911"/>
                </a:lnTo>
                <a:lnTo>
                  <a:pt x="282260" y="118609"/>
                </a:lnTo>
                <a:lnTo>
                  <a:pt x="288958" y="68252"/>
                </a:lnTo>
                <a:lnTo>
                  <a:pt x="238601" y="61554"/>
                </a:lnTo>
                <a:close/>
              </a:path>
              <a:path w="994410" h="212725">
                <a:moveTo>
                  <a:pt x="339314" y="74950"/>
                </a:moveTo>
                <a:lnTo>
                  <a:pt x="332616" y="125307"/>
                </a:lnTo>
                <a:lnTo>
                  <a:pt x="382973" y="132005"/>
                </a:lnTo>
                <a:lnTo>
                  <a:pt x="389671" y="81648"/>
                </a:lnTo>
                <a:lnTo>
                  <a:pt x="339314" y="74950"/>
                </a:lnTo>
                <a:close/>
              </a:path>
              <a:path w="994410" h="212725">
                <a:moveTo>
                  <a:pt x="440028" y="88346"/>
                </a:moveTo>
                <a:lnTo>
                  <a:pt x="433329" y="138703"/>
                </a:lnTo>
                <a:lnTo>
                  <a:pt x="483685" y="145401"/>
                </a:lnTo>
                <a:lnTo>
                  <a:pt x="490383" y="95044"/>
                </a:lnTo>
                <a:lnTo>
                  <a:pt x="440028" y="88346"/>
                </a:lnTo>
                <a:close/>
              </a:path>
              <a:path w="994410" h="212725">
                <a:moveTo>
                  <a:pt x="161116" y="0"/>
                </a:moveTo>
                <a:lnTo>
                  <a:pt x="0" y="55440"/>
                </a:lnTo>
                <a:lnTo>
                  <a:pt x="141022" y="151069"/>
                </a:lnTo>
                <a:lnTo>
                  <a:pt x="147720" y="100713"/>
                </a:lnTo>
                <a:lnTo>
                  <a:pt x="182146" y="100713"/>
                </a:lnTo>
                <a:lnTo>
                  <a:pt x="188245" y="54856"/>
                </a:lnTo>
                <a:lnTo>
                  <a:pt x="154418" y="50356"/>
                </a:lnTo>
                <a:lnTo>
                  <a:pt x="161116" y="0"/>
                </a:lnTo>
                <a:close/>
              </a:path>
              <a:path w="994410" h="212725">
                <a:moveTo>
                  <a:pt x="182146" y="100713"/>
                </a:moveTo>
                <a:lnTo>
                  <a:pt x="147720" y="100713"/>
                </a:lnTo>
                <a:lnTo>
                  <a:pt x="181547" y="105211"/>
                </a:lnTo>
                <a:lnTo>
                  <a:pt x="182146" y="100713"/>
                </a:lnTo>
                <a:close/>
              </a:path>
              <a:path w="994410" h="212725">
                <a:moveTo>
                  <a:pt x="540740" y="101742"/>
                </a:moveTo>
                <a:lnTo>
                  <a:pt x="534042" y="152099"/>
                </a:lnTo>
                <a:lnTo>
                  <a:pt x="584399" y="158796"/>
                </a:lnTo>
                <a:lnTo>
                  <a:pt x="591097" y="108440"/>
                </a:lnTo>
                <a:lnTo>
                  <a:pt x="540740" y="101742"/>
                </a:lnTo>
                <a:close/>
              </a:path>
              <a:path w="994410" h="212725">
                <a:moveTo>
                  <a:pt x="641454" y="115138"/>
                </a:moveTo>
                <a:lnTo>
                  <a:pt x="634756" y="165494"/>
                </a:lnTo>
                <a:lnTo>
                  <a:pt x="685111" y="172192"/>
                </a:lnTo>
                <a:lnTo>
                  <a:pt x="691809" y="121837"/>
                </a:lnTo>
                <a:lnTo>
                  <a:pt x="641454" y="115138"/>
                </a:lnTo>
                <a:close/>
              </a:path>
              <a:path w="994410" h="212725">
                <a:moveTo>
                  <a:pt x="742166" y="128535"/>
                </a:moveTo>
                <a:lnTo>
                  <a:pt x="735468" y="178890"/>
                </a:lnTo>
                <a:lnTo>
                  <a:pt x="785825" y="185588"/>
                </a:lnTo>
                <a:lnTo>
                  <a:pt x="792523" y="135233"/>
                </a:lnTo>
                <a:lnTo>
                  <a:pt x="742166" y="128535"/>
                </a:lnTo>
                <a:close/>
              </a:path>
              <a:path w="994410" h="212725">
                <a:moveTo>
                  <a:pt x="842879" y="141931"/>
                </a:moveTo>
                <a:lnTo>
                  <a:pt x="836181" y="192288"/>
                </a:lnTo>
                <a:lnTo>
                  <a:pt x="886537" y="198986"/>
                </a:lnTo>
                <a:lnTo>
                  <a:pt x="893235" y="148629"/>
                </a:lnTo>
                <a:lnTo>
                  <a:pt x="842879" y="141931"/>
                </a:lnTo>
                <a:close/>
              </a:path>
              <a:path w="994410" h="212725">
                <a:moveTo>
                  <a:pt x="943592" y="155327"/>
                </a:moveTo>
                <a:lnTo>
                  <a:pt x="936894" y="205684"/>
                </a:lnTo>
                <a:lnTo>
                  <a:pt x="987251" y="212382"/>
                </a:lnTo>
                <a:lnTo>
                  <a:pt x="993948" y="162025"/>
                </a:lnTo>
                <a:lnTo>
                  <a:pt x="943592" y="1553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4041140" y="2839720"/>
            <a:ext cx="3035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 Unicode MS"/>
                <a:cs typeface="Arial Unicode MS"/>
              </a:rPr>
              <a:t>v</a:t>
            </a:r>
            <a:r>
              <a:rPr sz="2400" spc="135" baseline="-19097" dirty="0">
                <a:latin typeface="Arial Unicode MS"/>
                <a:cs typeface="Arial Unicode MS"/>
              </a:rPr>
              <a:t>1</a:t>
            </a:r>
            <a:endParaRPr sz="2400" baseline="-19097">
              <a:latin typeface="Arial Unicode MS"/>
              <a:cs typeface="Arial Unicode MS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593339" y="3148774"/>
            <a:ext cx="2565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70" dirty="0">
                <a:latin typeface="Arial Unicode MS"/>
                <a:cs typeface="Arial Unicode MS"/>
              </a:rPr>
              <a:t>d</a:t>
            </a:r>
            <a:r>
              <a:rPr sz="1800" spc="97" baseline="-20833" dirty="0">
                <a:latin typeface="Arial Unicode MS"/>
                <a:cs typeface="Arial Unicode MS"/>
              </a:rPr>
              <a:t>2</a:t>
            </a:r>
            <a:endParaRPr sz="1800" baseline="-20833">
              <a:latin typeface="Arial Unicode MS"/>
              <a:cs typeface="Arial Unicode MS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2284780" y="2514600"/>
            <a:ext cx="153670" cy="381000"/>
          </a:xfrm>
          <a:custGeom>
            <a:avLst/>
            <a:gdLst/>
            <a:ahLst/>
            <a:cxnLst/>
            <a:rect l="l" t="t" r="r" b="b"/>
            <a:pathLst>
              <a:path w="153669" h="381000">
                <a:moveTo>
                  <a:pt x="77419" y="381000"/>
                </a:moveTo>
                <a:lnTo>
                  <a:pt x="51206" y="331622"/>
                </a:lnTo>
                <a:lnTo>
                  <a:pt x="27736" y="283159"/>
                </a:lnTo>
                <a:lnTo>
                  <a:pt x="9753" y="236524"/>
                </a:lnTo>
                <a:lnTo>
                  <a:pt x="0" y="192633"/>
                </a:lnTo>
                <a:lnTo>
                  <a:pt x="1219" y="152400"/>
                </a:lnTo>
                <a:lnTo>
                  <a:pt x="15240" y="116433"/>
                </a:lnTo>
                <a:lnTo>
                  <a:pt x="40233" y="84124"/>
                </a:lnTo>
                <a:lnTo>
                  <a:pt x="73456" y="54559"/>
                </a:lnTo>
                <a:lnTo>
                  <a:pt x="112166" y="26822"/>
                </a:lnTo>
                <a:lnTo>
                  <a:pt x="153619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1993561" y="2380826"/>
            <a:ext cx="195580" cy="4394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700" b="1" i="1" spc="-70" dirty="0">
                <a:latin typeface="Symbol"/>
                <a:cs typeface="Symbol"/>
              </a:rPr>
              <a:t></a:t>
            </a:r>
            <a:endParaRPr sz="2700">
              <a:latin typeface="Symbol"/>
              <a:cs typeface="Symbo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364739" y="5843781"/>
            <a:ext cx="2480310" cy="5835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92759" algn="l"/>
                <a:tab pos="2011680" algn="l"/>
              </a:tabLst>
            </a:pPr>
            <a:r>
              <a:rPr sz="4200" spc="67" baseline="6944" dirty="0">
                <a:latin typeface="Arial Unicode MS"/>
                <a:cs typeface="Arial Unicode MS"/>
              </a:rPr>
              <a:t>I</a:t>
            </a:r>
            <a:r>
              <a:rPr sz="4200" spc="75" baseline="6944" dirty="0">
                <a:latin typeface="Arial Unicode MS"/>
                <a:cs typeface="Arial Unicode MS"/>
              </a:rPr>
              <a:t>f</a:t>
            </a:r>
            <a:r>
              <a:rPr sz="4200" baseline="6944" dirty="0">
                <a:latin typeface="Arial Unicode MS"/>
                <a:cs typeface="Arial Unicode MS"/>
              </a:rPr>
              <a:t>	</a:t>
            </a:r>
            <a:r>
              <a:rPr sz="3250" b="1" i="1" spc="-90" dirty="0">
                <a:latin typeface="Symbol"/>
                <a:cs typeface="Symbol"/>
              </a:rPr>
              <a:t></a:t>
            </a:r>
            <a:r>
              <a:rPr sz="3250" spc="315" dirty="0">
                <a:latin typeface="Times New Roman"/>
                <a:cs typeface="Times New Roman"/>
              </a:rPr>
              <a:t> </a:t>
            </a:r>
            <a:r>
              <a:rPr sz="3100" spc="-10" dirty="0">
                <a:latin typeface="Symbol"/>
                <a:cs typeface="Symbol"/>
              </a:rPr>
              <a:t></a:t>
            </a:r>
            <a:r>
              <a:rPr sz="3100" spc="-160" dirty="0">
                <a:latin typeface="Times New Roman"/>
                <a:cs typeface="Times New Roman"/>
              </a:rPr>
              <a:t> </a:t>
            </a:r>
            <a:r>
              <a:rPr sz="3100" spc="-10" dirty="0">
                <a:latin typeface="Times New Roman"/>
                <a:cs typeface="Times New Roman"/>
              </a:rPr>
              <a:t>90</a:t>
            </a:r>
            <a:r>
              <a:rPr sz="3100" dirty="0">
                <a:latin typeface="Times New Roman"/>
                <a:cs typeface="Times New Roman"/>
              </a:rPr>
              <a:t>	</a:t>
            </a:r>
            <a:r>
              <a:rPr sz="3650" spc="-20" dirty="0">
                <a:latin typeface="Symbol"/>
                <a:cs typeface="Symbol"/>
              </a:rPr>
              <a:t></a:t>
            </a:r>
            <a:endParaRPr sz="3650">
              <a:latin typeface="Symbol"/>
              <a:cs typeface="Symbo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4939170" y="5858954"/>
            <a:ext cx="2514600" cy="762000"/>
          </a:xfrm>
          <a:custGeom>
            <a:avLst/>
            <a:gdLst/>
            <a:ahLst/>
            <a:cxnLst/>
            <a:rect l="l" t="t" r="r" b="b"/>
            <a:pathLst>
              <a:path w="2514600" h="762000">
                <a:moveTo>
                  <a:pt x="0" y="0"/>
                </a:moveTo>
                <a:lnTo>
                  <a:pt x="2514600" y="0"/>
                </a:lnTo>
                <a:lnTo>
                  <a:pt x="2514600" y="762000"/>
                </a:lnTo>
                <a:lnTo>
                  <a:pt x="0" y="7620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676400" y="1981200"/>
            <a:ext cx="457200" cy="304800"/>
          </a:xfrm>
          <a:custGeom>
            <a:avLst/>
            <a:gdLst/>
            <a:ahLst/>
            <a:cxnLst/>
            <a:rect l="l" t="t" r="r" b="b"/>
            <a:pathLst>
              <a:path w="457200" h="304800">
                <a:moveTo>
                  <a:pt x="0" y="0"/>
                </a:moveTo>
                <a:lnTo>
                  <a:pt x="457200" y="3048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62000" y="2590800"/>
            <a:ext cx="685800" cy="152400"/>
          </a:xfrm>
          <a:custGeom>
            <a:avLst/>
            <a:gdLst/>
            <a:ahLst/>
            <a:cxnLst/>
            <a:rect l="l" t="t" r="r" b="b"/>
            <a:pathLst>
              <a:path w="685800" h="152400">
                <a:moveTo>
                  <a:pt x="0" y="0"/>
                </a:moveTo>
                <a:lnTo>
                  <a:pt x="685800" y="1524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511300" y="1816100"/>
            <a:ext cx="177800" cy="177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96900" y="2501900"/>
            <a:ext cx="177800" cy="177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204876" y="2185624"/>
            <a:ext cx="1305560" cy="764540"/>
          </a:xfrm>
          <a:custGeom>
            <a:avLst/>
            <a:gdLst/>
            <a:ahLst/>
            <a:cxnLst/>
            <a:rect l="l" t="t" r="r" b="b"/>
            <a:pathLst>
              <a:path w="1305560" h="764539">
                <a:moveTo>
                  <a:pt x="0" y="0"/>
                </a:moveTo>
                <a:lnTo>
                  <a:pt x="1305247" y="764242"/>
                </a:lnTo>
              </a:path>
            </a:pathLst>
          </a:custGeom>
          <a:ln w="38100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295400" y="2895600"/>
            <a:ext cx="2133600" cy="381000"/>
          </a:xfrm>
          <a:custGeom>
            <a:avLst/>
            <a:gdLst/>
            <a:ahLst/>
            <a:cxnLst/>
            <a:rect l="l" t="t" r="r" b="b"/>
            <a:pathLst>
              <a:path w="2133600" h="381000">
                <a:moveTo>
                  <a:pt x="0" y="0"/>
                </a:moveTo>
                <a:lnTo>
                  <a:pt x="2133600" y="381000"/>
                </a:lnTo>
              </a:path>
            </a:pathLst>
          </a:custGeom>
          <a:ln w="38100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749300" y="4921730"/>
            <a:ext cx="2839720" cy="3429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1837055" algn="l"/>
                <a:tab pos="2695575" algn="l"/>
              </a:tabLst>
            </a:pPr>
            <a:r>
              <a:rPr sz="2000" spc="150" dirty="0">
                <a:solidFill>
                  <a:srgbClr val="FF0000"/>
                </a:solidFill>
                <a:latin typeface="Arial Unicode MS"/>
                <a:cs typeface="Arial Unicode MS"/>
              </a:rPr>
              <a:t>[</a:t>
            </a:r>
            <a:r>
              <a:rPr sz="2000" spc="-215" dirty="0">
                <a:solidFill>
                  <a:srgbClr val="FF0000"/>
                </a:solidFill>
                <a:latin typeface="Arial Unicode MS"/>
                <a:cs typeface="Arial Unicode MS"/>
              </a:rPr>
              <a:t>E</a:t>
            </a:r>
            <a:r>
              <a:rPr sz="2000" spc="65" dirty="0">
                <a:solidFill>
                  <a:srgbClr val="FF0000"/>
                </a:solidFill>
                <a:latin typeface="Arial Unicode MS"/>
                <a:cs typeface="Arial Unicode MS"/>
              </a:rPr>
              <a:t>q.</a:t>
            </a:r>
            <a:r>
              <a:rPr sz="2000" spc="50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2000" spc="114" dirty="0">
                <a:solidFill>
                  <a:srgbClr val="FF0000"/>
                </a:solidFill>
                <a:latin typeface="Arial Unicode MS"/>
                <a:cs typeface="Arial Unicode MS"/>
              </a:rPr>
              <a:t>28</a:t>
            </a:r>
            <a:r>
              <a:rPr sz="2000" spc="150" dirty="0">
                <a:solidFill>
                  <a:srgbClr val="FF0000"/>
                </a:solidFill>
                <a:latin typeface="Arial Unicode MS"/>
                <a:cs typeface="Arial Unicode MS"/>
              </a:rPr>
              <a:t>]</a:t>
            </a:r>
            <a:r>
              <a:rPr sz="2000" dirty="0">
                <a:solidFill>
                  <a:srgbClr val="FF0000"/>
                </a:solidFill>
                <a:latin typeface="Arial Unicode MS"/>
                <a:cs typeface="Arial Unicode MS"/>
              </a:rPr>
              <a:t>	</a:t>
            </a:r>
            <a:r>
              <a:rPr sz="3075" baseline="1355" dirty="0">
                <a:latin typeface="Times New Roman"/>
                <a:cs typeface="Times New Roman"/>
              </a:rPr>
              <a:t>1	1</a:t>
            </a:r>
            <a:endParaRPr sz="3075" baseline="1355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459740" y="2069274"/>
            <a:ext cx="39941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05" dirty="0">
                <a:latin typeface="Arial Unicode MS"/>
                <a:cs typeface="Arial Unicode MS"/>
              </a:rPr>
              <a:t>x</a:t>
            </a:r>
            <a:r>
              <a:rPr sz="1950" spc="135" baseline="-4273" dirty="0">
                <a:latin typeface="Arial Unicode MS"/>
                <a:cs typeface="Arial Unicode MS"/>
              </a:rPr>
              <a:t>1</a:t>
            </a:r>
            <a:r>
              <a:rPr sz="1950" spc="427" baseline="-19230" dirty="0">
                <a:latin typeface="Arial Unicode MS"/>
                <a:cs typeface="Arial Unicode MS"/>
              </a:rPr>
              <a:t>∞</a:t>
            </a:r>
            <a:endParaRPr sz="1950" baseline="-19230">
              <a:latin typeface="Arial Unicode MS"/>
              <a:cs typeface="Arial Unicode MS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175703" y="397065"/>
            <a:ext cx="7023100" cy="1310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600" spc="8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Angle </a:t>
            </a:r>
            <a:r>
              <a:rPr lang="zh-CN" altLang="en-US" sz="3600" spc="8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两个影消点之间的角度</a:t>
            </a:r>
            <a:endParaRPr lang="en-US" altLang="zh-CN" sz="3600" spc="25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  <a:p>
            <a:pPr marL="58419">
              <a:lnSpc>
                <a:spcPct val="100000"/>
              </a:lnSpc>
              <a:spcBef>
                <a:spcPts val="3445"/>
              </a:spcBef>
            </a:pPr>
            <a:r>
              <a:rPr sz="2000" spc="160" dirty="0">
                <a:latin typeface="Arial Unicode MS"/>
                <a:cs typeface="Arial Unicode MS"/>
              </a:rPr>
              <a:t>x</a:t>
            </a:r>
            <a:r>
              <a:rPr sz="1950" spc="240" baseline="-4273" dirty="0">
                <a:latin typeface="Arial Unicode MS"/>
                <a:cs typeface="Arial Unicode MS"/>
              </a:rPr>
              <a:t>2</a:t>
            </a:r>
            <a:r>
              <a:rPr sz="1950" spc="240" baseline="-19230" dirty="0">
                <a:latin typeface="Arial Unicode MS"/>
                <a:cs typeface="Arial Unicode MS"/>
              </a:rPr>
              <a:t>∞</a:t>
            </a:r>
            <a:endParaRPr sz="1950" baseline="-19230" dirty="0">
              <a:latin typeface="Arial Unicode MS"/>
              <a:cs typeface="Arial Unicode MS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7595718" y="6074854"/>
            <a:ext cx="9721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5" dirty="0">
                <a:solidFill>
                  <a:srgbClr val="FF0000"/>
                </a:solidFill>
                <a:latin typeface="Arial Unicode MS"/>
                <a:cs typeface="Arial Unicode MS"/>
              </a:rPr>
              <a:t>[Eq.</a:t>
            </a:r>
            <a:r>
              <a:rPr sz="2000" spc="-15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2000" spc="125" dirty="0">
                <a:solidFill>
                  <a:srgbClr val="FF0000"/>
                </a:solidFill>
                <a:latin typeface="Arial Unicode MS"/>
                <a:cs typeface="Arial Unicode MS"/>
              </a:rPr>
              <a:t>29]</a:t>
            </a:r>
            <a:endParaRPr sz="2000">
              <a:latin typeface="Arial Unicode MS"/>
              <a:cs typeface="Arial Unicode MS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478603" y="6548211"/>
            <a:ext cx="143573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-5" dirty="0">
                <a:latin typeface="黑体" panose="02010609060101010101" pitchFamily="49" charset="-122"/>
                <a:ea typeface="黑体" panose="02010609060101010101" pitchFamily="49" charset="-122"/>
                <a:cs typeface="Arial"/>
              </a:rPr>
              <a:t>标量方程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  <a:cs typeface="Arial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5711293" y="4136834"/>
            <a:ext cx="2667000" cy="838200"/>
          </a:xfrm>
          <a:custGeom>
            <a:avLst/>
            <a:gdLst/>
            <a:ahLst/>
            <a:cxnLst/>
            <a:rect l="l" t="t" r="r" b="b"/>
            <a:pathLst>
              <a:path w="2667000" h="838200">
                <a:moveTo>
                  <a:pt x="0" y="838200"/>
                </a:moveTo>
                <a:lnTo>
                  <a:pt x="2667000" y="838200"/>
                </a:lnTo>
                <a:lnTo>
                  <a:pt x="2667000" y="0"/>
                </a:lnTo>
                <a:lnTo>
                  <a:pt x="0" y="0"/>
                </a:lnTo>
                <a:lnTo>
                  <a:pt x="0" y="838200"/>
                </a:lnTo>
                <a:close/>
              </a:path>
            </a:pathLst>
          </a:custGeom>
          <a:solidFill>
            <a:srgbClr val="FFFF00">
              <a:alpha val="301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939170" y="5858954"/>
            <a:ext cx="2514600" cy="762000"/>
          </a:xfrm>
          <a:custGeom>
            <a:avLst/>
            <a:gdLst/>
            <a:ahLst/>
            <a:cxnLst/>
            <a:rect l="l" t="t" r="r" b="b"/>
            <a:pathLst>
              <a:path w="2514600" h="762000">
                <a:moveTo>
                  <a:pt x="0" y="762000"/>
                </a:moveTo>
                <a:lnTo>
                  <a:pt x="2514600" y="762000"/>
                </a:lnTo>
                <a:lnTo>
                  <a:pt x="2514600" y="0"/>
                </a:lnTo>
                <a:lnTo>
                  <a:pt x="0" y="0"/>
                </a:lnTo>
                <a:lnTo>
                  <a:pt x="0" y="762000"/>
                </a:lnTo>
                <a:close/>
              </a:path>
            </a:pathLst>
          </a:custGeom>
          <a:solidFill>
            <a:srgbClr val="FFFF00">
              <a:alpha val="301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7316255" y="4931854"/>
            <a:ext cx="9721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5" dirty="0">
                <a:solidFill>
                  <a:srgbClr val="FF0000"/>
                </a:solidFill>
                <a:latin typeface="Arial Unicode MS"/>
                <a:cs typeface="Arial Unicode MS"/>
              </a:rPr>
              <a:t>[Eq.</a:t>
            </a:r>
            <a:r>
              <a:rPr sz="2000" spc="-15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2000" spc="125" dirty="0">
                <a:solidFill>
                  <a:srgbClr val="FF0000"/>
                </a:solidFill>
                <a:latin typeface="Arial Unicode MS"/>
                <a:cs typeface="Arial Unicode MS"/>
              </a:rPr>
              <a:t>30]</a:t>
            </a:r>
            <a:endParaRPr sz="2000">
              <a:latin typeface="Arial Unicode MS"/>
              <a:cs typeface="Arial Unicode MS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4286250" y="2438397"/>
            <a:ext cx="561340" cy="290195"/>
          </a:xfrm>
          <a:custGeom>
            <a:avLst/>
            <a:gdLst/>
            <a:ahLst/>
            <a:cxnLst/>
            <a:rect l="l" t="t" r="r" b="b"/>
            <a:pathLst>
              <a:path w="561339" h="290194">
                <a:moveTo>
                  <a:pt x="0" y="0"/>
                </a:moveTo>
                <a:lnTo>
                  <a:pt x="560976" y="289645"/>
                </a:lnTo>
              </a:path>
            </a:pathLst>
          </a:custGeom>
          <a:ln w="38100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075736" y="2836862"/>
            <a:ext cx="643890" cy="91440"/>
          </a:xfrm>
          <a:custGeom>
            <a:avLst/>
            <a:gdLst/>
            <a:ahLst/>
            <a:cxnLst/>
            <a:rect l="l" t="t" r="r" b="b"/>
            <a:pathLst>
              <a:path w="643889" h="91439">
                <a:moveTo>
                  <a:pt x="0" y="0"/>
                </a:moveTo>
                <a:lnTo>
                  <a:pt x="643740" y="91356"/>
                </a:lnTo>
              </a:path>
            </a:pathLst>
          </a:custGeom>
          <a:ln w="38100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254500" y="2349500"/>
            <a:ext cx="177800" cy="177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025900" y="2730500"/>
            <a:ext cx="177800" cy="177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5998960" y="4277738"/>
                <a:ext cx="2206310" cy="5221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800" i="1" smtClean="0">
                        <a:latin typeface="Cambria Math"/>
                      </a:rPr>
                      <m:t>𝜔</m:t>
                    </m:r>
                    <m:r>
                      <a:rPr lang="en-US" altLang="zh-CN" sz="2800" b="0" i="1" smtClean="0">
                        <a:latin typeface="Cambria Math"/>
                      </a:rPr>
                      <m:t>=(</m:t>
                    </m:r>
                    <m:r>
                      <a:rPr lang="en-US" altLang="zh-CN" sz="2800" b="0" i="1" smtClean="0">
                        <a:latin typeface="Cambria Math"/>
                      </a:rPr>
                      <m:t>𝐾</m:t>
                    </m:r>
                    <m:r>
                      <a:rPr lang="en-US" altLang="zh-CN" sz="2800" b="0" i="1" smtClean="0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𝐾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altLang="zh-CN" sz="28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sz="2800" baseline="30000" dirty="0"/>
                  <a:t>-1</a:t>
                </a:r>
                <a:endParaRPr lang="zh-CN" altLang="en-US" sz="2800" baseline="30000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8960" y="4277738"/>
                <a:ext cx="2206310" cy="522194"/>
              </a:xfrm>
              <a:prstGeom prst="rect">
                <a:avLst/>
              </a:prstGeom>
              <a:blipFill rotWithShape="1">
                <a:blip r:embed="rId4"/>
                <a:stretch>
                  <a:fillRect t="-2353" r="-19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5156698" y="5965295"/>
                <a:ext cx="2079544" cy="5493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en-US" altLang="zh-CN" sz="2800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zh-CN" altLang="en-US" sz="2800" i="1" smtClean="0">
                          <a:latin typeface="Cambria Math"/>
                        </a:rPr>
                        <m:t>𝜔</m:t>
                      </m:r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6698" y="5965295"/>
                <a:ext cx="2079544" cy="549318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35146" y="2514598"/>
            <a:ext cx="1276350" cy="2221230"/>
          </a:xfrm>
          <a:custGeom>
            <a:avLst/>
            <a:gdLst/>
            <a:ahLst/>
            <a:cxnLst/>
            <a:rect l="l" t="t" r="r" b="b"/>
            <a:pathLst>
              <a:path w="1276350" h="2221229">
                <a:moveTo>
                  <a:pt x="1275805" y="0"/>
                </a:moveTo>
                <a:lnTo>
                  <a:pt x="125293" y="878889"/>
                </a:lnTo>
                <a:lnTo>
                  <a:pt x="0" y="2221170"/>
                </a:lnTo>
                <a:lnTo>
                  <a:pt x="1029406" y="1434795"/>
                </a:lnTo>
                <a:lnTo>
                  <a:pt x="1275805" y="0"/>
                </a:lnTo>
                <a:close/>
              </a:path>
            </a:pathLst>
          </a:custGeom>
          <a:solidFill>
            <a:srgbClr val="C0C0C0">
              <a:alpha val="5293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335146" y="2514598"/>
            <a:ext cx="1276350" cy="2221230"/>
          </a:xfrm>
          <a:custGeom>
            <a:avLst/>
            <a:gdLst/>
            <a:ahLst/>
            <a:cxnLst/>
            <a:rect l="l" t="t" r="r" b="b"/>
            <a:pathLst>
              <a:path w="1276350" h="2221229">
                <a:moveTo>
                  <a:pt x="60553" y="2174913"/>
                </a:moveTo>
                <a:lnTo>
                  <a:pt x="1029405" y="1434795"/>
                </a:lnTo>
                <a:lnTo>
                  <a:pt x="1275805" y="0"/>
                </a:lnTo>
                <a:lnTo>
                  <a:pt x="125293" y="878889"/>
                </a:lnTo>
                <a:lnTo>
                  <a:pt x="0" y="2221170"/>
                </a:lnTo>
                <a:lnTo>
                  <a:pt x="121106" y="2128655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903324" y="3968084"/>
            <a:ext cx="228600" cy="228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903324" y="3968084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114300"/>
                </a:moveTo>
                <a:lnTo>
                  <a:pt x="8982" y="69809"/>
                </a:lnTo>
                <a:lnTo>
                  <a:pt x="33477" y="33477"/>
                </a:lnTo>
                <a:lnTo>
                  <a:pt x="69809" y="8982"/>
                </a:lnTo>
                <a:lnTo>
                  <a:pt x="114300" y="0"/>
                </a:lnTo>
                <a:lnTo>
                  <a:pt x="158790" y="8982"/>
                </a:lnTo>
                <a:lnTo>
                  <a:pt x="195122" y="33477"/>
                </a:lnTo>
                <a:lnTo>
                  <a:pt x="219617" y="69809"/>
                </a:lnTo>
                <a:lnTo>
                  <a:pt x="228600" y="114300"/>
                </a:lnTo>
                <a:lnTo>
                  <a:pt x="219617" y="158790"/>
                </a:lnTo>
                <a:lnTo>
                  <a:pt x="195122" y="195122"/>
                </a:lnTo>
                <a:lnTo>
                  <a:pt x="158790" y="219617"/>
                </a:lnTo>
                <a:lnTo>
                  <a:pt x="114300" y="228600"/>
                </a:lnTo>
                <a:lnTo>
                  <a:pt x="69809" y="219617"/>
                </a:lnTo>
                <a:lnTo>
                  <a:pt x="33477" y="195122"/>
                </a:lnTo>
                <a:lnTo>
                  <a:pt x="8982" y="158790"/>
                </a:lnTo>
                <a:lnTo>
                  <a:pt x="0" y="1143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00149" y="3123534"/>
            <a:ext cx="228600" cy="970280"/>
          </a:xfrm>
          <a:custGeom>
            <a:avLst/>
            <a:gdLst/>
            <a:ahLst/>
            <a:cxnLst/>
            <a:rect l="l" t="t" r="r" b="b"/>
            <a:pathLst>
              <a:path w="228600" h="970279">
                <a:moveTo>
                  <a:pt x="114300" y="0"/>
                </a:moveTo>
                <a:lnTo>
                  <a:pt x="0" y="228598"/>
                </a:lnTo>
                <a:lnTo>
                  <a:pt x="76200" y="228598"/>
                </a:lnTo>
                <a:lnTo>
                  <a:pt x="76200" y="969962"/>
                </a:lnTo>
                <a:lnTo>
                  <a:pt x="152400" y="969962"/>
                </a:lnTo>
                <a:lnTo>
                  <a:pt x="152400" y="228600"/>
                </a:lnTo>
                <a:lnTo>
                  <a:pt x="228600" y="228600"/>
                </a:lnTo>
                <a:lnTo>
                  <a:pt x="1143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975830" y="3711750"/>
            <a:ext cx="772160" cy="407670"/>
          </a:xfrm>
          <a:custGeom>
            <a:avLst/>
            <a:gdLst/>
            <a:ahLst/>
            <a:cxnLst/>
            <a:rect l="l" t="t" r="r" b="b"/>
            <a:pathLst>
              <a:path w="772159" h="407670">
                <a:moveTo>
                  <a:pt x="516049" y="0"/>
                </a:moveTo>
                <a:lnTo>
                  <a:pt x="549673" y="68380"/>
                </a:lnTo>
                <a:lnTo>
                  <a:pt x="0" y="338665"/>
                </a:lnTo>
                <a:lnTo>
                  <a:pt x="33623" y="407046"/>
                </a:lnTo>
                <a:lnTo>
                  <a:pt x="583297" y="136761"/>
                </a:lnTo>
                <a:lnTo>
                  <a:pt x="668920" y="136761"/>
                </a:lnTo>
                <a:lnTo>
                  <a:pt x="771626" y="1699"/>
                </a:lnTo>
                <a:lnTo>
                  <a:pt x="516049" y="0"/>
                </a:lnTo>
                <a:close/>
              </a:path>
              <a:path w="772159" h="407670">
                <a:moveTo>
                  <a:pt x="668920" y="136761"/>
                </a:moveTo>
                <a:lnTo>
                  <a:pt x="583297" y="136761"/>
                </a:lnTo>
                <a:lnTo>
                  <a:pt x="616921" y="205141"/>
                </a:lnTo>
                <a:lnTo>
                  <a:pt x="668920" y="1367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014449" y="3979195"/>
            <a:ext cx="971550" cy="228600"/>
          </a:xfrm>
          <a:custGeom>
            <a:avLst/>
            <a:gdLst/>
            <a:ahLst/>
            <a:cxnLst/>
            <a:rect l="l" t="t" r="r" b="b"/>
            <a:pathLst>
              <a:path w="971550" h="228600">
                <a:moveTo>
                  <a:pt x="895350" y="152400"/>
                </a:moveTo>
                <a:lnTo>
                  <a:pt x="742950" y="152400"/>
                </a:lnTo>
                <a:lnTo>
                  <a:pt x="742950" y="228600"/>
                </a:lnTo>
                <a:lnTo>
                  <a:pt x="895350" y="152400"/>
                </a:lnTo>
                <a:close/>
              </a:path>
              <a:path w="971550" h="228600">
                <a:moveTo>
                  <a:pt x="742948" y="0"/>
                </a:moveTo>
                <a:lnTo>
                  <a:pt x="742948" y="76200"/>
                </a:lnTo>
                <a:lnTo>
                  <a:pt x="0" y="76201"/>
                </a:lnTo>
                <a:lnTo>
                  <a:pt x="0" y="152401"/>
                </a:lnTo>
                <a:lnTo>
                  <a:pt x="895350" y="152400"/>
                </a:lnTo>
                <a:lnTo>
                  <a:pt x="971550" y="114300"/>
                </a:lnTo>
                <a:lnTo>
                  <a:pt x="7429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9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612140" y="275439"/>
                <a:ext cx="7762240" cy="567463"/>
              </a:xfrm>
              <a:prstGeom prst="rect">
                <a:avLst/>
              </a:prstGeom>
            </p:spPr>
            <p:txBody>
              <a:bodyPr vert="horz" wrap="square" lIns="0" tIns="13335" rIns="0" bIns="0" rtlCol="0">
                <a:spAutoFit/>
              </a:bodyPr>
              <a:lstStyle/>
              <a:p>
                <a:pPr marL="12700" algn="ctr">
                  <a:lnSpc>
                    <a:spcPct val="100000"/>
                  </a:lnSpc>
                  <a:spcBef>
                    <a:spcPts val="105"/>
                  </a:spcBef>
                </a:pPr>
                <a:r>
                  <a:rPr lang="zh-CN" altLang="en-US" spc="-20" dirty="0">
                    <a:latin typeface="黑体" panose="02010609060101010101" pitchFamily="49" charset="-122"/>
                    <a:ea typeface="黑体" panose="02010609060101010101" pitchFamily="49" charset="-122"/>
                    <a:cs typeface="Arial Unicode MS"/>
                  </a:rPr>
                  <a:t>圆锥曲线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i="1" spc="100" dirty="0">
                        <a:latin typeface="Symbol"/>
                        <a:cs typeface="Symbol"/>
                      </a:rPr>
                      <m:t></m:t>
                    </m:r>
                  </m:oMath>
                </a14:m>
                <a:r>
                  <a:rPr lang="zh-CN" altLang="en-US" spc="-20" dirty="0">
                    <a:latin typeface="黑体" panose="02010609060101010101" pitchFamily="49" charset="-122"/>
                    <a:ea typeface="黑体" panose="02010609060101010101" pitchFamily="49" charset="-122"/>
                    <a:cs typeface="Arial Unicode MS"/>
                  </a:rPr>
                  <a:t>的投影变换</a:t>
                </a:r>
                <a:endParaRPr sz="6825" baseline="-4273" dirty="0">
                  <a:latin typeface="黑体" panose="02010609060101010101" pitchFamily="49" charset="-122"/>
                  <a:ea typeface="黑体" panose="02010609060101010101" pitchFamily="49" charset="-122"/>
                  <a:cs typeface="Symbol"/>
                </a:endParaRPr>
              </a:p>
            </p:txBody>
          </p:sp>
        </mc:Choice>
        <mc:Fallback xmlns="">
          <p:sp>
            <p:nvSpPr>
              <p:cNvPr id="9" name="object 9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12140" y="275439"/>
                <a:ext cx="7762240" cy="567463"/>
              </a:xfrm>
              <a:prstGeom prst="rect">
                <a:avLst/>
              </a:prstGeom>
              <a:blipFill>
                <a:blip r:embed="rId3"/>
                <a:stretch>
                  <a:fillRect t="-25806" b="-451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bject 10"/>
          <p:cNvSpPr txBox="1"/>
          <p:nvPr/>
        </p:nvSpPr>
        <p:spPr>
          <a:xfrm>
            <a:off x="1431741" y="2742670"/>
            <a:ext cx="275590" cy="4178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550" spc="0" dirty="0">
                <a:latin typeface="Symbol"/>
                <a:cs typeface="Symbol"/>
              </a:rPr>
              <a:t></a:t>
            </a:r>
            <a:endParaRPr sz="2550">
              <a:latin typeface="Symbol"/>
              <a:cs typeface="Symbo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544540" y="2209798"/>
            <a:ext cx="1282700" cy="3200400"/>
          </a:xfrm>
          <a:custGeom>
            <a:avLst/>
            <a:gdLst/>
            <a:ahLst/>
            <a:cxnLst/>
            <a:rect l="l" t="t" r="r" b="b"/>
            <a:pathLst>
              <a:path w="1282700" h="3200400">
                <a:moveTo>
                  <a:pt x="1282288" y="0"/>
                </a:moveTo>
                <a:lnTo>
                  <a:pt x="247581" y="1072644"/>
                </a:lnTo>
                <a:lnTo>
                  <a:pt x="83852" y="2393821"/>
                </a:lnTo>
                <a:lnTo>
                  <a:pt x="0" y="3200399"/>
                </a:lnTo>
                <a:lnTo>
                  <a:pt x="1034708" y="2127755"/>
                </a:lnTo>
                <a:lnTo>
                  <a:pt x="1282288" y="0"/>
                </a:lnTo>
                <a:close/>
              </a:path>
            </a:pathLst>
          </a:custGeom>
          <a:solidFill>
            <a:srgbClr val="FFFF0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544540" y="2209797"/>
            <a:ext cx="1282700" cy="3200400"/>
          </a:xfrm>
          <a:custGeom>
            <a:avLst/>
            <a:gdLst/>
            <a:ahLst/>
            <a:cxnLst/>
            <a:rect l="l" t="t" r="r" b="b"/>
            <a:pathLst>
              <a:path w="1282700" h="3200400">
                <a:moveTo>
                  <a:pt x="1988" y="3054407"/>
                </a:moveTo>
                <a:lnTo>
                  <a:pt x="247581" y="1072644"/>
                </a:lnTo>
                <a:lnTo>
                  <a:pt x="1282289" y="0"/>
                </a:lnTo>
                <a:lnTo>
                  <a:pt x="1034708" y="2127755"/>
                </a:lnTo>
                <a:lnTo>
                  <a:pt x="0" y="3200400"/>
                </a:lnTo>
                <a:lnTo>
                  <a:pt x="83853" y="2393820"/>
                </a:lnTo>
              </a:path>
            </a:pathLst>
          </a:custGeom>
          <a:ln w="253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25540" y="3276600"/>
            <a:ext cx="533400" cy="990600"/>
          </a:xfrm>
          <a:custGeom>
            <a:avLst/>
            <a:gdLst/>
            <a:ahLst/>
            <a:cxnLst/>
            <a:rect l="l" t="t" r="r" b="b"/>
            <a:pathLst>
              <a:path w="533400" h="990600">
                <a:moveTo>
                  <a:pt x="277660" y="0"/>
                </a:moveTo>
                <a:lnTo>
                  <a:pt x="231918" y="2030"/>
                </a:lnTo>
                <a:lnTo>
                  <a:pt x="186128" y="2938"/>
                </a:lnTo>
                <a:lnTo>
                  <a:pt x="140436" y="6092"/>
                </a:lnTo>
                <a:lnTo>
                  <a:pt x="94988" y="14865"/>
                </a:lnTo>
                <a:lnTo>
                  <a:pt x="72264" y="45581"/>
                </a:lnTo>
                <a:lnTo>
                  <a:pt x="54579" y="88777"/>
                </a:lnTo>
                <a:lnTo>
                  <a:pt x="49438" y="104238"/>
                </a:lnTo>
                <a:lnTo>
                  <a:pt x="43841" y="118933"/>
                </a:lnTo>
                <a:lnTo>
                  <a:pt x="36816" y="134337"/>
                </a:lnTo>
                <a:lnTo>
                  <a:pt x="29478" y="149144"/>
                </a:lnTo>
                <a:lnTo>
                  <a:pt x="22014" y="163712"/>
                </a:lnTo>
                <a:lnTo>
                  <a:pt x="14613" y="178399"/>
                </a:lnTo>
                <a:lnTo>
                  <a:pt x="12816" y="200709"/>
                </a:lnTo>
                <a:lnTo>
                  <a:pt x="11040" y="223027"/>
                </a:lnTo>
                <a:lnTo>
                  <a:pt x="9223" y="245331"/>
                </a:lnTo>
                <a:lnTo>
                  <a:pt x="7306" y="267599"/>
                </a:lnTo>
                <a:lnTo>
                  <a:pt x="5227" y="286149"/>
                </a:lnTo>
                <a:lnTo>
                  <a:pt x="2820" y="304613"/>
                </a:lnTo>
                <a:lnTo>
                  <a:pt x="829" y="323154"/>
                </a:lnTo>
                <a:lnTo>
                  <a:pt x="0" y="341932"/>
                </a:lnTo>
                <a:lnTo>
                  <a:pt x="504" y="368221"/>
                </a:lnTo>
                <a:lnTo>
                  <a:pt x="1953" y="394429"/>
                </a:lnTo>
                <a:lnTo>
                  <a:pt x="7306" y="445999"/>
                </a:lnTo>
                <a:lnTo>
                  <a:pt x="20090" y="499522"/>
                </a:lnTo>
                <a:lnTo>
                  <a:pt x="36534" y="550066"/>
                </a:lnTo>
                <a:lnTo>
                  <a:pt x="38207" y="565030"/>
                </a:lnTo>
                <a:lnTo>
                  <a:pt x="43841" y="609533"/>
                </a:lnTo>
                <a:lnTo>
                  <a:pt x="54429" y="654508"/>
                </a:lnTo>
                <a:lnTo>
                  <a:pt x="66253" y="694703"/>
                </a:lnTo>
                <a:lnTo>
                  <a:pt x="83794" y="737701"/>
                </a:lnTo>
                <a:lnTo>
                  <a:pt x="105799" y="773461"/>
                </a:lnTo>
                <a:lnTo>
                  <a:pt x="111418" y="780514"/>
                </a:lnTo>
                <a:lnTo>
                  <a:pt x="116909" y="787933"/>
                </a:lnTo>
                <a:lnTo>
                  <a:pt x="136228" y="817563"/>
                </a:lnTo>
                <a:lnTo>
                  <a:pt x="143658" y="829713"/>
                </a:lnTo>
                <a:lnTo>
                  <a:pt x="150501" y="835840"/>
                </a:lnTo>
                <a:lnTo>
                  <a:pt x="168057" y="847399"/>
                </a:lnTo>
                <a:lnTo>
                  <a:pt x="177148" y="862376"/>
                </a:lnTo>
                <a:lnTo>
                  <a:pt x="186212" y="877426"/>
                </a:lnTo>
                <a:lnTo>
                  <a:pt x="195332" y="892330"/>
                </a:lnTo>
                <a:lnTo>
                  <a:pt x="204591" y="906866"/>
                </a:lnTo>
                <a:lnTo>
                  <a:pt x="210016" y="914465"/>
                </a:lnTo>
                <a:lnTo>
                  <a:pt x="215614" y="921567"/>
                </a:lnTo>
                <a:lnTo>
                  <a:pt x="221182" y="928752"/>
                </a:lnTo>
                <a:lnTo>
                  <a:pt x="226512" y="936599"/>
                </a:lnTo>
                <a:lnTo>
                  <a:pt x="238957" y="959616"/>
                </a:lnTo>
                <a:lnTo>
                  <a:pt x="241250" y="966710"/>
                </a:lnTo>
                <a:lnTo>
                  <a:pt x="245308" y="969898"/>
                </a:lnTo>
                <a:lnTo>
                  <a:pt x="263046" y="981200"/>
                </a:lnTo>
                <a:lnTo>
                  <a:pt x="331154" y="978808"/>
                </a:lnTo>
                <a:lnTo>
                  <a:pt x="379907" y="980634"/>
                </a:lnTo>
                <a:lnTo>
                  <a:pt x="413349" y="984594"/>
                </a:lnTo>
                <a:lnTo>
                  <a:pt x="435520" y="988607"/>
                </a:lnTo>
                <a:lnTo>
                  <a:pt x="450462" y="990591"/>
                </a:lnTo>
                <a:lnTo>
                  <a:pt x="462218" y="988464"/>
                </a:lnTo>
                <a:lnTo>
                  <a:pt x="474830" y="980144"/>
                </a:lnTo>
                <a:lnTo>
                  <a:pt x="492338" y="963550"/>
                </a:lnTo>
                <a:lnTo>
                  <a:pt x="518786" y="936599"/>
                </a:lnTo>
                <a:lnTo>
                  <a:pt x="533400" y="921733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648200" y="3733800"/>
            <a:ext cx="457200" cy="381000"/>
          </a:xfrm>
          <a:custGeom>
            <a:avLst/>
            <a:gdLst/>
            <a:ahLst/>
            <a:cxnLst/>
            <a:rect l="l" t="t" r="r" b="b"/>
            <a:pathLst>
              <a:path w="457200" h="381000">
                <a:moveTo>
                  <a:pt x="237994" y="0"/>
                </a:moveTo>
                <a:lnTo>
                  <a:pt x="198787" y="781"/>
                </a:lnTo>
                <a:lnTo>
                  <a:pt x="159538" y="1130"/>
                </a:lnTo>
                <a:lnTo>
                  <a:pt x="120373" y="2343"/>
                </a:lnTo>
                <a:lnTo>
                  <a:pt x="81418" y="5717"/>
                </a:lnTo>
                <a:lnTo>
                  <a:pt x="46782" y="34145"/>
                </a:lnTo>
                <a:lnTo>
                  <a:pt x="42375" y="40091"/>
                </a:lnTo>
                <a:lnTo>
                  <a:pt x="37578" y="45743"/>
                </a:lnTo>
                <a:lnTo>
                  <a:pt x="31557" y="51668"/>
                </a:lnTo>
                <a:lnTo>
                  <a:pt x="25267" y="57363"/>
                </a:lnTo>
                <a:lnTo>
                  <a:pt x="18869" y="62966"/>
                </a:lnTo>
                <a:lnTo>
                  <a:pt x="12525" y="68615"/>
                </a:lnTo>
                <a:lnTo>
                  <a:pt x="10985" y="77196"/>
                </a:lnTo>
                <a:lnTo>
                  <a:pt x="9463" y="85779"/>
                </a:lnTo>
                <a:lnTo>
                  <a:pt x="7906" y="94358"/>
                </a:lnTo>
                <a:lnTo>
                  <a:pt x="6262" y="102923"/>
                </a:lnTo>
                <a:lnTo>
                  <a:pt x="4480" y="110057"/>
                </a:lnTo>
                <a:lnTo>
                  <a:pt x="2417" y="117159"/>
                </a:lnTo>
                <a:lnTo>
                  <a:pt x="710" y="124290"/>
                </a:lnTo>
                <a:lnTo>
                  <a:pt x="0" y="131512"/>
                </a:lnTo>
                <a:lnTo>
                  <a:pt x="432" y="141623"/>
                </a:lnTo>
                <a:lnTo>
                  <a:pt x="1674" y="151703"/>
                </a:lnTo>
                <a:lnTo>
                  <a:pt x="17220" y="192123"/>
                </a:lnTo>
                <a:lnTo>
                  <a:pt x="31314" y="211563"/>
                </a:lnTo>
                <a:lnTo>
                  <a:pt x="33402" y="219188"/>
                </a:lnTo>
                <a:lnTo>
                  <a:pt x="50104" y="257307"/>
                </a:lnTo>
                <a:lnTo>
                  <a:pt x="81418" y="291615"/>
                </a:lnTo>
                <a:lnTo>
                  <a:pt x="94082" y="299057"/>
                </a:lnTo>
                <a:lnTo>
                  <a:pt x="100208" y="303051"/>
                </a:lnTo>
                <a:lnTo>
                  <a:pt x="116766" y="314447"/>
                </a:lnTo>
                <a:lnTo>
                  <a:pt x="123136" y="319120"/>
                </a:lnTo>
                <a:lnTo>
                  <a:pt x="129001" y="321477"/>
                </a:lnTo>
                <a:lnTo>
                  <a:pt x="144049" y="325922"/>
                </a:lnTo>
                <a:lnTo>
                  <a:pt x="151841" y="331683"/>
                </a:lnTo>
                <a:lnTo>
                  <a:pt x="159610" y="337471"/>
                </a:lnTo>
                <a:lnTo>
                  <a:pt x="167427" y="343204"/>
                </a:lnTo>
                <a:lnTo>
                  <a:pt x="175364" y="348794"/>
                </a:lnTo>
                <a:lnTo>
                  <a:pt x="181386" y="352918"/>
                </a:lnTo>
                <a:lnTo>
                  <a:pt x="188275" y="355937"/>
                </a:lnTo>
                <a:lnTo>
                  <a:pt x="194153" y="360230"/>
                </a:lnTo>
                <a:lnTo>
                  <a:pt x="204820" y="369083"/>
                </a:lnTo>
                <a:lnTo>
                  <a:pt x="206786" y="371811"/>
                </a:lnTo>
                <a:lnTo>
                  <a:pt x="210264" y="373038"/>
                </a:lnTo>
                <a:lnTo>
                  <a:pt x="225468" y="377384"/>
                </a:lnTo>
                <a:lnTo>
                  <a:pt x="297327" y="376535"/>
                </a:lnTo>
                <a:lnTo>
                  <a:pt x="343399" y="377988"/>
                </a:lnTo>
                <a:lnTo>
                  <a:pt x="371048" y="380042"/>
                </a:lnTo>
                <a:lnTo>
                  <a:pt x="387636" y="380995"/>
                </a:lnTo>
                <a:lnTo>
                  <a:pt x="400528" y="379145"/>
                </a:lnTo>
                <a:lnTo>
                  <a:pt x="417086" y="372791"/>
                </a:lnTo>
                <a:lnTo>
                  <a:pt x="444674" y="360230"/>
                </a:lnTo>
                <a:lnTo>
                  <a:pt x="457200" y="35451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752600" y="4114800"/>
            <a:ext cx="4038600" cy="228600"/>
          </a:xfrm>
          <a:custGeom>
            <a:avLst/>
            <a:gdLst/>
            <a:ahLst/>
            <a:cxnLst/>
            <a:rect l="l" t="t" r="r" b="b"/>
            <a:pathLst>
              <a:path w="4038600" h="228600">
                <a:moveTo>
                  <a:pt x="4038600" y="0"/>
                </a:moveTo>
                <a:lnTo>
                  <a:pt x="0" y="22860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981200" y="3200400"/>
            <a:ext cx="3962400" cy="685800"/>
          </a:xfrm>
          <a:custGeom>
            <a:avLst/>
            <a:gdLst/>
            <a:ahLst/>
            <a:cxnLst/>
            <a:rect l="l" t="t" r="r" b="b"/>
            <a:pathLst>
              <a:path w="3962400" h="685800">
                <a:moveTo>
                  <a:pt x="3962400" y="685800"/>
                </a:moveTo>
                <a:lnTo>
                  <a:pt x="0" y="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750415" y="3011032"/>
            <a:ext cx="490855" cy="5651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500" i="1" spc="-55" dirty="0">
                <a:latin typeface="Symbol"/>
                <a:cs typeface="Symbol"/>
              </a:rPr>
              <a:t></a:t>
            </a:r>
            <a:r>
              <a:rPr sz="3500" i="1" spc="-625" dirty="0">
                <a:latin typeface="Times New Roman"/>
                <a:cs typeface="Times New Roman"/>
              </a:rPr>
              <a:t> </a:t>
            </a:r>
            <a:r>
              <a:rPr sz="2925" i="1" spc="7" baseline="-24216" dirty="0">
                <a:latin typeface="Times New Roman"/>
                <a:cs typeface="Times New Roman"/>
              </a:rPr>
              <a:t>p</a:t>
            </a:r>
            <a:endParaRPr sz="2925" baseline="-24216">
              <a:latin typeface="Times New Roman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bject 18"/>
              <p:cNvSpPr txBox="1"/>
              <p:nvPr/>
            </p:nvSpPr>
            <p:spPr>
              <a:xfrm>
                <a:off x="2298419" y="3451469"/>
                <a:ext cx="360045" cy="570028"/>
              </a:xfrm>
              <a:prstGeom prst="rect">
                <a:avLst/>
              </a:prstGeom>
            </p:spPr>
            <p:txBody>
              <a:bodyPr vert="horz" wrap="square" lIns="0" tIns="1587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25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sz="3600" i="1" spc="100" dirty="0">
                          <a:latin typeface="Symbol"/>
                          <a:cs typeface="Symbol"/>
                        </a:rPr>
                        <m:t></m:t>
                      </m:r>
                    </m:oMath>
                  </m:oMathPara>
                </a14:m>
                <a:endParaRPr sz="3400" dirty="0">
                  <a:latin typeface="Symbol"/>
                  <a:cs typeface="Symbol"/>
                </a:endParaRPr>
              </a:p>
            </p:txBody>
          </p:sp>
        </mc:Choice>
        <mc:Fallback xmlns="">
          <p:sp>
            <p:nvSpPr>
              <p:cNvPr id="18" name="object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8419" y="3451469"/>
                <a:ext cx="360045" cy="570028"/>
              </a:xfrm>
              <a:prstGeom prst="rect">
                <a:avLst/>
              </a:prstGeom>
              <a:blipFill>
                <a:blip r:embed="rId4"/>
                <a:stretch>
                  <a:fillRect r="-152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object 19"/>
          <p:cNvSpPr txBox="1"/>
          <p:nvPr/>
        </p:nvSpPr>
        <p:spPr>
          <a:xfrm>
            <a:off x="2752725" y="4217004"/>
            <a:ext cx="3578225" cy="23724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2400" spc="-55" dirty="0">
                <a:latin typeface="Arial Unicode MS"/>
                <a:cs typeface="Arial Unicode MS"/>
              </a:rPr>
              <a:t>C</a:t>
            </a:r>
            <a:endParaRPr sz="2400" dirty="0">
              <a:latin typeface="Arial Unicode MS"/>
              <a:cs typeface="Arial Unicode M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1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7425" i="1" spc="-157" baseline="-12345" dirty="0">
                <a:latin typeface="Symbol"/>
                <a:cs typeface="Symbol"/>
              </a:rPr>
              <a:t></a:t>
            </a:r>
            <a:r>
              <a:rPr sz="7425" i="1" spc="-1192" baseline="-12345" dirty="0">
                <a:latin typeface="Times New Roman"/>
                <a:cs typeface="Times New Roman"/>
              </a:rPr>
              <a:t> </a:t>
            </a:r>
            <a:r>
              <a:rPr sz="4125" i="1" spc="7" baseline="-46464" dirty="0">
                <a:latin typeface="Times New Roman"/>
                <a:cs typeface="Times New Roman"/>
              </a:rPr>
              <a:t>p</a:t>
            </a:r>
            <a:r>
              <a:rPr sz="4125" i="1" spc="-97" baseline="-46464" dirty="0">
                <a:latin typeface="Times New Roman"/>
                <a:cs typeface="Times New Roman"/>
              </a:rPr>
              <a:t> </a:t>
            </a:r>
            <a:r>
              <a:rPr sz="5925" spc="0" baseline="-25316" dirty="0">
                <a:latin typeface="Symbol"/>
                <a:cs typeface="Symbol"/>
              </a:rPr>
              <a:t></a:t>
            </a:r>
            <a:r>
              <a:rPr sz="5925" spc="-142" baseline="-25316" dirty="0">
                <a:latin typeface="Times New Roman"/>
                <a:cs typeface="Times New Roman"/>
              </a:rPr>
              <a:t> </a:t>
            </a:r>
            <a:r>
              <a:rPr sz="5925" i="1" spc="7" baseline="-25316" dirty="0">
                <a:latin typeface="Times New Roman"/>
                <a:cs typeface="Times New Roman"/>
              </a:rPr>
              <a:t>M</a:t>
            </a:r>
            <a:r>
              <a:rPr sz="5925" i="1" spc="-675" baseline="-25316" dirty="0">
                <a:latin typeface="Times New Roman"/>
                <a:cs typeface="Times New Roman"/>
              </a:rPr>
              <a:t> </a:t>
            </a:r>
            <a:r>
              <a:rPr sz="2300" spc="450" dirty="0">
                <a:latin typeface="Symbol"/>
                <a:cs typeface="Symbol"/>
              </a:rPr>
              <a:t></a:t>
            </a:r>
            <a:r>
              <a:rPr sz="2300" i="1" spc="450" dirty="0">
                <a:latin typeface="Times New Roman"/>
                <a:cs typeface="Times New Roman"/>
              </a:rPr>
              <a:t>T</a:t>
            </a:r>
            <a:r>
              <a:rPr sz="5925" spc="397" baseline="-25316" dirty="0">
                <a:latin typeface="Times New Roman"/>
                <a:cs typeface="Times New Roman"/>
              </a:rPr>
              <a:t> </a:t>
            </a:r>
            <a:r>
              <a:rPr lang="el-GR" sz="5925" i="1" spc="397" baseline="-25316" dirty="0">
                <a:latin typeface="Times New Roman"/>
                <a:cs typeface="Times New Roman"/>
              </a:rPr>
              <a:t>Ω</a:t>
            </a:r>
            <a:r>
              <a:rPr sz="5925" i="1" spc="7" baseline="-25316" dirty="0">
                <a:latin typeface="Times New Roman"/>
                <a:cs typeface="Times New Roman"/>
              </a:rPr>
              <a:t>M</a:t>
            </a:r>
            <a:r>
              <a:rPr sz="5925" i="1" spc="-675" baseline="-25316" dirty="0">
                <a:latin typeface="Times New Roman"/>
                <a:cs typeface="Times New Roman"/>
              </a:rPr>
              <a:t> </a:t>
            </a:r>
            <a:r>
              <a:rPr sz="2300" spc="-40" dirty="0">
                <a:latin typeface="Symbol"/>
                <a:cs typeface="Symbol"/>
              </a:rPr>
              <a:t></a:t>
            </a:r>
            <a:r>
              <a:rPr sz="2300" spc="-40" dirty="0">
                <a:latin typeface="Times New Roman"/>
                <a:cs typeface="Times New Roman"/>
              </a:rPr>
              <a:t>1</a:t>
            </a:r>
            <a:endParaRPr sz="2300" dirty="0">
              <a:latin typeface="Times New Roman"/>
              <a:cs typeface="Times New Roman"/>
            </a:endParaRPr>
          </a:p>
          <a:p>
            <a:pPr marL="538480">
              <a:lnSpc>
                <a:spcPct val="100000"/>
              </a:lnSpc>
              <a:spcBef>
                <a:spcPts val="3684"/>
              </a:spcBef>
            </a:pPr>
            <a:r>
              <a:rPr sz="1800" b="0" dirty="0">
                <a:latin typeface="Footlight MT Light"/>
                <a:cs typeface="Footlight MT Light"/>
              </a:rPr>
              <a:t>HZ </a:t>
            </a:r>
            <a:r>
              <a:rPr sz="1800" b="0" spc="-30" dirty="0">
                <a:latin typeface="Footlight MT Light"/>
                <a:cs typeface="Footlight MT Light"/>
              </a:rPr>
              <a:t>page </a:t>
            </a:r>
            <a:r>
              <a:rPr sz="1800" b="0" dirty="0">
                <a:latin typeface="Footlight MT Light"/>
                <a:cs typeface="Footlight MT Light"/>
              </a:rPr>
              <a:t>73, </a:t>
            </a:r>
            <a:r>
              <a:rPr sz="1800" b="0" spc="-5" dirty="0">
                <a:latin typeface="Footlight MT Light"/>
                <a:cs typeface="Footlight MT Light"/>
              </a:rPr>
              <a:t>eq.</a:t>
            </a:r>
            <a:r>
              <a:rPr sz="1800" b="0" spc="50" dirty="0">
                <a:latin typeface="Footlight MT Light"/>
                <a:cs typeface="Footlight MT Light"/>
              </a:rPr>
              <a:t> </a:t>
            </a:r>
            <a:r>
              <a:rPr sz="1800" b="0" dirty="0">
                <a:latin typeface="Footlight MT Light"/>
                <a:cs typeface="Footlight MT Light"/>
              </a:rPr>
              <a:t>3.16</a:t>
            </a:r>
            <a:endParaRPr sz="1800" dirty="0">
              <a:latin typeface="Footlight MT Light"/>
              <a:cs typeface="Footlight MT Light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35146" y="2514598"/>
            <a:ext cx="1276350" cy="2221230"/>
          </a:xfrm>
          <a:custGeom>
            <a:avLst/>
            <a:gdLst/>
            <a:ahLst/>
            <a:cxnLst/>
            <a:rect l="l" t="t" r="r" b="b"/>
            <a:pathLst>
              <a:path w="1276350" h="2221229">
                <a:moveTo>
                  <a:pt x="1275805" y="0"/>
                </a:moveTo>
                <a:lnTo>
                  <a:pt x="125293" y="878889"/>
                </a:lnTo>
                <a:lnTo>
                  <a:pt x="0" y="2221170"/>
                </a:lnTo>
                <a:lnTo>
                  <a:pt x="1029406" y="1434795"/>
                </a:lnTo>
                <a:lnTo>
                  <a:pt x="1275805" y="0"/>
                </a:lnTo>
                <a:close/>
              </a:path>
            </a:pathLst>
          </a:custGeom>
          <a:solidFill>
            <a:srgbClr val="C0C0C0">
              <a:alpha val="5293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335146" y="2514598"/>
            <a:ext cx="1276350" cy="2221230"/>
          </a:xfrm>
          <a:custGeom>
            <a:avLst/>
            <a:gdLst/>
            <a:ahLst/>
            <a:cxnLst/>
            <a:rect l="l" t="t" r="r" b="b"/>
            <a:pathLst>
              <a:path w="1276350" h="2221229">
                <a:moveTo>
                  <a:pt x="60553" y="2174913"/>
                </a:moveTo>
                <a:lnTo>
                  <a:pt x="1029405" y="1434795"/>
                </a:lnTo>
                <a:lnTo>
                  <a:pt x="1275805" y="0"/>
                </a:lnTo>
                <a:lnTo>
                  <a:pt x="125293" y="878889"/>
                </a:lnTo>
                <a:lnTo>
                  <a:pt x="0" y="2221170"/>
                </a:lnTo>
                <a:lnTo>
                  <a:pt x="121106" y="2128655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903324" y="3968084"/>
            <a:ext cx="228600" cy="228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903324" y="3968084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114300"/>
                </a:moveTo>
                <a:lnTo>
                  <a:pt x="8982" y="69809"/>
                </a:lnTo>
                <a:lnTo>
                  <a:pt x="33477" y="33477"/>
                </a:lnTo>
                <a:lnTo>
                  <a:pt x="69809" y="8982"/>
                </a:lnTo>
                <a:lnTo>
                  <a:pt x="114300" y="0"/>
                </a:lnTo>
                <a:lnTo>
                  <a:pt x="158790" y="8982"/>
                </a:lnTo>
                <a:lnTo>
                  <a:pt x="195122" y="33477"/>
                </a:lnTo>
                <a:lnTo>
                  <a:pt x="219617" y="69809"/>
                </a:lnTo>
                <a:lnTo>
                  <a:pt x="228600" y="114300"/>
                </a:lnTo>
                <a:lnTo>
                  <a:pt x="219617" y="158790"/>
                </a:lnTo>
                <a:lnTo>
                  <a:pt x="195122" y="195122"/>
                </a:lnTo>
                <a:lnTo>
                  <a:pt x="158790" y="219617"/>
                </a:lnTo>
                <a:lnTo>
                  <a:pt x="114300" y="228600"/>
                </a:lnTo>
                <a:lnTo>
                  <a:pt x="69809" y="219617"/>
                </a:lnTo>
                <a:lnTo>
                  <a:pt x="33477" y="195122"/>
                </a:lnTo>
                <a:lnTo>
                  <a:pt x="8982" y="158790"/>
                </a:lnTo>
                <a:lnTo>
                  <a:pt x="0" y="1143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091601" y="4217004"/>
            <a:ext cx="2393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5" dirty="0">
                <a:latin typeface="Arial Unicode MS"/>
                <a:cs typeface="Arial Unicode MS"/>
              </a:rPr>
              <a:t>C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900149" y="3123534"/>
            <a:ext cx="228600" cy="970280"/>
          </a:xfrm>
          <a:custGeom>
            <a:avLst/>
            <a:gdLst/>
            <a:ahLst/>
            <a:cxnLst/>
            <a:rect l="l" t="t" r="r" b="b"/>
            <a:pathLst>
              <a:path w="228600" h="970279">
                <a:moveTo>
                  <a:pt x="114300" y="0"/>
                </a:moveTo>
                <a:lnTo>
                  <a:pt x="0" y="228598"/>
                </a:lnTo>
                <a:lnTo>
                  <a:pt x="76200" y="228598"/>
                </a:lnTo>
                <a:lnTo>
                  <a:pt x="76200" y="969962"/>
                </a:lnTo>
                <a:lnTo>
                  <a:pt x="152400" y="969962"/>
                </a:lnTo>
                <a:lnTo>
                  <a:pt x="152400" y="228600"/>
                </a:lnTo>
                <a:lnTo>
                  <a:pt x="228600" y="228600"/>
                </a:lnTo>
                <a:lnTo>
                  <a:pt x="1143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975830" y="3711750"/>
            <a:ext cx="772160" cy="407670"/>
          </a:xfrm>
          <a:custGeom>
            <a:avLst/>
            <a:gdLst/>
            <a:ahLst/>
            <a:cxnLst/>
            <a:rect l="l" t="t" r="r" b="b"/>
            <a:pathLst>
              <a:path w="772159" h="407670">
                <a:moveTo>
                  <a:pt x="516049" y="0"/>
                </a:moveTo>
                <a:lnTo>
                  <a:pt x="549673" y="68380"/>
                </a:lnTo>
                <a:lnTo>
                  <a:pt x="0" y="338665"/>
                </a:lnTo>
                <a:lnTo>
                  <a:pt x="33623" y="407046"/>
                </a:lnTo>
                <a:lnTo>
                  <a:pt x="583297" y="136761"/>
                </a:lnTo>
                <a:lnTo>
                  <a:pt x="668920" y="136761"/>
                </a:lnTo>
                <a:lnTo>
                  <a:pt x="771626" y="1699"/>
                </a:lnTo>
                <a:lnTo>
                  <a:pt x="516049" y="0"/>
                </a:lnTo>
                <a:close/>
              </a:path>
              <a:path w="772159" h="407670">
                <a:moveTo>
                  <a:pt x="668920" y="136761"/>
                </a:moveTo>
                <a:lnTo>
                  <a:pt x="583297" y="136761"/>
                </a:lnTo>
                <a:lnTo>
                  <a:pt x="616921" y="205141"/>
                </a:lnTo>
                <a:lnTo>
                  <a:pt x="668920" y="1367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014449" y="3979195"/>
            <a:ext cx="971550" cy="228600"/>
          </a:xfrm>
          <a:custGeom>
            <a:avLst/>
            <a:gdLst/>
            <a:ahLst/>
            <a:cxnLst/>
            <a:rect l="l" t="t" r="r" b="b"/>
            <a:pathLst>
              <a:path w="971550" h="228600">
                <a:moveTo>
                  <a:pt x="895350" y="152400"/>
                </a:moveTo>
                <a:lnTo>
                  <a:pt x="742950" y="152400"/>
                </a:lnTo>
                <a:lnTo>
                  <a:pt x="742950" y="228600"/>
                </a:lnTo>
                <a:lnTo>
                  <a:pt x="895350" y="152400"/>
                </a:lnTo>
                <a:close/>
              </a:path>
              <a:path w="971550" h="228600">
                <a:moveTo>
                  <a:pt x="742948" y="0"/>
                </a:moveTo>
                <a:lnTo>
                  <a:pt x="742948" y="76200"/>
                </a:lnTo>
                <a:lnTo>
                  <a:pt x="0" y="76201"/>
                </a:lnTo>
                <a:lnTo>
                  <a:pt x="0" y="152401"/>
                </a:lnTo>
                <a:lnTo>
                  <a:pt x="895350" y="152400"/>
                </a:lnTo>
                <a:lnTo>
                  <a:pt x="971550" y="114300"/>
                </a:lnTo>
                <a:lnTo>
                  <a:pt x="7429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bject 10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916939" y="314935"/>
                <a:ext cx="6517005" cy="566181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12700" algn="ctr">
                  <a:lnSpc>
                    <a:spcPct val="100000"/>
                  </a:lnSpc>
                  <a:spcBef>
                    <a:spcPts val="95"/>
                  </a:spcBef>
                </a:pPr>
                <a:r>
                  <a:rPr lang="zh-CN" altLang="en-US" spc="-20" dirty="0">
                    <a:latin typeface="黑体" panose="02010609060101010101" pitchFamily="49" charset="-122"/>
                    <a:ea typeface="黑体" panose="02010609060101010101" pitchFamily="49" charset="-122"/>
                    <a:cs typeface="Arial Unicode MS"/>
                  </a:rPr>
                  <a:t>圆锥曲线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i="1" spc="100" dirty="0">
                        <a:latin typeface="Symbol"/>
                        <a:cs typeface="Symbol"/>
                      </a:rPr>
                      <m:t></m:t>
                    </m:r>
                  </m:oMath>
                </a14:m>
                <a:r>
                  <a:rPr lang="zh-CN" altLang="en-US" spc="-20" dirty="0">
                    <a:latin typeface="黑体" panose="02010609060101010101" pitchFamily="49" charset="-122"/>
                    <a:ea typeface="黑体" panose="02010609060101010101" pitchFamily="49" charset="-122"/>
                    <a:cs typeface="Arial Unicode MS"/>
                  </a:rPr>
                  <a:t>的投影变换</a:t>
                </a:r>
                <a:endParaRPr sz="4200" baseline="-33730" dirty="0">
                  <a:latin typeface="Symbol"/>
                  <a:cs typeface="Symbol"/>
                </a:endParaRPr>
              </a:p>
            </p:txBody>
          </p:sp>
        </mc:Choice>
        <mc:Fallback xmlns="">
          <p:sp>
            <p:nvSpPr>
              <p:cNvPr id="10" name="object 10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916939" y="314935"/>
                <a:ext cx="6517005" cy="566181"/>
              </a:xfrm>
              <a:prstGeom prst="rect">
                <a:avLst/>
              </a:prstGeom>
              <a:blipFill>
                <a:blip r:embed="rId3"/>
                <a:stretch>
                  <a:fillRect t="-25806" b="-440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bject 11"/>
          <p:cNvSpPr txBox="1"/>
          <p:nvPr/>
        </p:nvSpPr>
        <p:spPr>
          <a:xfrm>
            <a:off x="7642731" y="621474"/>
            <a:ext cx="13950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pc="-5" dirty="0">
                <a:latin typeface="黑体" panose="02010609060101010101" pitchFamily="49" charset="-122"/>
                <a:ea typeface="黑体" panose="02010609060101010101" pitchFamily="49" charset="-122"/>
                <a:cs typeface="Footlight MT Light"/>
              </a:rPr>
              <a:t>绝对圆锥曲线</a:t>
            </a:r>
            <a:endParaRPr sz="1800" dirty="0">
              <a:latin typeface="黑体" panose="02010609060101010101" pitchFamily="49" charset="-122"/>
              <a:ea typeface="黑体" panose="02010609060101010101" pitchFamily="49" charset="-122"/>
              <a:cs typeface="Footlight MT Ligh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48378" y="2730512"/>
            <a:ext cx="455295" cy="4413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700" spc="130" dirty="0">
                <a:latin typeface="Symbol"/>
                <a:cs typeface="Symbol"/>
              </a:rPr>
              <a:t></a:t>
            </a:r>
            <a:r>
              <a:rPr sz="2325" spc="82" baseline="-25089" dirty="0">
                <a:latin typeface="Symbol"/>
                <a:cs typeface="Symbol"/>
              </a:rPr>
              <a:t></a:t>
            </a:r>
            <a:endParaRPr sz="2325" baseline="-25089">
              <a:latin typeface="Symbol"/>
              <a:cs typeface="Symbo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544540" y="2209798"/>
            <a:ext cx="1282700" cy="3200400"/>
          </a:xfrm>
          <a:custGeom>
            <a:avLst/>
            <a:gdLst/>
            <a:ahLst/>
            <a:cxnLst/>
            <a:rect l="l" t="t" r="r" b="b"/>
            <a:pathLst>
              <a:path w="1282700" h="3200400">
                <a:moveTo>
                  <a:pt x="1282288" y="0"/>
                </a:moveTo>
                <a:lnTo>
                  <a:pt x="247581" y="1072644"/>
                </a:lnTo>
                <a:lnTo>
                  <a:pt x="83852" y="2393821"/>
                </a:lnTo>
                <a:lnTo>
                  <a:pt x="0" y="3200399"/>
                </a:lnTo>
                <a:lnTo>
                  <a:pt x="1034708" y="2127755"/>
                </a:lnTo>
                <a:lnTo>
                  <a:pt x="1282288" y="0"/>
                </a:lnTo>
                <a:close/>
              </a:path>
            </a:pathLst>
          </a:custGeom>
          <a:solidFill>
            <a:srgbClr val="FFFF0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44540" y="2209797"/>
            <a:ext cx="1282700" cy="3200400"/>
          </a:xfrm>
          <a:custGeom>
            <a:avLst/>
            <a:gdLst/>
            <a:ahLst/>
            <a:cxnLst/>
            <a:rect l="l" t="t" r="r" b="b"/>
            <a:pathLst>
              <a:path w="1282700" h="3200400">
                <a:moveTo>
                  <a:pt x="1988" y="3054407"/>
                </a:moveTo>
                <a:lnTo>
                  <a:pt x="247581" y="1072644"/>
                </a:lnTo>
                <a:lnTo>
                  <a:pt x="1282289" y="0"/>
                </a:lnTo>
                <a:lnTo>
                  <a:pt x="1034708" y="2127755"/>
                </a:lnTo>
                <a:lnTo>
                  <a:pt x="0" y="3200400"/>
                </a:lnTo>
                <a:lnTo>
                  <a:pt x="83853" y="2393820"/>
                </a:lnTo>
              </a:path>
            </a:pathLst>
          </a:custGeom>
          <a:ln w="253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925540" y="3276600"/>
            <a:ext cx="533400" cy="990600"/>
          </a:xfrm>
          <a:custGeom>
            <a:avLst/>
            <a:gdLst/>
            <a:ahLst/>
            <a:cxnLst/>
            <a:rect l="l" t="t" r="r" b="b"/>
            <a:pathLst>
              <a:path w="533400" h="990600">
                <a:moveTo>
                  <a:pt x="277660" y="0"/>
                </a:moveTo>
                <a:lnTo>
                  <a:pt x="231918" y="2030"/>
                </a:lnTo>
                <a:lnTo>
                  <a:pt x="186128" y="2938"/>
                </a:lnTo>
                <a:lnTo>
                  <a:pt x="140436" y="6092"/>
                </a:lnTo>
                <a:lnTo>
                  <a:pt x="94988" y="14865"/>
                </a:lnTo>
                <a:lnTo>
                  <a:pt x="72264" y="45581"/>
                </a:lnTo>
                <a:lnTo>
                  <a:pt x="54579" y="88777"/>
                </a:lnTo>
                <a:lnTo>
                  <a:pt x="49438" y="104238"/>
                </a:lnTo>
                <a:lnTo>
                  <a:pt x="43841" y="118933"/>
                </a:lnTo>
                <a:lnTo>
                  <a:pt x="36816" y="134337"/>
                </a:lnTo>
                <a:lnTo>
                  <a:pt x="29478" y="149144"/>
                </a:lnTo>
                <a:lnTo>
                  <a:pt x="22014" y="163712"/>
                </a:lnTo>
                <a:lnTo>
                  <a:pt x="14613" y="178399"/>
                </a:lnTo>
                <a:lnTo>
                  <a:pt x="12816" y="200709"/>
                </a:lnTo>
                <a:lnTo>
                  <a:pt x="11040" y="223027"/>
                </a:lnTo>
                <a:lnTo>
                  <a:pt x="9223" y="245331"/>
                </a:lnTo>
                <a:lnTo>
                  <a:pt x="7306" y="267599"/>
                </a:lnTo>
                <a:lnTo>
                  <a:pt x="5227" y="286149"/>
                </a:lnTo>
                <a:lnTo>
                  <a:pt x="2820" y="304613"/>
                </a:lnTo>
                <a:lnTo>
                  <a:pt x="829" y="323154"/>
                </a:lnTo>
                <a:lnTo>
                  <a:pt x="0" y="341932"/>
                </a:lnTo>
                <a:lnTo>
                  <a:pt x="504" y="368221"/>
                </a:lnTo>
                <a:lnTo>
                  <a:pt x="1953" y="394429"/>
                </a:lnTo>
                <a:lnTo>
                  <a:pt x="7306" y="445999"/>
                </a:lnTo>
                <a:lnTo>
                  <a:pt x="20090" y="499522"/>
                </a:lnTo>
                <a:lnTo>
                  <a:pt x="36534" y="550066"/>
                </a:lnTo>
                <a:lnTo>
                  <a:pt x="38207" y="565030"/>
                </a:lnTo>
                <a:lnTo>
                  <a:pt x="43841" y="609533"/>
                </a:lnTo>
                <a:lnTo>
                  <a:pt x="54429" y="654508"/>
                </a:lnTo>
                <a:lnTo>
                  <a:pt x="66253" y="694703"/>
                </a:lnTo>
                <a:lnTo>
                  <a:pt x="83794" y="737701"/>
                </a:lnTo>
                <a:lnTo>
                  <a:pt x="105799" y="773461"/>
                </a:lnTo>
                <a:lnTo>
                  <a:pt x="111418" y="780514"/>
                </a:lnTo>
                <a:lnTo>
                  <a:pt x="116909" y="787933"/>
                </a:lnTo>
                <a:lnTo>
                  <a:pt x="136228" y="817563"/>
                </a:lnTo>
                <a:lnTo>
                  <a:pt x="143658" y="829713"/>
                </a:lnTo>
                <a:lnTo>
                  <a:pt x="150501" y="835840"/>
                </a:lnTo>
                <a:lnTo>
                  <a:pt x="168057" y="847399"/>
                </a:lnTo>
                <a:lnTo>
                  <a:pt x="177148" y="862376"/>
                </a:lnTo>
                <a:lnTo>
                  <a:pt x="186212" y="877426"/>
                </a:lnTo>
                <a:lnTo>
                  <a:pt x="195332" y="892330"/>
                </a:lnTo>
                <a:lnTo>
                  <a:pt x="204591" y="906866"/>
                </a:lnTo>
                <a:lnTo>
                  <a:pt x="210016" y="914465"/>
                </a:lnTo>
                <a:lnTo>
                  <a:pt x="215614" y="921567"/>
                </a:lnTo>
                <a:lnTo>
                  <a:pt x="221182" y="928752"/>
                </a:lnTo>
                <a:lnTo>
                  <a:pt x="226512" y="936599"/>
                </a:lnTo>
                <a:lnTo>
                  <a:pt x="238957" y="959616"/>
                </a:lnTo>
                <a:lnTo>
                  <a:pt x="241250" y="966710"/>
                </a:lnTo>
                <a:lnTo>
                  <a:pt x="245308" y="969898"/>
                </a:lnTo>
                <a:lnTo>
                  <a:pt x="263046" y="981200"/>
                </a:lnTo>
                <a:lnTo>
                  <a:pt x="331154" y="978808"/>
                </a:lnTo>
                <a:lnTo>
                  <a:pt x="379907" y="980634"/>
                </a:lnTo>
                <a:lnTo>
                  <a:pt x="413349" y="984594"/>
                </a:lnTo>
                <a:lnTo>
                  <a:pt x="435520" y="988607"/>
                </a:lnTo>
                <a:lnTo>
                  <a:pt x="450462" y="990591"/>
                </a:lnTo>
                <a:lnTo>
                  <a:pt x="462218" y="988464"/>
                </a:lnTo>
                <a:lnTo>
                  <a:pt x="474830" y="980144"/>
                </a:lnTo>
                <a:lnTo>
                  <a:pt x="492338" y="963550"/>
                </a:lnTo>
                <a:lnTo>
                  <a:pt x="518786" y="936599"/>
                </a:lnTo>
                <a:lnTo>
                  <a:pt x="533400" y="921733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648200" y="3733800"/>
            <a:ext cx="457200" cy="381000"/>
          </a:xfrm>
          <a:custGeom>
            <a:avLst/>
            <a:gdLst/>
            <a:ahLst/>
            <a:cxnLst/>
            <a:rect l="l" t="t" r="r" b="b"/>
            <a:pathLst>
              <a:path w="457200" h="381000">
                <a:moveTo>
                  <a:pt x="237994" y="0"/>
                </a:moveTo>
                <a:lnTo>
                  <a:pt x="198787" y="781"/>
                </a:lnTo>
                <a:lnTo>
                  <a:pt x="159538" y="1130"/>
                </a:lnTo>
                <a:lnTo>
                  <a:pt x="120373" y="2343"/>
                </a:lnTo>
                <a:lnTo>
                  <a:pt x="81418" y="5717"/>
                </a:lnTo>
                <a:lnTo>
                  <a:pt x="46782" y="34145"/>
                </a:lnTo>
                <a:lnTo>
                  <a:pt x="42375" y="40091"/>
                </a:lnTo>
                <a:lnTo>
                  <a:pt x="37578" y="45743"/>
                </a:lnTo>
                <a:lnTo>
                  <a:pt x="31557" y="51668"/>
                </a:lnTo>
                <a:lnTo>
                  <a:pt x="25267" y="57363"/>
                </a:lnTo>
                <a:lnTo>
                  <a:pt x="18869" y="62966"/>
                </a:lnTo>
                <a:lnTo>
                  <a:pt x="12525" y="68615"/>
                </a:lnTo>
                <a:lnTo>
                  <a:pt x="10985" y="77196"/>
                </a:lnTo>
                <a:lnTo>
                  <a:pt x="9463" y="85779"/>
                </a:lnTo>
                <a:lnTo>
                  <a:pt x="7906" y="94358"/>
                </a:lnTo>
                <a:lnTo>
                  <a:pt x="6262" y="102923"/>
                </a:lnTo>
                <a:lnTo>
                  <a:pt x="4480" y="110057"/>
                </a:lnTo>
                <a:lnTo>
                  <a:pt x="2417" y="117159"/>
                </a:lnTo>
                <a:lnTo>
                  <a:pt x="710" y="124290"/>
                </a:lnTo>
                <a:lnTo>
                  <a:pt x="0" y="131512"/>
                </a:lnTo>
                <a:lnTo>
                  <a:pt x="432" y="141623"/>
                </a:lnTo>
                <a:lnTo>
                  <a:pt x="1674" y="151703"/>
                </a:lnTo>
                <a:lnTo>
                  <a:pt x="17220" y="192123"/>
                </a:lnTo>
                <a:lnTo>
                  <a:pt x="31314" y="211563"/>
                </a:lnTo>
                <a:lnTo>
                  <a:pt x="33402" y="219188"/>
                </a:lnTo>
                <a:lnTo>
                  <a:pt x="50104" y="257307"/>
                </a:lnTo>
                <a:lnTo>
                  <a:pt x="81418" y="291615"/>
                </a:lnTo>
                <a:lnTo>
                  <a:pt x="94082" y="299057"/>
                </a:lnTo>
                <a:lnTo>
                  <a:pt x="100208" y="303051"/>
                </a:lnTo>
                <a:lnTo>
                  <a:pt x="116766" y="314447"/>
                </a:lnTo>
                <a:lnTo>
                  <a:pt x="123136" y="319120"/>
                </a:lnTo>
                <a:lnTo>
                  <a:pt x="129001" y="321477"/>
                </a:lnTo>
                <a:lnTo>
                  <a:pt x="144049" y="325922"/>
                </a:lnTo>
                <a:lnTo>
                  <a:pt x="151841" y="331683"/>
                </a:lnTo>
                <a:lnTo>
                  <a:pt x="159610" y="337471"/>
                </a:lnTo>
                <a:lnTo>
                  <a:pt x="167427" y="343204"/>
                </a:lnTo>
                <a:lnTo>
                  <a:pt x="175364" y="348794"/>
                </a:lnTo>
                <a:lnTo>
                  <a:pt x="181386" y="352918"/>
                </a:lnTo>
                <a:lnTo>
                  <a:pt x="188275" y="355937"/>
                </a:lnTo>
                <a:lnTo>
                  <a:pt x="194153" y="360230"/>
                </a:lnTo>
                <a:lnTo>
                  <a:pt x="204820" y="369083"/>
                </a:lnTo>
                <a:lnTo>
                  <a:pt x="206786" y="371811"/>
                </a:lnTo>
                <a:lnTo>
                  <a:pt x="210264" y="373038"/>
                </a:lnTo>
                <a:lnTo>
                  <a:pt x="225468" y="377384"/>
                </a:lnTo>
                <a:lnTo>
                  <a:pt x="297327" y="376535"/>
                </a:lnTo>
                <a:lnTo>
                  <a:pt x="343399" y="377988"/>
                </a:lnTo>
                <a:lnTo>
                  <a:pt x="371048" y="380042"/>
                </a:lnTo>
                <a:lnTo>
                  <a:pt x="387636" y="380995"/>
                </a:lnTo>
                <a:lnTo>
                  <a:pt x="400528" y="379145"/>
                </a:lnTo>
                <a:lnTo>
                  <a:pt x="417086" y="372791"/>
                </a:lnTo>
                <a:lnTo>
                  <a:pt x="444674" y="360230"/>
                </a:lnTo>
                <a:lnTo>
                  <a:pt x="457200" y="35451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752600" y="4114800"/>
            <a:ext cx="4038600" cy="228600"/>
          </a:xfrm>
          <a:custGeom>
            <a:avLst/>
            <a:gdLst/>
            <a:ahLst/>
            <a:cxnLst/>
            <a:rect l="l" t="t" r="r" b="b"/>
            <a:pathLst>
              <a:path w="4038600" h="228600">
                <a:moveTo>
                  <a:pt x="4038600" y="0"/>
                </a:moveTo>
                <a:lnTo>
                  <a:pt x="0" y="22860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981200" y="3200400"/>
            <a:ext cx="3962400" cy="685800"/>
          </a:xfrm>
          <a:custGeom>
            <a:avLst/>
            <a:gdLst/>
            <a:ahLst/>
            <a:cxnLst/>
            <a:rect l="l" t="t" r="r" b="b"/>
            <a:pathLst>
              <a:path w="3962400" h="685800">
                <a:moveTo>
                  <a:pt x="3962400" y="685800"/>
                </a:moveTo>
                <a:lnTo>
                  <a:pt x="0" y="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4821882" y="3028883"/>
            <a:ext cx="323850" cy="5651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550" i="1" spc="-90" dirty="0">
                <a:latin typeface="Symbol"/>
                <a:cs typeface="Symbol"/>
              </a:rPr>
              <a:t></a:t>
            </a:r>
            <a:endParaRPr sz="3550">
              <a:latin typeface="Symbol"/>
              <a:cs typeface="Symbo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541107" y="3724080"/>
            <a:ext cx="222885" cy="3486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100" spc="50" dirty="0">
                <a:latin typeface="Symbol"/>
                <a:cs typeface="Symbol"/>
              </a:rPr>
              <a:t>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180928" y="3416317"/>
            <a:ext cx="390525" cy="579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600" spc="100" dirty="0">
                <a:latin typeface="Symbol"/>
                <a:cs typeface="Symbol"/>
              </a:rPr>
              <a:t></a:t>
            </a:r>
            <a:endParaRPr sz="3600" dirty="0">
              <a:latin typeface="Symbol"/>
              <a:cs typeface="Symbo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574540" y="6336474"/>
            <a:ext cx="11182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dirty="0">
                <a:latin typeface="Footlight MT Light"/>
                <a:cs typeface="Footlight MT Light"/>
              </a:rPr>
              <a:t>HZ </a:t>
            </a:r>
            <a:r>
              <a:rPr sz="1800" b="0" spc="-30" dirty="0">
                <a:latin typeface="Footlight MT Light"/>
                <a:cs typeface="Footlight MT Light"/>
              </a:rPr>
              <a:t>page</a:t>
            </a:r>
            <a:r>
              <a:rPr sz="1800" b="0" spc="-65" dirty="0">
                <a:latin typeface="Footlight MT Light"/>
                <a:cs typeface="Footlight MT Light"/>
              </a:rPr>
              <a:t> </a:t>
            </a:r>
            <a:r>
              <a:rPr sz="1800" b="0" dirty="0">
                <a:latin typeface="Footlight MT Light"/>
                <a:cs typeface="Footlight MT Light"/>
              </a:rPr>
              <a:t>73</a:t>
            </a:r>
            <a:endParaRPr sz="1800">
              <a:latin typeface="Footlight MT Light"/>
              <a:cs typeface="Footlight MT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2468696" y="5562600"/>
                <a:ext cx="556472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3200" i="1" smtClean="0">
                          <a:latin typeface="Cambria Math"/>
                        </a:rPr>
                        <m:t>𝜔</m:t>
                      </m:r>
                      <m:r>
                        <a:rPr lang="en-US" altLang="zh-CN" sz="32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200" b="0" i="1" smtClean="0">
                              <a:latin typeface="Cambria Math"/>
                            </a:rPr>
                            <m:t>𝑀</m:t>
                          </m:r>
                        </m:e>
                        <m:sup>
                          <m:r>
                            <a:rPr lang="en-US" altLang="zh-CN" sz="32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altLang="zh-CN" sz="3200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zh-CN" altLang="en-US" sz="3200" i="1" spc="100" dirty="0">
                              <a:latin typeface="Symbol"/>
                              <a:cs typeface="Symbol"/>
                            </a:rPr>
                            <m:t>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</m:sSub>
                      <m:sSup>
                        <m:sSup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200" b="0" i="1" smtClean="0">
                              <a:latin typeface="Cambria Math"/>
                            </a:rPr>
                            <m:t>𝑀</m:t>
                          </m:r>
                        </m:e>
                        <m:sup>
                          <m:r>
                            <a:rPr lang="en-US" altLang="zh-CN" sz="3200" b="0" i="1" smtClean="0">
                              <a:latin typeface="Cambria Math"/>
                            </a:rPr>
                            <m:t>−1</m:t>
                          </m:r>
                        </m:sup>
                      </m:sSup>
                      <m:r>
                        <a:rPr lang="en-US" altLang="zh-CN" sz="32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2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altLang="zh-CN" sz="3200" b="0" i="1" smtClean="0">
                              <a:latin typeface="Cambria Math"/>
                            </a:rPr>
                            <m:t>𝐾</m:t>
                          </m:r>
                          <m:sSup>
                            <m:sSup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3200" b="0" i="1" smtClean="0">
                                  <a:latin typeface="Cambria Math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US" altLang="zh-CN" sz="3200" b="0" i="1" smtClean="0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sz="3200" b="0" i="1" smtClean="0"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en-US" altLang="zh-CN" sz="3200" b="0" i="1" smtClean="0">
                              <a:latin typeface="Cambria Math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8696" y="5562600"/>
                <a:ext cx="5564728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/>
          <p:nvPr/>
        </p:nvSpPr>
        <p:spPr>
          <a:xfrm>
            <a:off x="4499755" y="4136708"/>
            <a:ext cx="42456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 spc="-2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对称且已知放大比例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64917" y="5826922"/>
            <a:ext cx="142240" cy="3060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800" spc="10" dirty="0"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431243" y="5606733"/>
            <a:ext cx="162242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 spc="-2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零偏移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587882" y="5584423"/>
            <a:ext cx="1165860" cy="5238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250" i="1" spc="-105" dirty="0">
                <a:latin typeface="Symbol"/>
                <a:cs typeface="Symbol"/>
              </a:rPr>
              <a:t></a:t>
            </a:r>
            <a:r>
              <a:rPr sz="2700" spc="-157" baseline="-24691" dirty="0">
                <a:latin typeface="Times New Roman"/>
                <a:cs typeface="Times New Roman"/>
              </a:rPr>
              <a:t>1 </a:t>
            </a:r>
            <a:r>
              <a:rPr sz="3100" spc="-15" dirty="0">
                <a:latin typeface="Symbol"/>
                <a:cs typeface="Symbol"/>
              </a:rPr>
              <a:t></a:t>
            </a:r>
            <a:r>
              <a:rPr sz="3100" spc="-580" dirty="0">
                <a:latin typeface="Times New Roman"/>
                <a:cs typeface="Times New Roman"/>
              </a:rPr>
              <a:t> </a:t>
            </a:r>
            <a:r>
              <a:rPr sz="3250" i="1" spc="-35" dirty="0">
                <a:latin typeface="Symbol"/>
                <a:cs typeface="Symbol"/>
              </a:rPr>
              <a:t></a:t>
            </a:r>
            <a:r>
              <a:rPr sz="2700" spc="-52" baseline="-24691" dirty="0">
                <a:latin typeface="Times New Roman"/>
                <a:cs typeface="Times New Roman"/>
              </a:rPr>
              <a:t>3</a:t>
            </a:r>
            <a:endParaRPr sz="2700" baseline="-24691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079443" y="5440045"/>
            <a:ext cx="201041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 spc="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正方形像素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860717" y="5445922"/>
            <a:ext cx="142240" cy="3060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800" spc="10" dirty="0"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574022" y="5156744"/>
            <a:ext cx="1049020" cy="5334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539115" algn="l"/>
              </a:tabLst>
            </a:pPr>
            <a:r>
              <a:rPr sz="3300" i="1" spc="-100" dirty="0">
                <a:latin typeface="Symbol"/>
                <a:cs typeface="Symbol"/>
              </a:rPr>
              <a:t></a:t>
            </a:r>
            <a:r>
              <a:rPr sz="3300" spc="-100" dirty="0">
                <a:latin typeface="Times New Roman"/>
                <a:cs typeface="Times New Roman"/>
              </a:rPr>
              <a:t>	</a:t>
            </a:r>
            <a:r>
              <a:rPr sz="3150" dirty="0">
                <a:latin typeface="Symbol"/>
                <a:cs typeface="Symbol"/>
              </a:rPr>
              <a:t></a:t>
            </a:r>
            <a:r>
              <a:rPr sz="3150" spc="-275" dirty="0">
                <a:latin typeface="Times New Roman"/>
                <a:cs typeface="Times New Roman"/>
              </a:rPr>
              <a:t> </a:t>
            </a:r>
            <a:r>
              <a:rPr sz="3150" dirty="0">
                <a:latin typeface="Times New Roman"/>
                <a:cs typeface="Times New Roman"/>
              </a:rPr>
              <a:t>0</a:t>
            </a:r>
            <a:endParaRPr sz="31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02443" y="4077795"/>
            <a:ext cx="24415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91185" algn="l"/>
                <a:tab pos="2165350" algn="l"/>
              </a:tabLst>
            </a:pPr>
            <a:r>
              <a:rPr sz="4800" spc="0" baseline="7812" dirty="0">
                <a:solidFill>
                  <a:srgbClr val="CC3300"/>
                </a:solidFill>
                <a:latin typeface="Arial Unicode MS"/>
                <a:cs typeface="Arial Unicode MS"/>
              </a:rPr>
              <a:t>1</a:t>
            </a:r>
            <a:r>
              <a:rPr sz="4800" spc="135" baseline="7812" dirty="0">
                <a:solidFill>
                  <a:srgbClr val="CC3300"/>
                </a:solidFill>
                <a:latin typeface="Arial Unicode MS"/>
                <a:cs typeface="Arial Unicode MS"/>
              </a:rPr>
              <a:t>.</a:t>
            </a:r>
            <a:r>
              <a:rPr sz="4800" baseline="7812" dirty="0">
                <a:solidFill>
                  <a:srgbClr val="CC3300"/>
                </a:solidFill>
                <a:latin typeface="Arial Unicode MS"/>
                <a:cs typeface="Arial Unicode MS"/>
              </a:rPr>
              <a:t>	</a:t>
            </a:r>
            <a:r>
              <a:rPr lang="en-US" sz="3150" i="1" spc="-95" dirty="0">
                <a:latin typeface="Symbol"/>
                <a:cs typeface="Symbol"/>
              </a:rPr>
              <a:t> </a:t>
            </a:r>
            <a:endParaRPr sz="3150" dirty="0">
              <a:latin typeface="Symbol"/>
              <a:cs typeface="Symbo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02443" y="5537744"/>
            <a:ext cx="1524635" cy="5334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1014730" algn="l"/>
              </a:tabLst>
            </a:pPr>
            <a:r>
              <a:rPr sz="4800" spc="209" baseline="1736" dirty="0">
                <a:solidFill>
                  <a:srgbClr val="CC3300"/>
                </a:solidFill>
                <a:latin typeface="Arial Unicode MS"/>
                <a:cs typeface="Arial Unicode MS"/>
              </a:rPr>
              <a:t>2.</a:t>
            </a:r>
            <a:r>
              <a:rPr sz="4800" spc="-165" baseline="1736" dirty="0">
                <a:solidFill>
                  <a:srgbClr val="CC3300"/>
                </a:solidFill>
                <a:latin typeface="Arial Unicode MS"/>
                <a:cs typeface="Arial Unicode MS"/>
              </a:rPr>
              <a:t> </a:t>
            </a:r>
            <a:r>
              <a:rPr sz="3300" i="1" spc="-100" dirty="0">
                <a:latin typeface="Symbol"/>
                <a:cs typeface="Symbol"/>
              </a:rPr>
              <a:t></a:t>
            </a:r>
            <a:r>
              <a:rPr sz="3300" spc="-100" dirty="0">
                <a:latin typeface="Times New Roman"/>
                <a:cs typeface="Times New Roman"/>
              </a:rPr>
              <a:t>	</a:t>
            </a:r>
            <a:r>
              <a:rPr sz="3150" dirty="0">
                <a:latin typeface="Symbol"/>
                <a:cs typeface="Symbol"/>
              </a:rPr>
              <a:t></a:t>
            </a:r>
            <a:r>
              <a:rPr sz="3150" spc="-275" dirty="0">
                <a:latin typeface="Times New Roman"/>
                <a:cs typeface="Times New Roman"/>
              </a:rPr>
              <a:t> </a:t>
            </a:r>
            <a:r>
              <a:rPr sz="3150" dirty="0">
                <a:latin typeface="Times New Roman"/>
                <a:cs typeface="Times New Roman"/>
              </a:rPr>
              <a:t>0</a:t>
            </a:r>
            <a:endParaRPr sz="31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945843" y="5542153"/>
            <a:ext cx="40195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40" dirty="0">
                <a:solidFill>
                  <a:srgbClr val="CC3300"/>
                </a:solidFill>
                <a:latin typeface="Arial Unicode MS"/>
                <a:cs typeface="Arial Unicode MS"/>
              </a:rPr>
              <a:t>3.</a:t>
            </a:r>
            <a:endParaRPr sz="3200">
              <a:latin typeface="Arial Unicode MS"/>
              <a:cs typeface="Arial Unicode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524000" y="1524000"/>
            <a:ext cx="3124200" cy="1238885"/>
          </a:xfrm>
          <a:prstGeom prst="rect">
            <a:avLst/>
          </a:prstGeom>
          <a:ln w="25400">
            <a:solidFill>
              <a:srgbClr val="FF0000"/>
            </a:solidFill>
          </a:ln>
        </p:spPr>
        <p:txBody>
          <a:bodyPr vert="horz" wrap="square" lIns="0" tIns="142875" rIns="0" bIns="0" rtlCol="0">
            <a:spAutoFit/>
          </a:bodyPr>
          <a:lstStyle/>
          <a:p>
            <a:pPr marL="315595">
              <a:lnSpc>
                <a:spcPct val="100000"/>
              </a:lnSpc>
              <a:spcBef>
                <a:spcPts val="1125"/>
              </a:spcBef>
              <a:tabLst>
                <a:tab pos="973455" algn="l"/>
              </a:tabLst>
            </a:pPr>
            <a:r>
              <a:rPr sz="6900" i="1" spc="-142" baseline="1207" dirty="0">
                <a:latin typeface="Symbol"/>
                <a:cs typeface="Symbol"/>
              </a:rPr>
              <a:t></a:t>
            </a:r>
            <a:r>
              <a:rPr sz="6900" spc="-142" baseline="1207" dirty="0">
                <a:latin typeface="Times New Roman"/>
                <a:cs typeface="Times New Roman"/>
              </a:rPr>
              <a:t>	</a:t>
            </a:r>
            <a:r>
              <a:rPr sz="3650" spc="0" dirty="0">
                <a:latin typeface="Symbol"/>
                <a:cs typeface="Symbol"/>
              </a:rPr>
              <a:t></a:t>
            </a:r>
            <a:r>
              <a:rPr sz="3650" spc="0" dirty="0">
                <a:latin typeface="Times New Roman"/>
                <a:cs typeface="Times New Roman"/>
              </a:rPr>
              <a:t> </a:t>
            </a:r>
            <a:r>
              <a:rPr sz="3650" spc="55" dirty="0">
                <a:latin typeface="Times New Roman"/>
                <a:cs typeface="Times New Roman"/>
              </a:rPr>
              <a:t>(</a:t>
            </a:r>
            <a:r>
              <a:rPr sz="3650" i="1" spc="55" dirty="0">
                <a:latin typeface="Times New Roman"/>
                <a:cs typeface="Times New Roman"/>
              </a:rPr>
              <a:t>K </a:t>
            </a:r>
            <a:r>
              <a:rPr sz="3650" i="1" spc="185" dirty="0">
                <a:latin typeface="Times New Roman"/>
                <a:cs typeface="Times New Roman"/>
              </a:rPr>
              <a:t>K</a:t>
            </a:r>
            <a:r>
              <a:rPr sz="3150" i="1" spc="277" baseline="43650" dirty="0">
                <a:latin typeface="Times New Roman"/>
                <a:cs typeface="Times New Roman"/>
              </a:rPr>
              <a:t>T</a:t>
            </a:r>
            <a:r>
              <a:rPr sz="3150" i="1" spc="-457" baseline="43650" dirty="0">
                <a:latin typeface="Times New Roman"/>
                <a:cs typeface="Times New Roman"/>
              </a:rPr>
              <a:t> </a:t>
            </a:r>
            <a:r>
              <a:rPr sz="3650" dirty="0">
                <a:latin typeface="Times New Roman"/>
                <a:cs typeface="Times New Roman"/>
              </a:rPr>
              <a:t>)</a:t>
            </a:r>
            <a:r>
              <a:rPr sz="3150" baseline="43650" dirty="0">
                <a:latin typeface="Symbol"/>
                <a:cs typeface="Symbol"/>
              </a:rPr>
              <a:t></a:t>
            </a:r>
            <a:r>
              <a:rPr sz="3150" baseline="43650" dirty="0">
                <a:latin typeface="Times New Roman"/>
                <a:cs typeface="Times New Roman"/>
              </a:rPr>
              <a:t>1</a:t>
            </a:r>
            <a:endParaRPr sz="3150" baseline="43650">
              <a:latin typeface="Times New Roman"/>
              <a:cs typeface="Times New Roman"/>
            </a:endParaRPr>
          </a:p>
          <a:p>
            <a:pPr marL="1994535">
              <a:lnSpc>
                <a:spcPct val="100000"/>
              </a:lnSpc>
              <a:spcBef>
                <a:spcPts val="615"/>
              </a:spcBef>
            </a:pPr>
            <a:r>
              <a:rPr sz="2000" spc="15" dirty="0">
                <a:solidFill>
                  <a:srgbClr val="FF0000"/>
                </a:solidFill>
                <a:latin typeface="Arial Unicode MS"/>
                <a:cs typeface="Arial Unicode MS"/>
              </a:rPr>
              <a:t>[Eq.</a:t>
            </a:r>
            <a:r>
              <a:rPr sz="2000" spc="-30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2000" spc="125" dirty="0">
                <a:solidFill>
                  <a:srgbClr val="FF0000"/>
                </a:solidFill>
                <a:latin typeface="Arial Unicode MS"/>
                <a:cs typeface="Arial Unicode MS"/>
              </a:rPr>
              <a:t>30]</a:t>
            </a:r>
            <a:endParaRPr sz="2000">
              <a:latin typeface="Arial Unicode MS"/>
              <a:cs typeface="Arial Unicode MS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2821939" y="147742"/>
            <a:ext cx="3219450" cy="5681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0"/>
              </a:spcBef>
            </a:pPr>
            <a:r>
              <a:rPr i="1" spc="-105" dirty="0">
                <a:latin typeface="Symbol"/>
                <a:cs typeface="Symbol"/>
              </a:rPr>
              <a:t></a:t>
            </a:r>
            <a:r>
              <a:rPr lang="zh-CN" altLang="en-US" spc="-105" dirty="0">
                <a:latin typeface="黑体" panose="02010609060101010101" pitchFamily="49" charset="-122"/>
                <a:ea typeface="黑体" panose="02010609060101010101" pitchFamily="49" charset="-122"/>
                <a:cs typeface="Symbol"/>
              </a:rPr>
              <a:t>的性质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  <a:cs typeface="Symbo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5172220" y="1774109"/>
                <a:ext cx="282385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/>
                        </a:rPr>
                        <m:t>𝑀</m:t>
                      </m:r>
                      <m:r>
                        <a:rPr lang="en-US" altLang="zh-CN" sz="3200" b="0" i="1" smtClean="0">
                          <a:latin typeface="Cambria Math"/>
                        </a:rPr>
                        <m:t>=</m:t>
                      </m:r>
                      <m:r>
                        <a:rPr lang="en-US" altLang="zh-CN" sz="3200" b="0" i="1" smtClean="0">
                          <a:latin typeface="Cambria Math"/>
                        </a:rPr>
                        <m:t>𝐾</m:t>
                      </m:r>
                      <m:r>
                        <a:rPr lang="en-US" altLang="zh-CN" sz="3200" b="0" i="1" smtClean="0">
                          <a:latin typeface="Cambria Math"/>
                        </a:rPr>
                        <m:t>[  </m:t>
                      </m:r>
                      <m:r>
                        <a:rPr lang="en-US" altLang="zh-CN" sz="3200" b="0" i="1" smtClean="0">
                          <a:latin typeface="Cambria Math"/>
                        </a:rPr>
                        <m:t>𝑅</m:t>
                      </m:r>
                      <m:r>
                        <a:rPr lang="en-US" altLang="zh-CN" sz="3200" b="0" i="1" smtClean="0">
                          <a:latin typeface="Cambria Math"/>
                        </a:rPr>
                        <m:t>  </m:t>
                      </m:r>
                      <m:r>
                        <a:rPr lang="en-US" altLang="zh-CN" sz="3200" b="0" i="1" smtClean="0">
                          <a:latin typeface="Cambria Math"/>
                        </a:rPr>
                        <m:t>𝑇</m:t>
                      </m:r>
                      <m:r>
                        <a:rPr lang="en-US" altLang="zh-CN" sz="3200" b="0" i="1" smtClean="0">
                          <a:latin typeface="Cambria Math"/>
                        </a:rPr>
                        <m:t>  ]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2220" y="1774109"/>
                <a:ext cx="2823850" cy="58477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1066800" y="3715580"/>
                <a:ext cx="3292824" cy="12334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 smtClean="0">
                          <a:latin typeface="Cambria Math"/>
                        </a:rPr>
                        <m:t>𝜔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800" b="0" i="1" smtClean="0">
                                        <a:latin typeface="Cambria Math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800" i="1">
                                        <a:latin typeface="Cambria Math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800" i="1">
                                        <a:latin typeface="Cambria Math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800" i="1">
                                        <a:latin typeface="Cambria Math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800" i="1">
                                        <a:latin typeface="Cambria Math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800" i="1">
                                        <a:latin typeface="Cambria Math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800" i="1">
                                        <a:latin typeface="Cambria Math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800" i="1">
                                        <a:latin typeface="Cambria Math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800" i="1">
                                        <a:latin typeface="Cambria Math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6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3715580"/>
                <a:ext cx="3292824" cy="123341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79140" y="244665"/>
            <a:ext cx="19792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3600" spc="-6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总结</a:t>
            </a:r>
            <a:endParaRPr sz="36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95400" y="1219200"/>
            <a:ext cx="2286000" cy="11430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107314" rIns="0" bIns="0" rtlCol="0">
            <a:spAutoFit/>
          </a:bodyPr>
          <a:lstStyle/>
          <a:p>
            <a:pPr marL="203200">
              <a:lnSpc>
                <a:spcPts val="5215"/>
              </a:lnSpc>
              <a:spcBef>
                <a:spcPts val="844"/>
              </a:spcBef>
            </a:pPr>
            <a:r>
              <a:rPr sz="4450" b="1" spc="5" dirty="0">
                <a:latin typeface="Times New Roman"/>
                <a:cs typeface="Times New Roman"/>
              </a:rPr>
              <a:t>v </a:t>
            </a:r>
            <a:r>
              <a:rPr sz="4450" spc="5" dirty="0">
                <a:latin typeface="Symbol"/>
                <a:cs typeface="Symbol"/>
              </a:rPr>
              <a:t></a:t>
            </a:r>
            <a:r>
              <a:rPr sz="4450" spc="5" dirty="0">
                <a:latin typeface="Times New Roman"/>
                <a:cs typeface="Times New Roman"/>
              </a:rPr>
              <a:t> </a:t>
            </a:r>
            <a:r>
              <a:rPr sz="4450" i="1" spc="5" dirty="0">
                <a:latin typeface="Times New Roman"/>
                <a:cs typeface="Times New Roman"/>
              </a:rPr>
              <a:t>K</a:t>
            </a:r>
            <a:r>
              <a:rPr sz="4450" i="1" spc="210" dirty="0">
                <a:latin typeface="Times New Roman"/>
                <a:cs typeface="Times New Roman"/>
              </a:rPr>
              <a:t> </a:t>
            </a:r>
            <a:r>
              <a:rPr sz="4450" b="1" spc="5" dirty="0">
                <a:latin typeface="Times New Roman"/>
                <a:cs typeface="Times New Roman"/>
              </a:rPr>
              <a:t>d</a:t>
            </a:r>
            <a:endParaRPr sz="4450">
              <a:latin typeface="Times New Roman"/>
              <a:cs typeface="Times New Roman"/>
            </a:endParaRPr>
          </a:p>
          <a:p>
            <a:pPr marL="457200">
              <a:lnSpc>
                <a:spcPts val="2275"/>
              </a:lnSpc>
            </a:pPr>
            <a:r>
              <a:rPr sz="2000" spc="15" dirty="0">
                <a:solidFill>
                  <a:srgbClr val="FF0000"/>
                </a:solidFill>
                <a:latin typeface="Arial Unicode MS"/>
                <a:cs typeface="Arial Unicode MS"/>
              </a:rPr>
              <a:t>[Eq.</a:t>
            </a:r>
            <a:r>
              <a:rPr sz="2000" spc="35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2000" spc="125" dirty="0">
                <a:solidFill>
                  <a:srgbClr val="FF0000"/>
                </a:solidFill>
                <a:latin typeface="Arial Unicode MS"/>
                <a:cs typeface="Arial Unicode MS"/>
              </a:rPr>
              <a:t>24]</a:t>
            </a:r>
            <a:endParaRPr sz="2000">
              <a:latin typeface="Arial Unicode MS"/>
              <a:cs typeface="Arial Unicode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45575" y="1670313"/>
            <a:ext cx="635000" cy="3867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sz="2350" spc="0" dirty="0">
                <a:latin typeface="Times New Roman"/>
                <a:cs typeface="Times New Roman"/>
              </a:rPr>
              <a:t>horiz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42880" y="984865"/>
            <a:ext cx="1576705" cy="1457960"/>
          </a:xfrm>
          <a:prstGeom prst="rect">
            <a:avLst/>
          </a:prstGeom>
        </p:spPr>
        <p:txBody>
          <a:bodyPr vert="horz" wrap="square" lIns="0" tIns="3549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795"/>
              </a:spcBef>
            </a:pPr>
            <a:r>
              <a:rPr sz="4050" b="1" spc="-35" dirty="0">
                <a:latin typeface="Times New Roman"/>
                <a:cs typeface="Times New Roman"/>
              </a:rPr>
              <a:t>n </a:t>
            </a:r>
            <a:r>
              <a:rPr sz="4050" spc="-35" dirty="0">
                <a:latin typeface="Symbol"/>
                <a:cs typeface="Symbol"/>
              </a:rPr>
              <a:t></a:t>
            </a:r>
            <a:r>
              <a:rPr sz="4050" spc="-135" dirty="0">
                <a:latin typeface="Times New Roman"/>
                <a:cs typeface="Times New Roman"/>
              </a:rPr>
              <a:t> </a:t>
            </a:r>
            <a:r>
              <a:rPr sz="4050" spc="114" dirty="0">
                <a:latin typeface="Times New Roman"/>
                <a:cs typeface="Times New Roman"/>
              </a:rPr>
              <a:t>K</a:t>
            </a:r>
            <a:r>
              <a:rPr sz="3525" spc="172" baseline="42553" dirty="0">
                <a:latin typeface="Times New Roman"/>
                <a:cs typeface="Times New Roman"/>
              </a:rPr>
              <a:t>T</a:t>
            </a:r>
            <a:r>
              <a:rPr sz="4050" b="1" spc="114" dirty="0">
                <a:latin typeface="Times New Roman"/>
                <a:cs typeface="Times New Roman"/>
              </a:rPr>
              <a:t>l</a:t>
            </a:r>
            <a:endParaRPr sz="4050">
              <a:latin typeface="Times New Roman"/>
              <a:cs typeface="Times New Roman"/>
            </a:endParaRPr>
          </a:p>
          <a:p>
            <a:pPr marL="395605">
              <a:lnSpc>
                <a:spcPct val="100000"/>
              </a:lnSpc>
              <a:spcBef>
                <a:spcPts val="1320"/>
              </a:spcBef>
            </a:pPr>
            <a:r>
              <a:rPr sz="2000" spc="15" dirty="0">
                <a:solidFill>
                  <a:srgbClr val="FF0000"/>
                </a:solidFill>
                <a:latin typeface="Arial Unicode MS"/>
                <a:cs typeface="Arial Unicode MS"/>
              </a:rPr>
              <a:t>[Eq.</a:t>
            </a:r>
            <a:r>
              <a:rPr sz="2000" spc="-35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2000" spc="110" dirty="0">
                <a:solidFill>
                  <a:srgbClr val="FF0000"/>
                </a:solidFill>
                <a:latin typeface="Arial Unicode MS"/>
                <a:cs typeface="Arial Unicode MS"/>
              </a:rPr>
              <a:t>27]</a:t>
            </a:r>
            <a:endParaRPr sz="2000">
              <a:latin typeface="Arial Unicode MS"/>
              <a:cs typeface="Arial Unicode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105400" y="1143000"/>
            <a:ext cx="2514600" cy="1447800"/>
          </a:xfrm>
          <a:custGeom>
            <a:avLst/>
            <a:gdLst/>
            <a:ahLst/>
            <a:cxnLst/>
            <a:rect l="l" t="t" r="r" b="b"/>
            <a:pathLst>
              <a:path w="2514600" h="1447800">
                <a:moveTo>
                  <a:pt x="0" y="0"/>
                </a:moveTo>
                <a:lnTo>
                  <a:pt x="2514600" y="0"/>
                </a:lnTo>
                <a:lnTo>
                  <a:pt x="2514600" y="1447800"/>
                </a:lnTo>
                <a:lnTo>
                  <a:pt x="0" y="14478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359543" y="3075573"/>
            <a:ext cx="715010" cy="3568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150" b="1" i="1" spc="-50" dirty="0">
                <a:latin typeface="Symbol"/>
                <a:cs typeface="Symbol"/>
              </a:rPr>
              <a:t></a:t>
            </a:r>
            <a:r>
              <a:rPr sz="2150" b="1" i="1" spc="-50" dirty="0">
                <a:latin typeface="Times New Roman"/>
                <a:cs typeface="Times New Roman"/>
              </a:rPr>
              <a:t> </a:t>
            </a:r>
            <a:r>
              <a:rPr sz="2050" dirty="0">
                <a:latin typeface="Symbol"/>
                <a:cs typeface="Symbol"/>
              </a:rPr>
              <a:t></a:t>
            </a:r>
            <a:r>
              <a:rPr sz="2050" spc="75" dirty="0">
                <a:latin typeface="Times New Roman"/>
                <a:cs typeface="Times New Roman"/>
              </a:rPr>
              <a:t> </a:t>
            </a:r>
            <a:r>
              <a:rPr sz="2050" dirty="0">
                <a:latin typeface="Times New Roman"/>
                <a:cs typeface="Times New Roman"/>
              </a:rPr>
              <a:t>90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959100" y="4169854"/>
            <a:ext cx="9721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5" dirty="0">
                <a:solidFill>
                  <a:srgbClr val="FF0000"/>
                </a:solidFill>
                <a:latin typeface="Arial Unicode MS"/>
                <a:cs typeface="Arial Unicode MS"/>
              </a:rPr>
              <a:t>[Eq.</a:t>
            </a:r>
            <a:r>
              <a:rPr sz="2000" spc="-15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2000" spc="125" dirty="0">
                <a:solidFill>
                  <a:srgbClr val="FF0000"/>
                </a:solidFill>
                <a:latin typeface="Arial Unicode MS"/>
                <a:cs typeface="Arial Unicode MS"/>
              </a:rPr>
              <a:t>28]</a:t>
            </a:r>
            <a:endParaRPr sz="2000">
              <a:latin typeface="Arial Unicode MS"/>
              <a:cs typeface="Arial Unicode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610268" y="3277859"/>
            <a:ext cx="2859405" cy="1069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640"/>
              </a:lnSpc>
              <a:spcBef>
                <a:spcPts val="100"/>
              </a:spcBef>
              <a:tabLst>
                <a:tab pos="882015" algn="l"/>
                <a:tab pos="2272665" algn="l"/>
              </a:tabLst>
            </a:pPr>
            <a:r>
              <a:rPr sz="3650" spc="-20" dirty="0">
                <a:latin typeface="Symbol"/>
                <a:cs typeface="Symbol"/>
              </a:rPr>
              <a:t></a:t>
            </a:r>
            <a:r>
              <a:rPr sz="3650" spc="-20" dirty="0">
                <a:latin typeface="Times New Roman"/>
                <a:cs typeface="Times New Roman"/>
              </a:rPr>
              <a:t>	</a:t>
            </a:r>
            <a:r>
              <a:rPr sz="3650" spc="-25" dirty="0">
                <a:latin typeface="Times New Roman"/>
                <a:cs typeface="Times New Roman"/>
              </a:rPr>
              <a:t>v</a:t>
            </a:r>
            <a:r>
              <a:rPr sz="3150" spc="-37" baseline="43650" dirty="0">
                <a:latin typeface="Times New Roman"/>
                <a:cs typeface="Times New Roman"/>
              </a:rPr>
              <a:t>T</a:t>
            </a:r>
            <a:r>
              <a:rPr sz="3850" i="1" spc="-25" dirty="0">
                <a:latin typeface="Symbol"/>
                <a:cs typeface="Symbol"/>
              </a:rPr>
              <a:t></a:t>
            </a:r>
            <a:r>
              <a:rPr sz="3850" i="1" spc="125" dirty="0">
                <a:latin typeface="Times New Roman"/>
                <a:cs typeface="Times New Roman"/>
              </a:rPr>
              <a:t> </a:t>
            </a:r>
            <a:r>
              <a:rPr sz="3650" spc="-10" dirty="0">
                <a:latin typeface="Times New Roman"/>
                <a:cs typeface="Times New Roman"/>
              </a:rPr>
              <a:t>v	</a:t>
            </a:r>
            <a:r>
              <a:rPr sz="3650" spc="-15" dirty="0">
                <a:latin typeface="Symbol"/>
                <a:cs typeface="Symbol"/>
              </a:rPr>
              <a:t></a:t>
            </a:r>
            <a:r>
              <a:rPr sz="3650" spc="-290" dirty="0">
                <a:latin typeface="Times New Roman"/>
                <a:cs typeface="Times New Roman"/>
              </a:rPr>
              <a:t> </a:t>
            </a:r>
            <a:r>
              <a:rPr sz="3650" spc="-10" dirty="0">
                <a:latin typeface="Times New Roman"/>
                <a:cs typeface="Times New Roman"/>
              </a:rPr>
              <a:t>0</a:t>
            </a:r>
            <a:endParaRPr sz="3650">
              <a:latin typeface="Times New Roman"/>
              <a:cs typeface="Times New Roman"/>
            </a:endParaRPr>
          </a:p>
          <a:p>
            <a:pPr marL="370205" algn="ctr">
              <a:lnSpc>
                <a:spcPts val="1540"/>
              </a:lnSpc>
              <a:tabLst>
                <a:tab pos="1261110" algn="l"/>
              </a:tabLst>
            </a:pPr>
            <a:r>
              <a:rPr sz="2100" spc="0" dirty="0">
                <a:latin typeface="Times New Roman"/>
                <a:cs typeface="Times New Roman"/>
              </a:rPr>
              <a:t>1	2</a:t>
            </a:r>
            <a:endParaRPr sz="2100">
              <a:latin typeface="Times New Roman"/>
              <a:cs typeface="Times New Roman"/>
            </a:endParaRPr>
          </a:p>
          <a:p>
            <a:pPr marL="429895" algn="ctr">
              <a:lnSpc>
                <a:spcPct val="100000"/>
              </a:lnSpc>
              <a:spcBef>
                <a:spcPts val="640"/>
              </a:spcBef>
            </a:pPr>
            <a:r>
              <a:rPr sz="2000" spc="15" dirty="0">
                <a:solidFill>
                  <a:srgbClr val="FF0000"/>
                </a:solidFill>
                <a:latin typeface="Arial Unicode MS"/>
                <a:cs typeface="Arial Unicode MS"/>
              </a:rPr>
              <a:t>[Eq.</a:t>
            </a:r>
            <a:r>
              <a:rPr sz="2000" spc="-30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2000" spc="125" dirty="0">
                <a:solidFill>
                  <a:srgbClr val="FF0000"/>
                </a:solidFill>
                <a:latin typeface="Arial Unicode MS"/>
                <a:cs typeface="Arial Unicode MS"/>
              </a:rPr>
              <a:t>29]</a:t>
            </a:r>
            <a:endParaRPr sz="2000">
              <a:latin typeface="Arial Unicode MS"/>
              <a:cs typeface="Arial Unicode MS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248400" y="3200400"/>
            <a:ext cx="2438400" cy="1219200"/>
          </a:xfrm>
          <a:custGeom>
            <a:avLst/>
            <a:gdLst/>
            <a:ahLst/>
            <a:cxnLst/>
            <a:rect l="l" t="t" r="r" b="b"/>
            <a:pathLst>
              <a:path w="2438400" h="1219200">
                <a:moveTo>
                  <a:pt x="0" y="0"/>
                </a:moveTo>
                <a:lnTo>
                  <a:pt x="2438400" y="0"/>
                </a:lnTo>
                <a:lnTo>
                  <a:pt x="2438400" y="1219200"/>
                </a:lnTo>
                <a:lnTo>
                  <a:pt x="0" y="12192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535940" y="5336455"/>
            <a:ext cx="7195184" cy="1175322"/>
          </a:xfrm>
          <a:prstGeom prst="rect">
            <a:avLst/>
          </a:prstGeom>
        </p:spPr>
        <p:txBody>
          <a:bodyPr vert="horz" wrap="square" lIns="0" tIns="21653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705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lang="zh-CN" altLang="en-US" sz="2400" spc="-18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相机标定</a:t>
            </a:r>
            <a:endParaRPr lang="en-US" altLang="zh-CN" sz="2400" spc="-18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  <a:p>
            <a:pPr marL="469900" indent="-457200">
              <a:lnSpc>
                <a:spcPct val="100000"/>
              </a:lnSpc>
              <a:spcBef>
                <a:spcPts val="1705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3D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世界的几何估计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35940" y="4884420"/>
            <a:ext cx="162306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 spc="-10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有助于</a:t>
            </a:r>
            <a:r>
              <a:rPr sz="2400" spc="-10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: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172200" y="4648200"/>
            <a:ext cx="2667000" cy="12192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146685" rIns="0" bIns="0" rtlCol="0">
            <a:spAutoFit/>
          </a:bodyPr>
          <a:lstStyle/>
          <a:p>
            <a:pPr marL="123825">
              <a:lnSpc>
                <a:spcPct val="100000"/>
              </a:lnSpc>
              <a:spcBef>
                <a:spcPts val="1155"/>
              </a:spcBef>
            </a:pPr>
            <a:r>
              <a:rPr sz="3500" i="1" spc="-60" dirty="0">
                <a:latin typeface="Symbol"/>
                <a:cs typeface="Symbol"/>
              </a:rPr>
              <a:t></a:t>
            </a:r>
            <a:r>
              <a:rPr sz="3500" i="1" spc="-60" dirty="0">
                <a:latin typeface="Times New Roman"/>
                <a:cs typeface="Times New Roman"/>
              </a:rPr>
              <a:t> </a:t>
            </a:r>
            <a:r>
              <a:rPr sz="3400" spc="0" dirty="0">
                <a:latin typeface="Symbol"/>
                <a:cs typeface="Symbol"/>
              </a:rPr>
              <a:t></a:t>
            </a:r>
            <a:r>
              <a:rPr sz="3400" spc="0" dirty="0">
                <a:latin typeface="Times New Roman"/>
                <a:cs typeface="Times New Roman"/>
              </a:rPr>
              <a:t> </a:t>
            </a:r>
            <a:r>
              <a:rPr sz="3400" spc="50" dirty="0">
                <a:latin typeface="Times New Roman"/>
                <a:cs typeface="Times New Roman"/>
              </a:rPr>
              <a:t>(</a:t>
            </a:r>
            <a:r>
              <a:rPr sz="3400" i="1" spc="50" dirty="0">
                <a:latin typeface="Times New Roman"/>
                <a:cs typeface="Times New Roman"/>
              </a:rPr>
              <a:t>K </a:t>
            </a:r>
            <a:r>
              <a:rPr sz="3400" i="1" spc="175" dirty="0">
                <a:latin typeface="Times New Roman"/>
                <a:cs typeface="Times New Roman"/>
              </a:rPr>
              <a:t>K</a:t>
            </a:r>
            <a:r>
              <a:rPr sz="2925" i="1" spc="262" baseline="44159" dirty="0">
                <a:latin typeface="Times New Roman"/>
                <a:cs typeface="Times New Roman"/>
              </a:rPr>
              <a:t>T</a:t>
            </a:r>
            <a:r>
              <a:rPr sz="2925" i="1" spc="-240" baseline="44159" dirty="0">
                <a:latin typeface="Times New Roman"/>
                <a:cs typeface="Times New Roman"/>
              </a:rPr>
              <a:t> </a:t>
            </a:r>
            <a:r>
              <a:rPr sz="3400" dirty="0">
                <a:latin typeface="Times New Roman"/>
                <a:cs typeface="Times New Roman"/>
              </a:rPr>
              <a:t>)</a:t>
            </a:r>
            <a:r>
              <a:rPr sz="2925" baseline="44159" dirty="0">
                <a:latin typeface="Symbol"/>
                <a:cs typeface="Symbol"/>
              </a:rPr>
              <a:t></a:t>
            </a:r>
            <a:r>
              <a:rPr sz="2925" baseline="44159" dirty="0">
                <a:latin typeface="Times New Roman"/>
                <a:cs typeface="Times New Roman"/>
              </a:rPr>
              <a:t>1</a:t>
            </a:r>
            <a:endParaRPr sz="2925" baseline="44159">
              <a:latin typeface="Times New Roman"/>
              <a:cs typeface="Times New Roman"/>
            </a:endParaRPr>
          </a:p>
          <a:p>
            <a:pPr marL="228600">
              <a:lnSpc>
                <a:spcPct val="100000"/>
              </a:lnSpc>
              <a:spcBef>
                <a:spcPts val="575"/>
              </a:spcBef>
            </a:pPr>
            <a:r>
              <a:rPr sz="2000" spc="15" dirty="0">
                <a:solidFill>
                  <a:srgbClr val="FF0000"/>
                </a:solidFill>
                <a:latin typeface="Arial Unicode MS"/>
                <a:cs typeface="Arial Unicode MS"/>
              </a:rPr>
              <a:t>[Eq.</a:t>
            </a:r>
            <a:r>
              <a:rPr sz="2000" spc="40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2000" spc="125" dirty="0">
                <a:solidFill>
                  <a:srgbClr val="FF0000"/>
                </a:solidFill>
                <a:latin typeface="Arial Unicode MS"/>
                <a:cs typeface="Arial Unicode MS"/>
              </a:rPr>
              <a:t>30]</a:t>
            </a:r>
            <a:endParaRPr sz="2000">
              <a:latin typeface="Arial Unicode MS"/>
              <a:cs typeface="Arial Unicode M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950717" y="3031786"/>
                <a:ext cx="4307718" cy="11380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800" i="1" smtClean="0">
                          <a:latin typeface="Cambria Math"/>
                        </a:rPr>
                        <m:t>cos</m:t>
                      </m:r>
                      <m:r>
                        <a:rPr lang="el-GR" altLang="zh-CN" sz="2800" i="1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US" altLang="zh-CN" sz="2800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latin typeface="Cambria Math"/>
                                      <a:ea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CN" sz="2800" b="0" i="1" smtClean="0">
                                  <a:latin typeface="Cambria Math"/>
                                  <a:ea typeface="Cambria Math"/>
                                </a:rPr>
                                <m:t>𝑇</m:t>
                              </m:r>
                            </m:sup>
                          </m:sSup>
                          <m:r>
                            <a:rPr lang="zh-CN" altLang="en-US" sz="2800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/>
                                  <a:ea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zh-CN" sz="28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800" i="1">
                                          <a:latin typeface="Cambria Math"/>
                                          <a:ea typeface="Cambria Math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altLang="zh-CN" sz="2800" i="1">
                                          <a:latin typeface="Cambria Math"/>
                                          <a:ea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zh-CN" sz="2800" b="0" i="1" smtClean="0">
                                      <a:latin typeface="Cambria Math"/>
                                      <a:ea typeface="Cambria Math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zh-CN" altLang="en-US" sz="2800" b="0" i="1" smtClean="0">
                                  <a:latin typeface="Cambria Math"/>
                                  <a:ea typeface="Cambria Math"/>
                                </a:rPr>
                                <m:t>𝜔</m:t>
                              </m:r>
                              <m:sSub>
                                <m:sSub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/>
                                      <a:ea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rad>
                          <m:rad>
                            <m:radPr>
                              <m:degHide m:val="on"/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zh-CN" sz="28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800" i="1">
                                          <a:latin typeface="Cambria Math"/>
                                          <a:ea typeface="Cambria Math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altLang="zh-CN" sz="2800" b="0" i="1" smtClean="0">
                                          <a:latin typeface="Cambria Math"/>
                                          <a:ea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zh-CN" sz="2800" i="1">
                                      <a:latin typeface="Cambria Math"/>
                                      <a:ea typeface="Cambria Math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zh-CN" altLang="en-US" sz="2800" i="1">
                                  <a:latin typeface="Cambria Math"/>
                                  <a:ea typeface="Cambria Math"/>
                                </a:rPr>
                                <m:t>𝜔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latin typeface="Cambria Math"/>
                                      <a:ea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717" y="3031786"/>
                <a:ext cx="4307718" cy="113806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28833"/>
            <a:ext cx="9143999" cy="275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356350"/>
            <a:ext cx="9144000" cy="501650"/>
          </a:xfrm>
          <a:custGeom>
            <a:avLst/>
            <a:gdLst/>
            <a:ahLst/>
            <a:cxnLst/>
            <a:rect l="l" t="t" r="r" b="b"/>
            <a:pathLst>
              <a:path w="9144000" h="501650">
                <a:moveTo>
                  <a:pt x="0" y="501648"/>
                </a:moveTo>
                <a:lnTo>
                  <a:pt x="9144000" y="501648"/>
                </a:lnTo>
                <a:lnTo>
                  <a:pt x="9144000" y="0"/>
                </a:lnTo>
                <a:lnTo>
                  <a:pt x="0" y="0"/>
                </a:lnTo>
                <a:lnTo>
                  <a:pt x="0" y="501648"/>
                </a:lnTo>
                <a:close/>
              </a:path>
            </a:pathLst>
          </a:custGeom>
          <a:solidFill>
            <a:srgbClr val="85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356350"/>
            <a:ext cx="9144000" cy="501650"/>
          </a:xfrm>
          <a:custGeom>
            <a:avLst/>
            <a:gdLst/>
            <a:ahLst/>
            <a:cxnLst/>
            <a:rect l="l" t="t" r="r" b="b"/>
            <a:pathLst>
              <a:path w="9144000" h="501650">
                <a:moveTo>
                  <a:pt x="0" y="0"/>
                </a:moveTo>
                <a:lnTo>
                  <a:pt x="9144000" y="0"/>
                </a:lnTo>
                <a:lnTo>
                  <a:pt x="9144000" y="501649"/>
                </a:lnTo>
                <a:lnTo>
                  <a:pt x="0" y="501649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082540" y="6464843"/>
            <a:ext cx="1189990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Verdana"/>
                <a:cs typeface="Verdana"/>
              </a:rPr>
              <a:t>Lecture </a:t>
            </a:r>
            <a:r>
              <a:rPr sz="1700" spc="50" dirty="0">
                <a:solidFill>
                  <a:srgbClr val="FFFFFF"/>
                </a:solidFill>
                <a:latin typeface="Verdana"/>
                <a:cs typeface="Verdana"/>
              </a:rPr>
              <a:t>4</a:t>
            </a:r>
            <a:r>
              <a:rPr sz="17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6501574"/>
            <a:ext cx="14776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Silvio Savarese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406837" y="6428549"/>
            <a:ext cx="1025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dirty="0">
                <a:solidFill>
                  <a:srgbClr val="FFFFFF"/>
                </a:solidFill>
                <a:latin typeface="Footlight MT Light"/>
                <a:cs typeface="Footlight MT Light"/>
              </a:rPr>
              <a:t>22-Jan-18</a:t>
            </a:r>
            <a:endParaRPr sz="1800">
              <a:latin typeface="Footlight MT Light"/>
              <a:cs typeface="Footlight MT Ligh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749954" y="179031"/>
            <a:ext cx="1860645" cy="23696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14349" y="3939828"/>
            <a:ext cx="8096250" cy="1562607"/>
          </a:xfrm>
          <a:prstGeom prst="rect">
            <a:avLst/>
          </a:prstGeom>
        </p:spPr>
        <p:txBody>
          <a:bodyPr vert="horz" wrap="square" lIns="0" tIns="478155" rIns="0" bIns="0" rtlCol="0">
            <a:spAutoFit/>
          </a:bodyPr>
          <a:lstStyle/>
          <a:p>
            <a:pPr marR="526415" algn="ctr">
              <a:lnSpc>
                <a:spcPct val="100000"/>
              </a:lnSpc>
              <a:spcBef>
                <a:spcPts val="3420"/>
              </a:spcBef>
            </a:pPr>
            <a:r>
              <a:rPr sz="1400" b="1" spc="-5" dirty="0">
                <a:latin typeface="Calibri"/>
                <a:cs typeface="Calibri"/>
              </a:rPr>
              <a:t>Reading:</a:t>
            </a:r>
            <a:endParaRPr sz="1400" dirty="0">
              <a:latin typeface="Calibri"/>
              <a:cs typeface="Calibri"/>
            </a:endParaRPr>
          </a:p>
          <a:p>
            <a:pPr marL="3458210" marR="5080" algn="just">
              <a:lnSpc>
                <a:spcPct val="100200"/>
              </a:lnSpc>
              <a:spcBef>
                <a:spcPts val="20"/>
              </a:spcBef>
            </a:pPr>
            <a:r>
              <a:rPr sz="1400" spc="-5" dirty="0">
                <a:solidFill>
                  <a:srgbClr val="CC3300"/>
                </a:solidFill>
                <a:latin typeface="Calibri"/>
                <a:cs typeface="Calibri"/>
              </a:rPr>
              <a:t>[HZ] </a:t>
            </a:r>
            <a:r>
              <a:rPr sz="1400" dirty="0">
                <a:latin typeface="Calibri"/>
                <a:cs typeface="Calibri"/>
              </a:rPr>
              <a:t>Chapter 2 </a:t>
            </a:r>
            <a:r>
              <a:rPr sz="1400" spc="-5" dirty="0">
                <a:latin typeface="Calibri"/>
                <a:cs typeface="Calibri"/>
              </a:rPr>
              <a:t>“Projective Geometry </a:t>
            </a:r>
            <a:r>
              <a:rPr sz="1400" dirty="0">
                <a:latin typeface="Calibri"/>
                <a:cs typeface="Calibri"/>
              </a:rPr>
              <a:t>and </a:t>
            </a:r>
            <a:r>
              <a:rPr sz="1400" spc="-5" dirty="0">
                <a:latin typeface="Calibri"/>
                <a:cs typeface="Calibri"/>
              </a:rPr>
              <a:t>Transformation </a:t>
            </a:r>
            <a:r>
              <a:rPr sz="1400" dirty="0">
                <a:latin typeface="Calibri"/>
                <a:cs typeface="Calibri"/>
              </a:rPr>
              <a:t>in 2D”  </a:t>
            </a:r>
            <a:r>
              <a:rPr sz="1400" spc="-5" dirty="0">
                <a:solidFill>
                  <a:srgbClr val="CC3300"/>
                </a:solidFill>
                <a:latin typeface="Calibri"/>
                <a:cs typeface="Calibri"/>
              </a:rPr>
              <a:t>[HZ] </a:t>
            </a:r>
            <a:r>
              <a:rPr sz="1400" dirty="0">
                <a:latin typeface="Calibri"/>
                <a:cs typeface="Calibri"/>
              </a:rPr>
              <a:t>Chapter 3 </a:t>
            </a:r>
            <a:r>
              <a:rPr sz="1400" spc="-5" dirty="0">
                <a:latin typeface="Calibri"/>
                <a:cs typeface="Calibri"/>
              </a:rPr>
              <a:t>“Projective Geometry </a:t>
            </a:r>
            <a:r>
              <a:rPr sz="1400" dirty="0">
                <a:latin typeface="Calibri"/>
                <a:cs typeface="Calibri"/>
              </a:rPr>
              <a:t>and </a:t>
            </a:r>
            <a:r>
              <a:rPr sz="1400" spc="-5" dirty="0">
                <a:latin typeface="Calibri"/>
                <a:cs typeface="Calibri"/>
              </a:rPr>
              <a:t>Transformation </a:t>
            </a:r>
            <a:r>
              <a:rPr sz="1400" dirty="0">
                <a:latin typeface="Calibri"/>
                <a:cs typeface="Calibri"/>
              </a:rPr>
              <a:t>in 3D”  </a:t>
            </a:r>
            <a:r>
              <a:rPr sz="1400" spc="-5" dirty="0">
                <a:solidFill>
                  <a:srgbClr val="CC3300"/>
                </a:solidFill>
                <a:latin typeface="Calibri"/>
                <a:cs typeface="Calibri"/>
              </a:rPr>
              <a:t>[HZ] </a:t>
            </a:r>
            <a:r>
              <a:rPr sz="1400" spc="-5" dirty="0">
                <a:latin typeface="Calibri"/>
                <a:cs typeface="Calibri"/>
              </a:rPr>
              <a:t>Chapter </a:t>
            </a:r>
            <a:r>
              <a:rPr sz="1400" dirty="0">
                <a:latin typeface="Calibri"/>
                <a:cs typeface="Calibri"/>
              </a:rPr>
              <a:t>8 </a:t>
            </a:r>
            <a:r>
              <a:rPr sz="1400" spc="-5" dirty="0">
                <a:latin typeface="Calibri"/>
                <a:cs typeface="Calibri"/>
              </a:rPr>
              <a:t>“More Single View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Geometry”</a:t>
            </a:r>
          </a:p>
          <a:p>
            <a:pPr marL="3458210" algn="just">
              <a:lnSpc>
                <a:spcPts val="1664"/>
              </a:lnSpc>
            </a:pPr>
            <a:r>
              <a:rPr sz="1400" spc="-5" dirty="0">
                <a:solidFill>
                  <a:srgbClr val="C00000"/>
                </a:solidFill>
                <a:latin typeface="Calibri"/>
                <a:cs typeface="Calibri"/>
              </a:rPr>
              <a:t>[Hoeim </a:t>
            </a:r>
            <a:r>
              <a:rPr sz="1400" dirty="0">
                <a:solidFill>
                  <a:srgbClr val="C00000"/>
                </a:solidFill>
                <a:latin typeface="Calibri"/>
                <a:cs typeface="Calibri"/>
              </a:rPr>
              <a:t>&amp; </a:t>
            </a:r>
            <a:r>
              <a:rPr sz="1400" spc="-5" dirty="0">
                <a:solidFill>
                  <a:srgbClr val="C00000"/>
                </a:solidFill>
                <a:latin typeface="Calibri"/>
                <a:cs typeface="Calibri"/>
              </a:rPr>
              <a:t>Savarese</a:t>
            </a:r>
            <a:r>
              <a:rPr sz="1400" spc="-5" dirty="0">
                <a:latin typeface="Calibri"/>
                <a:cs typeface="Calibri"/>
              </a:rPr>
              <a:t>] </a:t>
            </a:r>
            <a:r>
              <a:rPr sz="1400" dirty="0">
                <a:latin typeface="Calibri"/>
                <a:cs typeface="Calibri"/>
              </a:rPr>
              <a:t>Chapter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2</a:t>
            </a:r>
          </a:p>
        </p:txBody>
      </p:sp>
      <p:sp>
        <p:nvSpPr>
          <p:cNvPr id="12" name="object 11"/>
          <p:cNvSpPr txBox="1">
            <a:spLocks noGrp="1"/>
          </p:cNvSpPr>
          <p:nvPr>
            <p:ph type="title"/>
          </p:nvPr>
        </p:nvSpPr>
        <p:spPr>
          <a:xfrm>
            <a:off x="231140" y="492759"/>
            <a:ext cx="6262370" cy="150297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5" dirty="0">
                <a:latin typeface="黑体" panose="02010609060101010101" pitchFamily="49" charset="-122"/>
                <a:ea typeface="黑体" panose="02010609060101010101" pitchFamily="49" charset="-122"/>
              </a:rPr>
              <a:t>Lecture</a:t>
            </a:r>
            <a:r>
              <a:rPr sz="4800" dirty="0">
                <a:latin typeface="黑体" panose="02010609060101010101" pitchFamily="49" charset="-122"/>
                <a:ea typeface="黑体" panose="02010609060101010101" pitchFamily="49" charset="-122"/>
              </a:rPr>
              <a:t> 4</a:t>
            </a:r>
          </a:p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zh-CN" altLang="en-US" sz="4800" spc="-5" dirty="0">
                <a:solidFill>
                  <a:srgbClr val="CC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单视图计量</a:t>
            </a:r>
            <a:endParaRPr sz="4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35940" y="2286000"/>
            <a:ext cx="7144336" cy="2416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11480" indent="-295275">
              <a:spcBef>
                <a:spcPts val="2170"/>
              </a:spcBef>
              <a:buChar char="•"/>
              <a:tabLst>
                <a:tab pos="412115" algn="l"/>
              </a:tabLst>
            </a:pPr>
            <a:r>
              <a:rPr lang="zh-CN" altLang="en-US" sz="2400" spc="-15" dirty="0">
                <a:solidFill>
                  <a:srgbClr val="BFBFBF"/>
                </a:solidFill>
                <a:cs typeface="Calibri"/>
              </a:rPr>
              <a:t>复习标定和</a:t>
            </a:r>
            <a:r>
              <a:rPr lang="en-US" altLang="zh-CN" sz="2400" spc="-15" dirty="0">
                <a:solidFill>
                  <a:srgbClr val="BFBFBF"/>
                </a:solidFill>
                <a:cs typeface="Calibri"/>
              </a:rPr>
              <a:t>2D</a:t>
            </a:r>
            <a:r>
              <a:rPr lang="zh-CN" altLang="en-US" sz="2400" spc="-15" dirty="0">
                <a:solidFill>
                  <a:srgbClr val="BFBFBF"/>
                </a:solidFill>
                <a:cs typeface="Calibri"/>
              </a:rPr>
              <a:t>变换</a:t>
            </a:r>
            <a:endParaRPr lang="en-US" altLang="zh-CN" sz="2400" spc="-15" dirty="0">
              <a:solidFill>
                <a:srgbClr val="BFBFBF"/>
              </a:solidFill>
              <a:cs typeface="Calibri"/>
            </a:endParaRPr>
          </a:p>
          <a:p>
            <a:pPr marL="411480" indent="-295275">
              <a:spcBef>
                <a:spcPts val="2170"/>
              </a:spcBef>
              <a:buChar char="•"/>
              <a:tabLst>
                <a:tab pos="412115" algn="l"/>
              </a:tabLst>
            </a:pPr>
            <a:r>
              <a:rPr lang="zh-CN" altLang="en-US" sz="2400" spc="-15" dirty="0">
                <a:solidFill>
                  <a:srgbClr val="BFBFBF"/>
                </a:solidFill>
                <a:cs typeface="Calibri"/>
              </a:rPr>
              <a:t>影消点和影消线</a:t>
            </a:r>
            <a:endParaRPr lang="en-US" altLang="zh-CN" sz="2400" spc="-15" dirty="0">
              <a:solidFill>
                <a:srgbClr val="BFBFBF"/>
              </a:solidFill>
              <a:cs typeface="Calibri"/>
            </a:endParaRPr>
          </a:p>
          <a:p>
            <a:pPr marL="411480" indent="-295275">
              <a:spcBef>
                <a:spcPts val="2170"/>
              </a:spcBef>
              <a:buChar char="•"/>
              <a:tabLst>
                <a:tab pos="412115" algn="l"/>
              </a:tabLst>
            </a:pPr>
            <a:r>
              <a:rPr lang="zh-CN" altLang="en-US" sz="2400" spc="-25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从单个图像估计几何</a:t>
            </a:r>
          </a:p>
          <a:p>
            <a:pPr marL="411480" indent="-295275">
              <a:spcBef>
                <a:spcPts val="2170"/>
              </a:spcBef>
              <a:buChar char="•"/>
              <a:tabLst>
                <a:tab pos="412115" algn="l"/>
              </a:tabLst>
            </a:pPr>
            <a:r>
              <a:rPr lang="zh-CN" altLang="en-US" sz="2400" spc="-15" dirty="0">
                <a:solidFill>
                  <a:srgbClr val="BFBFBF"/>
                </a:solidFill>
                <a:cs typeface="Calibri"/>
              </a:rPr>
              <a:t>拓展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046159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19600" y="1905000"/>
            <a:ext cx="3810000" cy="2857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716757" y="5364962"/>
            <a:ext cx="1047115" cy="3511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898525" algn="l"/>
              </a:tabLst>
            </a:pPr>
            <a:r>
              <a:rPr sz="2100" spc="10" dirty="0">
                <a:latin typeface="Times New Roman"/>
                <a:cs typeface="Times New Roman"/>
              </a:rPr>
              <a:t>1	2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98429" y="5030110"/>
            <a:ext cx="1981835" cy="613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394460" algn="l"/>
              </a:tabLst>
            </a:pPr>
            <a:r>
              <a:rPr sz="3650" spc="-20" dirty="0">
                <a:latin typeface="Times New Roman"/>
                <a:cs typeface="Times New Roman"/>
              </a:rPr>
              <a:t>v</a:t>
            </a:r>
            <a:r>
              <a:rPr sz="3150" spc="-30" baseline="43650" dirty="0">
                <a:latin typeface="Times New Roman"/>
                <a:cs typeface="Times New Roman"/>
              </a:rPr>
              <a:t>T</a:t>
            </a:r>
            <a:r>
              <a:rPr sz="3850" i="1" spc="-20" dirty="0">
                <a:latin typeface="Symbol"/>
                <a:cs typeface="Symbol"/>
              </a:rPr>
              <a:t></a:t>
            </a:r>
            <a:r>
              <a:rPr sz="3850" i="1" spc="85" dirty="0">
                <a:latin typeface="Times New Roman"/>
                <a:cs typeface="Times New Roman"/>
              </a:rPr>
              <a:t> </a:t>
            </a:r>
            <a:r>
              <a:rPr sz="3650" dirty="0">
                <a:latin typeface="Times New Roman"/>
                <a:cs typeface="Times New Roman"/>
              </a:rPr>
              <a:t>v	</a:t>
            </a:r>
            <a:r>
              <a:rPr sz="3650" dirty="0">
                <a:latin typeface="Symbol"/>
                <a:cs typeface="Symbol"/>
              </a:rPr>
              <a:t></a:t>
            </a:r>
            <a:r>
              <a:rPr sz="3650" spc="-315" dirty="0">
                <a:latin typeface="Times New Roman"/>
                <a:cs typeface="Times New Roman"/>
              </a:rPr>
              <a:t> </a:t>
            </a:r>
            <a:r>
              <a:rPr sz="3650" dirty="0">
                <a:latin typeface="Times New Roman"/>
                <a:cs typeface="Times New Roman"/>
              </a:rPr>
              <a:t>0</a:t>
            </a:r>
            <a:endParaRPr sz="36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810000" y="2133600"/>
            <a:ext cx="4876800" cy="1524000"/>
          </a:xfrm>
          <a:custGeom>
            <a:avLst/>
            <a:gdLst/>
            <a:ahLst/>
            <a:cxnLst/>
            <a:rect l="l" t="t" r="r" b="b"/>
            <a:pathLst>
              <a:path w="4876800" h="1524000">
                <a:moveTo>
                  <a:pt x="0" y="0"/>
                </a:moveTo>
                <a:lnTo>
                  <a:pt x="4876800" y="1524000"/>
                </a:lnTo>
              </a:path>
            </a:pathLst>
          </a:custGeom>
          <a:ln w="50800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10000" y="2819400"/>
            <a:ext cx="4876800" cy="685800"/>
          </a:xfrm>
          <a:custGeom>
            <a:avLst/>
            <a:gdLst/>
            <a:ahLst/>
            <a:cxnLst/>
            <a:rect l="l" t="t" r="r" b="b"/>
            <a:pathLst>
              <a:path w="4876800" h="685800">
                <a:moveTo>
                  <a:pt x="0" y="0"/>
                </a:moveTo>
                <a:lnTo>
                  <a:pt x="4876800" y="685800"/>
                </a:lnTo>
              </a:path>
            </a:pathLst>
          </a:custGeom>
          <a:ln w="50800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696200" y="3276600"/>
            <a:ext cx="1524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14400" y="3048000"/>
            <a:ext cx="7467600" cy="457200"/>
          </a:xfrm>
          <a:custGeom>
            <a:avLst/>
            <a:gdLst/>
            <a:ahLst/>
            <a:cxnLst/>
            <a:rect l="l" t="t" r="r" b="b"/>
            <a:pathLst>
              <a:path w="7467600" h="457200">
                <a:moveTo>
                  <a:pt x="0" y="457200"/>
                </a:moveTo>
                <a:lnTo>
                  <a:pt x="7467600" y="0"/>
                </a:lnTo>
              </a:path>
            </a:pathLst>
          </a:custGeom>
          <a:ln w="508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90600" y="2590800"/>
            <a:ext cx="7239000" cy="914400"/>
          </a:xfrm>
          <a:custGeom>
            <a:avLst/>
            <a:gdLst/>
            <a:ahLst/>
            <a:cxnLst/>
            <a:rect l="l" t="t" r="r" b="b"/>
            <a:pathLst>
              <a:path w="7239000" h="914400">
                <a:moveTo>
                  <a:pt x="0" y="914400"/>
                </a:moveTo>
                <a:lnTo>
                  <a:pt x="7239000" y="0"/>
                </a:lnTo>
              </a:path>
            </a:pathLst>
          </a:custGeom>
          <a:ln w="508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38200" y="3429000"/>
            <a:ext cx="1524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546340" y="3449320"/>
            <a:ext cx="3035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Arial Unicode MS"/>
                <a:cs typeface="Arial Unicode MS"/>
              </a:rPr>
              <a:t>v</a:t>
            </a:r>
            <a:r>
              <a:rPr sz="2400" spc="135" baseline="-19097" dirty="0">
                <a:solidFill>
                  <a:srgbClr val="FFFFFF"/>
                </a:solidFill>
                <a:latin typeface="Arial Unicode MS"/>
                <a:cs typeface="Arial Unicode MS"/>
              </a:rPr>
              <a:t>1</a:t>
            </a:r>
            <a:endParaRPr sz="2400" baseline="-19097">
              <a:latin typeface="Arial Unicode MS"/>
              <a:cs typeface="Arial Unicode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47471" y="5801842"/>
            <a:ext cx="2073910" cy="574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912620" algn="l"/>
              </a:tabLst>
            </a:pPr>
            <a:r>
              <a:rPr sz="3600" i="1" spc="-80" dirty="0">
                <a:latin typeface="Symbol"/>
                <a:cs typeface="Symbol"/>
              </a:rPr>
              <a:t></a:t>
            </a:r>
            <a:r>
              <a:rPr sz="3600" spc="5" dirty="0">
                <a:latin typeface="Times New Roman"/>
                <a:cs typeface="Times New Roman"/>
              </a:rPr>
              <a:t> </a:t>
            </a:r>
            <a:r>
              <a:rPr sz="3500" spc="-10" dirty="0">
                <a:latin typeface="Symbol"/>
                <a:cs typeface="Symbol"/>
              </a:rPr>
              <a:t></a:t>
            </a:r>
            <a:r>
              <a:rPr sz="3500" spc="-240" dirty="0">
                <a:latin typeface="Times New Roman"/>
                <a:cs typeface="Times New Roman"/>
              </a:rPr>
              <a:t> </a:t>
            </a:r>
            <a:r>
              <a:rPr sz="3500" spc="100" dirty="0">
                <a:latin typeface="Times New Roman"/>
                <a:cs typeface="Times New Roman"/>
              </a:rPr>
              <a:t>(</a:t>
            </a:r>
            <a:r>
              <a:rPr sz="3500" i="1" spc="-10" dirty="0">
                <a:latin typeface="Times New Roman"/>
                <a:cs typeface="Times New Roman"/>
              </a:rPr>
              <a:t>K</a:t>
            </a:r>
            <a:r>
              <a:rPr sz="3500" i="1" spc="225" dirty="0">
                <a:latin typeface="Times New Roman"/>
                <a:cs typeface="Times New Roman"/>
              </a:rPr>
              <a:t> </a:t>
            </a:r>
            <a:r>
              <a:rPr sz="3500" i="1" spc="-10" dirty="0">
                <a:latin typeface="Times New Roman"/>
                <a:cs typeface="Times New Roman"/>
              </a:rPr>
              <a:t>K</a:t>
            </a:r>
            <a:r>
              <a:rPr sz="3500" i="1" dirty="0">
                <a:latin typeface="Times New Roman"/>
                <a:cs typeface="Times New Roman"/>
              </a:rPr>
              <a:t>	</a:t>
            </a:r>
            <a:r>
              <a:rPr sz="3500" spc="-5" dirty="0">
                <a:latin typeface="Times New Roman"/>
                <a:cs typeface="Times New Roman"/>
              </a:rPr>
              <a:t>)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128876" y="5803905"/>
            <a:ext cx="659130" cy="3333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377825" algn="l"/>
              </a:tabLst>
            </a:pPr>
            <a:r>
              <a:rPr sz="2000" i="1" spc="0" dirty="0">
                <a:latin typeface="Times New Roman"/>
                <a:cs typeface="Times New Roman"/>
              </a:rPr>
              <a:t>T	</a:t>
            </a:r>
            <a:r>
              <a:rPr sz="2000" spc="-5" dirty="0">
                <a:latin typeface="Symbol"/>
                <a:cs typeface="Symbol"/>
              </a:rPr>
              <a:t></a:t>
            </a:r>
            <a:r>
              <a:rPr sz="2000" spc="0" dirty="0"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139825" y="4953000"/>
            <a:ext cx="305435" cy="1600200"/>
          </a:xfrm>
          <a:custGeom>
            <a:avLst/>
            <a:gdLst/>
            <a:ahLst/>
            <a:cxnLst/>
            <a:rect l="l" t="t" r="r" b="b"/>
            <a:pathLst>
              <a:path w="305434" h="1600200">
                <a:moveTo>
                  <a:pt x="304800" y="1600200"/>
                </a:moveTo>
                <a:lnTo>
                  <a:pt x="256629" y="1593401"/>
                </a:lnTo>
                <a:lnTo>
                  <a:pt x="214794" y="1574471"/>
                </a:lnTo>
                <a:lnTo>
                  <a:pt x="181803" y="1545604"/>
                </a:lnTo>
                <a:lnTo>
                  <a:pt x="160168" y="1508998"/>
                </a:lnTo>
                <a:lnTo>
                  <a:pt x="152399" y="1466850"/>
                </a:lnTo>
                <a:lnTo>
                  <a:pt x="152400" y="933450"/>
                </a:lnTo>
                <a:lnTo>
                  <a:pt x="144631" y="891301"/>
                </a:lnTo>
                <a:lnTo>
                  <a:pt x="122996" y="854695"/>
                </a:lnTo>
                <a:lnTo>
                  <a:pt x="90005" y="825828"/>
                </a:lnTo>
                <a:lnTo>
                  <a:pt x="48170" y="806898"/>
                </a:lnTo>
                <a:lnTo>
                  <a:pt x="0" y="800100"/>
                </a:lnTo>
                <a:lnTo>
                  <a:pt x="48170" y="793301"/>
                </a:lnTo>
                <a:lnTo>
                  <a:pt x="90005" y="774371"/>
                </a:lnTo>
                <a:lnTo>
                  <a:pt x="122996" y="745504"/>
                </a:lnTo>
                <a:lnTo>
                  <a:pt x="144631" y="708898"/>
                </a:lnTo>
                <a:lnTo>
                  <a:pt x="152400" y="666750"/>
                </a:lnTo>
                <a:lnTo>
                  <a:pt x="152400" y="133350"/>
                </a:lnTo>
                <a:lnTo>
                  <a:pt x="160170" y="91201"/>
                </a:lnTo>
                <a:lnTo>
                  <a:pt x="181805" y="54595"/>
                </a:lnTo>
                <a:lnTo>
                  <a:pt x="214795" y="25728"/>
                </a:lnTo>
                <a:lnTo>
                  <a:pt x="256631" y="6798"/>
                </a:lnTo>
                <a:lnTo>
                  <a:pt x="304801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59225" y="5600700"/>
            <a:ext cx="685800" cy="76200"/>
          </a:xfrm>
          <a:custGeom>
            <a:avLst/>
            <a:gdLst/>
            <a:ahLst/>
            <a:cxnLst/>
            <a:rect l="l" t="t" r="r" b="b"/>
            <a:pathLst>
              <a:path w="685800" h="76200">
                <a:moveTo>
                  <a:pt x="0" y="25399"/>
                </a:moveTo>
                <a:lnTo>
                  <a:pt x="0" y="50799"/>
                </a:lnTo>
                <a:lnTo>
                  <a:pt x="609600" y="50800"/>
                </a:lnTo>
                <a:lnTo>
                  <a:pt x="609600" y="76200"/>
                </a:lnTo>
                <a:lnTo>
                  <a:pt x="685800" y="38100"/>
                </a:lnTo>
                <a:lnTo>
                  <a:pt x="660399" y="25400"/>
                </a:lnTo>
                <a:lnTo>
                  <a:pt x="0" y="25399"/>
                </a:lnTo>
                <a:close/>
              </a:path>
              <a:path w="685800" h="76200">
                <a:moveTo>
                  <a:pt x="609600" y="0"/>
                </a:moveTo>
                <a:lnTo>
                  <a:pt x="609600" y="25400"/>
                </a:lnTo>
                <a:lnTo>
                  <a:pt x="660399" y="25400"/>
                </a:lnTo>
                <a:lnTo>
                  <a:pt x="609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800600" y="5379247"/>
            <a:ext cx="4567914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40"/>
              </a:spcBef>
            </a:pPr>
            <a:r>
              <a:rPr lang="zh-CN" altLang="en-US" sz="2400" spc="3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有足够的约束条件去估计</a:t>
            </a:r>
            <a:r>
              <a:rPr lang="en-US" altLang="zh-CN" sz="2400" spc="3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K</a:t>
            </a:r>
            <a:r>
              <a:rPr lang="zh-CN" altLang="en-US" sz="2400" spc="3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吗？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Arial"/>
            </a:endParaRPr>
          </a:p>
          <a:p>
            <a:pPr marL="12700" marR="5080">
              <a:spcBef>
                <a:spcPts val="40"/>
              </a:spcBef>
            </a:pPr>
            <a:r>
              <a:rPr lang="en-US" altLang="zh-CN" sz="2400" spc="-1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K</a:t>
            </a:r>
            <a:r>
              <a:rPr lang="zh-CN" altLang="en-US" sz="2400" spc="-1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有</a:t>
            </a:r>
            <a:r>
              <a:rPr lang="en-US" altLang="zh-CN" sz="2400" spc="-1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5</a:t>
            </a:r>
            <a:r>
              <a:rPr lang="zh-CN" altLang="en-US" sz="2400" spc="-1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自由度且</a:t>
            </a:r>
            <a:r>
              <a:rPr sz="2400" spc="2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Eq.29</a:t>
            </a:r>
            <a:r>
              <a:rPr lang="zh-CN" altLang="en-US" sz="2400" spc="2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是标量方程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205674" y="191325"/>
            <a:ext cx="68865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-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单视图标定 </a:t>
            </a:r>
            <a:r>
              <a:rPr lang="en-US" altLang="zh-CN" spc="-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–</a:t>
            </a:r>
            <a:r>
              <a:rPr lang="zh-CN" altLang="en-US" spc="-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例子</a:t>
            </a:r>
            <a:endParaRPr spc="5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34395" y="1284684"/>
            <a:ext cx="289560" cy="785495"/>
          </a:xfrm>
          <a:prstGeom prst="rect">
            <a:avLst/>
          </a:prstGeom>
        </p:spPr>
        <p:txBody>
          <a:bodyPr vert="vert270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z="1600" spc="10" dirty="0">
                <a:solidFill>
                  <a:srgbClr val="FF0000"/>
                </a:solidFill>
                <a:latin typeface="Arial Unicode MS"/>
                <a:cs typeface="Arial Unicode MS"/>
              </a:rPr>
              <a:t>[Eq.</a:t>
            </a:r>
            <a:r>
              <a:rPr sz="1600" spc="-5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1600" spc="100" dirty="0">
                <a:solidFill>
                  <a:srgbClr val="FF0000"/>
                </a:solidFill>
                <a:latin typeface="Arial Unicode MS"/>
                <a:cs typeface="Arial Unicode MS"/>
              </a:rPr>
              <a:t>28]</a:t>
            </a:r>
            <a:endParaRPr sz="1600">
              <a:latin typeface="Arial Unicode MS"/>
              <a:cs typeface="Arial Unicode MS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914673" y="4057464"/>
            <a:ext cx="1139825" cy="5105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150" i="1" spc="-40" dirty="0">
                <a:latin typeface="Symbol"/>
                <a:cs typeface="Symbol"/>
              </a:rPr>
              <a:t></a:t>
            </a:r>
            <a:r>
              <a:rPr sz="3150" i="1" spc="-40" dirty="0">
                <a:latin typeface="Times New Roman"/>
                <a:cs typeface="Times New Roman"/>
              </a:rPr>
              <a:t> </a:t>
            </a:r>
            <a:r>
              <a:rPr sz="4575" spc="15" baseline="1821" dirty="0">
                <a:latin typeface="Symbol"/>
                <a:cs typeface="Symbol"/>
              </a:rPr>
              <a:t></a:t>
            </a:r>
            <a:r>
              <a:rPr sz="4575" spc="-337" baseline="1821" dirty="0">
                <a:latin typeface="Times New Roman"/>
                <a:cs typeface="Times New Roman"/>
              </a:rPr>
              <a:t> </a:t>
            </a:r>
            <a:r>
              <a:rPr sz="4575" spc="75" baseline="1821" dirty="0">
                <a:latin typeface="Times New Roman"/>
                <a:cs typeface="Times New Roman"/>
              </a:rPr>
              <a:t>90</a:t>
            </a:r>
            <a:r>
              <a:rPr sz="2625" i="1" spc="75" baseline="46031" dirty="0">
                <a:latin typeface="Times New Roman"/>
                <a:cs typeface="Times New Roman"/>
              </a:rPr>
              <a:t>o</a:t>
            </a:r>
            <a:endParaRPr sz="2625" baseline="46031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968500" y="4855654"/>
            <a:ext cx="9721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5" dirty="0">
                <a:solidFill>
                  <a:srgbClr val="FF0000"/>
                </a:solidFill>
                <a:latin typeface="Arial Unicode MS"/>
                <a:cs typeface="Arial Unicode MS"/>
              </a:rPr>
              <a:t>[Eq.</a:t>
            </a:r>
            <a:r>
              <a:rPr sz="2000" spc="-15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2000" spc="125" dirty="0">
                <a:solidFill>
                  <a:srgbClr val="FF0000"/>
                </a:solidFill>
                <a:latin typeface="Arial Unicode MS"/>
                <a:cs typeface="Arial Unicode MS"/>
              </a:rPr>
              <a:t>29]</a:t>
            </a:r>
            <a:endParaRPr sz="2000">
              <a:latin typeface="Arial Unicode MS"/>
              <a:cs typeface="Arial Unicode MS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83540" y="3220720"/>
            <a:ext cx="3035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 Unicode MS"/>
                <a:cs typeface="Arial Unicode MS"/>
              </a:rPr>
              <a:t>v</a:t>
            </a:r>
            <a:r>
              <a:rPr sz="2400" spc="135" baseline="-19097" dirty="0">
                <a:latin typeface="Arial Unicode MS"/>
                <a:cs typeface="Arial Unicode MS"/>
              </a:rPr>
              <a:t>2</a:t>
            </a:r>
            <a:endParaRPr sz="2400" baseline="-19097">
              <a:latin typeface="Arial Unicode MS"/>
              <a:cs typeface="Arial Unicode M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621178" y="1296315"/>
                <a:ext cx="3144579" cy="8392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/>
                        </a:rPr>
                        <m:t>𝑐𝑜𝑠</m:t>
                      </m:r>
                      <m:r>
                        <a:rPr lang="zh-CN" altLang="en-US" sz="2000" b="0" i="1" smtClean="0">
                          <a:latin typeface="Cambria Math"/>
                        </a:rPr>
                        <m:t>𝜃</m:t>
                      </m:r>
                      <m:r>
                        <a:rPr lang="en-US" altLang="zh-CN" sz="20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/>
                                      <a:ea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CN" sz="2000" i="1">
                                  <a:latin typeface="Cambria Math"/>
                                  <a:ea typeface="Cambria Math"/>
                                </a:rPr>
                                <m:t>𝑇</m:t>
                              </m:r>
                            </m:sup>
                          </m:sSup>
                          <m:r>
                            <a:rPr lang="zh-CN" altLang="en-US" sz="2000" i="1">
                              <a:latin typeface="Cambria Math"/>
                              <a:ea typeface="Cambria Math"/>
                            </a:rPr>
                            <m:t>𝜔</m:t>
                          </m:r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/>
                                  <a:ea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>
                                          <a:latin typeface="Cambria Math"/>
                                          <a:ea typeface="Cambria Math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latin typeface="Cambria Math"/>
                                          <a:ea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zh-CN" sz="2000" i="1">
                                      <a:latin typeface="Cambria Math"/>
                                      <a:ea typeface="Cambria Math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zh-CN" altLang="en-US" sz="2000" i="1">
                                  <a:latin typeface="Cambria Math"/>
                                  <a:ea typeface="Cambria Math"/>
                                </a:rPr>
                                <m:t>𝜔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/>
                                      <a:ea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rad>
                          <m:rad>
                            <m:radPr>
                              <m:degHide m:val="on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>
                                          <a:latin typeface="Cambria Math"/>
                                          <a:ea typeface="Cambria Math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latin typeface="Cambria Math"/>
                                          <a:ea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zh-CN" sz="2000" i="1">
                                      <a:latin typeface="Cambria Math"/>
                                      <a:ea typeface="Cambria Math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zh-CN" altLang="en-US" sz="2000" i="1">
                                  <a:latin typeface="Cambria Math"/>
                                  <a:ea typeface="Cambria Math"/>
                                </a:rPr>
                                <m:t>𝜔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/>
                                      <a:ea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178" y="1296315"/>
                <a:ext cx="3144579" cy="83926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19600" y="1905000"/>
            <a:ext cx="3810000" cy="2857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810000" y="2133600"/>
            <a:ext cx="4876800" cy="1524000"/>
          </a:xfrm>
          <a:custGeom>
            <a:avLst/>
            <a:gdLst/>
            <a:ahLst/>
            <a:cxnLst/>
            <a:rect l="l" t="t" r="r" b="b"/>
            <a:pathLst>
              <a:path w="4876800" h="1524000">
                <a:moveTo>
                  <a:pt x="0" y="0"/>
                </a:moveTo>
                <a:lnTo>
                  <a:pt x="4876800" y="1524000"/>
                </a:lnTo>
              </a:path>
            </a:pathLst>
          </a:custGeom>
          <a:ln w="50800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810000" y="2819400"/>
            <a:ext cx="4876800" cy="685800"/>
          </a:xfrm>
          <a:custGeom>
            <a:avLst/>
            <a:gdLst/>
            <a:ahLst/>
            <a:cxnLst/>
            <a:rect l="l" t="t" r="r" b="b"/>
            <a:pathLst>
              <a:path w="4876800" h="685800">
                <a:moveTo>
                  <a:pt x="0" y="0"/>
                </a:moveTo>
                <a:lnTo>
                  <a:pt x="4876800" y="685800"/>
                </a:lnTo>
              </a:path>
            </a:pathLst>
          </a:custGeom>
          <a:ln w="50800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96200" y="3276600"/>
            <a:ext cx="1524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14400" y="3048000"/>
            <a:ext cx="7467600" cy="457200"/>
          </a:xfrm>
          <a:custGeom>
            <a:avLst/>
            <a:gdLst/>
            <a:ahLst/>
            <a:cxnLst/>
            <a:rect l="l" t="t" r="r" b="b"/>
            <a:pathLst>
              <a:path w="7467600" h="457200">
                <a:moveTo>
                  <a:pt x="0" y="457200"/>
                </a:moveTo>
                <a:lnTo>
                  <a:pt x="7467600" y="0"/>
                </a:lnTo>
              </a:path>
            </a:pathLst>
          </a:custGeom>
          <a:ln w="508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90600" y="2590800"/>
            <a:ext cx="7239000" cy="914400"/>
          </a:xfrm>
          <a:custGeom>
            <a:avLst/>
            <a:gdLst/>
            <a:ahLst/>
            <a:cxnLst/>
            <a:rect l="l" t="t" r="r" b="b"/>
            <a:pathLst>
              <a:path w="7239000" h="914400">
                <a:moveTo>
                  <a:pt x="0" y="914400"/>
                </a:moveTo>
                <a:lnTo>
                  <a:pt x="7239000" y="0"/>
                </a:lnTo>
              </a:path>
            </a:pathLst>
          </a:custGeom>
          <a:ln w="508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38200" y="3429000"/>
            <a:ext cx="1524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546340" y="3449320"/>
            <a:ext cx="3035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Arial Unicode MS"/>
                <a:cs typeface="Arial Unicode MS"/>
              </a:rPr>
              <a:t>v</a:t>
            </a:r>
            <a:r>
              <a:rPr sz="2400" spc="135" baseline="-19097" dirty="0">
                <a:solidFill>
                  <a:srgbClr val="FFFFFF"/>
                </a:solidFill>
                <a:latin typeface="Arial Unicode MS"/>
                <a:cs typeface="Arial Unicode MS"/>
              </a:rPr>
              <a:t>1</a:t>
            </a:r>
            <a:endParaRPr sz="2400" baseline="-19097">
              <a:latin typeface="Arial Unicode MS"/>
              <a:cs typeface="Arial Unicode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205674" y="191325"/>
            <a:ext cx="68865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-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单视图标定 </a:t>
            </a:r>
            <a:r>
              <a:rPr lang="en-US" altLang="zh-CN" spc="-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–</a:t>
            </a:r>
            <a:r>
              <a:rPr lang="zh-CN" altLang="en-US" spc="-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例子</a:t>
            </a:r>
            <a:endParaRPr spc="50" dirty="0">
              <a:latin typeface="Arial Unicode MS"/>
              <a:cs typeface="Arial Unicode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34395" y="1284684"/>
            <a:ext cx="289560" cy="785495"/>
          </a:xfrm>
          <a:prstGeom prst="rect">
            <a:avLst/>
          </a:prstGeom>
        </p:spPr>
        <p:txBody>
          <a:bodyPr vert="vert270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z="1600" spc="10" dirty="0">
                <a:solidFill>
                  <a:srgbClr val="FF0000"/>
                </a:solidFill>
                <a:latin typeface="Arial Unicode MS"/>
                <a:cs typeface="Arial Unicode MS"/>
              </a:rPr>
              <a:t>[Eq.</a:t>
            </a:r>
            <a:r>
              <a:rPr sz="1600" spc="-5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1600" spc="100" dirty="0">
                <a:solidFill>
                  <a:srgbClr val="FF0000"/>
                </a:solidFill>
                <a:latin typeface="Arial Unicode MS"/>
                <a:cs typeface="Arial Unicode MS"/>
              </a:rPr>
              <a:t>28]</a:t>
            </a:r>
            <a:endParaRPr sz="1600">
              <a:latin typeface="Arial Unicode MS"/>
              <a:cs typeface="Arial Unicode MS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019800" y="3276600"/>
            <a:ext cx="3124200" cy="1600200"/>
          </a:xfrm>
          <a:custGeom>
            <a:avLst/>
            <a:gdLst/>
            <a:ahLst/>
            <a:cxnLst/>
            <a:rect l="l" t="t" r="r" b="b"/>
            <a:pathLst>
              <a:path w="3124200" h="1600200">
                <a:moveTo>
                  <a:pt x="0" y="1600200"/>
                </a:moveTo>
                <a:lnTo>
                  <a:pt x="3124200" y="0"/>
                </a:lnTo>
              </a:path>
            </a:pathLst>
          </a:custGeom>
          <a:ln w="50800">
            <a:solidFill>
              <a:srgbClr val="4FCA1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010400" y="3200400"/>
            <a:ext cx="1981200" cy="2057400"/>
          </a:xfrm>
          <a:custGeom>
            <a:avLst/>
            <a:gdLst/>
            <a:ahLst/>
            <a:cxnLst/>
            <a:rect l="l" t="t" r="r" b="b"/>
            <a:pathLst>
              <a:path w="1981200" h="2057400">
                <a:moveTo>
                  <a:pt x="0" y="2057400"/>
                </a:moveTo>
                <a:lnTo>
                  <a:pt x="1981200" y="0"/>
                </a:lnTo>
              </a:path>
            </a:pathLst>
          </a:custGeom>
          <a:ln w="50800">
            <a:solidFill>
              <a:srgbClr val="4FCA1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610600" y="3429000"/>
            <a:ext cx="1524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8689340" y="3682174"/>
            <a:ext cx="2343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Unicode MS"/>
                <a:cs typeface="Arial Unicode MS"/>
              </a:rPr>
              <a:t>v</a:t>
            </a:r>
            <a:r>
              <a:rPr sz="1800" spc="97" baseline="-20833" dirty="0">
                <a:latin typeface="Arial Unicode MS"/>
                <a:cs typeface="Arial Unicode MS"/>
              </a:rPr>
              <a:t>3</a:t>
            </a:r>
            <a:endParaRPr sz="1800" baseline="-20833">
              <a:latin typeface="Arial Unicode MS"/>
              <a:cs typeface="Arial Unicode MS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13090" y="5208162"/>
            <a:ext cx="355600" cy="1053465"/>
          </a:xfrm>
          <a:prstGeom prst="rect">
            <a:avLst/>
          </a:prstGeom>
        </p:spPr>
        <p:txBody>
          <a:bodyPr vert="vert270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2000" spc="-20" dirty="0">
                <a:solidFill>
                  <a:srgbClr val="FF0000"/>
                </a:solidFill>
                <a:latin typeface="Arial Unicode MS"/>
                <a:cs typeface="Arial Unicode MS"/>
              </a:rPr>
              <a:t>[Eqs.</a:t>
            </a:r>
            <a:r>
              <a:rPr sz="2000" spc="-30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2000" spc="75" dirty="0">
                <a:solidFill>
                  <a:srgbClr val="FF0000"/>
                </a:solidFill>
                <a:latin typeface="Arial Unicode MS"/>
                <a:cs typeface="Arial Unicode MS"/>
              </a:rPr>
              <a:t>31]</a:t>
            </a:r>
            <a:endParaRPr sz="2000">
              <a:latin typeface="Arial Unicode MS"/>
              <a:cs typeface="Arial Unicode MS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83540" y="3220720"/>
            <a:ext cx="3035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 Unicode MS"/>
                <a:cs typeface="Arial Unicode MS"/>
              </a:rPr>
              <a:t>v</a:t>
            </a:r>
            <a:r>
              <a:rPr sz="2400" spc="135" baseline="-19097" dirty="0">
                <a:latin typeface="Arial Unicode MS"/>
                <a:cs typeface="Arial Unicode MS"/>
              </a:rPr>
              <a:t>2</a:t>
            </a:r>
            <a:endParaRPr sz="2400" baseline="-19097">
              <a:latin typeface="Arial Unicode MS"/>
              <a:cs typeface="Arial Unicode M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621178" y="1296315"/>
                <a:ext cx="3144579" cy="8392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/>
                        </a:rPr>
                        <m:t>𝑐𝑜𝑠</m:t>
                      </m:r>
                      <m:r>
                        <a:rPr lang="zh-CN" altLang="en-US" sz="2000" b="0" i="1" smtClean="0">
                          <a:latin typeface="Cambria Math"/>
                        </a:rPr>
                        <m:t>𝜃</m:t>
                      </m:r>
                      <m:r>
                        <a:rPr lang="en-US" altLang="zh-CN" sz="20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/>
                                      <a:ea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CN" sz="2000" i="1">
                                  <a:latin typeface="Cambria Math"/>
                                  <a:ea typeface="Cambria Math"/>
                                </a:rPr>
                                <m:t>𝑇</m:t>
                              </m:r>
                            </m:sup>
                          </m:sSup>
                          <m:r>
                            <a:rPr lang="zh-CN" altLang="en-US" sz="2000" i="1">
                              <a:latin typeface="Cambria Math"/>
                              <a:ea typeface="Cambria Math"/>
                            </a:rPr>
                            <m:t>𝜔</m:t>
                          </m:r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/>
                                  <a:ea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>
                                          <a:latin typeface="Cambria Math"/>
                                          <a:ea typeface="Cambria Math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latin typeface="Cambria Math"/>
                                          <a:ea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zh-CN" sz="2000" i="1">
                                      <a:latin typeface="Cambria Math"/>
                                      <a:ea typeface="Cambria Math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zh-CN" altLang="en-US" sz="2000" i="1">
                                  <a:latin typeface="Cambria Math"/>
                                  <a:ea typeface="Cambria Math"/>
                                </a:rPr>
                                <m:t>𝜔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/>
                                      <a:ea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rad>
                          <m:rad>
                            <m:radPr>
                              <m:degHide m:val="on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>
                                          <a:latin typeface="Cambria Math"/>
                                          <a:ea typeface="Cambria Math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latin typeface="Cambria Math"/>
                                          <a:ea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zh-CN" sz="2000" i="1">
                                      <a:latin typeface="Cambria Math"/>
                                      <a:ea typeface="Cambria Math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zh-CN" altLang="en-US" sz="2000" i="1">
                                  <a:latin typeface="Cambria Math"/>
                                  <a:ea typeface="Cambria Math"/>
                                </a:rPr>
                                <m:t>𝜔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/>
                                      <a:ea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178" y="1296315"/>
                <a:ext cx="3144579" cy="83926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838200" y="4989593"/>
                <a:ext cx="2316660" cy="14906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sz="2800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i="1">
                                            <a:latin typeface="Cambria Math"/>
                                            <a:ea typeface="Cambria Math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altLang="zh-CN" sz="2800" i="1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CN" sz="2800" i="1">
                                        <a:latin typeface="Cambria Math"/>
                                        <a:ea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zh-CN" altLang="en-US" sz="2800" i="1">
                                    <a:latin typeface="Cambria Math"/>
                                    <a:ea typeface="Cambria Math"/>
                                  </a:rPr>
                                  <m:t>𝜔</m:t>
                                </m:r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latin typeface="Cambria Math"/>
                                        <a:ea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2800" b="0" i="1" smtClean="0">
                                    <a:latin typeface="Cambria Math"/>
                                    <a:ea typeface="Cambria Math"/>
                                  </a:rPr>
                                  <m:t>=0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sz="2800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i="1">
                                            <a:latin typeface="Cambria Math"/>
                                            <a:ea typeface="Cambria Math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altLang="zh-CN" sz="2800" i="1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CN" sz="2800" i="1">
                                        <a:latin typeface="Cambria Math"/>
                                        <a:ea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zh-CN" altLang="en-US" sz="2800" i="1">
                                    <a:latin typeface="Cambria Math"/>
                                    <a:ea typeface="Cambria Math"/>
                                  </a:rPr>
                                  <m:t>𝜔</m:t>
                                </m:r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latin typeface="Cambria Math"/>
                                        <a:ea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  <a:ea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sz="2800" b="0" i="1" smtClean="0">
                                    <a:latin typeface="Cambria Math"/>
                                    <a:ea typeface="Cambria Math"/>
                                  </a:rPr>
                                  <m:t>=0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sz="2800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i="1">
                                            <a:latin typeface="Cambria Math"/>
                                            <a:ea typeface="Cambria Math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CN" sz="2800" i="1">
                                        <a:latin typeface="Cambria Math"/>
                                        <a:ea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zh-CN" altLang="en-US" sz="2800" i="1">
                                    <a:latin typeface="Cambria Math"/>
                                    <a:ea typeface="Cambria Math"/>
                                  </a:rPr>
                                  <m:t>𝜔</m:t>
                                </m:r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latin typeface="Cambria Math"/>
                                        <a:ea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/>
                                        <a:ea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sz="2800" i="1">
                                    <a:latin typeface="Cambria Math"/>
                                    <a:ea typeface="Cambria Math"/>
                                  </a:rPr>
                                  <m:t>=0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989593"/>
                <a:ext cx="2316660" cy="149060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732437" y="670937"/>
            <a:ext cx="7954363" cy="3672463"/>
            <a:chOff x="732437" y="670937"/>
            <a:chExt cx="7954363" cy="3672463"/>
          </a:xfrm>
        </p:grpSpPr>
        <p:sp>
          <p:nvSpPr>
            <p:cNvPr id="17" name="object 17"/>
            <p:cNvSpPr/>
            <p:nvPr/>
          </p:nvSpPr>
          <p:spPr>
            <a:xfrm>
              <a:off x="732437" y="705400"/>
              <a:ext cx="7229475" cy="355281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矩形 7"/>
            <p:cNvSpPr/>
            <p:nvPr/>
          </p:nvSpPr>
          <p:spPr>
            <a:xfrm>
              <a:off x="5181600" y="670937"/>
              <a:ext cx="3505200" cy="2514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2454723" y="1777043"/>
              <a:ext cx="5851077" cy="2566357"/>
              <a:chOff x="2354078" y="2096376"/>
              <a:chExt cx="5851077" cy="2566357"/>
            </a:xfrm>
          </p:grpSpPr>
          <p:sp>
            <p:nvSpPr>
              <p:cNvPr id="4" name="object 20"/>
              <p:cNvSpPr/>
              <p:nvPr/>
            </p:nvSpPr>
            <p:spPr>
              <a:xfrm>
                <a:off x="5739899" y="2198747"/>
                <a:ext cx="2465256" cy="2463986"/>
              </a:xfrm>
              <a:prstGeom prst="rect">
                <a:avLst/>
              </a:prstGeom>
              <a:blipFill>
                <a:blip r:embed="rId3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" name="object 21"/>
              <p:cNvSpPr/>
              <p:nvPr/>
            </p:nvSpPr>
            <p:spPr>
              <a:xfrm>
                <a:off x="2354078" y="2096376"/>
                <a:ext cx="4199255" cy="1014730"/>
              </a:xfrm>
              <a:custGeom>
                <a:avLst/>
                <a:gdLst/>
                <a:ahLst/>
                <a:cxnLst/>
                <a:rect l="l" t="t" r="r" b="b"/>
                <a:pathLst>
                  <a:path w="4199255" h="1014730">
                    <a:moveTo>
                      <a:pt x="16243" y="0"/>
                    </a:moveTo>
                    <a:lnTo>
                      <a:pt x="0" y="74447"/>
                    </a:lnTo>
                    <a:lnTo>
                      <a:pt x="3967653" y="940117"/>
                    </a:lnTo>
                    <a:lnTo>
                      <a:pt x="3951410" y="1014566"/>
                    </a:lnTo>
                    <a:lnTo>
                      <a:pt x="4199121" y="951623"/>
                    </a:lnTo>
                    <a:lnTo>
                      <a:pt x="4092494" y="865668"/>
                    </a:lnTo>
                    <a:lnTo>
                      <a:pt x="3983897" y="865668"/>
                    </a:lnTo>
                    <a:lnTo>
                      <a:pt x="16243" y="0"/>
                    </a:lnTo>
                    <a:close/>
                  </a:path>
                  <a:path w="4199255" h="1014730">
                    <a:moveTo>
                      <a:pt x="4000140" y="791220"/>
                    </a:moveTo>
                    <a:lnTo>
                      <a:pt x="3983897" y="865668"/>
                    </a:lnTo>
                    <a:lnTo>
                      <a:pt x="4092494" y="865668"/>
                    </a:lnTo>
                    <a:lnTo>
                      <a:pt x="4000140" y="791220"/>
                    </a:lnTo>
                    <a:close/>
                  </a:path>
                </a:pathLst>
              </a:custGeom>
              <a:solidFill>
                <a:srgbClr val="FF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" name="object 22"/>
              <p:cNvSpPr/>
              <p:nvPr/>
            </p:nvSpPr>
            <p:spPr>
              <a:xfrm>
                <a:off x="6540500" y="2959099"/>
                <a:ext cx="177800" cy="177801"/>
              </a:xfrm>
              <a:prstGeom prst="rect">
                <a:avLst/>
              </a:prstGeom>
              <a:blipFill>
                <a:blip r:embed="rId4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7" name="object 23"/>
              <p:cNvSpPr txBox="1"/>
              <p:nvPr/>
            </p:nvSpPr>
            <p:spPr>
              <a:xfrm>
                <a:off x="6551312" y="2310913"/>
                <a:ext cx="473709" cy="584835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 vert="horz" wrap="square" lIns="0" tIns="7620" rIns="0" bIns="0" rtlCol="0">
                <a:spAutoFit/>
              </a:bodyPr>
              <a:lstStyle/>
              <a:p>
                <a:pPr marL="90805">
                  <a:lnSpc>
                    <a:spcPct val="100000"/>
                  </a:lnSpc>
                  <a:spcBef>
                    <a:spcPts val="60"/>
                  </a:spcBef>
                </a:pPr>
                <a:r>
                  <a:rPr sz="3200" b="0" dirty="0">
                    <a:latin typeface="Footlight MT Light"/>
                    <a:cs typeface="Footlight MT Light"/>
                  </a:rPr>
                  <a:t>p</a:t>
                </a:r>
                <a:r>
                  <a:rPr sz="3150" b="0" baseline="-19841" dirty="0">
                    <a:latin typeface="Footlight MT Light"/>
                    <a:cs typeface="Footlight MT Light"/>
                  </a:rPr>
                  <a:t>i</a:t>
                </a:r>
                <a:endParaRPr sz="3150" baseline="-19841">
                  <a:latin typeface="Footlight MT Light"/>
                  <a:cs typeface="Footlight MT Light"/>
                </a:endParaRPr>
              </a:p>
            </p:txBody>
          </p:sp>
        </p:grpSp>
        <p:sp>
          <p:nvSpPr>
            <p:cNvPr id="9" name="矩形 8"/>
            <p:cNvSpPr/>
            <p:nvPr/>
          </p:nvSpPr>
          <p:spPr>
            <a:xfrm>
              <a:off x="6698945" y="1381499"/>
              <a:ext cx="70147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R="5080" algn="r">
                <a:lnSpc>
                  <a:spcPct val="100000"/>
                </a:lnSpc>
                <a:spcBef>
                  <a:spcPts val="1230"/>
                </a:spcBef>
              </a:pPr>
              <a:r>
                <a:rPr lang="zh-CN" altLang="en-US" sz="2000" spc="-5" dirty="0">
                  <a:latin typeface="Footlight MT Light"/>
                  <a:cs typeface="Footlight MT Light"/>
                </a:rPr>
                <a:t>图像</a:t>
              </a:r>
              <a:endParaRPr lang="en-US" altLang="zh-CN" sz="2000" dirty="0">
                <a:latin typeface="Footlight MT Light"/>
                <a:cs typeface="Footlight MT Light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3429000" y="705400"/>
              <a:ext cx="1371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标定装置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884165" y="4692510"/>
                <a:ext cx="3240823" cy="9254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3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6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36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3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6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36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𝑀</m:t>
                      </m:r>
                      <m:sSub>
                        <m:sSubPr>
                          <m:ctrlP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165" y="4692510"/>
                <a:ext cx="3240823" cy="92544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6037310" y="4878234"/>
                <a:ext cx="228216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3600" dirty="0"/>
                  <a:t>M=K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3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36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US" altLang="zh-CN" sz="3600" b="0" i="0" smtClean="0">
                                  <a:latin typeface="Cambria Math" panose="02040503050406030204" pitchFamily="18" charset="0"/>
                                </a:rPr>
                                <m:t>R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altLang="zh-CN" sz="3600" b="0" i="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7310" y="4878234"/>
                <a:ext cx="2282163" cy="553998"/>
              </a:xfrm>
              <a:prstGeom prst="rect">
                <a:avLst/>
              </a:prstGeom>
              <a:blipFill rotWithShape="0">
                <a:blip r:embed="rId6"/>
                <a:stretch>
                  <a:fillRect l="-12000" t="-25275" b="-494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本框 13"/>
          <p:cNvSpPr txBox="1"/>
          <p:nvPr/>
        </p:nvSpPr>
        <p:spPr>
          <a:xfrm>
            <a:off x="3276600" y="6193762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世界坐标系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1889882" y="6182340"/>
            <a:ext cx="731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像素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6172200" y="5791200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11</a:t>
            </a:r>
            <a:r>
              <a:rPr lang="zh-CN" altLang="en-US" dirty="0"/>
              <a:t>个未知量</a:t>
            </a:r>
            <a:endParaRPr lang="en-US" altLang="zh-CN" dirty="0"/>
          </a:p>
          <a:p>
            <a:r>
              <a:rPr lang="zh-CN" altLang="en-US" dirty="0"/>
              <a:t>至少需要</a:t>
            </a:r>
            <a:r>
              <a:rPr lang="en-US" altLang="zh-CN" dirty="0"/>
              <a:t>6</a:t>
            </a:r>
            <a:r>
              <a:rPr lang="zh-CN" altLang="en-US" dirty="0"/>
              <a:t>对对应点</a:t>
            </a:r>
          </a:p>
        </p:txBody>
      </p:sp>
      <p:cxnSp>
        <p:nvCxnSpPr>
          <p:cNvPr id="19" name="直接箭头连接符 18"/>
          <p:cNvCxnSpPr/>
          <p:nvPr/>
        </p:nvCxnSpPr>
        <p:spPr>
          <a:xfrm flipV="1">
            <a:off x="2255764" y="5711803"/>
            <a:ext cx="0" cy="40256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V="1">
            <a:off x="3962400" y="5581174"/>
            <a:ext cx="0" cy="40256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20258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5674" y="191325"/>
            <a:ext cx="68865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-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单视图标定 </a:t>
            </a:r>
            <a:r>
              <a:rPr lang="en-US" altLang="zh-CN" spc="-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–</a:t>
            </a:r>
            <a:r>
              <a:rPr lang="zh-CN" altLang="en-US" spc="-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例子</a:t>
            </a:r>
            <a:endParaRPr spc="50" dirty="0">
              <a:latin typeface="Arial Unicode MS"/>
              <a:cs typeface="Arial Unicode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717899" y="3732166"/>
            <a:ext cx="811530" cy="86305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12725">
              <a:lnSpc>
                <a:spcPts val="1440"/>
              </a:lnSpc>
              <a:spcBef>
                <a:spcPts val="130"/>
              </a:spcBef>
            </a:pPr>
            <a:r>
              <a:rPr sz="1250" spc="10" dirty="0">
                <a:latin typeface="Times New Roman"/>
                <a:cs typeface="Times New Roman"/>
              </a:rPr>
              <a:t>2</a:t>
            </a:r>
            <a:endParaRPr sz="1250" dirty="0">
              <a:latin typeface="Times New Roman"/>
              <a:cs typeface="Times New Roman"/>
            </a:endParaRPr>
          </a:p>
          <a:p>
            <a:pPr marL="12700">
              <a:lnSpc>
                <a:spcPts val="2640"/>
              </a:lnSpc>
            </a:pPr>
            <a:endParaRPr lang="en-US" altLang="zh-CN" sz="2250" i="1" spc="-80" dirty="0">
              <a:latin typeface="Symbol"/>
              <a:cs typeface="Symbol"/>
            </a:endParaRPr>
          </a:p>
          <a:p>
            <a:pPr marL="12700">
              <a:lnSpc>
                <a:spcPts val="2640"/>
              </a:lnSpc>
            </a:pPr>
            <a:r>
              <a:rPr sz="2250" i="1" spc="-80" dirty="0">
                <a:latin typeface="Symbol"/>
                <a:cs typeface="Symbol"/>
              </a:rPr>
              <a:t></a:t>
            </a:r>
            <a:r>
              <a:rPr sz="1875" spc="-120" baseline="-24444" dirty="0">
                <a:latin typeface="Times New Roman"/>
                <a:cs typeface="Times New Roman"/>
              </a:rPr>
              <a:t>1 </a:t>
            </a:r>
            <a:r>
              <a:rPr sz="2100" spc="5" dirty="0">
                <a:latin typeface="Symbol"/>
                <a:cs typeface="Symbol"/>
              </a:rPr>
              <a:t></a:t>
            </a:r>
            <a:r>
              <a:rPr sz="2100" spc="-395" dirty="0">
                <a:latin typeface="Times New Roman"/>
                <a:cs typeface="Times New Roman"/>
              </a:rPr>
              <a:t> </a:t>
            </a:r>
            <a:r>
              <a:rPr sz="2250" i="1" spc="-35" dirty="0">
                <a:latin typeface="Symbol"/>
                <a:cs typeface="Symbol"/>
              </a:rPr>
              <a:t></a:t>
            </a:r>
            <a:r>
              <a:rPr sz="1875" spc="-52" baseline="-24444" dirty="0">
                <a:latin typeface="Times New Roman"/>
                <a:cs typeface="Times New Roman"/>
              </a:rPr>
              <a:t>3</a:t>
            </a:r>
            <a:endParaRPr sz="1875" baseline="-24444" dirty="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754094" y="3705973"/>
            <a:ext cx="739140" cy="3797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379730" algn="l"/>
              </a:tabLst>
            </a:pPr>
            <a:r>
              <a:rPr sz="2300" i="1" spc="-70" dirty="0">
                <a:latin typeface="Symbol"/>
                <a:cs typeface="Symbol"/>
              </a:rPr>
              <a:t></a:t>
            </a:r>
            <a:r>
              <a:rPr sz="2300" spc="-70" dirty="0">
                <a:latin typeface="Times New Roman"/>
                <a:cs typeface="Times New Roman"/>
              </a:rPr>
              <a:t>	</a:t>
            </a:r>
            <a:r>
              <a:rPr sz="2200" dirty="0">
                <a:latin typeface="Symbol"/>
                <a:cs typeface="Symbol"/>
              </a:rPr>
              <a:t></a:t>
            </a:r>
            <a:r>
              <a:rPr sz="2200" spc="-2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0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13090" y="5208162"/>
            <a:ext cx="355600" cy="1053465"/>
          </a:xfrm>
          <a:prstGeom prst="rect">
            <a:avLst/>
          </a:prstGeom>
        </p:spPr>
        <p:txBody>
          <a:bodyPr vert="vert270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2000" spc="-20" dirty="0">
                <a:solidFill>
                  <a:srgbClr val="FF0000"/>
                </a:solidFill>
                <a:latin typeface="Arial Unicode MS"/>
                <a:cs typeface="Arial Unicode MS"/>
              </a:rPr>
              <a:t>[Eqs.</a:t>
            </a:r>
            <a:r>
              <a:rPr sz="2000" spc="-30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2000" spc="75" dirty="0">
                <a:solidFill>
                  <a:srgbClr val="FF0000"/>
                </a:solidFill>
                <a:latin typeface="Arial Unicode MS"/>
                <a:cs typeface="Arial Unicode MS"/>
              </a:rPr>
              <a:t>31]</a:t>
            </a:r>
            <a:endParaRPr sz="2000">
              <a:latin typeface="Arial Unicode MS"/>
              <a:cs typeface="Arial Unicode M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419600" y="1905000"/>
            <a:ext cx="3810000" cy="2857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810000" y="2133600"/>
            <a:ext cx="4876800" cy="1524000"/>
          </a:xfrm>
          <a:custGeom>
            <a:avLst/>
            <a:gdLst/>
            <a:ahLst/>
            <a:cxnLst/>
            <a:rect l="l" t="t" r="r" b="b"/>
            <a:pathLst>
              <a:path w="4876800" h="1524000">
                <a:moveTo>
                  <a:pt x="0" y="0"/>
                </a:moveTo>
                <a:lnTo>
                  <a:pt x="4876800" y="1524000"/>
                </a:lnTo>
              </a:path>
            </a:pathLst>
          </a:custGeom>
          <a:ln w="50800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810000" y="2819400"/>
            <a:ext cx="4876800" cy="685800"/>
          </a:xfrm>
          <a:custGeom>
            <a:avLst/>
            <a:gdLst/>
            <a:ahLst/>
            <a:cxnLst/>
            <a:rect l="l" t="t" r="r" b="b"/>
            <a:pathLst>
              <a:path w="4876800" h="685800">
                <a:moveTo>
                  <a:pt x="0" y="0"/>
                </a:moveTo>
                <a:lnTo>
                  <a:pt x="4876800" y="685800"/>
                </a:lnTo>
              </a:path>
            </a:pathLst>
          </a:custGeom>
          <a:ln w="50800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696200" y="3276600"/>
            <a:ext cx="1524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14400" y="3048000"/>
            <a:ext cx="7467600" cy="457200"/>
          </a:xfrm>
          <a:custGeom>
            <a:avLst/>
            <a:gdLst/>
            <a:ahLst/>
            <a:cxnLst/>
            <a:rect l="l" t="t" r="r" b="b"/>
            <a:pathLst>
              <a:path w="7467600" h="457200">
                <a:moveTo>
                  <a:pt x="0" y="457200"/>
                </a:moveTo>
                <a:lnTo>
                  <a:pt x="7467600" y="0"/>
                </a:lnTo>
              </a:path>
            </a:pathLst>
          </a:custGeom>
          <a:ln w="508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90600" y="2590800"/>
            <a:ext cx="7239000" cy="914400"/>
          </a:xfrm>
          <a:custGeom>
            <a:avLst/>
            <a:gdLst/>
            <a:ahLst/>
            <a:cxnLst/>
            <a:rect l="l" t="t" r="r" b="b"/>
            <a:pathLst>
              <a:path w="7239000" h="914400">
                <a:moveTo>
                  <a:pt x="0" y="914400"/>
                </a:moveTo>
                <a:lnTo>
                  <a:pt x="7239000" y="0"/>
                </a:lnTo>
              </a:path>
            </a:pathLst>
          </a:custGeom>
          <a:ln w="508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38200" y="3429000"/>
            <a:ext cx="1524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7546340" y="3449320"/>
            <a:ext cx="1790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0" dirty="0">
                <a:solidFill>
                  <a:srgbClr val="FFFFFF"/>
                </a:solidFill>
                <a:latin typeface="Arial Unicode MS"/>
                <a:cs typeface="Arial Unicode MS"/>
              </a:rPr>
              <a:t>v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698740" y="3622865"/>
            <a:ext cx="15113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90" dirty="0">
                <a:solidFill>
                  <a:srgbClr val="FFFFFF"/>
                </a:solidFill>
                <a:latin typeface="Arial Unicode MS"/>
                <a:cs typeface="Arial Unicode MS"/>
              </a:rPr>
              <a:t>1</a:t>
            </a:r>
            <a:endParaRPr sz="1600">
              <a:latin typeface="Arial Unicode MS"/>
              <a:cs typeface="Arial Unicode MS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019800" y="3276600"/>
            <a:ext cx="3124200" cy="1600200"/>
          </a:xfrm>
          <a:custGeom>
            <a:avLst/>
            <a:gdLst/>
            <a:ahLst/>
            <a:cxnLst/>
            <a:rect l="l" t="t" r="r" b="b"/>
            <a:pathLst>
              <a:path w="3124200" h="1600200">
                <a:moveTo>
                  <a:pt x="0" y="1600200"/>
                </a:moveTo>
                <a:lnTo>
                  <a:pt x="3124200" y="0"/>
                </a:lnTo>
              </a:path>
            </a:pathLst>
          </a:custGeom>
          <a:ln w="50800">
            <a:solidFill>
              <a:srgbClr val="4FCA1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010400" y="3200400"/>
            <a:ext cx="1981200" cy="2057400"/>
          </a:xfrm>
          <a:custGeom>
            <a:avLst/>
            <a:gdLst/>
            <a:ahLst/>
            <a:cxnLst/>
            <a:rect l="l" t="t" r="r" b="b"/>
            <a:pathLst>
              <a:path w="1981200" h="2057400">
                <a:moveTo>
                  <a:pt x="0" y="2057400"/>
                </a:moveTo>
                <a:lnTo>
                  <a:pt x="1981200" y="0"/>
                </a:lnTo>
              </a:path>
            </a:pathLst>
          </a:custGeom>
          <a:ln w="50800">
            <a:solidFill>
              <a:srgbClr val="4FCA1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610600" y="3429000"/>
            <a:ext cx="1524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8689340" y="3682174"/>
            <a:ext cx="2343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Unicode MS"/>
                <a:cs typeface="Arial Unicode MS"/>
              </a:rPr>
              <a:t>v</a:t>
            </a:r>
            <a:r>
              <a:rPr sz="1800" spc="97" baseline="-20833" dirty="0">
                <a:latin typeface="Arial Unicode MS"/>
                <a:cs typeface="Arial Unicode MS"/>
              </a:rPr>
              <a:t>3</a:t>
            </a:r>
            <a:endParaRPr sz="1800" baseline="-20833">
              <a:latin typeface="Arial Unicode MS"/>
              <a:cs typeface="Arial Unicode M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07340" y="3220720"/>
            <a:ext cx="2998470" cy="1382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100"/>
              </a:spcBef>
            </a:pPr>
            <a:r>
              <a:rPr sz="2400" spc="40" dirty="0">
                <a:latin typeface="Arial Unicode MS"/>
                <a:cs typeface="Arial Unicode MS"/>
              </a:rPr>
              <a:t>v</a:t>
            </a:r>
            <a:r>
              <a:rPr sz="2400" spc="60" baseline="-19097" dirty="0">
                <a:latin typeface="Arial Unicode MS"/>
                <a:cs typeface="Arial Unicode MS"/>
              </a:rPr>
              <a:t>2</a:t>
            </a:r>
            <a:endParaRPr sz="2400" baseline="-19097" dirty="0">
              <a:latin typeface="Arial Unicode MS"/>
              <a:cs typeface="Arial Unicode MS"/>
            </a:endParaRPr>
          </a:p>
          <a:p>
            <a:pPr marL="298450" indent="-285750">
              <a:lnSpc>
                <a:spcPts val="2000"/>
              </a:lnSpc>
              <a:spcBef>
                <a:spcPts val="1920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lang="zh-CN" altLang="en-US" sz="2400" spc="-10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正方形像素</a:t>
            </a:r>
            <a:endParaRPr lang="en-US" altLang="zh-CN" sz="2400" spc="-10" dirty="0">
              <a:latin typeface="黑体" panose="02010609060101010101" pitchFamily="49" charset="-122"/>
              <a:ea typeface="黑体" panose="02010609060101010101" pitchFamily="49" charset="-122"/>
              <a:cs typeface="Calibri"/>
            </a:endParaRPr>
          </a:p>
          <a:p>
            <a:pPr marL="298450" indent="-285750">
              <a:lnSpc>
                <a:spcPts val="2000"/>
              </a:lnSpc>
              <a:spcBef>
                <a:spcPts val="1920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零偏移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720876" y="4989592"/>
                <a:ext cx="2316660" cy="14906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sz="2800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i="1">
                                            <a:latin typeface="Cambria Math"/>
                                            <a:ea typeface="Cambria Math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altLang="zh-CN" sz="2800" i="1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CN" sz="2800" i="1">
                                        <a:latin typeface="Cambria Math"/>
                                        <a:ea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zh-CN" altLang="en-US" sz="2800" i="1">
                                    <a:latin typeface="Cambria Math"/>
                                    <a:ea typeface="Cambria Math"/>
                                  </a:rPr>
                                  <m:t>𝜔</m:t>
                                </m:r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latin typeface="Cambria Math"/>
                                        <a:ea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2800" b="0" i="1" smtClean="0">
                                    <a:latin typeface="Cambria Math"/>
                                    <a:ea typeface="Cambria Math"/>
                                  </a:rPr>
                                  <m:t>=0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sz="2800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i="1">
                                            <a:latin typeface="Cambria Math"/>
                                            <a:ea typeface="Cambria Math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altLang="zh-CN" sz="2800" i="1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CN" sz="2800" i="1">
                                        <a:latin typeface="Cambria Math"/>
                                        <a:ea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zh-CN" altLang="en-US" sz="2800" i="1">
                                    <a:latin typeface="Cambria Math"/>
                                    <a:ea typeface="Cambria Math"/>
                                  </a:rPr>
                                  <m:t>𝜔</m:t>
                                </m:r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latin typeface="Cambria Math"/>
                                        <a:ea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  <a:ea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sz="2800" b="0" i="1" smtClean="0">
                                    <a:latin typeface="Cambria Math"/>
                                    <a:ea typeface="Cambria Math"/>
                                  </a:rPr>
                                  <m:t>=0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sz="2800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i="1">
                                            <a:latin typeface="Cambria Math"/>
                                            <a:ea typeface="Cambria Math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CN" sz="2800" i="1">
                                        <a:latin typeface="Cambria Math"/>
                                        <a:ea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zh-CN" altLang="en-US" sz="2800" i="1">
                                    <a:latin typeface="Cambria Math"/>
                                    <a:ea typeface="Cambria Math"/>
                                  </a:rPr>
                                  <m:t>𝜔</m:t>
                                </m:r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latin typeface="Cambria Math"/>
                                        <a:ea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/>
                                        <a:ea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sz="2800" i="1">
                                    <a:latin typeface="Cambria Math"/>
                                    <a:ea typeface="Cambria Math"/>
                                  </a:rPr>
                                  <m:t>=0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876" y="4989592"/>
                <a:ext cx="2316660" cy="149060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417890" y="1485364"/>
                <a:ext cx="3144579" cy="8392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/>
                        </a:rPr>
                        <m:t>𝑐𝑜𝑠</m:t>
                      </m:r>
                      <m:r>
                        <a:rPr lang="zh-CN" altLang="en-US" sz="2000" b="0" i="1" smtClean="0">
                          <a:latin typeface="Cambria Math"/>
                        </a:rPr>
                        <m:t>𝜃</m:t>
                      </m:r>
                      <m:r>
                        <a:rPr lang="en-US" altLang="zh-CN" sz="20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/>
                                      <a:ea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CN" sz="2000" i="1">
                                  <a:latin typeface="Cambria Math"/>
                                  <a:ea typeface="Cambria Math"/>
                                </a:rPr>
                                <m:t>𝑇</m:t>
                              </m:r>
                            </m:sup>
                          </m:sSup>
                          <m:r>
                            <a:rPr lang="zh-CN" altLang="en-US" sz="2000" i="1">
                              <a:latin typeface="Cambria Math"/>
                              <a:ea typeface="Cambria Math"/>
                            </a:rPr>
                            <m:t>𝜔</m:t>
                          </m:r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/>
                                  <a:ea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>
                                          <a:latin typeface="Cambria Math"/>
                                          <a:ea typeface="Cambria Math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latin typeface="Cambria Math"/>
                                          <a:ea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zh-CN" sz="2000" i="1">
                                      <a:latin typeface="Cambria Math"/>
                                      <a:ea typeface="Cambria Math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zh-CN" altLang="en-US" sz="2000" i="1">
                                  <a:latin typeface="Cambria Math"/>
                                  <a:ea typeface="Cambria Math"/>
                                </a:rPr>
                                <m:t>𝜔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/>
                                      <a:ea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rad>
                          <m:rad>
                            <m:radPr>
                              <m:degHide m:val="on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>
                                          <a:latin typeface="Cambria Math"/>
                                          <a:ea typeface="Cambria Math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latin typeface="Cambria Math"/>
                                          <a:ea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zh-CN" sz="2000" i="1">
                                      <a:latin typeface="Cambria Math"/>
                                      <a:ea typeface="Cambria Math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zh-CN" altLang="en-US" sz="2000" i="1">
                                  <a:latin typeface="Cambria Math"/>
                                  <a:ea typeface="Cambria Math"/>
                                </a:rPr>
                                <m:t>𝜔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/>
                                      <a:ea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890" y="1485364"/>
                <a:ext cx="3144579" cy="83926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5674" y="191325"/>
            <a:ext cx="68865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-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单视图标定 </a:t>
            </a:r>
            <a:r>
              <a:rPr lang="en-US" altLang="zh-CN" spc="-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–</a:t>
            </a:r>
            <a:r>
              <a:rPr lang="zh-CN" altLang="en-US" spc="-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例子</a:t>
            </a:r>
            <a:endParaRPr spc="50" dirty="0">
              <a:latin typeface="Arial Unicode MS"/>
              <a:cs typeface="Arial Unicode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13090" y="5208162"/>
            <a:ext cx="355600" cy="1053465"/>
          </a:xfrm>
          <a:prstGeom prst="rect">
            <a:avLst/>
          </a:prstGeom>
        </p:spPr>
        <p:txBody>
          <a:bodyPr vert="vert270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2000" spc="-20" dirty="0">
                <a:solidFill>
                  <a:srgbClr val="FF0000"/>
                </a:solidFill>
                <a:latin typeface="Arial Unicode MS"/>
                <a:cs typeface="Arial Unicode MS"/>
              </a:rPr>
              <a:t>[Eqs.</a:t>
            </a:r>
            <a:r>
              <a:rPr sz="2000" spc="-30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2000" spc="75" dirty="0">
                <a:solidFill>
                  <a:srgbClr val="FF0000"/>
                </a:solidFill>
                <a:latin typeface="Arial Unicode MS"/>
                <a:cs typeface="Arial Unicode MS"/>
              </a:rPr>
              <a:t>31]</a:t>
            </a:r>
            <a:endParaRPr sz="2000">
              <a:latin typeface="Arial Unicode MS"/>
              <a:cs typeface="Arial Unicode MS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419600" y="1905000"/>
            <a:ext cx="3810000" cy="2857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810000" y="2133600"/>
            <a:ext cx="4876800" cy="1524000"/>
          </a:xfrm>
          <a:custGeom>
            <a:avLst/>
            <a:gdLst/>
            <a:ahLst/>
            <a:cxnLst/>
            <a:rect l="l" t="t" r="r" b="b"/>
            <a:pathLst>
              <a:path w="4876800" h="1524000">
                <a:moveTo>
                  <a:pt x="0" y="0"/>
                </a:moveTo>
                <a:lnTo>
                  <a:pt x="4876800" y="1524000"/>
                </a:lnTo>
              </a:path>
            </a:pathLst>
          </a:custGeom>
          <a:ln w="50800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810000" y="2819400"/>
            <a:ext cx="4876800" cy="685800"/>
          </a:xfrm>
          <a:custGeom>
            <a:avLst/>
            <a:gdLst/>
            <a:ahLst/>
            <a:cxnLst/>
            <a:rect l="l" t="t" r="r" b="b"/>
            <a:pathLst>
              <a:path w="4876800" h="685800">
                <a:moveTo>
                  <a:pt x="0" y="0"/>
                </a:moveTo>
                <a:lnTo>
                  <a:pt x="4876800" y="685800"/>
                </a:lnTo>
              </a:path>
            </a:pathLst>
          </a:custGeom>
          <a:ln w="50800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696200" y="3276600"/>
            <a:ext cx="1524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14400" y="3048000"/>
            <a:ext cx="7467600" cy="457200"/>
          </a:xfrm>
          <a:custGeom>
            <a:avLst/>
            <a:gdLst/>
            <a:ahLst/>
            <a:cxnLst/>
            <a:rect l="l" t="t" r="r" b="b"/>
            <a:pathLst>
              <a:path w="7467600" h="457200">
                <a:moveTo>
                  <a:pt x="0" y="457200"/>
                </a:moveTo>
                <a:lnTo>
                  <a:pt x="7467600" y="0"/>
                </a:lnTo>
              </a:path>
            </a:pathLst>
          </a:custGeom>
          <a:ln w="508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90600" y="2590800"/>
            <a:ext cx="7239000" cy="914400"/>
          </a:xfrm>
          <a:custGeom>
            <a:avLst/>
            <a:gdLst/>
            <a:ahLst/>
            <a:cxnLst/>
            <a:rect l="l" t="t" r="r" b="b"/>
            <a:pathLst>
              <a:path w="7239000" h="914400">
                <a:moveTo>
                  <a:pt x="0" y="914400"/>
                </a:moveTo>
                <a:lnTo>
                  <a:pt x="7239000" y="0"/>
                </a:lnTo>
              </a:path>
            </a:pathLst>
          </a:custGeom>
          <a:ln w="508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38200" y="3429000"/>
            <a:ext cx="1524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7546340" y="3449320"/>
            <a:ext cx="1790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0" dirty="0">
                <a:solidFill>
                  <a:srgbClr val="FFFFFF"/>
                </a:solidFill>
                <a:latin typeface="Arial Unicode MS"/>
                <a:cs typeface="Arial Unicode MS"/>
              </a:rPr>
              <a:t>v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698740" y="3622865"/>
            <a:ext cx="15113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90" dirty="0">
                <a:solidFill>
                  <a:srgbClr val="FFFFFF"/>
                </a:solidFill>
                <a:latin typeface="Arial Unicode MS"/>
                <a:cs typeface="Arial Unicode MS"/>
              </a:rPr>
              <a:t>1</a:t>
            </a:r>
            <a:endParaRPr sz="1600">
              <a:latin typeface="Arial Unicode MS"/>
              <a:cs typeface="Arial Unicode MS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6019800" y="3276600"/>
            <a:ext cx="3124200" cy="1600200"/>
          </a:xfrm>
          <a:custGeom>
            <a:avLst/>
            <a:gdLst/>
            <a:ahLst/>
            <a:cxnLst/>
            <a:rect l="l" t="t" r="r" b="b"/>
            <a:pathLst>
              <a:path w="3124200" h="1600200">
                <a:moveTo>
                  <a:pt x="0" y="1600200"/>
                </a:moveTo>
                <a:lnTo>
                  <a:pt x="3124200" y="0"/>
                </a:lnTo>
              </a:path>
            </a:pathLst>
          </a:custGeom>
          <a:ln w="50800">
            <a:solidFill>
              <a:srgbClr val="4FCA1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010400" y="3200400"/>
            <a:ext cx="1981200" cy="2057400"/>
          </a:xfrm>
          <a:custGeom>
            <a:avLst/>
            <a:gdLst/>
            <a:ahLst/>
            <a:cxnLst/>
            <a:rect l="l" t="t" r="r" b="b"/>
            <a:pathLst>
              <a:path w="1981200" h="2057400">
                <a:moveTo>
                  <a:pt x="0" y="2057400"/>
                </a:moveTo>
                <a:lnTo>
                  <a:pt x="1981200" y="0"/>
                </a:lnTo>
              </a:path>
            </a:pathLst>
          </a:custGeom>
          <a:ln w="50800">
            <a:solidFill>
              <a:srgbClr val="4FCA1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610600" y="3429000"/>
            <a:ext cx="1524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8689340" y="3682174"/>
            <a:ext cx="2343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Unicode MS"/>
                <a:cs typeface="Arial Unicode MS"/>
              </a:rPr>
              <a:t>v</a:t>
            </a:r>
            <a:r>
              <a:rPr sz="1800" spc="97" baseline="-20833" dirty="0">
                <a:latin typeface="Arial Unicode MS"/>
                <a:cs typeface="Arial Unicode MS"/>
              </a:rPr>
              <a:t>3</a:t>
            </a:r>
            <a:endParaRPr sz="1800" baseline="-20833">
              <a:latin typeface="Arial Unicode MS"/>
              <a:cs typeface="Arial Unicode MS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742228" y="3740093"/>
            <a:ext cx="811530" cy="86305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12725">
              <a:lnSpc>
                <a:spcPts val="1440"/>
              </a:lnSpc>
              <a:spcBef>
                <a:spcPts val="130"/>
              </a:spcBef>
            </a:pPr>
            <a:r>
              <a:rPr sz="1250" spc="10" dirty="0">
                <a:latin typeface="Times New Roman"/>
                <a:cs typeface="Times New Roman"/>
              </a:rPr>
              <a:t>2</a:t>
            </a:r>
            <a:endParaRPr sz="1250" dirty="0">
              <a:latin typeface="Times New Roman"/>
              <a:cs typeface="Times New Roman"/>
            </a:endParaRPr>
          </a:p>
          <a:p>
            <a:pPr marL="12700">
              <a:lnSpc>
                <a:spcPts val="2640"/>
              </a:lnSpc>
            </a:pPr>
            <a:endParaRPr lang="en-US" altLang="zh-CN" sz="2250" i="1" spc="-80" dirty="0">
              <a:latin typeface="Symbol"/>
              <a:cs typeface="Symbol"/>
            </a:endParaRPr>
          </a:p>
          <a:p>
            <a:pPr marL="12700">
              <a:lnSpc>
                <a:spcPts val="2640"/>
              </a:lnSpc>
            </a:pPr>
            <a:r>
              <a:rPr sz="2250" i="1" spc="-80" dirty="0">
                <a:latin typeface="Symbol"/>
                <a:cs typeface="Symbol"/>
              </a:rPr>
              <a:t></a:t>
            </a:r>
            <a:r>
              <a:rPr sz="1875" spc="-120" baseline="-24444" dirty="0">
                <a:latin typeface="Times New Roman"/>
                <a:cs typeface="Times New Roman"/>
              </a:rPr>
              <a:t>1 </a:t>
            </a:r>
            <a:r>
              <a:rPr sz="2100" spc="5" dirty="0">
                <a:latin typeface="Symbol"/>
                <a:cs typeface="Symbol"/>
              </a:rPr>
              <a:t></a:t>
            </a:r>
            <a:r>
              <a:rPr sz="2100" spc="-395" dirty="0">
                <a:latin typeface="Times New Roman"/>
                <a:cs typeface="Times New Roman"/>
              </a:rPr>
              <a:t> </a:t>
            </a:r>
            <a:r>
              <a:rPr sz="2250" i="1" spc="-35" dirty="0">
                <a:latin typeface="Symbol"/>
                <a:cs typeface="Symbol"/>
              </a:rPr>
              <a:t></a:t>
            </a:r>
            <a:r>
              <a:rPr sz="1875" spc="-52" baseline="-24444" dirty="0">
                <a:latin typeface="Times New Roman"/>
                <a:cs typeface="Times New Roman"/>
              </a:rPr>
              <a:t>3</a:t>
            </a:r>
            <a:endParaRPr sz="1875" baseline="-24444" dirty="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754094" y="3705973"/>
            <a:ext cx="739140" cy="3797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379730" algn="l"/>
              </a:tabLst>
            </a:pPr>
            <a:r>
              <a:rPr sz="2300" i="1" spc="-70" dirty="0">
                <a:latin typeface="Symbol"/>
                <a:cs typeface="Symbol"/>
              </a:rPr>
              <a:t></a:t>
            </a:r>
            <a:r>
              <a:rPr sz="2300" spc="-70" dirty="0">
                <a:latin typeface="Times New Roman"/>
                <a:cs typeface="Times New Roman"/>
              </a:rPr>
              <a:t>	</a:t>
            </a:r>
            <a:r>
              <a:rPr sz="2200" dirty="0">
                <a:latin typeface="Symbol"/>
                <a:cs typeface="Symbol"/>
              </a:rPr>
              <a:t></a:t>
            </a:r>
            <a:r>
              <a:rPr sz="2200" spc="-2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0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07340" y="3220720"/>
            <a:ext cx="3257706" cy="1382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100"/>
              </a:spcBef>
            </a:pPr>
            <a:r>
              <a:rPr sz="2400" spc="40" dirty="0">
                <a:latin typeface="Arial Unicode MS"/>
                <a:cs typeface="Arial Unicode MS"/>
              </a:rPr>
              <a:t>v</a:t>
            </a:r>
            <a:r>
              <a:rPr sz="2400" spc="60" baseline="-19097" dirty="0">
                <a:latin typeface="Arial Unicode MS"/>
                <a:cs typeface="Arial Unicode MS"/>
              </a:rPr>
              <a:t>2</a:t>
            </a:r>
            <a:endParaRPr sz="2400" baseline="-19097" dirty="0">
              <a:latin typeface="Arial Unicode MS"/>
              <a:cs typeface="Arial Unicode MS"/>
            </a:endParaRPr>
          </a:p>
          <a:p>
            <a:pPr marL="298450" indent="-285750">
              <a:lnSpc>
                <a:spcPts val="2000"/>
              </a:lnSpc>
              <a:spcBef>
                <a:spcPts val="1920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lang="zh-CN" altLang="en-US" sz="2400" spc="-10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正方形像素</a:t>
            </a:r>
          </a:p>
          <a:p>
            <a:pPr marL="298450" indent="-285750">
              <a:lnSpc>
                <a:spcPts val="2000"/>
              </a:lnSpc>
              <a:spcBef>
                <a:spcPts val="1920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零偏移</a:t>
            </a:r>
          </a:p>
        </p:txBody>
      </p:sp>
      <p:sp>
        <p:nvSpPr>
          <p:cNvPr id="42" name="object 42"/>
          <p:cNvSpPr txBox="1"/>
          <p:nvPr/>
        </p:nvSpPr>
        <p:spPr>
          <a:xfrm>
            <a:off x="4617748" y="860318"/>
            <a:ext cx="223520" cy="1278255"/>
          </a:xfrm>
          <a:prstGeom prst="rect">
            <a:avLst/>
          </a:prstGeom>
        </p:spPr>
        <p:txBody>
          <a:bodyPr vert="vert270" wrap="square" lIns="0" tIns="184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1200" spc="5" dirty="0">
                <a:latin typeface="Arial Unicode MS"/>
                <a:cs typeface="Arial Unicode MS"/>
              </a:rPr>
              <a:t>known </a:t>
            </a:r>
            <a:r>
              <a:rPr sz="1200" spc="10" dirty="0">
                <a:latin typeface="Arial Unicode MS"/>
                <a:cs typeface="Arial Unicode MS"/>
              </a:rPr>
              <a:t>up </a:t>
            </a:r>
            <a:r>
              <a:rPr sz="1200" spc="15" dirty="0">
                <a:latin typeface="Arial Unicode MS"/>
                <a:cs typeface="Arial Unicode MS"/>
              </a:rPr>
              <a:t>to</a:t>
            </a:r>
            <a:r>
              <a:rPr sz="1200" spc="60" dirty="0">
                <a:latin typeface="Arial Unicode MS"/>
                <a:cs typeface="Arial Unicode MS"/>
              </a:rPr>
              <a:t> </a:t>
            </a:r>
            <a:r>
              <a:rPr sz="1200" spc="-15" dirty="0">
                <a:latin typeface="Arial Unicode MS"/>
                <a:cs typeface="Arial Unicode MS"/>
              </a:rPr>
              <a:t>scale</a:t>
            </a:r>
            <a:endParaRPr sz="1200" dirty="0">
              <a:latin typeface="Arial Unicode MS"/>
              <a:cs typeface="Arial Unicode M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629676" y="4962684"/>
                <a:ext cx="2316660" cy="14906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sz="2800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i="1">
                                            <a:latin typeface="Cambria Math"/>
                                            <a:ea typeface="Cambria Math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altLang="zh-CN" sz="2800" i="1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CN" sz="2800" i="1">
                                        <a:latin typeface="Cambria Math"/>
                                        <a:ea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zh-CN" altLang="en-US" sz="2800" i="1">
                                    <a:latin typeface="Cambria Math"/>
                                    <a:ea typeface="Cambria Math"/>
                                  </a:rPr>
                                  <m:t>𝜔</m:t>
                                </m:r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latin typeface="Cambria Math"/>
                                        <a:ea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2800" b="0" i="1" smtClean="0">
                                    <a:latin typeface="Cambria Math"/>
                                    <a:ea typeface="Cambria Math"/>
                                  </a:rPr>
                                  <m:t>=0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sz="2800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i="1">
                                            <a:latin typeface="Cambria Math"/>
                                            <a:ea typeface="Cambria Math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altLang="zh-CN" sz="2800" i="1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CN" sz="2800" i="1">
                                        <a:latin typeface="Cambria Math"/>
                                        <a:ea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zh-CN" altLang="en-US" sz="2800" i="1">
                                    <a:latin typeface="Cambria Math"/>
                                    <a:ea typeface="Cambria Math"/>
                                  </a:rPr>
                                  <m:t>𝜔</m:t>
                                </m:r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latin typeface="Cambria Math"/>
                                        <a:ea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  <a:ea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sz="2800" b="0" i="1" smtClean="0">
                                    <a:latin typeface="Cambria Math"/>
                                    <a:ea typeface="Cambria Math"/>
                                  </a:rPr>
                                  <m:t>=0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sz="2800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i="1">
                                            <a:latin typeface="Cambria Math"/>
                                            <a:ea typeface="Cambria Math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CN" sz="2800" i="1">
                                        <a:latin typeface="Cambria Math"/>
                                        <a:ea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zh-CN" altLang="en-US" sz="2800" i="1">
                                    <a:latin typeface="Cambria Math"/>
                                    <a:ea typeface="Cambria Math"/>
                                  </a:rPr>
                                  <m:t>𝜔</m:t>
                                </m:r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latin typeface="Cambria Math"/>
                                        <a:ea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/>
                                        <a:ea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sz="2800" i="1">
                                    <a:latin typeface="Cambria Math"/>
                                    <a:ea typeface="Cambria Math"/>
                                  </a:rPr>
                                  <m:t>=0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676" y="4962684"/>
                <a:ext cx="2316660" cy="149060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290890" y="1328624"/>
                <a:ext cx="3284554" cy="13138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 smtClean="0">
                          <a:latin typeface="Cambria Math"/>
                        </a:rPr>
                        <m:t>𝜔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800" b="0" i="1" smtClean="0">
                                        <a:latin typeface="Cambria Math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800" i="1">
                                        <a:latin typeface="Cambria Math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800" i="1">
                                        <a:latin typeface="Cambria Math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800" i="1">
                                        <a:latin typeface="Cambria Math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800" i="1">
                                        <a:latin typeface="Cambria Math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800" i="1">
                                        <a:latin typeface="Cambria Math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800" i="1">
                                        <a:latin typeface="Cambria Math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6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890" y="1328624"/>
                <a:ext cx="3284554" cy="131382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/>
          <p:cNvSpPr txBox="1"/>
          <p:nvPr/>
        </p:nvSpPr>
        <p:spPr>
          <a:xfrm>
            <a:off x="5181600" y="5638800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pc="-70" dirty="0">
                <a:latin typeface="黑体" panose="02010609060101010101" pitchFamily="49" charset="-122"/>
                <a:ea typeface="黑体" panose="02010609060101010101" pitchFamily="49" charset="-122"/>
                <a:cs typeface="Symbol"/>
              </a:rPr>
              <a:t>计算</a:t>
            </a:r>
            <a:r>
              <a:rPr lang="zh-CN" altLang="en-US" sz="2400" i="1" spc="-70" dirty="0">
                <a:latin typeface="Symbol"/>
                <a:cs typeface="Symbol"/>
              </a:rPr>
              <a:t> </a:t>
            </a:r>
            <a:r>
              <a:rPr lang="zh-CN" altLang="en-US" sz="2400" spc="-70" dirty="0">
                <a:latin typeface="Symbol"/>
                <a:cs typeface="Symbol"/>
              </a:rPr>
              <a:t>！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bject 27"/>
          <p:cNvSpPr/>
          <p:nvPr/>
        </p:nvSpPr>
        <p:spPr>
          <a:xfrm>
            <a:off x="4282249" y="3429000"/>
            <a:ext cx="3810000" cy="2857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7" name="组合 46"/>
          <p:cNvGrpSpPr/>
          <p:nvPr/>
        </p:nvGrpSpPr>
        <p:grpSpPr>
          <a:xfrm>
            <a:off x="5093433" y="191324"/>
            <a:ext cx="343291" cy="5224780"/>
            <a:chOff x="5093433" y="191324"/>
            <a:chExt cx="343291" cy="5224780"/>
          </a:xfrm>
        </p:grpSpPr>
        <p:sp>
          <p:nvSpPr>
            <p:cNvPr id="31" name="object 31"/>
            <p:cNvSpPr/>
            <p:nvPr/>
          </p:nvSpPr>
          <p:spPr>
            <a:xfrm flipH="1" flipV="1">
              <a:off x="5093433" y="191324"/>
              <a:ext cx="304665" cy="5224780"/>
            </a:xfrm>
            <a:custGeom>
              <a:avLst/>
              <a:gdLst/>
              <a:ahLst/>
              <a:cxnLst/>
              <a:rect l="l" t="t" r="r" b="b"/>
              <a:pathLst>
                <a:path w="7467600" h="457200">
                  <a:moveTo>
                    <a:pt x="0" y="457200"/>
                  </a:moveTo>
                  <a:lnTo>
                    <a:pt x="7467600" y="0"/>
                  </a:lnTo>
                </a:path>
              </a:pathLst>
            </a:custGeom>
            <a:ln w="5080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 flipV="1">
              <a:off x="5391005" y="380999"/>
              <a:ext cx="45719" cy="4919151"/>
            </a:xfrm>
            <a:custGeom>
              <a:avLst/>
              <a:gdLst/>
              <a:ahLst/>
              <a:cxnLst/>
              <a:rect l="l" t="t" r="r" b="b"/>
              <a:pathLst>
                <a:path w="7239000" h="914400">
                  <a:moveTo>
                    <a:pt x="0" y="914400"/>
                  </a:moveTo>
                  <a:lnTo>
                    <a:pt x="7239000" y="0"/>
                  </a:lnTo>
                </a:path>
              </a:pathLst>
            </a:custGeom>
            <a:ln w="5080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/>
          <p:nvPr/>
        </p:nvSpPr>
        <p:spPr>
          <a:xfrm>
            <a:off x="5321898" y="188845"/>
            <a:ext cx="1524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1" name="组合 50"/>
          <p:cNvGrpSpPr/>
          <p:nvPr/>
        </p:nvGrpSpPr>
        <p:grpSpPr>
          <a:xfrm>
            <a:off x="4968049" y="4439877"/>
            <a:ext cx="3736367" cy="2162078"/>
            <a:chOff x="5882449" y="4568018"/>
            <a:chExt cx="3736367" cy="2162078"/>
          </a:xfrm>
        </p:grpSpPr>
        <p:sp>
          <p:nvSpPr>
            <p:cNvPr id="36" name="object 36"/>
            <p:cNvSpPr/>
            <p:nvPr/>
          </p:nvSpPr>
          <p:spPr>
            <a:xfrm>
              <a:off x="5882449" y="5081140"/>
              <a:ext cx="3683514" cy="1319659"/>
            </a:xfrm>
            <a:custGeom>
              <a:avLst/>
              <a:gdLst/>
              <a:ahLst/>
              <a:cxnLst/>
              <a:rect l="l" t="t" r="r" b="b"/>
              <a:pathLst>
                <a:path w="3124200" h="1600200">
                  <a:moveTo>
                    <a:pt x="0" y="1600200"/>
                  </a:moveTo>
                  <a:lnTo>
                    <a:pt x="3124200" y="0"/>
                  </a:lnTo>
                </a:path>
              </a:pathLst>
            </a:custGeom>
            <a:ln w="50800">
              <a:solidFill>
                <a:srgbClr val="4FCA1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934199" y="5105400"/>
              <a:ext cx="2631764" cy="1624696"/>
            </a:xfrm>
            <a:custGeom>
              <a:avLst/>
              <a:gdLst/>
              <a:ahLst/>
              <a:cxnLst/>
              <a:rect l="l" t="t" r="r" b="b"/>
              <a:pathLst>
                <a:path w="1981200" h="2057400">
                  <a:moveTo>
                    <a:pt x="0" y="2057400"/>
                  </a:moveTo>
                  <a:lnTo>
                    <a:pt x="1981200" y="0"/>
                  </a:lnTo>
                </a:path>
              </a:pathLst>
            </a:custGeom>
            <a:ln w="50800">
              <a:solidFill>
                <a:srgbClr val="4FCA1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9466416" y="5029200"/>
              <a:ext cx="152400" cy="152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 txBox="1"/>
            <p:nvPr/>
          </p:nvSpPr>
          <p:spPr>
            <a:xfrm>
              <a:off x="8458939" y="4568018"/>
              <a:ext cx="23431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-5" dirty="0">
                  <a:latin typeface="Arial Unicode MS"/>
                  <a:cs typeface="Arial Unicode MS"/>
                </a:rPr>
                <a:t>v</a:t>
              </a:r>
              <a:r>
                <a:rPr sz="1800" spc="97" baseline="-20833" dirty="0">
                  <a:latin typeface="Arial Unicode MS"/>
                  <a:cs typeface="Arial Unicode MS"/>
                </a:rPr>
                <a:t>3</a:t>
              </a:r>
              <a:endParaRPr sz="1800" baseline="-20833" dirty="0">
                <a:latin typeface="Arial Unicode MS"/>
                <a:cs typeface="Arial Unicode MS"/>
              </a:endParaRPr>
            </a:p>
          </p:txBody>
        </p:sp>
      </p:grpSp>
      <p:sp>
        <p:nvSpPr>
          <p:cNvPr id="45" name="object 29"/>
          <p:cNvSpPr/>
          <p:nvPr/>
        </p:nvSpPr>
        <p:spPr>
          <a:xfrm>
            <a:off x="372779" y="4581622"/>
            <a:ext cx="7467600" cy="457200"/>
          </a:xfrm>
          <a:custGeom>
            <a:avLst/>
            <a:gdLst/>
            <a:ahLst/>
            <a:cxnLst/>
            <a:rect l="l" t="t" r="r" b="b"/>
            <a:pathLst>
              <a:path w="7467600" h="457200">
                <a:moveTo>
                  <a:pt x="0" y="457200"/>
                </a:moveTo>
                <a:lnTo>
                  <a:pt x="7467600" y="0"/>
                </a:lnTo>
              </a:path>
            </a:pathLst>
          </a:custGeom>
          <a:ln w="508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30"/>
          <p:cNvSpPr/>
          <p:nvPr/>
        </p:nvSpPr>
        <p:spPr>
          <a:xfrm>
            <a:off x="448979" y="4124422"/>
            <a:ext cx="7239000" cy="914400"/>
          </a:xfrm>
          <a:custGeom>
            <a:avLst/>
            <a:gdLst/>
            <a:ahLst/>
            <a:cxnLst/>
            <a:rect l="l" t="t" r="r" b="b"/>
            <a:pathLst>
              <a:path w="7239000" h="914400">
                <a:moveTo>
                  <a:pt x="0" y="914400"/>
                </a:moveTo>
                <a:lnTo>
                  <a:pt x="7239000" y="0"/>
                </a:lnTo>
              </a:path>
            </a:pathLst>
          </a:custGeom>
          <a:ln w="508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64882" y="4953000"/>
            <a:ext cx="1524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39"/>
          <p:cNvSpPr txBox="1"/>
          <p:nvPr/>
        </p:nvSpPr>
        <p:spPr>
          <a:xfrm>
            <a:off x="5542429" y="115185"/>
            <a:ext cx="2343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Unicode MS"/>
                <a:cs typeface="Arial Unicode MS"/>
              </a:rPr>
              <a:t>v</a:t>
            </a:r>
            <a:r>
              <a:rPr sz="1800" spc="97" baseline="-20833" dirty="0">
                <a:latin typeface="Arial Unicode MS"/>
                <a:cs typeface="Arial Unicode MS"/>
              </a:rPr>
              <a:t>3</a:t>
            </a:r>
            <a:endParaRPr sz="1800" baseline="-20833" dirty="0">
              <a:latin typeface="Arial Unicode MS"/>
              <a:cs typeface="Arial Unicode MS"/>
            </a:endParaRPr>
          </a:p>
        </p:txBody>
      </p:sp>
      <p:sp>
        <p:nvSpPr>
          <p:cNvPr id="50" name="object 39"/>
          <p:cNvSpPr txBox="1"/>
          <p:nvPr/>
        </p:nvSpPr>
        <p:spPr>
          <a:xfrm>
            <a:off x="441082" y="4589361"/>
            <a:ext cx="2343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Unicode MS"/>
                <a:cs typeface="Arial Unicode MS"/>
              </a:rPr>
              <a:t>v</a:t>
            </a:r>
            <a:r>
              <a:rPr sz="1800" spc="97" baseline="-20833" dirty="0">
                <a:latin typeface="Arial Unicode MS"/>
                <a:cs typeface="Arial Unicode MS"/>
              </a:rPr>
              <a:t>3</a:t>
            </a:r>
            <a:endParaRPr sz="1800" baseline="-20833" dirty="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4901" y="191325"/>
            <a:ext cx="75679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-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单视图重构 </a:t>
            </a:r>
            <a:r>
              <a:rPr lang="en-US" altLang="zh-CN" spc="-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–</a:t>
            </a:r>
            <a:r>
              <a:rPr lang="zh-CN" altLang="en-US" spc="-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例子</a:t>
            </a:r>
            <a:endParaRPr spc="50" dirty="0">
              <a:latin typeface="Arial Unicode MS"/>
              <a:cs typeface="Arial Unicode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44600" y="1371600"/>
            <a:ext cx="3810000" cy="2857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8340" y="2727515"/>
            <a:ext cx="3073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90" dirty="0">
                <a:latin typeface="Arial Unicode MS"/>
                <a:cs typeface="Arial Unicode MS"/>
              </a:rPr>
              <a:t>l</a:t>
            </a:r>
            <a:r>
              <a:rPr sz="3600" spc="-30" baseline="-19675" dirty="0">
                <a:latin typeface="Arial Unicode MS"/>
                <a:cs typeface="Arial Unicode MS"/>
              </a:rPr>
              <a:t>h</a:t>
            </a:r>
            <a:endParaRPr sz="3600" baseline="-19675">
              <a:latin typeface="Arial Unicode MS"/>
              <a:cs typeface="Arial Unicode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9505" y="5031280"/>
            <a:ext cx="1259840" cy="531556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495934" algn="l"/>
              </a:tabLst>
            </a:pPr>
            <a:r>
              <a:rPr sz="5025" spc="37" baseline="-4145" dirty="0">
                <a:latin typeface="Times New Roman"/>
                <a:cs typeface="Times New Roman"/>
              </a:rPr>
              <a:t>K	</a:t>
            </a:r>
            <a:r>
              <a:rPr lang="zh-CN" altLang="en-US" sz="2400" spc="1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已知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22329" y="5368666"/>
            <a:ext cx="587375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50" spc="10" dirty="0">
                <a:latin typeface="Times New Roman"/>
                <a:cs typeface="Times New Roman"/>
              </a:rPr>
              <a:t>ho</a:t>
            </a:r>
            <a:r>
              <a:rPr sz="2150" spc="-65" dirty="0">
                <a:latin typeface="Times New Roman"/>
                <a:cs typeface="Times New Roman"/>
              </a:rPr>
              <a:t>r</a:t>
            </a:r>
            <a:r>
              <a:rPr sz="2150" spc="45" dirty="0">
                <a:latin typeface="Times New Roman"/>
                <a:cs typeface="Times New Roman"/>
              </a:rPr>
              <a:t>i</a:t>
            </a:r>
            <a:r>
              <a:rPr sz="2150" spc="-20" dirty="0">
                <a:latin typeface="Times New Roman"/>
                <a:cs typeface="Times New Roman"/>
              </a:rPr>
              <a:t>z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97435" y="5055014"/>
            <a:ext cx="2316480" cy="589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887730" algn="l"/>
              </a:tabLst>
            </a:pPr>
            <a:r>
              <a:rPr sz="3700" spc="-75" dirty="0">
                <a:latin typeface="Symbol"/>
                <a:cs typeface="Symbol"/>
              </a:rPr>
              <a:t></a:t>
            </a:r>
            <a:r>
              <a:rPr sz="3700" spc="-75" dirty="0">
                <a:latin typeface="Times New Roman"/>
                <a:cs typeface="Times New Roman"/>
              </a:rPr>
              <a:t>	</a:t>
            </a:r>
            <a:r>
              <a:rPr sz="3700" b="1" spc="-45" dirty="0">
                <a:latin typeface="Times New Roman"/>
                <a:cs typeface="Times New Roman"/>
              </a:rPr>
              <a:t>n </a:t>
            </a:r>
            <a:r>
              <a:rPr sz="3700" spc="-45" dirty="0">
                <a:latin typeface="Symbol"/>
                <a:cs typeface="Symbol"/>
              </a:rPr>
              <a:t></a:t>
            </a:r>
            <a:r>
              <a:rPr sz="3700" spc="-135" dirty="0">
                <a:latin typeface="Times New Roman"/>
                <a:cs typeface="Times New Roman"/>
              </a:rPr>
              <a:t> </a:t>
            </a:r>
            <a:r>
              <a:rPr sz="3700" spc="85" dirty="0">
                <a:latin typeface="Times New Roman"/>
                <a:cs typeface="Times New Roman"/>
              </a:rPr>
              <a:t>K</a:t>
            </a:r>
            <a:r>
              <a:rPr sz="3225" spc="127" baseline="42635" dirty="0">
                <a:latin typeface="Times New Roman"/>
                <a:cs typeface="Times New Roman"/>
              </a:rPr>
              <a:t>T</a:t>
            </a:r>
            <a:r>
              <a:rPr sz="3700" b="1" spc="85" dirty="0">
                <a:latin typeface="Times New Roman"/>
                <a:cs typeface="Times New Roman"/>
              </a:rPr>
              <a:t>l</a:t>
            </a:r>
            <a:endParaRPr sz="37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286000" y="2971800"/>
            <a:ext cx="3276600" cy="1371600"/>
          </a:xfrm>
          <a:custGeom>
            <a:avLst/>
            <a:gdLst/>
            <a:ahLst/>
            <a:cxnLst/>
            <a:rect l="l" t="t" r="r" b="b"/>
            <a:pathLst>
              <a:path w="3276600" h="1371600">
                <a:moveTo>
                  <a:pt x="0" y="1371600"/>
                </a:moveTo>
                <a:lnTo>
                  <a:pt x="3276600" y="0"/>
                </a:lnTo>
              </a:path>
            </a:pathLst>
          </a:custGeom>
          <a:ln w="25400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124200" y="2895600"/>
            <a:ext cx="2514600" cy="1600200"/>
          </a:xfrm>
          <a:custGeom>
            <a:avLst/>
            <a:gdLst/>
            <a:ahLst/>
            <a:cxnLst/>
            <a:rect l="l" t="t" r="r" b="b"/>
            <a:pathLst>
              <a:path w="2514600" h="1600200">
                <a:moveTo>
                  <a:pt x="0" y="1600200"/>
                </a:moveTo>
                <a:lnTo>
                  <a:pt x="2514600" y="0"/>
                </a:lnTo>
              </a:path>
            </a:pathLst>
          </a:custGeom>
          <a:ln w="25400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219200" y="3124199"/>
            <a:ext cx="4419600" cy="0"/>
          </a:xfrm>
          <a:custGeom>
            <a:avLst/>
            <a:gdLst/>
            <a:ahLst/>
            <a:cxnLst/>
            <a:rect l="l" t="t" r="r" b="b"/>
            <a:pathLst>
              <a:path w="4419600">
                <a:moveTo>
                  <a:pt x="0" y="1"/>
                </a:moveTo>
                <a:lnTo>
                  <a:pt x="4419600" y="0"/>
                </a:lnTo>
              </a:path>
            </a:pathLst>
          </a:custGeom>
          <a:ln w="50800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181600" y="3048000"/>
            <a:ext cx="1524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800600" y="5158576"/>
            <a:ext cx="4440873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=</a:t>
            </a:r>
            <a:r>
              <a:rPr lang="zh-CN" altLang="en-US" sz="2400" spc="5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相机参考系中的场景平面方向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895600" y="1676400"/>
            <a:ext cx="76200" cy="1600200"/>
          </a:xfrm>
          <a:custGeom>
            <a:avLst/>
            <a:gdLst/>
            <a:ahLst/>
            <a:cxnLst/>
            <a:rect l="l" t="t" r="r" b="b"/>
            <a:pathLst>
              <a:path w="76200" h="1600200">
                <a:moveTo>
                  <a:pt x="0" y="0"/>
                </a:moveTo>
                <a:lnTo>
                  <a:pt x="76200" y="160020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14400" y="3276600"/>
            <a:ext cx="2057400" cy="304800"/>
          </a:xfrm>
          <a:custGeom>
            <a:avLst/>
            <a:gdLst/>
            <a:ahLst/>
            <a:cxnLst/>
            <a:rect l="l" t="t" r="r" b="b"/>
            <a:pathLst>
              <a:path w="2057400" h="304800">
                <a:moveTo>
                  <a:pt x="0" y="304800"/>
                </a:moveTo>
                <a:lnTo>
                  <a:pt x="2057400" y="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971800" y="3276600"/>
            <a:ext cx="3048000" cy="76200"/>
          </a:xfrm>
          <a:custGeom>
            <a:avLst/>
            <a:gdLst/>
            <a:ahLst/>
            <a:cxnLst/>
            <a:rect l="l" t="t" r="r" b="b"/>
            <a:pathLst>
              <a:path w="3048000" h="76200">
                <a:moveTo>
                  <a:pt x="0" y="0"/>
                </a:moveTo>
                <a:lnTo>
                  <a:pt x="3048000" y="7620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295400" y="3124200"/>
            <a:ext cx="2895600" cy="1143000"/>
          </a:xfrm>
          <a:custGeom>
            <a:avLst/>
            <a:gdLst/>
            <a:ahLst/>
            <a:cxnLst/>
            <a:rect l="l" t="t" r="r" b="b"/>
            <a:pathLst>
              <a:path w="2895600" h="1143000">
                <a:moveTo>
                  <a:pt x="2895600" y="1143000"/>
                </a:moveTo>
                <a:lnTo>
                  <a:pt x="0" y="0"/>
                </a:lnTo>
              </a:path>
            </a:pathLst>
          </a:custGeom>
          <a:ln w="25400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5400" y="3124200"/>
            <a:ext cx="2895600" cy="914400"/>
          </a:xfrm>
          <a:custGeom>
            <a:avLst/>
            <a:gdLst/>
            <a:ahLst/>
            <a:cxnLst/>
            <a:rect l="l" t="t" r="r" b="b"/>
            <a:pathLst>
              <a:path w="2895600" h="914400">
                <a:moveTo>
                  <a:pt x="2895600" y="914400"/>
                </a:moveTo>
                <a:lnTo>
                  <a:pt x="0" y="0"/>
                </a:lnTo>
              </a:path>
            </a:pathLst>
          </a:custGeom>
          <a:ln w="25400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295400" y="3048000"/>
            <a:ext cx="1524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492500" y="4703254"/>
            <a:ext cx="9658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5" dirty="0">
                <a:solidFill>
                  <a:srgbClr val="FF0000"/>
                </a:solidFill>
                <a:latin typeface="Arial Unicode MS"/>
                <a:cs typeface="Arial Unicode MS"/>
              </a:rPr>
              <a:t>[Eq.</a:t>
            </a:r>
            <a:r>
              <a:rPr sz="2000" spc="-20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2000" spc="110" dirty="0">
                <a:solidFill>
                  <a:srgbClr val="FF0000"/>
                </a:solidFill>
                <a:latin typeface="Arial Unicode MS"/>
                <a:cs typeface="Arial Unicode MS"/>
              </a:rPr>
              <a:t>27]</a:t>
            </a:r>
            <a:endParaRPr sz="20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63468" y="2120090"/>
            <a:ext cx="1322070" cy="2160905"/>
          </a:xfrm>
          <a:custGeom>
            <a:avLst/>
            <a:gdLst/>
            <a:ahLst/>
            <a:cxnLst/>
            <a:rect l="l" t="t" r="r" b="b"/>
            <a:pathLst>
              <a:path w="1322070" h="2160904">
                <a:moveTo>
                  <a:pt x="1322062" y="0"/>
                </a:moveTo>
                <a:lnTo>
                  <a:pt x="171550" y="878889"/>
                </a:lnTo>
                <a:lnTo>
                  <a:pt x="0" y="2160617"/>
                </a:lnTo>
                <a:lnTo>
                  <a:pt x="60553" y="2114359"/>
                </a:lnTo>
                <a:lnTo>
                  <a:pt x="1029404" y="1374242"/>
                </a:lnTo>
                <a:lnTo>
                  <a:pt x="1322062" y="0"/>
                </a:lnTo>
                <a:close/>
              </a:path>
            </a:pathLst>
          </a:custGeom>
          <a:solidFill>
            <a:srgbClr val="C0C0C0">
              <a:alpha val="5293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863468" y="2120091"/>
            <a:ext cx="1322070" cy="2160905"/>
          </a:xfrm>
          <a:custGeom>
            <a:avLst/>
            <a:gdLst/>
            <a:ahLst/>
            <a:cxnLst/>
            <a:rect l="l" t="t" r="r" b="b"/>
            <a:pathLst>
              <a:path w="1322070" h="2160904">
                <a:moveTo>
                  <a:pt x="60553" y="2114359"/>
                </a:moveTo>
                <a:lnTo>
                  <a:pt x="1029405" y="1374242"/>
                </a:lnTo>
                <a:lnTo>
                  <a:pt x="1322062" y="0"/>
                </a:lnTo>
                <a:lnTo>
                  <a:pt x="171550" y="878889"/>
                </a:lnTo>
                <a:lnTo>
                  <a:pt x="0" y="2160617"/>
                </a:lnTo>
                <a:lnTo>
                  <a:pt x="121106" y="2068102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64901" y="191325"/>
            <a:ext cx="75679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-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单视图重构 </a:t>
            </a:r>
            <a:r>
              <a:rPr lang="en-US" altLang="zh-CN" spc="-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–</a:t>
            </a:r>
            <a:r>
              <a:rPr lang="zh-CN" altLang="en-US" spc="-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例子</a:t>
            </a:r>
            <a:endParaRPr spc="50" dirty="0">
              <a:latin typeface="Arial Unicode MS"/>
              <a:cs typeface="Arial Unicode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42087" y="2823822"/>
            <a:ext cx="2250440" cy="676275"/>
          </a:xfrm>
          <a:custGeom>
            <a:avLst/>
            <a:gdLst/>
            <a:ahLst/>
            <a:cxnLst/>
            <a:rect l="l" t="t" r="r" b="b"/>
            <a:pathLst>
              <a:path w="2250440" h="676275">
                <a:moveTo>
                  <a:pt x="1508795" y="505105"/>
                </a:moveTo>
                <a:lnTo>
                  <a:pt x="285278" y="505105"/>
                </a:lnTo>
                <a:lnTo>
                  <a:pt x="0" y="674951"/>
                </a:lnTo>
                <a:lnTo>
                  <a:pt x="1255925" y="675700"/>
                </a:lnTo>
                <a:lnTo>
                  <a:pt x="1508795" y="505105"/>
                </a:lnTo>
                <a:close/>
              </a:path>
              <a:path w="2250440" h="676275">
                <a:moveTo>
                  <a:pt x="1067508" y="0"/>
                </a:moveTo>
                <a:lnTo>
                  <a:pt x="142644" y="590025"/>
                </a:lnTo>
                <a:lnTo>
                  <a:pt x="285278" y="505105"/>
                </a:lnTo>
                <a:lnTo>
                  <a:pt x="1508795" y="505105"/>
                </a:lnTo>
                <a:lnTo>
                  <a:pt x="2249825" y="5180"/>
                </a:lnTo>
                <a:lnTo>
                  <a:pt x="1067508" y="0"/>
                </a:lnTo>
                <a:close/>
              </a:path>
            </a:pathLst>
          </a:custGeom>
          <a:solidFill>
            <a:srgbClr val="99CCFF">
              <a:alpha val="541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42086" y="2823822"/>
            <a:ext cx="2250440" cy="676275"/>
          </a:xfrm>
          <a:custGeom>
            <a:avLst/>
            <a:gdLst/>
            <a:ahLst/>
            <a:cxnLst/>
            <a:rect l="l" t="t" r="r" b="b"/>
            <a:pathLst>
              <a:path w="2250440" h="676275">
                <a:moveTo>
                  <a:pt x="142639" y="590028"/>
                </a:moveTo>
                <a:lnTo>
                  <a:pt x="1067508" y="0"/>
                </a:lnTo>
                <a:lnTo>
                  <a:pt x="2249826" y="5179"/>
                </a:lnTo>
                <a:lnTo>
                  <a:pt x="1255926" y="675701"/>
                </a:lnTo>
                <a:lnTo>
                  <a:pt x="0" y="674951"/>
                </a:lnTo>
                <a:lnTo>
                  <a:pt x="285279" y="505105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590800" y="1752600"/>
            <a:ext cx="1219200" cy="1066800"/>
          </a:xfrm>
          <a:custGeom>
            <a:avLst/>
            <a:gdLst/>
            <a:ahLst/>
            <a:cxnLst/>
            <a:rect l="l" t="t" r="r" b="b"/>
            <a:pathLst>
              <a:path w="1219200" h="1066800">
                <a:moveTo>
                  <a:pt x="0" y="1066800"/>
                </a:moveTo>
                <a:lnTo>
                  <a:pt x="1219200" y="1066800"/>
                </a:lnTo>
                <a:lnTo>
                  <a:pt x="1219200" y="0"/>
                </a:lnTo>
                <a:lnTo>
                  <a:pt x="0" y="0"/>
                </a:lnTo>
                <a:lnTo>
                  <a:pt x="0" y="106680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590800" y="1752600"/>
            <a:ext cx="1219200" cy="1066800"/>
          </a:xfrm>
          <a:custGeom>
            <a:avLst/>
            <a:gdLst/>
            <a:ahLst/>
            <a:cxnLst/>
            <a:rect l="l" t="t" r="r" b="b"/>
            <a:pathLst>
              <a:path w="1219200" h="1066800">
                <a:moveTo>
                  <a:pt x="0" y="0"/>
                </a:moveTo>
                <a:lnTo>
                  <a:pt x="1219200" y="0"/>
                </a:lnTo>
                <a:lnTo>
                  <a:pt x="1219200" y="1066800"/>
                </a:lnTo>
                <a:lnTo>
                  <a:pt x="0" y="10668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24000" y="1752600"/>
            <a:ext cx="1066800" cy="1752600"/>
          </a:xfrm>
          <a:custGeom>
            <a:avLst/>
            <a:gdLst/>
            <a:ahLst/>
            <a:cxnLst/>
            <a:rect l="l" t="t" r="r" b="b"/>
            <a:pathLst>
              <a:path w="1066800" h="1752600">
                <a:moveTo>
                  <a:pt x="1066800" y="0"/>
                </a:moveTo>
                <a:lnTo>
                  <a:pt x="0" y="657225"/>
                </a:lnTo>
                <a:lnTo>
                  <a:pt x="0" y="1752600"/>
                </a:lnTo>
                <a:lnTo>
                  <a:pt x="1066800" y="1095375"/>
                </a:lnTo>
                <a:lnTo>
                  <a:pt x="106680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24000" y="1752600"/>
            <a:ext cx="1066800" cy="1752600"/>
          </a:xfrm>
          <a:custGeom>
            <a:avLst/>
            <a:gdLst/>
            <a:ahLst/>
            <a:cxnLst/>
            <a:rect l="l" t="t" r="r" b="b"/>
            <a:pathLst>
              <a:path w="1066800" h="1752600">
                <a:moveTo>
                  <a:pt x="0" y="1752600"/>
                </a:moveTo>
                <a:lnTo>
                  <a:pt x="1066800" y="1095375"/>
                </a:lnTo>
                <a:lnTo>
                  <a:pt x="1066800" y="0"/>
                </a:lnTo>
                <a:lnTo>
                  <a:pt x="0" y="657225"/>
                </a:lnTo>
                <a:lnTo>
                  <a:pt x="0" y="1752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187019" y="3300620"/>
            <a:ext cx="675005" cy="202565"/>
          </a:xfrm>
          <a:custGeom>
            <a:avLst/>
            <a:gdLst/>
            <a:ahLst/>
            <a:cxnLst/>
            <a:rect l="l" t="t" r="r" b="b"/>
            <a:pathLst>
              <a:path w="675004" h="202564">
                <a:moveTo>
                  <a:pt x="452589" y="151325"/>
                </a:moveTo>
                <a:lnTo>
                  <a:pt x="85587" y="151325"/>
                </a:lnTo>
                <a:lnTo>
                  <a:pt x="0" y="202209"/>
                </a:lnTo>
                <a:lnTo>
                  <a:pt x="376774" y="202399"/>
                </a:lnTo>
                <a:lnTo>
                  <a:pt x="452589" y="151325"/>
                </a:lnTo>
                <a:close/>
              </a:path>
              <a:path w="675004" h="202564">
                <a:moveTo>
                  <a:pt x="320268" y="0"/>
                </a:moveTo>
                <a:lnTo>
                  <a:pt x="42793" y="176767"/>
                </a:lnTo>
                <a:lnTo>
                  <a:pt x="85587" y="151325"/>
                </a:lnTo>
                <a:lnTo>
                  <a:pt x="452589" y="151325"/>
                </a:lnTo>
                <a:lnTo>
                  <a:pt x="674961" y="1520"/>
                </a:lnTo>
                <a:lnTo>
                  <a:pt x="320268" y="0"/>
                </a:lnTo>
                <a:close/>
              </a:path>
            </a:pathLst>
          </a:custGeom>
          <a:solidFill>
            <a:srgbClr val="969696">
              <a:alpha val="541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187019" y="3300621"/>
            <a:ext cx="675005" cy="202565"/>
          </a:xfrm>
          <a:custGeom>
            <a:avLst/>
            <a:gdLst/>
            <a:ahLst/>
            <a:cxnLst/>
            <a:rect l="l" t="t" r="r" b="b"/>
            <a:pathLst>
              <a:path w="675004" h="202564">
                <a:moveTo>
                  <a:pt x="42793" y="176767"/>
                </a:moveTo>
                <a:lnTo>
                  <a:pt x="320269" y="0"/>
                </a:lnTo>
                <a:lnTo>
                  <a:pt x="674962" y="1519"/>
                </a:lnTo>
                <a:lnTo>
                  <a:pt x="376775" y="202399"/>
                </a:lnTo>
                <a:lnTo>
                  <a:pt x="0" y="202209"/>
                </a:lnTo>
                <a:lnTo>
                  <a:pt x="85587" y="151324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501640" y="2979737"/>
            <a:ext cx="365760" cy="320040"/>
          </a:xfrm>
          <a:custGeom>
            <a:avLst/>
            <a:gdLst/>
            <a:ahLst/>
            <a:cxnLst/>
            <a:rect l="l" t="t" r="r" b="b"/>
            <a:pathLst>
              <a:path w="365760" h="320039">
                <a:moveTo>
                  <a:pt x="0" y="319557"/>
                </a:moveTo>
                <a:lnTo>
                  <a:pt x="365760" y="319557"/>
                </a:lnTo>
                <a:lnTo>
                  <a:pt x="365760" y="0"/>
                </a:lnTo>
                <a:lnTo>
                  <a:pt x="0" y="0"/>
                </a:lnTo>
                <a:lnTo>
                  <a:pt x="0" y="319557"/>
                </a:lnTo>
                <a:close/>
              </a:path>
            </a:pathLst>
          </a:custGeom>
          <a:solidFill>
            <a:srgbClr val="9696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501640" y="2979737"/>
            <a:ext cx="365760" cy="320040"/>
          </a:xfrm>
          <a:custGeom>
            <a:avLst/>
            <a:gdLst/>
            <a:ahLst/>
            <a:cxnLst/>
            <a:rect l="l" t="t" r="r" b="b"/>
            <a:pathLst>
              <a:path w="365760" h="320039">
                <a:moveTo>
                  <a:pt x="0" y="0"/>
                </a:moveTo>
                <a:lnTo>
                  <a:pt x="365760" y="0"/>
                </a:lnTo>
                <a:lnTo>
                  <a:pt x="365760" y="319557"/>
                </a:lnTo>
                <a:lnTo>
                  <a:pt x="0" y="319557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181600" y="2979737"/>
            <a:ext cx="320040" cy="525145"/>
          </a:xfrm>
          <a:custGeom>
            <a:avLst/>
            <a:gdLst/>
            <a:ahLst/>
            <a:cxnLst/>
            <a:rect l="l" t="t" r="r" b="b"/>
            <a:pathLst>
              <a:path w="320039" h="525145">
                <a:moveTo>
                  <a:pt x="320039" y="0"/>
                </a:moveTo>
                <a:lnTo>
                  <a:pt x="0" y="196870"/>
                </a:lnTo>
                <a:lnTo>
                  <a:pt x="0" y="524986"/>
                </a:lnTo>
                <a:lnTo>
                  <a:pt x="320039" y="328117"/>
                </a:lnTo>
                <a:lnTo>
                  <a:pt x="320039" y="0"/>
                </a:lnTo>
                <a:close/>
              </a:path>
            </a:pathLst>
          </a:custGeom>
          <a:solidFill>
            <a:srgbClr val="9696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181600" y="2979737"/>
            <a:ext cx="320040" cy="525145"/>
          </a:xfrm>
          <a:custGeom>
            <a:avLst/>
            <a:gdLst/>
            <a:ahLst/>
            <a:cxnLst/>
            <a:rect l="l" t="t" r="r" b="b"/>
            <a:pathLst>
              <a:path w="320039" h="525145">
                <a:moveTo>
                  <a:pt x="0" y="524986"/>
                </a:moveTo>
                <a:lnTo>
                  <a:pt x="320040" y="328116"/>
                </a:lnTo>
                <a:lnTo>
                  <a:pt x="320040" y="0"/>
                </a:lnTo>
                <a:lnTo>
                  <a:pt x="0" y="196869"/>
                </a:lnTo>
                <a:lnTo>
                  <a:pt x="0" y="524986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85799" y="2438400"/>
            <a:ext cx="5867400" cy="1066800"/>
          </a:xfrm>
          <a:custGeom>
            <a:avLst/>
            <a:gdLst/>
            <a:ahLst/>
            <a:cxnLst/>
            <a:rect l="l" t="t" r="r" b="b"/>
            <a:pathLst>
              <a:path w="5867400" h="1066800">
                <a:moveTo>
                  <a:pt x="5867400" y="1066800"/>
                </a:moveTo>
                <a:lnTo>
                  <a:pt x="0" y="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07340" y="3601720"/>
            <a:ext cx="7863840" cy="179792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271270" algn="r">
              <a:lnSpc>
                <a:spcPct val="100000"/>
              </a:lnSpc>
              <a:spcBef>
                <a:spcPts val="100"/>
              </a:spcBef>
            </a:pPr>
            <a:r>
              <a:rPr sz="2400" spc="-55" dirty="0">
                <a:latin typeface="Arial Unicode MS"/>
                <a:cs typeface="Arial Unicode MS"/>
              </a:rPr>
              <a:t>C</a:t>
            </a:r>
            <a:endParaRPr sz="2400" dirty="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</a:pPr>
            <a:endParaRPr lang="en-US" altLang="zh-CN" sz="2400" spc="-45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  <a:p>
            <a:pPr marL="12700">
              <a:lnSpc>
                <a:spcPct val="100000"/>
              </a:lnSpc>
            </a:pPr>
            <a:r>
              <a:rPr lang="zh-CN" altLang="en-US" sz="2400" spc="-4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恢复相机参考系统中的结构</a:t>
            </a:r>
            <a:endParaRPr lang="en-US" altLang="zh-CN" sz="2400" spc="-45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  <a:p>
            <a:pPr marL="12700">
              <a:lnSpc>
                <a:spcPct val="100000"/>
              </a:lnSpc>
            </a:pPr>
            <a:endParaRPr lang="zh-CN" altLang="en-US" sz="2400" spc="-45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  <a:p>
            <a:pPr marL="12700">
              <a:lnSpc>
                <a:spcPct val="100000"/>
              </a:lnSpc>
            </a:pPr>
            <a:r>
              <a:rPr lang="zh-CN" altLang="en-US" sz="2000" spc="-4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注意：场景的实际比例无法恢复</a:t>
            </a:r>
            <a:endParaRPr sz="16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124200" y="1295400"/>
            <a:ext cx="3505200" cy="2209800"/>
          </a:xfrm>
          <a:custGeom>
            <a:avLst/>
            <a:gdLst/>
            <a:ahLst/>
            <a:cxnLst/>
            <a:rect l="l" t="t" r="r" b="b"/>
            <a:pathLst>
              <a:path w="3505200" h="2209800">
                <a:moveTo>
                  <a:pt x="3505200" y="2209800"/>
                </a:moveTo>
                <a:lnTo>
                  <a:pt x="0" y="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61999" y="3505198"/>
            <a:ext cx="5867400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5867400" y="1"/>
                </a:moveTo>
                <a:lnTo>
                  <a:pt x="0" y="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477000" y="3352800"/>
            <a:ext cx="228600" cy="228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477000" y="3352800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114300"/>
                </a:moveTo>
                <a:lnTo>
                  <a:pt x="8982" y="69809"/>
                </a:lnTo>
                <a:lnTo>
                  <a:pt x="33477" y="33477"/>
                </a:lnTo>
                <a:lnTo>
                  <a:pt x="69809" y="8982"/>
                </a:lnTo>
                <a:lnTo>
                  <a:pt x="114300" y="0"/>
                </a:lnTo>
                <a:lnTo>
                  <a:pt x="158790" y="8982"/>
                </a:lnTo>
                <a:lnTo>
                  <a:pt x="195122" y="33477"/>
                </a:lnTo>
                <a:lnTo>
                  <a:pt x="219617" y="69809"/>
                </a:lnTo>
                <a:lnTo>
                  <a:pt x="228600" y="114300"/>
                </a:lnTo>
                <a:lnTo>
                  <a:pt x="219617" y="158790"/>
                </a:lnTo>
                <a:lnTo>
                  <a:pt x="195122" y="195122"/>
                </a:lnTo>
                <a:lnTo>
                  <a:pt x="158790" y="219617"/>
                </a:lnTo>
                <a:lnTo>
                  <a:pt x="114300" y="228600"/>
                </a:lnTo>
                <a:lnTo>
                  <a:pt x="69809" y="219617"/>
                </a:lnTo>
                <a:lnTo>
                  <a:pt x="33477" y="195122"/>
                </a:lnTo>
                <a:lnTo>
                  <a:pt x="8982" y="158790"/>
                </a:lnTo>
                <a:lnTo>
                  <a:pt x="0" y="1143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473826" y="2508250"/>
            <a:ext cx="228600" cy="970280"/>
          </a:xfrm>
          <a:custGeom>
            <a:avLst/>
            <a:gdLst/>
            <a:ahLst/>
            <a:cxnLst/>
            <a:rect l="l" t="t" r="r" b="b"/>
            <a:pathLst>
              <a:path w="228600" h="970279">
                <a:moveTo>
                  <a:pt x="152400" y="228600"/>
                </a:moveTo>
                <a:lnTo>
                  <a:pt x="76200" y="228600"/>
                </a:lnTo>
                <a:lnTo>
                  <a:pt x="76198" y="969962"/>
                </a:lnTo>
                <a:lnTo>
                  <a:pt x="152398" y="969962"/>
                </a:lnTo>
                <a:lnTo>
                  <a:pt x="152400" y="228600"/>
                </a:lnTo>
                <a:close/>
              </a:path>
              <a:path w="228600" h="970279">
                <a:moveTo>
                  <a:pt x="114300" y="0"/>
                </a:moveTo>
                <a:lnTo>
                  <a:pt x="0" y="228600"/>
                </a:lnTo>
                <a:lnTo>
                  <a:pt x="228600" y="228600"/>
                </a:lnTo>
                <a:lnTo>
                  <a:pt x="1143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549505" y="3096467"/>
            <a:ext cx="772160" cy="407670"/>
          </a:xfrm>
          <a:custGeom>
            <a:avLst/>
            <a:gdLst/>
            <a:ahLst/>
            <a:cxnLst/>
            <a:rect l="l" t="t" r="r" b="b"/>
            <a:pathLst>
              <a:path w="772159" h="407670">
                <a:moveTo>
                  <a:pt x="516050" y="0"/>
                </a:moveTo>
                <a:lnTo>
                  <a:pt x="549673" y="68380"/>
                </a:lnTo>
                <a:lnTo>
                  <a:pt x="0" y="338664"/>
                </a:lnTo>
                <a:lnTo>
                  <a:pt x="33624" y="407045"/>
                </a:lnTo>
                <a:lnTo>
                  <a:pt x="583298" y="136761"/>
                </a:lnTo>
                <a:lnTo>
                  <a:pt x="668919" y="136761"/>
                </a:lnTo>
                <a:lnTo>
                  <a:pt x="771626" y="1699"/>
                </a:lnTo>
                <a:lnTo>
                  <a:pt x="516050" y="0"/>
                </a:lnTo>
                <a:close/>
              </a:path>
              <a:path w="772159" h="407670">
                <a:moveTo>
                  <a:pt x="668919" y="136761"/>
                </a:moveTo>
                <a:lnTo>
                  <a:pt x="583298" y="136761"/>
                </a:lnTo>
                <a:lnTo>
                  <a:pt x="616921" y="205140"/>
                </a:lnTo>
                <a:lnTo>
                  <a:pt x="668919" y="1367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588125" y="3363912"/>
            <a:ext cx="971550" cy="228600"/>
          </a:xfrm>
          <a:custGeom>
            <a:avLst/>
            <a:gdLst/>
            <a:ahLst/>
            <a:cxnLst/>
            <a:rect l="l" t="t" r="r" b="b"/>
            <a:pathLst>
              <a:path w="971550" h="228600">
                <a:moveTo>
                  <a:pt x="742950" y="0"/>
                </a:moveTo>
                <a:lnTo>
                  <a:pt x="742950" y="76200"/>
                </a:lnTo>
                <a:lnTo>
                  <a:pt x="0" y="76200"/>
                </a:lnTo>
                <a:lnTo>
                  <a:pt x="0" y="152400"/>
                </a:lnTo>
                <a:lnTo>
                  <a:pt x="742950" y="152400"/>
                </a:lnTo>
                <a:lnTo>
                  <a:pt x="742950" y="228600"/>
                </a:lnTo>
                <a:lnTo>
                  <a:pt x="971550" y="114300"/>
                </a:lnTo>
                <a:lnTo>
                  <a:pt x="742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057400" y="2762250"/>
            <a:ext cx="285750" cy="590550"/>
          </a:xfrm>
          <a:custGeom>
            <a:avLst/>
            <a:gdLst/>
            <a:ahLst/>
            <a:cxnLst/>
            <a:rect l="l" t="t" r="r" b="b"/>
            <a:pathLst>
              <a:path w="285750" h="590550">
                <a:moveTo>
                  <a:pt x="0" y="590550"/>
                </a:moveTo>
                <a:lnTo>
                  <a:pt x="285750" y="590550"/>
                </a:lnTo>
                <a:lnTo>
                  <a:pt x="285750" y="0"/>
                </a:lnTo>
                <a:lnTo>
                  <a:pt x="0" y="0"/>
                </a:lnTo>
                <a:lnTo>
                  <a:pt x="0" y="590550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343150" y="2667000"/>
            <a:ext cx="95250" cy="685800"/>
          </a:xfrm>
          <a:custGeom>
            <a:avLst/>
            <a:gdLst/>
            <a:ahLst/>
            <a:cxnLst/>
            <a:rect l="l" t="t" r="r" b="b"/>
            <a:pathLst>
              <a:path w="95250" h="685800">
                <a:moveTo>
                  <a:pt x="95250" y="0"/>
                </a:moveTo>
                <a:lnTo>
                  <a:pt x="0" y="95250"/>
                </a:lnTo>
                <a:lnTo>
                  <a:pt x="0" y="685800"/>
                </a:lnTo>
                <a:lnTo>
                  <a:pt x="95250" y="590550"/>
                </a:lnTo>
                <a:lnTo>
                  <a:pt x="95250" y="0"/>
                </a:lnTo>
                <a:close/>
              </a:path>
            </a:pathLst>
          </a:custGeom>
          <a:solidFill>
            <a:srgbClr val="2929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057400" y="2667000"/>
            <a:ext cx="381000" cy="95250"/>
          </a:xfrm>
          <a:custGeom>
            <a:avLst/>
            <a:gdLst/>
            <a:ahLst/>
            <a:cxnLst/>
            <a:rect l="l" t="t" r="r" b="b"/>
            <a:pathLst>
              <a:path w="381000" h="95250">
                <a:moveTo>
                  <a:pt x="381000" y="0"/>
                </a:moveTo>
                <a:lnTo>
                  <a:pt x="95250" y="0"/>
                </a:lnTo>
                <a:lnTo>
                  <a:pt x="0" y="95250"/>
                </a:lnTo>
                <a:lnTo>
                  <a:pt x="285750" y="95250"/>
                </a:lnTo>
                <a:lnTo>
                  <a:pt x="381000" y="0"/>
                </a:lnTo>
                <a:close/>
              </a:path>
            </a:pathLst>
          </a:custGeom>
          <a:solidFill>
            <a:srgbClr val="5B5B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057400" y="2667000"/>
            <a:ext cx="381000" cy="685800"/>
          </a:xfrm>
          <a:custGeom>
            <a:avLst/>
            <a:gdLst/>
            <a:ahLst/>
            <a:cxnLst/>
            <a:rect l="l" t="t" r="r" b="b"/>
            <a:pathLst>
              <a:path w="381000" h="685800">
                <a:moveTo>
                  <a:pt x="0" y="95250"/>
                </a:moveTo>
                <a:lnTo>
                  <a:pt x="95250" y="0"/>
                </a:lnTo>
                <a:lnTo>
                  <a:pt x="381000" y="0"/>
                </a:lnTo>
                <a:lnTo>
                  <a:pt x="381000" y="590550"/>
                </a:lnTo>
                <a:lnTo>
                  <a:pt x="285750" y="685800"/>
                </a:lnTo>
                <a:lnTo>
                  <a:pt x="0" y="685800"/>
                </a:lnTo>
                <a:lnTo>
                  <a:pt x="0" y="9525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057400" y="2667000"/>
            <a:ext cx="381000" cy="95250"/>
          </a:xfrm>
          <a:custGeom>
            <a:avLst/>
            <a:gdLst/>
            <a:ahLst/>
            <a:cxnLst/>
            <a:rect l="l" t="t" r="r" b="b"/>
            <a:pathLst>
              <a:path w="381000" h="95250">
                <a:moveTo>
                  <a:pt x="0" y="95250"/>
                </a:moveTo>
                <a:lnTo>
                  <a:pt x="285750" y="95250"/>
                </a:lnTo>
                <a:lnTo>
                  <a:pt x="3810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343150" y="2762250"/>
            <a:ext cx="0" cy="590550"/>
          </a:xfrm>
          <a:custGeom>
            <a:avLst/>
            <a:gdLst/>
            <a:ahLst/>
            <a:cxnLst/>
            <a:rect l="l" t="t" r="r" b="b"/>
            <a:pathLst>
              <a:path h="590550">
                <a:moveTo>
                  <a:pt x="0" y="0"/>
                </a:moveTo>
                <a:lnTo>
                  <a:pt x="0" y="59055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200400" y="2381250"/>
            <a:ext cx="285750" cy="590550"/>
          </a:xfrm>
          <a:custGeom>
            <a:avLst/>
            <a:gdLst/>
            <a:ahLst/>
            <a:cxnLst/>
            <a:rect l="l" t="t" r="r" b="b"/>
            <a:pathLst>
              <a:path w="285750" h="590550">
                <a:moveTo>
                  <a:pt x="0" y="590550"/>
                </a:moveTo>
                <a:lnTo>
                  <a:pt x="285750" y="590550"/>
                </a:lnTo>
                <a:lnTo>
                  <a:pt x="285750" y="0"/>
                </a:lnTo>
                <a:lnTo>
                  <a:pt x="0" y="0"/>
                </a:lnTo>
                <a:lnTo>
                  <a:pt x="0" y="590550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486150" y="2286000"/>
            <a:ext cx="95250" cy="685800"/>
          </a:xfrm>
          <a:custGeom>
            <a:avLst/>
            <a:gdLst/>
            <a:ahLst/>
            <a:cxnLst/>
            <a:rect l="l" t="t" r="r" b="b"/>
            <a:pathLst>
              <a:path w="95250" h="685800">
                <a:moveTo>
                  <a:pt x="95250" y="0"/>
                </a:moveTo>
                <a:lnTo>
                  <a:pt x="0" y="95250"/>
                </a:lnTo>
                <a:lnTo>
                  <a:pt x="0" y="685800"/>
                </a:lnTo>
                <a:lnTo>
                  <a:pt x="95250" y="590550"/>
                </a:lnTo>
                <a:lnTo>
                  <a:pt x="95250" y="0"/>
                </a:lnTo>
                <a:close/>
              </a:path>
            </a:pathLst>
          </a:custGeom>
          <a:solidFill>
            <a:srgbClr val="2929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200400" y="2286000"/>
            <a:ext cx="381000" cy="95250"/>
          </a:xfrm>
          <a:custGeom>
            <a:avLst/>
            <a:gdLst/>
            <a:ahLst/>
            <a:cxnLst/>
            <a:rect l="l" t="t" r="r" b="b"/>
            <a:pathLst>
              <a:path w="381000" h="95250">
                <a:moveTo>
                  <a:pt x="381000" y="0"/>
                </a:moveTo>
                <a:lnTo>
                  <a:pt x="95250" y="0"/>
                </a:lnTo>
                <a:lnTo>
                  <a:pt x="0" y="95250"/>
                </a:lnTo>
                <a:lnTo>
                  <a:pt x="285750" y="95250"/>
                </a:lnTo>
                <a:lnTo>
                  <a:pt x="381000" y="0"/>
                </a:lnTo>
                <a:close/>
              </a:path>
            </a:pathLst>
          </a:custGeom>
          <a:solidFill>
            <a:srgbClr val="5B5B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200400" y="2286000"/>
            <a:ext cx="381000" cy="685800"/>
          </a:xfrm>
          <a:custGeom>
            <a:avLst/>
            <a:gdLst/>
            <a:ahLst/>
            <a:cxnLst/>
            <a:rect l="l" t="t" r="r" b="b"/>
            <a:pathLst>
              <a:path w="381000" h="685800">
                <a:moveTo>
                  <a:pt x="0" y="95250"/>
                </a:moveTo>
                <a:lnTo>
                  <a:pt x="95250" y="0"/>
                </a:lnTo>
                <a:lnTo>
                  <a:pt x="381000" y="0"/>
                </a:lnTo>
                <a:lnTo>
                  <a:pt x="381000" y="590550"/>
                </a:lnTo>
                <a:lnTo>
                  <a:pt x="285750" y="685800"/>
                </a:lnTo>
                <a:lnTo>
                  <a:pt x="0" y="685800"/>
                </a:lnTo>
                <a:lnTo>
                  <a:pt x="0" y="9525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200400" y="2286000"/>
            <a:ext cx="381000" cy="95250"/>
          </a:xfrm>
          <a:custGeom>
            <a:avLst/>
            <a:gdLst/>
            <a:ahLst/>
            <a:cxnLst/>
            <a:rect l="l" t="t" r="r" b="b"/>
            <a:pathLst>
              <a:path w="381000" h="95250">
                <a:moveTo>
                  <a:pt x="0" y="95250"/>
                </a:moveTo>
                <a:lnTo>
                  <a:pt x="285750" y="95250"/>
                </a:lnTo>
                <a:lnTo>
                  <a:pt x="3810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486150" y="2381250"/>
            <a:ext cx="0" cy="590550"/>
          </a:xfrm>
          <a:custGeom>
            <a:avLst/>
            <a:gdLst/>
            <a:ahLst/>
            <a:cxnLst/>
            <a:rect l="l" t="t" r="r" b="b"/>
            <a:pathLst>
              <a:path h="590550">
                <a:moveTo>
                  <a:pt x="0" y="0"/>
                </a:moveTo>
                <a:lnTo>
                  <a:pt x="0" y="59055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272087" y="3187700"/>
            <a:ext cx="150812" cy="2524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562600" y="3124200"/>
            <a:ext cx="127000" cy="228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562600" y="3124200"/>
            <a:ext cx="127000" cy="228600"/>
          </a:xfrm>
          <a:custGeom>
            <a:avLst/>
            <a:gdLst/>
            <a:ahLst/>
            <a:cxnLst/>
            <a:rect l="l" t="t" r="r" b="b"/>
            <a:pathLst>
              <a:path w="127000" h="228600">
                <a:moveTo>
                  <a:pt x="0" y="31750"/>
                </a:moveTo>
                <a:lnTo>
                  <a:pt x="31750" y="0"/>
                </a:lnTo>
                <a:lnTo>
                  <a:pt x="127000" y="0"/>
                </a:lnTo>
                <a:lnTo>
                  <a:pt x="127000" y="196850"/>
                </a:lnTo>
                <a:lnTo>
                  <a:pt x="95250" y="228600"/>
                </a:lnTo>
                <a:lnTo>
                  <a:pt x="0" y="228600"/>
                </a:lnTo>
                <a:lnTo>
                  <a:pt x="0" y="3175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562600" y="3124200"/>
            <a:ext cx="127000" cy="31750"/>
          </a:xfrm>
          <a:custGeom>
            <a:avLst/>
            <a:gdLst/>
            <a:ahLst/>
            <a:cxnLst/>
            <a:rect l="l" t="t" r="r" b="b"/>
            <a:pathLst>
              <a:path w="127000" h="31750">
                <a:moveTo>
                  <a:pt x="0" y="31750"/>
                </a:moveTo>
                <a:lnTo>
                  <a:pt x="95250" y="31750"/>
                </a:lnTo>
                <a:lnTo>
                  <a:pt x="1270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657850" y="3155950"/>
            <a:ext cx="0" cy="196850"/>
          </a:xfrm>
          <a:custGeom>
            <a:avLst/>
            <a:gdLst/>
            <a:ahLst/>
            <a:cxnLst/>
            <a:rect l="l" t="t" r="r" b="b"/>
            <a:pathLst>
              <a:path h="196850">
                <a:moveTo>
                  <a:pt x="0" y="0"/>
                </a:moveTo>
                <a:lnTo>
                  <a:pt x="0" y="19685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181100" y="2362200"/>
            <a:ext cx="76200" cy="1143000"/>
          </a:xfrm>
          <a:custGeom>
            <a:avLst/>
            <a:gdLst/>
            <a:ahLst/>
            <a:cxnLst/>
            <a:rect l="l" t="t" r="r" b="b"/>
            <a:pathLst>
              <a:path w="76200" h="1143000">
                <a:moveTo>
                  <a:pt x="76200" y="1066800"/>
                </a:moveTo>
                <a:lnTo>
                  <a:pt x="0" y="1066800"/>
                </a:lnTo>
                <a:lnTo>
                  <a:pt x="38100" y="1143000"/>
                </a:lnTo>
                <a:lnTo>
                  <a:pt x="76200" y="1066800"/>
                </a:lnTo>
                <a:close/>
              </a:path>
              <a:path w="76200" h="1143000">
                <a:moveTo>
                  <a:pt x="50800" y="76200"/>
                </a:moveTo>
                <a:lnTo>
                  <a:pt x="25400" y="76200"/>
                </a:lnTo>
                <a:lnTo>
                  <a:pt x="25400" y="1066800"/>
                </a:lnTo>
                <a:lnTo>
                  <a:pt x="50800" y="1066800"/>
                </a:lnTo>
                <a:lnTo>
                  <a:pt x="50800" y="76200"/>
                </a:lnTo>
                <a:close/>
              </a:path>
              <a:path w="76200" h="1143000">
                <a:moveTo>
                  <a:pt x="38099" y="0"/>
                </a:moveTo>
                <a:lnTo>
                  <a:pt x="0" y="76200"/>
                </a:lnTo>
                <a:lnTo>
                  <a:pt x="76200" y="76200"/>
                </a:lnTo>
                <a:lnTo>
                  <a:pt x="380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2209800" y="5638800"/>
            <a:ext cx="4997450" cy="772006"/>
          </a:xfrm>
          <a:prstGeom prst="rect">
            <a:avLst/>
          </a:prstGeom>
          <a:ln w="25400">
            <a:solidFill>
              <a:srgbClr val="FF0000"/>
            </a:solidFill>
          </a:ln>
        </p:spPr>
        <p:txBody>
          <a:bodyPr vert="horz" wrap="square" lIns="0" tIns="33020" rIns="0" bIns="0" rtlCol="0">
            <a:spAutoFit/>
          </a:bodyPr>
          <a:lstStyle/>
          <a:p>
            <a:pPr marL="321310" indent="-229870">
              <a:lnSpc>
                <a:spcPct val="100000"/>
              </a:lnSpc>
              <a:spcBef>
                <a:spcPts val="260"/>
              </a:spcBef>
              <a:buSzPct val="95833"/>
              <a:buChar char="•"/>
              <a:tabLst>
                <a:tab pos="321945" algn="l"/>
              </a:tabLst>
            </a:pPr>
            <a:r>
              <a:rPr lang="zh-CN" altLang="en-US" sz="2400" spc="-5" dirty="0">
                <a:latin typeface="Arial Unicode MS"/>
                <a:cs typeface="Arial Unicode MS"/>
              </a:rPr>
              <a:t>识别有助于重构</a:t>
            </a:r>
            <a:r>
              <a:rPr lang="en-US" altLang="zh-CN" sz="2400" spc="5" dirty="0">
                <a:latin typeface="Arial Unicode MS"/>
                <a:cs typeface="Arial Unicode MS"/>
              </a:rPr>
              <a:t>!</a:t>
            </a:r>
            <a:endParaRPr lang="zh-CN" altLang="en-US" sz="2400" dirty="0">
              <a:latin typeface="Arial Unicode MS"/>
              <a:cs typeface="Arial Unicode MS"/>
            </a:endParaRPr>
          </a:p>
          <a:p>
            <a:pPr marL="321310" indent="-229870">
              <a:lnSpc>
                <a:spcPct val="100000"/>
              </a:lnSpc>
              <a:spcBef>
                <a:spcPts val="20"/>
              </a:spcBef>
              <a:buSzPct val="95833"/>
              <a:buChar char="•"/>
              <a:tabLst>
                <a:tab pos="321945" algn="l"/>
              </a:tabLst>
            </a:pPr>
            <a:r>
              <a:rPr lang="zh-CN" altLang="en-US" sz="2400" dirty="0">
                <a:latin typeface="Arial Unicode MS"/>
                <a:cs typeface="Arial Unicode MS"/>
              </a:rPr>
              <a:t>人类已证实了这一点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28833"/>
            <a:ext cx="9143999" cy="275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356350"/>
            <a:ext cx="9144000" cy="501650"/>
          </a:xfrm>
          <a:custGeom>
            <a:avLst/>
            <a:gdLst/>
            <a:ahLst/>
            <a:cxnLst/>
            <a:rect l="l" t="t" r="r" b="b"/>
            <a:pathLst>
              <a:path w="9144000" h="501650">
                <a:moveTo>
                  <a:pt x="0" y="501648"/>
                </a:moveTo>
                <a:lnTo>
                  <a:pt x="9144000" y="501648"/>
                </a:lnTo>
                <a:lnTo>
                  <a:pt x="9144000" y="0"/>
                </a:lnTo>
                <a:lnTo>
                  <a:pt x="0" y="0"/>
                </a:lnTo>
                <a:lnTo>
                  <a:pt x="0" y="501648"/>
                </a:lnTo>
                <a:close/>
              </a:path>
            </a:pathLst>
          </a:custGeom>
          <a:solidFill>
            <a:srgbClr val="85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356350"/>
            <a:ext cx="9144000" cy="501650"/>
          </a:xfrm>
          <a:custGeom>
            <a:avLst/>
            <a:gdLst/>
            <a:ahLst/>
            <a:cxnLst/>
            <a:rect l="l" t="t" r="r" b="b"/>
            <a:pathLst>
              <a:path w="9144000" h="501650">
                <a:moveTo>
                  <a:pt x="0" y="0"/>
                </a:moveTo>
                <a:lnTo>
                  <a:pt x="9144000" y="0"/>
                </a:lnTo>
                <a:lnTo>
                  <a:pt x="9144000" y="501649"/>
                </a:lnTo>
                <a:lnTo>
                  <a:pt x="0" y="501649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082540" y="6464843"/>
            <a:ext cx="1189990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Verdana"/>
                <a:cs typeface="Verdana"/>
              </a:rPr>
              <a:t>Lecture </a:t>
            </a:r>
            <a:r>
              <a:rPr sz="1700" spc="50" dirty="0">
                <a:solidFill>
                  <a:srgbClr val="FFFFFF"/>
                </a:solidFill>
                <a:latin typeface="Verdana"/>
                <a:cs typeface="Verdana"/>
              </a:rPr>
              <a:t>4</a:t>
            </a:r>
            <a:r>
              <a:rPr sz="17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6501574"/>
            <a:ext cx="14776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Silvio Savarese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406837" y="6428549"/>
            <a:ext cx="1025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dirty="0">
                <a:solidFill>
                  <a:srgbClr val="FFFFFF"/>
                </a:solidFill>
                <a:latin typeface="Footlight MT Light"/>
                <a:cs typeface="Footlight MT Light"/>
              </a:rPr>
              <a:t>22-Jan-18</a:t>
            </a:r>
            <a:endParaRPr sz="1800">
              <a:latin typeface="Footlight MT Light"/>
              <a:cs typeface="Footlight MT Ligh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749954" y="179031"/>
            <a:ext cx="1860645" cy="23696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14349" y="3939828"/>
            <a:ext cx="8096250" cy="1562607"/>
          </a:xfrm>
          <a:prstGeom prst="rect">
            <a:avLst/>
          </a:prstGeom>
        </p:spPr>
        <p:txBody>
          <a:bodyPr vert="horz" wrap="square" lIns="0" tIns="478155" rIns="0" bIns="0" rtlCol="0">
            <a:spAutoFit/>
          </a:bodyPr>
          <a:lstStyle/>
          <a:p>
            <a:pPr marR="526415" algn="ctr">
              <a:lnSpc>
                <a:spcPct val="100000"/>
              </a:lnSpc>
              <a:spcBef>
                <a:spcPts val="3420"/>
              </a:spcBef>
            </a:pPr>
            <a:r>
              <a:rPr sz="1400" b="1" spc="-5" dirty="0">
                <a:latin typeface="Calibri"/>
                <a:cs typeface="Calibri"/>
              </a:rPr>
              <a:t>Reading:</a:t>
            </a:r>
            <a:endParaRPr sz="1400" dirty="0">
              <a:latin typeface="Calibri"/>
              <a:cs typeface="Calibri"/>
            </a:endParaRPr>
          </a:p>
          <a:p>
            <a:pPr marL="3458210" marR="5080" algn="just">
              <a:lnSpc>
                <a:spcPct val="100200"/>
              </a:lnSpc>
              <a:spcBef>
                <a:spcPts val="20"/>
              </a:spcBef>
            </a:pPr>
            <a:r>
              <a:rPr sz="1400" spc="-5" dirty="0">
                <a:solidFill>
                  <a:srgbClr val="CC3300"/>
                </a:solidFill>
                <a:latin typeface="Calibri"/>
                <a:cs typeface="Calibri"/>
              </a:rPr>
              <a:t>[HZ] </a:t>
            </a:r>
            <a:r>
              <a:rPr sz="1400" dirty="0">
                <a:latin typeface="Calibri"/>
                <a:cs typeface="Calibri"/>
              </a:rPr>
              <a:t>Chapter 2 </a:t>
            </a:r>
            <a:r>
              <a:rPr sz="1400" spc="-5" dirty="0">
                <a:latin typeface="Calibri"/>
                <a:cs typeface="Calibri"/>
              </a:rPr>
              <a:t>“Projective Geometry </a:t>
            </a:r>
            <a:r>
              <a:rPr sz="1400" dirty="0">
                <a:latin typeface="Calibri"/>
                <a:cs typeface="Calibri"/>
              </a:rPr>
              <a:t>and </a:t>
            </a:r>
            <a:r>
              <a:rPr sz="1400" spc="-5" dirty="0">
                <a:latin typeface="Calibri"/>
                <a:cs typeface="Calibri"/>
              </a:rPr>
              <a:t>Transformation </a:t>
            </a:r>
            <a:r>
              <a:rPr sz="1400" dirty="0">
                <a:latin typeface="Calibri"/>
                <a:cs typeface="Calibri"/>
              </a:rPr>
              <a:t>in 2D”  </a:t>
            </a:r>
            <a:r>
              <a:rPr sz="1400" spc="-5" dirty="0">
                <a:solidFill>
                  <a:srgbClr val="CC3300"/>
                </a:solidFill>
                <a:latin typeface="Calibri"/>
                <a:cs typeface="Calibri"/>
              </a:rPr>
              <a:t>[HZ] </a:t>
            </a:r>
            <a:r>
              <a:rPr sz="1400" dirty="0">
                <a:latin typeface="Calibri"/>
                <a:cs typeface="Calibri"/>
              </a:rPr>
              <a:t>Chapter 3 </a:t>
            </a:r>
            <a:r>
              <a:rPr sz="1400" spc="-5" dirty="0">
                <a:latin typeface="Calibri"/>
                <a:cs typeface="Calibri"/>
              </a:rPr>
              <a:t>“Projective Geometry </a:t>
            </a:r>
            <a:r>
              <a:rPr sz="1400" dirty="0">
                <a:latin typeface="Calibri"/>
                <a:cs typeface="Calibri"/>
              </a:rPr>
              <a:t>and </a:t>
            </a:r>
            <a:r>
              <a:rPr sz="1400" spc="-5" dirty="0">
                <a:latin typeface="Calibri"/>
                <a:cs typeface="Calibri"/>
              </a:rPr>
              <a:t>Transformation </a:t>
            </a:r>
            <a:r>
              <a:rPr sz="1400" dirty="0">
                <a:latin typeface="Calibri"/>
                <a:cs typeface="Calibri"/>
              </a:rPr>
              <a:t>in 3D”  </a:t>
            </a:r>
            <a:r>
              <a:rPr sz="1400" spc="-5" dirty="0">
                <a:solidFill>
                  <a:srgbClr val="CC3300"/>
                </a:solidFill>
                <a:latin typeface="Calibri"/>
                <a:cs typeface="Calibri"/>
              </a:rPr>
              <a:t>[HZ] </a:t>
            </a:r>
            <a:r>
              <a:rPr sz="1400" spc="-5" dirty="0">
                <a:latin typeface="Calibri"/>
                <a:cs typeface="Calibri"/>
              </a:rPr>
              <a:t>Chapter </a:t>
            </a:r>
            <a:r>
              <a:rPr sz="1400" dirty="0">
                <a:latin typeface="Calibri"/>
                <a:cs typeface="Calibri"/>
              </a:rPr>
              <a:t>8 </a:t>
            </a:r>
            <a:r>
              <a:rPr sz="1400" spc="-5" dirty="0">
                <a:latin typeface="Calibri"/>
                <a:cs typeface="Calibri"/>
              </a:rPr>
              <a:t>“More Single View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Geometry”</a:t>
            </a:r>
          </a:p>
          <a:p>
            <a:pPr marL="3458210" algn="just">
              <a:lnSpc>
                <a:spcPts val="1664"/>
              </a:lnSpc>
            </a:pPr>
            <a:r>
              <a:rPr sz="1400" spc="-5" dirty="0">
                <a:solidFill>
                  <a:srgbClr val="C00000"/>
                </a:solidFill>
                <a:latin typeface="Calibri"/>
                <a:cs typeface="Calibri"/>
              </a:rPr>
              <a:t>[Hoeim </a:t>
            </a:r>
            <a:r>
              <a:rPr sz="1400" dirty="0">
                <a:solidFill>
                  <a:srgbClr val="C00000"/>
                </a:solidFill>
                <a:latin typeface="Calibri"/>
                <a:cs typeface="Calibri"/>
              </a:rPr>
              <a:t>&amp; </a:t>
            </a:r>
            <a:r>
              <a:rPr sz="1400" spc="-5" dirty="0">
                <a:solidFill>
                  <a:srgbClr val="C00000"/>
                </a:solidFill>
                <a:latin typeface="Calibri"/>
                <a:cs typeface="Calibri"/>
              </a:rPr>
              <a:t>Savarese</a:t>
            </a:r>
            <a:r>
              <a:rPr sz="1400" spc="-5" dirty="0">
                <a:latin typeface="Calibri"/>
                <a:cs typeface="Calibri"/>
              </a:rPr>
              <a:t>] </a:t>
            </a:r>
            <a:r>
              <a:rPr sz="1400" dirty="0">
                <a:latin typeface="Calibri"/>
                <a:cs typeface="Calibri"/>
              </a:rPr>
              <a:t>Chapter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2</a:t>
            </a:r>
          </a:p>
        </p:txBody>
      </p:sp>
      <p:sp>
        <p:nvSpPr>
          <p:cNvPr id="12" name="object 11"/>
          <p:cNvSpPr txBox="1">
            <a:spLocks noGrp="1"/>
          </p:cNvSpPr>
          <p:nvPr>
            <p:ph type="title"/>
          </p:nvPr>
        </p:nvSpPr>
        <p:spPr>
          <a:xfrm>
            <a:off x="231140" y="492759"/>
            <a:ext cx="6262370" cy="150297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5" dirty="0">
                <a:latin typeface="黑体" panose="02010609060101010101" pitchFamily="49" charset="-122"/>
                <a:ea typeface="黑体" panose="02010609060101010101" pitchFamily="49" charset="-122"/>
              </a:rPr>
              <a:t>Lecture</a:t>
            </a:r>
            <a:r>
              <a:rPr sz="4800" dirty="0">
                <a:latin typeface="黑体" panose="02010609060101010101" pitchFamily="49" charset="-122"/>
                <a:ea typeface="黑体" panose="02010609060101010101" pitchFamily="49" charset="-122"/>
              </a:rPr>
              <a:t> 4</a:t>
            </a:r>
          </a:p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zh-CN" altLang="en-US" sz="4800" spc="-5" dirty="0">
                <a:solidFill>
                  <a:srgbClr val="CC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单视图计量</a:t>
            </a:r>
            <a:endParaRPr sz="4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35940" y="2286000"/>
            <a:ext cx="7144336" cy="2416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11480" indent="-295275">
              <a:spcBef>
                <a:spcPts val="2170"/>
              </a:spcBef>
              <a:buChar char="•"/>
              <a:tabLst>
                <a:tab pos="412115" algn="l"/>
              </a:tabLst>
            </a:pPr>
            <a:r>
              <a:rPr lang="zh-CN" altLang="en-US" sz="2400" spc="-15" dirty="0">
                <a:solidFill>
                  <a:srgbClr val="BFBFBF"/>
                </a:solidFill>
                <a:cs typeface="Calibri"/>
              </a:rPr>
              <a:t>复习标定和</a:t>
            </a:r>
            <a:r>
              <a:rPr lang="en-US" altLang="zh-CN" sz="2400" spc="-15" dirty="0">
                <a:solidFill>
                  <a:srgbClr val="BFBFBF"/>
                </a:solidFill>
                <a:cs typeface="Calibri"/>
              </a:rPr>
              <a:t>2D</a:t>
            </a:r>
            <a:r>
              <a:rPr lang="zh-CN" altLang="en-US" sz="2400" spc="-15" dirty="0">
                <a:solidFill>
                  <a:srgbClr val="BFBFBF"/>
                </a:solidFill>
                <a:cs typeface="Calibri"/>
              </a:rPr>
              <a:t>变换</a:t>
            </a:r>
            <a:endParaRPr lang="en-US" altLang="zh-CN" sz="2400" spc="-15" dirty="0">
              <a:solidFill>
                <a:srgbClr val="BFBFBF"/>
              </a:solidFill>
              <a:cs typeface="Calibri"/>
            </a:endParaRPr>
          </a:p>
          <a:p>
            <a:pPr marL="411480" indent="-295275">
              <a:spcBef>
                <a:spcPts val="2170"/>
              </a:spcBef>
              <a:buChar char="•"/>
              <a:tabLst>
                <a:tab pos="412115" algn="l"/>
              </a:tabLst>
            </a:pPr>
            <a:r>
              <a:rPr lang="zh-CN" altLang="en-US" sz="2400" spc="-15" dirty="0">
                <a:solidFill>
                  <a:srgbClr val="BFBFBF"/>
                </a:solidFill>
                <a:cs typeface="Calibri"/>
              </a:rPr>
              <a:t>影消点和影消线</a:t>
            </a:r>
            <a:endParaRPr lang="en-US" altLang="zh-CN" sz="2400" spc="-15" dirty="0">
              <a:solidFill>
                <a:srgbClr val="BFBFBF"/>
              </a:solidFill>
              <a:cs typeface="Calibri"/>
            </a:endParaRPr>
          </a:p>
          <a:p>
            <a:pPr marL="411480" indent="-295275">
              <a:spcBef>
                <a:spcPts val="2170"/>
              </a:spcBef>
              <a:buChar char="•"/>
              <a:tabLst>
                <a:tab pos="412115" algn="l"/>
              </a:tabLst>
            </a:pPr>
            <a:r>
              <a:rPr lang="zh-CN" altLang="en-US" sz="2400" spc="-15" dirty="0">
                <a:solidFill>
                  <a:srgbClr val="BFBFBF"/>
                </a:solidFill>
                <a:cs typeface="Calibri"/>
              </a:rPr>
              <a:t>从单个图像估计几何</a:t>
            </a:r>
            <a:endParaRPr lang="en-US" altLang="zh-CN" sz="2400" spc="-15" dirty="0">
              <a:solidFill>
                <a:srgbClr val="BFBFBF"/>
              </a:solidFill>
              <a:cs typeface="Calibri"/>
            </a:endParaRPr>
          </a:p>
          <a:p>
            <a:pPr marL="411480" indent="-295275">
              <a:spcBef>
                <a:spcPts val="2170"/>
              </a:spcBef>
              <a:buChar char="•"/>
              <a:tabLst>
                <a:tab pos="412115" algn="l"/>
              </a:tabLst>
            </a:pPr>
            <a:r>
              <a:rPr lang="zh-CN" altLang="en-US" sz="2400" spc="-25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拓展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6897448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8610600" cy="64722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641340" y="253174"/>
            <a:ext cx="26739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Unicode MS"/>
                <a:cs typeface="Arial Unicode MS"/>
              </a:rPr>
              <a:t>Criminisi </a:t>
            </a:r>
            <a:r>
              <a:rPr sz="1800" spc="110" dirty="0">
                <a:latin typeface="Arial Unicode MS"/>
                <a:cs typeface="Arial Unicode MS"/>
              </a:rPr>
              <a:t>&amp; </a:t>
            </a:r>
            <a:r>
              <a:rPr sz="1800" spc="-20" dirty="0">
                <a:latin typeface="Arial Unicode MS"/>
                <a:cs typeface="Arial Unicode MS"/>
              </a:rPr>
              <a:t>Zisserman,</a:t>
            </a:r>
            <a:r>
              <a:rPr sz="1800" spc="5" dirty="0">
                <a:latin typeface="Arial Unicode MS"/>
                <a:cs typeface="Arial Unicode MS"/>
              </a:rPr>
              <a:t> </a:t>
            </a:r>
            <a:r>
              <a:rPr sz="1800" spc="100" dirty="0">
                <a:latin typeface="Arial Unicode MS"/>
                <a:cs typeface="Arial Unicode MS"/>
              </a:rPr>
              <a:t>99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1140" y="6503162"/>
            <a:ext cx="80098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10" dirty="0">
                <a:latin typeface="Footlight MT Light"/>
                <a:cs typeface="Footlight MT Light"/>
                <a:hlinkClick r:id="rId3"/>
              </a:rPr>
              <a:t>http://www.robots.ox.ac.uk/~vgg/projects/SingleView/models/merton/merton.wrl</a:t>
            </a:r>
            <a:endParaRPr sz="1800">
              <a:latin typeface="Footlight MT Light"/>
              <a:cs typeface="Footlight MT Light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41340" y="253174"/>
            <a:ext cx="26739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Unicode MS"/>
                <a:cs typeface="Arial Unicode MS"/>
              </a:rPr>
              <a:t>Criminisi </a:t>
            </a:r>
            <a:r>
              <a:rPr sz="1800" spc="110" dirty="0">
                <a:latin typeface="Arial Unicode MS"/>
                <a:cs typeface="Arial Unicode MS"/>
              </a:rPr>
              <a:t>&amp; </a:t>
            </a:r>
            <a:r>
              <a:rPr sz="1800" spc="-20" dirty="0">
                <a:latin typeface="Arial Unicode MS"/>
                <a:cs typeface="Arial Unicode MS"/>
              </a:rPr>
              <a:t>Zisserman,</a:t>
            </a:r>
            <a:r>
              <a:rPr sz="1800" spc="5" dirty="0">
                <a:latin typeface="Arial Unicode MS"/>
                <a:cs typeface="Arial Unicode MS"/>
              </a:rPr>
              <a:t> </a:t>
            </a:r>
            <a:r>
              <a:rPr sz="1800" spc="100" dirty="0">
                <a:latin typeface="Arial Unicode MS"/>
                <a:cs typeface="Arial Unicode MS"/>
              </a:rPr>
              <a:t>99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1140" y="6503162"/>
            <a:ext cx="80098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10" dirty="0">
                <a:latin typeface="Footlight MT Light"/>
                <a:cs typeface="Footlight MT Light"/>
                <a:hlinkClick r:id="rId2"/>
              </a:rPr>
              <a:t>http://www.robots.ox.ac.uk/~vgg/projects/SingleView/models/merton/merton.wrl</a:t>
            </a:r>
            <a:endParaRPr sz="1800">
              <a:latin typeface="Footlight MT Light"/>
              <a:cs typeface="Footlight MT Ligh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4000" y="1143000"/>
            <a:ext cx="6096000" cy="4572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52712" y="53975"/>
            <a:ext cx="3367087" cy="68040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174740" y="5665968"/>
            <a:ext cx="2014855" cy="112077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 indent="635">
              <a:lnSpc>
                <a:spcPct val="102499"/>
              </a:lnSpc>
              <a:spcBef>
                <a:spcPts val="50"/>
              </a:spcBef>
            </a:pPr>
            <a:r>
              <a:rPr sz="1800" b="1" i="1" spc="-5" dirty="0">
                <a:latin typeface="Footlight MT Light"/>
                <a:cs typeface="Footlight MT Light"/>
              </a:rPr>
              <a:t>La Trinita' </a:t>
            </a:r>
            <a:r>
              <a:rPr sz="1750" b="1" spc="15" dirty="0">
                <a:latin typeface="Footlight MT Light"/>
                <a:cs typeface="Footlight MT Light"/>
              </a:rPr>
              <a:t>(1426)  </a:t>
            </a:r>
            <a:r>
              <a:rPr sz="1750" b="1" spc="10" dirty="0">
                <a:latin typeface="Footlight MT Light"/>
                <a:cs typeface="Footlight MT Light"/>
              </a:rPr>
              <a:t>Firenze, Santa </a:t>
            </a:r>
            <a:r>
              <a:rPr sz="1750" b="1" spc="15" dirty="0">
                <a:latin typeface="Footlight MT Light"/>
                <a:cs typeface="Footlight MT Light"/>
              </a:rPr>
              <a:t>Maria  </a:t>
            </a:r>
            <a:r>
              <a:rPr sz="1750" b="1" spc="5" dirty="0">
                <a:latin typeface="Footlight MT Light"/>
                <a:cs typeface="Footlight MT Light"/>
              </a:rPr>
              <a:t>Novella; </a:t>
            </a:r>
            <a:r>
              <a:rPr sz="1750" b="1" spc="0" dirty="0">
                <a:latin typeface="Footlight MT Light"/>
                <a:cs typeface="Footlight MT Light"/>
              </a:rPr>
              <a:t>by </a:t>
            </a:r>
            <a:r>
              <a:rPr sz="1750" b="1" spc="10" dirty="0">
                <a:latin typeface="Footlight MT Light"/>
                <a:cs typeface="Footlight MT Light"/>
              </a:rPr>
              <a:t>Masaccio  </a:t>
            </a:r>
            <a:r>
              <a:rPr sz="1750" b="1" spc="15" dirty="0">
                <a:latin typeface="Footlight MT Light"/>
                <a:cs typeface="Footlight MT Light"/>
              </a:rPr>
              <a:t>(1401-1428)</a:t>
            </a:r>
            <a:endParaRPr sz="1750">
              <a:latin typeface="Footlight MT Light"/>
              <a:cs typeface="Footlight MT Light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74740" y="5665968"/>
            <a:ext cx="2014855" cy="112077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 indent="635">
              <a:lnSpc>
                <a:spcPct val="102499"/>
              </a:lnSpc>
              <a:spcBef>
                <a:spcPts val="50"/>
              </a:spcBef>
            </a:pPr>
            <a:r>
              <a:rPr sz="1800" b="1" i="1" spc="-5" dirty="0">
                <a:latin typeface="Footlight MT Light"/>
                <a:cs typeface="Footlight MT Light"/>
              </a:rPr>
              <a:t>La Trinita' </a:t>
            </a:r>
            <a:r>
              <a:rPr sz="1750" b="1" spc="15" dirty="0">
                <a:latin typeface="Footlight MT Light"/>
                <a:cs typeface="Footlight MT Light"/>
              </a:rPr>
              <a:t>(1426)  </a:t>
            </a:r>
            <a:r>
              <a:rPr sz="1750" b="1" spc="10" dirty="0">
                <a:latin typeface="Footlight MT Light"/>
                <a:cs typeface="Footlight MT Light"/>
              </a:rPr>
              <a:t>Firenze, Santa </a:t>
            </a:r>
            <a:r>
              <a:rPr sz="1750" b="1" spc="15" dirty="0">
                <a:latin typeface="Footlight MT Light"/>
                <a:cs typeface="Footlight MT Light"/>
              </a:rPr>
              <a:t>Maria  </a:t>
            </a:r>
            <a:r>
              <a:rPr sz="1750" b="1" spc="5" dirty="0">
                <a:latin typeface="Footlight MT Light"/>
                <a:cs typeface="Footlight MT Light"/>
              </a:rPr>
              <a:t>Novella; </a:t>
            </a:r>
            <a:r>
              <a:rPr sz="1750" b="1" spc="0" dirty="0">
                <a:latin typeface="Footlight MT Light"/>
                <a:cs typeface="Footlight MT Light"/>
              </a:rPr>
              <a:t>by </a:t>
            </a:r>
            <a:r>
              <a:rPr sz="1750" b="1" spc="10" dirty="0">
                <a:latin typeface="Footlight MT Light"/>
                <a:cs typeface="Footlight MT Light"/>
              </a:rPr>
              <a:t>Masaccio  </a:t>
            </a:r>
            <a:r>
              <a:rPr sz="1750" b="1" spc="15" dirty="0">
                <a:latin typeface="Footlight MT Light"/>
                <a:cs typeface="Footlight MT Light"/>
              </a:rPr>
              <a:t>(1401-1428)</a:t>
            </a:r>
            <a:endParaRPr sz="1750">
              <a:latin typeface="Footlight MT Light"/>
              <a:cs typeface="Footlight MT Ligh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24000" y="1143000"/>
            <a:ext cx="6096000" cy="4572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8729" y="232854"/>
            <a:ext cx="747522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4000" spc="75" dirty="0">
                <a:latin typeface="Arial Unicode MS"/>
                <a:cs typeface="Arial Unicode MS"/>
              </a:rPr>
              <a:t>相机标定后</a:t>
            </a:r>
            <a:r>
              <a:rPr sz="4000" spc="100" dirty="0">
                <a:latin typeface="Arial Unicode MS"/>
                <a:cs typeface="Arial Unicode MS"/>
              </a:rPr>
              <a:t>...</a:t>
            </a:r>
            <a:endParaRPr sz="4000" dirty="0">
              <a:latin typeface="Arial Unicode MS"/>
              <a:cs typeface="Arial Unicode MS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383540" y="3584920"/>
            <a:ext cx="7992109" cy="3057247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374650">
              <a:lnSpc>
                <a:spcPct val="100000"/>
              </a:lnSpc>
              <a:spcBef>
                <a:spcPts val="1995"/>
              </a:spcBef>
              <a:tabLst>
                <a:tab pos="2590800" algn="l"/>
              </a:tabLst>
            </a:pPr>
            <a:r>
              <a:rPr sz="3950" spc="75" dirty="0">
                <a:latin typeface="Times New Roman"/>
                <a:cs typeface="Times New Roman"/>
              </a:rPr>
              <a:t>M</a:t>
            </a:r>
            <a:r>
              <a:rPr sz="3950" spc="-254" dirty="0">
                <a:latin typeface="Times New Roman"/>
                <a:cs typeface="Times New Roman"/>
              </a:rPr>
              <a:t> </a:t>
            </a:r>
            <a:r>
              <a:rPr sz="3950" spc="50" dirty="0">
                <a:latin typeface="Symbol"/>
                <a:cs typeface="Symbol"/>
              </a:rPr>
              <a:t></a:t>
            </a:r>
            <a:r>
              <a:rPr sz="3950" spc="-240" dirty="0">
                <a:latin typeface="Times New Roman"/>
                <a:cs typeface="Times New Roman"/>
              </a:rPr>
              <a:t> </a:t>
            </a:r>
            <a:r>
              <a:rPr sz="3950" spc="-250" dirty="0">
                <a:latin typeface="Times New Roman"/>
                <a:cs typeface="Times New Roman"/>
              </a:rPr>
              <a:t>K</a:t>
            </a:r>
            <a:r>
              <a:rPr sz="5450" spc="-250" dirty="0">
                <a:latin typeface="Symbol"/>
                <a:cs typeface="Symbol"/>
              </a:rPr>
              <a:t></a:t>
            </a:r>
            <a:r>
              <a:rPr sz="3950" spc="-250" dirty="0">
                <a:latin typeface="Times New Roman"/>
                <a:cs typeface="Times New Roman"/>
              </a:rPr>
              <a:t>R	</a:t>
            </a:r>
            <a:r>
              <a:rPr sz="3950" spc="-220" dirty="0">
                <a:latin typeface="Times New Roman"/>
                <a:cs typeface="Times New Roman"/>
              </a:rPr>
              <a:t>T</a:t>
            </a:r>
            <a:r>
              <a:rPr sz="5450" spc="-220" dirty="0">
                <a:latin typeface="Symbol"/>
                <a:cs typeface="Symbol"/>
              </a:rPr>
              <a:t></a:t>
            </a:r>
            <a:endParaRPr sz="5450" dirty="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2420"/>
              </a:spcBef>
            </a:pPr>
            <a:r>
              <a:rPr sz="24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-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内部参数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K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已知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2420"/>
              </a:spcBef>
            </a:pPr>
            <a:r>
              <a:rPr sz="2400" spc="-14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-</a:t>
            </a:r>
            <a:r>
              <a:rPr lang="en-US" sz="2400" spc="-14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 </a:t>
            </a:r>
            <a:r>
              <a:rPr sz="2400" spc="-14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R, </a:t>
            </a:r>
            <a:r>
              <a:rPr sz="2400" spc="-26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T</a:t>
            </a:r>
            <a:r>
              <a:rPr lang="en-US" sz="2400" spc="-26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 </a:t>
            </a:r>
            <a:r>
              <a:rPr lang="zh-CN" altLang="en-US" sz="2400" spc="-26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已知  </a:t>
            </a:r>
            <a:r>
              <a:rPr sz="2400" spc="27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–</a:t>
            </a:r>
            <a:r>
              <a:rPr lang="zh-CN" altLang="en-US" sz="2400" spc="1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但这些只能将</a:t>
            </a:r>
            <a:r>
              <a:rPr lang="en-US" altLang="zh-CN" sz="2400" spc="1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C</a:t>
            </a:r>
            <a:r>
              <a:rPr lang="zh-CN" altLang="en-US" sz="2400" spc="1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与标定装置相关联</a:t>
            </a:r>
            <a:endParaRPr lang="en-US" altLang="zh-CN" sz="2400" spc="1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  <a:p>
            <a:pPr marL="12700">
              <a:lnSpc>
                <a:spcPct val="100000"/>
              </a:lnSpc>
            </a:pPr>
            <a:r>
              <a:rPr lang="zh-CN" altLang="en-US" sz="2400" spc="1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那么是否可以根据单个图像的测量值</a:t>
            </a:r>
            <a:r>
              <a:rPr lang="en-US" altLang="zh-CN" sz="2400" spc="1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p</a:t>
            </a:r>
            <a:r>
              <a:rPr lang="zh-CN" altLang="en-US" sz="2400" spc="1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去估算</a:t>
            </a:r>
            <a:r>
              <a:rPr lang="en-US" altLang="zh-CN" sz="2400" spc="1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P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?</a:t>
            </a:r>
          </a:p>
          <a:p>
            <a:pPr marL="12700">
              <a:lnSpc>
                <a:spcPct val="100000"/>
              </a:lnSpc>
            </a:pPr>
            <a:r>
              <a:rPr lang="zh-CN" altLang="en-US" sz="2400" spc="16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不能</a:t>
            </a:r>
            <a:r>
              <a:rPr sz="2400" spc="16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 </a:t>
            </a:r>
            <a:r>
              <a:rPr lang="zh-CN" altLang="en-US" sz="2400" spc="16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（</a:t>
            </a:r>
            <a:r>
              <a:rPr lang="en-US" altLang="zh-CN" sz="2400" spc="16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P</a:t>
            </a:r>
            <a:r>
              <a:rPr lang="zh-CN" altLang="en-US" sz="2400" spc="16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可以位于</a:t>
            </a:r>
            <a:r>
              <a:rPr lang="en-US" altLang="zh-CN" sz="2400" spc="16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C</a:t>
            </a:r>
            <a:r>
              <a:rPr lang="zh-CN" altLang="en-US" sz="2400" spc="16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和</a:t>
            </a:r>
            <a:r>
              <a:rPr lang="en-US" altLang="zh-CN" sz="2400" spc="16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p</a:t>
            </a:r>
            <a:r>
              <a:rPr lang="zh-CN" altLang="en-US" sz="2400" spc="16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定义的直线上的任何位置）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grpSp>
        <p:nvGrpSpPr>
          <p:cNvPr id="71" name="组合 70"/>
          <p:cNvGrpSpPr/>
          <p:nvPr/>
        </p:nvGrpSpPr>
        <p:grpSpPr>
          <a:xfrm>
            <a:off x="383540" y="1219200"/>
            <a:ext cx="7176135" cy="2998527"/>
            <a:chOff x="383540" y="1219200"/>
            <a:chExt cx="7176135" cy="2998527"/>
          </a:xfrm>
        </p:grpSpPr>
        <p:sp>
          <p:nvSpPr>
            <p:cNvPr id="3" name="object 3"/>
            <p:cNvSpPr/>
            <p:nvPr/>
          </p:nvSpPr>
          <p:spPr>
            <a:xfrm>
              <a:off x="4626249" y="1663757"/>
              <a:ext cx="1172210" cy="2553970"/>
            </a:xfrm>
            <a:custGeom>
              <a:avLst/>
              <a:gdLst/>
              <a:ahLst/>
              <a:cxnLst/>
              <a:rect l="l" t="t" r="r" b="b"/>
              <a:pathLst>
                <a:path w="1172210" h="2553970">
                  <a:moveTo>
                    <a:pt x="1171745" y="0"/>
                  </a:moveTo>
                  <a:lnTo>
                    <a:pt x="0" y="895109"/>
                  </a:lnTo>
                  <a:lnTo>
                    <a:pt x="95109" y="2553707"/>
                  </a:lnTo>
                  <a:lnTo>
                    <a:pt x="156780" y="2506595"/>
                  </a:lnTo>
                  <a:lnTo>
                    <a:pt x="1143511" y="1752818"/>
                  </a:lnTo>
                  <a:lnTo>
                    <a:pt x="1171745" y="0"/>
                  </a:lnTo>
                  <a:close/>
                </a:path>
              </a:pathLst>
            </a:custGeom>
            <a:solidFill>
              <a:srgbClr val="C0C0C0">
                <a:alpha val="5293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626250" y="1663757"/>
              <a:ext cx="1172210" cy="2553970"/>
            </a:xfrm>
            <a:custGeom>
              <a:avLst/>
              <a:gdLst/>
              <a:ahLst/>
              <a:cxnLst/>
              <a:rect l="l" t="t" r="r" b="b"/>
              <a:pathLst>
                <a:path w="1172210" h="2553970">
                  <a:moveTo>
                    <a:pt x="156778" y="2506595"/>
                  </a:moveTo>
                  <a:lnTo>
                    <a:pt x="1143511" y="1752819"/>
                  </a:lnTo>
                  <a:lnTo>
                    <a:pt x="1171744" y="0"/>
                  </a:lnTo>
                  <a:lnTo>
                    <a:pt x="0" y="895109"/>
                  </a:lnTo>
                  <a:lnTo>
                    <a:pt x="95108" y="2553706"/>
                  </a:lnTo>
                  <a:lnTo>
                    <a:pt x="218449" y="2459484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819400" y="2038350"/>
              <a:ext cx="628650" cy="1085850"/>
            </a:xfrm>
            <a:custGeom>
              <a:avLst/>
              <a:gdLst/>
              <a:ahLst/>
              <a:cxnLst/>
              <a:rect l="l" t="t" r="r" b="b"/>
              <a:pathLst>
                <a:path w="628650" h="1085850">
                  <a:moveTo>
                    <a:pt x="0" y="1085849"/>
                  </a:moveTo>
                  <a:lnTo>
                    <a:pt x="628650" y="1085849"/>
                  </a:lnTo>
                  <a:lnTo>
                    <a:pt x="628650" y="0"/>
                  </a:lnTo>
                  <a:lnTo>
                    <a:pt x="0" y="0"/>
                  </a:lnTo>
                  <a:lnTo>
                    <a:pt x="0" y="1085849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448051" y="1828800"/>
              <a:ext cx="209550" cy="1295400"/>
            </a:xfrm>
            <a:custGeom>
              <a:avLst/>
              <a:gdLst/>
              <a:ahLst/>
              <a:cxnLst/>
              <a:rect l="l" t="t" r="r" b="b"/>
              <a:pathLst>
                <a:path w="209550" h="1295400">
                  <a:moveTo>
                    <a:pt x="209548" y="0"/>
                  </a:moveTo>
                  <a:lnTo>
                    <a:pt x="0" y="209550"/>
                  </a:lnTo>
                  <a:lnTo>
                    <a:pt x="0" y="1295400"/>
                  </a:lnTo>
                  <a:lnTo>
                    <a:pt x="209548" y="1085851"/>
                  </a:lnTo>
                  <a:lnTo>
                    <a:pt x="209548" y="0"/>
                  </a:lnTo>
                  <a:close/>
                </a:path>
              </a:pathLst>
            </a:custGeom>
            <a:solidFill>
              <a:srgbClr val="000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819400" y="1828800"/>
              <a:ext cx="838200" cy="209550"/>
            </a:xfrm>
            <a:custGeom>
              <a:avLst/>
              <a:gdLst/>
              <a:ahLst/>
              <a:cxnLst/>
              <a:rect l="l" t="t" r="r" b="b"/>
              <a:pathLst>
                <a:path w="838200" h="209550">
                  <a:moveTo>
                    <a:pt x="838200" y="0"/>
                  </a:moveTo>
                  <a:lnTo>
                    <a:pt x="209551" y="0"/>
                  </a:lnTo>
                  <a:lnTo>
                    <a:pt x="0" y="209550"/>
                  </a:lnTo>
                  <a:lnTo>
                    <a:pt x="628651" y="209550"/>
                  </a:lnTo>
                  <a:lnTo>
                    <a:pt x="838200" y="0"/>
                  </a:lnTo>
                  <a:close/>
                </a:path>
              </a:pathLst>
            </a:custGeom>
            <a:solidFill>
              <a:srgbClr val="323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819400" y="1828800"/>
              <a:ext cx="838200" cy="1295400"/>
            </a:xfrm>
            <a:custGeom>
              <a:avLst/>
              <a:gdLst/>
              <a:ahLst/>
              <a:cxnLst/>
              <a:rect l="l" t="t" r="r" b="b"/>
              <a:pathLst>
                <a:path w="838200" h="1295400">
                  <a:moveTo>
                    <a:pt x="0" y="209550"/>
                  </a:moveTo>
                  <a:lnTo>
                    <a:pt x="209550" y="0"/>
                  </a:lnTo>
                  <a:lnTo>
                    <a:pt x="838200" y="0"/>
                  </a:lnTo>
                  <a:lnTo>
                    <a:pt x="838200" y="1085851"/>
                  </a:lnTo>
                  <a:lnTo>
                    <a:pt x="628650" y="1295400"/>
                  </a:lnTo>
                  <a:lnTo>
                    <a:pt x="0" y="1295400"/>
                  </a:lnTo>
                  <a:lnTo>
                    <a:pt x="0" y="209550"/>
                  </a:lnTo>
                  <a:close/>
                </a:path>
              </a:pathLst>
            </a:custGeom>
            <a:ln w="25400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819400" y="1828800"/>
              <a:ext cx="838200" cy="209550"/>
            </a:xfrm>
            <a:custGeom>
              <a:avLst/>
              <a:gdLst/>
              <a:ahLst/>
              <a:cxnLst/>
              <a:rect l="l" t="t" r="r" b="b"/>
              <a:pathLst>
                <a:path w="838200" h="209550">
                  <a:moveTo>
                    <a:pt x="0" y="209550"/>
                  </a:moveTo>
                  <a:lnTo>
                    <a:pt x="628650" y="209550"/>
                  </a:lnTo>
                  <a:lnTo>
                    <a:pt x="838200" y="0"/>
                  </a:lnTo>
                </a:path>
              </a:pathLst>
            </a:custGeom>
            <a:ln w="25400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448050" y="2038350"/>
              <a:ext cx="0" cy="1085850"/>
            </a:xfrm>
            <a:custGeom>
              <a:avLst/>
              <a:gdLst/>
              <a:ahLst/>
              <a:cxnLst/>
              <a:rect l="l" t="t" r="r" b="b"/>
              <a:pathLst>
                <a:path h="1085850">
                  <a:moveTo>
                    <a:pt x="0" y="0"/>
                  </a:moveTo>
                  <a:lnTo>
                    <a:pt x="0" y="1085849"/>
                  </a:lnTo>
                </a:path>
              </a:pathLst>
            </a:custGeom>
            <a:ln w="25400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94300" y="2778125"/>
              <a:ext cx="333375" cy="574675"/>
            </a:xfrm>
            <a:custGeom>
              <a:avLst/>
              <a:gdLst/>
              <a:ahLst/>
              <a:cxnLst/>
              <a:rect l="l" t="t" r="r" b="b"/>
              <a:pathLst>
                <a:path w="333375" h="574675">
                  <a:moveTo>
                    <a:pt x="0" y="574674"/>
                  </a:moveTo>
                  <a:lnTo>
                    <a:pt x="333375" y="574674"/>
                  </a:lnTo>
                  <a:lnTo>
                    <a:pt x="333375" y="0"/>
                  </a:lnTo>
                  <a:lnTo>
                    <a:pt x="0" y="0"/>
                  </a:lnTo>
                  <a:lnTo>
                    <a:pt x="0" y="574674"/>
                  </a:lnTo>
                  <a:close/>
                </a:path>
              </a:pathLst>
            </a:custGeom>
            <a:solidFill>
              <a:srgbClr val="96969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527675" y="2667000"/>
              <a:ext cx="111125" cy="685800"/>
            </a:xfrm>
            <a:custGeom>
              <a:avLst/>
              <a:gdLst/>
              <a:ahLst/>
              <a:cxnLst/>
              <a:rect l="l" t="t" r="r" b="b"/>
              <a:pathLst>
                <a:path w="111125" h="685800">
                  <a:moveTo>
                    <a:pt x="111125" y="0"/>
                  </a:moveTo>
                  <a:lnTo>
                    <a:pt x="0" y="111125"/>
                  </a:lnTo>
                  <a:lnTo>
                    <a:pt x="0" y="685800"/>
                  </a:lnTo>
                  <a:lnTo>
                    <a:pt x="111125" y="574675"/>
                  </a:lnTo>
                  <a:lnTo>
                    <a:pt x="111125" y="0"/>
                  </a:lnTo>
                  <a:close/>
                </a:path>
              </a:pathLst>
            </a:custGeom>
            <a:solidFill>
              <a:srgbClr val="7979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194300" y="2667000"/>
              <a:ext cx="444500" cy="111125"/>
            </a:xfrm>
            <a:custGeom>
              <a:avLst/>
              <a:gdLst/>
              <a:ahLst/>
              <a:cxnLst/>
              <a:rect l="l" t="t" r="r" b="b"/>
              <a:pathLst>
                <a:path w="444500" h="111125">
                  <a:moveTo>
                    <a:pt x="444500" y="0"/>
                  </a:moveTo>
                  <a:lnTo>
                    <a:pt x="111125" y="0"/>
                  </a:lnTo>
                  <a:lnTo>
                    <a:pt x="0" y="111125"/>
                  </a:lnTo>
                  <a:lnTo>
                    <a:pt x="333375" y="111125"/>
                  </a:lnTo>
                  <a:lnTo>
                    <a:pt x="444500" y="0"/>
                  </a:lnTo>
                  <a:close/>
                </a:path>
              </a:pathLst>
            </a:custGeom>
            <a:solidFill>
              <a:srgbClr val="ABAB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194300" y="2667000"/>
              <a:ext cx="444500" cy="685800"/>
            </a:xfrm>
            <a:custGeom>
              <a:avLst/>
              <a:gdLst/>
              <a:ahLst/>
              <a:cxnLst/>
              <a:rect l="l" t="t" r="r" b="b"/>
              <a:pathLst>
                <a:path w="444500" h="685800">
                  <a:moveTo>
                    <a:pt x="0" y="111125"/>
                  </a:moveTo>
                  <a:lnTo>
                    <a:pt x="111125" y="0"/>
                  </a:lnTo>
                  <a:lnTo>
                    <a:pt x="444500" y="0"/>
                  </a:lnTo>
                  <a:lnTo>
                    <a:pt x="444500" y="574675"/>
                  </a:lnTo>
                  <a:lnTo>
                    <a:pt x="333375" y="685800"/>
                  </a:lnTo>
                  <a:lnTo>
                    <a:pt x="0" y="685800"/>
                  </a:lnTo>
                  <a:lnTo>
                    <a:pt x="0" y="111125"/>
                  </a:lnTo>
                  <a:close/>
                </a:path>
              </a:pathLst>
            </a:custGeom>
            <a:ln w="25400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194300" y="2667000"/>
              <a:ext cx="444500" cy="111125"/>
            </a:xfrm>
            <a:custGeom>
              <a:avLst/>
              <a:gdLst/>
              <a:ahLst/>
              <a:cxnLst/>
              <a:rect l="l" t="t" r="r" b="b"/>
              <a:pathLst>
                <a:path w="444500" h="111125">
                  <a:moveTo>
                    <a:pt x="0" y="111125"/>
                  </a:moveTo>
                  <a:lnTo>
                    <a:pt x="333375" y="111125"/>
                  </a:lnTo>
                  <a:lnTo>
                    <a:pt x="444500" y="0"/>
                  </a:lnTo>
                </a:path>
              </a:pathLst>
            </a:custGeom>
            <a:ln w="25400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527675" y="2778125"/>
              <a:ext cx="0" cy="574675"/>
            </a:xfrm>
            <a:custGeom>
              <a:avLst/>
              <a:gdLst/>
              <a:ahLst/>
              <a:cxnLst/>
              <a:rect l="l" t="t" r="r" b="b"/>
              <a:pathLst>
                <a:path h="574675">
                  <a:moveTo>
                    <a:pt x="0" y="0"/>
                  </a:moveTo>
                  <a:lnTo>
                    <a:pt x="0" y="574674"/>
                  </a:lnTo>
                </a:path>
              </a:pathLst>
            </a:custGeom>
            <a:ln w="25400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429000" y="2057400"/>
              <a:ext cx="3200400" cy="1143000"/>
            </a:xfrm>
            <a:custGeom>
              <a:avLst/>
              <a:gdLst/>
              <a:ahLst/>
              <a:cxnLst/>
              <a:rect l="l" t="t" r="r" b="b"/>
              <a:pathLst>
                <a:path w="3200400" h="1143000">
                  <a:moveTo>
                    <a:pt x="3200400" y="114300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FF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477000" y="3124200"/>
              <a:ext cx="228600" cy="2286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477000" y="3124200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0" y="114300"/>
                  </a:moveTo>
                  <a:lnTo>
                    <a:pt x="8982" y="69809"/>
                  </a:lnTo>
                  <a:lnTo>
                    <a:pt x="33477" y="33477"/>
                  </a:lnTo>
                  <a:lnTo>
                    <a:pt x="69809" y="8982"/>
                  </a:lnTo>
                  <a:lnTo>
                    <a:pt x="114300" y="0"/>
                  </a:lnTo>
                  <a:lnTo>
                    <a:pt x="158790" y="8982"/>
                  </a:lnTo>
                  <a:lnTo>
                    <a:pt x="195122" y="33477"/>
                  </a:lnTo>
                  <a:lnTo>
                    <a:pt x="219617" y="69809"/>
                  </a:lnTo>
                  <a:lnTo>
                    <a:pt x="228600" y="114300"/>
                  </a:lnTo>
                  <a:lnTo>
                    <a:pt x="219617" y="158790"/>
                  </a:lnTo>
                  <a:lnTo>
                    <a:pt x="195122" y="195122"/>
                  </a:lnTo>
                  <a:lnTo>
                    <a:pt x="158790" y="219617"/>
                  </a:lnTo>
                  <a:lnTo>
                    <a:pt x="114300" y="228600"/>
                  </a:lnTo>
                  <a:lnTo>
                    <a:pt x="69809" y="219617"/>
                  </a:lnTo>
                  <a:lnTo>
                    <a:pt x="33477" y="195122"/>
                  </a:lnTo>
                  <a:lnTo>
                    <a:pt x="8982" y="158790"/>
                  </a:lnTo>
                  <a:lnTo>
                    <a:pt x="0" y="1143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486400" y="2743200"/>
              <a:ext cx="152400" cy="152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352800" y="1981200"/>
              <a:ext cx="152400" cy="152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62000" y="1676400"/>
              <a:ext cx="0" cy="1219200"/>
            </a:xfrm>
            <a:custGeom>
              <a:avLst/>
              <a:gdLst/>
              <a:ahLst/>
              <a:cxnLst/>
              <a:rect l="l" t="t" r="r" b="b"/>
              <a:pathLst>
                <a:path h="1219200">
                  <a:moveTo>
                    <a:pt x="0" y="0"/>
                  </a:moveTo>
                  <a:lnTo>
                    <a:pt x="1" y="121920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914400" y="1524000"/>
              <a:ext cx="0" cy="1219200"/>
            </a:xfrm>
            <a:custGeom>
              <a:avLst/>
              <a:gdLst/>
              <a:ahLst/>
              <a:cxnLst/>
              <a:rect l="l" t="t" r="r" b="b"/>
              <a:pathLst>
                <a:path h="1219200">
                  <a:moveTo>
                    <a:pt x="0" y="0"/>
                  </a:moveTo>
                  <a:lnTo>
                    <a:pt x="1" y="121920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066800" y="1447800"/>
              <a:ext cx="0" cy="1219200"/>
            </a:xfrm>
            <a:custGeom>
              <a:avLst/>
              <a:gdLst/>
              <a:ahLst/>
              <a:cxnLst/>
              <a:rect l="l" t="t" r="r" b="b"/>
              <a:pathLst>
                <a:path h="1219200">
                  <a:moveTo>
                    <a:pt x="0" y="0"/>
                  </a:moveTo>
                  <a:lnTo>
                    <a:pt x="1" y="121920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219200" y="1295400"/>
              <a:ext cx="0" cy="1219200"/>
            </a:xfrm>
            <a:custGeom>
              <a:avLst/>
              <a:gdLst/>
              <a:ahLst/>
              <a:cxnLst/>
              <a:rect l="l" t="t" r="r" b="b"/>
              <a:pathLst>
                <a:path h="1219200">
                  <a:moveTo>
                    <a:pt x="0" y="0"/>
                  </a:moveTo>
                  <a:lnTo>
                    <a:pt x="1" y="121920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62000" y="1219200"/>
              <a:ext cx="685800" cy="533400"/>
            </a:xfrm>
            <a:custGeom>
              <a:avLst/>
              <a:gdLst/>
              <a:ahLst/>
              <a:cxnLst/>
              <a:rect l="l" t="t" r="r" b="b"/>
              <a:pathLst>
                <a:path w="685800" h="533400">
                  <a:moveTo>
                    <a:pt x="685800" y="0"/>
                  </a:moveTo>
                  <a:lnTo>
                    <a:pt x="0" y="53340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371600" y="1219200"/>
              <a:ext cx="0" cy="1219200"/>
            </a:xfrm>
            <a:custGeom>
              <a:avLst/>
              <a:gdLst/>
              <a:ahLst/>
              <a:cxnLst/>
              <a:rect l="l" t="t" r="r" b="b"/>
              <a:pathLst>
                <a:path h="1219200">
                  <a:moveTo>
                    <a:pt x="0" y="0"/>
                  </a:moveTo>
                  <a:lnTo>
                    <a:pt x="1" y="121920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62000" y="1447800"/>
              <a:ext cx="685800" cy="533400"/>
            </a:xfrm>
            <a:custGeom>
              <a:avLst/>
              <a:gdLst/>
              <a:ahLst/>
              <a:cxnLst/>
              <a:rect l="l" t="t" r="r" b="b"/>
              <a:pathLst>
                <a:path w="685800" h="533400">
                  <a:moveTo>
                    <a:pt x="685800" y="0"/>
                  </a:moveTo>
                  <a:lnTo>
                    <a:pt x="0" y="53340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62000" y="1676400"/>
              <a:ext cx="685800" cy="533400"/>
            </a:xfrm>
            <a:custGeom>
              <a:avLst/>
              <a:gdLst/>
              <a:ahLst/>
              <a:cxnLst/>
              <a:rect l="l" t="t" r="r" b="b"/>
              <a:pathLst>
                <a:path w="685800" h="533400">
                  <a:moveTo>
                    <a:pt x="685800" y="0"/>
                  </a:moveTo>
                  <a:lnTo>
                    <a:pt x="0" y="53340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62000" y="1905000"/>
              <a:ext cx="685800" cy="533400"/>
            </a:xfrm>
            <a:custGeom>
              <a:avLst/>
              <a:gdLst/>
              <a:ahLst/>
              <a:cxnLst/>
              <a:rect l="l" t="t" r="r" b="b"/>
              <a:pathLst>
                <a:path w="685800" h="533400">
                  <a:moveTo>
                    <a:pt x="685800" y="0"/>
                  </a:moveTo>
                  <a:lnTo>
                    <a:pt x="0" y="53340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62000" y="2133600"/>
              <a:ext cx="685800" cy="533400"/>
            </a:xfrm>
            <a:custGeom>
              <a:avLst/>
              <a:gdLst/>
              <a:ahLst/>
              <a:cxnLst/>
              <a:rect l="l" t="t" r="r" b="b"/>
              <a:pathLst>
                <a:path w="685800" h="533400">
                  <a:moveTo>
                    <a:pt x="685800" y="0"/>
                  </a:moveTo>
                  <a:lnTo>
                    <a:pt x="0" y="53340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62000" y="2362200"/>
              <a:ext cx="685800" cy="533400"/>
            </a:xfrm>
            <a:custGeom>
              <a:avLst/>
              <a:gdLst/>
              <a:ahLst/>
              <a:cxnLst/>
              <a:rect l="l" t="t" r="r" b="b"/>
              <a:pathLst>
                <a:path w="685800" h="533400">
                  <a:moveTo>
                    <a:pt x="685800" y="0"/>
                  </a:moveTo>
                  <a:lnTo>
                    <a:pt x="0" y="53340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219200" y="2362200"/>
              <a:ext cx="685800" cy="533400"/>
            </a:xfrm>
            <a:custGeom>
              <a:avLst/>
              <a:gdLst/>
              <a:ahLst/>
              <a:cxnLst/>
              <a:rect l="l" t="t" r="r" b="b"/>
              <a:pathLst>
                <a:path w="685800" h="533400">
                  <a:moveTo>
                    <a:pt x="685800" y="0"/>
                  </a:moveTo>
                  <a:lnTo>
                    <a:pt x="0" y="53340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990600" y="2362200"/>
              <a:ext cx="685800" cy="533400"/>
            </a:xfrm>
            <a:custGeom>
              <a:avLst/>
              <a:gdLst/>
              <a:ahLst/>
              <a:cxnLst/>
              <a:rect l="l" t="t" r="r" b="b"/>
              <a:pathLst>
                <a:path w="685800" h="533400">
                  <a:moveTo>
                    <a:pt x="685800" y="0"/>
                  </a:moveTo>
                  <a:lnTo>
                    <a:pt x="0" y="53340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447800" y="2362200"/>
              <a:ext cx="685800" cy="533400"/>
            </a:xfrm>
            <a:custGeom>
              <a:avLst/>
              <a:gdLst/>
              <a:ahLst/>
              <a:cxnLst/>
              <a:rect l="l" t="t" r="r" b="b"/>
              <a:pathLst>
                <a:path w="685800" h="533400">
                  <a:moveTo>
                    <a:pt x="685800" y="0"/>
                  </a:moveTo>
                  <a:lnTo>
                    <a:pt x="0" y="53340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62000" y="2895600"/>
              <a:ext cx="838200" cy="0"/>
            </a:xfrm>
            <a:custGeom>
              <a:avLst/>
              <a:gdLst/>
              <a:ahLst/>
              <a:cxnLst/>
              <a:rect l="l" t="t" r="r" b="b"/>
              <a:pathLst>
                <a:path w="838200">
                  <a:moveTo>
                    <a:pt x="838200" y="0"/>
                  </a:moveTo>
                  <a:lnTo>
                    <a:pt x="0" y="1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914400" y="2743200"/>
              <a:ext cx="838200" cy="0"/>
            </a:xfrm>
            <a:custGeom>
              <a:avLst/>
              <a:gdLst/>
              <a:ahLst/>
              <a:cxnLst/>
              <a:rect l="l" t="t" r="r" b="b"/>
              <a:pathLst>
                <a:path w="838200">
                  <a:moveTo>
                    <a:pt x="838200" y="0"/>
                  </a:moveTo>
                  <a:lnTo>
                    <a:pt x="0" y="1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143000" y="2590800"/>
              <a:ext cx="838200" cy="0"/>
            </a:xfrm>
            <a:custGeom>
              <a:avLst/>
              <a:gdLst/>
              <a:ahLst/>
              <a:cxnLst/>
              <a:rect l="l" t="t" r="r" b="b"/>
              <a:pathLst>
                <a:path w="838200">
                  <a:moveTo>
                    <a:pt x="838200" y="0"/>
                  </a:moveTo>
                  <a:lnTo>
                    <a:pt x="0" y="1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295400" y="2438400"/>
              <a:ext cx="838200" cy="0"/>
            </a:xfrm>
            <a:custGeom>
              <a:avLst/>
              <a:gdLst/>
              <a:ahLst/>
              <a:cxnLst/>
              <a:rect l="l" t="t" r="r" b="b"/>
              <a:pathLst>
                <a:path w="838200">
                  <a:moveTo>
                    <a:pt x="838200" y="0"/>
                  </a:moveTo>
                  <a:lnTo>
                    <a:pt x="0" y="1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371600" y="2438400"/>
              <a:ext cx="838200" cy="0"/>
            </a:xfrm>
            <a:custGeom>
              <a:avLst/>
              <a:gdLst/>
              <a:ahLst/>
              <a:cxnLst/>
              <a:rect l="l" t="t" r="r" b="b"/>
              <a:pathLst>
                <a:path w="838200">
                  <a:moveTo>
                    <a:pt x="838200" y="0"/>
                  </a:moveTo>
                  <a:lnTo>
                    <a:pt x="0" y="1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473826" y="2279650"/>
              <a:ext cx="228600" cy="970280"/>
            </a:xfrm>
            <a:custGeom>
              <a:avLst/>
              <a:gdLst/>
              <a:ahLst/>
              <a:cxnLst/>
              <a:rect l="l" t="t" r="r" b="b"/>
              <a:pathLst>
                <a:path w="228600" h="970280">
                  <a:moveTo>
                    <a:pt x="152400" y="228600"/>
                  </a:moveTo>
                  <a:lnTo>
                    <a:pt x="76200" y="228600"/>
                  </a:lnTo>
                  <a:lnTo>
                    <a:pt x="76198" y="969962"/>
                  </a:lnTo>
                  <a:lnTo>
                    <a:pt x="152398" y="969962"/>
                  </a:lnTo>
                  <a:lnTo>
                    <a:pt x="152400" y="228600"/>
                  </a:lnTo>
                  <a:close/>
                </a:path>
                <a:path w="228600" h="970280">
                  <a:moveTo>
                    <a:pt x="114300" y="0"/>
                  </a:moveTo>
                  <a:lnTo>
                    <a:pt x="0" y="228600"/>
                  </a:lnTo>
                  <a:lnTo>
                    <a:pt x="228600" y="228600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549505" y="2867867"/>
              <a:ext cx="772160" cy="407670"/>
            </a:xfrm>
            <a:custGeom>
              <a:avLst/>
              <a:gdLst/>
              <a:ahLst/>
              <a:cxnLst/>
              <a:rect l="l" t="t" r="r" b="b"/>
              <a:pathLst>
                <a:path w="772159" h="407670">
                  <a:moveTo>
                    <a:pt x="516050" y="0"/>
                  </a:moveTo>
                  <a:lnTo>
                    <a:pt x="549673" y="68380"/>
                  </a:lnTo>
                  <a:lnTo>
                    <a:pt x="0" y="338664"/>
                  </a:lnTo>
                  <a:lnTo>
                    <a:pt x="33624" y="407045"/>
                  </a:lnTo>
                  <a:lnTo>
                    <a:pt x="583298" y="136761"/>
                  </a:lnTo>
                  <a:lnTo>
                    <a:pt x="668919" y="136761"/>
                  </a:lnTo>
                  <a:lnTo>
                    <a:pt x="771626" y="1699"/>
                  </a:lnTo>
                  <a:lnTo>
                    <a:pt x="516050" y="0"/>
                  </a:lnTo>
                  <a:close/>
                </a:path>
                <a:path w="772159" h="407670">
                  <a:moveTo>
                    <a:pt x="668919" y="136761"/>
                  </a:moveTo>
                  <a:lnTo>
                    <a:pt x="583298" y="136761"/>
                  </a:lnTo>
                  <a:lnTo>
                    <a:pt x="616921" y="205140"/>
                  </a:lnTo>
                  <a:lnTo>
                    <a:pt x="668919" y="13676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588125" y="3135312"/>
              <a:ext cx="971550" cy="228600"/>
            </a:xfrm>
            <a:custGeom>
              <a:avLst/>
              <a:gdLst/>
              <a:ahLst/>
              <a:cxnLst/>
              <a:rect l="l" t="t" r="r" b="b"/>
              <a:pathLst>
                <a:path w="971550" h="228600">
                  <a:moveTo>
                    <a:pt x="742950" y="0"/>
                  </a:moveTo>
                  <a:lnTo>
                    <a:pt x="742950" y="76200"/>
                  </a:lnTo>
                  <a:lnTo>
                    <a:pt x="0" y="76200"/>
                  </a:lnTo>
                  <a:lnTo>
                    <a:pt x="0" y="152400"/>
                  </a:lnTo>
                  <a:lnTo>
                    <a:pt x="742950" y="152400"/>
                  </a:lnTo>
                  <a:lnTo>
                    <a:pt x="742950" y="228600"/>
                  </a:lnTo>
                  <a:lnTo>
                    <a:pt x="971550" y="114300"/>
                  </a:lnTo>
                  <a:lnTo>
                    <a:pt x="7429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47700" y="1884362"/>
              <a:ext cx="228600" cy="970280"/>
            </a:xfrm>
            <a:custGeom>
              <a:avLst/>
              <a:gdLst/>
              <a:ahLst/>
              <a:cxnLst/>
              <a:rect l="l" t="t" r="r" b="b"/>
              <a:pathLst>
                <a:path w="228600" h="970280">
                  <a:moveTo>
                    <a:pt x="152400" y="228600"/>
                  </a:moveTo>
                  <a:lnTo>
                    <a:pt x="76200" y="228600"/>
                  </a:lnTo>
                  <a:lnTo>
                    <a:pt x="76199" y="969962"/>
                  </a:lnTo>
                  <a:lnTo>
                    <a:pt x="152399" y="969962"/>
                  </a:lnTo>
                  <a:lnTo>
                    <a:pt x="152400" y="228600"/>
                  </a:lnTo>
                  <a:close/>
                </a:path>
                <a:path w="228600" h="970280">
                  <a:moveTo>
                    <a:pt x="114300" y="0"/>
                  </a:moveTo>
                  <a:lnTo>
                    <a:pt x="0" y="228600"/>
                  </a:lnTo>
                  <a:lnTo>
                    <a:pt x="228600" y="228601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16792" y="2232670"/>
              <a:ext cx="937894" cy="643255"/>
            </a:xfrm>
            <a:custGeom>
              <a:avLst/>
              <a:gdLst/>
              <a:ahLst/>
              <a:cxnLst/>
              <a:rect l="l" t="t" r="r" b="b"/>
              <a:pathLst>
                <a:path w="937894" h="643255">
                  <a:moveTo>
                    <a:pt x="937631" y="0"/>
                  </a:moveTo>
                  <a:lnTo>
                    <a:pt x="684034" y="31795"/>
                  </a:lnTo>
                  <a:lnTo>
                    <a:pt x="726325" y="95181"/>
                  </a:lnTo>
                  <a:lnTo>
                    <a:pt x="0" y="579791"/>
                  </a:lnTo>
                  <a:lnTo>
                    <a:pt x="42291" y="643178"/>
                  </a:lnTo>
                  <a:lnTo>
                    <a:pt x="768618" y="158568"/>
                  </a:lnTo>
                  <a:lnTo>
                    <a:pt x="847099" y="158568"/>
                  </a:lnTo>
                  <a:lnTo>
                    <a:pt x="937631" y="0"/>
                  </a:lnTo>
                  <a:close/>
                </a:path>
                <a:path w="937894" h="643255">
                  <a:moveTo>
                    <a:pt x="847099" y="158568"/>
                  </a:moveTo>
                  <a:lnTo>
                    <a:pt x="768618" y="158568"/>
                  </a:lnTo>
                  <a:lnTo>
                    <a:pt x="810910" y="221955"/>
                  </a:lnTo>
                  <a:lnTo>
                    <a:pt x="847099" y="15856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62000" y="2740023"/>
              <a:ext cx="971550" cy="228600"/>
            </a:xfrm>
            <a:custGeom>
              <a:avLst/>
              <a:gdLst/>
              <a:ahLst/>
              <a:cxnLst/>
              <a:rect l="l" t="t" r="r" b="b"/>
              <a:pathLst>
                <a:path w="971550" h="228600">
                  <a:moveTo>
                    <a:pt x="895350" y="152400"/>
                  </a:moveTo>
                  <a:lnTo>
                    <a:pt x="742950" y="152400"/>
                  </a:lnTo>
                  <a:lnTo>
                    <a:pt x="742950" y="228600"/>
                  </a:lnTo>
                  <a:lnTo>
                    <a:pt x="895350" y="152400"/>
                  </a:lnTo>
                  <a:close/>
                </a:path>
                <a:path w="971550" h="228600">
                  <a:moveTo>
                    <a:pt x="742950" y="0"/>
                  </a:moveTo>
                  <a:lnTo>
                    <a:pt x="742950" y="76200"/>
                  </a:lnTo>
                  <a:lnTo>
                    <a:pt x="0" y="76201"/>
                  </a:lnTo>
                  <a:lnTo>
                    <a:pt x="0" y="152401"/>
                  </a:lnTo>
                  <a:lnTo>
                    <a:pt x="895350" y="152400"/>
                  </a:lnTo>
                  <a:lnTo>
                    <a:pt x="971550" y="114300"/>
                  </a:lnTo>
                  <a:lnTo>
                    <a:pt x="7429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 txBox="1"/>
            <p:nvPr/>
          </p:nvSpPr>
          <p:spPr>
            <a:xfrm>
              <a:off x="383540" y="2839720"/>
              <a:ext cx="455930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275" dirty="0">
                  <a:latin typeface="Arial Unicode MS"/>
                  <a:cs typeface="Arial Unicode MS"/>
                </a:rPr>
                <a:t>O</a:t>
              </a:r>
              <a:r>
                <a:rPr sz="2400" spc="112" baseline="-19097" dirty="0">
                  <a:latin typeface="Arial Unicode MS"/>
                  <a:cs typeface="Arial Unicode MS"/>
                </a:rPr>
                <a:t>w</a:t>
              </a:r>
              <a:endParaRPr sz="2400" baseline="-19097" dirty="0">
                <a:latin typeface="Arial Unicode MS"/>
                <a:cs typeface="Arial Unicode MS"/>
              </a:endParaRPr>
            </a:p>
          </p:txBody>
        </p:sp>
        <p:sp>
          <p:nvSpPr>
            <p:cNvPr id="48" name="object 48"/>
            <p:cNvSpPr txBox="1"/>
            <p:nvPr/>
          </p:nvSpPr>
          <p:spPr>
            <a:xfrm>
              <a:off x="3126739" y="2077720"/>
              <a:ext cx="190500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-305" dirty="0">
                  <a:solidFill>
                    <a:srgbClr val="FFFFFF"/>
                  </a:solidFill>
                  <a:latin typeface="Arial Unicode MS"/>
                  <a:cs typeface="Arial Unicode MS"/>
                </a:rPr>
                <a:t>P</a:t>
              </a:r>
              <a:endParaRPr sz="2400">
                <a:latin typeface="Arial Unicode MS"/>
                <a:cs typeface="Arial Unicode MS"/>
              </a:endParaRPr>
            </a:p>
          </p:txBody>
        </p:sp>
        <p:sp>
          <p:nvSpPr>
            <p:cNvPr id="49" name="object 49"/>
            <p:cNvSpPr txBox="1"/>
            <p:nvPr/>
          </p:nvSpPr>
          <p:spPr>
            <a:xfrm>
              <a:off x="5431790" y="2306320"/>
              <a:ext cx="208279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100" dirty="0">
                  <a:latin typeface="Arial Unicode MS"/>
                  <a:cs typeface="Arial Unicode MS"/>
                </a:rPr>
                <a:t>p</a:t>
              </a:r>
              <a:endParaRPr sz="2400">
                <a:latin typeface="Arial Unicode MS"/>
                <a:cs typeface="Arial Unicode MS"/>
              </a:endParaRPr>
            </a:p>
          </p:txBody>
        </p:sp>
        <p:sp>
          <p:nvSpPr>
            <p:cNvPr id="50" name="object 50"/>
            <p:cNvSpPr/>
            <p:nvPr/>
          </p:nvSpPr>
          <p:spPr>
            <a:xfrm>
              <a:off x="4724400" y="2854036"/>
              <a:ext cx="0" cy="499109"/>
            </a:xfrm>
            <a:custGeom>
              <a:avLst/>
              <a:gdLst/>
              <a:ahLst/>
              <a:cxnLst/>
              <a:rect l="l" t="t" r="r" b="b"/>
              <a:pathLst>
                <a:path h="499110">
                  <a:moveTo>
                    <a:pt x="0" y="0"/>
                  </a:moveTo>
                  <a:lnTo>
                    <a:pt x="1" y="498764"/>
                  </a:lnTo>
                </a:path>
              </a:pathLst>
            </a:custGeom>
            <a:ln w="25400">
              <a:solidFill>
                <a:srgbClr val="96969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4788568" y="2791691"/>
              <a:ext cx="0" cy="499109"/>
            </a:xfrm>
            <a:custGeom>
              <a:avLst/>
              <a:gdLst/>
              <a:ahLst/>
              <a:cxnLst/>
              <a:rect l="l" t="t" r="r" b="b"/>
              <a:pathLst>
                <a:path h="499110">
                  <a:moveTo>
                    <a:pt x="0" y="0"/>
                  </a:moveTo>
                  <a:lnTo>
                    <a:pt x="1" y="498764"/>
                  </a:lnTo>
                </a:path>
              </a:pathLst>
            </a:custGeom>
            <a:ln w="25400">
              <a:solidFill>
                <a:srgbClr val="96969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4852737" y="2760517"/>
              <a:ext cx="0" cy="499109"/>
            </a:xfrm>
            <a:custGeom>
              <a:avLst/>
              <a:gdLst/>
              <a:ahLst/>
              <a:cxnLst/>
              <a:rect l="l" t="t" r="r" b="b"/>
              <a:pathLst>
                <a:path h="499110">
                  <a:moveTo>
                    <a:pt x="0" y="0"/>
                  </a:moveTo>
                  <a:lnTo>
                    <a:pt x="1" y="498764"/>
                  </a:lnTo>
                </a:path>
              </a:pathLst>
            </a:custGeom>
            <a:ln w="25400">
              <a:solidFill>
                <a:srgbClr val="96969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4916905" y="2698173"/>
              <a:ext cx="0" cy="499109"/>
            </a:xfrm>
            <a:custGeom>
              <a:avLst/>
              <a:gdLst/>
              <a:ahLst/>
              <a:cxnLst/>
              <a:rect l="l" t="t" r="r" b="b"/>
              <a:pathLst>
                <a:path h="499110">
                  <a:moveTo>
                    <a:pt x="0" y="0"/>
                  </a:moveTo>
                  <a:lnTo>
                    <a:pt x="1" y="498764"/>
                  </a:lnTo>
                </a:path>
              </a:pathLst>
            </a:custGeom>
            <a:ln w="25400">
              <a:solidFill>
                <a:srgbClr val="96969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4724400" y="2667000"/>
              <a:ext cx="288925" cy="218440"/>
            </a:xfrm>
            <a:custGeom>
              <a:avLst/>
              <a:gdLst/>
              <a:ahLst/>
              <a:cxnLst/>
              <a:rect l="l" t="t" r="r" b="b"/>
              <a:pathLst>
                <a:path w="288925" h="218439">
                  <a:moveTo>
                    <a:pt x="288757" y="0"/>
                  </a:moveTo>
                  <a:lnTo>
                    <a:pt x="0" y="218209"/>
                  </a:lnTo>
                </a:path>
              </a:pathLst>
            </a:custGeom>
            <a:ln w="25400">
              <a:solidFill>
                <a:srgbClr val="96969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4981073" y="2667000"/>
              <a:ext cx="0" cy="499109"/>
            </a:xfrm>
            <a:custGeom>
              <a:avLst/>
              <a:gdLst/>
              <a:ahLst/>
              <a:cxnLst/>
              <a:rect l="l" t="t" r="r" b="b"/>
              <a:pathLst>
                <a:path h="499110">
                  <a:moveTo>
                    <a:pt x="0" y="0"/>
                  </a:moveTo>
                  <a:lnTo>
                    <a:pt x="1" y="498764"/>
                  </a:lnTo>
                </a:path>
              </a:pathLst>
            </a:custGeom>
            <a:ln w="25400">
              <a:solidFill>
                <a:srgbClr val="96969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4724400" y="2760517"/>
              <a:ext cx="288925" cy="218440"/>
            </a:xfrm>
            <a:custGeom>
              <a:avLst/>
              <a:gdLst/>
              <a:ahLst/>
              <a:cxnLst/>
              <a:rect l="l" t="t" r="r" b="b"/>
              <a:pathLst>
                <a:path w="288925" h="218439">
                  <a:moveTo>
                    <a:pt x="288757" y="0"/>
                  </a:moveTo>
                  <a:lnTo>
                    <a:pt x="0" y="218209"/>
                  </a:lnTo>
                </a:path>
              </a:pathLst>
            </a:custGeom>
            <a:ln w="25400">
              <a:solidFill>
                <a:srgbClr val="96969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4724400" y="2854036"/>
              <a:ext cx="288925" cy="218440"/>
            </a:xfrm>
            <a:custGeom>
              <a:avLst/>
              <a:gdLst/>
              <a:ahLst/>
              <a:cxnLst/>
              <a:rect l="l" t="t" r="r" b="b"/>
              <a:pathLst>
                <a:path w="288925" h="218439">
                  <a:moveTo>
                    <a:pt x="288757" y="0"/>
                  </a:moveTo>
                  <a:lnTo>
                    <a:pt x="0" y="218209"/>
                  </a:lnTo>
                </a:path>
              </a:pathLst>
            </a:custGeom>
            <a:ln w="25400">
              <a:solidFill>
                <a:srgbClr val="96969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4724400" y="2947554"/>
              <a:ext cx="288925" cy="218440"/>
            </a:xfrm>
            <a:custGeom>
              <a:avLst/>
              <a:gdLst/>
              <a:ahLst/>
              <a:cxnLst/>
              <a:rect l="l" t="t" r="r" b="b"/>
              <a:pathLst>
                <a:path w="288925" h="218439">
                  <a:moveTo>
                    <a:pt x="288757" y="0"/>
                  </a:moveTo>
                  <a:lnTo>
                    <a:pt x="0" y="218209"/>
                  </a:lnTo>
                </a:path>
              </a:pathLst>
            </a:custGeom>
            <a:ln w="25400">
              <a:solidFill>
                <a:srgbClr val="96969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4724400" y="3041073"/>
              <a:ext cx="288925" cy="218440"/>
            </a:xfrm>
            <a:custGeom>
              <a:avLst/>
              <a:gdLst/>
              <a:ahLst/>
              <a:cxnLst/>
              <a:rect l="l" t="t" r="r" b="b"/>
              <a:pathLst>
                <a:path w="288925" h="218439">
                  <a:moveTo>
                    <a:pt x="288757" y="0"/>
                  </a:moveTo>
                  <a:lnTo>
                    <a:pt x="0" y="218209"/>
                  </a:lnTo>
                </a:path>
              </a:pathLst>
            </a:custGeom>
            <a:ln w="25400">
              <a:solidFill>
                <a:srgbClr val="96969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4724400" y="3134591"/>
              <a:ext cx="288925" cy="218440"/>
            </a:xfrm>
            <a:custGeom>
              <a:avLst/>
              <a:gdLst/>
              <a:ahLst/>
              <a:cxnLst/>
              <a:rect l="l" t="t" r="r" b="b"/>
              <a:pathLst>
                <a:path w="288925" h="218439">
                  <a:moveTo>
                    <a:pt x="288757" y="0"/>
                  </a:moveTo>
                  <a:lnTo>
                    <a:pt x="0" y="218209"/>
                  </a:lnTo>
                </a:path>
              </a:pathLst>
            </a:custGeom>
            <a:ln w="25400">
              <a:solidFill>
                <a:srgbClr val="96969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4916905" y="3134591"/>
              <a:ext cx="288925" cy="218440"/>
            </a:xfrm>
            <a:custGeom>
              <a:avLst/>
              <a:gdLst/>
              <a:ahLst/>
              <a:cxnLst/>
              <a:rect l="l" t="t" r="r" b="b"/>
              <a:pathLst>
                <a:path w="288925" h="218439">
                  <a:moveTo>
                    <a:pt x="288757" y="0"/>
                  </a:moveTo>
                  <a:lnTo>
                    <a:pt x="0" y="218209"/>
                  </a:lnTo>
                </a:path>
              </a:pathLst>
            </a:custGeom>
            <a:ln w="25400">
              <a:solidFill>
                <a:srgbClr val="96969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4820652" y="3134591"/>
              <a:ext cx="288925" cy="218440"/>
            </a:xfrm>
            <a:custGeom>
              <a:avLst/>
              <a:gdLst/>
              <a:ahLst/>
              <a:cxnLst/>
              <a:rect l="l" t="t" r="r" b="b"/>
              <a:pathLst>
                <a:path w="288925" h="218439">
                  <a:moveTo>
                    <a:pt x="288757" y="0"/>
                  </a:moveTo>
                  <a:lnTo>
                    <a:pt x="0" y="218209"/>
                  </a:lnTo>
                </a:path>
              </a:pathLst>
            </a:custGeom>
            <a:ln w="25400">
              <a:solidFill>
                <a:srgbClr val="96969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5013157" y="3134591"/>
              <a:ext cx="288925" cy="218440"/>
            </a:xfrm>
            <a:custGeom>
              <a:avLst/>
              <a:gdLst/>
              <a:ahLst/>
              <a:cxnLst/>
              <a:rect l="l" t="t" r="r" b="b"/>
              <a:pathLst>
                <a:path w="288925" h="218439">
                  <a:moveTo>
                    <a:pt x="288757" y="0"/>
                  </a:moveTo>
                  <a:lnTo>
                    <a:pt x="0" y="218209"/>
                  </a:lnTo>
                </a:path>
              </a:pathLst>
            </a:custGeom>
            <a:ln w="25400">
              <a:solidFill>
                <a:srgbClr val="96969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4724399" y="3352800"/>
              <a:ext cx="353060" cy="0"/>
            </a:xfrm>
            <a:custGeom>
              <a:avLst/>
              <a:gdLst/>
              <a:ahLst/>
              <a:cxnLst/>
              <a:rect l="l" t="t" r="r" b="b"/>
              <a:pathLst>
                <a:path w="353060">
                  <a:moveTo>
                    <a:pt x="352926" y="0"/>
                  </a:moveTo>
                  <a:lnTo>
                    <a:pt x="0" y="1"/>
                  </a:lnTo>
                </a:path>
              </a:pathLst>
            </a:custGeom>
            <a:ln w="25400">
              <a:solidFill>
                <a:srgbClr val="96969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4788567" y="3290454"/>
              <a:ext cx="353060" cy="0"/>
            </a:xfrm>
            <a:custGeom>
              <a:avLst/>
              <a:gdLst/>
              <a:ahLst/>
              <a:cxnLst/>
              <a:rect l="l" t="t" r="r" b="b"/>
              <a:pathLst>
                <a:path w="353060">
                  <a:moveTo>
                    <a:pt x="352926" y="0"/>
                  </a:moveTo>
                  <a:lnTo>
                    <a:pt x="0" y="1"/>
                  </a:lnTo>
                </a:path>
              </a:pathLst>
            </a:custGeom>
            <a:ln w="25400">
              <a:solidFill>
                <a:srgbClr val="96969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4884820" y="3228108"/>
              <a:ext cx="353060" cy="0"/>
            </a:xfrm>
            <a:custGeom>
              <a:avLst/>
              <a:gdLst/>
              <a:ahLst/>
              <a:cxnLst/>
              <a:rect l="l" t="t" r="r" b="b"/>
              <a:pathLst>
                <a:path w="353060">
                  <a:moveTo>
                    <a:pt x="352926" y="0"/>
                  </a:moveTo>
                  <a:lnTo>
                    <a:pt x="0" y="1"/>
                  </a:lnTo>
                </a:path>
              </a:pathLst>
            </a:custGeom>
            <a:ln w="25400">
              <a:solidFill>
                <a:srgbClr val="96969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4948988" y="3165763"/>
              <a:ext cx="353060" cy="0"/>
            </a:xfrm>
            <a:custGeom>
              <a:avLst/>
              <a:gdLst/>
              <a:ahLst/>
              <a:cxnLst/>
              <a:rect l="l" t="t" r="r" b="b"/>
              <a:pathLst>
                <a:path w="353060">
                  <a:moveTo>
                    <a:pt x="352926" y="0"/>
                  </a:moveTo>
                  <a:lnTo>
                    <a:pt x="0" y="1"/>
                  </a:lnTo>
                </a:path>
              </a:pathLst>
            </a:custGeom>
            <a:ln w="25400">
              <a:solidFill>
                <a:srgbClr val="96969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4981072" y="3165763"/>
              <a:ext cx="353060" cy="0"/>
            </a:xfrm>
            <a:custGeom>
              <a:avLst/>
              <a:gdLst/>
              <a:ahLst/>
              <a:cxnLst/>
              <a:rect l="l" t="t" r="r" b="b"/>
              <a:pathLst>
                <a:path w="353060">
                  <a:moveTo>
                    <a:pt x="352926" y="0"/>
                  </a:moveTo>
                  <a:lnTo>
                    <a:pt x="0" y="1"/>
                  </a:lnTo>
                </a:path>
              </a:pathLst>
            </a:custGeom>
            <a:ln w="25400">
              <a:solidFill>
                <a:srgbClr val="96969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 txBox="1"/>
            <p:nvPr/>
          </p:nvSpPr>
          <p:spPr>
            <a:xfrm>
              <a:off x="3745865" y="1870442"/>
              <a:ext cx="877209" cy="238527"/>
            </a:xfrm>
            <a:prstGeom prst="rect">
              <a:avLst/>
            </a:prstGeom>
          </p:spPr>
          <p:txBody>
            <a:bodyPr vert="horz" wrap="square" lIns="0" tIns="20320" rIns="0" bIns="0" rtlCol="0">
              <a:spAutoFit/>
            </a:bodyPr>
            <a:lstStyle/>
            <a:p>
              <a:pPr marL="12700" marR="5080">
                <a:lnSpc>
                  <a:spcPts val="1670"/>
                </a:lnSpc>
                <a:spcBef>
                  <a:spcPts val="160"/>
                </a:spcBef>
              </a:pPr>
              <a:r>
                <a:rPr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  <a:cs typeface="Footlight MT Light"/>
                </a:rPr>
                <a:t>视线</a:t>
              </a:r>
              <a:endParaRPr sz="2400" dirty="0">
                <a:latin typeface="黑体" panose="02010609060101010101" pitchFamily="49" charset="-122"/>
                <a:ea typeface="黑体" panose="02010609060101010101" pitchFamily="49" charset="-122"/>
                <a:cs typeface="Footlight MT Light"/>
              </a:endParaRPr>
            </a:p>
          </p:txBody>
        </p:sp>
      </p:grpSp>
      <p:sp>
        <p:nvSpPr>
          <p:cNvPr id="72" name="矩形 71"/>
          <p:cNvSpPr/>
          <p:nvPr/>
        </p:nvSpPr>
        <p:spPr>
          <a:xfrm>
            <a:off x="6391487" y="3402089"/>
            <a:ext cx="6218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1552575" algn="r">
              <a:lnSpc>
                <a:spcPct val="100000"/>
              </a:lnSpc>
              <a:spcBef>
                <a:spcPts val="980"/>
              </a:spcBef>
            </a:pPr>
            <a:r>
              <a:rPr lang="en-US" altLang="zh-CN" sz="2400" spc="-55" dirty="0">
                <a:latin typeface="Arial Unicode MS"/>
                <a:cs typeface="Arial Unicode MS"/>
              </a:rPr>
              <a:t>C</a:t>
            </a:r>
            <a:endParaRPr lang="en-US" altLang="zh-CN" sz="2400" dirty="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0252" y="6336474"/>
            <a:ext cx="75622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10" dirty="0">
                <a:latin typeface="Footlight MT Light"/>
                <a:cs typeface="Footlight MT Light"/>
                <a:hlinkClick r:id="rId2"/>
              </a:rPr>
              <a:t>http://www.robots.ox.ac.uk/~vgg/projects/SingleView/models/hut/hutme.wrl</a:t>
            </a:r>
            <a:endParaRPr sz="1800">
              <a:latin typeface="Footlight MT Light"/>
              <a:cs typeface="Footlight MT Ligh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71600" y="380999"/>
            <a:ext cx="6451600" cy="55299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95400" y="914400"/>
            <a:ext cx="6781800" cy="4038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876800" y="1219200"/>
            <a:ext cx="2590800" cy="3276600"/>
          </a:xfrm>
          <a:custGeom>
            <a:avLst/>
            <a:gdLst/>
            <a:ahLst/>
            <a:cxnLst/>
            <a:rect l="l" t="t" r="r" b="b"/>
            <a:pathLst>
              <a:path w="2590800" h="3276600">
                <a:moveTo>
                  <a:pt x="76200" y="609600"/>
                </a:moveTo>
                <a:lnTo>
                  <a:pt x="838200" y="0"/>
                </a:lnTo>
                <a:lnTo>
                  <a:pt x="2590800" y="2133600"/>
                </a:lnTo>
                <a:lnTo>
                  <a:pt x="2590800" y="2971800"/>
                </a:lnTo>
                <a:lnTo>
                  <a:pt x="0" y="3276600"/>
                </a:lnTo>
                <a:lnTo>
                  <a:pt x="0" y="609600"/>
                </a:lnTo>
              </a:path>
            </a:pathLst>
          </a:custGeom>
          <a:ln w="635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81200" y="1219200"/>
            <a:ext cx="3657600" cy="1447800"/>
          </a:xfrm>
          <a:custGeom>
            <a:avLst/>
            <a:gdLst/>
            <a:ahLst/>
            <a:cxnLst/>
            <a:rect l="l" t="t" r="r" b="b"/>
            <a:pathLst>
              <a:path w="3657600" h="1447800">
                <a:moveTo>
                  <a:pt x="0" y="1447800"/>
                </a:moveTo>
                <a:lnTo>
                  <a:pt x="1981200" y="1295400"/>
                </a:lnTo>
                <a:lnTo>
                  <a:pt x="3657600" y="0"/>
                </a:lnTo>
                <a:lnTo>
                  <a:pt x="1143000" y="762000"/>
                </a:lnTo>
                <a:lnTo>
                  <a:pt x="152400" y="1447800"/>
                </a:lnTo>
              </a:path>
            </a:pathLst>
          </a:custGeom>
          <a:ln w="63500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276600" y="2971800"/>
            <a:ext cx="609600" cy="1524000"/>
          </a:xfrm>
          <a:custGeom>
            <a:avLst/>
            <a:gdLst/>
            <a:ahLst/>
            <a:cxnLst/>
            <a:rect l="l" t="t" r="r" b="b"/>
            <a:pathLst>
              <a:path w="609600" h="1524000">
                <a:moveTo>
                  <a:pt x="76200" y="1447800"/>
                </a:moveTo>
                <a:lnTo>
                  <a:pt x="381000" y="1447800"/>
                </a:lnTo>
                <a:lnTo>
                  <a:pt x="381000" y="533400"/>
                </a:lnTo>
                <a:lnTo>
                  <a:pt x="609600" y="457200"/>
                </a:lnTo>
                <a:lnTo>
                  <a:pt x="228600" y="0"/>
                </a:lnTo>
                <a:lnTo>
                  <a:pt x="152400" y="0"/>
                </a:lnTo>
                <a:lnTo>
                  <a:pt x="0" y="304800"/>
                </a:lnTo>
                <a:lnTo>
                  <a:pt x="0" y="685800"/>
                </a:lnTo>
                <a:lnTo>
                  <a:pt x="76200" y="1524000"/>
                </a:lnTo>
              </a:path>
            </a:pathLst>
          </a:custGeom>
          <a:ln w="63500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59740" y="5049520"/>
            <a:ext cx="3355340" cy="166455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 spc="8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手动选择：</a:t>
            </a:r>
          </a:p>
          <a:p>
            <a:pPr marL="469900" lvl="1">
              <a:spcBef>
                <a:spcPts val="100"/>
              </a:spcBef>
            </a:pPr>
            <a:r>
              <a:rPr lang="zh-CN" altLang="en-US" sz="2000" spc="8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影消点与影消线；</a:t>
            </a:r>
          </a:p>
          <a:p>
            <a:pPr marL="469900" lvl="1">
              <a:spcBef>
                <a:spcPts val="100"/>
              </a:spcBef>
            </a:pPr>
            <a:r>
              <a:rPr lang="zh-CN" altLang="en-US" sz="2000" spc="8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平面；</a:t>
            </a:r>
          </a:p>
          <a:p>
            <a:pPr marL="469900" lvl="1">
              <a:spcBef>
                <a:spcPts val="100"/>
              </a:spcBef>
            </a:pPr>
            <a:r>
              <a:rPr lang="zh-CN" altLang="en-US" sz="2000" spc="8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遮盖边界；</a:t>
            </a:r>
          </a:p>
          <a:p>
            <a:pPr marL="469900" lvl="1">
              <a:spcBef>
                <a:spcPts val="100"/>
              </a:spcBef>
            </a:pPr>
            <a:r>
              <a:rPr lang="zh-CN" altLang="en-US" sz="2000" spc="8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等等</a:t>
            </a:r>
            <a:r>
              <a:rPr lang="en-US" altLang="zh-CN" sz="2000" spc="8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..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87106" y="145605"/>
            <a:ext cx="717042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3200" spc="-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单视图重构 </a:t>
            </a:r>
            <a:r>
              <a:rPr lang="en-US" altLang="zh-CN" sz="3200" spc="-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–</a:t>
            </a:r>
            <a:r>
              <a:rPr lang="zh-CN" altLang="en-US" sz="3200" spc="-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弊病</a:t>
            </a:r>
            <a:endParaRPr sz="3200" dirty="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67400" y="1981200"/>
            <a:ext cx="2316162" cy="1828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79116" y="1962150"/>
            <a:ext cx="4634233" cy="1828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61975" y="1962150"/>
            <a:ext cx="4648200" cy="1828800"/>
          </a:xfrm>
          <a:prstGeom prst="rect">
            <a:avLst/>
          </a:prstGeom>
          <a:ln w="38100">
            <a:solidFill>
              <a:srgbClr val="C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450">
              <a:latin typeface="Times New Roman"/>
              <a:cs typeface="Times New Roman"/>
            </a:endParaRPr>
          </a:p>
          <a:p>
            <a:pPr marL="901065">
              <a:lnSpc>
                <a:spcPct val="100000"/>
              </a:lnSpc>
              <a:tabLst>
                <a:tab pos="3186430" algn="l"/>
              </a:tabLst>
            </a:pPr>
            <a:r>
              <a:rPr sz="1800" b="0" spc="-25" dirty="0">
                <a:latin typeface="Footlight MT Light"/>
                <a:cs typeface="Footlight MT Light"/>
              </a:rPr>
              <a:t>Image	</a:t>
            </a:r>
            <a:r>
              <a:rPr sz="1800" b="0" spc="-5" dirty="0">
                <a:latin typeface="Footlight MT Light"/>
                <a:cs typeface="Footlight MT Light"/>
              </a:rPr>
              <a:t>Depth</a:t>
            </a:r>
            <a:endParaRPr sz="1800">
              <a:latin typeface="Footlight MT Light"/>
              <a:cs typeface="Footlight MT Ligh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410200" y="2743200"/>
            <a:ext cx="304800" cy="228600"/>
          </a:xfrm>
          <a:custGeom>
            <a:avLst/>
            <a:gdLst/>
            <a:ahLst/>
            <a:cxnLst/>
            <a:rect l="l" t="t" r="r" b="b"/>
            <a:pathLst>
              <a:path w="304800" h="228600">
                <a:moveTo>
                  <a:pt x="190500" y="0"/>
                </a:moveTo>
                <a:lnTo>
                  <a:pt x="190500" y="57150"/>
                </a:lnTo>
                <a:lnTo>
                  <a:pt x="0" y="57150"/>
                </a:lnTo>
                <a:lnTo>
                  <a:pt x="0" y="171450"/>
                </a:lnTo>
                <a:lnTo>
                  <a:pt x="190500" y="171450"/>
                </a:lnTo>
                <a:lnTo>
                  <a:pt x="190500" y="228600"/>
                </a:lnTo>
                <a:lnTo>
                  <a:pt x="304800" y="114300"/>
                </a:lnTo>
                <a:lnTo>
                  <a:pt x="190500" y="0"/>
                </a:lnTo>
                <a:close/>
              </a:path>
            </a:pathLst>
          </a:custGeom>
          <a:solidFill>
            <a:srgbClr val="BBE0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410200" y="2743200"/>
            <a:ext cx="304800" cy="228600"/>
          </a:xfrm>
          <a:custGeom>
            <a:avLst/>
            <a:gdLst/>
            <a:ahLst/>
            <a:cxnLst/>
            <a:rect l="l" t="t" r="r" b="b"/>
            <a:pathLst>
              <a:path w="304800" h="228600">
                <a:moveTo>
                  <a:pt x="0" y="57150"/>
                </a:moveTo>
                <a:lnTo>
                  <a:pt x="190500" y="57150"/>
                </a:lnTo>
                <a:lnTo>
                  <a:pt x="190500" y="0"/>
                </a:lnTo>
                <a:lnTo>
                  <a:pt x="304800" y="114300"/>
                </a:lnTo>
                <a:lnTo>
                  <a:pt x="190500" y="228600"/>
                </a:lnTo>
                <a:lnTo>
                  <a:pt x="190500" y="171450"/>
                </a:lnTo>
                <a:lnTo>
                  <a:pt x="0" y="171450"/>
                </a:lnTo>
                <a:lnTo>
                  <a:pt x="0" y="57150"/>
                </a:lnTo>
                <a:close/>
              </a:path>
            </a:pathLst>
          </a:custGeom>
          <a:ln w="25400">
            <a:solidFill>
              <a:srgbClr val="89A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723193" y="5199215"/>
            <a:ext cx="2875868" cy="118859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41337" y="4343400"/>
            <a:ext cx="2430571" cy="18288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903429" y="4343400"/>
            <a:ext cx="2430571" cy="18288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372827" y="5498274"/>
            <a:ext cx="1387475" cy="5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0" spc="-5" dirty="0">
                <a:latin typeface="Footlight MT Light"/>
                <a:cs typeface="Footlight MT Light"/>
              </a:rPr>
              <a:t>Planar</a:t>
            </a:r>
            <a:r>
              <a:rPr sz="1800" b="0" spc="-45" dirty="0">
                <a:latin typeface="Footlight MT Light"/>
                <a:cs typeface="Footlight MT Light"/>
              </a:rPr>
              <a:t> </a:t>
            </a:r>
            <a:r>
              <a:rPr sz="1800" b="0" spc="-5" dirty="0">
                <a:latin typeface="Footlight MT Light"/>
                <a:cs typeface="Footlight MT Light"/>
              </a:rPr>
              <a:t>Surface  </a:t>
            </a:r>
            <a:r>
              <a:rPr sz="1800" b="0" spc="-10" dirty="0">
                <a:latin typeface="Footlight MT Light"/>
                <a:cs typeface="Footlight MT Light"/>
              </a:rPr>
              <a:t>Segmentation</a:t>
            </a:r>
            <a:endParaRPr sz="1800">
              <a:latin typeface="Footlight MT Light"/>
              <a:cs typeface="Footlight MT Light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562600" y="4559300"/>
            <a:ext cx="3021012" cy="8509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036628" y="4050474"/>
            <a:ext cx="20269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5" dirty="0">
                <a:latin typeface="Footlight MT Light"/>
                <a:cs typeface="Footlight MT Light"/>
              </a:rPr>
              <a:t>Plane Parameter</a:t>
            </a:r>
            <a:r>
              <a:rPr sz="1800" b="0" spc="-10" dirty="0">
                <a:latin typeface="Footlight MT Light"/>
                <a:cs typeface="Footlight MT Light"/>
              </a:rPr>
              <a:t> </a:t>
            </a:r>
            <a:r>
              <a:rPr sz="1800" b="0" spc="-5" dirty="0">
                <a:latin typeface="Footlight MT Light"/>
                <a:cs typeface="Footlight MT Light"/>
              </a:rPr>
              <a:t>MRF</a:t>
            </a:r>
            <a:endParaRPr sz="1800">
              <a:latin typeface="Footlight MT Light"/>
              <a:cs typeface="Footlight MT Ligh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793740" y="6336474"/>
            <a:ext cx="12039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0" dirty="0">
                <a:latin typeface="Footlight MT Light"/>
                <a:cs typeface="Footlight MT Light"/>
              </a:rPr>
              <a:t>Conn</a:t>
            </a:r>
            <a:r>
              <a:rPr sz="1800" b="0" spc="-5" dirty="0">
                <a:latin typeface="Footlight MT Light"/>
                <a:cs typeface="Footlight MT Light"/>
              </a:rPr>
              <a:t>e</a:t>
            </a:r>
            <a:r>
              <a:rPr sz="1800" b="0" spc="-10" dirty="0">
                <a:latin typeface="Footlight MT Light"/>
                <a:cs typeface="Footlight MT Light"/>
              </a:rPr>
              <a:t>c</a:t>
            </a:r>
            <a:r>
              <a:rPr sz="1800" b="0" dirty="0">
                <a:latin typeface="Footlight MT Light"/>
                <a:cs typeface="Footlight MT Light"/>
              </a:rPr>
              <a:t>t</a:t>
            </a:r>
            <a:r>
              <a:rPr sz="1800" b="0" spc="-45" dirty="0">
                <a:latin typeface="Footlight MT Light"/>
                <a:cs typeface="Footlight MT Light"/>
              </a:rPr>
              <a:t>i</a:t>
            </a:r>
            <a:r>
              <a:rPr sz="1800" b="0" dirty="0">
                <a:latin typeface="Footlight MT Light"/>
                <a:cs typeface="Footlight MT Light"/>
              </a:rPr>
              <a:t>vity</a:t>
            </a:r>
            <a:endParaRPr sz="1800">
              <a:latin typeface="Footlight MT Light"/>
              <a:cs typeface="Footlight MT Ligh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360603" y="6336474"/>
            <a:ext cx="12141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5" dirty="0">
                <a:latin typeface="Footlight MT Light"/>
                <a:cs typeface="Footlight MT Light"/>
              </a:rPr>
              <a:t>Co-Planarity</a:t>
            </a:r>
            <a:endParaRPr sz="1800">
              <a:latin typeface="Footlight MT Light"/>
              <a:cs typeface="Footlight MT Light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2967704" y="143065"/>
            <a:ext cx="234061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-5" dirty="0"/>
              <a:t>“</a:t>
            </a:r>
            <a:r>
              <a:rPr spc="-5" dirty="0"/>
              <a:t>M</a:t>
            </a:r>
            <a:r>
              <a:rPr dirty="0"/>
              <a:t>a</a:t>
            </a:r>
            <a:r>
              <a:rPr spc="-185" dirty="0"/>
              <a:t>k</a:t>
            </a:r>
            <a:r>
              <a:rPr dirty="0"/>
              <a:t>e3D</a:t>
            </a:r>
            <a:r>
              <a:rPr lang="zh-CN" altLang="en-US" dirty="0"/>
              <a:t>”</a:t>
            </a:r>
            <a:endParaRPr dirty="0"/>
          </a:p>
        </p:txBody>
      </p:sp>
      <p:sp>
        <p:nvSpPr>
          <p:cNvPr id="16" name="object 16"/>
          <p:cNvSpPr txBox="1"/>
          <p:nvPr/>
        </p:nvSpPr>
        <p:spPr>
          <a:xfrm>
            <a:off x="535940" y="6336474"/>
            <a:ext cx="7797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u="sng" spc="-20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Footlight MT Light"/>
                <a:cs typeface="Footlight MT Light"/>
              </a:rPr>
              <a:t>y</a:t>
            </a:r>
            <a:r>
              <a:rPr sz="1800" b="0" u="sng" spc="0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Footlight MT Light"/>
                <a:cs typeface="Footlight MT Light"/>
              </a:rPr>
              <a:t>ou</a:t>
            </a:r>
            <a:r>
              <a:rPr sz="1800" b="0" u="sng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Footlight MT Light"/>
                <a:cs typeface="Footlight MT Light"/>
              </a:rPr>
              <a:t>t</a:t>
            </a:r>
            <a:r>
              <a:rPr sz="1800" b="0" u="sng" spc="0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Footlight MT Light"/>
                <a:cs typeface="Footlight MT Light"/>
              </a:rPr>
              <a:t>u</a:t>
            </a:r>
            <a:r>
              <a:rPr sz="1800" b="0" u="sng" spc="-10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Footlight MT Light"/>
                <a:cs typeface="Footlight MT Light"/>
              </a:rPr>
              <a:t>b</a:t>
            </a:r>
            <a:r>
              <a:rPr sz="1800" b="0" u="sng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Footlight MT Light"/>
                <a:cs typeface="Footlight MT Light"/>
              </a:rPr>
              <a:t>e</a:t>
            </a:r>
            <a:endParaRPr sz="1800">
              <a:latin typeface="Footlight MT Light"/>
              <a:cs typeface="Footlight MT Ligh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517139" y="996124"/>
            <a:ext cx="5360670" cy="8394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63825">
              <a:lnSpc>
                <a:spcPct val="100000"/>
              </a:lnSpc>
              <a:spcBef>
                <a:spcPts val="100"/>
              </a:spcBef>
            </a:pPr>
            <a:r>
              <a:rPr sz="2000" spc="10" dirty="0">
                <a:latin typeface="Arial Unicode MS"/>
                <a:cs typeface="Arial Unicode MS"/>
              </a:rPr>
              <a:t>Saxena, </a:t>
            </a:r>
            <a:r>
              <a:rPr sz="2000" spc="-40" dirty="0">
                <a:latin typeface="Arial Unicode MS"/>
                <a:cs typeface="Arial Unicode MS"/>
              </a:rPr>
              <a:t>Sun, </a:t>
            </a:r>
            <a:r>
              <a:rPr sz="2000" spc="125" dirty="0">
                <a:latin typeface="Arial Unicode MS"/>
                <a:cs typeface="Arial Unicode MS"/>
              </a:rPr>
              <a:t>Ng, </a:t>
            </a:r>
            <a:r>
              <a:rPr sz="2000" spc="35" dirty="0">
                <a:latin typeface="Arial Unicode MS"/>
                <a:cs typeface="Arial Unicode MS"/>
              </a:rPr>
              <a:t>05…</a:t>
            </a:r>
            <a:endParaRPr sz="20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1850"/>
              </a:spcBef>
              <a:tabLst>
                <a:tab pos="4050665" algn="l"/>
              </a:tabLst>
            </a:pPr>
            <a:r>
              <a:rPr sz="1800" b="0" spc="-15" dirty="0">
                <a:latin typeface="Footlight MT Light"/>
                <a:cs typeface="Footlight MT Light"/>
              </a:rPr>
              <a:t>Training	</a:t>
            </a:r>
            <a:r>
              <a:rPr sz="1800" b="0" spc="-5" dirty="0">
                <a:latin typeface="Footlight MT Light"/>
                <a:cs typeface="Footlight MT Light"/>
              </a:rPr>
              <a:t>Prediction</a:t>
            </a:r>
            <a:endParaRPr sz="1800">
              <a:latin typeface="Footlight MT Light"/>
              <a:cs typeface="Footlight MT Light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2057400"/>
            <a:ext cx="2819400" cy="18954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05200" y="304800"/>
            <a:ext cx="4667885" cy="1047723"/>
          </a:xfrm>
          <a:prstGeom prst="rect">
            <a:avLst/>
          </a:prstGeom>
        </p:spPr>
        <p:txBody>
          <a:bodyPr vert="horz" wrap="square" lIns="0" tIns="133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lang="zh-CN" altLang="en-US" spc="-35" dirty="0"/>
              <a:t>“</a:t>
            </a:r>
            <a:r>
              <a:rPr spc="-35" dirty="0"/>
              <a:t>Make3D</a:t>
            </a:r>
            <a:r>
              <a:rPr lang="zh-CN" altLang="en-US" spc="-35" dirty="0"/>
              <a:t>”</a:t>
            </a:r>
            <a:endParaRPr dirty="0"/>
          </a:p>
          <a:p>
            <a:pPr marL="1969770">
              <a:lnSpc>
                <a:spcPct val="100000"/>
              </a:lnSpc>
              <a:spcBef>
                <a:spcPts val="350"/>
              </a:spcBef>
            </a:pPr>
            <a:r>
              <a:rPr sz="2000" spc="10" dirty="0">
                <a:latin typeface="Arial Unicode MS"/>
                <a:cs typeface="Arial Unicode MS"/>
              </a:rPr>
              <a:t>Saxena, </a:t>
            </a:r>
            <a:r>
              <a:rPr sz="2000" spc="-40" dirty="0">
                <a:latin typeface="Arial Unicode MS"/>
                <a:cs typeface="Arial Unicode MS"/>
              </a:rPr>
              <a:t>Sun, </a:t>
            </a:r>
            <a:r>
              <a:rPr sz="2000" spc="125" dirty="0">
                <a:latin typeface="Arial Unicode MS"/>
                <a:cs typeface="Arial Unicode MS"/>
              </a:rPr>
              <a:t>Ng, </a:t>
            </a:r>
            <a:r>
              <a:rPr sz="2000" spc="35" dirty="0">
                <a:latin typeface="Arial Unicode MS"/>
                <a:cs typeface="Arial Unicode MS"/>
              </a:rPr>
              <a:t>05…</a:t>
            </a:r>
            <a:endParaRPr sz="2000" dirty="0">
              <a:latin typeface="Arial Unicode MS"/>
              <a:cs typeface="Arial Unicode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429000" y="2057400"/>
            <a:ext cx="2514600" cy="18891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096000" y="2057400"/>
            <a:ext cx="2514600" cy="18891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07340" y="4977574"/>
            <a:ext cx="4555490" cy="14268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1800" spc="125" dirty="0">
                <a:latin typeface="Arial Unicode MS"/>
                <a:cs typeface="Arial Unicode MS"/>
              </a:rPr>
              <a:t>软件名称</a:t>
            </a:r>
            <a:r>
              <a:rPr sz="1800" spc="25" dirty="0">
                <a:latin typeface="Arial Unicode MS"/>
                <a:cs typeface="Arial Unicode MS"/>
              </a:rPr>
              <a:t>:</a:t>
            </a:r>
            <a:r>
              <a:rPr sz="1800" spc="-45" dirty="0">
                <a:latin typeface="Arial Unicode MS"/>
                <a:cs typeface="Arial Unicode MS"/>
              </a:rPr>
              <a:t> </a:t>
            </a:r>
            <a:r>
              <a:rPr sz="1800" b="1" spc="100" dirty="0">
                <a:latin typeface="Lucida Sans"/>
                <a:cs typeface="Lucida Sans"/>
              </a:rPr>
              <a:t>Make3D</a:t>
            </a:r>
            <a:endParaRPr sz="1800" dirty="0">
              <a:latin typeface="Lucida Sans"/>
              <a:cs typeface="Lucida San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spc="55" dirty="0">
                <a:latin typeface="Lucida Sans"/>
                <a:cs typeface="Lucida Sans"/>
              </a:rPr>
              <a:t>“Convert </a:t>
            </a:r>
            <a:r>
              <a:rPr sz="1800" b="1" spc="65" dirty="0">
                <a:latin typeface="Lucida Sans"/>
                <a:cs typeface="Lucida Sans"/>
              </a:rPr>
              <a:t>your </a:t>
            </a:r>
            <a:r>
              <a:rPr sz="1800" b="1" spc="75" dirty="0">
                <a:latin typeface="Lucida Sans"/>
                <a:cs typeface="Lucida Sans"/>
              </a:rPr>
              <a:t>image </a:t>
            </a:r>
            <a:r>
              <a:rPr sz="1800" b="1" spc="0" dirty="0">
                <a:latin typeface="Lucida Sans"/>
                <a:cs typeface="Lucida Sans"/>
              </a:rPr>
              <a:t>into </a:t>
            </a:r>
            <a:r>
              <a:rPr sz="1800" b="1" spc="65" dirty="0">
                <a:latin typeface="Lucida Sans"/>
                <a:cs typeface="Lucida Sans"/>
              </a:rPr>
              <a:t>3d</a:t>
            </a:r>
            <a:r>
              <a:rPr sz="1800" b="1" spc="0" dirty="0">
                <a:latin typeface="Lucida Sans"/>
                <a:cs typeface="Lucida Sans"/>
              </a:rPr>
              <a:t> </a:t>
            </a:r>
            <a:r>
              <a:rPr sz="1800" b="1" spc="105" dirty="0">
                <a:latin typeface="Lucida Sans"/>
                <a:cs typeface="Lucida Sans"/>
              </a:rPr>
              <a:t>model”</a:t>
            </a:r>
            <a:endParaRPr sz="1800" dirty="0">
              <a:latin typeface="Lucida Sans"/>
              <a:cs typeface="Lucida Sans"/>
            </a:endParaRPr>
          </a:p>
          <a:p>
            <a:pPr marL="88900" marR="1574800">
              <a:lnSpc>
                <a:spcPct val="137700"/>
              </a:lnSpc>
              <a:spcBef>
                <a:spcPts val="760"/>
              </a:spcBef>
            </a:pPr>
            <a:r>
              <a:rPr sz="1800" b="0" spc="-5" dirty="0">
                <a:latin typeface="Footlight MT Light"/>
                <a:cs typeface="Footlight MT Light"/>
                <a:hlinkClick r:id="rId5"/>
              </a:rPr>
              <a:t>http://make3d.stanford.edu/ </a:t>
            </a:r>
            <a:r>
              <a:rPr sz="1800" b="0" spc="-5" dirty="0">
                <a:latin typeface="Footlight MT Light"/>
                <a:cs typeface="Footlight MT Light"/>
              </a:rPr>
              <a:t> </a:t>
            </a:r>
            <a:r>
              <a:rPr sz="1800" b="0" spc="-5" dirty="0">
                <a:latin typeface="Footlight MT Light"/>
                <a:cs typeface="Footlight MT Light"/>
                <a:hlinkClick r:id="rId6"/>
              </a:rPr>
              <a:t>http://make3d.cs.cornell.edu/</a:t>
            </a:r>
            <a:endParaRPr sz="1800" dirty="0">
              <a:latin typeface="Footlight MT Light"/>
              <a:cs typeface="Footlight MT Light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800" y="1371600"/>
            <a:ext cx="8318500" cy="4622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745739" y="5963920"/>
            <a:ext cx="5487035" cy="390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35"/>
              </a:lnSpc>
              <a:spcBef>
                <a:spcPts val="100"/>
              </a:spcBef>
            </a:pPr>
            <a:r>
              <a:rPr sz="1200" b="0" spc="-5" dirty="0">
                <a:latin typeface="Footlight MT Light"/>
                <a:cs typeface="Footlight MT Light"/>
              </a:rPr>
              <a:t>Depth Map Prediction </a:t>
            </a:r>
            <a:r>
              <a:rPr sz="1200" b="0" dirty="0">
                <a:latin typeface="Footlight MT Light"/>
                <a:cs typeface="Footlight MT Light"/>
              </a:rPr>
              <a:t>from a </a:t>
            </a:r>
            <a:r>
              <a:rPr sz="1200" b="0" spc="-15" dirty="0">
                <a:latin typeface="Footlight MT Light"/>
                <a:cs typeface="Footlight MT Light"/>
              </a:rPr>
              <a:t>Single </a:t>
            </a:r>
            <a:r>
              <a:rPr sz="1200" b="0" spc="-20" dirty="0">
                <a:latin typeface="Footlight MT Light"/>
                <a:cs typeface="Footlight MT Light"/>
              </a:rPr>
              <a:t>Image </a:t>
            </a:r>
            <a:r>
              <a:rPr sz="1200" b="0" spc="-15" dirty="0">
                <a:latin typeface="Footlight MT Light"/>
                <a:cs typeface="Footlight MT Light"/>
              </a:rPr>
              <a:t>using </a:t>
            </a:r>
            <a:r>
              <a:rPr sz="1200" b="0" dirty="0">
                <a:latin typeface="Footlight MT Light"/>
                <a:cs typeface="Footlight MT Light"/>
              </a:rPr>
              <a:t>a </a:t>
            </a:r>
            <a:r>
              <a:rPr sz="1200" b="0" spc="-5" dirty="0">
                <a:latin typeface="Footlight MT Light"/>
                <a:cs typeface="Footlight MT Light"/>
              </a:rPr>
              <a:t>Multi-Scale Deep</a:t>
            </a:r>
            <a:r>
              <a:rPr sz="1200" b="0" spc="60" dirty="0">
                <a:latin typeface="Footlight MT Light"/>
                <a:cs typeface="Footlight MT Light"/>
              </a:rPr>
              <a:t> </a:t>
            </a:r>
            <a:r>
              <a:rPr sz="1200" b="0" spc="-5" dirty="0">
                <a:latin typeface="Footlight MT Light"/>
                <a:cs typeface="Footlight MT Light"/>
              </a:rPr>
              <a:t>Network,</a:t>
            </a:r>
            <a:endParaRPr sz="1200">
              <a:latin typeface="Footlight MT Light"/>
              <a:cs typeface="Footlight MT Light"/>
            </a:endParaRPr>
          </a:p>
          <a:p>
            <a:pPr marL="12700">
              <a:lnSpc>
                <a:spcPts val="1435"/>
              </a:lnSpc>
            </a:pPr>
            <a:r>
              <a:rPr sz="1200" b="0" spc="-15" dirty="0">
                <a:latin typeface="Footlight MT Light"/>
                <a:cs typeface="Footlight MT Light"/>
              </a:rPr>
              <a:t>Eigen, </a:t>
            </a:r>
            <a:r>
              <a:rPr sz="1200" b="0" spc="-45" dirty="0">
                <a:latin typeface="Footlight MT Light"/>
                <a:cs typeface="Footlight MT Light"/>
              </a:rPr>
              <a:t>D., </a:t>
            </a:r>
            <a:r>
              <a:rPr sz="1200" b="0" spc="-5" dirty="0">
                <a:latin typeface="Footlight MT Light"/>
                <a:cs typeface="Footlight MT Light"/>
              </a:rPr>
              <a:t>Puhrsch, </a:t>
            </a:r>
            <a:r>
              <a:rPr sz="1200" b="0" spc="-10" dirty="0">
                <a:latin typeface="Footlight MT Light"/>
                <a:cs typeface="Footlight MT Light"/>
              </a:rPr>
              <a:t>C. </a:t>
            </a:r>
            <a:r>
              <a:rPr sz="1200" b="0" spc="-5" dirty="0">
                <a:latin typeface="Footlight MT Light"/>
                <a:cs typeface="Footlight MT Light"/>
              </a:rPr>
              <a:t>and </a:t>
            </a:r>
            <a:r>
              <a:rPr sz="1200" b="0" spc="-10" dirty="0">
                <a:latin typeface="Footlight MT Light"/>
                <a:cs typeface="Footlight MT Light"/>
              </a:rPr>
              <a:t>Fergus, </a:t>
            </a:r>
            <a:r>
              <a:rPr sz="1200" b="0" dirty="0">
                <a:latin typeface="Footlight MT Light"/>
                <a:cs typeface="Footlight MT Light"/>
              </a:rPr>
              <a:t>R. </a:t>
            </a:r>
            <a:r>
              <a:rPr sz="1200" b="0" spc="-10" dirty="0">
                <a:latin typeface="Footlight MT Light"/>
                <a:cs typeface="Footlight MT Light"/>
              </a:rPr>
              <a:t>Proc. </a:t>
            </a:r>
            <a:r>
              <a:rPr sz="1200" b="0" spc="-5" dirty="0">
                <a:latin typeface="Footlight MT Light"/>
                <a:cs typeface="Footlight MT Light"/>
              </a:rPr>
              <a:t>Neural Information </a:t>
            </a:r>
            <a:r>
              <a:rPr sz="1200" b="0" spc="-10" dirty="0">
                <a:latin typeface="Footlight MT Light"/>
                <a:cs typeface="Footlight MT Light"/>
              </a:rPr>
              <a:t>Processing </a:t>
            </a:r>
            <a:r>
              <a:rPr sz="1200" b="0" spc="-5" dirty="0">
                <a:latin typeface="Footlight MT Light"/>
                <a:cs typeface="Footlight MT Light"/>
              </a:rPr>
              <a:t>Systems</a:t>
            </a:r>
            <a:r>
              <a:rPr sz="1200" b="0" spc="150" dirty="0">
                <a:latin typeface="Footlight MT Light"/>
                <a:cs typeface="Footlight MT Light"/>
              </a:rPr>
              <a:t> </a:t>
            </a:r>
            <a:r>
              <a:rPr sz="1200" b="0" spc="-5" dirty="0">
                <a:latin typeface="Footlight MT Light"/>
                <a:cs typeface="Footlight MT Light"/>
              </a:rPr>
              <a:t>2014,</a:t>
            </a:r>
            <a:endParaRPr sz="1200">
              <a:latin typeface="Footlight MT Light"/>
              <a:cs typeface="Footlight MT Ligh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0739" y="71176"/>
            <a:ext cx="7837805" cy="984885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800"/>
              </a:spcBef>
            </a:pPr>
            <a:r>
              <a:rPr lang="zh-CN" altLang="en-US" spc="-5" dirty="0">
                <a:latin typeface="黑体" panose="02010609060101010101" pitchFamily="49" charset="-122"/>
                <a:ea typeface="黑体" panose="02010609060101010101" pitchFamily="49" charset="-122"/>
              </a:rPr>
              <a:t>使用深度学习重构深度图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R="243204" algn="r">
              <a:lnSpc>
                <a:spcPct val="100000"/>
              </a:lnSpc>
              <a:spcBef>
                <a:spcPts val="390"/>
              </a:spcBef>
            </a:pPr>
            <a:r>
              <a:rPr sz="1800" b="0" spc="-20" dirty="0">
                <a:latin typeface="Footlight MT Light"/>
                <a:cs typeface="Footlight MT Light"/>
              </a:rPr>
              <a:t>Eigen </a:t>
            </a:r>
            <a:r>
              <a:rPr sz="1800" b="0" dirty="0">
                <a:latin typeface="Footlight MT Light"/>
                <a:cs typeface="Footlight MT Light"/>
              </a:rPr>
              <a:t>et </a:t>
            </a:r>
            <a:r>
              <a:rPr sz="1800" b="0" spc="-5" dirty="0">
                <a:latin typeface="Footlight MT Light"/>
                <a:cs typeface="Footlight MT Light"/>
              </a:rPr>
              <a:t>al.,</a:t>
            </a:r>
            <a:r>
              <a:rPr sz="1800" b="0" spc="-10" dirty="0">
                <a:latin typeface="Footlight MT Light"/>
                <a:cs typeface="Footlight MT Light"/>
              </a:rPr>
              <a:t> </a:t>
            </a:r>
            <a:r>
              <a:rPr sz="1800" b="0" dirty="0">
                <a:latin typeface="Footlight MT Light"/>
                <a:cs typeface="Footlight MT Light"/>
              </a:rPr>
              <a:t>2014</a:t>
            </a:r>
            <a:endParaRPr sz="1800" dirty="0">
              <a:latin typeface="Footlight MT Light"/>
              <a:cs typeface="Footlight MT Light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1031" y="208901"/>
            <a:ext cx="534416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pc="13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3D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布局估计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362315" y="6269799"/>
            <a:ext cx="24511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75" dirty="0">
                <a:latin typeface="Arial Unicode MS"/>
                <a:cs typeface="Arial Unicode MS"/>
              </a:rPr>
              <a:t>58</a:t>
            </a:r>
            <a:endParaRPr sz="1400">
              <a:latin typeface="Arial Unicode MS"/>
              <a:cs typeface="Arial Unicode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51966" y="1109036"/>
            <a:ext cx="26200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5" dirty="0">
                <a:latin typeface="Footlight MT Light"/>
                <a:cs typeface="Footlight MT Light"/>
              </a:rPr>
              <a:t>Dasgupta, </a:t>
            </a:r>
            <a:r>
              <a:rPr sz="1800" b="0" dirty="0">
                <a:latin typeface="Footlight MT Light"/>
                <a:cs typeface="Footlight MT Light"/>
              </a:rPr>
              <a:t>et </a:t>
            </a:r>
            <a:r>
              <a:rPr sz="1800" b="0" spc="-5" dirty="0">
                <a:latin typeface="Footlight MT Light"/>
                <a:cs typeface="Footlight MT Light"/>
              </a:rPr>
              <a:t>al. </a:t>
            </a:r>
            <a:r>
              <a:rPr sz="1800" b="0" dirty="0">
                <a:latin typeface="Footlight MT Light"/>
                <a:cs typeface="Footlight MT Light"/>
              </a:rPr>
              <a:t>CVPR</a:t>
            </a:r>
            <a:r>
              <a:rPr sz="1800" b="0" spc="35" dirty="0">
                <a:latin typeface="Footlight MT Light"/>
                <a:cs typeface="Footlight MT Light"/>
              </a:rPr>
              <a:t> </a:t>
            </a:r>
            <a:r>
              <a:rPr sz="1800" b="0" dirty="0">
                <a:latin typeface="Footlight MT Light"/>
                <a:cs typeface="Footlight MT Light"/>
              </a:rPr>
              <a:t>2016</a:t>
            </a:r>
            <a:endParaRPr sz="1800">
              <a:latin typeface="Footlight MT Light"/>
              <a:cs typeface="Footlight MT Ligh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859504" y="2409856"/>
            <a:ext cx="1908069" cy="749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441584" y="2561317"/>
            <a:ext cx="2578100" cy="30174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88121" y="4569571"/>
            <a:ext cx="1765274" cy="146631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46653" y="1795081"/>
            <a:ext cx="2622486" cy="455419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128432" y="2717800"/>
            <a:ext cx="613833" cy="44873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178346" y="2752760"/>
            <a:ext cx="509774" cy="33216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178346" y="2752760"/>
            <a:ext cx="509905" cy="332740"/>
          </a:xfrm>
          <a:custGeom>
            <a:avLst/>
            <a:gdLst/>
            <a:ahLst/>
            <a:cxnLst/>
            <a:rect l="l" t="t" r="r" b="b"/>
            <a:pathLst>
              <a:path w="509904" h="332739">
                <a:moveTo>
                  <a:pt x="0" y="83042"/>
                </a:moveTo>
                <a:lnTo>
                  <a:pt x="343689" y="83042"/>
                </a:lnTo>
                <a:lnTo>
                  <a:pt x="343689" y="0"/>
                </a:lnTo>
                <a:lnTo>
                  <a:pt x="509774" y="166084"/>
                </a:lnTo>
                <a:lnTo>
                  <a:pt x="343689" y="332169"/>
                </a:lnTo>
                <a:lnTo>
                  <a:pt x="343689" y="249126"/>
                </a:lnTo>
                <a:lnTo>
                  <a:pt x="0" y="249126"/>
                </a:lnTo>
                <a:lnTo>
                  <a:pt x="0" y="83042"/>
                </a:lnTo>
                <a:close/>
              </a:path>
            </a:pathLst>
          </a:custGeom>
          <a:ln w="9525">
            <a:solidFill>
              <a:srgbClr val="B6DC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719233" y="3103033"/>
            <a:ext cx="508000" cy="56726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770363" y="3133943"/>
            <a:ext cx="403957" cy="46052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770363" y="3133943"/>
            <a:ext cx="404495" cy="461009"/>
          </a:xfrm>
          <a:custGeom>
            <a:avLst/>
            <a:gdLst/>
            <a:ahLst/>
            <a:cxnLst/>
            <a:rect l="l" t="t" r="r" b="b"/>
            <a:pathLst>
              <a:path w="404495" h="461010">
                <a:moveTo>
                  <a:pt x="134070" y="0"/>
                </a:moveTo>
                <a:lnTo>
                  <a:pt x="336922" y="277441"/>
                </a:lnTo>
                <a:lnTo>
                  <a:pt x="403958" y="228428"/>
                </a:lnTo>
                <a:lnTo>
                  <a:pt x="367913" y="460524"/>
                </a:lnTo>
                <a:lnTo>
                  <a:pt x="135817" y="424480"/>
                </a:lnTo>
                <a:lnTo>
                  <a:pt x="202852" y="375467"/>
                </a:lnTo>
                <a:lnTo>
                  <a:pt x="0" y="98026"/>
                </a:lnTo>
                <a:lnTo>
                  <a:pt x="134070" y="0"/>
                </a:lnTo>
                <a:close/>
              </a:path>
            </a:pathLst>
          </a:custGeom>
          <a:ln w="9525">
            <a:solidFill>
              <a:srgbClr val="B6DC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604933" y="4720166"/>
            <a:ext cx="584200" cy="49953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658097" y="4750817"/>
            <a:ext cx="478825" cy="39133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658097" y="4750817"/>
            <a:ext cx="479425" cy="391795"/>
          </a:xfrm>
          <a:custGeom>
            <a:avLst/>
            <a:gdLst/>
            <a:ahLst/>
            <a:cxnLst/>
            <a:rect l="l" t="t" r="r" b="b"/>
            <a:pathLst>
              <a:path w="479425" h="391795">
                <a:moveTo>
                  <a:pt x="478824" y="141957"/>
                </a:moveTo>
                <a:lnTo>
                  <a:pt x="185062" y="320356"/>
                </a:lnTo>
                <a:lnTo>
                  <a:pt x="228166" y="391335"/>
                </a:lnTo>
                <a:lnTo>
                  <a:pt x="0" y="335586"/>
                </a:lnTo>
                <a:lnTo>
                  <a:pt x="55748" y="107419"/>
                </a:lnTo>
                <a:lnTo>
                  <a:pt x="98852" y="178398"/>
                </a:lnTo>
                <a:lnTo>
                  <a:pt x="392615" y="0"/>
                </a:lnTo>
                <a:lnTo>
                  <a:pt x="478824" y="141957"/>
                </a:lnTo>
                <a:close/>
              </a:path>
            </a:pathLst>
          </a:custGeom>
          <a:ln w="9525">
            <a:solidFill>
              <a:srgbClr val="B6DC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094567" y="5029200"/>
            <a:ext cx="643466" cy="4445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146548" y="5062278"/>
            <a:ext cx="541576" cy="33216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146547" y="5062278"/>
            <a:ext cx="541655" cy="332740"/>
          </a:xfrm>
          <a:custGeom>
            <a:avLst/>
            <a:gdLst/>
            <a:ahLst/>
            <a:cxnLst/>
            <a:rect l="l" t="t" r="r" b="b"/>
            <a:pathLst>
              <a:path w="541654" h="332739">
                <a:moveTo>
                  <a:pt x="541577" y="83042"/>
                </a:moveTo>
                <a:lnTo>
                  <a:pt x="166084" y="83042"/>
                </a:lnTo>
                <a:lnTo>
                  <a:pt x="166084" y="0"/>
                </a:lnTo>
                <a:lnTo>
                  <a:pt x="0" y="166084"/>
                </a:lnTo>
                <a:lnTo>
                  <a:pt x="166084" y="332169"/>
                </a:lnTo>
                <a:lnTo>
                  <a:pt x="166084" y="249126"/>
                </a:lnTo>
                <a:lnTo>
                  <a:pt x="541577" y="249126"/>
                </a:lnTo>
                <a:lnTo>
                  <a:pt x="541577" y="83042"/>
                </a:lnTo>
                <a:close/>
              </a:path>
            </a:pathLst>
          </a:custGeom>
          <a:ln w="9525">
            <a:solidFill>
              <a:srgbClr val="B6DC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97743" y="2988259"/>
            <a:ext cx="2073654" cy="37305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84064" y="1044796"/>
            <a:ext cx="2062925" cy="17219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65861" y="2957921"/>
            <a:ext cx="2063664" cy="17155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02201" y="4971357"/>
            <a:ext cx="2071079" cy="171658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38954" y="998671"/>
            <a:ext cx="4323696" cy="172190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06818" y="2957921"/>
            <a:ext cx="2067187" cy="171553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610179" y="4971357"/>
            <a:ext cx="2063967" cy="171658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901031" y="208901"/>
            <a:ext cx="534416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altLang="zh-CN" sz="4400" spc="13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3D</a:t>
            </a:r>
            <a:r>
              <a:rPr lang="zh-CN" altLang="en-US" sz="44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布局估计</a:t>
            </a:r>
            <a:endParaRPr sz="4400" dirty="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44600" y="230684"/>
            <a:ext cx="6406192" cy="112458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indent="95250" algn="ctr">
              <a:lnSpc>
                <a:spcPct val="100299"/>
              </a:lnSpc>
              <a:spcBef>
                <a:spcPts val="85"/>
              </a:spcBef>
            </a:pPr>
            <a:r>
              <a:rPr lang="zh-CN" altLang="en-US" sz="3600" b="1" spc="-5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从单个图像进行相关对象检测和场景布局估计</a:t>
            </a:r>
            <a:endParaRPr sz="3600" dirty="0">
              <a:latin typeface="黑体" panose="02010609060101010101" pitchFamily="49" charset="-122"/>
              <a:ea typeface="黑体" panose="02010609060101010101" pitchFamily="49" charset="-122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18840" y="1430356"/>
            <a:ext cx="548449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0" spc="-90" dirty="0">
                <a:latin typeface="Footlight MT Light"/>
                <a:cs typeface="Footlight MT Light"/>
              </a:rPr>
              <a:t>Y. </a:t>
            </a:r>
            <a:r>
              <a:rPr sz="2000" b="0" spc="-30" dirty="0">
                <a:latin typeface="Footlight MT Light"/>
                <a:cs typeface="Footlight MT Light"/>
              </a:rPr>
              <a:t>Bao, </a:t>
            </a:r>
            <a:r>
              <a:rPr sz="2000" b="0" dirty="0">
                <a:latin typeface="Footlight MT Light"/>
                <a:cs typeface="Footlight MT Light"/>
              </a:rPr>
              <a:t>M. </a:t>
            </a:r>
            <a:r>
              <a:rPr sz="2000" b="0" spc="-5" dirty="0">
                <a:latin typeface="Footlight MT Light"/>
                <a:cs typeface="Footlight MT Light"/>
              </a:rPr>
              <a:t>Sun, </a:t>
            </a:r>
            <a:r>
              <a:rPr sz="2000" b="0" spc="-25" dirty="0">
                <a:latin typeface="Footlight MT Light"/>
                <a:cs typeface="Footlight MT Light"/>
              </a:rPr>
              <a:t>S. </a:t>
            </a:r>
            <a:r>
              <a:rPr sz="2000" b="0" spc="-15" dirty="0">
                <a:latin typeface="Footlight MT Light"/>
                <a:cs typeface="Footlight MT Light"/>
              </a:rPr>
              <a:t>Savarese, </a:t>
            </a:r>
            <a:r>
              <a:rPr sz="2000" b="0" spc="-5" dirty="0">
                <a:latin typeface="Footlight MT Light"/>
                <a:cs typeface="Footlight MT Light"/>
              </a:rPr>
              <a:t>CVPR 2010, </a:t>
            </a:r>
            <a:r>
              <a:rPr sz="2000" b="0" spc="-25" dirty="0">
                <a:latin typeface="Footlight MT Light"/>
                <a:cs typeface="Footlight MT Light"/>
              </a:rPr>
              <a:t>BMVC</a:t>
            </a:r>
            <a:r>
              <a:rPr sz="2000" b="0" spc="185" dirty="0">
                <a:latin typeface="Footlight MT Light"/>
                <a:cs typeface="Footlight MT Light"/>
              </a:rPr>
              <a:t> </a:t>
            </a:r>
            <a:r>
              <a:rPr sz="2000" b="0" spc="-5" dirty="0">
                <a:latin typeface="Footlight MT Light"/>
                <a:cs typeface="Footlight MT Light"/>
              </a:rPr>
              <a:t>2010</a:t>
            </a:r>
            <a:endParaRPr sz="2000">
              <a:latin typeface="Footlight MT Light"/>
              <a:cs typeface="Footlight MT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72623" y="2839402"/>
            <a:ext cx="143573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40"/>
              </a:lnSpc>
              <a:tabLst>
                <a:tab pos="991869" algn="l"/>
              </a:tabLst>
            </a:pPr>
            <a:r>
              <a:rPr sz="1400" b="0" spc="-5" dirty="0">
                <a:latin typeface="Footlight MT Light"/>
                <a:cs typeface="Footlight MT Light"/>
              </a:rPr>
              <a:t>M.</a:t>
            </a:r>
            <a:r>
              <a:rPr sz="1400" b="0" dirty="0">
                <a:latin typeface="Footlight MT Light"/>
                <a:cs typeface="Footlight MT Light"/>
              </a:rPr>
              <a:t> </a:t>
            </a:r>
            <a:r>
              <a:rPr sz="1400" b="0" spc="-5" dirty="0">
                <a:latin typeface="Footlight MT Light"/>
                <a:cs typeface="Footlight MT Light"/>
              </a:rPr>
              <a:t>Sun	</a:t>
            </a:r>
            <a:r>
              <a:rPr sz="1400" b="0" spc="-65" dirty="0">
                <a:latin typeface="Footlight MT Light"/>
                <a:cs typeface="Footlight MT Light"/>
              </a:rPr>
              <a:t>Y.</a:t>
            </a:r>
            <a:r>
              <a:rPr sz="1400" b="0" spc="-95" dirty="0">
                <a:latin typeface="Footlight MT Light"/>
                <a:cs typeface="Footlight MT Light"/>
              </a:rPr>
              <a:t> </a:t>
            </a:r>
            <a:r>
              <a:rPr sz="1400" b="0" dirty="0">
                <a:latin typeface="Footlight MT Light"/>
                <a:cs typeface="Footlight MT Light"/>
              </a:rPr>
              <a:t>Bao</a:t>
            </a:r>
            <a:endParaRPr sz="1400">
              <a:latin typeface="Footlight MT Light"/>
              <a:cs typeface="Footlight MT Ligh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44600" y="2838744"/>
            <a:ext cx="4847826" cy="36358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44600" y="2856214"/>
            <a:ext cx="4969022" cy="37344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19200" y="2885579"/>
            <a:ext cx="5009421" cy="375706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219200" y="3029023"/>
            <a:ext cx="4994422" cy="374581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545274"/>
            <a:ext cx="300291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3600" spc="15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下一讲</a:t>
            </a:r>
            <a:r>
              <a:rPr sz="3600" spc="1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:</a:t>
            </a:r>
            <a:endParaRPr sz="36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1000" y="1828800"/>
            <a:ext cx="6684009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 spc="2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多视图几何</a:t>
            </a:r>
            <a:r>
              <a:rPr sz="2400" spc="8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(</a:t>
            </a:r>
            <a:r>
              <a:rPr lang="zh-CN" altLang="en-US" sz="2400" spc="8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对极几何</a:t>
            </a:r>
            <a:r>
              <a:rPr sz="2400" spc="5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)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7740" y="210820"/>
            <a:ext cx="224218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  <a:cs typeface="Footlight MT Light"/>
              </a:rPr>
              <a:t>附录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  <a:cs typeface="Footlight MT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0252" y="6336474"/>
            <a:ext cx="75622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10" dirty="0">
                <a:latin typeface="Footlight MT Light"/>
                <a:cs typeface="Footlight MT Light"/>
                <a:hlinkClick r:id="rId2"/>
              </a:rPr>
              <a:t>http://www.robots.ox.ac.uk/~vgg/projects/SingleView/models/hut/hutme.wrl</a:t>
            </a:r>
            <a:endParaRPr sz="1800">
              <a:latin typeface="Footlight MT Light"/>
              <a:cs typeface="Footlight MT Ligh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3203" y="145605"/>
            <a:ext cx="723265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从单张图像恢复场景结构</a:t>
            </a:r>
            <a:endParaRPr sz="32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52600" y="950323"/>
            <a:ext cx="5943600" cy="50945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340746" y="1061115"/>
            <a:ext cx="1276350" cy="2221230"/>
          </a:xfrm>
          <a:custGeom>
            <a:avLst/>
            <a:gdLst/>
            <a:ahLst/>
            <a:cxnLst/>
            <a:rect l="l" t="t" r="r" b="b"/>
            <a:pathLst>
              <a:path w="1276350" h="2221229">
                <a:moveTo>
                  <a:pt x="1275806" y="0"/>
                </a:moveTo>
                <a:lnTo>
                  <a:pt x="125294" y="878889"/>
                </a:lnTo>
                <a:lnTo>
                  <a:pt x="0" y="2221170"/>
                </a:lnTo>
                <a:lnTo>
                  <a:pt x="60554" y="2174911"/>
                </a:lnTo>
                <a:lnTo>
                  <a:pt x="1029406" y="1434795"/>
                </a:lnTo>
                <a:lnTo>
                  <a:pt x="1275806" y="0"/>
                </a:lnTo>
                <a:close/>
              </a:path>
            </a:pathLst>
          </a:custGeom>
          <a:solidFill>
            <a:srgbClr val="C0C0C0">
              <a:alpha val="5293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340746" y="1061115"/>
            <a:ext cx="1276350" cy="2221230"/>
          </a:xfrm>
          <a:custGeom>
            <a:avLst/>
            <a:gdLst/>
            <a:ahLst/>
            <a:cxnLst/>
            <a:rect l="l" t="t" r="r" b="b"/>
            <a:pathLst>
              <a:path w="1276350" h="2221229">
                <a:moveTo>
                  <a:pt x="60553" y="2174913"/>
                </a:moveTo>
                <a:lnTo>
                  <a:pt x="1029405" y="1434795"/>
                </a:lnTo>
                <a:lnTo>
                  <a:pt x="1275805" y="0"/>
                </a:lnTo>
                <a:lnTo>
                  <a:pt x="125293" y="878889"/>
                </a:lnTo>
                <a:lnTo>
                  <a:pt x="0" y="2221170"/>
                </a:lnTo>
                <a:lnTo>
                  <a:pt x="121106" y="2128655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983739" y="168465"/>
            <a:ext cx="55486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-1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影消点 </a:t>
            </a:r>
            <a:r>
              <a:rPr lang="en-US" altLang="zh-CN" spc="-1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-</a:t>
            </a:r>
            <a:r>
              <a:rPr lang="zh-CN" altLang="en-US" spc="-1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例子</a:t>
            </a:r>
            <a:endParaRPr spc="5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908925" y="2514600"/>
            <a:ext cx="228600" cy="228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908925" y="2514600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114300"/>
                </a:moveTo>
                <a:lnTo>
                  <a:pt x="8982" y="69809"/>
                </a:lnTo>
                <a:lnTo>
                  <a:pt x="33477" y="33477"/>
                </a:lnTo>
                <a:lnTo>
                  <a:pt x="69809" y="8982"/>
                </a:lnTo>
                <a:lnTo>
                  <a:pt x="114300" y="0"/>
                </a:lnTo>
                <a:lnTo>
                  <a:pt x="158790" y="8982"/>
                </a:lnTo>
                <a:lnTo>
                  <a:pt x="195122" y="33477"/>
                </a:lnTo>
                <a:lnTo>
                  <a:pt x="219617" y="69809"/>
                </a:lnTo>
                <a:lnTo>
                  <a:pt x="228600" y="114300"/>
                </a:lnTo>
                <a:lnTo>
                  <a:pt x="219617" y="158790"/>
                </a:lnTo>
                <a:lnTo>
                  <a:pt x="195122" y="195122"/>
                </a:lnTo>
                <a:lnTo>
                  <a:pt x="158790" y="219617"/>
                </a:lnTo>
                <a:lnTo>
                  <a:pt x="114300" y="228600"/>
                </a:lnTo>
                <a:lnTo>
                  <a:pt x="69809" y="219617"/>
                </a:lnTo>
                <a:lnTo>
                  <a:pt x="33477" y="195122"/>
                </a:lnTo>
                <a:lnTo>
                  <a:pt x="8982" y="158790"/>
                </a:lnTo>
                <a:lnTo>
                  <a:pt x="0" y="1143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109903" y="2763520"/>
            <a:ext cx="3524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spc="-50" dirty="0">
                <a:latin typeface="Arial Unicode MS"/>
                <a:cs typeface="Arial Unicode MS"/>
              </a:rPr>
              <a:t>C</a:t>
            </a:r>
            <a:r>
              <a:rPr sz="2400" spc="135" baseline="-19097" dirty="0">
                <a:latin typeface="Arial Unicode MS"/>
                <a:cs typeface="Arial Unicode MS"/>
              </a:rPr>
              <a:t>2</a:t>
            </a:r>
            <a:endParaRPr sz="2400" baseline="-19097">
              <a:latin typeface="Arial Unicode MS"/>
              <a:cs typeface="Arial Unicode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905751" y="1670050"/>
            <a:ext cx="228600" cy="970280"/>
          </a:xfrm>
          <a:custGeom>
            <a:avLst/>
            <a:gdLst/>
            <a:ahLst/>
            <a:cxnLst/>
            <a:rect l="l" t="t" r="r" b="b"/>
            <a:pathLst>
              <a:path w="228600" h="970280">
                <a:moveTo>
                  <a:pt x="152400" y="228600"/>
                </a:moveTo>
                <a:lnTo>
                  <a:pt x="76200" y="228600"/>
                </a:lnTo>
                <a:lnTo>
                  <a:pt x="76198" y="969962"/>
                </a:lnTo>
                <a:lnTo>
                  <a:pt x="152398" y="969962"/>
                </a:lnTo>
                <a:lnTo>
                  <a:pt x="152400" y="228600"/>
                </a:lnTo>
                <a:close/>
              </a:path>
              <a:path w="228600" h="970280">
                <a:moveTo>
                  <a:pt x="114300" y="0"/>
                </a:moveTo>
                <a:lnTo>
                  <a:pt x="0" y="228600"/>
                </a:lnTo>
                <a:lnTo>
                  <a:pt x="228600" y="228600"/>
                </a:lnTo>
                <a:lnTo>
                  <a:pt x="1143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981430" y="2258267"/>
            <a:ext cx="772160" cy="407670"/>
          </a:xfrm>
          <a:custGeom>
            <a:avLst/>
            <a:gdLst/>
            <a:ahLst/>
            <a:cxnLst/>
            <a:rect l="l" t="t" r="r" b="b"/>
            <a:pathLst>
              <a:path w="772159" h="407669">
                <a:moveTo>
                  <a:pt x="516050" y="0"/>
                </a:moveTo>
                <a:lnTo>
                  <a:pt x="549673" y="68380"/>
                </a:lnTo>
                <a:lnTo>
                  <a:pt x="0" y="338664"/>
                </a:lnTo>
                <a:lnTo>
                  <a:pt x="33624" y="407045"/>
                </a:lnTo>
                <a:lnTo>
                  <a:pt x="583298" y="136761"/>
                </a:lnTo>
                <a:lnTo>
                  <a:pt x="668919" y="136761"/>
                </a:lnTo>
                <a:lnTo>
                  <a:pt x="771626" y="1699"/>
                </a:lnTo>
                <a:lnTo>
                  <a:pt x="516050" y="0"/>
                </a:lnTo>
                <a:close/>
              </a:path>
              <a:path w="772159" h="407669">
                <a:moveTo>
                  <a:pt x="668919" y="136761"/>
                </a:moveTo>
                <a:lnTo>
                  <a:pt x="583298" y="136761"/>
                </a:lnTo>
                <a:lnTo>
                  <a:pt x="616921" y="205140"/>
                </a:lnTo>
                <a:lnTo>
                  <a:pt x="668919" y="1367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020050" y="2525712"/>
            <a:ext cx="971550" cy="228600"/>
          </a:xfrm>
          <a:custGeom>
            <a:avLst/>
            <a:gdLst/>
            <a:ahLst/>
            <a:cxnLst/>
            <a:rect l="l" t="t" r="r" b="b"/>
            <a:pathLst>
              <a:path w="971550" h="228600">
                <a:moveTo>
                  <a:pt x="742950" y="0"/>
                </a:moveTo>
                <a:lnTo>
                  <a:pt x="742950" y="76200"/>
                </a:lnTo>
                <a:lnTo>
                  <a:pt x="0" y="76200"/>
                </a:lnTo>
                <a:lnTo>
                  <a:pt x="0" y="152400"/>
                </a:lnTo>
                <a:lnTo>
                  <a:pt x="742950" y="152400"/>
                </a:lnTo>
                <a:lnTo>
                  <a:pt x="742950" y="228600"/>
                </a:lnTo>
                <a:lnTo>
                  <a:pt x="971550" y="114300"/>
                </a:lnTo>
                <a:lnTo>
                  <a:pt x="742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84975" y="1828800"/>
            <a:ext cx="1524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937375" y="1905000"/>
            <a:ext cx="1081405" cy="762635"/>
          </a:xfrm>
          <a:custGeom>
            <a:avLst/>
            <a:gdLst/>
            <a:ahLst/>
            <a:cxnLst/>
            <a:rect l="l" t="t" r="r" b="b"/>
            <a:pathLst>
              <a:path w="1081404" h="762635">
                <a:moveTo>
                  <a:pt x="0" y="0"/>
                </a:moveTo>
                <a:lnTo>
                  <a:pt x="81662" y="149543"/>
                </a:lnTo>
                <a:lnTo>
                  <a:pt x="110652" y="107828"/>
                </a:lnTo>
                <a:lnTo>
                  <a:pt x="146099" y="107828"/>
                </a:lnTo>
                <a:lnTo>
                  <a:pt x="163545" y="82723"/>
                </a:lnTo>
                <a:lnTo>
                  <a:pt x="139642" y="66112"/>
                </a:lnTo>
                <a:lnTo>
                  <a:pt x="168633" y="24396"/>
                </a:lnTo>
                <a:lnTo>
                  <a:pt x="0" y="0"/>
                </a:lnTo>
                <a:close/>
              </a:path>
              <a:path w="1081404" h="762635">
                <a:moveTo>
                  <a:pt x="146099" y="107828"/>
                </a:moveTo>
                <a:lnTo>
                  <a:pt x="110652" y="107828"/>
                </a:lnTo>
                <a:lnTo>
                  <a:pt x="134555" y="124439"/>
                </a:lnTo>
                <a:lnTo>
                  <a:pt x="146099" y="107828"/>
                </a:lnTo>
                <a:close/>
              </a:path>
              <a:path w="1081404" h="762635">
                <a:moveTo>
                  <a:pt x="205261" y="111713"/>
                </a:moveTo>
                <a:lnTo>
                  <a:pt x="176270" y="153429"/>
                </a:lnTo>
                <a:lnTo>
                  <a:pt x="217987" y="182418"/>
                </a:lnTo>
                <a:lnTo>
                  <a:pt x="246976" y="140703"/>
                </a:lnTo>
                <a:lnTo>
                  <a:pt x="205261" y="111713"/>
                </a:lnTo>
                <a:close/>
              </a:path>
              <a:path w="1081404" h="762635">
                <a:moveTo>
                  <a:pt x="288693" y="169693"/>
                </a:moveTo>
                <a:lnTo>
                  <a:pt x="259703" y="211409"/>
                </a:lnTo>
                <a:lnTo>
                  <a:pt x="301419" y="240399"/>
                </a:lnTo>
                <a:lnTo>
                  <a:pt x="330409" y="198683"/>
                </a:lnTo>
                <a:lnTo>
                  <a:pt x="288693" y="169693"/>
                </a:lnTo>
                <a:close/>
              </a:path>
              <a:path w="1081404" h="762635">
                <a:moveTo>
                  <a:pt x="372125" y="227674"/>
                </a:moveTo>
                <a:lnTo>
                  <a:pt x="343134" y="269389"/>
                </a:lnTo>
                <a:lnTo>
                  <a:pt x="384850" y="298380"/>
                </a:lnTo>
                <a:lnTo>
                  <a:pt x="413840" y="256664"/>
                </a:lnTo>
                <a:lnTo>
                  <a:pt x="372125" y="227674"/>
                </a:lnTo>
                <a:close/>
              </a:path>
              <a:path w="1081404" h="762635">
                <a:moveTo>
                  <a:pt x="455556" y="285653"/>
                </a:moveTo>
                <a:lnTo>
                  <a:pt x="426566" y="327369"/>
                </a:lnTo>
                <a:lnTo>
                  <a:pt x="468282" y="356359"/>
                </a:lnTo>
                <a:lnTo>
                  <a:pt x="497272" y="314643"/>
                </a:lnTo>
                <a:lnTo>
                  <a:pt x="455556" y="285653"/>
                </a:lnTo>
                <a:close/>
              </a:path>
              <a:path w="1081404" h="762635">
                <a:moveTo>
                  <a:pt x="538988" y="343634"/>
                </a:moveTo>
                <a:lnTo>
                  <a:pt x="509998" y="385349"/>
                </a:lnTo>
                <a:lnTo>
                  <a:pt x="551714" y="414340"/>
                </a:lnTo>
                <a:lnTo>
                  <a:pt x="580704" y="372624"/>
                </a:lnTo>
                <a:lnTo>
                  <a:pt x="538988" y="343634"/>
                </a:lnTo>
                <a:close/>
              </a:path>
              <a:path w="1081404" h="762635">
                <a:moveTo>
                  <a:pt x="622420" y="401614"/>
                </a:moveTo>
                <a:lnTo>
                  <a:pt x="593430" y="443330"/>
                </a:lnTo>
                <a:lnTo>
                  <a:pt x="635146" y="472320"/>
                </a:lnTo>
                <a:lnTo>
                  <a:pt x="664136" y="430604"/>
                </a:lnTo>
                <a:lnTo>
                  <a:pt x="622420" y="401614"/>
                </a:lnTo>
                <a:close/>
              </a:path>
              <a:path w="1081404" h="762635">
                <a:moveTo>
                  <a:pt x="705852" y="459593"/>
                </a:moveTo>
                <a:lnTo>
                  <a:pt x="676861" y="501309"/>
                </a:lnTo>
                <a:lnTo>
                  <a:pt x="718577" y="530299"/>
                </a:lnTo>
                <a:lnTo>
                  <a:pt x="747567" y="488584"/>
                </a:lnTo>
                <a:lnTo>
                  <a:pt x="705852" y="459593"/>
                </a:lnTo>
                <a:close/>
              </a:path>
              <a:path w="1081404" h="762635">
                <a:moveTo>
                  <a:pt x="789283" y="517574"/>
                </a:moveTo>
                <a:lnTo>
                  <a:pt x="760293" y="559290"/>
                </a:lnTo>
                <a:lnTo>
                  <a:pt x="802010" y="588280"/>
                </a:lnTo>
                <a:lnTo>
                  <a:pt x="830999" y="546564"/>
                </a:lnTo>
                <a:lnTo>
                  <a:pt x="789283" y="517574"/>
                </a:lnTo>
                <a:close/>
              </a:path>
              <a:path w="1081404" h="762635">
                <a:moveTo>
                  <a:pt x="872716" y="575555"/>
                </a:moveTo>
                <a:lnTo>
                  <a:pt x="843725" y="617270"/>
                </a:lnTo>
                <a:lnTo>
                  <a:pt x="885441" y="646261"/>
                </a:lnTo>
                <a:lnTo>
                  <a:pt x="914431" y="604544"/>
                </a:lnTo>
                <a:lnTo>
                  <a:pt x="872716" y="575555"/>
                </a:lnTo>
                <a:close/>
              </a:path>
              <a:path w="1081404" h="762635">
                <a:moveTo>
                  <a:pt x="956147" y="633534"/>
                </a:moveTo>
                <a:lnTo>
                  <a:pt x="927157" y="675250"/>
                </a:lnTo>
                <a:lnTo>
                  <a:pt x="968872" y="704240"/>
                </a:lnTo>
                <a:lnTo>
                  <a:pt x="997863" y="662524"/>
                </a:lnTo>
                <a:lnTo>
                  <a:pt x="956147" y="633534"/>
                </a:lnTo>
                <a:close/>
              </a:path>
              <a:path w="1081404" h="762635">
                <a:moveTo>
                  <a:pt x="1039578" y="691514"/>
                </a:moveTo>
                <a:lnTo>
                  <a:pt x="1010588" y="733230"/>
                </a:lnTo>
                <a:lnTo>
                  <a:pt x="1052305" y="762220"/>
                </a:lnTo>
                <a:lnTo>
                  <a:pt x="1081294" y="720505"/>
                </a:lnTo>
                <a:lnTo>
                  <a:pt x="1039578" y="69151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028815" y="1544320"/>
            <a:ext cx="2908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 Unicode MS"/>
                <a:cs typeface="Arial Unicode MS"/>
              </a:rPr>
              <a:t>v</a:t>
            </a:r>
            <a:r>
              <a:rPr sz="2400" spc="135" baseline="-19097" dirty="0">
                <a:latin typeface="Arial Unicode MS"/>
                <a:cs typeface="Arial Unicode MS"/>
              </a:rPr>
              <a:t>2</a:t>
            </a:r>
            <a:endParaRPr sz="2400" baseline="-19097">
              <a:latin typeface="Arial Unicode MS"/>
              <a:cs typeface="Arial Unicode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800600" y="1524000"/>
            <a:ext cx="1524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648327" y="2773737"/>
            <a:ext cx="1924050" cy="1691639"/>
          </a:xfrm>
          <a:custGeom>
            <a:avLst/>
            <a:gdLst/>
            <a:ahLst/>
            <a:cxnLst/>
            <a:rect l="l" t="t" r="r" b="b"/>
            <a:pathLst>
              <a:path w="1924050" h="1691639">
                <a:moveTo>
                  <a:pt x="1923544" y="0"/>
                </a:moveTo>
                <a:lnTo>
                  <a:pt x="551177" y="461233"/>
                </a:lnTo>
                <a:lnTo>
                  <a:pt x="0" y="1691525"/>
                </a:lnTo>
                <a:lnTo>
                  <a:pt x="72231" y="1667249"/>
                </a:lnTo>
                <a:lnTo>
                  <a:pt x="1227907" y="1278843"/>
                </a:lnTo>
                <a:lnTo>
                  <a:pt x="1923544" y="0"/>
                </a:lnTo>
                <a:close/>
              </a:path>
            </a:pathLst>
          </a:custGeom>
          <a:solidFill>
            <a:srgbClr val="C0C0C0">
              <a:alpha val="5293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648327" y="2773738"/>
            <a:ext cx="1924050" cy="1691639"/>
          </a:xfrm>
          <a:custGeom>
            <a:avLst/>
            <a:gdLst/>
            <a:ahLst/>
            <a:cxnLst/>
            <a:rect l="l" t="t" r="r" b="b"/>
            <a:pathLst>
              <a:path w="1924050" h="1691639">
                <a:moveTo>
                  <a:pt x="72229" y="1667249"/>
                </a:moveTo>
                <a:lnTo>
                  <a:pt x="1227906" y="1278842"/>
                </a:lnTo>
                <a:lnTo>
                  <a:pt x="1923543" y="0"/>
                </a:lnTo>
                <a:lnTo>
                  <a:pt x="551177" y="461232"/>
                </a:lnTo>
                <a:lnTo>
                  <a:pt x="0" y="1691524"/>
                </a:lnTo>
                <a:lnTo>
                  <a:pt x="144459" y="1642973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540375" y="3962400"/>
            <a:ext cx="228600" cy="228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540375" y="3962400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114300"/>
                </a:moveTo>
                <a:lnTo>
                  <a:pt x="8982" y="69809"/>
                </a:lnTo>
                <a:lnTo>
                  <a:pt x="33477" y="33477"/>
                </a:lnTo>
                <a:lnTo>
                  <a:pt x="69809" y="8982"/>
                </a:lnTo>
                <a:lnTo>
                  <a:pt x="114300" y="0"/>
                </a:lnTo>
                <a:lnTo>
                  <a:pt x="158790" y="8982"/>
                </a:lnTo>
                <a:lnTo>
                  <a:pt x="195122" y="33477"/>
                </a:lnTo>
                <a:lnTo>
                  <a:pt x="219617" y="69809"/>
                </a:lnTo>
                <a:lnTo>
                  <a:pt x="228600" y="114300"/>
                </a:lnTo>
                <a:lnTo>
                  <a:pt x="219617" y="158790"/>
                </a:lnTo>
                <a:lnTo>
                  <a:pt x="195122" y="195122"/>
                </a:lnTo>
                <a:lnTo>
                  <a:pt x="158790" y="219617"/>
                </a:lnTo>
                <a:lnTo>
                  <a:pt x="114300" y="228600"/>
                </a:lnTo>
                <a:lnTo>
                  <a:pt x="69809" y="219617"/>
                </a:lnTo>
                <a:lnTo>
                  <a:pt x="33477" y="195122"/>
                </a:lnTo>
                <a:lnTo>
                  <a:pt x="8982" y="158790"/>
                </a:lnTo>
                <a:lnTo>
                  <a:pt x="0" y="1143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741353" y="4211320"/>
            <a:ext cx="3524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spc="-50" dirty="0">
                <a:latin typeface="Arial Unicode MS"/>
                <a:cs typeface="Arial Unicode MS"/>
              </a:rPr>
              <a:t>C</a:t>
            </a:r>
            <a:r>
              <a:rPr sz="2400" spc="135" baseline="-19097" dirty="0">
                <a:latin typeface="Arial Unicode MS"/>
                <a:cs typeface="Arial Unicode MS"/>
              </a:rPr>
              <a:t>1</a:t>
            </a:r>
            <a:endParaRPr sz="2400" baseline="-19097">
              <a:latin typeface="Arial Unicode MS"/>
              <a:cs typeface="Arial Unicode M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563440" y="3170069"/>
            <a:ext cx="299085" cy="958215"/>
          </a:xfrm>
          <a:custGeom>
            <a:avLst/>
            <a:gdLst/>
            <a:ahLst/>
            <a:cxnLst/>
            <a:rect l="l" t="t" r="r" b="b"/>
            <a:pathLst>
              <a:path w="299085" h="958214">
                <a:moveTo>
                  <a:pt x="232618" y="0"/>
                </a:moveTo>
                <a:lnTo>
                  <a:pt x="74631" y="200903"/>
                </a:lnTo>
                <a:lnTo>
                  <a:pt x="149270" y="216246"/>
                </a:lnTo>
                <a:lnTo>
                  <a:pt x="0" y="942425"/>
                </a:lnTo>
                <a:lnTo>
                  <a:pt x="74639" y="957767"/>
                </a:lnTo>
                <a:lnTo>
                  <a:pt x="223909" y="231589"/>
                </a:lnTo>
                <a:lnTo>
                  <a:pt x="294452" y="231589"/>
                </a:lnTo>
                <a:lnTo>
                  <a:pt x="232618" y="0"/>
                </a:lnTo>
                <a:close/>
              </a:path>
              <a:path w="299085" h="958214">
                <a:moveTo>
                  <a:pt x="294452" y="231589"/>
                </a:moveTo>
                <a:lnTo>
                  <a:pt x="223909" y="231589"/>
                </a:lnTo>
                <a:lnTo>
                  <a:pt x="298549" y="246932"/>
                </a:lnTo>
                <a:lnTo>
                  <a:pt x="294452" y="2315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571606" y="3842368"/>
            <a:ext cx="824230" cy="301625"/>
          </a:xfrm>
          <a:custGeom>
            <a:avLst/>
            <a:gdLst/>
            <a:ahLst/>
            <a:cxnLst/>
            <a:rect l="l" t="t" r="r" b="b"/>
            <a:pathLst>
              <a:path w="824229" h="301625">
                <a:moveTo>
                  <a:pt x="573669" y="0"/>
                </a:moveTo>
                <a:lnTo>
                  <a:pt x="592836" y="73748"/>
                </a:lnTo>
                <a:lnTo>
                  <a:pt x="0" y="227824"/>
                </a:lnTo>
                <a:lnTo>
                  <a:pt x="19166" y="301574"/>
                </a:lnTo>
                <a:lnTo>
                  <a:pt x="612002" y="147499"/>
                </a:lnTo>
                <a:lnTo>
                  <a:pt x="715611" y="147499"/>
                </a:lnTo>
                <a:lnTo>
                  <a:pt x="823668" y="53122"/>
                </a:lnTo>
                <a:lnTo>
                  <a:pt x="573669" y="0"/>
                </a:lnTo>
                <a:close/>
              </a:path>
              <a:path w="824229" h="301625">
                <a:moveTo>
                  <a:pt x="715611" y="147499"/>
                </a:moveTo>
                <a:lnTo>
                  <a:pt x="612002" y="147499"/>
                </a:lnTo>
                <a:lnTo>
                  <a:pt x="631169" y="221249"/>
                </a:lnTo>
                <a:lnTo>
                  <a:pt x="715611" y="1474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593088" y="4082846"/>
            <a:ext cx="959485" cy="299085"/>
          </a:xfrm>
          <a:custGeom>
            <a:avLst/>
            <a:gdLst/>
            <a:ahLst/>
            <a:cxnLst/>
            <a:rect l="l" t="t" r="r" b="b"/>
            <a:pathLst>
              <a:path w="959484" h="299085">
                <a:moveTo>
                  <a:pt x="15342" y="0"/>
                </a:moveTo>
                <a:lnTo>
                  <a:pt x="0" y="74640"/>
                </a:lnTo>
                <a:lnTo>
                  <a:pt x="727735" y="224229"/>
                </a:lnTo>
                <a:lnTo>
                  <a:pt x="712392" y="298869"/>
                </a:lnTo>
                <a:lnTo>
                  <a:pt x="959324" y="232937"/>
                </a:lnTo>
                <a:lnTo>
                  <a:pt x="853335" y="149589"/>
                </a:lnTo>
                <a:lnTo>
                  <a:pt x="743077" y="149589"/>
                </a:lnTo>
                <a:lnTo>
                  <a:pt x="15342" y="0"/>
                </a:lnTo>
                <a:close/>
              </a:path>
              <a:path w="959484" h="299085">
                <a:moveTo>
                  <a:pt x="758419" y="74950"/>
                </a:moveTo>
                <a:lnTo>
                  <a:pt x="743077" y="149589"/>
                </a:lnTo>
                <a:lnTo>
                  <a:pt x="853335" y="149589"/>
                </a:lnTo>
                <a:lnTo>
                  <a:pt x="758419" y="749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16425" y="3276600"/>
            <a:ext cx="1524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568825" y="3352800"/>
            <a:ext cx="1081405" cy="762635"/>
          </a:xfrm>
          <a:custGeom>
            <a:avLst/>
            <a:gdLst/>
            <a:ahLst/>
            <a:cxnLst/>
            <a:rect l="l" t="t" r="r" b="b"/>
            <a:pathLst>
              <a:path w="1081404" h="762635">
                <a:moveTo>
                  <a:pt x="0" y="0"/>
                </a:moveTo>
                <a:lnTo>
                  <a:pt x="81662" y="149543"/>
                </a:lnTo>
                <a:lnTo>
                  <a:pt x="110652" y="107828"/>
                </a:lnTo>
                <a:lnTo>
                  <a:pt x="146099" y="107828"/>
                </a:lnTo>
                <a:lnTo>
                  <a:pt x="163545" y="82723"/>
                </a:lnTo>
                <a:lnTo>
                  <a:pt x="139642" y="66112"/>
                </a:lnTo>
                <a:lnTo>
                  <a:pt x="168633" y="24396"/>
                </a:lnTo>
                <a:lnTo>
                  <a:pt x="0" y="0"/>
                </a:lnTo>
                <a:close/>
              </a:path>
              <a:path w="1081404" h="762635">
                <a:moveTo>
                  <a:pt x="146099" y="107828"/>
                </a:moveTo>
                <a:lnTo>
                  <a:pt x="110652" y="107828"/>
                </a:lnTo>
                <a:lnTo>
                  <a:pt x="134555" y="124439"/>
                </a:lnTo>
                <a:lnTo>
                  <a:pt x="146099" y="107828"/>
                </a:lnTo>
                <a:close/>
              </a:path>
              <a:path w="1081404" h="762635">
                <a:moveTo>
                  <a:pt x="205261" y="111713"/>
                </a:moveTo>
                <a:lnTo>
                  <a:pt x="176270" y="153429"/>
                </a:lnTo>
                <a:lnTo>
                  <a:pt x="217987" y="182418"/>
                </a:lnTo>
                <a:lnTo>
                  <a:pt x="246976" y="140703"/>
                </a:lnTo>
                <a:lnTo>
                  <a:pt x="205261" y="111713"/>
                </a:lnTo>
                <a:close/>
              </a:path>
              <a:path w="1081404" h="762635">
                <a:moveTo>
                  <a:pt x="288693" y="169693"/>
                </a:moveTo>
                <a:lnTo>
                  <a:pt x="259703" y="211409"/>
                </a:lnTo>
                <a:lnTo>
                  <a:pt x="301419" y="240399"/>
                </a:lnTo>
                <a:lnTo>
                  <a:pt x="330409" y="198683"/>
                </a:lnTo>
                <a:lnTo>
                  <a:pt x="288693" y="169693"/>
                </a:lnTo>
                <a:close/>
              </a:path>
              <a:path w="1081404" h="762635">
                <a:moveTo>
                  <a:pt x="372125" y="227674"/>
                </a:moveTo>
                <a:lnTo>
                  <a:pt x="343134" y="269389"/>
                </a:lnTo>
                <a:lnTo>
                  <a:pt x="384850" y="298380"/>
                </a:lnTo>
                <a:lnTo>
                  <a:pt x="413840" y="256664"/>
                </a:lnTo>
                <a:lnTo>
                  <a:pt x="372125" y="227674"/>
                </a:lnTo>
                <a:close/>
              </a:path>
              <a:path w="1081404" h="762635">
                <a:moveTo>
                  <a:pt x="455556" y="285653"/>
                </a:moveTo>
                <a:lnTo>
                  <a:pt x="426566" y="327369"/>
                </a:lnTo>
                <a:lnTo>
                  <a:pt x="468282" y="356359"/>
                </a:lnTo>
                <a:lnTo>
                  <a:pt x="497272" y="314643"/>
                </a:lnTo>
                <a:lnTo>
                  <a:pt x="455556" y="285653"/>
                </a:lnTo>
                <a:close/>
              </a:path>
              <a:path w="1081404" h="762635">
                <a:moveTo>
                  <a:pt x="538988" y="343634"/>
                </a:moveTo>
                <a:lnTo>
                  <a:pt x="509998" y="385349"/>
                </a:lnTo>
                <a:lnTo>
                  <a:pt x="551714" y="414340"/>
                </a:lnTo>
                <a:lnTo>
                  <a:pt x="580704" y="372624"/>
                </a:lnTo>
                <a:lnTo>
                  <a:pt x="538988" y="343634"/>
                </a:lnTo>
                <a:close/>
              </a:path>
              <a:path w="1081404" h="762635">
                <a:moveTo>
                  <a:pt x="622420" y="401614"/>
                </a:moveTo>
                <a:lnTo>
                  <a:pt x="593430" y="443330"/>
                </a:lnTo>
                <a:lnTo>
                  <a:pt x="635146" y="472320"/>
                </a:lnTo>
                <a:lnTo>
                  <a:pt x="664136" y="430604"/>
                </a:lnTo>
                <a:lnTo>
                  <a:pt x="622420" y="401614"/>
                </a:lnTo>
                <a:close/>
              </a:path>
              <a:path w="1081404" h="762635">
                <a:moveTo>
                  <a:pt x="705852" y="459593"/>
                </a:moveTo>
                <a:lnTo>
                  <a:pt x="676861" y="501309"/>
                </a:lnTo>
                <a:lnTo>
                  <a:pt x="718577" y="530299"/>
                </a:lnTo>
                <a:lnTo>
                  <a:pt x="747567" y="488584"/>
                </a:lnTo>
                <a:lnTo>
                  <a:pt x="705852" y="459593"/>
                </a:lnTo>
                <a:close/>
              </a:path>
              <a:path w="1081404" h="762635">
                <a:moveTo>
                  <a:pt x="789283" y="517574"/>
                </a:moveTo>
                <a:lnTo>
                  <a:pt x="760293" y="559290"/>
                </a:lnTo>
                <a:lnTo>
                  <a:pt x="802010" y="588280"/>
                </a:lnTo>
                <a:lnTo>
                  <a:pt x="830999" y="546564"/>
                </a:lnTo>
                <a:lnTo>
                  <a:pt x="789283" y="517574"/>
                </a:lnTo>
                <a:close/>
              </a:path>
              <a:path w="1081404" h="762635">
                <a:moveTo>
                  <a:pt x="872716" y="575555"/>
                </a:moveTo>
                <a:lnTo>
                  <a:pt x="843725" y="617270"/>
                </a:lnTo>
                <a:lnTo>
                  <a:pt x="885441" y="646261"/>
                </a:lnTo>
                <a:lnTo>
                  <a:pt x="914431" y="604544"/>
                </a:lnTo>
                <a:lnTo>
                  <a:pt x="872716" y="575555"/>
                </a:lnTo>
                <a:close/>
              </a:path>
              <a:path w="1081404" h="762635">
                <a:moveTo>
                  <a:pt x="956147" y="633534"/>
                </a:moveTo>
                <a:lnTo>
                  <a:pt x="927157" y="675250"/>
                </a:lnTo>
                <a:lnTo>
                  <a:pt x="968872" y="704240"/>
                </a:lnTo>
                <a:lnTo>
                  <a:pt x="997863" y="662524"/>
                </a:lnTo>
                <a:lnTo>
                  <a:pt x="956147" y="633534"/>
                </a:lnTo>
                <a:close/>
              </a:path>
              <a:path w="1081404" h="762635">
                <a:moveTo>
                  <a:pt x="1039578" y="691514"/>
                </a:moveTo>
                <a:lnTo>
                  <a:pt x="1010588" y="733230"/>
                </a:lnTo>
                <a:lnTo>
                  <a:pt x="1052305" y="762220"/>
                </a:lnTo>
                <a:lnTo>
                  <a:pt x="1081294" y="720505"/>
                </a:lnTo>
                <a:lnTo>
                  <a:pt x="1039578" y="69151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4660265" y="2992120"/>
            <a:ext cx="1663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spc="0" dirty="0">
                <a:latin typeface="Arial Unicode MS"/>
                <a:cs typeface="Arial Unicode MS"/>
              </a:rPr>
              <a:t>v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812665" y="3165665"/>
            <a:ext cx="13843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600" spc="90" dirty="0">
                <a:latin typeface="Arial Unicode MS"/>
                <a:cs typeface="Arial Unicode MS"/>
              </a:rPr>
              <a:t>1</a:t>
            </a:r>
            <a:endParaRPr sz="1600">
              <a:latin typeface="Arial Unicode MS"/>
              <a:cs typeface="Arial Unicode MS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7162800" y="3429000"/>
            <a:ext cx="869315" cy="854075"/>
          </a:xfrm>
          <a:custGeom>
            <a:avLst/>
            <a:gdLst/>
            <a:ahLst/>
            <a:cxnLst/>
            <a:rect l="l" t="t" r="r" b="b"/>
            <a:pathLst>
              <a:path w="869315" h="854075">
                <a:moveTo>
                  <a:pt x="216529" y="626216"/>
                </a:moveTo>
                <a:lnTo>
                  <a:pt x="0" y="762000"/>
                </a:lnTo>
                <a:lnTo>
                  <a:pt x="238545" y="853753"/>
                </a:lnTo>
                <a:lnTo>
                  <a:pt x="231011" y="775893"/>
                </a:lnTo>
                <a:lnTo>
                  <a:pt x="293862" y="766329"/>
                </a:lnTo>
                <a:lnTo>
                  <a:pt x="331218" y="757196"/>
                </a:lnTo>
                <a:lnTo>
                  <a:pt x="400330" y="734514"/>
                </a:lnTo>
                <a:lnTo>
                  <a:pt x="466462" y="703684"/>
                </a:lnTo>
                <a:lnTo>
                  <a:pt x="472719" y="699935"/>
                </a:lnTo>
                <a:lnTo>
                  <a:pt x="223662" y="699935"/>
                </a:lnTo>
                <a:lnTo>
                  <a:pt x="216529" y="626216"/>
                </a:lnTo>
                <a:close/>
              </a:path>
              <a:path w="869315" h="854075">
                <a:moveTo>
                  <a:pt x="838200" y="0"/>
                </a:moveTo>
                <a:lnTo>
                  <a:pt x="653844" y="177018"/>
                </a:lnTo>
                <a:lnTo>
                  <a:pt x="725136" y="202402"/>
                </a:lnTo>
                <a:lnTo>
                  <a:pt x="707274" y="250482"/>
                </a:lnTo>
                <a:lnTo>
                  <a:pt x="672779" y="331393"/>
                </a:lnTo>
                <a:lnTo>
                  <a:pt x="654799" y="369511"/>
                </a:lnTo>
                <a:lnTo>
                  <a:pt x="636197" y="405964"/>
                </a:lnTo>
                <a:lnTo>
                  <a:pt x="616917" y="440576"/>
                </a:lnTo>
                <a:lnTo>
                  <a:pt x="596917" y="473176"/>
                </a:lnTo>
                <a:lnTo>
                  <a:pt x="554598" y="531691"/>
                </a:lnTo>
                <a:lnTo>
                  <a:pt x="508928" y="580398"/>
                </a:lnTo>
                <a:lnTo>
                  <a:pt x="458778" y="619459"/>
                </a:lnTo>
                <a:lnTo>
                  <a:pt x="403779" y="650191"/>
                </a:lnTo>
                <a:lnTo>
                  <a:pt x="344187" y="673790"/>
                </a:lnTo>
                <a:lnTo>
                  <a:pt x="282399" y="690995"/>
                </a:lnTo>
                <a:lnTo>
                  <a:pt x="223662" y="699935"/>
                </a:lnTo>
                <a:lnTo>
                  <a:pt x="472719" y="699935"/>
                </a:lnTo>
                <a:lnTo>
                  <a:pt x="528632" y="663148"/>
                </a:lnTo>
                <a:lnTo>
                  <a:pt x="585657" y="611635"/>
                </a:lnTo>
                <a:lnTo>
                  <a:pt x="611841" y="581988"/>
                </a:lnTo>
                <a:lnTo>
                  <a:pt x="636504" y="550122"/>
                </a:lnTo>
                <a:lnTo>
                  <a:pt x="659787" y="516232"/>
                </a:lnTo>
                <a:lnTo>
                  <a:pt x="681821" y="480501"/>
                </a:lnTo>
                <a:lnTo>
                  <a:pt x="702735" y="443100"/>
                </a:lnTo>
                <a:lnTo>
                  <a:pt x="722651" y="404190"/>
                </a:lnTo>
                <a:lnTo>
                  <a:pt x="741682" y="363931"/>
                </a:lnTo>
                <a:lnTo>
                  <a:pt x="777360" y="280388"/>
                </a:lnTo>
                <a:lnTo>
                  <a:pt x="796897" y="227951"/>
                </a:lnTo>
                <a:lnTo>
                  <a:pt x="866055" y="227951"/>
                </a:lnTo>
                <a:lnTo>
                  <a:pt x="838200" y="0"/>
                </a:lnTo>
                <a:close/>
              </a:path>
              <a:path w="869315" h="854075">
                <a:moveTo>
                  <a:pt x="866055" y="227951"/>
                </a:moveTo>
                <a:lnTo>
                  <a:pt x="796897" y="227951"/>
                </a:lnTo>
                <a:lnTo>
                  <a:pt x="869201" y="253695"/>
                </a:lnTo>
                <a:lnTo>
                  <a:pt x="866055" y="22795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7924165" y="3974783"/>
            <a:ext cx="5080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800" spc="-185" dirty="0">
                <a:latin typeface="Arial Unicode MS"/>
                <a:cs typeface="Arial Unicode MS"/>
              </a:rPr>
              <a:t>R</a:t>
            </a:r>
            <a:r>
              <a:rPr sz="2800" spc="-75" dirty="0">
                <a:latin typeface="Arial Unicode MS"/>
                <a:cs typeface="Arial Unicode MS"/>
              </a:rPr>
              <a:t>,</a:t>
            </a:r>
            <a:r>
              <a:rPr sz="2800" spc="-360" dirty="0">
                <a:latin typeface="Arial Unicode MS"/>
                <a:cs typeface="Arial Unicode MS"/>
              </a:rPr>
              <a:t>T</a:t>
            </a:r>
            <a:endParaRPr sz="2800">
              <a:latin typeface="Arial Unicode MS"/>
              <a:cs typeface="Arial Unicode M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120640" y="1319974"/>
            <a:ext cx="390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125" dirty="0">
                <a:latin typeface="Arial Unicode MS"/>
                <a:cs typeface="Arial Unicode MS"/>
              </a:rPr>
              <a:t>s</a:t>
            </a:r>
            <a:r>
              <a:rPr sz="1800" spc="-55" dirty="0">
                <a:latin typeface="Arial Unicode MS"/>
                <a:cs typeface="Arial Unicode MS"/>
              </a:rPr>
              <a:t>t</a:t>
            </a:r>
            <a:r>
              <a:rPr sz="1800" spc="65" dirty="0">
                <a:latin typeface="Arial Unicode MS"/>
                <a:cs typeface="Arial Unicode MS"/>
              </a:rPr>
              <a:t>ar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28827" y="5971969"/>
            <a:ext cx="1538605" cy="529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300" spc="-5" dirty="0">
                <a:latin typeface="Times New Roman"/>
                <a:cs typeface="Times New Roman"/>
              </a:rPr>
              <a:t>R </a:t>
            </a:r>
            <a:r>
              <a:rPr sz="3300" b="1" spc="-10" dirty="0">
                <a:latin typeface="Times New Roman"/>
                <a:cs typeface="Times New Roman"/>
              </a:rPr>
              <a:t>d</a:t>
            </a:r>
            <a:r>
              <a:rPr sz="2850" spc="-15" baseline="-24853" dirty="0">
                <a:latin typeface="Times New Roman"/>
                <a:cs typeface="Times New Roman"/>
              </a:rPr>
              <a:t>1 </a:t>
            </a:r>
            <a:r>
              <a:rPr sz="3300" spc="-5" dirty="0">
                <a:latin typeface="Symbol"/>
                <a:cs typeface="Symbol"/>
              </a:rPr>
              <a:t></a:t>
            </a:r>
            <a:r>
              <a:rPr sz="3300" spc="-434" dirty="0">
                <a:latin typeface="Times New Roman"/>
                <a:cs typeface="Times New Roman"/>
              </a:rPr>
              <a:t> </a:t>
            </a:r>
            <a:r>
              <a:rPr sz="3300" b="1" spc="90" dirty="0">
                <a:latin typeface="Times New Roman"/>
                <a:cs typeface="Times New Roman"/>
              </a:rPr>
              <a:t>d</a:t>
            </a:r>
            <a:r>
              <a:rPr sz="2850" spc="135" baseline="-24853" dirty="0">
                <a:latin typeface="Times New Roman"/>
                <a:cs typeface="Times New Roman"/>
              </a:rPr>
              <a:t>2</a:t>
            </a:r>
            <a:endParaRPr sz="2850" baseline="-24853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867305" y="5949872"/>
            <a:ext cx="304800" cy="529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300" spc="-5" dirty="0">
                <a:latin typeface="Times New Roman"/>
                <a:cs typeface="Times New Roman"/>
              </a:rPr>
              <a:t>R</a:t>
            </a:r>
            <a:endParaRPr sz="33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07340" y="1243774"/>
            <a:ext cx="2807335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" dirty="0">
                <a:latin typeface="Arial Unicode MS"/>
                <a:cs typeface="Arial Unicode MS"/>
              </a:rPr>
              <a:t>v1, </a:t>
            </a:r>
            <a:r>
              <a:rPr sz="2400" spc="55" dirty="0">
                <a:latin typeface="Arial Unicode MS"/>
                <a:cs typeface="Arial Unicode MS"/>
              </a:rPr>
              <a:t>v2:</a:t>
            </a:r>
            <a:r>
              <a:rPr sz="2400" spc="50" dirty="0">
                <a:latin typeface="Arial Unicode MS"/>
                <a:cs typeface="Arial Unicode MS"/>
              </a:rPr>
              <a:t> </a:t>
            </a:r>
            <a:r>
              <a:rPr lang="zh-CN" altLang="en-US" sz="2400" spc="-4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测量值</a:t>
            </a:r>
            <a:endParaRPr lang="en-US" altLang="zh-CN" sz="2400" spc="-4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Arial Unicode MS"/>
                <a:cs typeface="Arial Unicode MS"/>
              </a:rPr>
              <a:t>K </a:t>
            </a:r>
            <a:r>
              <a:rPr sz="2400" spc="60" dirty="0">
                <a:latin typeface="Arial Unicode MS"/>
                <a:cs typeface="Arial Unicode MS"/>
              </a:rPr>
              <a:t>= </a:t>
            </a:r>
            <a:r>
              <a:rPr lang="zh-CN" altLang="en-US" sz="2400" spc="6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已知且不变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3505200" y="990600"/>
            <a:ext cx="5486400" cy="4038600"/>
          </a:xfrm>
          <a:custGeom>
            <a:avLst/>
            <a:gdLst/>
            <a:ahLst/>
            <a:cxnLst/>
            <a:rect l="l" t="t" r="r" b="b"/>
            <a:pathLst>
              <a:path w="5486400" h="4038600">
                <a:moveTo>
                  <a:pt x="0" y="0"/>
                </a:moveTo>
                <a:lnTo>
                  <a:pt x="5486400" y="0"/>
                </a:lnTo>
                <a:lnTo>
                  <a:pt x="5486400" y="4038600"/>
                </a:lnTo>
                <a:lnTo>
                  <a:pt x="0" y="40386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981200" y="6157872"/>
            <a:ext cx="685800" cy="190500"/>
          </a:xfrm>
          <a:custGeom>
            <a:avLst/>
            <a:gdLst/>
            <a:ahLst/>
            <a:cxnLst/>
            <a:rect l="l" t="t" r="r" b="b"/>
            <a:pathLst>
              <a:path w="685800" h="190500">
                <a:moveTo>
                  <a:pt x="0" y="63499"/>
                </a:moveTo>
                <a:lnTo>
                  <a:pt x="0" y="126999"/>
                </a:lnTo>
                <a:lnTo>
                  <a:pt x="495300" y="127000"/>
                </a:lnTo>
                <a:lnTo>
                  <a:pt x="495300" y="190500"/>
                </a:lnTo>
                <a:lnTo>
                  <a:pt x="685800" y="95250"/>
                </a:lnTo>
                <a:lnTo>
                  <a:pt x="622299" y="63500"/>
                </a:lnTo>
                <a:lnTo>
                  <a:pt x="0" y="63499"/>
                </a:lnTo>
                <a:close/>
              </a:path>
              <a:path w="685800" h="190500">
                <a:moveTo>
                  <a:pt x="495300" y="0"/>
                </a:moveTo>
                <a:lnTo>
                  <a:pt x="495300" y="63500"/>
                </a:lnTo>
                <a:lnTo>
                  <a:pt x="622299" y="63500"/>
                </a:lnTo>
                <a:lnTo>
                  <a:pt x="4953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307340" y="2153920"/>
            <a:ext cx="2877185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 spc="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能计算出 </a:t>
            </a:r>
            <a:r>
              <a:rPr sz="2400" spc="-26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R</a:t>
            </a:r>
            <a:r>
              <a:rPr lang="en-US" sz="2400" spc="-26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 </a:t>
            </a:r>
            <a:r>
              <a:rPr lang="zh-CN" altLang="en-US" sz="2400" spc="-26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吗</a:t>
            </a:r>
            <a:r>
              <a:rPr sz="2400" spc="-26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?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lang="zh-CN" altLang="en-US" sz="1800" spc="15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绕</a:t>
            </a:r>
            <a:r>
              <a:rPr lang="en-US" altLang="zh-CN" sz="1800" spc="15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z</a:t>
            </a:r>
            <a:r>
              <a:rPr lang="zh-CN" altLang="en-US" sz="1800" spc="15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旋转</a:t>
            </a:r>
            <a:endParaRPr sz="18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4420182" y="5595732"/>
            <a:ext cx="228600" cy="970280"/>
          </a:xfrm>
          <a:custGeom>
            <a:avLst/>
            <a:gdLst/>
            <a:ahLst/>
            <a:cxnLst/>
            <a:rect l="l" t="t" r="r" b="b"/>
            <a:pathLst>
              <a:path w="228600" h="970279">
                <a:moveTo>
                  <a:pt x="114300" y="0"/>
                </a:moveTo>
                <a:lnTo>
                  <a:pt x="0" y="228599"/>
                </a:lnTo>
                <a:lnTo>
                  <a:pt x="76200" y="228599"/>
                </a:lnTo>
                <a:lnTo>
                  <a:pt x="76198" y="969961"/>
                </a:lnTo>
                <a:lnTo>
                  <a:pt x="152398" y="969961"/>
                </a:lnTo>
                <a:lnTo>
                  <a:pt x="152400" y="228600"/>
                </a:lnTo>
                <a:lnTo>
                  <a:pt x="228599" y="228600"/>
                </a:lnTo>
                <a:lnTo>
                  <a:pt x="114300" y="0"/>
                </a:lnTo>
                <a:close/>
              </a:path>
              <a:path w="228600" h="970279">
                <a:moveTo>
                  <a:pt x="228599" y="228600"/>
                </a:moveTo>
                <a:lnTo>
                  <a:pt x="152400" y="228600"/>
                </a:lnTo>
                <a:lnTo>
                  <a:pt x="228600" y="2286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534481" y="6451394"/>
            <a:ext cx="971550" cy="228600"/>
          </a:xfrm>
          <a:custGeom>
            <a:avLst/>
            <a:gdLst/>
            <a:ahLst/>
            <a:cxnLst/>
            <a:rect l="l" t="t" r="r" b="b"/>
            <a:pathLst>
              <a:path w="971550" h="228600">
                <a:moveTo>
                  <a:pt x="895349" y="152400"/>
                </a:moveTo>
                <a:lnTo>
                  <a:pt x="742950" y="152400"/>
                </a:lnTo>
                <a:lnTo>
                  <a:pt x="742950" y="228599"/>
                </a:lnTo>
                <a:lnTo>
                  <a:pt x="895349" y="152400"/>
                </a:lnTo>
                <a:close/>
              </a:path>
              <a:path w="971550" h="228600">
                <a:moveTo>
                  <a:pt x="742950" y="0"/>
                </a:moveTo>
                <a:lnTo>
                  <a:pt x="742950" y="76200"/>
                </a:lnTo>
                <a:lnTo>
                  <a:pt x="0" y="76200"/>
                </a:lnTo>
                <a:lnTo>
                  <a:pt x="0" y="152400"/>
                </a:lnTo>
                <a:lnTo>
                  <a:pt x="895349" y="152400"/>
                </a:lnTo>
                <a:lnTo>
                  <a:pt x="971550" y="114299"/>
                </a:lnTo>
                <a:lnTo>
                  <a:pt x="742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913132" y="5441133"/>
            <a:ext cx="438150" cy="903605"/>
          </a:xfrm>
          <a:custGeom>
            <a:avLst/>
            <a:gdLst/>
            <a:ahLst/>
            <a:cxnLst/>
            <a:rect l="l" t="t" r="r" b="b"/>
            <a:pathLst>
              <a:path w="438150" h="903604">
                <a:moveTo>
                  <a:pt x="425621" y="0"/>
                </a:moveTo>
                <a:lnTo>
                  <a:pt x="228914" y="163184"/>
                </a:lnTo>
                <a:lnTo>
                  <a:pt x="298658" y="193881"/>
                </a:lnTo>
                <a:lnTo>
                  <a:pt x="0" y="872424"/>
                </a:lnTo>
                <a:lnTo>
                  <a:pt x="69743" y="903121"/>
                </a:lnTo>
                <a:lnTo>
                  <a:pt x="368401" y="224578"/>
                </a:lnTo>
                <a:lnTo>
                  <a:pt x="436638" y="224578"/>
                </a:lnTo>
                <a:lnTo>
                  <a:pt x="425621" y="0"/>
                </a:lnTo>
                <a:close/>
              </a:path>
              <a:path w="438150" h="903604">
                <a:moveTo>
                  <a:pt x="436638" y="224578"/>
                </a:moveTo>
                <a:lnTo>
                  <a:pt x="368401" y="224578"/>
                </a:lnTo>
                <a:lnTo>
                  <a:pt x="438144" y="255275"/>
                </a:lnTo>
                <a:lnTo>
                  <a:pt x="436638" y="22457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932656" y="6294035"/>
            <a:ext cx="904875" cy="438784"/>
          </a:xfrm>
          <a:custGeom>
            <a:avLst/>
            <a:gdLst/>
            <a:ahLst/>
            <a:cxnLst/>
            <a:rect l="l" t="t" r="r" b="b"/>
            <a:pathLst>
              <a:path w="904875" h="438784">
                <a:moveTo>
                  <a:pt x="30695" y="0"/>
                </a:moveTo>
                <a:lnTo>
                  <a:pt x="0" y="69743"/>
                </a:lnTo>
                <a:lnTo>
                  <a:pt x="679997" y="369039"/>
                </a:lnTo>
                <a:lnTo>
                  <a:pt x="649300" y="438782"/>
                </a:lnTo>
                <a:lnTo>
                  <a:pt x="904575" y="426259"/>
                </a:lnTo>
                <a:lnTo>
                  <a:pt x="799248" y="299296"/>
                </a:lnTo>
                <a:lnTo>
                  <a:pt x="710693" y="299296"/>
                </a:lnTo>
                <a:lnTo>
                  <a:pt x="30695" y="0"/>
                </a:lnTo>
                <a:close/>
              </a:path>
              <a:path w="904875" h="438784">
                <a:moveTo>
                  <a:pt x="741390" y="229553"/>
                </a:moveTo>
                <a:lnTo>
                  <a:pt x="710693" y="299296"/>
                </a:lnTo>
                <a:lnTo>
                  <a:pt x="799248" y="299296"/>
                </a:lnTo>
                <a:lnTo>
                  <a:pt x="741390" y="2295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393331" y="5671932"/>
            <a:ext cx="1184275" cy="1048385"/>
          </a:xfrm>
          <a:custGeom>
            <a:avLst/>
            <a:gdLst/>
            <a:ahLst/>
            <a:cxnLst/>
            <a:rect l="l" t="t" r="r" b="b"/>
            <a:pathLst>
              <a:path w="1184275" h="1048384">
                <a:moveTo>
                  <a:pt x="0" y="1048364"/>
                </a:moveTo>
                <a:lnTo>
                  <a:pt x="1184216" y="0"/>
                </a:lnTo>
              </a:path>
            </a:pathLst>
          </a:custGeom>
          <a:ln w="25400">
            <a:solidFill>
              <a:srgbClr val="7575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574372" y="5671932"/>
            <a:ext cx="1216660" cy="1048385"/>
          </a:xfrm>
          <a:custGeom>
            <a:avLst/>
            <a:gdLst/>
            <a:ahLst/>
            <a:cxnLst/>
            <a:rect l="l" t="t" r="r" b="b"/>
            <a:pathLst>
              <a:path w="1216659" h="1048384">
                <a:moveTo>
                  <a:pt x="0" y="1048364"/>
                </a:moveTo>
                <a:lnTo>
                  <a:pt x="1216442" y="0"/>
                </a:lnTo>
              </a:path>
            </a:pathLst>
          </a:custGeom>
          <a:ln w="25400">
            <a:solidFill>
              <a:srgbClr val="7575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572078" y="5963317"/>
            <a:ext cx="378460" cy="233679"/>
          </a:xfrm>
          <a:custGeom>
            <a:avLst/>
            <a:gdLst/>
            <a:ahLst/>
            <a:cxnLst/>
            <a:rect l="l" t="t" r="r" b="b"/>
            <a:pathLst>
              <a:path w="378460" h="233679">
                <a:moveTo>
                  <a:pt x="0" y="11589"/>
                </a:moveTo>
                <a:lnTo>
                  <a:pt x="43436" y="2341"/>
                </a:lnTo>
                <a:lnTo>
                  <a:pt x="86813" y="0"/>
                </a:lnTo>
                <a:lnTo>
                  <a:pt x="129547" y="4221"/>
                </a:lnTo>
                <a:lnTo>
                  <a:pt x="171054" y="14662"/>
                </a:lnTo>
                <a:lnTo>
                  <a:pt x="210747" y="30982"/>
                </a:lnTo>
                <a:lnTo>
                  <a:pt x="248043" y="52836"/>
                </a:lnTo>
                <a:lnTo>
                  <a:pt x="282355" y="79883"/>
                </a:lnTo>
                <a:lnTo>
                  <a:pt x="313101" y="111779"/>
                </a:lnTo>
                <a:lnTo>
                  <a:pt x="339694" y="148182"/>
                </a:lnTo>
                <a:lnTo>
                  <a:pt x="361550" y="188749"/>
                </a:lnTo>
                <a:lnTo>
                  <a:pt x="378084" y="233137"/>
                </a:lnTo>
              </a:path>
            </a:pathLst>
          </a:custGeom>
          <a:ln w="253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844249" y="5400038"/>
            <a:ext cx="228600" cy="970280"/>
          </a:xfrm>
          <a:custGeom>
            <a:avLst/>
            <a:gdLst/>
            <a:ahLst/>
            <a:cxnLst/>
            <a:rect l="l" t="t" r="r" b="b"/>
            <a:pathLst>
              <a:path w="228600" h="970279">
                <a:moveTo>
                  <a:pt x="114300" y="0"/>
                </a:moveTo>
                <a:lnTo>
                  <a:pt x="0" y="228599"/>
                </a:lnTo>
                <a:lnTo>
                  <a:pt x="228600" y="228600"/>
                </a:lnTo>
                <a:lnTo>
                  <a:pt x="114300" y="0"/>
                </a:lnTo>
                <a:close/>
              </a:path>
              <a:path w="228600" h="970279">
                <a:moveTo>
                  <a:pt x="76200" y="284162"/>
                </a:moveTo>
                <a:lnTo>
                  <a:pt x="76200" y="360362"/>
                </a:lnTo>
                <a:lnTo>
                  <a:pt x="152400" y="360362"/>
                </a:lnTo>
                <a:lnTo>
                  <a:pt x="152400" y="284162"/>
                </a:lnTo>
                <a:lnTo>
                  <a:pt x="76200" y="284162"/>
                </a:lnTo>
                <a:close/>
              </a:path>
              <a:path w="228600" h="970279">
                <a:moveTo>
                  <a:pt x="76198" y="436562"/>
                </a:moveTo>
                <a:lnTo>
                  <a:pt x="76198" y="512762"/>
                </a:lnTo>
                <a:lnTo>
                  <a:pt x="152398" y="512762"/>
                </a:lnTo>
                <a:lnTo>
                  <a:pt x="152398" y="436562"/>
                </a:lnTo>
                <a:lnTo>
                  <a:pt x="76198" y="436562"/>
                </a:lnTo>
                <a:close/>
              </a:path>
              <a:path w="228600" h="970279">
                <a:moveTo>
                  <a:pt x="152398" y="588962"/>
                </a:moveTo>
                <a:lnTo>
                  <a:pt x="76198" y="588962"/>
                </a:lnTo>
                <a:lnTo>
                  <a:pt x="76198" y="665162"/>
                </a:lnTo>
                <a:lnTo>
                  <a:pt x="152398" y="665162"/>
                </a:lnTo>
                <a:lnTo>
                  <a:pt x="152398" y="588962"/>
                </a:lnTo>
                <a:close/>
              </a:path>
              <a:path w="228600" h="970279">
                <a:moveTo>
                  <a:pt x="152398" y="741362"/>
                </a:moveTo>
                <a:lnTo>
                  <a:pt x="76198" y="741362"/>
                </a:lnTo>
                <a:lnTo>
                  <a:pt x="76198" y="817562"/>
                </a:lnTo>
                <a:lnTo>
                  <a:pt x="152398" y="817562"/>
                </a:lnTo>
                <a:lnTo>
                  <a:pt x="152398" y="741362"/>
                </a:lnTo>
                <a:close/>
              </a:path>
              <a:path w="228600" h="970279">
                <a:moveTo>
                  <a:pt x="152398" y="893762"/>
                </a:moveTo>
                <a:lnTo>
                  <a:pt x="76198" y="893762"/>
                </a:lnTo>
                <a:lnTo>
                  <a:pt x="76198" y="969962"/>
                </a:lnTo>
                <a:lnTo>
                  <a:pt x="152398" y="969962"/>
                </a:lnTo>
                <a:lnTo>
                  <a:pt x="152398" y="8937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958547" y="6255699"/>
            <a:ext cx="971550" cy="228600"/>
          </a:xfrm>
          <a:custGeom>
            <a:avLst/>
            <a:gdLst/>
            <a:ahLst/>
            <a:cxnLst/>
            <a:rect l="l" t="t" r="r" b="b"/>
            <a:pathLst>
              <a:path w="971550" h="228600">
                <a:moveTo>
                  <a:pt x="685800" y="76199"/>
                </a:moveTo>
                <a:lnTo>
                  <a:pt x="609600" y="76200"/>
                </a:lnTo>
                <a:lnTo>
                  <a:pt x="609600" y="152400"/>
                </a:lnTo>
                <a:lnTo>
                  <a:pt x="685800" y="152399"/>
                </a:lnTo>
                <a:lnTo>
                  <a:pt x="685800" y="76199"/>
                </a:lnTo>
                <a:close/>
              </a:path>
              <a:path w="971550" h="228600">
                <a:moveTo>
                  <a:pt x="533400" y="76200"/>
                </a:moveTo>
                <a:lnTo>
                  <a:pt x="457200" y="76200"/>
                </a:lnTo>
                <a:lnTo>
                  <a:pt x="457200" y="152400"/>
                </a:lnTo>
                <a:lnTo>
                  <a:pt x="533400" y="152400"/>
                </a:lnTo>
                <a:lnTo>
                  <a:pt x="533400" y="76200"/>
                </a:lnTo>
                <a:close/>
              </a:path>
              <a:path w="971550" h="228600">
                <a:moveTo>
                  <a:pt x="381000" y="76200"/>
                </a:moveTo>
                <a:lnTo>
                  <a:pt x="304800" y="76200"/>
                </a:lnTo>
                <a:lnTo>
                  <a:pt x="304800" y="152400"/>
                </a:lnTo>
                <a:lnTo>
                  <a:pt x="381000" y="152400"/>
                </a:lnTo>
                <a:lnTo>
                  <a:pt x="381000" y="76200"/>
                </a:lnTo>
                <a:close/>
              </a:path>
              <a:path w="971550" h="228600">
                <a:moveTo>
                  <a:pt x="228600" y="76200"/>
                </a:moveTo>
                <a:lnTo>
                  <a:pt x="152400" y="76200"/>
                </a:lnTo>
                <a:lnTo>
                  <a:pt x="152400" y="152400"/>
                </a:lnTo>
                <a:lnTo>
                  <a:pt x="228600" y="152400"/>
                </a:lnTo>
                <a:lnTo>
                  <a:pt x="228600" y="76200"/>
                </a:lnTo>
                <a:close/>
              </a:path>
              <a:path w="971550" h="228600">
                <a:moveTo>
                  <a:pt x="76200" y="76200"/>
                </a:moveTo>
                <a:lnTo>
                  <a:pt x="0" y="76200"/>
                </a:lnTo>
                <a:lnTo>
                  <a:pt x="0" y="152400"/>
                </a:lnTo>
                <a:lnTo>
                  <a:pt x="76200" y="152400"/>
                </a:lnTo>
                <a:lnTo>
                  <a:pt x="76200" y="76200"/>
                </a:lnTo>
                <a:close/>
              </a:path>
              <a:path w="971550" h="228600">
                <a:moveTo>
                  <a:pt x="742950" y="0"/>
                </a:moveTo>
                <a:lnTo>
                  <a:pt x="742950" y="228599"/>
                </a:lnTo>
                <a:lnTo>
                  <a:pt x="971550" y="114299"/>
                </a:lnTo>
                <a:lnTo>
                  <a:pt x="742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927623" y="5383587"/>
            <a:ext cx="413384" cy="101600"/>
          </a:xfrm>
          <a:custGeom>
            <a:avLst/>
            <a:gdLst/>
            <a:ahLst/>
            <a:cxnLst/>
            <a:rect l="l" t="t" r="r" b="b"/>
            <a:pathLst>
              <a:path w="413385" h="101600">
                <a:moveTo>
                  <a:pt x="0" y="19046"/>
                </a:moveTo>
                <a:lnTo>
                  <a:pt x="49397" y="7267"/>
                </a:lnTo>
                <a:lnTo>
                  <a:pt x="99059" y="950"/>
                </a:lnTo>
                <a:lnTo>
                  <a:pt x="148497" y="0"/>
                </a:lnTo>
                <a:lnTo>
                  <a:pt x="197227" y="4317"/>
                </a:lnTo>
                <a:lnTo>
                  <a:pt x="244761" y="13806"/>
                </a:lnTo>
                <a:lnTo>
                  <a:pt x="290615" y="28370"/>
                </a:lnTo>
                <a:lnTo>
                  <a:pt x="334301" y="47911"/>
                </a:lnTo>
                <a:lnTo>
                  <a:pt x="375335" y="72332"/>
                </a:lnTo>
                <a:lnTo>
                  <a:pt x="413229" y="101537"/>
                </a:lnTo>
              </a:path>
            </a:pathLst>
          </a:custGeom>
          <a:ln w="253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203612" y="5790095"/>
            <a:ext cx="239395" cy="196850"/>
          </a:xfrm>
          <a:custGeom>
            <a:avLst/>
            <a:gdLst/>
            <a:ahLst/>
            <a:cxnLst/>
            <a:rect l="l" t="t" r="r" b="b"/>
            <a:pathLst>
              <a:path w="239395" h="196850">
                <a:moveTo>
                  <a:pt x="0" y="0"/>
                </a:moveTo>
                <a:lnTo>
                  <a:pt x="46264" y="9196"/>
                </a:lnTo>
                <a:lnTo>
                  <a:pt x="89558" y="25582"/>
                </a:lnTo>
                <a:lnTo>
                  <a:pt x="129238" y="48629"/>
                </a:lnTo>
                <a:lnTo>
                  <a:pt x="164662" y="77807"/>
                </a:lnTo>
                <a:lnTo>
                  <a:pt x="195186" y="112586"/>
                </a:lnTo>
                <a:lnTo>
                  <a:pt x="220167" y="152436"/>
                </a:lnTo>
                <a:lnTo>
                  <a:pt x="238961" y="196827"/>
                </a:lnTo>
              </a:path>
            </a:pathLst>
          </a:custGeom>
          <a:ln w="253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5240811" y="5553314"/>
            <a:ext cx="99695" cy="2343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1350" spc="0" dirty="0">
                <a:latin typeface="Times New Roman"/>
                <a:cs typeface="Times New Roman"/>
              </a:rPr>
              <a:t>1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5076597" y="5354432"/>
            <a:ext cx="178435" cy="383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350" b="1" spc="-5" dirty="0">
                <a:latin typeface="Times New Roman"/>
                <a:cs typeface="Times New Roman"/>
              </a:rPr>
              <a:t>d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6876038" y="5353333"/>
            <a:ext cx="193040" cy="4152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2550" b="1" spc="-5" dirty="0">
                <a:latin typeface="Times New Roman"/>
                <a:cs typeface="Times New Roman"/>
              </a:rPr>
              <a:t>d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3649418" y="5105400"/>
            <a:ext cx="3896360" cy="1710055"/>
          </a:xfrm>
          <a:custGeom>
            <a:avLst/>
            <a:gdLst/>
            <a:ahLst/>
            <a:cxnLst/>
            <a:rect l="l" t="t" r="r" b="b"/>
            <a:pathLst>
              <a:path w="3896359" h="1710054">
                <a:moveTo>
                  <a:pt x="0" y="0"/>
                </a:moveTo>
                <a:lnTo>
                  <a:pt x="3896213" y="0"/>
                </a:lnTo>
                <a:lnTo>
                  <a:pt x="3896213" y="1709533"/>
                </a:lnTo>
                <a:lnTo>
                  <a:pt x="0" y="1709533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3684613" y="5238275"/>
            <a:ext cx="5562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0" dirty="0">
                <a:latin typeface="Footlight MT Light"/>
                <a:cs typeface="Footlight MT Light"/>
              </a:rPr>
              <a:t>In</a:t>
            </a:r>
            <a:r>
              <a:rPr sz="1800" b="0" spc="-70" dirty="0">
                <a:latin typeface="Footlight MT Light"/>
                <a:cs typeface="Footlight MT Light"/>
              </a:rPr>
              <a:t> </a:t>
            </a:r>
            <a:r>
              <a:rPr sz="1800" b="0" dirty="0">
                <a:latin typeface="Footlight MT Light"/>
                <a:cs typeface="Footlight MT Light"/>
              </a:rPr>
              <a:t>2D</a:t>
            </a:r>
            <a:endParaRPr sz="1800">
              <a:latin typeface="Footlight MT Light"/>
              <a:cs typeface="Footlight MT Light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4722177" y="1098518"/>
            <a:ext cx="149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75" dirty="0">
                <a:latin typeface="Arial Unicode MS"/>
                <a:cs typeface="Arial Unicode MS"/>
              </a:rPr>
              <a:t>d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4456883" y="1361930"/>
            <a:ext cx="1303655" cy="775335"/>
          </a:xfrm>
          <a:custGeom>
            <a:avLst/>
            <a:gdLst/>
            <a:ahLst/>
            <a:cxnLst/>
            <a:rect l="l" t="t" r="r" b="b"/>
            <a:pathLst>
              <a:path w="1303654" h="775335">
                <a:moveTo>
                  <a:pt x="0" y="0"/>
                </a:moveTo>
                <a:lnTo>
                  <a:pt x="93256" y="142601"/>
                </a:lnTo>
                <a:lnTo>
                  <a:pt x="118849" y="98720"/>
                </a:lnTo>
                <a:lnTo>
                  <a:pt x="143114" y="98720"/>
                </a:lnTo>
                <a:lnTo>
                  <a:pt x="162549" y="65398"/>
                </a:lnTo>
                <a:lnTo>
                  <a:pt x="144443" y="54838"/>
                </a:lnTo>
                <a:lnTo>
                  <a:pt x="170036" y="10956"/>
                </a:lnTo>
                <a:lnTo>
                  <a:pt x="0" y="0"/>
                </a:lnTo>
                <a:close/>
              </a:path>
              <a:path w="1303654" h="775335">
                <a:moveTo>
                  <a:pt x="143114" y="98720"/>
                </a:moveTo>
                <a:lnTo>
                  <a:pt x="118849" y="98720"/>
                </a:lnTo>
                <a:lnTo>
                  <a:pt x="136955" y="109280"/>
                </a:lnTo>
                <a:lnTo>
                  <a:pt x="143114" y="98720"/>
                </a:lnTo>
                <a:close/>
              </a:path>
              <a:path w="1303654" h="775335">
                <a:moveTo>
                  <a:pt x="206430" y="90991"/>
                </a:moveTo>
                <a:lnTo>
                  <a:pt x="180837" y="134874"/>
                </a:lnTo>
                <a:lnTo>
                  <a:pt x="224720" y="160467"/>
                </a:lnTo>
                <a:lnTo>
                  <a:pt x="250313" y="116586"/>
                </a:lnTo>
                <a:lnTo>
                  <a:pt x="206430" y="90991"/>
                </a:lnTo>
                <a:close/>
              </a:path>
              <a:path w="1303654" h="775335">
                <a:moveTo>
                  <a:pt x="294195" y="142179"/>
                </a:moveTo>
                <a:lnTo>
                  <a:pt x="268601" y="186061"/>
                </a:lnTo>
                <a:lnTo>
                  <a:pt x="312483" y="211654"/>
                </a:lnTo>
                <a:lnTo>
                  <a:pt x="338076" y="167772"/>
                </a:lnTo>
                <a:lnTo>
                  <a:pt x="294195" y="142179"/>
                </a:lnTo>
                <a:close/>
              </a:path>
              <a:path w="1303654" h="775335">
                <a:moveTo>
                  <a:pt x="381958" y="193365"/>
                </a:moveTo>
                <a:lnTo>
                  <a:pt x="356365" y="237247"/>
                </a:lnTo>
                <a:lnTo>
                  <a:pt x="400248" y="262840"/>
                </a:lnTo>
                <a:lnTo>
                  <a:pt x="425841" y="218958"/>
                </a:lnTo>
                <a:lnTo>
                  <a:pt x="381958" y="193365"/>
                </a:lnTo>
                <a:close/>
              </a:path>
              <a:path w="1303654" h="775335">
                <a:moveTo>
                  <a:pt x="469723" y="244552"/>
                </a:moveTo>
                <a:lnTo>
                  <a:pt x="444129" y="288433"/>
                </a:lnTo>
                <a:lnTo>
                  <a:pt x="488011" y="314027"/>
                </a:lnTo>
                <a:lnTo>
                  <a:pt x="513604" y="270145"/>
                </a:lnTo>
                <a:lnTo>
                  <a:pt x="469723" y="244552"/>
                </a:lnTo>
                <a:close/>
              </a:path>
              <a:path w="1303654" h="775335">
                <a:moveTo>
                  <a:pt x="557486" y="295738"/>
                </a:moveTo>
                <a:lnTo>
                  <a:pt x="531893" y="339620"/>
                </a:lnTo>
                <a:lnTo>
                  <a:pt x="575774" y="365213"/>
                </a:lnTo>
                <a:lnTo>
                  <a:pt x="601369" y="321331"/>
                </a:lnTo>
                <a:lnTo>
                  <a:pt x="557486" y="295738"/>
                </a:lnTo>
                <a:close/>
              </a:path>
              <a:path w="1303654" h="775335">
                <a:moveTo>
                  <a:pt x="645250" y="346925"/>
                </a:moveTo>
                <a:lnTo>
                  <a:pt x="619657" y="390806"/>
                </a:lnTo>
                <a:lnTo>
                  <a:pt x="663539" y="416399"/>
                </a:lnTo>
                <a:lnTo>
                  <a:pt x="689132" y="372518"/>
                </a:lnTo>
                <a:lnTo>
                  <a:pt x="645250" y="346925"/>
                </a:lnTo>
                <a:close/>
              </a:path>
              <a:path w="1303654" h="775335">
                <a:moveTo>
                  <a:pt x="733014" y="398111"/>
                </a:moveTo>
                <a:lnTo>
                  <a:pt x="707420" y="441994"/>
                </a:lnTo>
                <a:lnTo>
                  <a:pt x="751302" y="467587"/>
                </a:lnTo>
                <a:lnTo>
                  <a:pt x="776895" y="423705"/>
                </a:lnTo>
                <a:lnTo>
                  <a:pt x="733014" y="398111"/>
                </a:lnTo>
                <a:close/>
              </a:path>
              <a:path w="1303654" h="775335">
                <a:moveTo>
                  <a:pt x="820778" y="449298"/>
                </a:moveTo>
                <a:lnTo>
                  <a:pt x="795185" y="493180"/>
                </a:lnTo>
                <a:lnTo>
                  <a:pt x="839066" y="518773"/>
                </a:lnTo>
                <a:lnTo>
                  <a:pt x="864660" y="474892"/>
                </a:lnTo>
                <a:lnTo>
                  <a:pt x="820778" y="449298"/>
                </a:lnTo>
                <a:close/>
              </a:path>
              <a:path w="1303654" h="775335">
                <a:moveTo>
                  <a:pt x="908541" y="500485"/>
                </a:moveTo>
                <a:lnTo>
                  <a:pt x="882948" y="544366"/>
                </a:lnTo>
                <a:lnTo>
                  <a:pt x="926830" y="569960"/>
                </a:lnTo>
                <a:lnTo>
                  <a:pt x="952423" y="526078"/>
                </a:lnTo>
                <a:lnTo>
                  <a:pt x="908541" y="500485"/>
                </a:lnTo>
                <a:close/>
              </a:path>
              <a:path w="1303654" h="775335">
                <a:moveTo>
                  <a:pt x="996306" y="551671"/>
                </a:moveTo>
                <a:lnTo>
                  <a:pt x="970713" y="595553"/>
                </a:lnTo>
                <a:lnTo>
                  <a:pt x="1014594" y="621146"/>
                </a:lnTo>
                <a:lnTo>
                  <a:pt x="1040187" y="577264"/>
                </a:lnTo>
                <a:lnTo>
                  <a:pt x="996306" y="551671"/>
                </a:lnTo>
                <a:close/>
              </a:path>
              <a:path w="1303654" h="775335">
                <a:moveTo>
                  <a:pt x="1084069" y="602858"/>
                </a:moveTo>
                <a:lnTo>
                  <a:pt x="1058476" y="646739"/>
                </a:lnTo>
                <a:lnTo>
                  <a:pt x="1102358" y="672334"/>
                </a:lnTo>
                <a:lnTo>
                  <a:pt x="1127951" y="628451"/>
                </a:lnTo>
                <a:lnTo>
                  <a:pt x="1084069" y="602858"/>
                </a:lnTo>
                <a:close/>
              </a:path>
              <a:path w="1303654" h="775335">
                <a:moveTo>
                  <a:pt x="1171834" y="654044"/>
                </a:moveTo>
                <a:lnTo>
                  <a:pt x="1146239" y="697927"/>
                </a:lnTo>
                <a:lnTo>
                  <a:pt x="1190122" y="723520"/>
                </a:lnTo>
                <a:lnTo>
                  <a:pt x="1215715" y="679637"/>
                </a:lnTo>
                <a:lnTo>
                  <a:pt x="1171834" y="654044"/>
                </a:lnTo>
                <a:close/>
              </a:path>
              <a:path w="1303654" h="775335">
                <a:moveTo>
                  <a:pt x="1259597" y="705230"/>
                </a:moveTo>
                <a:lnTo>
                  <a:pt x="1234004" y="749113"/>
                </a:lnTo>
                <a:lnTo>
                  <a:pt x="1277885" y="774706"/>
                </a:lnTo>
                <a:lnTo>
                  <a:pt x="1303479" y="730825"/>
                </a:lnTo>
                <a:lnTo>
                  <a:pt x="1259597" y="7052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/>
          <p:nvPr/>
        </p:nvSpPr>
        <p:spPr>
          <a:xfrm>
            <a:off x="8136269" y="6338666"/>
            <a:ext cx="792480" cy="3632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100" spc="-10" dirty="0">
                <a:latin typeface="Symbol"/>
                <a:cs typeface="Symbol"/>
              </a:rPr>
              <a:t></a:t>
            </a:r>
            <a:r>
              <a:rPr sz="2100" spc="-10" dirty="0">
                <a:latin typeface="Times New Roman"/>
                <a:cs typeface="Times New Roman"/>
              </a:rPr>
              <a:t> </a:t>
            </a:r>
            <a:r>
              <a:rPr sz="2200" i="1" spc="-70" dirty="0">
                <a:latin typeface="Symbol"/>
                <a:cs typeface="Symbol"/>
              </a:rPr>
              <a:t></a:t>
            </a:r>
            <a:r>
              <a:rPr sz="2200" i="1" spc="-70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Symbol"/>
                <a:cs typeface="Symbol"/>
              </a:rPr>
              <a:t></a:t>
            </a:r>
            <a:r>
              <a:rPr sz="2100" spc="-330" dirty="0">
                <a:latin typeface="Times New Roman"/>
                <a:cs typeface="Times New Roman"/>
              </a:rPr>
              <a:t> </a:t>
            </a:r>
            <a:r>
              <a:rPr sz="2200" i="1" spc="-65" dirty="0">
                <a:latin typeface="Symbol"/>
                <a:cs typeface="Symbol"/>
              </a:rPr>
              <a:t></a:t>
            </a:r>
            <a:endParaRPr sz="2200">
              <a:latin typeface="Symbol"/>
              <a:cs typeface="Symbol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6436922" y="5480159"/>
            <a:ext cx="746760" cy="3632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  <a:tabLst>
                <a:tab pos="638810" algn="l"/>
              </a:tabLst>
            </a:pPr>
            <a:r>
              <a:rPr sz="2200" i="1" spc="-60" dirty="0">
                <a:latin typeface="Symbol"/>
                <a:cs typeface="Symbol"/>
              </a:rPr>
              <a:t></a:t>
            </a:r>
            <a:r>
              <a:rPr sz="2200" spc="-60" dirty="0">
                <a:latin typeface="Times New Roman"/>
                <a:cs typeface="Times New Roman"/>
              </a:rPr>
              <a:t>	</a:t>
            </a:r>
            <a:r>
              <a:rPr sz="1500" spc="-10" dirty="0">
                <a:latin typeface="Times New Roman"/>
                <a:cs typeface="Times New Roman"/>
              </a:rPr>
              <a:t>2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4629122" y="5931422"/>
            <a:ext cx="180975" cy="3638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sz="2200" i="1" spc="-70" dirty="0">
                <a:latin typeface="Symbol"/>
                <a:cs typeface="Symbol"/>
              </a:rPr>
              <a:t></a:t>
            </a:r>
            <a:endParaRPr sz="2200">
              <a:latin typeface="Symbol"/>
              <a:cs typeface="Symbol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6306355" y="5254957"/>
            <a:ext cx="107950" cy="2127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1200" i="1" spc="5" dirty="0">
                <a:latin typeface="Times New Roman"/>
                <a:cs typeface="Times New Roman"/>
              </a:rPr>
              <a:t>R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6147738" y="5062517"/>
            <a:ext cx="151765" cy="3632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sz="2200" i="1" spc="-60" dirty="0">
                <a:latin typeface="Symbol"/>
                <a:cs typeface="Symbol"/>
              </a:rPr>
              <a:t></a:t>
            </a:r>
            <a:endParaRPr sz="2200">
              <a:latin typeface="Symbol"/>
              <a:cs typeface="Symbol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7734657" y="6263140"/>
            <a:ext cx="313055" cy="4083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500" i="1" spc="100" dirty="0">
                <a:latin typeface="Symbol"/>
                <a:cs typeface="Symbol"/>
              </a:rPr>
              <a:t></a:t>
            </a:r>
            <a:r>
              <a:rPr sz="2100" i="1" spc="-15" baseline="-23809" dirty="0">
                <a:latin typeface="Times New Roman"/>
                <a:cs typeface="Times New Roman"/>
              </a:rPr>
              <a:t>R</a:t>
            </a:r>
            <a:endParaRPr sz="2100" baseline="-23809">
              <a:latin typeface="Times New Roman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366765" y="3487006"/>
                <a:ext cx="2194447" cy="8949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−1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2400" b="0" i="1" smtClean="0">
                              <a:latin typeface="Cambria Math"/>
                            </a:rPr>
                            <m:t>||</m:t>
                          </m:r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/>
                                </a:rPr>
                                <m:t>−1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/>
                            </a:rPr>
                            <m:t>||</m:t>
                          </m:r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765" y="3487006"/>
                <a:ext cx="2194447" cy="89492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366765" y="4602480"/>
                <a:ext cx="2208682" cy="8949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−1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2400" b="0" i="1" smtClean="0">
                              <a:latin typeface="Cambria Math"/>
                            </a:rPr>
                            <m:t>||</m:t>
                          </m:r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/>
                                </a:rPr>
                                <m:t>−1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/>
                            </a:rPr>
                            <m:t>||</m:t>
                          </m:r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765" y="4602480"/>
                <a:ext cx="2208682" cy="89492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800" y="3276600"/>
            <a:ext cx="3810000" cy="2857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4800" y="228600"/>
            <a:ext cx="3810000" cy="2857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4800" y="609600"/>
            <a:ext cx="4876800" cy="1524000"/>
          </a:xfrm>
          <a:custGeom>
            <a:avLst/>
            <a:gdLst/>
            <a:ahLst/>
            <a:cxnLst/>
            <a:rect l="l" t="t" r="r" b="b"/>
            <a:pathLst>
              <a:path w="4876800" h="1524000">
                <a:moveTo>
                  <a:pt x="0" y="0"/>
                </a:moveTo>
                <a:lnTo>
                  <a:pt x="4876800" y="152400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4800" y="1295400"/>
            <a:ext cx="4876800" cy="685800"/>
          </a:xfrm>
          <a:custGeom>
            <a:avLst/>
            <a:gdLst/>
            <a:ahLst/>
            <a:cxnLst/>
            <a:rect l="l" t="t" r="r" b="b"/>
            <a:pathLst>
              <a:path w="4876800" h="685800">
                <a:moveTo>
                  <a:pt x="0" y="0"/>
                </a:moveTo>
                <a:lnTo>
                  <a:pt x="4876800" y="68580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4800" y="3886200"/>
            <a:ext cx="8686800" cy="914400"/>
          </a:xfrm>
          <a:custGeom>
            <a:avLst/>
            <a:gdLst/>
            <a:ahLst/>
            <a:cxnLst/>
            <a:rect l="l" t="t" r="r" b="b"/>
            <a:pathLst>
              <a:path w="8686800" h="914400">
                <a:moveTo>
                  <a:pt x="0" y="0"/>
                </a:moveTo>
                <a:lnTo>
                  <a:pt x="8686800" y="91440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81000" y="4419600"/>
            <a:ext cx="8610600" cy="381000"/>
          </a:xfrm>
          <a:custGeom>
            <a:avLst/>
            <a:gdLst/>
            <a:ahLst/>
            <a:cxnLst/>
            <a:rect l="l" t="t" r="r" b="b"/>
            <a:pathLst>
              <a:path w="8610600" h="381000">
                <a:moveTo>
                  <a:pt x="0" y="0"/>
                </a:moveTo>
                <a:lnTo>
                  <a:pt x="8610600" y="38100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267200" y="1828800"/>
            <a:ext cx="152400" cy="152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839200" y="4724400"/>
            <a:ext cx="152400" cy="152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248400" y="3257551"/>
            <a:ext cx="685800" cy="190500"/>
          </a:xfrm>
          <a:custGeom>
            <a:avLst/>
            <a:gdLst/>
            <a:ahLst/>
            <a:cxnLst/>
            <a:rect l="l" t="t" r="r" b="b"/>
            <a:pathLst>
              <a:path w="685800" h="190500">
                <a:moveTo>
                  <a:pt x="0" y="63498"/>
                </a:moveTo>
                <a:lnTo>
                  <a:pt x="0" y="126998"/>
                </a:lnTo>
                <a:lnTo>
                  <a:pt x="495300" y="127000"/>
                </a:lnTo>
                <a:lnTo>
                  <a:pt x="495300" y="190500"/>
                </a:lnTo>
                <a:lnTo>
                  <a:pt x="685800" y="95250"/>
                </a:lnTo>
                <a:lnTo>
                  <a:pt x="622300" y="63500"/>
                </a:lnTo>
                <a:lnTo>
                  <a:pt x="0" y="63498"/>
                </a:lnTo>
                <a:close/>
              </a:path>
              <a:path w="685800" h="190500">
                <a:moveTo>
                  <a:pt x="495300" y="0"/>
                </a:moveTo>
                <a:lnTo>
                  <a:pt x="495300" y="63500"/>
                </a:lnTo>
                <a:lnTo>
                  <a:pt x="622300" y="63500"/>
                </a:lnTo>
                <a:lnTo>
                  <a:pt x="4953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7289531" y="3000297"/>
            <a:ext cx="304800" cy="529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300" spc="-5" dirty="0">
                <a:latin typeface="Times New Roman"/>
                <a:cs typeface="Times New Roman"/>
              </a:rPr>
              <a:t>R</a:t>
            </a:r>
            <a:endParaRPr sz="33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345940" y="1356962"/>
            <a:ext cx="3035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 Unicode MS"/>
                <a:cs typeface="Arial Unicode MS"/>
              </a:rPr>
              <a:t>v</a:t>
            </a:r>
            <a:r>
              <a:rPr sz="2400" spc="135" baseline="-19097" dirty="0">
                <a:latin typeface="Arial Unicode MS"/>
                <a:cs typeface="Arial Unicode MS"/>
              </a:rPr>
              <a:t>1</a:t>
            </a:r>
            <a:endParaRPr sz="2400" baseline="-19097">
              <a:latin typeface="Arial Unicode MS"/>
              <a:cs typeface="Arial Unicode M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644563" y="4199535"/>
            <a:ext cx="3035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 Unicode MS"/>
                <a:cs typeface="Arial Unicode MS"/>
              </a:rPr>
              <a:t>v</a:t>
            </a:r>
            <a:r>
              <a:rPr sz="2400" spc="135" baseline="-19097" dirty="0">
                <a:latin typeface="Arial Unicode MS"/>
                <a:cs typeface="Arial Unicode MS"/>
              </a:rPr>
              <a:t>2</a:t>
            </a:r>
            <a:endParaRPr sz="2400" baseline="-19097">
              <a:latin typeface="Arial Unicode MS"/>
              <a:cs typeface="Arial Unicode M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6019800" y="743375"/>
                <a:ext cx="2194447" cy="8949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−1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2400" b="0" i="1" smtClean="0">
                              <a:latin typeface="Cambria Math"/>
                            </a:rPr>
                            <m:t>||</m:t>
                          </m:r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/>
                                </a:rPr>
                                <m:t>−1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/>
                            </a:rPr>
                            <m:t>||</m:t>
                          </m:r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00" y="743375"/>
                <a:ext cx="2194447" cy="89492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6019800" y="1858849"/>
                <a:ext cx="2208682" cy="8949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−1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2400" b="0" i="1" smtClean="0">
                              <a:latin typeface="Cambria Math"/>
                            </a:rPr>
                            <m:t>||</m:t>
                          </m:r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/>
                                </a:rPr>
                                <m:t>−1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/>
                            </a:rPr>
                            <m:t>||</m:t>
                          </m:r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00" y="1858849"/>
                <a:ext cx="2208682" cy="89492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43000" y="2057400"/>
            <a:ext cx="2085975" cy="298030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6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-</a:t>
            </a:r>
            <a:r>
              <a:rPr lang="en-US" sz="2400" spc="-6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 </a:t>
            </a:r>
            <a:r>
              <a:rPr lang="zh-CN" altLang="en-US" sz="2400" spc="-6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等距变换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Times New Roman"/>
            </a:endParaRPr>
          </a:p>
          <a:p>
            <a:pPr marL="12700"/>
            <a:r>
              <a:rPr sz="2400" spc="-3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-</a:t>
            </a:r>
            <a:r>
              <a:rPr lang="en-US" sz="2400" spc="-3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 </a:t>
            </a:r>
            <a:r>
              <a:rPr lang="zh-CN" altLang="en-US" sz="2400" spc="-3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相似</a:t>
            </a:r>
            <a:r>
              <a:rPr lang="zh-CN" altLang="en-US" sz="2400" spc="-6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变换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Times New Roman"/>
            </a:endParaRPr>
          </a:p>
          <a:p>
            <a:pPr marL="12700"/>
            <a:r>
              <a:rPr sz="2400" spc="4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-</a:t>
            </a:r>
            <a:r>
              <a:rPr lang="en-US" sz="2400" spc="4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 </a:t>
            </a:r>
            <a:r>
              <a:rPr lang="zh-CN" altLang="en-US" sz="2400" spc="4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仿射</a:t>
            </a:r>
            <a:r>
              <a:rPr lang="zh-CN" altLang="en-US" sz="2400" spc="-6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变换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Times New Roman"/>
            </a:endParaRPr>
          </a:p>
          <a:p>
            <a:pPr marL="12700"/>
            <a:r>
              <a:rPr sz="2400" spc="-5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-</a:t>
            </a:r>
            <a:r>
              <a:rPr lang="en-US" sz="2400" spc="-5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 </a:t>
            </a:r>
            <a:r>
              <a:rPr lang="zh-CN" altLang="en-US" sz="2400" spc="-5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射影</a:t>
            </a:r>
            <a:r>
              <a:rPr lang="zh-CN" altLang="en-US" sz="2400" spc="-6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变换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  <a:p>
            <a:pPr marL="12700">
              <a:lnSpc>
                <a:spcPct val="100000"/>
              </a:lnSpc>
            </a:pP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5" name="object 4"/>
          <p:cNvSpPr txBox="1">
            <a:spLocks noGrp="1"/>
          </p:cNvSpPr>
          <p:nvPr>
            <p:ph type="title"/>
          </p:nvPr>
        </p:nvSpPr>
        <p:spPr>
          <a:xfrm>
            <a:off x="2586513" y="254825"/>
            <a:ext cx="3970972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2D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变换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2D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变换</a:t>
            </a:r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351366" y="5012266"/>
            <a:ext cx="516466" cy="7027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35940" y="4358449"/>
            <a:ext cx="3578860" cy="11387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9225" indent="-136525">
              <a:lnSpc>
                <a:spcPct val="100000"/>
              </a:lnSpc>
              <a:spcBef>
                <a:spcPts val="100"/>
              </a:spcBef>
              <a:buChar char="-"/>
              <a:tabLst>
                <a:tab pos="174625" algn="l"/>
              </a:tabLst>
            </a:pPr>
            <a:r>
              <a:rPr lang="zh-CN" altLang="en-US" sz="2400" spc="-10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保留长度（面积）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Calibri"/>
            </a:endParaRPr>
          </a:p>
          <a:p>
            <a:pPr marL="149225" indent="-136525">
              <a:lnSpc>
                <a:spcPts val="2875"/>
              </a:lnSpc>
              <a:spcBef>
                <a:spcPts val="20"/>
              </a:spcBef>
              <a:buChar char="-"/>
              <a:tabLst>
                <a:tab pos="174625" algn="l"/>
              </a:tabLst>
            </a:pPr>
            <a:r>
              <a:rPr sz="2400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3</a:t>
            </a:r>
            <a:r>
              <a:rPr sz="2400" spc="-15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 </a:t>
            </a:r>
            <a:r>
              <a:rPr sz="2400" spc="-5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DOF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Calibri"/>
            </a:endParaRPr>
          </a:p>
          <a:p>
            <a:pPr marL="149225" marR="1059815" indent="-136525">
              <a:lnSpc>
                <a:spcPts val="2900"/>
              </a:lnSpc>
              <a:spcBef>
                <a:spcPts val="70"/>
              </a:spcBef>
              <a:buChar char="-"/>
              <a:tabLst>
                <a:tab pos="174625" algn="l"/>
              </a:tabLst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刚性物体的运动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20052" y="1862785"/>
            <a:ext cx="2018348" cy="1179809"/>
          </a:xfrm>
          <a:prstGeom prst="rect">
            <a:avLst/>
          </a:prstGeom>
        </p:spPr>
        <p:txBody>
          <a:bodyPr vert="horz" wrap="square" lIns="0" tIns="220979" rIns="0" bIns="0" rtlCol="0">
            <a:spAutoFit/>
          </a:bodyPr>
          <a:lstStyle/>
          <a:p>
            <a:pPr marL="12700">
              <a:spcBef>
                <a:spcPts val="1739"/>
              </a:spcBef>
            </a:pPr>
            <a:r>
              <a:rPr lang="zh-CN" altLang="en-US" sz="2400" spc="-6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等距变换</a:t>
            </a:r>
            <a:r>
              <a:rPr sz="2400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:</a:t>
            </a:r>
            <a:endParaRPr lang="en-US" sz="2400" dirty="0">
              <a:latin typeface="黑体" panose="02010609060101010101" pitchFamily="49" charset="-122"/>
              <a:ea typeface="黑体" panose="02010609060101010101" pitchFamily="49" charset="-122"/>
              <a:cs typeface="Calibri"/>
            </a:endParaRPr>
          </a:p>
          <a:p>
            <a:pPr marL="12700">
              <a:spcBef>
                <a:spcPts val="1739"/>
              </a:spcBef>
            </a:pPr>
            <a:r>
              <a:rPr lang="en-US" altLang="zh-CN" sz="2400" spc="-5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[</a:t>
            </a:r>
            <a:r>
              <a:rPr lang="zh-CN" altLang="en-US" sz="2400" spc="-5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欧式变换</a:t>
            </a:r>
            <a:r>
              <a:rPr lang="en-US" altLang="zh-CN" sz="2400" spc="-5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]</a:t>
            </a:r>
            <a:endParaRPr lang="en-US" sz="2400" dirty="0">
              <a:latin typeface="黑体" panose="02010609060101010101" pitchFamily="49" charset="-122"/>
              <a:ea typeface="黑体" panose="02010609060101010101" pitchFamily="49" charset="-122"/>
              <a:cs typeface="Calibri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4800600" y="4572000"/>
            <a:ext cx="3977711" cy="1537862"/>
            <a:chOff x="4800600" y="4572000"/>
            <a:chExt cx="3977711" cy="1537862"/>
          </a:xfrm>
        </p:grpSpPr>
        <p:sp>
          <p:nvSpPr>
            <p:cNvPr id="19" name="object 19"/>
            <p:cNvSpPr/>
            <p:nvPr/>
          </p:nvSpPr>
          <p:spPr>
            <a:xfrm>
              <a:off x="7239000" y="4572000"/>
              <a:ext cx="1524000" cy="1524000"/>
            </a:xfrm>
            <a:custGeom>
              <a:avLst/>
              <a:gdLst/>
              <a:ahLst/>
              <a:cxnLst/>
              <a:rect l="l" t="t" r="r" b="b"/>
              <a:pathLst>
                <a:path w="1524000" h="1524000">
                  <a:moveTo>
                    <a:pt x="0" y="1524000"/>
                  </a:moveTo>
                  <a:lnTo>
                    <a:pt x="1524000" y="1524000"/>
                  </a:lnTo>
                  <a:lnTo>
                    <a:pt x="1524000" y="0"/>
                  </a:lnTo>
                  <a:lnTo>
                    <a:pt x="0" y="0"/>
                  </a:lnTo>
                  <a:lnTo>
                    <a:pt x="0" y="15240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239000" y="4572000"/>
              <a:ext cx="1524000" cy="1524000"/>
            </a:xfrm>
            <a:custGeom>
              <a:avLst/>
              <a:gdLst/>
              <a:ahLst/>
              <a:cxnLst/>
              <a:rect l="l" t="t" r="r" b="b"/>
              <a:pathLst>
                <a:path w="1524000" h="1524000">
                  <a:moveTo>
                    <a:pt x="0" y="0"/>
                  </a:moveTo>
                  <a:lnTo>
                    <a:pt x="1524000" y="0"/>
                  </a:lnTo>
                  <a:lnTo>
                    <a:pt x="1524000" y="1524000"/>
                  </a:lnTo>
                  <a:lnTo>
                    <a:pt x="0" y="15240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800600" y="4572000"/>
              <a:ext cx="1524000" cy="1524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553200" y="5162551"/>
              <a:ext cx="609600" cy="190500"/>
            </a:xfrm>
            <a:custGeom>
              <a:avLst/>
              <a:gdLst/>
              <a:ahLst/>
              <a:cxnLst/>
              <a:rect l="l" t="t" r="r" b="b"/>
              <a:pathLst>
                <a:path w="609600" h="190500">
                  <a:moveTo>
                    <a:pt x="0" y="63498"/>
                  </a:moveTo>
                  <a:lnTo>
                    <a:pt x="0" y="126998"/>
                  </a:lnTo>
                  <a:lnTo>
                    <a:pt x="419100" y="127000"/>
                  </a:lnTo>
                  <a:lnTo>
                    <a:pt x="419100" y="190500"/>
                  </a:lnTo>
                  <a:lnTo>
                    <a:pt x="609600" y="95250"/>
                  </a:lnTo>
                  <a:lnTo>
                    <a:pt x="546100" y="63500"/>
                  </a:lnTo>
                  <a:lnTo>
                    <a:pt x="0" y="63498"/>
                  </a:lnTo>
                  <a:close/>
                </a:path>
                <a:path w="609600" h="190500">
                  <a:moveTo>
                    <a:pt x="419100" y="0"/>
                  </a:moveTo>
                  <a:lnTo>
                    <a:pt x="419100" y="63500"/>
                  </a:lnTo>
                  <a:lnTo>
                    <a:pt x="546100" y="63500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223688" y="4634338"/>
              <a:ext cx="246083" cy="115231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469771" y="4634338"/>
              <a:ext cx="1308539" cy="62497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223688" y="4634338"/>
              <a:ext cx="1554622" cy="147552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997082" y="5259311"/>
              <a:ext cx="781229" cy="85055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7422277" y="2036254"/>
            <a:ext cx="97536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0" spc="-5" dirty="0">
                <a:solidFill>
                  <a:srgbClr val="FF0000"/>
                </a:solidFill>
                <a:latin typeface="Footlight MT Light"/>
                <a:cs typeface="Footlight MT Light"/>
              </a:rPr>
              <a:t>[Eq.</a:t>
            </a:r>
            <a:r>
              <a:rPr sz="2800" b="0" spc="-75" dirty="0">
                <a:solidFill>
                  <a:srgbClr val="FF0000"/>
                </a:solidFill>
                <a:latin typeface="Footlight MT Light"/>
                <a:cs typeface="Footlight MT Light"/>
              </a:rPr>
              <a:t> </a:t>
            </a:r>
            <a:r>
              <a:rPr sz="2800" b="0" dirty="0">
                <a:solidFill>
                  <a:srgbClr val="FF0000"/>
                </a:solidFill>
                <a:latin typeface="Footlight MT Light"/>
                <a:cs typeface="Footlight MT Light"/>
              </a:rPr>
              <a:t>4]</a:t>
            </a:r>
            <a:endParaRPr sz="2800">
              <a:latin typeface="Footlight MT Light"/>
              <a:cs typeface="Footlight MT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/>
              <p:cNvSpPr/>
              <p:nvPr/>
            </p:nvSpPr>
            <p:spPr>
              <a:xfrm>
                <a:off x="2743200" y="2113766"/>
                <a:ext cx="4114800" cy="10502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num>
                          <m:den>
                            <m:eqArr>
                              <m:eqArrPr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&amp;</m:t>
                                </m:r>
                                <m:sSup>
                                  <m:sSupPr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zh-CN" altLang="en-US" sz="2400" i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&amp;1</m:t>
                                </m:r>
                              </m:e>
                            </m:eqArr>
                          </m:den>
                        </m:f>
                      </m:e>
                    </m:d>
                    <m:r>
                      <a:rPr lang="en-US" altLang="zh-CN" sz="2400" b="1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CN" altLang="zh-CN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2400" i="1">
                                  <a:latin typeface="Cambria Math"/>
                                </a:rPr>
                                <m:t>𝑅</m:t>
                              </m:r>
                            </m:e>
                            <m:e>
                              <m:r>
                                <a:rPr lang="en-US" altLang="zh-CN" sz="2400" b="1" i="1">
                                  <a:latin typeface="Cambria Math"/>
                                </a:rPr>
                                <m:t>𝒕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400" i="1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</m:mr>
                          <m:m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zh-CN" altLang="en-US" sz="24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</m:mr>
                          <m:m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0" name="矩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2113766"/>
                <a:ext cx="4114800" cy="1050224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10400" y="4953000"/>
            <a:ext cx="1524000" cy="1524000"/>
          </a:xfrm>
          <a:custGeom>
            <a:avLst/>
            <a:gdLst/>
            <a:ahLst/>
            <a:cxnLst/>
            <a:rect l="l" t="t" r="r" b="b"/>
            <a:pathLst>
              <a:path w="1524000" h="1524000">
                <a:moveTo>
                  <a:pt x="0" y="1524000"/>
                </a:moveTo>
                <a:lnTo>
                  <a:pt x="1524000" y="1524000"/>
                </a:lnTo>
                <a:lnTo>
                  <a:pt x="1524000" y="0"/>
                </a:lnTo>
                <a:lnTo>
                  <a:pt x="0" y="0"/>
                </a:lnTo>
                <a:lnTo>
                  <a:pt x="0" y="15240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010400" y="4953000"/>
            <a:ext cx="1524000" cy="1524000"/>
          </a:xfrm>
          <a:custGeom>
            <a:avLst/>
            <a:gdLst/>
            <a:ahLst/>
            <a:cxnLst/>
            <a:rect l="l" t="t" r="r" b="b"/>
            <a:pathLst>
              <a:path w="1524000" h="1524000">
                <a:moveTo>
                  <a:pt x="0" y="0"/>
                </a:moveTo>
                <a:lnTo>
                  <a:pt x="1524000" y="0"/>
                </a:lnTo>
                <a:lnTo>
                  <a:pt x="1524000" y="1524000"/>
                </a:lnTo>
                <a:lnTo>
                  <a:pt x="0" y="15240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2D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变换</a:t>
            </a:r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459740" y="2141220"/>
            <a:ext cx="1948814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 spc="-5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相似变换</a:t>
            </a:r>
            <a:r>
              <a:rPr sz="2400" spc="-5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: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88340" y="4583874"/>
            <a:ext cx="2512695" cy="1492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4625" indent="-161925">
              <a:lnSpc>
                <a:spcPct val="100000"/>
              </a:lnSpc>
              <a:spcBef>
                <a:spcPts val="100"/>
              </a:spcBef>
              <a:buChar char="-"/>
              <a:tabLst>
                <a:tab pos="174625" algn="l"/>
              </a:tabLst>
            </a:pPr>
            <a:r>
              <a:rPr lang="zh-CN" altLang="en-US" sz="2400" spc="-10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不变量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Calibri"/>
            </a:endParaRPr>
          </a:p>
          <a:p>
            <a:pPr marL="631825" lvl="1" indent="-161925">
              <a:lnSpc>
                <a:spcPts val="2875"/>
              </a:lnSpc>
              <a:spcBef>
                <a:spcPts val="20"/>
              </a:spcBef>
              <a:buChar char="-"/>
              <a:tabLst>
                <a:tab pos="631825" algn="l"/>
              </a:tabLst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长度的比值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Calibri"/>
            </a:endParaRPr>
          </a:p>
          <a:p>
            <a:pPr marL="631825" lvl="1" indent="-161925">
              <a:lnSpc>
                <a:spcPts val="2875"/>
              </a:lnSpc>
              <a:buChar char="-"/>
              <a:tabLst>
                <a:tab pos="631825" algn="l"/>
              </a:tabLst>
            </a:pPr>
            <a:r>
              <a:rPr lang="zh-CN" altLang="en-US" sz="2400" spc="-5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角度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-4</a:t>
            </a:r>
            <a:r>
              <a:rPr sz="2400" spc="-15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 </a:t>
            </a:r>
            <a:r>
              <a:rPr sz="2400" spc="-5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DOF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Calibri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4572000" y="4953000"/>
            <a:ext cx="1524000" cy="1524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324600" y="5543551"/>
            <a:ext cx="609600" cy="190500"/>
          </a:xfrm>
          <a:custGeom>
            <a:avLst/>
            <a:gdLst/>
            <a:ahLst/>
            <a:cxnLst/>
            <a:rect l="l" t="t" r="r" b="b"/>
            <a:pathLst>
              <a:path w="609600" h="190500">
                <a:moveTo>
                  <a:pt x="0" y="63498"/>
                </a:moveTo>
                <a:lnTo>
                  <a:pt x="0" y="126998"/>
                </a:lnTo>
                <a:lnTo>
                  <a:pt x="419100" y="126999"/>
                </a:lnTo>
                <a:lnTo>
                  <a:pt x="419100" y="190499"/>
                </a:lnTo>
                <a:lnTo>
                  <a:pt x="609600" y="95249"/>
                </a:lnTo>
                <a:lnTo>
                  <a:pt x="546099" y="63499"/>
                </a:lnTo>
                <a:lnTo>
                  <a:pt x="0" y="63498"/>
                </a:lnTo>
                <a:close/>
              </a:path>
              <a:path w="609600" h="190500">
                <a:moveTo>
                  <a:pt x="419100" y="0"/>
                </a:moveTo>
                <a:lnTo>
                  <a:pt x="419100" y="63499"/>
                </a:lnTo>
                <a:lnTo>
                  <a:pt x="546099" y="63499"/>
                </a:lnTo>
                <a:lnTo>
                  <a:pt x="419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142539" y="5237539"/>
            <a:ext cx="558444" cy="6250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700984" y="5237539"/>
            <a:ext cx="625076" cy="5584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142539" y="5237540"/>
            <a:ext cx="1183519" cy="118351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142539" y="5862616"/>
            <a:ext cx="625076" cy="55844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767615" y="5795983"/>
            <a:ext cx="558444" cy="62507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7531100" y="3153854"/>
            <a:ext cx="97536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0" spc="-5" dirty="0">
                <a:solidFill>
                  <a:srgbClr val="FF0000"/>
                </a:solidFill>
                <a:latin typeface="Footlight MT Light"/>
                <a:cs typeface="Footlight MT Light"/>
              </a:rPr>
              <a:t>[Eq.</a:t>
            </a:r>
            <a:r>
              <a:rPr sz="2800" b="0" spc="-75" dirty="0">
                <a:solidFill>
                  <a:srgbClr val="FF0000"/>
                </a:solidFill>
                <a:latin typeface="Footlight MT Light"/>
                <a:cs typeface="Footlight MT Light"/>
              </a:rPr>
              <a:t> </a:t>
            </a:r>
            <a:r>
              <a:rPr sz="2800" b="0" dirty="0">
                <a:solidFill>
                  <a:srgbClr val="FF0000"/>
                </a:solidFill>
                <a:latin typeface="Footlight MT Light"/>
                <a:cs typeface="Footlight MT Light"/>
              </a:rPr>
              <a:t>5]</a:t>
            </a:r>
            <a:endParaRPr sz="2800">
              <a:latin typeface="Footlight MT Light"/>
              <a:cs typeface="Footlight MT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矩形 49"/>
              <p:cNvSpPr/>
              <p:nvPr/>
            </p:nvSpPr>
            <p:spPr>
              <a:xfrm>
                <a:off x="2929416" y="2103630"/>
                <a:ext cx="4114800" cy="10502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num>
                          <m:den>
                            <m:eqArr>
                              <m:eqArrPr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&amp;</m:t>
                                </m:r>
                                <m:sSup>
                                  <m:sSupPr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zh-CN" altLang="en-US" sz="2400" i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&amp;1</m:t>
                                </m:r>
                              </m:e>
                            </m:eqArr>
                          </m:den>
                        </m:f>
                      </m:e>
                    </m:d>
                    <m:r>
                      <a:rPr lang="en-US" altLang="zh-CN" sz="2400" b="1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CN" altLang="zh-CN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altLang="zh-CN" sz="2400" i="1">
                                  <a:latin typeface="Cambria Math"/>
                                </a:rPr>
                                <m:t>𝑅</m:t>
                              </m:r>
                            </m:e>
                            <m:e>
                              <m:r>
                                <a:rPr lang="en-US" altLang="zh-CN" sz="2400" b="1" i="1">
                                  <a:latin typeface="Cambria Math"/>
                                </a:rPr>
                                <m:t>𝒕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400" i="1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</m:mr>
                          <m:m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zh-CN" altLang="en-US" sz="24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</m:mr>
                          <m:m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0" name="矩形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9416" y="2103630"/>
                <a:ext cx="4114800" cy="1050224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矩形 50"/>
              <p:cNvSpPr/>
              <p:nvPr/>
            </p:nvSpPr>
            <p:spPr>
              <a:xfrm>
                <a:off x="871172" y="3264919"/>
                <a:ext cx="1715341" cy="7083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1" name="矩形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172" y="3264919"/>
                <a:ext cx="1715341" cy="70833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592</TotalTime>
  <Words>2371</Words>
  <Application>Microsoft Macintosh PowerPoint</Application>
  <PresentationFormat>全屏显示(4:3)</PresentationFormat>
  <Paragraphs>537</Paragraphs>
  <Slides>61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61</vt:i4>
      </vt:variant>
    </vt:vector>
  </HeadingPairs>
  <TitlesOfParts>
    <vt:vector size="72" baseType="lpstr">
      <vt:lpstr>黑体</vt:lpstr>
      <vt:lpstr>Arial Unicode MS</vt:lpstr>
      <vt:lpstr>Arial</vt:lpstr>
      <vt:lpstr>Calibri</vt:lpstr>
      <vt:lpstr>Cambria Math</vt:lpstr>
      <vt:lpstr>Footlight MT Light</vt:lpstr>
      <vt:lpstr>Lucida Sans</vt:lpstr>
      <vt:lpstr>Symbol</vt:lpstr>
      <vt:lpstr>Times New Roman</vt:lpstr>
      <vt:lpstr>Verdana</vt:lpstr>
      <vt:lpstr>Office Theme</vt:lpstr>
      <vt:lpstr>Lecture 4 单视图重构</vt:lpstr>
      <vt:lpstr>Lecture 4 单视图计量</vt:lpstr>
      <vt:lpstr>PowerPoint 演示文稿</vt:lpstr>
      <vt:lpstr>PowerPoint 演示文稿</vt:lpstr>
      <vt:lpstr>相机标定后...</vt:lpstr>
      <vt:lpstr>从单张图像恢复场景结构</vt:lpstr>
      <vt:lpstr>2D变换</vt:lpstr>
      <vt:lpstr>2D变换</vt:lpstr>
      <vt:lpstr>2D变换</vt:lpstr>
      <vt:lpstr>2D变换</vt:lpstr>
      <vt:lpstr>2D变换</vt:lpstr>
      <vt:lpstr>2D变换</vt:lpstr>
      <vt:lpstr>交比</vt:lpstr>
      <vt:lpstr>Lecture 4 单视图计量</vt:lpstr>
      <vt:lpstr>PowerPoint 演示文稿</vt:lpstr>
      <vt:lpstr>PowerPoint 演示文稿</vt:lpstr>
      <vt:lpstr>2D无穷远点(理想点)</vt:lpstr>
      <vt:lpstr>2D无穷远点(理想点)</vt:lpstr>
      <vt:lpstr>无穷远直线 l</vt:lpstr>
      <vt:lpstr>PowerPoint 演示文稿</vt:lpstr>
      <vt:lpstr>PowerPoint 演示文稿</vt:lpstr>
      <vt:lpstr>3D中的点和平面</vt:lpstr>
      <vt:lpstr>3D中的直线</vt:lpstr>
      <vt:lpstr>3D无穷远点</vt:lpstr>
      <vt:lpstr>影消点</vt:lpstr>
      <vt:lpstr>影消点和方向</vt:lpstr>
      <vt:lpstr>影消线（视平线）</vt:lpstr>
      <vt:lpstr>视平线例子</vt:lpstr>
      <vt:lpstr>这两条线是否平行？</vt:lpstr>
      <vt:lpstr>影消线和平面</vt:lpstr>
      <vt:lpstr>无穷远平面</vt:lpstr>
      <vt:lpstr>PowerPoint 演示文稿</vt:lpstr>
      <vt:lpstr>圆锥曲线""的投影变换</vt:lpstr>
      <vt:lpstr>圆锥曲线""的投影变换</vt:lpstr>
      <vt:lpstr>的性质</vt:lpstr>
      <vt:lpstr>PowerPoint 演示文稿</vt:lpstr>
      <vt:lpstr>Lecture 4 单视图计量</vt:lpstr>
      <vt:lpstr>单视图标定 –例子</vt:lpstr>
      <vt:lpstr>单视图标定 –例子</vt:lpstr>
      <vt:lpstr>单视图标定 –例子</vt:lpstr>
      <vt:lpstr>单视图标定 –例子</vt:lpstr>
      <vt:lpstr>PowerPoint 演示文稿</vt:lpstr>
      <vt:lpstr>单视图重构 –例子</vt:lpstr>
      <vt:lpstr>单视图重构 –例子</vt:lpstr>
      <vt:lpstr>Lecture 4 单视图计量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单视图重构 –弊病</vt:lpstr>
      <vt:lpstr>“Make3D”</vt:lpstr>
      <vt:lpstr>“Make3D” Saxena, Sun, Ng, 05…</vt:lpstr>
      <vt:lpstr>使用深度学习重构深度图 Eigen et al., 2014</vt:lpstr>
      <vt:lpstr>3D布局估计</vt:lpstr>
      <vt:lpstr>3D布局估计</vt:lpstr>
      <vt:lpstr>PowerPoint 演示文稿</vt:lpstr>
      <vt:lpstr>PowerPoint 演示文稿</vt:lpstr>
      <vt:lpstr>附录</vt:lpstr>
      <vt:lpstr>影消点 -例子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4 Single View Metrology</dc:title>
  <cp:lastModifiedBy>zhaozhaoran@outlook.com</cp:lastModifiedBy>
  <cp:revision>77</cp:revision>
  <dcterms:created xsi:type="dcterms:W3CDTF">2019-08-24T04:11:36Z</dcterms:created>
  <dcterms:modified xsi:type="dcterms:W3CDTF">2019-10-18T09:35:37Z</dcterms:modified>
</cp:coreProperties>
</file>