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D8C4-FFAF-4433-9176-BE29CF463527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C976-E7C7-4F3F-844A-FBF916C9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C976-E7C7-4F3F-844A-FBF916C9A4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投影（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92242" y="548131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1068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83561" y="6237899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5" dirty="0" smtClean="0">
                <a:solidFill>
                  <a:srgbClr val="C00000"/>
                </a:solidFill>
                <a:latin typeface="Calibri"/>
                <a:cs typeface="Calibri"/>
              </a:rPr>
              <a:t>透视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03340" y="6274291"/>
            <a:ext cx="2587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30" dirty="0" smtClean="0">
                <a:solidFill>
                  <a:srgbClr val="C00000"/>
                </a:solidFill>
                <a:latin typeface="Calibri"/>
                <a:cs typeface="Calibri"/>
              </a:rPr>
              <a:t>弱透视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54" y="3742244"/>
                <a:ext cx="2102947" cy="8195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55" y="4949433"/>
                <a:ext cx="3463319" cy="10699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5676899"/>
                <a:ext cx="280608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"/>
          <p:cNvSpPr txBox="1"/>
          <p:nvPr/>
        </p:nvSpPr>
        <p:spPr>
          <a:xfrm>
            <a:off x="1722192" y="6437637"/>
            <a:ext cx="13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 大 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正射（仿射）投影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596" y="959262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投影中心到像平面的距离是无限的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模型优缺点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22518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 smtClean="0">
                <a:latin typeface="Calibri"/>
                <a:cs typeface="Calibri"/>
              </a:rPr>
              <a:t>弱透视在数学方面更简单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cs typeface="Calibri"/>
              </a:rPr>
              <a:t>当物体较小且较远时</a:t>
            </a:r>
            <a:r>
              <a:rPr lang="zh-CN" altLang="en-US" sz="2400" spc="-5" dirty="0" smtClean="0">
                <a:cs typeface="Calibri"/>
              </a:rPr>
              <a:t>准确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Calibri"/>
                <a:cs typeface="Calibri"/>
              </a:rPr>
              <a:t>有利于识别</a:t>
            </a:r>
            <a:endParaRPr sz="3400" dirty="0">
              <a:latin typeface="Times New Roman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cs typeface="Calibri"/>
              </a:rPr>
              <a:t>针孔</a:t>
            </a:r>
            <a:r>
              <a:rPr lang="zh-CN" altLang="en-US" sz="3200" dirty="0">
                <a:cs typeface="Calibri"/>
              </a:rPr>
              <a:t>透视对于</a:t>
            </a:r>
            <a:r>
              <a:rPr lang="en-US" altLang="zh-CN" sz="3200" dirty="0">
                <a:cs typeface="Calibri"/>
              </a:rPr>
              <a:t>3D</a:t>
            </a:r>
            <a:r>
              <a:rPr lang="zh-CN" altLang="en-US" sz="3200" dirty="0">
                <a:cs typeface="Calibri"/>
              </a:rPr>
              <a:t>到</a:t>
            </a:r>
            <a:r>
              <a:rPr lang="en-US" altLang="zh-CN" sz="3200" dirty="0">
                <a:cs typeface="Calibri"/>
              </a:rPr>
              <a:t>2D</a:t>
            </a:r>
            <a:r>
              <a:rPr lang="zh-CN" altLang="en-US" sz="3200" dirty="0">
                <a:cs typeface="Calibri"/>
              </a:rPr>
              <a:t>映射的建模更为</a:t>
            </a:r>
            <a:r>
              <a:rPr lang="zh-CN" altLang="en-US" sz="3200" dirty="0" smtClean="0">
                <a:cs typeface="Calibri"/>
              </a:rPr>
              <a:t>准确</a:t>
            </a:r>
            <a:endParaRPr sz="3200" dirty="0" smtClean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Calibri"/>
                <a:cs typeface="Calibri"/>
              </a:rPr>
              <a:t>用于运动恢复结构或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SLAM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lang="zh-CN" altLang="en-US" sz="2400" spc="-2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模型概括</a:t>
            </a:r>
            <a:endParaRPr lang="zh-CN" altLang="en-US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56673"/>
            <a:ext cx="8413750" cy="745076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从图像中估计相机参数，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例如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位姿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或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焦距！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29751" y="0"/>
            <a:ext cx="8413750" cy="929742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lang="zh-CN" altLang="en-US" sz="36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为什么重要？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 smtClean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</a:t>
            </a:r>
            <a:r>
              <a:rPr lang="en-US" sz="3900" spc="75" dirty="0" smtClean="0">
                <a:latin typeface="Times New Roman"/>
                <a:cs typeface="Times New Roman"/>
              </a:rPr>
              <a:t>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 smtClean="0">
                <a:latin typeface="Times New Roman"/>
                <a:cs typeface="Times New Roman"/>
              </a:rPr>
              <a:t>  </a:t>
            </a:r>
            <a:r>
              <a:rPr lang="en-US" sz="3375" spc="22" baseline="-24691" dirty="0" smtClean="0">
                <a:latin typeface="Times New Roman"/>
                <a:cs typeface="Times New Roman"/>
              </a:rPr>
              <a:t> </a:t>
            </a:r>
            <a:r>
              <a:rPr lang="en-US" sz="3375" spc="22" dirty="0" smtClean="0">
                <a:latin typeface="Times New Roman"/>
                <a:cs typeface="Times New Roman"/>
              </a:rPr>
              <a:t>  </a:t>
            </a:r>
            <a:endParaRPr sz="3375" baseline="-24691" dirty="0" smtClean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07340" y="2755741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  <a:endParaRPr lang="en-US" altLang="zh-CN" sz="2400" spc="-2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  <a:endParaRPr lang="en-US" altLang="zh-CN" sz="2400" spc="-15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9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标定目标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3994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en-US" altLang="zh-CN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张或多张图像中估算内部和外部</a:t>
            </a:r>
            <a:r>
              <a:rPr lang="zh-CN" altLang="en-US" sz="2400" spc="-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002" y="4953000"/>
            <a:ext cx="1941830" cy="1108075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5" dirty="0">
                <a:latin typeface="Arial Unicode MS"/>
                <a:cs typeface="Arial Unicode MS"/>
              </a:rPr>
              <a:t>Change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notation:</a:t>
            </a:r>
            <a:endParaRPr sz="180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 smtClean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</a:t>
            </a:r>
            <a:r>
              <a:rPr lang="en-US" sz="3900" spc="75" dirty="0" smtClean="0">
                <a:latin typeface="Times New Roman"/>
                <a:cs typeface="Times New Roman"/>
              </a:rPr>
              <a:t>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 smtClean="0">
                <a:latin typeface="Times New Roman"/>
                <a:cs typeface="Times New Roman"/>
              </a:rPr>
              <a:t>  </a:t>
            </a:r>
            <a:r>
              <a:rPr lang="en-US" sz="3375" spc="22" baseline="-24691" dirty="0" smtClean="0">
                <a:latin typeface="Times New Roman"/>
                <a:cs typeface="Times New Roman"/>
              </a:rPr>
              <a:t> </a:t>
            </a:r>
            <a:r>
              <a:rPr lang="en-US" sz="3375" spc="22" dirty="0" smtClean="0">
                <a:latin typeface="Times New Roman"/>
                <a:cs typeface="Times New Roman"/>
              </a:rPr>
              <a:t>  </a:t>
            </a:r>
            <a:endParaRPr sz="3375" baseline="-24691" dirty="0" smtClean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 </a:t>
            </a:r>
            <a:r>
              <a:rPr lang="en-US" altLang="zh-CN" sz="2400" spc="-1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02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en-US" altLang="zh-CN" sz="2400" spc="-1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en-US" altLang="zh-CN" sz="2400" spc="-18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77" baseline="-19519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276533"/>
            <a:ext cx="8020684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FontTx/>
              <a:buChar char="•"/>
              <a:tabLst>
                <a:tab pos="281940" algn="l"/>
              </a:tabLst>
            </a:pPr>
            <a:r>
              <a:rPr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pl-PL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en-US" altLang="zh-CN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02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altLang="zh-CN" sz="2400" spc="-202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pl-PL" altLang="zh-CN" sz="2400" spc="-18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77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 </a:t>
            </a:r>
            <a:r>
              <a:rPr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120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sz="2400" spc="5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75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sz="2400" spc="75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lang="zh-CN" altLang="en-US" sz="2400" spc="110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目标</a:t>
            </a:r>
            <a:r>
              <a:rPr sz="2400" spc="1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计算内部和外部参数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0794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0566" y="2229463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9728" y="1708319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3" y="990606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168265" y="1281874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273865"/>
            <a:ext cx="872998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我们需要多少对应点</a:t>
            </a:r>
            <a:r>
              <a:rPr sz="240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1470" indent="-242570">
              <a:spcBef>
                <a:spcPts val="3245"/>
              </a:spcBef>
              <a:buFontTx/>
              <a:buChar char="•"/>
              <a:tabLst>
                <a:tab pos="332105" algn="l"/>
              </a:tabLst>
            </a:pPr>
            <a:r>
              <a:rPr sz="2000" spc="2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个未知参数</a:t>
            </a:r>
            <a:r>
              <a:rPr lang="en-US" altLang="zh-CN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   </a:t>
            </a:r>
            <a:r>
              <a:rPr sz="2000" spc="7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zh-CN" altLang="en-US" sz="200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</a:t>
            </a:r>
            <a:r>
              <a:rPr lang="en-US" altLang="zh-CN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0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个方程    </a:t>
            </a:r>
            <a:r>
              <a:rPr sz="2000" spc="7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•</a:t>
            </a:r>
            <a:r>
              <a:rPr lang="en-US" altLang="zh-CN" sz="2000" spc="7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6</a:t>
            </a:r>
            <a:r>
              <a:rPr lang="zh-CN" altLang="en-US" sz="200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组对应点可以实现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312" y="2310913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0052" y="2326979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2165" y="1752599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32165" y="1752599"/>
            <a:ext cx="1219200" cy="30822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sz="2800" spc="5" dirty="0">
                <a:latin typeface="Arial Unicode MS"/>
                <a:cs typeface="Arial Unicode MS"/>
              </a:rPr>
              <a:t>In </a:t>
            </a:r>
            <a:r>
              <a:rPr sz="2800" spc="30" dirty="0">
                <a:latin typeface="Arial Unicode MS"/>
                <a:cs typeface="Arial Unicode MS"/>
              </a:rPr>
              <a:t>practice, </a:t>
            </a:r>
            <a:r>
              <a:rPr sz="2800" spc="-30" dirty="0">
                <a:latin typeface="Arial Unicode MS"/>
                <a:cs typeface="Arial Unicode MS"/>
              </a:rPr>
              <a:t>using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spc="25" dirty="0">
                <a:latin typeface="Arial Unicode MS"/>
                <a:cs typeface="Arial Unicode MS"/>
              </a:rPr>
              <a:t>than </a:t>
            </a:r>
            <a:r>
              <a:rPr sz="2800" spc="165" dirty="0">
                <a:latin typeface="Arial Unicode MS"/>
                <a:cs typeface="Arial Unicode MS"/>
              </a:rPr>
              <a:t>6  </a:t>
            </a:r>
            <a:r>
              <a:rPr sz="2800" spc="-5" dirty="0">
                <a:latin typeface="Arial Unicode MS"/>
                <a:cs typeface="Arial Unicode MS"/>
              </a:rPr>
              <a:t>correspondences enables </a:t>
            </a:r>
            <a:r>
              <a:rPr sz="2800" spc="15" dirty="0">
                <a:latin typeface="Arial Unicode MS"/>
                <a:cs typeface="Arial Unicode MS"/>
              </a:rPr>
              <a:t>more </a:t>
            </a:r>
            <a:r>
              <a:rPr sz="2800" dirty="0">
                <a:latin typeface="Arial Unicode MS"/>
                <a:cs typeface="Arial Unicode MS"/>
              </a:rPr>
              <a:t>robust</a:t>
            </a:r>
            <a:r>
              <a:rPr sz="2800" spc="355" dirty="0">
                <a:latin typeface="Arial Unicode MS"/>
                <a:cs typeface="Arial Unicode MS"/>
              </a:rPr>
              <a:t> </a:t>
            </a:r>
            <a:r>
              <a:rPr sz="2800" spc="-60" dirty="0">
                <a:latin typeface="Arial Unicode MS"/>
                <a:cs typeface="Arial Unicode MS"/>
              </a:rPr>
              <a:t>results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2176531"/>
            <a:ext cx="2465256" cy="2179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" y="6375908"/>
            <a:ext cx="6416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 smtClean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分块矩阵乘法</a:t>
            </a:r>
            <a:endParaRPr spc="8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/>
                <a:cs typeface="Arial Unicode MS"/>
              </a:rPr>
              <a:t>What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i="1" spc="-55" dirty="0">
                <a:latin typeface="Arial"/>
                <a:cs typeface="Arial"/>
              </a:rPr>
              <a:t>AB</a:t>
            </a:r>
            <a:r>
              <a:rPr sz="2400" i="1" spc="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7800" y="2839720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齐次线性坐标系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1" y="710374"/>
            <a:ext cx="102616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lang="zh-CN" altLang="en-US" sz="18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1800" spc="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algn="r">
              <a:lnSpc>
                <a:spcPts val="1980"/>
              </a:lnSpc>
              <a:spcBef>
                <a:spcPts val="100"/>
              </a:spcBef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 smtClean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 smtClean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 smtClean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1379224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15"/>
              </a:spcBef>
            </a:pPr>
            <a:r>
              <a:rPr lang="zh-CN" altLang="en-US" spc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齐次</a:t>
            </a:r>
            <a:r>
              <a:rPr spc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pc="405" dirty="0"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spc="180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spc="385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线性坐标系</a:t>
            </a:r>
            <a:endParaRPr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1800" spc="30" dirty="0" smtClean="0"/>
              <a:t>M=number </a:t>
            </a:r>
            <a:r>
              <a:rPr sz="1800" spc="50" dirty="0" smtClean="0"/>
              <a:t>of </a:t>
            </a:r>
            <a:r>
              <a:rPr sz="1800" spc="0" dirty="0" smtClean="0"/>
              <a:t>equations </a:t>
            </a:r>
            <a:r>
              <a:rPr sz="1800" spc="50" dirty="0" smtClean="0"/>
              <a:t>= </a:t>
            </a:r>
            <a:r>
              <a:rPr sz="1800" spc="40" dirty="0" smtClean="0"/>
              <a:t>2n  </a:t>
            </a:r>
            <a:r>
              <a:rPr sz="1800" spc="30" dirty="0" smtClean="0"/>
              <a:t>N=number </a:t>
            </a:r>
            <a:r>
              <a:rPr sz="1800" spc="50" dirty="0" smtClean="0"/>
              <a:t>of </a:t>
            </a:r>
            <a:r>
              <a:rPr sz="1800" spc="0" dirty="0" smtClean="0"/>
              <a:t>unknown </a:t>
            </a:r>
            <a:r>
              <a:rPr sz="1800" spc="50" dirty="0" smtClean="0"/>
              <a:t>=</a:t>
            </a:r>
            <a:r>
              <a:rPr sz="1800" spc="75" dirty="0" smtClean="0"/>
              <a:t> </a:t>
            </a:r>
            <a:r>
              <a:rPr sz="1800" spc="-25" dirty="0" smtClean="0"/>
              <a:t>11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254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直角系</a:t>
            </a:r>
            <a:r>
              <a:rPr sz="2400" spc="160" dirty="0" smtClean="0">
                <a:latin typeface="Arial Unicode MS"/>
                <a:cs typeface="Arial Unicode MS"/>
              </a:rPr>
              <a:t>(M&gt;N</a:t>
            </a:r>
            <a:r>
              <a:rPr sz="2400" spc="160" dirty="0">
                <a:latin typeface="Arial Unicode MS"/>
                <a:cs typeface="Arial Unicode MS"/>
              </a:rPr>
              <a:t>)</a:t>
            </a:r>
            <a:endParaRPr sz="2400" dirty="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0 </a:t>
            </a:r>
            <a:r>
              <a:rPr lang="zh-CN" altLang="en-US" sz="2400" spc="-8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总是一个解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lang="zh-CN" altLang="en-US" sz="2400" spc="-1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求非零解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lang="zh-CN" altLang="en-US" sz="2000" spc="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最小化</a:t>
            </a:r>
            <a:r>
              <a:rPr sz="2000" spc="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315" dirty="0" smtClean="0">
                <a:latin typeface="Arial Unicode MS"/>
                <a:cs typeface="Arial Unicode MS"/>
              </a:rPr>
              <a:t>|</a:t>
            </a:r>
            <a:r>
              <a:rPr sz="2000" b="1" spc="315" dirty="0" smtClean="0">
                <a:latin typeface="Tahoma"/>
                <a:cs typeface="Tahoma"/>
              </a:rPr>
              <a:t>P</a:t>
            </a:r>
            <a:r>
              <a:rPr sz="2000" b="1" spc="90" dirty="0" smtClean="0">
                <a:latin typeface="Tahoma"/>
                <a:cs typeface="Tahoma"/>
              </a:rPr>
              <a:t> </a:t>
            </a:r>
            <a:r>
              <a:rPr sz="2000" b="1" spc="250" dirty="0" smtClean="0">
                <a:latin typeface="Tahoma"/>
                <a:cs typeface="Tahoma"/>
              </a:rPr>
              <a:t>m</a:t>
            </a:r>
            <a:r>
              <a:rPr sz="2000" spc="250" dirty="0" smtClean="0">
                <a:latin typeface="Arial Unicode MS"/>
                <a:cs typeface="Arial Unicode MS"/>
              </a:rPr>
              <a:t>|</a:t>
            </a:r>
            <a:r>
              <a:rPr sz="1950" spc="375" baseline="25641" dirty="0" smtClean="0">
                <a:latin typeface="Arial Unicode MS"/>
                <a:cs typeface="Arial Unicode MS"/>
              </a:rPr>
              <a:t>2</a:t>
            </a:r>
            <a:endParaRPr sz="1950" baseline="25641" dirty="0" smtClean="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lang="zh-CN" altLang="en-US"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sz="2000" spc="50" dirty="0" smtClean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 smtClean="0">
                <a:latin typeface="Tahoma"/>
                <a:cs typeface="Tahoma"/>
              </a:rPr>
              <a:t>m</a:t>
            </a:r>
            <a:r>
              <a:rPr sz="2000" spc="600" dirty="0" smtClean="0">
                <a:latin typeface="Arial Unicode MS"/>
                <a:cs typeface="Arial Unicode MS"/>
              </a:rPr>
              <a:t>|</a:t>
            </a:r>
            <a:r>
              <a:rPr sz="1950" spc="135" baseline="25641" dirty="0" smtClean="0">
                <a:latin typeface="Arial Unicode MS"/>
                <a:cs typeface="Arial Unicode MS"/>
              </a:rPr>
              <a:t>2</a:t>
            </a:r>
            <a:r>
              <a:rPr sz="2000" spc="85" dirty="0" smtClean="0">
                <a:latin typeface="Arial Unicode MS"/>
                <a:cs typeface="Arial Unicode MS"/>
              </a:rPr>
              <a:t>=1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68143"/>
            <a:ext cx="7940675" cy="20210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85" dirty="0" smtClean="0">
                <a:latin typeface="Arial Unicode MS"/>
                <a:cs typeface="Arial Unicode MS"/>
              </a:rPr>
              <a:t>如何求解齐次线性系？</a:t>
            </a:r>
            <a:endParaRPr lang="en-US" altLang="zh-CN" sz="3200" spc="85" dirty="0" smtClean="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 smtClean="0">
                <a:latin typeface="Arial Unicode MS"/>
                <a:cs typeface="Arial Unicode MS"/>
              </a:rPr>
              <a:t>SVD</a:t>
            </a:r>
            <a:r>
              <a:rPr sz="3200" spc="105" dirty="0" smtClean="0">
                <a:latin typeface="Arial Unicode MS"/>
                <a:cs typeface="Arial Unicode MS"/>
              </a:rPr>
              <a:t> </a:t>
            </a:r>
            <a:r>
              <a:rPr lang="zh-CN" altLang="en-US" sz="3200" spc="30" dirty="0" smtClean="0">
                <a:latin typeface="Arial Unicode MS"/>
                <a:cs typeface="Arial Unicode MS"/>
              </a:rPr>
              <a:t>奇异值分解</a:t>
            </a:r>
            <a:r>
              <a:rPr sz="3200" spc="30" dirty="0" smtClean="0">
                <a:latin typeface="Arial Unicode MS"/>
                <a:cs typeface="Arial Unicode MS"/>
              </a:rPr>
              <a:t>!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标定问题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最后一列给出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2514600" cy="3702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latin typeface="Calibri"/>
                <a:cs typeface="Calibri"/>
              </a:rPr>
              <a:t>Why? </a:t>
            </a:r>
            <a:r>
              <a:rPr sz="1800" spc="-5" dirty="0">
                <a:latin typeface="Calibri"/>
                <a:cs typeface="Calibri"/>
              </a:rPr>
              <a:t>See pag </a:t>
            </a:r>
            <a:r>
              <a:rPr sz="1800" dirty="0">
                <a:latin typeface="Calibri"/>
                <a:cs typeface="Calibri"/>
              </a:rPr>
              <a:t>592 of HZ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 dirty="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400" spc="-360" dirty="0" smtClean="0">
                  <a:latin typeface="Arial Unicode MS"/>
                  <a:cs typeface="Arial Unicode MS"/>
                </a:rPr>
                <a:t>P</a:t>
              </a:r>
              <a:r>
                <a:rPr lang="en-US" sz="2800" spc="-360" dirty="0" smtClean="0">
                  <a:latin typeface="Arial Unicode MS"/>
                  <a:cs typeface="Arial Unicode MS"/>
                </a:rPr>
                <a:t> </a:t>
              </a:r>
              <a:r>
                <a:rPr lang="zh-CN" altLang="en-US" sz="2400" spc="-36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奇异值分解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0" y="45720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-15" dirty="0" smtClean="0">
                <a:latin typeface="Times New Roman"/>
                <a:cs typeface="Times New Roman"/>
              </a:rPr>
              <a:t>定理</a:t>
            </a:r>
            <a:r>
              <a:rPr sz="2800" b="1" spc="-15" dirty="0" smtClean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502" y="1416856"/>
            <a:ext cx="6900843" cy="504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退化例子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049646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2400" spc="-80" dirty="0" smtClean="0">
                <a:latin typeface="Arial Unicode MS"/>
                <a:cs typeface="Arial Unicode MS"/>
              </a:rPr>
              <a:t>P</a:t>
            </a:r>
            <a:r>
              <a:rPr sz="2400" spc="-120" baseline="-19841" dirty="0" smtClean="0">
                <a:latin typeface="Arial Unicode MS"/>
                <a:cs typeface="Arial Unicode MS"/>
              </a:rPr>
              <a:t>i</a:t>
            </a:r>
            <a:r>
              <a:rPr lang="en-US" sz="2400" spc="-80" dirty="0">
                <a:latin typeface="Arial Unicode MS"/>
                <a:cs typeface="Arial Unicode MS"/>
              </a:rPr>
              <a:t> </a:t>
            </a:r>
            <a:r>
              <a:rPr sz="2400" spc="-80" dirty="0" smtClean="0">
                <a:latin typeface="Arial Unicode MS"/>
                <a:cs typeface="Arial Unicode MS"/>
              </a:rPr>
              <a:t>s 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不位于同一平面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</a:t>
            </a: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二次曲面的相交曲线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lang="zh-CN" altLang="en-US" sz="2400" spc="-2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模型概括</a:t>
            </a:r>
            <a:endParaRPr lang="zh-CN" altLang="en-US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spc="-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311" y="4225077"/>
            <a:ext cx="521192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假设我们没有旋转或平移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零偏斜，正方形像素，</a:t>
            </a: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</a:t>
            </a: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12" y="4959371"/>
                <a:ext cx="2075568" cy="17320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339725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减小</a:t>
            </a:r>
            <a:endParaRPr lang="en-US" altLang="zh-CN" sz="2400" spc="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由不完善</a:t>
            </a: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透镜</a:t>
            </a: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引起</a:t>
            </a:r>
            <a:endParaRPr lang="en-US" altLang="zh-CN" sz="2400" spc="-2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边缘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建模径向特性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多项式函数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畸变因子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 smtClean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8229" y="1805929"/>
            <a:ext cx="3876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如何建模？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54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4343400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65053" y="3894899"/>
            <a:ext cx="416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这是线性方程组吗？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996814" y="6330124"/>
            <a:ext cx="216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不是！为什么？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7996" y="5576718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 smtClean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3" y="4581006"/>
                <a:ext cx="3050129" cy="1775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97" y="4832908"/>
                <a:ext cx="3478003" cy="12307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65" dirty="0">
                <a:latin typeface="Arial Unicode MS"/>
                <a:cs typeface="Arial Unicode MS"/>
              </a:rPr>
              <a:t>f( </a:t>
            </a:r>
            <a:r>
              <a:rPr lang="en-US" altLang="zh-CN" sz="2400" spc="85" dirty="0">
                <a:latin typeface="Arial Unicode MS"/>
                <a:cs typeface="Arial Unicode MS"/>
              </a:rPr>
              <a:t>)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为非线性映射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573" y="3848126"/>
            <a:ext cx="8065134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</a:t>
            </a:r>
            <a:endParaRPr lang="en-US" altLang="zh-CN" sz="2400" spc="2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spc="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zh-CN" altLang="en-US" sz="20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初始</a:t>
            </a:r>
            <a:r>
              <a:rPr lang="zh-CN" altLang="en-US" sz="2000" spc="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解开始迭代</a:t>
            </a:r>
            <a:endParaRPr lang="en-US" altLang="zh-CN" sz="2000" spc="12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若初始解与实际相距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较远，可能会很慢</a:t>
            </a: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估计解可能是初始解的函数（由于局部最小值）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lang="zh-CN" altLang="en-US"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牛顿法需要计算</a:t>
            </a:r>
            <a:r>
              <a:rPr sz="2000" spc="-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J</a:t>
            </a:r>
            <a:r>
              <a:rPr sz="20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</a:t>
            </a:r>
            <a:r>
              <a:rPr sz="20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2000" spc="1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0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0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算法不用计算</a:t>
            </a:r>
            <a:r>
              <a:rPr sz="20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求解系统的线性部分以找到近似解</a:t>
            </a:r>
            <a:endParaRPr lang="en-US" altLang="zh-CN" sz="2400" spc="-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使用该解作为整个系统的初始条件</a:t>
            </a:r>
            <a:endParaRPr lang="en-US" altLang="zh-CN" sz="2400" spc="-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使用牛顿法或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L.M.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算法求解整个系统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 smtClean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lang="zh-CN" altLang="en-US" sz="2400" spc="22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一种可能算法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典型假设</a:t>
            </a:r>
            <a:r>
              <a:rPr sz="24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spcBef>
                <a:spcPts val="3540"/>
              </a:spcBef>
              <a:buFontTx/>
              <a:buChar char="-"/>
              <a:tabLst>
                <a:tab pos="173355" algn="l"/>
              </a:tabLst>
            </a:pP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</a:t>
            </a: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偏移，正方形</a:t>
            </a: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u</a:t>
            </a:r>
            <a:r>
              <a:rPr sz="2400" spc="44" baseline="-19097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 </a:t>
            </a:r>
            <a:r>
              <a:rPr sz="2400" spc="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7" baseline="-19097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7" baseline="-19097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图像中心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我们能估计出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 </a:t>
            </a: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并忽视径向畸变吗</a:t>
            </a:r>
            <a:r>
              <a:rPr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1739" y="5155883"/>
            <a:ext cx="78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</a:t>
            </a:r>
            <a:r>
              <a:rPr sz="2800" spc="25" dirty="0">
                <a:latin typeface="Arial Unicode MS"/>
                <a:cs typeface="Arial Unicode MS"/>
              </a:rPr>
              <a:t>i</a:t>
            </a:r>
            <a:r>
              <a:rPr sz="2800" spc="-25" dirty="0">
                <a:latin typeface="Arial Unicode MS"/>
                <a:cs typeface="Arial Unicode MS"/>
              </a:rPr>
              <a:t>n</a:t>
            </a:r>
            <a:r>
              <a:rPr sz="2800" spc="70" dirty="0">
                <a:latin typeface="Arial Unicode MS"/>
                <a:cs typeface="Arial Unicode MS"/>
              </a:rPr>
              <a:t>t</a:t>
            </a:r>
            <a:r>
              <a:rPr sz="2800" spc="80" dirty="0"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lang="en-US" sz="3800" spc="-225" dirty="0" smtClean="0">
                <a:latin typeface="Times New Roman"/>
                <a:cs typeface="Times New Roman"/>
              </a:rPr>
              <a:t> </a:t>
            </a:r>
            <a:r>
              <a:rPr lang="zh-CN" altLang="en-US" sz="2400" spc="-225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斜 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89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95800" y="2933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1701" y="5605462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68962" y="6116320"/>
            <a:ext cx="107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通过</a:t>
            </a:r>
            <a:r>
              <a:rPr lang="en-US" altLang="zh-CN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SVD</a:t>
            </a:r>
            <a:r>
              <a:rPr lang="zh-CN" altLang="en-US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得</a:t>
            </a:r>
            <a:r>
              <a:rPr sz="1800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sz="1800" spc="-7" baseline="-20833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1</a:t>
            </a:r>
            <a:r>
              <a:rPr sz="1800" spc="-82" baseline="-20833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和 </a:t>
            </a:r>
            <a:r>
              <a:rPr lang="en-US" altLang="zh-CN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lang="en-US" altLang="zh-CN" spc="-7" baseline="-20833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lang="en-US" altLang="zh-CN" spc="-82" baseline="-20833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5330" y="193550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3235" y="3949095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206" y="4376189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4" y="2068784"/>
                <a:ext cx="3467744" cy="17298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4495800"/>
                <a:ext cx="2700996" cy="1219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26" y="5978295"/>
                <a:ext cx="1273297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" y="4632284"/>
                <a:ext cx="4560223" cy="1799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一旦估计出 </a:t>
            </a:r>
            <a:r>
              <a:rPr sz="2400" b="1" spc="105" dirty="0" smtClean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05" dirty="0" smtClean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有些退化配置无法计算</a:t>
            </a:r>
            <a:r>
              <a:rPr lang="zh-CN" altLang="en-US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b="1" spc="11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b="1" spc="165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b="1" spc="-6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和</a:t>
            </a:r>
            <a:r>
              <a:rPr lang="zh-CN" altLang="en-US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b="1" spc="11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b="1" spc="165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b="1" spc="-270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744220" algn="l"/>
              </a:tabLst>
            </a:pPr>
            <a:r>
              <a:rPr lang="en-US" altLang="zh-CN" sz="2400" b="1" spc="75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sz="2400" b="1" spc="112" baseline="-23148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en-US" sz="2400" b="1" spc="112" baseline="-23148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2400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是关于 </a:t>
            </a:r>
            <a:r>
              <a:rPr lang="en-US" altLang="zh-CN" sz="2400" b="1" spc="11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 </a:t>
            </a:r>
            <a:r>
              <a:rPr lang="en-US" altLang="zh-CN" sz="2400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spc="11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400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,λ </a:t>
            </a:r>
            <a:r>
              <a:rPr lang="zh-CN" altLang="en-US" sz="2400" b="1" spc="-65" dirty="0" smtClean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的非线性函数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 smtClean="0">
                <a:latin typeface="Arial Unicode MS"/>
                <a:cs typeface="Arial Unicode MS"/>
              </a:rPr>
              <a:t>Reading</a:t>
            </a:r>
            <a:r>
              <a:rPr sz="2000" spc="5" dirty="0">
                <a:latin typeface="Arial Unicode MS"/>
                <a:cs typeface="Arial Unicode MS"/>
              </a:rPr>
              <a:t>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solidFill>
                  <a:srgbClr val="A6A6A6"/>
                </a:solidFill>
                <a:cs typeface="Calibri"/>
              </a:rPr>
              <a:t>摄像机模型概括 </a:t>
            </a:r>
            <a:endParaRPr lang="en-US" altLang="zh-CN" sz="2400" spc="-20" dirty="0" smtClean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solidFill>
                  <a:srgbClr val="A6A6A6"/>
                </a:solidFill>
                <a:cs typeface="Calibri"/>
              </a:rPr>
              <a:t>摄像机标定问题</a:t>
            </a:r>
            <a:endParaRPr lang="en-US" altLang="zh-CN" sz="2400" spc="-20" dirty="0" smtClean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solidFill>
                  <a:srgbClr val="A6A6A6"/>
                </a:solidFill>
                <a:cs typeface="Calibri"/>
              </a:rPr>
              <a:t>径向畸变的摄像机标定</a:t>
            </a:r>
            <a:endParaRPr lang="en-US" altLang="zh-CN" sz="2400" spc="-20" dirty="0" smtClean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练习！</a:t>
            </a:r>
            <a:endParaRPr spc="-35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标定</a:t>
            </a: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6713" y="396557"/>
            <a:ext cx="3829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Next</a:t>
            </a:r>
            <a:r>
              <a:rPr sz="36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36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lecture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627" y="2324925"/>
            <a:ext cx="5753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222"/>
              <a:buChar char="•"/>
              <a:tabLst>
                <a:tab pos="35814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825879"/>
            <a:ext cx="2909570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的特征向量是</a:t>
            </a: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特征值和特征向量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91920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65" dirty="0" smtClean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特征分解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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Arial Unicode MS"/>
                <a:cs typeface="Arial Unicode MS"/>
              </a:rPr>
              <a:t>= </a:t>
            </a:r>
            <a:r>
              <a:rPr lang="zh-CN" altLang="en-US" sz="32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奇异值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245803" y="5980853"/>
                <a:ext cx="417766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862704" algn="l"/>
                  </a:tabLst>
                </a:pPr>
                <a:r>
                  <a:rPr sz="3200" dirty="0">
                    <a:latin typeface="Symbol"/>
                    <a:cs typeface="Symbol"/>
                  </a:rPr>
                  <a:t></a:t>
                </a:r>
                <a:r>
                  <a:rPr sz="3200" spc="185" dirty="0">
                    <a:latin typeface="Times New Roman"/>
                    <a:cs typeface="Times New Roman"/>
                  </a:rPr>
                  <a:t> </a:t>
                </a:r>
                <a:r>
                  <a:rPr sz="3200" spc="100" dirty="0">
                    <a:latin typeface="Arial Unicode MS"/>
                    <a:cs typeface="Arial Unicode MS"/>
                  </a:rPr>
                  <a:t>=</a:t>
                </a:r>
                <a:r>
                  <a:rPr sz="3200" spc="9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1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</m:oMath>
                </a14:m>
                <a:r>
                  <a:rPr lang="zh-CN" altLang="en-US" sz="32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的特征值</a:t>
                </a:r>
                <a:endParaRPr sz="32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03" y="5980853"/>
                <a:ext cx="4177665" cy="505267"/>
              </a:xfrm>
              <a:prstGeom prst="rect">
                <a:avLst/>
              </a:prstGeom>
              <a:blipFill>
                <a:blip r:embed="rId2"/>
                <a:stretch>
                  <a:fillRect l="-5539" t="-26506" b="-49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612140" y="3723711"/>
            <a:ext cx="4344670" cy="12255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endParaRPr lang="en-US" sz="3900" spc="10" dirty="0" smtClean="0">
              <a:latin typeface="Symbol"/>
              <a:cs typeface="Symbol"/>
            </a:endParaRPr>
          </a:p>
          <a:p>
            <a:pPr marR="45720" algn="ctr">
              <a:lnSpc>
                <a:spcPct val="100000"/>
              </a:lnSpc>
              <a:spcBef>
                <a:spcPts val="405"/>
              </a:spcBef>
            </a:pPr>
            <a:r>
              <a:rPr sz="3200" spc="75" dirty="0" smtClean="0">
                <a:latin typeface="Arial Unicode MS"/>
                <a:cs typeface="Arial Unicode MS"/>
              </a:rPr>
              <a:t>U</a:t>
            </a:r>
            <a:r>
              <a:rPr sz="3200" spc="75" dirty="0">
                <a:latin typeface="Arial Unicode MS"/>
                <a:cs typeface="Arial Unicode MS"/>
              </a:rPr>
              <a:t>, </a:t>
            </a:r>
            <a:r>
              <a:rPr sz="3200" spc="25" dirty="0">
                <a:latin typeface="Arial Unicode MS"/>
                <a:cs typeface="Arial Unicode MS"/>
              </a:rPr>
              <a:t>V </a:t>
            </a:r>
            <a:r>
              <a:rPr sz="3200" spc="100" dirty="0">
                <a:latin typeface="Arial Unicode MS"/>
                <a:cs typeface="Arial Unicode MS"/>
              </a:rPr>
              <a:t>= </a:t>
            </a:r>
            <a:r>
              <a:rPr lang="zh-CN" altLang="en-US" sz="32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正交矩阵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226940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当相对场景深度小于其与相机的距离时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 smtClean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 smtClean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放大率</a:t>
            </a:r>
            <a:r>
              <a:rPr sz="2400" spc="25" dirty="0" smtClean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1450</Words>
  <Application>Microsoft Office PowerPoint</Application>
  <PresentationFormat>全屏显示(4:3)</PresentationFormat>
  <Paragraphs>487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 Unicode MS</vt:lpstr>
      <vt:lpstr>等线</vt:lpstr>
      <vt:lpstr>黑体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Office Theme</vt:lpstr>
      <vt:lpstr>Lecture 3 摄像机模型2 &amp;  摄像机标定</vt:lpstr>
      <vt:lpstr>Lecture 3 摄像机模型2 &amp;  摄像机标定</vt:lpstr>
      <vt:lpstr>投影摄像机</vt:lpstr>
      <vt:lpstr>练习！</vt:lpstr>
      <vt:lpstr>练习！</vt:lpstr>
      <vt:lpstr>正则投影变换</vt:lpstr>
      <vt:lpstr>投影摄像机</vt:lpstr>
      <vt:lpstr>弱透视投影</vt:lpstr>
      <vt:lpstr>弱透视投影</vt:lpstr>
      <vt:lpstr>弱透视投影</vt:lpstr>
      <vt:lpstr>PowerPoint 演示文稿</vt:lpstr>
      <vt:lpstr>正射（仿射）投影</vt:lpstr>
      <vt:lpstr>模型优缺点</vt:lpstr>
      <vt:lpstr>一点透视</vt:lpstr>
      <vt:lpstr>弱透视投影</vt:lpstr>
      <vt:lpstr>弱透视投影</vt:lpstr>
      <vt:lpstr>Lecture 3 摄像机标定</vt:lpstr>
      <vt:lpstr>PowerPoint 演示文稿</vt:lpstr>
      <vt:lpstr>投影摄像机</vt:lpstr>
      <vt:lpstr>标定目标</vt:lpstr>
      <vt:lpstr>标定问题</vt:lpstr>
      <vt:lpstr>标定问题</vt:lpstr>
      <vt:lpstr>标定问题</vt:lpstr>
      <vt:lpstr>标定问题</vt:lpstr>
      <vt:lpstr>标定问题</vt:lpstr>
      <vt:lpstr>标定问题</vt:lpstr>
      <vt:lpstr>标定问题</vt:lpstr>
      <vt:lpstr>分块矩阵乘法</vt:lpstr>
      <vt:lpstr>标定问题</vt:lpstr>
      <vt:lpstr>齐次 M x N 线性坐标系 M=number of equations = 2n  N=number of unknown = 11</vt:lpstr>
      <vt:lpstr>标定问题</vt:lpstr>
      <vt:lpstr>PowerPoint 演示文稿</vt:lpstr>
      <vt:lpstr>提取摄像机参数</vt:lpstr>
      <vt:lpstr>PowerPoint 演示文稿</vt:lpstr>
      <vt:lpstr>PowerPoint 演示文稿</vt:lpstr>
      <vt:lpstr>定理 (Faugeras, 1993)</vt:lpstr>
      <vt:lpstr>PowerPoint 演示文稿</vt:lpstr>
      <vt:lpstr>退化例子</vt:lpstr>
      <vt:lpstr>Lecture 3 摄像机标定</vt:lpstr>
      <vt:lpstr>径向畸变</vt:lpstr>
      <vt:lpstr>径向畸变</vt:lpstr>
      <vt:lpstr>径向畸变</vt:lpstr>
      <vt:lpstr>标定的一般问题</vt:lpstr>
      <vt:lpstr>标定的一般问题</vt:lpstr>
      <vt:lpstr>标定的一般问题</vt:lpstr>
      <vt:lpstr>径向畸变</vt:lpstr>
      <vt:lpstr>径向畸变</vt:lpstr>
      <vt:lpstr>径向畸变</vt:lpstr>
      <vt:lpstr>Lecture 3 摄像机标定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PowerPoint 演示文稿</vt:lpstr>
      <vt:lpstr>特征值和特征向量</vt:lpstr>
      <vt:lpstr>奇异值分解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王 薇</cp:lastModifiedBy>
  <cp:revision>53</cp:revision>
  <dcterms:created xsi:type="dcterms:W3CDTF">2019-08-26T07:51:46Z</dcterms:created>
  <dcterms:modified xsi:type="dcterms:W3CDTF">2019-10-17T10:53:37Z</dcterms:modified>
</cp:coreProperties>
</file>