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D0699-ECA3-AD41-BBB5-F3BDD59F0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79A08-44EF-8D4F-899B-7195A4893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B301A-EEA3-864A-8582-32136906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5E33B-241F-6948-8A7C-0DB0AC1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10A2F-0990-FF40-B1C2-0CF9F873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5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256E4-2996-984B-95C4-71450D39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90C86-0454-1B4B-830B-C101580E8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0F586-2131-8C4C-A707-80C5BED3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CCBB6-C661-9C46-9A6F-EA878ED1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62318-5271-234F-9EB3-87645821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947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03A737-FB3C-4645-8C95-C026F8CF5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05AAE-85BE-1148-BDED-3DC7BB964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32061-6744-894A-A1C1-F265451A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52B6F-F040-A84D-965F-550F30CE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306E1-D2DA-604D-A7E3-FC18F102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1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371C0-EAB2-D444-9A81-DDA89618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0DF28-C161-2540-A25F-799B9677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21B7E-F737-DD48-9EC1-73F39974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78A82-0CBF-C446-8305-4820E3E5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0154E-48D1-934B-AC4C-19AEC1A4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72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A59FB-4401-C146-BA28-3BD1B82E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CFAFB-4B3C-404F-91EE-6225973E1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07420-9FB3-AA43-A77C-128380F3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DA0BF-8713-F94C-9FA3-E54B343E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4C18C-5843-F444-9A38-9867A178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7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DD05C-EE2F-1849-9B4C-E037A0E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6DD1B-8484-B742-9117-02AE089D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A9AAB-2220-6C4F-B129-D66034CA2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0F7E7C-4E04-1C45-86C8-967236E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DB108-3875-914C-97E8-823AF76B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11571-2D9F-F941-B2D3-0278537B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66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99189-FB51-774A-86DE-58346943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8F55D-591B-F94C-AF1F-7F64D1E9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F73A9-423E-044C-AB41-A3BFA99E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875648-D213-8342-BE6B-C6BCC06E8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169F4B-069C-5B4D-BB88-4B5CAFB7D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E9C5B7-ABC8-324F-BCE6-7C7A4653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0B12AB-FF77-9B4A-8758-6C9BA37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EF537D-D512-7946-8CF0-70A77998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41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6F682-A411-5341-A222-F62C3A3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71887E-B7F5-5249-A248-A34A046A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0D804-21EE-DE49-9F72-0E9570CF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8183D-8825-6D40-BEE6-68EFCBBC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15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5774F1-866B-E442-9D98-3E6F064B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95D0ED-7A15-5D49-BDBF-81642332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9BF0B-198D-0F42-9322-3C138B45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377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71FFC-6484-5C45-88C8-62B0E8AF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6238F-40DB-CB43-8FB3-F7147C58D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7362F3-C6EE-3A4F-8904-74308C62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9C638-DAF1-2842-9411-5EEAA967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248596-2443-B947-ACE3-0AA67D04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6808C-8BAF-5B43-AF66-F0A2FE3F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60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46A6B-8C95-634A-B20C-2167B0D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1C42A3-EB5F-1E4C-848A-A744CDE7B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67D92-BB86-FA41-980F-8A527583A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544B4-3578-E242-8817-6F56919E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96BC58-0EF3-694C-965D-39936A2E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C9258B-CEDB-2C44-A43A-25F6E207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50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EB83C2-CEDE-F740-8144-B52E199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7CFC9-8696-1B46-98C5-973CF0D2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79434-EB62-C843-B203-8CA539AF0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6982B-8F5B-7545-B786-FB06B47880D6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F36CB-BB9D-3D4E-BA35-632EDD55D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E1CA3-D3CF-C344-9CDE-28B295AE1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2501-3597-5841-B770-E37D62647A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8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8258-4234-3C46-B268-B05282567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74D49C-0E1C-F242-AB14-6516890A4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25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0" y="1217296"/>
            <a:ext cx="4950461" cy="1136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里程碑：</a:t>
            </a:r>
            <a:endParaRPr lang="en-US" altLang="zh-CN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列奥纳多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芬奇 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(1452-1519)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照相机暗箱的首次记录</a:t>
            </a:r>
            <a:r>
              <a:rPr sz="2400" spc="160" dirty="0"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/>
              </a:rPr>
              <a:t>(1502)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0" y="2819399"/>
            <a:ext cx="5867400" cy="3424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89412" y="11874"/>
            <a:ext cx="381381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0" dirty="0">
                <a:latin typeface="黑体" panose="02010609060101010101" pitchFamily="49" charset="-122"/>
                <a:ea typeface="黑体" panose="02010609060101010101" pitchFamily="49" charset="-122"/>
              </a:rPr>
              <a:t>一些历史</a:t>
            </a:r>
            <a:r>
              <a:rPr sz="3600" spc="-1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400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0" y="1217295"/>
            <a:ext cx="4950461" cy="2634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里程碑：</a:t>
            </a:r>
            <a:endParaRPr lang="en-US" altLang="zh-CN" sz="2400" spc="5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>
              <a:spcBef>
                <a:spcPts val="100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5080">
              <a:lnSpc>
                <a:spcPts val="2870"/>
              </a:lnSpc>
              <a:spcBef>
                <a:spcPts val="125"/>
              </a:spcBef>
              <a:buChar char="•"/>
              <a:tabLst>
                <a:tab pos="3365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列奥纳多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达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芬奇 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(1452-1519)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：照相机暗箱的首次记录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(1502)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 panose="020F0502020204030204"/>
            </a:endParaRPr>
          </a:p>
          <a:p>
            <a:pPr>
              <a:spcBef>
                <a:spcPts val="15"/>
              </a:spcBef>
              <a:buFont typeface="Arial Unicode MS" panose="020B0604020202020204" charset="-122"/>
              <a:buChar char="•"/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12700" marR="918845">
              <a:lnSpc>
                <a:spcPts val="2870"/>
              </a:lnSpc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图恩</a:t>
            </a:r>
            <a:r>
              <a:rPr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(1685)</a:t>
            </a: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：第一台便携式相机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4202" y="1447800"/>
            <a:ext cx="3724275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4189412" y="11874"/>
            <a:ext cx="381381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00" dirty="0">
                <a:latin typeface="黑体" panose="02010609060101010101" pitchFamily="49" charset="-122"/>
                <a:ea typeface="黑体" panose="02010609060101010101" pitchFamily="49" charset="-122"/>
              </a:rPr>
              <a:t>一些历史</a:t>
            </a:r>
            <a:r>
              <a:rPr sz="3600" spc="-1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482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0" y="1217297"/>
            <a:ext cx="8769985" cy="469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里程碑：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4829175" algn="just">
              <a:spcBef>
                <a:spcPts val="2790"/>
              </a:spcBef>
              <a:buFontTx/>
              <a:buChar char="•"/>
              <a:tabLst>
                <a:tab pos="3365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列奥纳多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达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芬奇 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(1452-1519)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：照相机暗箱的首次记录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(1502)</a:t>
            </a: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12700" marR="4829175" algn="just">
              <a:spcBef>
                <a:spcPts val="2790"/>
              </a:spcBef>
              <a:buFontTx/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图恩</a:t>
            </a:r>
            <a:r>
              <a:rPr lang="en-US" altLang="zh-CN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(1685)</a:t>
            </a: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：第一台便携式相机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12700" marR="4829175" algn="just">
              <a:spcBef>
                <a:spcPts val="2790"/>
              </a:spcBef>
              <a:buChar char="•"/>
              <a:tabLst>
                <a:tab pos="336550" algn="l"/>
              </a:tabLst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尤瑟夫</a:t>
            </a:r>
            <a:r>
              <a:rPr lang="en-US" altLang="zh-CN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尼塞福尔</a:t>
            </a:r>
            <a:r>
              <a:rPr lang="en-US" altLang="zh-CN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尼埃普斯</a:t>
            </a:r>
            <a:r>
              <a:rPr lang="en-US" altLang="zh-CN" sz="24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(1822):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第一张照片的诞生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5118100" marR="5080">
              <a:lnSpc>
                <a:spcPct val="101000"/>
              </a:lnSpc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摄影</a:t>
            </a:r>
            <a:r>
              <a:rPr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尼塞福尔，</a:t>
            </a: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“餐桌”，</a:t>
            </a:r>
            <a:r>
              <a:rPr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1822)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7012" y="11874"/>
            <a:ext cx="381381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Some</a:t>
            </a:r>
            <a:r>
              <a:rPr spc="105" dirty="0"/>
              <a:t> </a:t>
            </a:r>
            <a:r>
              <a:rPr spc="-10" dirty="0"/>
              <a:t>history…</a:t>
            </a:r>
          </a:p>
        </p:txBody>
      </p:sp>
      <p:sp>
        <p:nvSpPr>
          <p:cNvPr id="4" name="object 4"/>
          <p:cNvSpPr/>
          <p:nvPr/>
        </p:nvSpPr>
        <p:spPr>
          <a:xfrm>
            <a:off x="6629400" y="1524001"/>
            <a:ext cx="3810000" cy="236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035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9400" y="1524001"/>
            <a:ext cx="3810000" cy="2360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84343" y="5278122"/>
            <a:ext cx="3664585" cy="2590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lang="zh-CN" altLang="en-US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摄影</a:t>
            </a:r>
            <a:r>
              <a:rPr lang="en-US" altLang="zh-CN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lang="zh-CN" altLang="en-US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尼塞福尔，</a:t>
            </a:r>
            <a:r>
              <a:rPr lang="zh-CN" altLang="en-US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“餐桌”，</a:t>
            </a:r>
            <a:r>
              <a:rPr lang="en-US" altLang="zh-CN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1822</a:t>
            </a:r>
            <a:r>
              <a:rPr lang="zh-CN" altLang="en-US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939" y="704469"/>
            <a:ext cx="8769988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里程碑：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12700" marR="4829175" algn="just">
              <a:spcBef>
                <a:spcPts val="2790"/>
              </a:spcBef>
              <a:buFontTx/>
              <a:buChar char="•"/>
              <a:tabLst>
                <a:tab pos="3365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列奥纳多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达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芬奇 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(1452-1519)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：照相机暗箱的首次记录</a:t>
            </a:r>
            <a:r>
              <a:rPr lang="en-US" altLang="zh-CN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(1502)</a:t>
            </a:r>
            <a:endParaRPr lang="zh-CN" altLang="en-US" sz="2500" dirty="0">
              <a:latin typeface="Times New Roman" panose="02020603050405020304"/>
              <a:cs typeface="Times New Roman" panose="02020603050405020304"/>
            </a:endParaRPr>
          </a:p>
          <a:p>
            <a:pPr marL="12700" marR="4829175" algn="just">
              <a:spcBef>
                <a:spcPts val="2790"/>
              </a:spcBef>
              <a:buFontTx/>
              <a:buChar char="•"/>
              <a:tabLst>
                <a:tab pos="3365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图恩</a:t>
            </a:r>
            <a:r>
              <a:rPr lang="en-US" altLang="zh-CN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(1685)</a:t>
            </a: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：第一台便携式相机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12700" marR="4829175" algn="just">
              <a:spcBef>
                <a:spcPts val="2790"/>
              </a:spcBef>
              <a:buChar char="•"/>
              <a:tabLst>
                <a:tab pos="336550" algn="l"/>
              </a:tabLst>
            </a:pP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尤瑟夫</a:t>
            </a:r>
            <a:r>
              <a:rPr lang="en-US" altLang="zh-CN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尼塞福尔</a:t>
            </a:r>
            <a:r>
              <a:rPr lang="en-US" altLang="zh-CN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·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尼埃普斯</a:t>
            </a:r>
            <a:r>
              <a:rPr lang="en-US" altLang="zh-CN" sz="24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(1822):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第一张照片的诞生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8940" y="4982394"/>
            <a:ext cx="46653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indent="-269875">
              <a:buSzPct val="95000"/>
              <a:buFontTx/>
              <a:buChar char="•"/>
              <a:tabLst>
                <a:tab pos="28257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达盖尔银版摄影术</a:t>
            </a:r>
            <a:r>
              <a:rPr lang="en-US" altLang="zh-CN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(1839)</a:t>
            </a:r>
            <a:endParaRPr lang="en-US" altLang="zh-CN" sz="2400" spc="1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2575" indent="-269875">
              <a:buSzPct val="95000"/>
              <a:buChar char="•"/>
              <a:tabLst>
                <a:tab pos="282575" algn="l"/>
              </a:tabLst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影胶片</a:t>
            </a:r>
            <a:r>
              <a:rPr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伊斯门</a:t>
            </a:r>
            <a:r>
              <a:rPr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,</a:t>
            </a:r>
            <a:r>
              <a:rPr sz="2400" spc="18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1889)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2575" indent="-269875">
              <a:buSzPct val="95000"/>
              <a:buChar char="•"/>
              <a:tabLst>
                <a:tab pos="28257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电影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</a:t>
            </a: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卢米埃尔兄弟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,</a:t>
            </a:r>
            <a:r>
              <a:rPr sz="2400" spc="1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1895)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marL="282575" indent="-269875">
              <a:buSzPct val="95000"/>
              <a:buChar char="•"/>
              <a:tabLst>
                <a:tab pos="282575" algn="l"/>
              </a:tabLst>
            </a:pP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彩色摄影</a:t>
            </a:r>
            <a:r>
              <a:rPr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(Lumière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Brothers, 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1908)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7012" y="11874"/>
            <a:ext cx="381381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Some</a:t>
            </a:r>
            <a:r>
              <a:rPr spc="105" dirty="0"/>
              <a:t> </a:t>
            </a:r>
            <a:r>
              <a:rPr spc="-10" dirty="0"/>
              <a:t>history…</a:t>
            </a:r>
          </a:p>
        </p:txBody>
      </p:sp>
    </p:spTree>
    <p:extLst>
      <p:ext uri="{BB962C8B-B14F-4D97-AF65-F5344CB8AC3E}">
        <p14:creationId xmlns:p14="http://schemas.microsoft.com/office/powerpoint/2010/main" val="427025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277" y="398431"/>
            <a:ext cx="553339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50" dirty="0">
                <a:latin typeface="黑体" panose="02010609060101010101" pitchFamily="49" charset="-122"/>
                <a:ea typeface="黑体" panose="02010609060101010101" pitchFamily="49" charset="-122"/>
              </a:rPr>
              <a:t>同样不能忘记</a:t>
            </a:r>
            <a:r>
              <a:rPr sz="3600" spc="50" dirty="0"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057400" y="1911352"/>
            <a:ext cx="2387600" cy="307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24402" y="1684337"/>
            <a:ext cx="2709862" cy="3268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72705" y="5049520"/>
            <a:ext cx="2522220" cy="150015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6070" marR="299720" algn="ctr">
              <a:lnSpc>
                <a:spcPct val="101000"/>
              </a:lnSpc>
              <a:spcBef>
                <a:spcPts val="80"/>
              </a:spcBef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亚里士多德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(384-322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BC)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algn="ctr">
              <a:lnSpc>
                <a:spcPts val="2865"/>
              </a:lnSpc>
            </a:pPr>
            <a:r>
              <a:rPr lang="zh-CN" altLang="en-US" sz="24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以及：柏拉图，欧几里得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2400" y="2057400"/>
            <a:ext cx="2641600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49930" y="5068570"/>
            <a:ext cx="304101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5" indent="-496570">
              <a:spcBef>
                <a:spcPts val="100"/>
              </a:spcBef>
            </a:pP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Al-</a:t>
            </a:r>
            <a:r>
              <a:rPr sz="2400" spc="10" dirty="0" err="1">
                <a:latin typeface="Arial Unicode MS" panose="020B0604020202020204" charset="-122"/>
                <a:cs typeface="Arial Unicode MS" panose="020B0604020202020204" charset="-122"/>
              </a:rPr>
              <a:t>Kindi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25" dirty="0">
                <a:latin typeface="Arial Unicode MS" panose="020B0604020202020204" charset="-122"/>
                <a:cs typeface="Arial Unicode MS" panose="020B0604020202020204" charset="-122"/>
              </a:rPr>
              <a:t>(c.</a:t>
            </a:r>
            <a:r>
              <a:rPr sz="2400" spc="10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spc="125" dirty="0">
                <a:latin typeface="Arial Unicode MS" panose="020B0604020202020204" charset="-122"/>
                <a:cs typeface="Arial Unicode MS" panose="020B0604020202020204" charset="-122"/>
              </a:rPr>
              <a:t>801–873)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508635" marR="501650" algn="ctr">
              <a:lnSpc>
                <a:spcPts val="2870"/>
              </a:lnSpc>
              <a:spcBef>
                <a:spcPts val="125"/>
              </a:spcBef>
            </a:pPr>
            <a:r>
              <a:rPr sz="2400" spc="35" dirty="0">
                <a:latin typeface="Arial Unicode MS" panose="020B0604020202020204" charset="-122"/>
                <a:cs typeface="Arial Unicode MS" panose="020B0604020202020204" charset="-122"/>
              </a:rPr>
              <a:t>Ibn</a:t>
            </a:r>
            <a:r>
              <a:rPr sz="2400" spc="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dirty="0">
                <a:latin typeface="Arial Unicode MS" panose="020B0604020202020204" charset="-122"/>
                <a:cs typeface="Arial Unicode MS" panose="020B0604020202020204" charset="-122"/>
              </a:rPr>
              <a:t>al-Haitham  </a:t>
            </a:r>
            <a:r>
              <a:rPr sz="2400" spc="65" dirty="0">
                <a:latin typeface="Arial Unicode MS" panose="020B0604020202020204" charset="-122"/>
                <a:cs typeface="Arial Unicode MS" panose="020B0604020202020204" charset="-122"/>
              </a:rPr>
              <a:t>(965-1040)</a:t>
            </a:r>
            <a:endParaRPr sz="2400"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6181" y="5049522"/>
            <a:ext cx="1893570" cy="150246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486410">
              <a:lnSpc>
                <a:spcPct val="101000"/>
              </a:lnSpc>
              <a:spcBef>
                <a:spcPts val="80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墨子</a:t>
            </a:r>
            <a:r>
              <a:rPr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</a:t>
            </a:r>
            <a:r>
              <a:rPr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(468-376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</a:t>
            </a:r>
            <a:r>
              <a:rPr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BC)</a:t>
            </a:r>
            <a:r>
              <a:rPr lang="zh-CN" altLang="en-US"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中国关于几何的最古老的书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99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278</Words>
  <Application>Microsoft Macintosh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Arial Unicode MS</vt:lpstr>
      <vt:lpstr>Arial</vt:lpstr>
      <vt:lpstr>Times New Roman</vt:lpstr>
      <vt:lpstr>Office 主题​​</vt:lpstr>
      <vt:lpstr>PowerPoint 演示文稿</vt:lpstr>
      <vt:lpstr>一些历史…</vt:lpstr>
      <vt:lpstr>一些历史…</vt:lpstr>
      <vt:lpstr>Some history…</vt:lpstr>
      <vt:lpstr>Some history…</vt:lpstr>
      <vt:lpstr>同样不能忘记…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zhaozhaoran@outlook.com</dc:creator>
  <cp:lastModifiedBy>zhaozhaoran@outlook.com</cp:lastModifiedBy>
  <cp:revision>2</cp:revision>
  <dcterms:created xsi:type="dcterms:W3CDTF">2019-10-17T13:31:31Z</dcterms:created>
  <dcterms:modified xsi:type="dcterms:W3CDTF">2019-10-17T13:46:09Z</dcterms:modified>
</cp:coreProperties>
</file>