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1" r:id="rId36"/>
    <p:sldId id="291" r:id="rId37"/>
    <p:sldId id="292" r:id="rId38"/>
    <p:sldId id="32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2351" y="115125"/>
            <a:ext cx="65592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8657" y="2571515"/>
            <a:ext cx="4471670" cy="156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8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4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hyperlink" Target="http://danielwedge.com/fmatrix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jpg"/><Relationship Id="rId4" Type="http://schemas.openxmlformats.org/officeDocument/2006/relationships/image" Target="../media/image1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7.jpg"/><Relationship Id="rId4" Type="http://schemas.openxmlformats.org/officeDocument/2006/relationships/image" Target="../media/image116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jpg"/><Relationship Id="rId4" Type="http://schemas.openxmlformats.org/officeDocument/2006/relationships/image" Target="../media/image1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5.jpg"/><Relationship Id="rId4" Type="http://schemas.openxmlformats.org/officeDocument/2006/relationships/image" Target="../media/image124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 Unicode MS"/>
                <a:cs typeface="Arial Unicode MS"/>
              </a:rPr>
              <a:t>24-Jan-18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528701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spc="-5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5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400" dirty="0">
                <a:solidFill>
                  <a:srgbClr val="CC3300"/>
                </a:solidFill>
                <a:latin typeface="Calibri"/>
                <a:cs typeface="Calibri"/>
              </a:rPr>
              <a:t>Epipolar</a:t>
            </a:r>
            <a:r>
              <a:rPr sz="5400" spc="-5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CC3300"/>
                </a:solidFill>
                <a:latin typeface="Calibri"/>
                <a:cs typeface="Calibri"/>
              </a:rPr>
              <a:t>Geometry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5" dirty="0"/>
              <a:t>Epipolar</a:t>
            </a:r>
            <a:r>
              <a:rPr sz="4400" spc="100" dirty="0"/>
              <a:t> </a:t>
            </a:r>
            <a:r>
              <a:rPr sz="4400" spc="85" dirty="0"/>
              <a:t>geometry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745614" y="48860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8053" y="485267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840" y="5355263"/>
            <a:ext cx="7302500" cy="1310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971165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</a:t>
            </a:r>
            <a:r>
              <a:rPr sz="2400" spc="75" dirty="0">
                <a:latin typeface="Arial Unicode MS"/>
                <a:cs typeface="Arial Unicode MS"/>
              </a:rPr>
              <a:t> </a:t>
            </a:r>
            <a:r>
              <a:rPr sz="2400" spc="40" dirty="0">
                <a:latin typeface="Arial Unicode MS"/>
                <a:cs typeface="Arial Unicode MS"/>
              </a:rPr>
              <a:t>Epipolar</a:t>
            </a:r>
            <a:r>
              <a:rPr sz="2400" spc="75" dirty="0">
                <a:latin typeface="Arial Unicode MS"/>
                <a:cs typeface="Arial Unicode MS"/>
              </a:rPr>
              <a:t> </a:t>
            </a:r>
            <a:r>
              <a:rPr sz="2400" spc="-35" dirty="0">
                <a:latin typeface="Arial Unicode MS"/>
                <a:cs typeface="Arial Unicode MS"/>
              </a:rPr>
              <a:t>Plane	</a:t>
            </a:r>
            <a:r>
              <a:rPr sz="2400" spc="960" dirty="0">
                <a:latin typeface="Arial Unicode MS"/>
                <a:cs typeface="Arial Unicode MS"/>
              </a:rPr>
              <a:t>•</a:t>
            </a:r>
            <a:r>
              <a:rPr sz="2400" spc="175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Epipoles </a:t>
            </a:r>
            <a:r>
              <a:rPr sz="2400" spc="25" dirty="0">
                <a:latin typeface="Arial Unicode MS"/>
                <a:cs typeface="Arial Unicode MS"/>
              </a:rPr>
              <a:t>e, </a:t>
            </a:r>
            <a:r>
              <a:rPr sz="2400" spc="110" dirty="0">
                <a:latin typeface="Arial Unicode MS"/>
                <a:cs typeface="Arial Unicode MS"/>
              </a:rPr>
              <a:t>e’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ts val="2395"/>
              </a:lnSpc>
              <a:spcBef>
                <a:spcPts val="720"/>
              </a:spcBef>
              <a:tabLst>
                <a:tab pos="3176270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</a:t>
            </a:r>
            <a:r>
              <a:rPr sz="2400" spc="75" dirty="0">
                <a:latin typeface="Arial Unicode MS"/>
                <a:cs typeface="Arial Unicode MS"/>
              </a:rPr>
              <a:t> </a:t>
            </a:r>
            <a:r>
              <a:rPr sz="2400" spc="-30" dirty="0">
                <a:latin typeface="Arial Unicode MS"/>
                <a:cs typeface="Arial Unicode MS"/>
              </a:rPr>
              <a:t>Baseline	</a:t>
            </a:r>
            <a:r>
              <a:rPr sz="1600" spc="50" dirty="0">
                <a:latin typeface="Arial Unicode MS"/>
                <a:cs typeface="Arial Unicode MS"/>
              </a:rPr>
              <a:t>= </a:t>
            </a:r>
            <a:r>
              <a:rPr sz="1600" spc="-15" dirty="0">
                <a:latin typeface="Arial Unicode MS"/>
                <a:cs typeface="Arial Unicode MS"/>
              </a:rPr>
              <a:t>intersections </a:t>
            </a:r>
            <a:r>
              <a:rPr sz="1600" spc="50" dirty="0">
                <a:latin typeface="Arial Unicode MS"/>
                <a:cs typeface="Arial Unicode MS"/>
              </a:rPr>
              <a:t>of </a:t>
            </a:r>
            <a:r>
              <a:rPr sz="1600" spc="0" dirty="0">
                <a:latin typeface="Arial Unicode MS"/>
                <a:cs typeface="Arial Unicode MS"/>
              </a:rPr>
              <a:t>baseline </a:t>
            </a:r>
            <a:r>
              <a:rPr sz="1600" spc="25" dirty="0">
                <a:latin typeface="Arial Unicode MS"/>
                <a:cs typeface="Arial Unicode MS"/>
              </a:rPr>
              <a:t>with </a:t>
            </a: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15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planes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ts val="2395"/>
              </a:lnSpc>
              <a:tabLst>
                <a:tab pos="3176270" algn="l"/>
              </a:tabLst>
            </a:pPr>
            <a:r>
              <a:rPr sz="3600" spc="1439" baseline="-39351" dirty="0">
                <a:latin typeface="Arial Unicode MS"/>
                <a:cs typeface="Arial Unicode MS"/>
              </a:rPr>
              <a:t>•</a:t>
            </a:r>
            <a:r>
              <a:rPr sz="3600" spc="112" baseline="-39351" dirty="0">
                <a:latin typeface="Arial Unicode MS"/>
                <a:cs typeface="Arial Unicode MS"/>
              </a:rPr>
              <a:t> </a:t>
            </a:r>
            <a:r>
              <a:rPr sz="3600" spc="60" baseline="-39351" dirty="0">
                <a:latin typeface="Arial Unicode MS"/>
                <a:cs typeface="Arial Unicode MS"/>
              </a:rPr>
              <a:t>Epipolar</a:t>
            </a:r>
            <a:r>
              <a:rPr sz="3600" spc="112" baseline="-39351" dirty="0">
                <a:latin typeface="Arial Unicode MS"/>
                <a:cs typeface="Arial Unicode MS"/>
              </a:rPr>
              <a:t> </a:t>
            </a:r>
            <a:r>
              <a:rPr sz="3600" spc="-142" baseline="-39351" dirty="0">
                <a:latin typeface="Arial Unicode MS"/>
                <a:cs typeface="Arial Unicode MS"/>
              </a:rPr>
              <a:t>Lines	</a:t>
            </a:r>
            <a:r>
              <a:rPr sz="1600" spc="50" dirty="0">
                <a:latin typeface="Arial Unicode MS"/>
                <a:cs typeface="Arial Unicode MS"/>
              </a:rPr>
              <a:t>= </a:t>
            </a:r>
            <a:r>
              <a:rPr sz="1600" spc="5" dirty="0">
                <a:latin typeface="Arial Unicode MS"/>
                <a:cs typeface="Arial Unicode MS"/>
              </a:rPr>
              <a:t>projections </a:t>
            </a:r>
            <a:r>
              <a:rPr sz="1600" spc="50" dirty="0">
                <a:latin typeface="Arial Unicode MS"/>
                <a:cs typeface="Arial Unicode MS"/>
              </a:rPr>
              <a:t>of </a:t>
            </a:r>
            <a:r>
              <a:rPr sz="1600" spc="-5" dirty="0">
                <a:latin typeface="Arial Unicode MS"/>
                <a:cs typeface="Arial Unicode MS"/>
              </a:rPr>
              <a:t>the </a:t>
            </a:r>
            <a:r>
              <a:rPr sz="1600" spc="25" dirty="0">
                <a:latin typeface="Arial Unicode MS"/>
                <a:cs typeface="Arial Unicode MS"/>
              </a:rPr>
              <a:t>other </a:t>
            </a:r>
            <a:r>
              <a:rPr sz="1600" spc="5" dirty="0">
                <a:latin typeface="Arial Unicode MS"/>
                <a:cs typeface="Arial Unicode MS"/>
              </a:rPr>
              <a:t>camera</a:t>
            </a:r>
            <a:r>
              <a:rPr sz="1600" spc="2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center</a:t>
            </a:r>
            <a:endParaRPr sz="1600">
              <a:latin typeface="Arial Unicode MS"/>
              <a:cs typeface="Arial Unicode MS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533525" y="1066800"/>
            <a:ext cx="6070599" cy="4028601"/>
            <a:chOff x="1533525" y="1066800"/>
            <a:chExt cx="6070599" cy="4028601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9"/>
                  </a:lnTo>
                  <a:lnTo>
                    <a:pt x="2173003" y="1475544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9"/>
                  </a:lnTo>
                  <a:lnTo>
                    <a:pt x="2173003" y="1475544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4200" y="10668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403340" y="32207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5000" y="3048000"/>
              <a:ext cx="2052955" cy="1988185"/>
            </a:xfrm>
            <a:custGeom>
              <a:avLst/>
              <a:gdLst/>
              <a:ahLst/>
              <a:cxnLst/>
              <a:rect l="l" t="t" r="r" b="b"/>
              <a:pathLst>
                <a:path w="2052954" h="1988185">
                  <a:moveTo>
                    <a:pt x="0" y="0"/>
                  </a:moveTo>
                  <a:lnTo>
                    <a:pt x="0" y="1490665"/>
                  </a:lnTo>
                  <a:lnTo>
                    <a:pt x="2052637" y="1987552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4999" y="3048000"/>
              <a:ext cx="2052955" cy="1988185"/>
            </a:xfrm>
            <a:custGeom>
              <a:avLst/>
              <a:gdLst/>
              <a:ahLst/>
              <a:cxnLst/>
              <a:rect l="l" t="t" r="r" b="b"/>
              <a:pathLst>
                <a:path w="2052954" h="1988185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2"/>
                  </a:lnTo>
                  <a:lnTo>
                    <a:pt x="0" y="149066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260340" y="42113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28600" y="5334000"/>
            <a:ext cx="8763000" cy="1371600"/>
          </a:xfrm>
          <a:custGeom>
            <a:avLst/>
            <a:gdLst/>
            <a:ahLst/>
            <a:cxnLst/>
            <a:rect l="l" t="t" r="r" b="b"/>
            <a:pathLst>
              <a:path w="8763000" h="1371600">
                <a:moveTo>
                  <a:pt x="0" y="1371600"/>
                </a:moveTo>
                <a:lnTo>
                  <a:pt x="8763000" y="1371600"/>
                </a:lnTo>
                <a:lnTo>
                  <a:pt x="8763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350" y="191325"/>
            <a:ext cx="532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Example </a:t>
            </a:r>
            <a:r>
              <a:rPr spc="105" dirty="0"/>
              <a:t>of </a:t>
            </a:r>
            <a:r>
              <a:rPr spc="110" dirty="0"/>
              <a:t>epipolar</a:t>
            </a:r>
            <a:r>
              <a:rPr spc="185" dirty="0"/>
              <a:t> </a:t>
            </a:r>
            <a:r>
              <a:rPr spc="-40" dirty="0"/>
              <a:t>lines</a:t>
            </a:r>
          </a:p>
        </p:txBody>
      </p:sp>
      <p:sp>
        <p:nvSpPr>
          <p:cNvPr id="3" name="object 3"/>
          <p:cNvSpPr/>
          <p:nvPr/>
        </p:nvSpPr>
        <p:spPr>
          <a:xfrm>
            <a:off x="1451729" y="2362200"/>
            <a:ext cx="2652085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0955" y="2362200"/>
            <a:ext cx="2639275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270" y="2545079"/>
            <a:ext cx="2618740" cy="137160"/>
          </a:xfrm>
          <a:custGeom>
            <a:avLst/>
            <a:gdLst/>
            <a:ahLst/>
            <a:cxnLst/>
            <a:rect l="l" t="t" r="r" b="b"/>
            <a:pathLst>
              <a:path w="2618740" h="137160">
                <a:moveTo>
                  <a:pt x="0" y="0"/>
                </a:moveTo>
                <a:lnTo>
                  <a:pt x="2618607" y="13716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270" y="3116579"/>
            <a:ext cx="2618740" cy="68580"/>
          </a:xfrm>
          <a:custGeom>
            <a:avLst/>
            <a:gdLst/>
            <a:ahLst/>
            <a:cxnLst/>
            <a:rect l="l" t="t" r="r" b="b"/>
            <a:pathLst>
              <a:path w="2618740" h="68580">
                <a:moveTo>
                  <a:pt x="0" y="0"/>
                </a:moveTo>
                <a:lnTo>
                  <a:pt x="2618607" y="6858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3733800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076" y="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9154" y="2556510"/>
            <a:ext cx="2618740" cy="68580"/>
          </a:xfrm>
          <a:custGeom>
            <a:avLst/>
            <a:gdLst/>
            <a:ahLst/>
            <a:cxnLst/>
            <a:rect l="l" t="t" r="r" b="b"/>
            <a:pathLst>
              <a:path w="2618740" h="68580">
                <a:moveTo>
                  <a:pt x="0" y="68580"/>
                </a:moveTo>
                <a:lnTo>
                  <a:pt x="2618607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6684" y="3059429"/>
            <a:ext cx="2656205" cy="91440"/>
          </a:xfrm>
          <a:custGeom>
            <a:avLst/>
            <a:gdLst/>
            <a:ahLst/>
            <a:cxnLst/>
            <a:rect l="l" t="t" r="r" b="b"/>
            <a:pathLst>
              <a:path w="2656204" h="91439">
                <a:moveTo>
                  <a:pt x="0" y="91440"/>
                </a:moveTo>
                <a:lnTo>
                  <a:pt x="265601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1624" y="3722370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607" y="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8854" y="2589529"/>
            <a:ext cx="100217" cy="9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4402" y="3103879"/>
            <a:ext cx="100217" cy="9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6872" y="3698240"/>
            <a:ext cx="100217" cy="9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9078" y="2555239"/>
            <a:ext cx="100217" cy="9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3288" y="3035300"/>
            <a:ext cx="100217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3288" y="3663950"/>
            <a:ext cx="100217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292733" y="343725"/>
            <a:ext cx="655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Parallel </a:t>
            </a:r>
            <a:r>
              <a:rPr spc="40" dirty="0"/>
              <a:t>image</a:t>
            </a:r>
            <a:r>
              <a:rPr spc="254" dirty="0"/>
              <a:t> </a:t>
            </a:r>
            <a:r>
              <a:rPr dirty="0"/>
              <a:t>planes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264728" y="5618924"/>
            <a:ext cx="5466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0"/>
              </a:spcBef>
              <a:buChar char="•"/>
              <a:tabLst>
                <a:tab pos="282575" algn="l"/>
              </a:tabLst>
            </a:pPr>
            <a:r>
              <a:rPr sz="2000" spc="-25" dirty="0">
                <a:latin typeface="Arial Unicode MS"/>
                <a:cs typeface="Arial Unicode MS"/>
              </a:rPr>
              <a:t>Baseline </a:t>
            </a:r>
            <a:r>
              <a:rPr sz="2000" spc="-35" dirty="0">
                <a:latin typeface="Arial Unicode MS"/>
                <a:cs typeface="Arial Unicode MS"/>
              </a:rPr>
              <a:t>intersects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25" dirty="0">
                <a:latin typeface="Arial Unicode MS"/>
                <a:cs typeface="Arial Unicode MS"/>
              </a:rPr>
              <a:t>image </a:t>
            </a:r>
            <a:r>
              <a:rPr sz="2000" spc="35" dirty="0">
                <a:latin typeface="Arial Unicode MS"/>
                <a:cs typeface="Arial Unicode MS"/>
              </a:rPr>
              <a:t>plane </a:t>
            </a:r>
            <a:r>
              <a:rPr sz="2000" spc="30" dirty="0">
                <a:latin typeface="Arial Unicode MS"/>
                <a:cs typeface="Arial Unicode MS"/>
              </a:rPr>
              <a:t>at</a:t>
            </a:r>
            <a:r>
              <a:rPr sz="2000" spc="360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infinity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-10" dirty="0">
                <a:latin typeface="Arial Unicode MS"/>
                <a:cs typeface="Arial Unicode MS"/>
              </a:rPr>
              <a:t>Epipoles </a:t>
            </a:r>
            <a:r>
              <a:rPr sz="2000" spc="50" dirty="0">
                <a:latin typeface="Arial Unicode MS"/>
                <a:cs typeface="Arial Unicode MS"/>
              </a:rPr>
              <a:t>are </a:t>
            </a:r>
            <a:r>
              <a:rPr sz="2000" spc="30" dirty="0">
                <a:latin typeface="Arial Unicode MS"/>
                <a:cs typeface="Arial Unicode MS"/>
              </a:rPr>
              <a:t>at</a:t>
            </a:r>
            <a:r>
              <a:rPr sz="2000" spc="125" dirty="0">
                <a:latin typeface="Arial Unicode MS"/>
                <a:cs typeface="Arial Unicode MS"/>
              </a:rPr>
              <a:t> </a:t>
            </a:r>
            <a:r>
              <a:rPr sz="2000" spc="30" dirty="0">
                <a:latin typeface="Arial Unicode MS"/>
                <a:cs typeface="Arial Unicode MS"/>
              </a:rPr>
              <a:t>infinity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35" dirty="0">
                <a:latin typeface="Arial Unicode MS"/>
                <a:cs typeface="Arial Unicode MS"/>
              </a:rPr>
              <a:t>Epipolar </a:t>
            </a:r>
            <a:r>
              <a:rPr sz="2000" spc="-25" dirty="0">
                <a:latin typeface="Arial Unicode MS"/>
                <a:cs typeface="Arial Unicode MS"/>
              </a:rPr>
              <a:t>lines </a:t>
            </a:r>
            <a:r>
              <a:rPr sz="2000" spc="50" dirty="0">
                <a:latin typeface="Arial Unicode MS"/>
                <a:cs typeface="Arial Unicode MS"/>
              </a:rPr>
              <a:t>are </a:t>
            </a:r>
            <a:r>
              <a:rPr sz="2000" spc="55" dirty="0">
                <a:latin typeface="Arial Unicode MS"/>
                <a:cs typeface="Arial Unicode MS"/>
              </a:rPr>
              <a:t>parallel </a:t>
            </a:r>
            <a:r>
              <a:rPr sz="2000" spc="40" dirty="0">
                <a:latin typeface="Arial Unicode MS"/>
                <a:cs typeface="Arial Unicode MS"/>
              </a:rPr>
              <a:t>to </a:t>
            </a:r>
            <a:r>
              <a:rPr sz="2000" spc="-25" dirty="0">
                <a:latin typeface="Arial Unicode MS"/>
                <a:cs typeface="Arial Unicode MS"/>
              </a:rPr>
              <a:t>u</a:t>
            </a:r>
            <a:r>
              <a:rPr sz="2000" spc="135" dirty="0">
                <a:latin typeface="Arial Unicode MS"/>
                <a:cs typeface="Arial Unicode MS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axis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09550" y="1371600"/>
            <a:ext cx="8544560" cy="4210368"/>
            <a:chOff x="209550" y="1371600"/>
            <a:chExt cx="8544560" cy="4210368"/>
          </a:xfrm>
        </p:grpSpPr>
        <p:sp>
          <p:nvSpPr>
            <p:cNvPr id="2" name="object 2"/>
            <p:cNvSpPr/>
            <p:nvPr/>
          </p:nvSpPr>
          <p:spPr>
            <a:xfrm>
              <a:off x="2867025" y="13716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4638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8430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88439" y="51908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020878" y="51574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94137" y="22463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22463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39540" y="16348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75087" y="22352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22352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19225" y="51054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33528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33528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301239" y="33731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8900" y="38306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33528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33528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39163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69940" y="3373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276350" y="505460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992687"/>
              <a:ext cx="166687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8100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8862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7909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8862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32207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74332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8100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7496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8735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76400" y="46667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446" y="29717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81600" y="46667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2646" y="29717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17340" y="43679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622540" y="4444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831339" y="28439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5412740" y="28439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647770"/>
            <a:ext cx="3581400" cy="2200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0882" y="689165"/>
            <a:ext cx="572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Example: </a:t>
            </a:r>
            <a:r>
              <a:rPr spc="-25" dirty="0">
                <a:latin typeface="Calibri"/>
                <a:cs typeface="Calibri"/>
              </a:rPr>
              <a:t>Parallel </a:t>
            </a:r>
            <a:r>
              <a:rPr spc="-10" dirty="0">
                <a:latin typeface="Calibri"/>
                <a:cs typeface="Calibri"/>
              </a:rPr>
              <a:t>Image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Planes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1574800"/>
            <a:ext cx="35814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2590800"/>
            <a:ext cx="3581400" cy="203200"/>
          </a:xfrm>
          <a:custGeom>
            <a:avLst/>
            <a:gdLst/>
            <a:ahLst/>
            <a:cxnLst/>
            <a:rect l="l" t="t" r="r" b="b"/>
            <a:pathLst>
              <a:path w="3581400" h="203200">
                <a:moveTo>
                  <a:pt x="0" y="2032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352800"/>
            <a:ext cx="3581400" cy="152400"/>
          </a:xfrm>
          <a:custGeom>
            <a:avLst/>
            <a:gdLst/>
            <a:ahLst/>
            <a:cxnLst/>
            <a:rect l="l" t="t" r="r" b="b"/>
            <a:pathLst>
              <a:path w="3581400" h="152400">
                <a:moveTo>
                  <a:pt x="0" y="1524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1981200"/>
            <a:ext cx="3581400" cy="304800"/>
          </a:xfrm>
          <a:custGeom>
            <a:avLst/>
            <a:gdLst/>
            <a:ahLst/>
            <a:cxnLst/>
            <a:rect l="l" t="t" r="r" b="b"/>
            <a:pathLst>
              <a:path w="3581400" h="304800">
                <a:moveTo>
                  <a:pt x="0" y="3048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590800"/>
            <a:ext cx="3581400" cy="203200"/>
          </a:xfrm>
          <a:custGeom>
            <a:avLst/>
            <a:gdLst/>
            <a:ahLst/>
            <a:cxnLst/>
            <a:rect l="l" t="t" r="r" b="b"/>
            <a:pathLst>
              <a:path w="3581400" h="203200">
                <a:moveTo>
                  <a:pt x="0" y="2032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3352800"/>
            <a:ext cx="3581400" cy="152400"/>
          </a:xfrm>
          <a:custGeom>
            <a:avLst/>
            <a:gdLst/>
            <a:ahLst/>
            <a:cxnLst/>
            <a:rect l="l" t="t" r="r" b="b"/>
            <a:pathLst>
              <a:path w="3581400" h="152400">
                <a:moveTo>
                  <a:pt x="0" y="1524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981200"/>
            <a:ext cx="3581400" cy="304800"/>
          </a:xfrm>
          <a:custGeom>
            <a:avLst/>
            <a:gdLst/>
            <a:ahLst/>
            <a:cxnLst/>
            <a:rect l="l" t="t" r="r" b="b"/>
            <a:pathLst>
              <a:path w="3581400" h="304800">
                <a:moveTo>
                  <a:pt x="0" y="3048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3837" y="191325"/>
            <a:ext cx="615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</a:t>
            </a:r>
            <a:r>
              <a:rPr spc="75" dirty="0"/>
              <a:t>Forward</a:t>
            </a:r>
            <a:r>
              <a:rPr spc="204" dirty="0"/>
              <a:t> </a:t>
            </a:r>
            <a:r>
              <a:rPr spc="25" dirty="0"/>
              <a:t>translation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1140" y="5049520"/>
            <a:ext cx="580517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spcBef>
                <a:spcPts val="2425"/>
              </a:spcBef>
              <a:buChar char="•"/>
              <a:tabLst>
                <a:tab pos="282575" algn="l"/>
              </a:tabLst>
            </a:pPr>
            <a:r>
              <a:rPr sz="2000" spc="-95" dirty="0">
                <a:latin typeface="Arial Unicode MS"/>
                <a:cs typeface="Arial Unicode MS"/>
              </a:rPr>
              <a:t>The </a:t>
            </a:r>
            <a:r>
              <a:rPr sz="2000" spc="15" dirty="0">
                <a:latin typeface="Arial Unicode MS"/>
                <a:cs typeface="Arial Unicode MS"/>
              </a:rPr>
              <a:t>epipoles </a:t>
            </a:r>
            <a:r>
              <a:rPr sz="2000" spc="5" dirty="0">
                <a:latin typeface="Arial Unicode MS"/>
                <a:cs typeface="Arial Unicode MS"/>
              </a:rPr>
              <a:t>have </a:t>
            </a:r>
            <a:r>
              <a:rPr sz="2000" spc="-50" dirty="0">
                <a:latin typeface="Arial Unicode MS"/>
                <a:cs typeface="Arial Unicode MS"/>
              </a:rPr>
              <a:t>same </a:t>
            </a:r>
            <a:r>
              <a:rPr sz="2000" spc="10" dirty="0">
                <a:latin typeface="Arial Unicode MS"/>
                <a:cs typeface="Arial Unicode MS"/>
              </a:rPr>
              <a:t>position in </a:t>
            </a:r>
            <a:r>
              <a:rPr sz="2000" spc="40" dirty="0">
                <a:latin typeface="Arial Unicode MS"/>
                <a:cs typeface="Arial Unicode MS"/>
              </a:rPr>
              <a:t>both </a:t>
            </a:r>
            <a:r>
              <a:rPr sz="2000" spc="-10" dirty="0">
                <a:latin typeface="Arial Unicode MS"/>
                <a:cs typeface="Arial Unicode MS"/>
              </a:rPr>
              <a:t>images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15" dirty="0">
                <a:latin typeface="Arial Unicode MS"/>
                <a:cs typeface="Arial Unicode MS"/>
              </a:rPr>
              <a:t>Epipole </a:t>
            </a:r>
            <a:r>
              <a:rPr sz="2000" spc="30" dirty="0">
                <a:latin typeface="Arial Unicode MS"/>
                <a:cs typeface="Arial Unicode MS"/>
              </a:rPr>
              <a:t>called </a:t>
            </a:r>
            <a:r>
              <a:rPr sz="2000" spc="-65" dirty="0">
                <a:latin typeface="Arial Unicode MS"/>
                <a:cs typeface="Arial Unicode MS"/>
              </a:rPr>
              <a:t>FOE </a:t>
            </a:r>
            <a:r>
              <a:rPr sz="2000" spc="-10" dirty="0">
                <a:latin typeface="Arial Unicode MS"/>
                <a:cs typeface="Arial Unicode MS"/>
              </a:rPr>
              <a:t>(focus </a:t>
            </a:r>
            <a:r>
              <a:rPr sz="2000" spc="55" dirty="0">
                <a:latin typeface="Arial Unicode MS"/>
                <a:cs typeface="Arial Unicode MS"/>
              </a:rPr>
              <a:t>of</a:t>
            </a:r>
            <a:r>
              <a:rPr sz="2000" spc="29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expansion)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77000" y="1219200"/>
            <a:ext cx="2609385" cy="2434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966071"/>
            <a:ext cx="2609385" cy="2434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2054" y="1219200"/>
            <a:ext cx="1070610" cy="1748155"/>
          </a:xfrm>
          <a:custGeom>
            <a:avLst/>
            <a:gdLst/>
            <a:ahLst/>
            <a:cxnLst/>
            <a:rect l="l" t="t" r="r" b="b"/>
            <a:pathLst>
              <a:path w="1070609" h="1748155">
                <a:moveTo>
                  <a:pt x="0" y="1748010"/>
                </a:moveTo>
                <a:lnTo>
                  <a:pt x="1070517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13702" y="1219200"/>
            <a:ext cx="468630" cy="1748155"/>
          </a:xfrm>
          <a:custGeom>
            <a:avLst/>
            <a:gdLst/>
            <a:ahLst/>
            <a:cxnLst/>
            <a:rect l="l" t="t" r="r" b="b"/>
            <a:pathLst>
              <a:path w="468629" h="1748155">
                <a:moveTo>
                  <a:pt x="468352" y="174801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1718631"/>
            <a:ext cx="1405255" cy="1249045"/>
          </a:xfrm>
          <a:custGeom>
            <a:avLst/>
            <a:gdLst/>
            <a:ahLst/>
            <a:cxnLst/>
            <a:rect l="l" t="t" r="r" b="b"/>
            <a:pathLst>
              <a:path w="1405254" h="1249045">
                <a:moveTo>
                  <a:pt x="0" y="0"/>
                </a:moveTo>
                <a:lnTo>
                  <a:pt x="1405054" y="1248578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2054" y="1905918"/>
            <a:ext cx="1204595" cy="1061720"/>
          </a:xfrm>
          <a:custGeom>
            <a:avLst/>
            <a:gdLst/>
            <a:ahLst/>
            <a:cxnLst/>
            <a:rect l="l" t="t" r="r" b="b"/>
            <a:pathLst>
              <a:path w="1204595" h="1061720">
                <a:moveTo>
                  <a:pt x="0" y="1061292"/>
                </a:moveTo>
                <a:lnTo>
                  <a:pt x="1204332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2436563"/>
            <a:ext cx="1405255" cy="530860"/>
          </a:xfrm>
          <a:custGeom>
            <a:avLst/>
            <a:gdLst/>
            <a:ahLst/>
            <a:cxnLst/>
            <a:rect l="l" t="t" r="r" b="b"/>
            <a:pathLst>
              <a:path w="1405254" h="530860">
                <a:moveTo>
                  <a:pt x="0" y="0"/>
                </a:moveTo>
                <a:lnTo>
                  <a:pt x="1405054" y="530646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2053" y="2967210"/>
            <a:ext cx="535305" cy="687070"/>
          </a:xfrm>
          <a:custGeom>
            <a:avLst/>
            <a:gdLst/>
            <a:ahLst/>
            <a:cxnLst/>
            <a:rect l="l" t="t" r="r" b="b"/>
            <a:pathLst>
              <a:path w="535304" h="687070">
                <a:moveTo>
                  <a:pt x="535260" y="686718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9887" y="2967210"/>
            <a:ext cx="602615" cy="687070"/>
          </a:xfrm>
          <a:custGeom>
            <a:avLst/>
            <a:gdLst/>
            <a:ahLst/>
            <a:cxnLst/>
            <a:rect l="l" t="t" r="r" b="b"/>
            <a:pathLst>
              <a:path w="602615" h="687070">
                <a:moveTo>
                  <a:pt x="0" y="686718"/>
                </a:moveTo>
                <a:lnTo>
                  <a:pt x="602166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2054" y="2967209"/>
            <a:ext cx="1204595" cy="374650"/>
          </a:xfrm>
          <a:custGeom>
            <a:avLst/>
            <a:gdLst/>
            <a:ahLst/>
            <a:cxnLst/>
            <a:rect l="l" t="t" r="r" b="b"/>
            <a:pathLst>
              <a:path w="1204595" h="374650">
                <a:moveTo>
                  <a:pt x="1204332" y="374574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7000" y="2967209"/>
            <a:ext cx="1405255" cy="499745"/>
          </a:xfrm>
          <a:custGeom>
            <a:avLst/>
            <a:gdLst/>
            <a:ahLst/>
            <a:cxnLst/>
            <a:rect l="l" t="t" r="r" b="b"/>
            <a:pathLst>
              <a:path w="1405254" h="499745">
                <a:moveTo>
                  <a:pt x="0" y="499432"/>
                </a:moveTo>
                <a:lnTo>
                  <a:pt x="1405054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48960" y="4340646"/>
            <a:ext cx="1137920" cy="1373505"/>
          </a:xfrm>
          <a:custGeom>
            <a:avLst/>
            <a:gdLst/>
            <a:ahLst/>
            <a:cxnLst/>
            <a:rect l="l" t="t" r="r" b="b"/>
            <a:pathLst>
              <a:path w="1137920" h="1373504">
                <a:moveTo>
                  <a:pt x="0" y="1373436"/>
                </a:moveTo>
                <a:lnTo>
                  <a:pt x="1137424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2053" y="4028500"/>
            <a:ext cx="67310" cy="1685925"/>
          </a:xfrm>
          <a:custGeom>
            <a:avLst/>
            <a:gdLst/>
            <a:ahLst/>
            <a:cxnLst/>
            <a:rect l="l" t="t" r="r" b="b"/>
            <a:pathLst>
              <a:path w="67309" h="1685925">
                <a:moveTo>
                  <a:pt x="66908" y="168558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3907" y="4153358"/>
            <a:ext cx="1405255" cy="1560830"/>
          </a:xfrm>
          <a:custGeom>
            <a:avLst/>
            <a:gdLst/>
            <a:ahLst/>
            <a:cxnLst/>
            <a:rect l="l" t="t" r="r" b="b"/>
            <a:pathLst>
              <a:path w="1405254" h="1560829">
                <a:moveTo>
                  <a:pt x="0" y="0"/>
                </a:moveTo>
                <a:lnTo>
                  <a:pt x="1405054" y="1560723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8960" y="4876800"/>
            <a:ext cx="1195070" cy="837565"/>
          </a:xfrm>
          <a:custGeom>
            <a:avLst/>
            <a:gdLst/>
            <a:ahLst/>
            <a:cxnLst/>
            <a:rect l="l" t="t" r="r" b="b"/>
            <a:pathLst>
              <a:path w="1195070" h="837564">
                <a:moveTo>
                  <a:pt x="0" y="837282"/>
                </a:moveTo>
                <a:lnTo>
                  <a:pt x="1195039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7000" y="5027363"/>
            <a:ext cx="1472565" cy="687070"/>
          </a:xfrm>
          <a:custGeom>
            <a:avLst/>
            <a:gdLst/>
            <a:ahLst/>
            <a:cxnLst/>
            <a:rect l="l" t="t" r="r" b="b"/>
            <a:pathLst>
              <a:path w="1472565" h="687070">
                <a:moveTo>
                  <a:pt x="0" y="0"/>
                </a:moveTo>
                <a:lnTo>
                  <a:pt x="1471961" y="686718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48962" y="5714081"/>
            <a:ext cx="585470" cy="687070"/>
          </a:xfrm>
          <a:custGeom>
            <a:avLst/>
            <a:gdLst/>
            <a:ahLst/>
            <a:cxnLst/>
            <a:rect l="l" t="t" r="r" b="b"/>
            <a:pathLst>
              <a:path w="585470" h="687070">
                <a:moveTo>
                  <a:pt x="585438" y="686718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46794" y="5714081"/>
            <a:ext cx="602615" cy="687070"/>
          </a:xfrm>
          <a:custGeom>
            <a:avLst/>
            <a:gdLst/>
            <a:ahLst/>
            <a:cxnLst/>
            <a:rect l="l" t="t" r="r" b="b"/>
            <a:pathLst>
              <a:path w="602615" h="687070">
                <a:moveTo>
                  <a:pt x="0" y="686718"/>
                </a:moveTo>
                <a:lnTo>
                  <a:pt x="602166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8961" y="5714081"/>
            <a:ext cx="1195070" cy="382270"/>
          </a:xfrm>
          <a:custGeom>
            <a:avLst/>
            <a:gdLst/>
            <a:ahLst/>
            <a:cxnLst/>
            <a:rect l="l" t="t" r="r" b="b"/>
            <a:pathLst>
              <a:path w="1195070" h="382270">
                <a:moveTo>
                  <a:pt x="1195039" y="381918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43907" y="5714081"/>
            <a:ext cx="1405255" cy="499745"/>
          </a:xfrm>
          <a:custGeom>
            <a:avLst/>
            <a:gdLst/>
            <a:ahLst/>
            <a:cxnLst/>
            <a:rect l="l" t="t" r="r" b="b"/>
            <a:pathLst>
              <a:path w="1405254" h="499745">
                <a:moveTo>
                  <a:pt x="0" y="499432"/>
                </a:moveTo>
                <a:lnTo>
                  <a:pt x="1405054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组合 41"/>
          <p:cNvGrpSpPr/>
          <p:nvPr/>
        </p:nvGrpSpPr>
        <p:grpSpPr>
          <a:xfrm>
            <a:off x="895350" y="1239520"/>
            <a:ext cx="4963794" cy="3900805"/>
            <a:chOff x="895350" y="1239520"/>
            <a:chExt cx="4963794" cy="3900805"/>
          </a:xfrm>
        </p:grpSpPr>
        <p:sp>
          <p:nvSpPr>
            <p:cNvPr id="2" name="object 2"/>
            <p:cNvSpPr/>
            <p:nvPr/>
          </p:nvSpPr>
          <p:spPr>
            <a:xfrm>
              <a:off x="3200400" y="1295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9825" y="1981200"/>
              <a:ext cx="1628775" cy="1600200"/>
            </a:xfrm>
            <a:custGeom>
              <a:avLst/>
              <a:gdLst/>
              <a:ahLst/>
              <a:cxnLst/>
              <a:rect l="l" t="t" r="r" b="b"/>
              <a:pathLst>
                <a:path w="1628775" h="1600200">
                  <a:moveTo>
                    <a:pt x="0" y="1600200"/>
                  </a:moveTo>
                  <a:lnTo>
                    <a:pt x="16287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3200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00" y="3200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755139" y="2458720"/>
              <a:ext cx="1186180" cy="1229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74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32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77900" y="3754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717290" y="1391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178050" y="3673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43362" y="1836737"/>
              <a:ext cx="166687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1905000"/>
              <a:ext cx="4343400" cy="3175000"/>
            </a:xfrm>
            <a:custGeom>
              <a:avLst/>
              <a:gdLst/>
              <a:ahLst/>
              <a:cxnLst/>
              <a:rect l="l" t="t" r="r" b="b"/>
              <a:pathLst>
                <a:path w="4343400" h="3175000">
                  <a:moveTo>
                    <a:pt x="0" y="3175000"/>
                  </a:moveTo>
                  <a:lnTo>
                    <a:pt x="4343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7800" y="17526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7800" y="17526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2" y="54920"/>
                  </a:lnTo>
                  <a:lnTo>
                    <a:pt x="54920" y="25882"/>
                  </a:lnTo>
                  <a:lnTo>
                    <a:pt x="91744" y="6838"/>
                  </a:lnTo>
                  <a:lnTo>
                    <a:pt x="134144" y="0"/>
                  </a:lnTo>
                  <a:lnTo>
                    <a:pt x="176543" y="6838"/>
                  </a:lnTo>
                  <a:lnTo>
                    <a:pt x="213367" y="25882"/>
                  </a:lnTo>
                  <a:lnTo>
                    <a:pt x="242405" y="54920"/>
                  </a:lnTo>
                  <a:lnTo>
                    <a:pt x="261449" y="91744"/>
                  </a:lnTo>
                  <a:lnTo>
                    <a:pt x="268288" y="134144"/>
                  </a:lnTo>
                  <a:lnTo>
                    <a:pt x="261449" y="176543"/>
                  </a:lnTo>
                  <a:lnTo>
                    <a:pt x="242405" y="213367"/>
                  </a:lnTo>
                  <a:lnTo>
                    <a:pt x="213367" y="242405"/>
                  </a:lnTo>
                  <a:lnTo>
                    <a:pt x="176543" y="261449"/>
                  </a:lnTo>
                  <a:lnTo>
                    <a:pt x="134144" y="268288"/>
                  </a:lnTo>
                  <a:lnTo>
                    <a:pt x="91744" y="261449"/>
                  </a:lnTo>
                  <a:lnTo>
                    <a:pt x="54920" y="242405"/>
                  </a:lnTo>
                  <a:lnTo>
                    <a:pt x="25882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350" y="4978400"/>
              <a:ext cx="166688" cy="161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550" y="381952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1905000"/>
              <a:ext cx="2286000" cy="1066800"/>
            </a:xfrm>
            <a:custGeom>
              <a:avLst/>
              <a:gdLst/>
              <a:ahLst/>
              <a:cxnLst/>
              <a:rect l="l" t="t" r="r" b="b"/>
              <a:pathLst>
                <a:path w="2286000" h="1066800">
                  <a:moveTo>
                    <a:pt x="0" y="1066800"/>
                  </a:moveTo>
                  <a:lnTo>
                    <a:pt x="2286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2750" y="2905125"/>
              <a:ext cx="166688" cy="161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00550" y="219075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641340" y="1239520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85800"/>
            <a:ext cx="8534400" cy="484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5739574"/>
            <a:ext cx="88360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z="1800" spc="-65" dirty="0">
                <a:latin typeface="Arial Unicode MS"/>
                <a:cs typeface="Arial Unicode MS"/>
              </a:rPr>
              <a:t>Two </a:t>
            </a:r>
            <a:r>
              <a:rPr sz="1800" spc="-15" dirty="0">
                <a:latin typeface="Arial Unicode MS"/>
                <a:cs typeface="Arial Unicode MS"/>
              </a:rPr>
              <a:t>views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50" dirty="0">
                <a:latin typeface="Arial Unicode MS"/>
                <a:cs typeface="Arial Unicode MS"/>
              </a:rPr>
              <a:t>same</a:t>
            </a:r>
            <a:r>
              <a:rPr sz="1800" spc="275" dirty="0">
                <a:latin typeface="Arial Unicode MS"/>
                <a:cs typeface="Arial Unicode MS"/>
              </a:rPr>
              <a:t> </a:t>
            </a:r>
            <a:r>
              <a:rPr sz="1800" spc="15" dirty="0">
                <a:latin typeface="Arial Unicode MS"/>
                <a:cs typeface="Arial Unicode MS"/>
              </a:rPr>
              <a:t>object</a:t>
            </a:r>
            <a:endParaRPr sz="1800">
              <a:latin typeface="Arial Unicode MS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5"/>
              </a:spcBef>
              <a:buChar char="-"/>
              <a:tabLst>
                <a:tab pos="132080" algn="l"/>
              </a:tabLst>
            </a:pPr>
            <a:r>
              <a:rPr sz="1800" spc="15" dirty="0">
                <a:latin typeface="Arial Unicode MS"/>
                <a:cs typeface="Arial Unicode MS"/>
              </a:rPr>
              <a:t>Given </a:t>
            </a:r>
            <a:r>
              <a:rPr sz="1800" spc="75" dirty="0">
                <a:latin typeface="Arial Unicode MS"/>
                <a:cs typeface="Arial Unicode MS"/>
              </a:rPr>
              <a:t>a </a:t>
            </a:r>
            <a:r>
              <a:rPr sz="1800" spc="30" dirty="0">
                <a:latin typeface="Arial Unicode MS"/>
                <a:cs typeface="Arial Unicode MS"/>
              </a:rPr>
              <a:t>point </a:t>
            </a:r>
            <a:r>
              <a:rPr sz="1800" spc="25" dirty="0">
                <a:latin typeface="Arial Unicode MS"/>
                <a:cs typeface="Arial Unicode MS"/>
              </a:rPr>
              <a:t>on left image, </a:t>
            </a:r>
            <a:r>
              <a:rPr sz="1800" spc="35" dirty="0">
                <a:latin typeface="Arial Unicode MS"/>
                <a:cs typeface="Arial Unicode MS"/>
              </a:rPr>
              <a:t>how </a:t>
            </a:r>
            <a:r>
              <a:rPr sz="1800" spc="0" dirty="0">
                <a:latin typeface="Arial Unicode MS"/>
                <a:cs typeface="Arial Unicode MS"/>
              </a:rPr>
              <a:t>can </a:t>
            </a:r>
            <a:r>
              <a:rPr sz="1800" spc="25" dirty="0">
                <a:latin typeface="Arial Unicode MS"/>
                <a:cs typeface="Arial Unicode MS"/>
              </a:rPr>
              <a:t>I </a:t>
            </a:r>
            <a:r>
              <a:rPr sz="1800" spc="35" dirty="0">
                <a:latin typeface="Arial Unicode MS"/>
                <a:cs typeface="Arial Unicode MS"/>
              </a:rPr>
              <a:t>find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25" dirty="0">
                <a:latin typeface="Arial Unicode MS"/>
                <a:cs typeface="Arial Unicode MS"/>
              </a:rPr>
              <a:t>corresponding </a:t>
            </a:r>
            <a:r>
              <a:rPr sz="1800" spc="30" dirty="0">
                <a:latin typeface="Arial Unicode MS"/>
                <a:cs typeface="Arial Unicode MS"/>
              </a:rPr>
              <a:t>point </a:t>
            </a:r>
            <a:r>
              <a:rPr sz="1800" spc="25" dirty="0">
                <a:latin typeface="Arial Unicode MS"/>
                <a:cs typeface="Arial Unicode MS"/>
              </a:rPr>
              <a:t>on </a:t>
            </a:r>
            <a:r>
              <a:rPr sz="1800" spc="30" dirty="0">
                <a:latin typeface="Arial Unicode MS"/>
                <a:cs typeface="Arial Unicode MS"/>
              </a:rPr>
              <a:t>right</a:t>
            </a:r>
            <a:r>
              <a:rPr sz="1800" spc="3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image?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539" y="160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60" dirty="0"/>
              <a:t> </a:t>
            </a:r>
            <a:r>
              <a:rPr dirty="0"/>
              <a:t>Constraint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1702" y="2534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2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9940" y="2306320"/>
            <a:ext cx="178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  <a:latin typeface="Arial Unicode MS"/>
                <a:cs typeface="Arial Unicode MS"/>
              </a:rPr>
              <a:t>Where </a:t>
            </a:r>
            <a:r>
              <a:rPr sz="2400" spc="-85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 Unicode MS"/>
                <a:cs typeface="Arial Unicode MS"/>
              </a:rPr>
              <a:t>p’?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0" y="2362200"/>
            <a:ext cx="609600" cy="1150620"/>
          </a:xfrm>
          <a:custGeom>
            <a:avLst/>
            <a:gdLst/>
            <a:ahLst/>
            <a:cxnLst/>
            <a:rect l="l" t="t" r="r" b="b"/>
            <a:pathLst>
              <a:path w="609600" h="1150620">
                <a:moveTo>
                  <a:pt x="609600" y="0"/>
                </a:moveTo>
                <a:lnTo>
                  <a:pt x="0" y="1150144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2590800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74140" y="2743200"/>
                </a:moveTo>
                <a:lnTo>
                  <a:pt x="0" y="2743200"/>
                </a:lnTo>
                <a:lnTo>
                  <a:pt x="0" y="2819400"/>
                </a:lnTo>
                <a:lnTo>
                  <a:pt x="74140" y="2743200"/>
                </a:lnTo>
                <a:close/>
              </a:path>
              <a:path w="5943600" h="2819400">
                <a:moveTo>
                  <a:pt x="2743200" y="0"/>
                </a:moveTo>
                <a:lnTo>
                  <a:pt x="74140" y="2743200"/>
                </a:lnTo>
                <a:lnTo>
                  <a:pt x="5943600" y="2743200"/>
                </a:lnTo>
                <a:lnTo>
                  <a:pt x="2743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590800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0" y="2819400"/>
                </a:moveTo>
                <a:lnTo>
                  <a:pt x="2743200" y="0"/>
                </a:lnTo>
                <a:lnTo>
                  <a:pt x="5943600" y="2743200"/>
                </a:lnTo>
                <a:lnTo>
                  <a:pt x="0" y="274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6844" y="49974"/>
            <a:ext cx="477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5" dirty="0"/>
              <a:t>Epipolar</a:t>
            </a:r>
            <a:r>
              <a:rPr sz="4400" spc="100" dirty="0"/>
              <a:t> </a:t>
            </a:r>
            <a:r>
              <a:rPr sz="4400" spc="85" dirty="0"/>
              <a:t>geometry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4762084" y="2797175"/>
            <a:ext cx="2667635" cy="2831465"/>
          </a:xfrm>
          <a:custGeom>
            <a:avLst/>
            <a:gdLst/>
            <a:ahLst/>
            <a:cxnLst/>
            <a:rect l="l" t="t" r="r" b="b"/>
            <a:pathLst>
              <a:path w="2667634" h="2831465">
                <a:moveTo>
                  <a:pt x="2400715" y="0"/>
                </a:moveTo>
                <a:lnTo>
                  <a:pt x="0" y="975804"/>
                </a:lnTo>
                <a:lnTo>
                  <a:pt x="266311" y="2831303"/>
                </a:lnTo>
                <a:lnTo>
                  <a:pt x="2667026" y="1855497"/>
                </a:lnTo>
                <a:lnTo>
                  <a:pt x="24007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2084" y="2797174"/>
            <a:ext cx="2667635" cy="2831465"/>
          </a:xfrm>
          <a:custGeom>
            <a:avLst/>
            <a:gdLst/>
            <a:ahLst/>
            <a:cxnLst/>
            <a:rect l="l" t="t" r="r" b="b"/>
            <a:pathLst>
              <a:path w="2667634" h="2831465">
                <a:moveTo>
                  <a:pt x="2400715" y="0"/>
                </a:moveTo>
                <a:lnTo>
                  <a:pt x="0" y="975805"/>
                </a:lnTo>
                <a:lnTo>
                  <a:pt x="266311" y="2831303"/>
                </a:lnTo>
                <a:lnTo>
                  <a:pt x="2667027" y="1855498"/>
                </a:lnTo>
                <a:lnTo>
                  <a:pt x="2400715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1600200"/>
            <a:ext cx="2348865" cy="1927225"/>
          </a:xfrm>
          <a:custGeom>
            <a:avLst/>
            <a:gdLst/>
            <a:ahLst/>
            <a:cxnLst/>
            <a:rect l="l" t="t" r="r" b="b"/>
            <a:pathLst>
              <a:path w="2348865" h="1927225">
                <a:moveTo>
                  <a:pt x="148348" y="96780"/>
                </a:moveTo>
                <a:lnTo>
                  <a:pt x="88187" y="96780"/>
                </a:lnTo>
                <a:lnTo>
                  <a:pt x="2324630" y="1926887"/>
                </a:lnTo>
                <a:lnTo>
                  <a:pt x="2348759" y="1897401"/>
                </a:lnTo>
                <a:lnTo>
                  <a:pt x="148348" y="96780"/>
                </a:lnTo>
                <a:close/>
              </a:path>
              <a:path w="2348865" h="1927225">
                <a:moveTo>
                  <a:pt x="0" y="0"/>
                </a:moveTo>
                <a:lnTo>
                  <a:pt x="87108" y="194358"/>
                </a:lnTo>
                <a:lnTo>
                  <a:pt x="88187" y="96780"/>
                </a:lnTo>
                <a:lnTo>
                  <a:pt x="148348" y="96780"/>
                </a:lnTo>
                <a:lnTo>
                  <a:pt x="112316" y="67294"/>
                </a:lnTo>
                <a:lnTo>
                  <a:pt x="207751" y="469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600" y="26924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1081" y="20716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3214" y="54194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5653" y="538607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8912" y="24749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8912" y="24749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4315" y="18634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9862" y="24638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9862" y="24638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7800" y="2971800"/>
            <a:ext cx="2357755" cy="2597150"/>
          </a:xfrm>
          <a:custGeom>
            <a:avLst/>
            <a:gdLst/>
            <a:ahLst/>
            <a:cxnLst/>
            <a:rect l="l" t="t" r="r" b="b"/>
            <a:pathLst>
              <a:path w="2357754" h="2597150">
                <a:moveTo>
                  <a:pt x="0" y="0"/>
                </a:moveTo>
                <a:lnTo>
                  <a:pt x="0" y="2007792"/>
                </a:lnTo>
                <a:lnTo>
                  <a:pt x="2357437" y="2597150"/>
                </a:lnTo>
                <a:lnTo>
                  <a:pt x="2357437" y="589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7799" y="2971800"/>
            <a:ext cx="2357755" cy="2597150"/>
          </a:xfrm>
          <a:custGeom>
            <a:avLst/>
            <a:gdLst/>
            <a:ahLst/>
            <a:cxnLst/>
            <a:rect l="l" t="t" r="r" b="b"/>
            <a:pathLst>
              <a:path w="2357754" h="2597150">
                <a:moveTo>
                  <a:pt x="0" y="0"/>
                </a:moveTo>
                <a:lnTo>
                  <a:pt x="2357438" y="589360"/>
                </a:lnTo>
                <a:lnTo>
                  <a:pt x="2357438" y="2597150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3825" y="3978275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0" y="53340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53340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200" y="53340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5037" y="5221287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7250" y="4102100"/>
            <a:ext cx="166688" cy="16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4932" y="3149600"/>
            <a:ext cx="2036232" cy="2252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4433" y="2925232"/>
            <a:ext cx="1295400" cy="2573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2156" y="4191000"/>
            <a:ext cx="1834514" cy="1143000"/>
          </a:xfrm>
          <a:custGeom>
            <a:avLst/>
            <a:gdLst/>
            <a:ahLst/>
            <a:cxnLst/>
            <a:rect l="l" t="t" r="r" b="b"/>
            <a:pathLst>
              <a:path w="1834514" h="1143000">
                <a:moveTo>
                  <a:pt x="1128887" y="0"/>
                </a:moveTo>
                <a:lnTo>
                  <a:pt x="0" y="1143000"/>
                </a:lnTo>
                <a:lnTo>
                  <a:pt x="1834443" y="1143000"/>
                </a:lnTo>
                <a:lnTo>
                  <a:pt x="1128887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600" y="41910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70555" y="1143000"/>
                </a:moveTo>
                <a:lnTo>
                  <a:pt x="1199444" y="0"/>
                </a:lnTo>
                <a:lnTo>
                  <a:pt x="1905000" y="1143000"/>
                </a:lnTo>
                <a:lnTo>
                  <a:pt x="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3675" y="4246562"/>
            <a:ext cx="1062355" cy="1117600"/>
          </a:xfrm>
          <a:custGeom>
            <a:avLst/>
            <a:gdLst/>
            <a:ahLst/>
            <a:cxnLst/>
            <a:rect l="l" t="t" r="r" b="b"/>
            <a:pathLst>
              <a:path w="1062355" h="1117600">
                <a:moveTo>
                  <a:pt x="0" y="1117600"/>
                </a:moveTo>
                <a:lnTo>
                  <a:pt x="106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9800" y="4184650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4183856"/>
            <a:ext cx="914400" cy="1639570"/>
          </a:xfrm>
          <a:custGeom>
            <a:avLst/>
            <a:gdLst/>
            <a:ahLst/>
            <a:cxnLst/>
            <a:rect l="l" t="t" r="r" b="b"/>
            <a:pathLst>
              <a:path w="914400" h="1639570">
                <a:moveTo>
                  <a:pt x="914400" y="0"/>
                </a:moveTo>
                <a:lnTo>
                  <a:pt x="0" y="1639094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0593" y="2971800"/>
            <a:ext cx="674370" cy="1219200"/>
          </a:xfrm>
          <a:custGeom>
            <a:avLst/>
            <a:gdLst/>
            <a:ahLst/>
            <a:cxnLst/>
            <a:rect l="l" t="t" r="r" b="b"/>
            <a:pathLst>
              <a:path w="674370" h="1219200">
                <a:moveTo>
                  <a:pt x="673894" y="0"/>
                </a:moveTo>
                <a:lnTo>
                  <a:pt x="0" y="12192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4275" y="41227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81125" y="5283200"/>
            <a:ext cx="166688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0" y="41910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609600" y="0"/>
                </a:moveTo>
                <a:lnTo>
                  <a:pt x="0" y="1143000"/>
                </a:lnTo>
                <a:lnTo>
                  <a:pt x="1981200" y="114300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41910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1981200" y="1143000"/>
                </a:moveTo>
                <a:lnTo>
                  <a:pt x="609600" y="0"/>
                </a:lnTo>
                <a:lnTo>
                  <a:pt x="0" y="1143000"/>
                </a:lnTo>
                <a:lnTo>
                  <a:pt x="198120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3281" y="41100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12339" y="37541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83925" y="38303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FFFFF"/>
                </a:solidFill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9140" y="2081974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/>
                <a:cs typeface="Arial Unicode MS"/>
              </a:rPr>
              <a:t>Epipolar </a:t>
            </a:r>
            <a:r>
              <a:rPr sz="1800" spc="10" dirty="0">
                <a:latin typeface="Arial Unicode MS"/>
                <a:cs typeface="Arial Unicode MS"/>
              </a:rPr>
              <a:t>line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2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85800"/>
            <a:ext cx="8534400" cy="484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0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667000"/>
            <a:ext cx="4038600" cy="457200"/>
          </a:xfrm>
          <a:custGeom>
            <a:avLst/>
            <a:gdLst/>
            <a:ahLst/>
            <a:cxnLst/>
            <a:rect l="l" t="t" r="r" b="b"/>
            <a:pathLst>
              <a:path w="4038600" h="457200">
                <a:moveTo>
                  <a:pt x="0" y="457200"/>
                </a:moveTo>
                <a:lnTo>
                  <a:pt x="4038600" y="0"/>
                </a:lnTo>
              </a:path>
            </a:pathLst>
          </a:custGeom>
          <a:ln w="76200">
            <a:solidFill>
              <a:srgbClr val="003B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2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9539" y="160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60" dirty="0"/>
              <a:t> </a:t>
            </a:r>
            <a:r>
              <a:rPr dirty="0"/>
              <a:t>Constraint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1702" y="2534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3703" y="2098219"/>
            <a:ext cx="2628265" cy="8280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054100">
              <a:lnSpc>
                <a:spcPct val="100000"/>
              </a:lnSpc>
              <a:spcBef>
                <a:spcPts val="570"/>
              </a:spcBef>
            </a:pPr>
            <a:r>
              <a:rPr sz="2000" spc="25" dirty="0">
                <a:solidFill>
                  <a:srgbClr val="FFFFFF"/>
                </a:solidFill>
                <a:latin typeface="Arial Unicode MS"/>
                <a:cs typeface="Arial Unicode MS"/>
              </a:rPr>
              <a:t>Epi</a:t>
            </a:r>
            <a:r>
              <a:rPr sz="1800" spc="25" dirty="0">
                <a:solidFill>
                  <a:srgbClr val="FFFFFF"/>
                </a:solidFill>
                <a:latin typeface="Arial Unicode MS"/>
                <a:cs typeface="Arial Unicode MS"/>
              </a:rPr>
              <a:t>polar </a:t>
            </a:r>
            <a:r>
              <a:rPr sz="1800" spc="10" dirty="0">
                <a:solidFill>
                  <a:srgbClr val="FFFFFF"/>
                </a:solidFill>
                <a:latin typeface="Arial Unicode MS"/>
                <a:cs typeface="Arial Unicode MS"/>
              </a:rPr>
              <a:t>line</a:t>
            </a:r>
            <a:r>
              <a:rPr sz="1800" spc="3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2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175" dirty="0">
                <a:solidFill>
                  <a:srgbClr val="FFFFFF"/>
                </a:solidFill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745739" y="150613"/>
            <a:ext cx="4015104" cy="1168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  <a:p>
            <a:pPr marR="694055" algn="ctr">
              <a:lnSpc>
                <a:spcPct val="100000"/>
              </a:lnSpc>
              <a:spcBef>
                <a:spcPts val="575"/>
              </a:spcBef>
            </a:pPr>
            <a:r>
              <a:rPr sz="2800" spc="-360" dirty="0"/>
              <a:t>P</a:t>
            </a:r>
            <a:endParaRPr sz="2800"/>
          </a:p>
        </p:txBody>
      </p:sp>
      <p:sp>
        <p:nvSpPr>
          <p:cNvPr id="35" name="object 35"/>
          <p:cNvSpPr txBox="1"/>
          <p:nvPr/>
        </p:nvSpPr>
        <p:spPr>
          <a:xfrm>
            <a:off x="8089412" y="6069421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5289" y="5096539"/>
            <a:ext cx="734060" cy="11227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7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1800" dirty="0">
              <a:latin typeface="Arial Unicode MS"/>
              <a:cs typeface="Arial Unicode MS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374139" y="935037"/>
            <a:ext cx="6078856" cy="3686359"/>
            <a:chOff x="1374139" y="935037"/>
            <a:chExt cx="6078856" cy="3686359"/>
          </a:xfrm>
        </p:grpSpPr>
        <p:sp>
          <p:nvSpPr>
            <p:cNvPr id="6" name="object 6"/>
            <p:cNvSpPr/>
            <p:nvPr/>
          </p:nvSpPr>
          <p:spPr>
            <a:xfrm>
              <a:off x="1962063" y="30353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1250" y="37289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582" y="39590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8288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1787" y="18208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0937" y="9350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3900" y="28114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33800" y="15986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0158" y="10477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7262" y="29225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7525" y="27368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1062" y="28479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374139" y="38303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028815" y="39906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44203" y="28619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250940" y="2611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243387" y="14065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3387" y="14065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200" y="38862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4050" y="38957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56450" y="38401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55487" y="4269606"/>
              <a:ext cx="3815715" cy="351790"/>
            </a:xfrm>
            <a:custGeom>
              <a:avLst/>
              <a:gdLst/>
              <a:ahLst/>
              <a:cxnLst/>
              <a:rect l="l" t="t" r="r" b="b"/>
              <a:pathLst>
                <a:path w="3815715" h="351789">
                  <a:moveTo>
                    <a:pt x="10424" y="31362"/>
                  </a:moveTo>
                  <a:lnTo>
                    <a:pt x="0" y="94001"/>
                  </a:lnTo>
                  <a:lnTo>
                    <a:pt x="213986" y="129616"/>
                  </a:lnTo>
                  <a:lnTo>
                    <a:pt x="425753" y="164562"/>
                  </a:lnTo>
                  <a:lnTo>
                    <a:pt x="531859" y="181860"/>
                  </a:lnTo>
                  <a:lnTo>
                    <a:pt x="633115" y="198180"/>
                  </a:lnTo>
                  <a:lnTo>
                    <a:pt x="734452" y="214282"/>
                  </a:lnTo>
                  <a:lnTo>
                    <a:pt x="833852" y="229798"/>
                  </a:lnTo>
                  <a:lnTo>
                    <a:pt x="931037" y="244648"/>
                  </a:lnTo>
                  <a:lnTo>
                    <a:pt x="1078665" y="266386"/>
                  </a:lnTo>
                  <a:lnTo>
                    <a:pt x="1118883" y="272182"/>
                  </a:lnTo>
                  <a:lnTo>
                    <a:pt x="1291890" y="295675"/>
                  </a:lnTo>
                  <a:lnTo>
                    <a:pt x="1451918" y="315019"/>
                  </a:lnTo>
                  <a:lnTo>
                    <a:pt x="1593253" y="329576"/>
                  </a:lnTo>
                  <a:lnTo>
                    <a:pt x="1652716" y="335391"/>
                  </a:lnTo>
                  <a:lnTo>
                    <a:pt x="1752729" y="344349"/>
                  </a:lnTo>
                  <a:lnTo>
                    <a:pt x="1795710" y="347503"/>
                  </a:lnTo>
                  <a:lnTo>
                    <a:pt x="1835484" y="349770"/>
                  </a:lnTo>
                  <a:lnTo>
                    <a:pt x="1909817" y="351604"/>
                  </a:lnTo>
                  <a:lnTo>
                    <a:pt x="1946511" y="351158"/>
                  </a:lnTo>
                  <a:lnTo>
                    <a:pt x="2024194" y="347538"/>
                  </a:lnTo>
                  <a:lnTo>
                    <a:pt x="2067316" y="344378"/>
                  </a:lnTo>
                  <a:lnTo>
                    <a:pt x="2140610" y="337959"/>
                  </a:lnTo>
                  <a:lnTo>
                    <a:pt x="2196591" y="332590"/>
                  </a:lnTo>
                  <a:lnTo>
                    <a:pt x="2368180" y="315056"/>
                  </a:lnTo>
                  <a:lnTo>
                    <a:pt x="2528303" y="295704"/>
                  </a:lnTo>
                  <a:lnTo>
                    <a:pt x="2585588" y="288109"/>
                  </a:lnTo>
                  <a:lnTo>
                    <a:pt x="1910607" y="288109"/>
                  </a:lnTo>
                  <a:lnTo>
                    <a:pt x="1875454" y="287681"/>
                  </a:lnTo>
                  <a:lnTo>
                    <a:pt x="1800355" y="284173"/>
                  </a:lnTo>
                  <a:lnTo>
                    <a:pt x="1758132" y="281078"/>
                  </a:lnTo>
                  <a:lnTo>
                    <a:pt x="1685709" y="274734"/>
                  </a:lnTo>
                  <a:lnTo>
                    <a:pt x="1630025" y="269392"/>
                  </a:lnTo>
                  <a:lnTo>
                    <a:pt x="1459259" y="251945"/>
                  </a:lnTo>
                  <a:lnTo>
                    <a:pt x="1300237" y="232726"/>
                  </a:lnTo>
                  <a:lnTo>
                    <a:pt x="1163488" y="214269"/>
                  </a:lnTo>
                  <a:lnTo>
                    <a:pt x="1050546" y="198170"/>
                  </a:lnTo>
                  <a:lnTo>
                    <a:pt x="938622" y="181571"/>
                  </a:lnTo>
                  <a:lnTo>
                    <a:pt x="843449" y="167027"/>
                  </a:lnTo>
                  <a:lnTo>
                    <a:pt x="744255" y="151542"/>
                  </a:lnTo>
                  <a:lnTo>
                    <a:pt x="643085" y="135468"/>
                  </a:lnTo>
                  <a:lnTo>
                    <a:pt x="540233" y="118889"/>
                  </a:lnTo>
                  <a:lnTo>
                    <a:pt x="435968" y="101890"/>
                  </a:lnTo>
                  <a:lnTo>
                    <a:pt x="224318" y="66963"/>
                  </a:lnTo>
                  <a:lnTo>
                    <a:pt x="10424" y="31362"/>
                  </a:lnTo>
                  <a:close/>
                </a:path>
                <a:path w="3815715" h="351789">
                  <a:moveTo>
                    <a:pt x="3611659" y="0"/>
                  </a:moveTo>
                  <a:lnTo>
                    <a:pt x="3622084" y="62638"/>
                  </a:lnTo>
                  <a:lnTo>
                    <a:pt x="3384392" y="101900"/>
                  </a:lnTo>
                  <a:lnTo>
                    <a:pt x="3280136" y="118898"/>
                  </a:lnTo>
                  <a:lnTo>
                    <a:pt x="3177266" y="135479"/>
                  </a:lnTo>
                  <a:lnTo>
                    <a:pt x="3076092" y="151555"/>
                  </a:lnTo>
                  <a:lnTo>
                    <a:pt x="2976879" y="167043"/>
                  </a:lnTo>
                  <a:lnTo>
                    <a:pt x="2881738" y="181580"/>
                  </a:lnTo>
                  <a:lnTo>
                    <a:pt x="2769809" y="198180"/>
                  </a:lnTo>
                  <a:lnTo>
                    <a:pt x="2656846" y="214282"/>
                  </a:lnTo>
                  <a:lnTo>
                    <a:pt x="2542265" y="229798"/>
                  </a:lnTo>
                  <a:lnTo>
                    <a:pt x="2361491" y="251909"/>
                  </a:lnTo>
                  <a:lnTo>
                    <a:pt x="2220900" y="266386"/>
                  </a:lnTo>
                  <a:lnTo>
                    <a:pt x="2161632" y="272182"/>
                  </a:lnTo>
                  <a:lnTo>
                    <a:pt x="2062670" y="281048"/>
                  </a:lnTo>
                  <a:lnTo>
                    <a:pt x="2020589" y="284139"/>
                  </a:lnTo>
                  <a:lnTo>
                    <a:pt x="1981989" y="286341"/>
                  </a:lnTo>
                  <a:lnTo>
                    <a:pt x="1910607" y="288109"/>
                  </a:lnTo>
                  <a:lnTo>
                    <a:pt x="2585588" y="288109"/>
                  </a:lnTo>
                  <a:lnTo>
                    <a:pt x="2683171" y="274734"/>
                  </a:lnTo>
                  <a:lnTo>
                    <a:pt x="2741784" y="266382"/>
                  </a:lnTo>
                  <a:lnTo>
                    <a:pt x="2889503" y="244631"/>
                  </a:lnTo>
                  <a:lnTo>
                    <a:pt x="2986667" y="229783"/>
                  </a:lnTo>
                  <a:lnTo>
                    <a:pt x="3086047" y="214269"/>
                  </a:lnTo>
                  <a:lnTo>
                    <a:pt x="3187365" y="198170"/>
                  </a:lnTo>
                  <a:lnTo>
                    <a:pt x="3290351" y="181571"/>
                  </a:lnTo>
                  <a:lnTo>
                    <a:pt x="3394733" y="164552"/>
                  </a:lnTo>
                  <a:lnTo>
                    <a:pt x="3606487" y="129608"/>
                  </a:lnTo>
                  <a:lnTo>
                    <a:pt x="3632509" y="125276"/>
                  </a:lnTo>
                  <a:lnTo>
                    <a:pt x="3729104" y="125276"/>
                  </a:lnTo>
                  <a:lnTo>
                    <a:pt x="3815212" y="62682"/>
                  </a:lnTo>
                  <a:lnTo>
                    <a:pt x="3611659" y="0"/>
                  </a:lnTo>
                  <a:close/>
                </a:path>
                <a:path w="3815715" h="351789">
                  <a:moveTo>
                    <a:pt x="3729104" y="125276"/>
                  </a:moveTo>
                  <a:lnTo>
                    <a:pt x="3632509" y="125276"/>
                  </a:lnTo>
                  <a:lnTo>
                    <a:pt x="3642935" y="187915"/>
                  </a:lnTo>
                  <a:lnTo>
                    <a:pt x="3729104" y="12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482465" y="4047299"/>
              <a:ext cx="45593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95" dirty="0">
                  <a:latin typeface="Arial Unicode MS"/>
                  <a:cs typeface="Arial Unicode MS"/>
                </a:rPr>
                <a:t>R,</a:t>
              </a:r>
              <a:r>
                <a:rPr sz="2000" spc="-30" dirty="0">
                  <a:latin typeface="Arial Unicode MS"/>
                  <a:cs typeface="Arial Unicode MS"/>
                </a:rPr>
                <a:t> </a:t>
              </a:r>
              <a:r>
                <a:rPr sz="2000" spc="-260" dirty="0">
                  <a:latin typeface="Arial Unicode MS"/>
                  <a:cs typeface="Arial Unicode MS"/>
                </a:rPr>
                <a:t>T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2920" y="3111879"/>
              <a:ext cx="2136775" cy="578485"/>
            </a:xfrm>
            <a:custGeom>
              <a:avLst/>
              <a:gdLst/>
              <a:ahLst/>
              <a:cxnLst/>
              <a:rect l="l" t="t" r="r" b="b"/>
              <a:pathLst>
                <a:path w="2136775" h="578485">
                  <a:moveTo>
                    <a:pt x="6159" y="0"/>
                  </a:moveTo>
                  <a:lnTo>
                    <a:pt x="0" y="24640"/>
                  </a:lnTo>
                  <a:lnTo>
                    <a:pt x="2063630" y="540548"/>
                  </a:lnTo>
                  <a:lnTo>
                    <a:pt x="2017297" y="554027"/>
                  </a:lnTo>
                  <a:lnTo>
                    <a:pt x="2013424" y="561075"/>
                  </a:lnTo>
                  <a:lnTo>
                    <a:pt x="2017344" y="574545"/>
                  </a:lnTo>
                  <a:lnTo>
                    <a:pt x="2024391" y="578416"/>
                  </a:lnTo>
                  <a:lnTo>
                    <a:pt x="2136736" y="545734"/>
                  </a:lnTo>
                  <a:lnTo>
                    <a:pt x="2106163" y="515907"/>
                  </a:lnTo>
                  <a:lnTo>
                    <a:pt x="2069791" y="515907"/>
                  </a:lnTo>
                  <a:lnTo>
                    <a:pt x="6159" y="0"/>
                  </a:lnTo>
                  <a:close/>
                </a:path>
                <a:path w="2136775" h="578485">
                  <a:moveTo>
                    <a:pt x="2052988" y="464028"/>
                  </a:moveTo>
                  <a:lnTo>
                    <a:pt x="2044947" y="464127"/>
                  </a:lnTo>
                  <a:lnTo>
                    <a:pt x="2035152" y="474169"/>
                  </a:lnTo>
                  <a:lnTo>
                    <a:pt x="2035251" y="482210"/>
                  </a:lnTo>
                  <a:lnTo>
                    <a:pt x="2069791" y="515907"/>
                  </a:lnTo>
                  <a:lnTo>
                    <a:pt x="2106163" y="515907"/>
                  </a:lnTo>
                  <a:lnTo>
                    <a:pt x="2052988" y="4640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03246" y="1523941"/>
              <a:ext cx="118110" cy="1600835"/>
            </a:xfrm>
            <a:custGeom>
              <a:avLst/>
              <a:gdLst/>
              <a:ahLst/>
              <a:cxnLst/>
              <a:rect l="l" t="t" r="r" b="b"/>
              <a:pathLst>
                <a:path w="118110" h="16008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600258"/>
                  </a:lnTo>
                  <a:lnTo>
                    <a:pt x="71653" y="1600258"/>
                  </a:lnTo>
                  <a:lnTo>
                    <a:pt x="71654" y="72180"/>
                  </a:lnTo>
                  <a:close/>
                </a:path>
                <a:path w="118110" h="16008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6008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498340" y="3377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2059939" y="13199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2287" y="4724400"/>
                <a:ext cx="1860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0 ]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7" y="4724400"/>
                <a:ext cx="1860125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98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1645" y="5517236"/>
                <a:ext cx="2109167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5" y="5517236"/>
                <a:ext cx="2109167" cy="10052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50994" y="4940181"/>
                <a:ext cx="28054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94" y="4940181"/>
                <a:ext cx="280544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85764" y="5657910"/>
                <a:ext cx="2367636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64" y="5657910"/>
                <a:ext cx="2367636" cy="10946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62063" y="30353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1250" y="37289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582" y="39590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199" y="18288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1787" y="18208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0937" y="9350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3900" y="28114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800" y="15986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0158" y="10477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7262" y="29225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7525" y="2736850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1062" y="2847975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4139" y="38303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8815" y="39906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203" y="28619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0940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3387" y="1406525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3387" y="14065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38862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4050" y="3895725"/>
            <a:ext cx="152400" cy="147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6450" y="3840162"/>
            <a:ext cx="152400" cy="14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82465" y="4047299"/>
            <a:ext cx="455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 Unicode MS"/>
                <a:cs typeface="Arial Unicode MS"/>
              </a:rPr>
              <a:t>R,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spc="-260" dirty="0"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45739" y="150613"/>
            <a:ext cx="4015104" cy="1168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  <a:p>
            <a:pPr marR="694055" algn="ctr">
              <a:lnSpc>
                <a:spcPct val="100000"/>
              </a:lnSpc>
              <a:spcBef>
                <a:spcPts val="575"/>
              </a:spcBef>
            </a:pPr>
            <a:r>
              <a:rPr sz="2800" spc="-360" dirty="0"/>
              <a:t>P</a:t>
            </a:r>
            <a:endParaRPr sz="2800"/>
          </a:p>
        </p:txBody>
      </p:sp>
      <p:sp>
        <p:nvSpPr>
          <p:cNvPr id="27" name="object 27"/>
          <p:cNvSpPr txBox="1"/>
          <p:nvPr/>
        </p:nvSpPr>
        <p:spPr>
          <a:xfrm>
            <a:off x="3511952" y="4876800"/>
            <a:ext cx="2203450" cy="5848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81940" marR="44450">
              <a:lnSpc>
                <a:spcPct val="100699"/>
              </a:lnSpc>
              <a:spcBef>
                <a:spcPts val="280"/>
              </a:spcBef>
              <a:tabLst>
                <a:tab pos="1038860" algn="l"/>
                <a:tab pos="1475740" algn="l"/>
              </a:tabLst>
            </a:pPr>
            <a:r>
              <a:rPr sz="1600" spc="-10" dirty="0">
                <a:latin typeface="Arial Unicode MS"/>
                <a:cs typeface="Arial Unicode MS"/>
              </a:rPr>
              <a:t>K</a:t>
            </a:r>
            <a:r>
              <a:rPr sz="1600" spc="50" dirty="0">
                <a:latin typeface="Arial Unicode MS"/>
                <a:cs typeface="Arial Unicode MS"/>
              </a:rPr>
              <a:t> = </a:t>
            </a:r>
            <a:r>
              <a:rPr sz="1600" spc="75" dirty="0">
                <a:latin typeface="Arial Unicode MS"/>
                <a:cs typeface="Arial Unicode MS"/>
              </a:rPr>
              <a:t>K’	</a:t>
            </a:r>
            <a:r>
              <a:rPr sz="1600" spc="35" dirty="0">
                <a:latin typeface="Arial Unicode MS"/>
                <a:cs typeface="Arial Unicode MS"/>
              </a:rPr>
              <a:t>are	</a:t>
            </a:r>
            <a:r>
              <a:rPr sz="1600" spc="10" dirty="0">
                <a:latin typeface="Arial Unicode MS"/>
                <a:cs typeface="Arial Unicode MS"/>
              </a:rPr>
              <a:t>known  </a:t>
            </a:r>
            <a:r>
              <a:rPr sz="1600" spc="15" dirty="0">
                <a:latin typeface="Arial Unicode MS"/>
                <a:cs typeface="Arial Unicode MS"/>
              </a:rPr>
              <a:t>(canonical </a:t>
            </a:r>
            <a:r>
              <a:rPr sz="1600" spc="-5" dirty="0">
                <a:latin typeface="Arial Unicode MS"/>
                <a:cs typeface="Arial Unicode MS"/>
              </a:rPr>
              <a:t>cameras)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60772" y="5638733"/>
            <a:ext cx="116839" cy="305435"/>
          </a:xfrm>
          <a:custGeom>
            <a:avLst/>
            <a:gdLst/>
            <a:ahLst/>
            <a:cxnLst/>
            <a:rect l="l" t="t" r="r" b="b"/>
            <a:pathLst>
              <a:path w="116840" h="305435">
                <a:moveTo>
                  <a:pt x="14240" y="188784"/>
                </a:moveTo>
                <a:lnTo>
                  <a:pt x="2086" y="195789"/>
                </a:lnTo>
                <a:lnTo>
                  <a:pt x="0" y="203554"/>
                </a:lnTo>
                <a:lnTo>
                  <a:pt x="58426" y="304925"/>
                </a:lnTo>
                <a:lnTo>
                  <a:pt x="100998" y="232811"/>
                </a:lnTo>
                <a:lnTo>
                  <a:pt x="71502" y="232811"/>
                </a:lnTo>
                <a:lnTo>
                  <a:pt x="71503" y="232678"/>
                </a:lnTo>
                <a:lnTo>
                  <a:pt x="46103" y="232678"/>
                </a:lnTo>
                <a:lnTo>
                  <a:pt x="22006" y="190871"/>
                </a:lnTo>
                <a:lnTo>
                  <a:pt x="14240" y="188784"/>
                </a:lnTo>
                <a:close/>
              </a:path>
              <a:path w="116840" h="305435">
                <a:moveTo>
                  <a:pt x="103820" y="189250"/>
                </a:moveTo>
                <a:lnTo>
                  <a:pt x="96033" y="191256"/>
                </a:lnTo>
                <a:lnTo>
                  <a:pt x="71502" y="232811"/>
                </a:lnTo>
                <a:lnTo>
                  <a:pt x="100998" y="232811"/>
                </a:lnTo>
                <a:lnTo>
                  <a:pt x="115232" y="208699"/>
                </a:lnTo>
                <a:lnTo>
                  <a:pt x="115775" y="207080"/>
                </a:lnTo>
                <a:lnTo>
                  <a:pt x="116651" y="200539"/>
                </a:lnTo>
                <a:lnTo>
                  <a:pt x="114390" y="195490"/>
                </a:lnTo>
                <a:lnTo>
                  <a:pt x="103820" y="189250"/>
                </a:lnTo>
                <a:close/>
              </a:path>
              <a:path w="116840" h="305435">
                <a:moveTo>
                  <a:pt x="47315" y="0"/>
                </a:moveTo>
                <a:lnTo>
                  <a:pt x="46103" y="232678"/>
                </a:lnTo>
                <a:lnTo>
                  <a:pt x="71503" y="232678"/>
                </a:lnTo>
                <a:lnTo>
                  <a:pt x="72714" y="132"/>
                </a:lnTo>
                <a:lnTo>
                  <a:pt x="473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79778" y="5639527"/>
            <a:ext cx="116839" cy="305435"/>
          </a:xfrm>
          <a:custGeom>
            <a:avLst/>
            <a:gdLst/>
            <a:ahLst/>
            <a:cxnLst/>
            <a:rect l="l" t="t" r="r" b="b"/>
            <a:pathLst>
              <a:path w="116840" h="305435">
                <a:moveTo>
                  <a:pt x="14240" y="188784"/>
                </a:moveTo>
                <a:lnTo>
                  <a:pt x="2086" y="195789"/>
                </a:lnTo>
                <a:lnTo>
                  <a:pt x="0" y="203554"/>
                </a:lnTo>
                <a:lnTo>
                  <a:pt x="58426" y="304925"/>
                </a:lnTo>
                <a:lnTo>
                  <a:pt x="100998" y="232811"/>
                </a:lnTo>
                <a:lnTo>
                  <a:pt x="71502" y="232811"/>
                </a:lnTo>
                <a:lnTo>
                  <a:pt x="71502" y="232678"/>
                </a:lnTo>
                <a:lnTo>
                  <a:pt x="46103" y="232678"/>
                </a:lnTo>
                <a:lnTo>
                  <a:pt x="22006" y="190871"/>
                </a:lnTo>
                <a:lnTo>
                  <a:pt x="14240" y="188784"/>
                </a:lnTo>
                <a:close/>
              </a:path>
              <a:path w="116840" h="305435">
                <a:moveTo>
                  <a:pt x="103821" y="189250"/>
                </a:moveTo>
                <a:lnTo>
                  <a:pt x="96033" y="191256"/>
                </a:lnTo>
                <a:lnTo>
                  <a:pt x="71502" y="232811"/>
                </a:lnTo>
                <a:lnTo>
                  <a:pt x="100998" y="232811"/>
                </a:lnTo>
                <a:lnTo>
                  <a:pt x="115232" y="208699"/>
                </a:lnTo>
                <a:lnTo>
                  <a:pt x="115775" y="207080"/>
                </a:lnTo>
                <a:lnTo>
                  <a:pt x="116652" y="200539"/>
                </a:lnTo>
                <a:lnTo>
                  <a:pt x="114390" y="195490"/>
                </a:lnTo>
                <a:lnTo>
                  <a:pt x="103821" y="189250"/>
                </a:lnTo>
                <a:close/>
              </a:path>
              <a:path w="116840" h="305435">
                <a:moveTo>
                  <a:pt x="47315" y="0"/>
                </a:moveTo>
                <a:lnTo>
                  <a:pt x="46103" y="232678"/>
                </a:lnTo>
                <a:lnTo>
                  <a:pt x="71502" y="232678"/>
                </a:lnTo>
                <a:lnTo>
                  <a:pt x="72715" y="132"/>
                </a:lnTo>
                <a:lnTo>
                  <a:pt x="473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5487" y="4269606"/>
            <a:ext cx="3815715" cy="351790"/>
          </a:xfrm>
          <a:custGeom>
            <a:avLst/>
            <a:gdLst/>
            <a:ahLst/>
            <a:cxnLst/>
            <a:rect l="l" t="t" r="r" b="b"/>
            <a:pathLst>
              <a:path w="3815715" h="351789">
                <a:moveTo>
                  <a:pt x="10424" y="31362"/>
                </a:moveTo>
                <a:lnTo>
                  <a:pt x="0" y="94001"/>
                </a:lnTo>
                <a:lnTo>
                  <a:pt x="213986" y="129616"/>
                </a:lnTo>
                <a:lnTo>
                  <a:pt x="425753" y="164562"/>
                </a:lnTo>
                <a:lnTo>
                  <a:pt x="531859" y="181860"/>
                </a:lnTo>
                <a:lnTo>
                  <a:pt x="633115" y="198180"/>
                </a:lnTo>
                <a:lnTo>
                  <a:pt x="734452" y="214282"/>
                </a:lnTo>
                <a:lnTo>
                  <a:pt x="833852" y="229798"/>
                </a:lnTo>
                <a:lnTo>
                  <a:pt x="931037" y="244648"/>
                </a:lnTo>
                <a:lnTo>
                  <a:pt x="1078665" y="266386"/>
                </a:lnTo>
                <a:lnTo>
                  <a:pt x="1118883" y="272182"/>
                </a:lnTo>
                <a:lnTo>
                  <a:pt x="1291890" y="295675"/>
                </a:lnTo>
                <a:lnTo>
                  <a:pt x="1451918" y="315019"/>
                </a:lnTo>
                <a:lnTo>
                  <a:pt x="1593253" y="329576"/>
                </a:lnTo>
                <a:lnTo>
                  <a:pt x="1652716" y="335391"/>
                </a:lnTo>
                <a:lnTo>
                  <a:pt x="1752729" y="344349"/>
                </a:lnTo>
                <a:lnTo>
                  <a:pt x="1795710" y="347503"/>
                </a:lnTo>
                <a:lnTo>
                  <a:pt x="1835484" y="349770"/>
                </a:lnTo>
                <a:lnTo>
                  <a:pt x="1909817" y="351604"/>
                </a:lnTo>
                <a:lnTo>
                  <a:pt x="1946511" y="351158"/>
                </a:lnTo>
                <a:lnTo>
                  <a:pt x="2024194" y="347538"/>
                </a:lnTo>
                <a:lnTo>
                  <a:pt x="2067316" y="344378"/>
                </a:lnTo>
                <a:lnTo>
                  <a:pt x="2140610" y="337959"/>
                </a:lnTo>
                <a:lnTo>
                  <a:pt x="2196591" y="332590"/>
                </a:lnTo>
                <a:lnTo>
                  <a:pt x="2368180" y="315056"/>
                </a:lnTo>
                <a:lnTo>
                  <a:pt x="2528303" y="295704"/>
                </a:lnTo>
                <a:lnTo>
                  <a:pt x="2585588" y="288109"/>
                </a:lnTo>
                <a:lnTo>
                  <a:pt x="1910607" y="288109"/>
                </a:lnTo>
                <a:lnTo>
                  <a:pt x="1875454" y="287681"/>
                </a:lnTo>
                <a:lnTo>
                  <a:pt x="1800355" y="284173"/>
                </a:lnTo>
                <a:lnTo>
                  <a:pt x="1758132" y="281078"/>
                </a:lnTo>
                <a:lnTo>
                  <a:pt x="1685709" y="274734"/>
                </a:lnTo>
                <a:lnTo>
                  <a:pt x="1630025" y="269392"/>
                </a:lnTo>
                <a:lnTo>
                  <a:pt x="1459259" y="251945"/>
                </a:lnTo>
                <a:lnTo>
                  <a:pt x="1300237" y="232726"/>
                </a:lnTo>
                <a:lnTo>
                  <a:pt x="1163488" y="214269"/>
                </a:lnTo>
                <a:lnTo>
                  <a:pt x="1050546" y="198170"/>
                </a:lnTo>
                <a:lnTo>
                  <a:pt x="938622" y="181571"/>
                </a:lnTo>
                <a:lnTo>
                  <a:pt x="843449" y="167027"/>
                </a:lnTo>
                <a:lnTo>
                  <a:pt x="744255" y="151542"/>
                </a:lnTo>
                <a:lnTo>
                  <a:pt x="643085" y="135468"/>
                </a:lnTo>
                <a:lnTo>
                  <a:pt x="540233" y="118889"/>
                </a:lnTo>
                <a:lnTo>
                  <a:pt x="435968" y="101890"/>
                </a:lnTo>
                <a:lnTo>
                  <a:pt x="224318" y="66963"/>
                </a:lnTo>
                <a:lnTo>
                  <a:pt x="10424" y="31362"/>
                </a:lnTo>
                <a:close/>
              </a:path>
              <a:path w="3815715" h="351789">
                <a:moveTo>
                  <a:pt x="3611659" y="0"/>
                </a:moveTo>
                <a:lnTo>
                  <a:pt x="3622084" y="62638"/>
                </a:lnTo>
                <a:lnTo>
                  <a:pt x="3384392" y="101900"/>
                </a:lnTo>
                <a:lnTo>
                  <a:pt x="3280136" y="118898"/>
                </a:lnTo>
                <a:lnTo>
                  <a:pt x="3177266" y="135479"/>
                </a:lnTo>
                <a:lnTo>
                  <a:pt x="3076092" y="151555"/>
                </a:lnTo>
                <a:lnTo>
                  <a:pt x="2976879" y="167043"/>
                </a:lnTo>
                <a:lnTo>
                  <a:pt x="2881738" y="181580"/>
                </a:lnTo>
                <a:lnTo>
                  <a:pt x="2769809" y="198180"/>
                </a:lnTo>
                <a:lnTo>
                  <a:pt x="2656846" y="214282"/>
                </a:lnTo>
                <a:lnTo>
                  <a:pt x="2542265" y="229798"/>
                </a:lnTo>
                <a:lnTo>
                  <a:pt x="2361491" y="251909"/>
                </a:lnTo>
                <a:lnTo>
                  <a:pt x="2220900" y="266386"/>
                </a:lnTo>
                <a:lnTo>
                  <a:pt x="2161632" y="272182"/>
                </a:lnTo>
                <a:lnTo>
                  <a:pt x="2062670" y="281048"/>
                </a:lnTo>
                <a:lnTo>
                  <a:pt x="2020589" y="284139"/>
                </a:lnTo>
                <a:lnTo>
                  <a:pt x="1981989" y="286341"/>
                </a:lnTo>
                <a:lnTo>
                  <a:pt x="1910607" y="288109"/>
                </a:lnTo>
                <a:lnTo>
                  <a:pt x="2585588" y="288109"/>
                </a:lnTo>
                <a:lnTo>
                  <a:pt x="2683171" y="274734"/>
                </a:lnTo>
                <a:lnTo>
                  <a:pt x="2741784" y="266382"/>
                </a:lnTo>
                <a:lnTo>
                  <a:pt x="2889503" y="244631"/>
                </a:lnTo>
                <a:lnTo>
                  <a:pt x="2986667" y="229783"/>
                </a:lnTo>
                <a:lnTo>
                  <a:pt x="3086047" y="214269"/>
                </a:lnTo>
                <a:lnTo>
                  <a:pt x="3187365" y="198170"/>
                </a:lnTo>
                <a:lnTo>
                  <a:pt x="3290351" y="181571"/>
                </a:lnTo>
                <a:lnTo>
                  <a:pt x="3394733" y="164552"/>
                </a:lnTo>
                <a:lnTo>
                  <a:pt x="3606487" y="129608"/>
                </a:lnTo>
                <a:lnTo>
                  <a:pt x="3632509" y="125276"/>
                </a:lnTo>
                <a:lnTo>
                  <a:pt x="3729104" y="125276"/>
                </a:lnTo>
                <a:lnTo>
                  <a:pt x="3815212" y="62682"/>
                </a:lnTo>
                <a:lnTo>
                  <a:pt x="3611659" y="0"/>
                </a:lnTo>
                <a:close/>
              </a:path>
              <a:path w="3815715" h="351789">
                <a:moveTo>
                  <a:pt x="3729104" y="125276"/>
                </a:moveTo>
                <a:lnTo>
                  <a:pt x="3632509" y="125276"/>
                </a:lnTo>
                <a:lnTo>
                  <a:pt x="3642935" y="187915"/>
                </a:lnTo>
                <a:lnTo>
                  <a:pt x="3729104" y="12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98139" y="6272974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47023" y="6120574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8353" y="6104965"/>
                <a:ext cx="1959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=[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 0 ]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3" y="6104965"/>
                <a:ext cx="195931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7142" y="4960415"/>
                <a:ext cx="2141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0 ]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2" y="4960415"/>
                <a:ext cx="214174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46156" y="4960415"/>
                <a:ext cx="290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[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56" y="4960415"/>
                <a:ext cx="2900922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42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7723" y="6085766"/>
                <a:ext cx="2509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23" y="6085766"/>
                <a:ext cx="2509854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48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35114" y="835301"/>
                <a:ext cx="262911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𝑐𝑎𝑛𝑜𝑛𝑖𝑐𝑎𝑙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4" y="835301"/>
                <a:ext cx="2629117" cy="82490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 Unicode MS"/>
                <a:cs typeface="Arial Unicode MS"/>
              </a:rPr>
              <a:t>24-Jan-18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/>
                <a:cs typeface="Calibri"/>
              </a:rPr>
              <a:t>Lecture</a:t>
            </a:r>
            <a:r>
              <a:rPr sz="6000" spc="-8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5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950142"/>
            <a:ext cx="8550910" cy="5257800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65"/>
              </a:spcBef>
            </a:pPr>
            <a:r>
              <a:rPr sz="5400" dirty="0">
                <a:solidFill>
                  <a:srgbClr val="CC3300"/>
                </a:solidFill>
                <a:latin typeface="Calibri"/>
                <a:cs typeface="Calibri"/>
              </a:rPr>
              <a:t>Epipolar </a:t>
            </a:r>
            <a:r>
              <a:rPr sz="5400" spc="-5" dirty="0">
                <a:solidFill>
                  <a:srgbClr val="CC3300"/>
                </a:solidFill>
                <a:latin typeface="Calibri"/>
                <a:cs typeface="Calibri"/>
              </a:rPr>
              <a:t>Geometry</a:t>
            </a:r>
            <a:endParaRPr sz="54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sz="3200" spc="-20" dirty="0">
                <a:latin typeface="Calibri"/>
                <a:cs typeface="Calibri"/>
              </a:rPr>
              <a:t>Why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stereo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useful?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5" dirty="0">
                <a:latin typeface="Calibri"/>
                <a:cs typeface="Calibri"/>
              </a:rPr>
              <a:t>Epipolar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constraints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5" dirty="0">
                <a:latin typeface="Calibri"/>
                <a:cs typeface="Calibri"/>
              </a:rPr>
              <a:t>Essential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fundamental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matrix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10" dirty="0">
                <a:latin typeface="Calibri"/>
                <a:cs typeface="Calibri"/>
              </a:rPr>
              <a:t>Estimating</a:t>
            </a:r>
            <a:r>
              <a:rPr sz="3200" dirty="0">
                <a:latin typeface="Calibri"/>
                <a:cs typeface="Calibri"/>
              </a:rPr>
              <a:t> F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ct val="100000"/>
              </a:lnSpc>
              <a:spcBef>
                <a:spcPts val="25"/>
              </a:spcBef>
              <a:buChar char="•"/>
              <a:tabLst>
                <a:tab pos="412115" algn="l"/>
              </a:tabLst>
            </a:pPr>
            <a:r>
              <a:rPr sz="3200" spc="-10" dirty="0"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  <a:p>
            <a:pPr marL="1945005">
              <a:lnSpc>
                <a:spcPct val="100000"/>
              </a:lnSpc>
              <a:spcBef>
                <a:spcPts val="1265"/>
              </a:spcBef>
            </a:pPr>
            <a:r>
              <a:rPr sz="1400" b="1" spc="-10" dirty="0">
                <a:latin typeface="Calibri"/>
                <a:cs typeface="Calibri"/>
              </a:rPr>
              <a:t>Reading: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4 </a:t>
            </a:r>
            <a:r>
              <a:rPr sz="1400" spc="-5" dirty="0">
                <a:latin typeface="Calibri"/>
                <a:cs typeface="Calibri"/>
              </a:rPr>
              <a:t>“Estimation </a:t>
            </a:r>
            <a:r>
              <a:rPr sz="1400" dirty="0">
                <a:latin typeface="Calibri"/>
                <a:cs typeface="Calibri"/>
              </a:rPr>
              <a:t>– 2D </a:t>
            </a:r>
            <a:r>
              <a:rPr sz="1400" spc="-5" dirty="0">
                <a:latin typeface="Calibri"/>
                <a:cs typeface="Calibri"/>
              </a:rPr>
              <a:t>perspective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transformations</a:t>
            </a:r>
            <a:endParaRPr sz="1400">
              <a:latin typeface="Calibri"/>
              <a:cs typeface="Calibri"/>
            </a:endParaRPr>
          </a:p>
          <a:p>
            <a:pPr marL="2938780" marR="5080">
              <a:lnSpc>
                <a:spcPts val="1670"/>
              </a:lnSpc>
              <a:spcBef>
                <a:spcPts val="80"/>
              </a:spcBef>
            </a:pP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9 </a:t>
            </a:r>
            <a:r>
              <a:rPr sz="1400" spc="-5" dirty="0">
                <a:latin typeface="Calibri"/>
                <a:cs typeface="Calibri"/>
              </a:rPr>
              <a:t>“Epipolar Geometry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Fundamental Matrix </a:t>
            </a:r>
            <a:r>
              <a:rPr sz="1400" spc="-15" dirty="0">
                <a:latin typeface="Calibri"/>
                <a:cs typeface="Calibri"/>
              </a:rPr>
              <a:t>Transformation” 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11 </a:t>
            </a:r>
            <a:r>
              <a:rPr sz="1400" spc="-5" dirty="0">
                <a:latin typeface="Calibri"/>
                <a:cs typeface="Calibri"/>
              </a:rPr>
              <a:t>“Computation of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Fundamental Matrix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F”</a:t>
            </a:r>
            <a:endParaRPr sz="1400">
              <a:latin typeface="Calibri"/>
              <a:cs typeface="Calibri"/>
            </a:endParaRPr>
          </a:p>
          <a:p>
            <a:pPr marL="2619375">
              <a:lnSpc>
                <a:spcPts val="1635"/>
              </a:lnSpc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“Stereopsis”</a:t>
            </a:r>
            <a:endParaRPr sz="1400">
              <a:latin typeface="Calibri"/>
              <a:cs typeface="Calibri"/>
            </a:endParaRPr>
          </a:p>
          <a:p>
            <a:pPr marR="85725"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“Structure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Motion”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1143" y="211254"/>
            <a:ext cx="7132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The </a:t>
            </a:r>
            <a:r>
              <a:rPr sz="4400" spc="-20" dirty="0">
                <a:latin typeface="Calibri"/>
                <a:cs typeface="Calibri"/>
              </a:rPr>
              <a:t>cameras are </a:t>
            </a:r>
            <a:r>
              <a:rPr sz="4400" spc="-25" dirty="0">
                <a:latin typeface="Calibri"/>
                <a:cs typeface="Calibri"/>
              </a:rPr>
              <a:t>related </a:t>
            </a:r>
            <a:r>
              <a:rPr sz="4400" spc="-10" dirty="0">
                <a:latin typeface="Calibri"/>
                <a:cs typeface="Calibri"/>
              </a:rPr>
              <a:t>by </a:t>
            </a:r>
            <a:r>
              <a:rPr sz="4400" spc="-5" dirty="0">
                <a:latin typeface="Calibri"/>
                <a:cs typeface="Calibri"/>
              </a:rPr>
              <a:t>R,</a:t>
            </a:r>
            <a:r>
              <a:rPr sz="4400" spc="5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14" y="3775332"/>
            <a:ext cx="7282180" cy="283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 Unicode MS"/>
                <a:cs typeface="Arial Unicode MS"/>
              </a:rPr>
              <a:t>Camera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40" dirty="0">
                <a:latin typeface="Arial Unicode MS"/>
                <a:cs typeface="Arial Unicode MS"/>
              </a:rPr>
              <a:t>1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590040">
              <a:lnSpc>
                <a:spcPct val="100000"/>
              </a:lnSpc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200" b="1" dirty="0">
                <a:latin typeface="Calibri"/>
                <a:cs typeface="Calibri"/>
              </a:rPr>
              <a:t>T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b="1" spc="0" dirty="0">
                <a:latin typeface="Calibri"/>
                <a:cs typeface="Calibri"/>
              </a:rPr>
              <a:t>O</a:t>
            </a:r>
            <a:r>
              <a:rPr sz="3150" b="1" spc="0" baseline="-19841" dirty="0">
                <a:latin typeface="Calibri"/>
                <a:cs typeface="Calibri"/>
              </a:rPr>
              <a:t>2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20" dirty="0">
                <a:latin typeface="Calibri"/>
                <a:cs typeface="Calibri"/>
              </a:rPr>
              <a:t>camera </a:t>
            </a:r>
            <a:r>
              <a:rPr sz="3200" dirty="0">
                <a:latin typeface="Calibri"/>
                <a:cs typeface="Calibri"/>
              </a:rPr>
              <a:t>1 </a:t>
            </a:r>
            <a:r>
              <a:rPr sz="3200" spc="-25" dirty="0">
                <a:latin typeface="Calibri"/>
                <a:cs typeface="Calibri"/>
              </a:rPr>
              <a:t>reference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25"/>
              </a:spcBef>
            </a:pPr>
            <a:r>
              <a:rPr sz="2800" b="1" dirty="0">
                <a:latin typeface="Calibri"/>
                <a:cs typeface="Calibri"/>
              </a:rPr>
              <a:t>R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rotation </a:t>
            </a:r>
            <a:r>
              <a:rPr sz="2800" spc="-10" dirty="0">
                <a:latin typeface="Calibri"/>
                <a:cs typeface="Calibri"/>
              </a:rPr>
              <a:t>matrix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vector </a:t>
            </a:r>
            <a:r>
              <a:rPr sz="2800" b="1" spc="-5" dirty="0">
                <a:latin typeface="Calibri"/>
                <a:cs typeface="Calibri"/>
              </a:rPr>
              <a:t>p’ </a:t>
            </a:r>
            <a:r>
              <a:rPr sz="2800" spc="-5" dirty="0">
                <a:latin typeface="Calibri"/>
                <a:cs typeface="Calibri"/>
              </a:rPr>
              <a:t>in the  </a:t>
            </a:r>
            <a:r>
              <a:rPr sz="2800" spc="-20" dirty="0">
                <a:latin typeface="Calibri"/>
                <a:cs typeface="Calibri"/>
              </a:rPr>
              <a:t>camera </a:t>
            </a:r>
            <a:r>
              <a:rPr sz="2800" dirty="0">
                <a:latin typeface="Calibri"/>
                <a:cs typeface="Calibri"/>
              </a:rPr>
              <a:t>2 </a:t>
            </a:r>
            <a:r>
              <a:rPr sz="2800" spc="-5" dirty="0">
                <a:latin typeface="Calibri"/>
                <a:cs typeface="Calibri"/>
              </a:rPr>
              <a:t>is equal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R </a:t>
            </a:r>
            <a:r>
              <a:rPr sz="2800" b="1" spc="-5" dirty="0">
                <a:latin typeface="Calibri"/>
                <a:cs typeface="Calibri"/>
              </a:rPr>
              <a:t>p’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camera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30525" y="1402817"/>
            <a:ext cx="4152214" cy="3226330"/>
            <a:chOff x="2130525" y="1402817"/>
            <a:chExt cx="4152214" cy="3226330"/>
          </a:xfrm>
        </p:grpSpPr>
        <p:sp>
          <p:nvSpPr>
            <p:cNvPr id="2" name="object 2"/>
            <p:cNvSpPr/>
            <p:nvPr/>
          </p:nvSpPr>
          <p:spPr>
            <a:xfrm>
              <a:off x="2130525" y="3151614"/>
              <a:ext cx="152400" cy="1401445"/>
            </a:xfrm>
            <a:custGeom>
              <a:avLst/>
              <a:gdLst/>
              <a:ahLst/>
              <a:cxnLst/>
              <a:rect l="l" t="t" r="r" b="b"/>
              <a:pathLst>
                <a:path w="152400" h="1401445">
                  <a:moveTo>
                    <a:pt x="101600" y="152400"/>
                  </a:moveTo>
                  <a:lnTo>
                    <a:pt x="50800" y="152400"/>
                  </a:lnTo>
                  <a:lnTo>
                    <a:pt x="50800" y="1401333"/>
                  </a:lnTo>
                  <a:lnTo>
                    <a:pt x="101600" y="1401333"/>
                  </a:lnTo>
                  <a:lnTo>
                    <a:pt x="101600" y="152400"/>
                  </a:lnTo>
                  <a:close/>
                </a:path>
                <a:path w="152400" h="1401445">
                  <a:moveTo>
                    <a:pt x="76201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206725" y="4476747"/>
              <a:ext cx="1403985" cy="152400"/>
            </a:xfrm>
            <a:custGeom>
              <a:avLst/>
              <a:gdLst/>
              <a:ahLst/>
              <a:cxnLst/>
              <a:rect l="l" t="t" r="r" b="b"/>
              <a:pathLst>
                <a:path w="1403985" h="152400">
                  <a:moveTo>
                    <a:pt x="1251226" y="0"/>
                  </a:moveTo>
                  <a:lnTo>
                    <a:pt x="1251226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251226" y="101600"/>
                  </a:lnTo>
                  <a:lnTo>
                    <a:pt x="1251226" y="152400"/>
                  </a:lnTo>
                  <a:lnTo>
                    <a:pt x="1403626" y="76200"/>
                  </a:lnTo>
                  <a:lnTo>
                    <a:pt x="1251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5871" y="1723304"/>
              <a:ext cx="423545" cy="1360170"/>
            </a:xfrm>
            <a:custGeom>
              <a:avLst/>
              <a:gdLst/>
              <a:ahLst/>
              <a:cxnLst/>
              <a:rect l="l" t="t" r="r" b="b"/>
              <a:pathLst>
                <a:path w="423545" h="1360170">
                  <a:moveTo>
                    <a:pt x="101662" y="153758"/>
                  </a:moveTo>
                  <a:lnTo>
                    <a:pt x="49051" y="153758"/>
                  </a:lnTo>
                  <a:lnTo>
                    <a:pt x="374002" y="1359678"/>
                  </a:lnTo>
                  <a:lnTo>
                    <a:pt x="423053" y="1346461"/>
                  </a:lnTo>
                  <a:lnTo>
                    <a:pt x="101662" y="153758"/>
                  </a:lnTo>
                  <a:close/>
                </a:path>
                <a:path w="423545" h="1360170">
                  <a:moveTo>
                    <a:pt x="33924" y="0"/>
                  </a:moveTo>
                  <a:lnTo>
                    <a:pt x="0" y="166977"/>
                  </a:lnTo>
                  <a:lnTo>
                    <a:pt x="49051" y="153758"/>
                  </a:lnTo>
                  <a:lnTo>
                    <a:pt x="101662" y="153758"/>
                  </a:lnTo>
                  <a:lnTo>
                    <a:pt x="98101" y="140542"/>
                  </a:lnTo>
                  <a:lnTo>
                    <a:pt x="147151" y="127325"/>
                  </a:lnTo>
                  <a:lnTo>
                    <a:pt x="33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17791" y="2677248"/>
              <a:ext cx="1362075" cy="424180"/>
            </a:xfrm>
            <a:custGeom>
              <a:avLst/>
              <a:gdLst/>
              <a:ahLst/>
              <a:cxnLst/>
              <a:rect l="l" t="t" r="r" b="b"/>
              <a:pathLst>
                <a:path w="1362075" h="424180">
                  <a:moveTo>
                    <a:pt x="1194916" y="0"/>
                  </a:moveTo>
                  <a:lnTo>
                    <a:pt x="1208133" y="49049"/>
                  </a:lnTo>
                  <a:lnTo>
                    <a:pt x="0" y="374600"/>
                  </a:lnTo>
                  <a:lnTo>
                    <a:pt x="13218" y="423650"/>
                  </a:lnTo>
                  <a:lnTo>
                    <a:pt x="1221351" y="98101"/>
                  </a:lnTo>
                  <a:lnTo>
                    <a:pt x="1289724" y="98101"/>
                  </a:lnTo>
                  <a:lnTo>
                    <a:pt x="1361893" y="33922"/>
                  </a:lnTo>
                  <a:lnTo>
                    <a:pt x="1194916" y="0"/>
                  </a:lnTo>
                  <a:close/>
                </a:path>
                <a:path w="1362075" h="424180">
                  <a:moveTo>
                    <a:pt x="1289724" y="98101"/>
                  </a:moveTo>
                  <a:lnTo>
                    <a:pt x="1221351" y="98101"/>
                  </a:lnTo>
                  <a:lnTo>
                    <a:pt x="1234568" y="147151"/>
                  </a:lnTo>
                  <a:lnTo>
                    <a:pt x="1289724" y="9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398" y="3114913"/>
              <a:ext cx="2509520" cy="1449070"/>
            </a:xfrm>
            <a:custGeom>
              <a:avLst/>
              <a:gdLst/>
              <a:ahLst/>
              <a:cxnLst/>
              <a:rect l="l" t="t" r="r" b="b"/>
              <a:pathLst>
                <a:path w="2509520" h="1449070">
                  <a:moveTo>
                    <a:pt x="2509067" y="0"/>
                  </a:moveTo>
                  <a:lnTo>
                    <a:pt x="2424015" y="4927"/>
                  </a:lnTo>
                  <a:lnTo>
                    <a:pt x="2436670" y="26950"/>
                  </a:lnTo>
                  <a:lnTo>
                    <a:pt x="0" y="1427022"/>
                  </a:lnTo>
                  <a:lnTo>
                    <a:pt x="12654" y="1449045"/>
                  </a:lnTo>
                  <a:lnTo>
                    <a:pt x="2449324" y="48975"/>
                  </a:lnTo>
                  <a:lnTo>
                    <a:pt x="2476585" y="48975"/>
                  </a:lnTo>
                  <a:lnTo>
                    <a:pt x="2509067" y="0"/>
                  </a:lnTo>
                  <a:close/>
                </a:path>
                <a:path w="2509520" h="1449070">
                  <a:moveTo>
                    <a:pt x="2476585" y="48975"/>
                  </a:moveTo>
                  <a:lnTo>
                    <a:pt x="2449324" y="48975"/>
                  </a:lnTo>
                  <a:lnTo>
                    <a:pt x="2461978" y="70998"/>
                  </a:lnTo>
                  <a:lnTo>
                    <a:pt x="2476585" y="4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52497" y="3032347"/>
              <a:ext cx="21590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20" dirty="0">
                  <a:latin typeface="Arial"/>
                  <a:cs typeface="Arial"/>
                </a:rPr>
                <a:t>T</a:t>
              </a:r>
              <a:endParaRPr sz="28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788206" y="3096695"/>
              <a:ext cx="48958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310" dirty="0">
                  <a:latin typeface="Arial Unicode MS"/>
                  <a:cs typeface="Arial Unicode MS"/>
                </a:rPr>
                <a:t>O</a:t>
              </a:r>
              <a:r>
                <a:rPr sz="2775" spc="172" baseline="-19519" dirty="0">
                  <a:latin typeface="Arial Unicode MS"/>
                  <a:cs typeface="Arial Unicode MS"/>
                </a:rPr>
                <a:t>2</a:t>
              </a:r>
              <a:endParaRPr sz="2775" baseline="-19519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0" y="1920933"/>
              <a:ext cx="1090930" cy="1120775"/>
            </a:xfrm>
            <a:custGeom>
              <a:avLst/>
              <a:gdLst/>
              <a:ahLst/>
              <a:cxnLst/>
              <a:rect l="l" t="t" r="r" b="b"/>
              <a:pathLst>
                <a:path w="1090929" h="1120775">
                  <a:moveTo>
                    <a:pt x="0" y="1120587"/>
                  </a:moveTo>
                  <a:lnTo>
                    <a:pt x="109089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9096" y="184632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943014" y="1402817"/>
              <a:ext cx="33972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215" dirty="0">
                  <a:latin typeface="Arial"/>
                  <a:cs typeface="Arial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695602" y="1503984"/>
              <a:ext cx="140906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" dirty="0">
                  <a:latin typeface="Arial Unicode MS"/>
                  <a:cs typeface="Arial Unicode MS"/>
                </a:rPr>
                <a:t>Camera</a:t>
              </a:r>
              <a:r>
                <a:rPr sz="2400" spc="-15" dirty="0">
                  <a:latin typeface="Arial Unicode MS"/>
                  <a:cs typeface="Arial Unicode MS"/>
                </a:rPr>
                <a:t> </a:t>
              </a:r>
              <a:r>
                <a:rPr sz="2400" spc="140" dirty="0">
                  <a:latin typeface="Arial Unicode MS"/>
                  <a:cs typeface="Arial Unicode MS"/>
                </a:rPr>
                <a:t>2</a:t>
              </a:r>
              <a:endParaRPr sz="24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3638" y="30353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825" y="37289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3157" y="39590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3774" y="18288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3362" y="18208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2512" y="9350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5475" y="28114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5375" y="15986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1733" y="10477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8837" y="29225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9100" y="2736850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2637" y="2847975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5714" y="38303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0390" y="39906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5778" y="28619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2515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44962" y="1406525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4962" y="14065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2775" y="38862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5625" y="3895725"/>
            <a:ext cx="152400" cy="147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8025" y="3840162"/>
            <a:ext cx="152400" cy="14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84040" y="4047299"/>
            <a:ext cx="455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 Unicode MS"/>
                <a:cs typeface="Arial Unicode MS"/>
              </a:rPr>
              <a:t>R,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spc="-260" dirty="0"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647314" y="150613"/>
            <a:ext cx="4015104" cy="1168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  <a:p>
            <a:pPr marR="694055" algn="ctr">
              <a:lnSpc>
                <a:spcPct val="100000"/>
              </a:lnSpc>
              <a:spcBef>
                <a:spcPts val="575"/>
              </a:spcBef>
            </a:pPr>
            <a:r>
              <a:rPr sz="2800" spc="-360" dirty="0"/>
              <a:t>P</a:t>
            </a:r>
            <a:endParaRPr sz="2800"/>
          </a:p>
        </p:txBody>
      </p:sp>
      <p:sp>
        <p:nvSpPr>
          <p:cNvPr id="26" name="object 26"/>
          <p:cNvSpPr txBox="1"/>
          <p:nvPr/>
        </p:nvSpPr>
        <p:spPr>
          <a:xfrm>
            <a:off x="3950483" y="5510974"/>
            <a:ext cx="3561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30" dirty="0" smtClean="0">
                <a:latin typeface="Arial Unicode MS"/>
                <a:cs typeface="Arial Unicode MS"/>
              </a:rPr>
              <a:t>perpendicular </a:t>
            </a:r>
            <a:r>
              <a:rPr sz="1800" spc="30" dirty="0">
                <a:latin typeface="Arial Unicode MS"/>
                <a:cs typeface="Arial Unicode MS"/>
              </a:rPr>
              <a:t>to </a:t>
            </a:r>
            <a:r>
              <a:rPr sz="1800" spc="50" dirty="0">
                <a:latin typeface="Arial Unicode MS"/>
                <a:cs typeface="Arial Unicode MS"/>
              </a:rPr>
              <a:t>epipolar</a:t>
            </a:r>
            <a:r>
              <a:rPr sz="1800" spc="150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plane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2927" y="3047907"/>
            <a:ext cx="702945" cy="882650"/>
          </a:xfrm>
          <a:custGeom>
            <a:avLst/>
            <a:gdLst/>
            <a:ahLst/>
            <a:cxnLst/>
            <a:rect l="l" t="t" r="r" b="b"/>
            <a:pathLst>
              <a:path w="702944" h="882650">
                <a:moveTo>
                  <a:pt x="134026" y="129129"/>
                </a:moveTo>
                <a:lnTo>
                  <a:pt x="69363" y="129129"/>
                </a:lnTo>
                <a:lnTo>
                  <a:pt x="662743" y="882582"/>
                </a:lnTo>
                <a:lnTo>
                  <a:pt x="702652" y="851152"/>
                </a:lnTo>
                <a:lnTo>
                  <a:pt x="134026" y="129129"/>
                </a:lnTo>
                <a:close/>
              </a:path>
              <a:path w="702944" h="882650">
                <a:moveTo>
                  <a:pt x="0" y="0"/>
                </a:moveTo>
                <a:lnTo>
                  <a:pt x="30484" y="217854"/>
                </a:lnTo>
                <a:lnTo>
                  <a:pt x="59159" y="239490"/>
                </a:lnTo>
                <a:lnTo>
                  <a:pt x="68673" y="236143"/>
                </a:lnTo>
                <a:lnTo>
                  <a:pt x="75915" y="229633"/>
                </a:lnTo>
                <a:lnTo>
                  <a:pt x="80187" y="220882"/>
                </a:lnTo>
                <a:lnTo>
                  <a:pt x="80793" y="210814"/>
                </a:lnTo>
                <a:lnTo>
                  <a:pt x="69363" y="129129"/>
                </a:lnTo>
                <a:lnTo>
                  <a:pt x="134026" y="129129"/>
                </a:lnTo>
                <a:lnTo>
                  <a:pt x="109273" y="97698"/>
                </a:lnTo>
                <a:lnTo>
                  <a:pt x="219390" y="97698"/>
                </a:lnTo>
                <a:lnTo>
                  <a:pt x="218619" y="94208"/>
                </a:lnTo>
                <a:lnTo>
                  <a:pt x="213105" y="86182"/>
                </a:lnTo>
                <a:lnTo>
                  <a:pt x="204640" y="80698"/>
                </a:lnTo>
                <a:lnTo>
                  <a:pt x="0" y="0"/>
                </a:lnTo>
                <a:close/>
              </a:path>
              <a:path w="702944" h="882650">
                <a:moveTo>
                  <a:pt x="219390" y="97698"/>
                </a:moveTo>
                <a:lnTo>
                  <a:pt x="109273" y="97698"/>
                </a:lnTo>
                <a:lnTo>
                  <a:pt x="186004" y="127957"/>
                </a:lnTo>
                <a:lnTo>
                  <a:pt x="195934" y="129727"/>
                </a:lnTo>
                <a:lnTo>
                  <a:pt x="205441" y="127625"/>
                </a:lnTo>
                <a:lnTo>
                  <a:pt x="213467" y="122111"/>
                </a:lnTo>
                <a:lnTo>
                  <a:pt x="218951" y="113645"/>
                </a:lnTo>
                <a:lnTo>
                  <a:pt x="220721" y="103716"/>
                </a:lnTo>
                <a:lnTo>
                  <a:pt x="219390" y="976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9740" y="4989610"/>
            <a:ext cx="5154930" cy="427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187" baseline="3086" dirty="0">
                <a:latin typeface="Arial Unicode MS"/>
                <a:cs typeface="Arial Unicode MS"/>
              </a:rPr>
              <a:t>p’ </a:t>
            </a:r>
            <a:r>
              <a:rPr sz="2700" spc="15" baseline="3086" dirty="0">
                <a:latin typeface="Arial Unicode MS"/>
                <a:cs typeface="Arial Unicode MS"/>
              </a:rPr>
              <a:t>in </a:t>
            </a:r>
            <a:r>
              <a:rPr sz="2700" spc="-7" baseline="3086" dirty="0">
                <a:latin typeface="Arial Unicode MS"/>
                <a:cs typeface="Arial Unicode MS"/>
              </a:rPr>
              <a:t>first </a:t>
            </a:r>
            <a:r>
              <a:rPr sz="2700" spc="7" baseline="3086" dirty="0">
                <a:latin typeface="Arial Unicode MS"/>
                <a:cs typeface="Arial Unicode MS"/>
              </a:rPr>
              <a:t>camera reference </a:t>
            </a:r>
            <a:r>
              <a:rPr sz="2700" spc="-97" baseline="3086" dirty="0" smtClean="0">
                <a:latin typeface="Arial Unicode MS"/>
                <a:cs typeface="Arial Unicode MS"/>
              </a:rPr>
              <a:t>system </a:t>
            </a:r>
            <a:r>
              <a:rPr sz="2700" spc="-97" baseline="3086" dirty="0">
                <a:latin typeface="Arial Unicode MS"/>
                <a:cs typeface="Arial Unicode MS"/>
              </a:rPr>
              <a:t>is 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R </a:t>
            </a:r>
            <a:r>
              <a:rPr sz="2700" i="1" spc="-5" dirty="0" smtClean="0">
                <a:latin typeface="Times New Roman"/>
                <a:cs typeface="Times New Roman"/>
              </a:rPr>
              <a:t>p</a:t>
            </a:r>
            <a:r>
              <a:rPr lang="en-US" sz="2700" i="1" spc="-5" dirty="0" smtClean="0">
                <a:latin typeface="Times New Roman"/>
                <a:cs typeface="Times New Roman"/>
              </a:rPr>
              <a:t>'</a:t>
            </a:r>
            <a:r>
              <a:rPr sz="2700" spc="-5" dirty="0" smtClean="0">
                <a:latin typeface="Symbol"/>
                <a:cs typeface="Symbol"/>
              </a:rPr>
              <a:t></a:t>
            </a:r>
            <a:r>
              <a:rPr sz="2700" spc="-85" dirty="0" smtClean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T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487" y="4269606"/>
            <a:ext cx="3815715" cy="351790"/>
          </a:xfrm>
          <a:custGeom>
            <a:avLst/>
            <a:gdLst/>
            <a:ahLst/>
            <a:cxnLst/>
            <a:rect l="l" t="t" r="r" b="b"/>
            <a:pathLst>
              <a:path w="3815715" h="351789">
                <a:moveTo>
                  <a:pt x="10424" y="31362"/>
                </a:moveTo>
                <a:lnTo>
                  <a:pt x="0" y="94001"/>
                </a:lnTo>
                <a:lnTo>
                  <a:pt x="213986" y="129616"/>
                </a:lnTo>
                <a:lnTo>
                  <a:pt x="425753" y="164562"/>
                </a:lnTo>
                <a:lnTo>
                  <a:pt x="531859" y="181860"/>
                </a:lnTo>
                <a:lnTo>
                  <a:pt x="633115" y="198180"/>
                </a:lnTo>
                <a:lnTo>
                  <a:pt x="734452" y="214282"/>
                </a:lnTo>
                <a:lnTo>
                  <a:pt x="833852" y="229798"/>
                </a:lnTo>
                <a:lnTo>
                  <a:pt x="931037" y="244648"/>
                </a:lnTo>
                <a:lnTo>
                  <a:pt x="1078665" y="266386"/>
                </a:lnTo>
                <a:lnTo>
                  <a:pt x="1118883" y="272182"/>
                </a:lnTo>
                <a:lnTo>
                  <a:pt x="1291890" y="295675"/>
                </a:lnTo>
                <a:lnTo>
                  <a:pt x="1451918" y="315019"/>
                </a:lnTo>
                <a:lnTo>
                  <a:pt x="1593253" y="329576"/>
                </a:lnTo>
                <a:lnTo>
                  <a:pt x="1652716" y="335391"/>
                </a:lnTo>
                <a:lnTo>
                  <a:pt x="1752729" y="344349"/>
                </a:lnTo>
                <a:lnTo>
                  <a:pt x="1795710" y="347503"/>
                </a:lnTo>
                <a:lnTo>
                  <a:pt x="1835484" y="349770"/>
                </a:lnTo>
                <a:lnTo>
                  <a:pt x="1909817" y="351604"/>
                </a:lnTo>
                <a:lnTo>
                  <a:pt x="1946511" y="351158"/>
                </a:lnTo>
                <a:lnTo>
                  <a:pt x="2024194" y="347538"/>
                </a:lnTo>
                <a:lnTo>
                  <a:pt x="2067316" y="344378"/>
                </a:lnTo>
                <a:lnTo>
                  <a:pt x="2140610" y="337959"/>
                </a:lnTo>
                <a:lnTo>
                  <a:pt x="2196591" y="332590"/>
                </a:lnTo>
                <a:lnTo>
                  <a:pt x="2368180" y="315056"/>
                </a:lnTo>
                <a:lnTo>
                  <a:pt x="2528303" y="295704"/>
                </a:lnTo>
                <a:lnTo>
                  <a:pt x="2585588" y="288109"/>
                </a:lnTo>
                <a:lnTo>
                  <a:pt x="1910607" y="288109"/>
                </a:lnTo>
                <a:lnTo>
                  <a:pt x="1875454" y="287681"/>
                </a:lnTo>
                <a:lnTo>
                  <a:pt x="1800355" y="284173"/>
                </a:lnTo>
                <a:lnTo>
                  <a:pt x="1758132" y="281078"/>
                </a:lnTo>
                <a:lnTo>
                  <a:pt x="1685709" y="274734"/>
                </a:lnTo>
                <a:lnTo>
                  <a:pt x="1630025" y="269392"/>
                </a:lnTo>
                <a:lnTo>
                  <a:pt x="1459259" y="251945"/>
                </a:lnTo>
                <a:lnTo>
                  <a:pt x="1300237" y="232726"/>
                </a:lnTo>
                <a:lnTo>
                  <a:pt x="1163488" y="214269"/>
                </a:lnTo>
                <a:lnTo>
                  <a:pt x="1050546" y="198170"/>
                </a:lnTo>
                <a:lnTo>
                  <a:pt x="938622" y="181571"/>
                </a:lnTo>
                <a:lnTo>
                  <a:pt x="843449" y="167027"/>
                </a:lnTo>
                <a:lnTo>
                  <a:pt x="744255" y="151542"/>
                </a:lnTo>
                <a:lnTo>
                  <a:pt x="643085" y="135468"/>
                </a:lnTo>
                <a:lnTo>
                  <a:pt x="540233" y="118889"/>
                </a:lnTo>
                <a:lnTo>
                  <a:pt x="435968" y="101890"/>
                </a:lnTo>
                <a:lnTo>
                  <a:pt x="224318" y="66963"/>
                </a:lnTo>
                <a:lnTo>
                  <a:pt x="10424" y="31362"/>
                </a:lnTo>
                <a:close/>
              </a:path>
              <a:path w="3815715" h="351789">
                <a:moveTo>
                  <a:pt x="3611659" y="0"/>
                </a:moveTo>
                <a:lnTo>
                  <a:pt x="3622084" y="62638"/>
                </a:lnTo>
                <a:lnTo>
                  <a:pt x="3384392" y="101900"/>
                </a:lnTo>
                <a:lnTo>
                  <a:pt x="3280136" y="118898"/>
                </a:lnTo>
                <a:lnTo>
                  <a:pt x="3177266" y="135479"/>
                </a:lnTo>
                <a:lnTo>
                  <a:pt x="3076092" y="151555"/>
                </a:lnTo>
                <a:lnTo>
                  <a:pt x="2976879" y="167043"/>
                </a:lnTo>
                <a:lnTo>
                  <a:pt x="2881738" y="181580"/>
                </a:lnTo>
                <a:lnTo>
                  <a:pt x="2769809" y="198180"/>
                </a:lnTo>
                <a:lnTo>
                  <a:pt x="2656846" y="214282"/>
                </a:lnTo>
                <a:lnTo>
                  <a:pt x="2542265" y="229798"/>
                </a:lnTo>
                <a:lnTo>
                  <a:pt x="2361491" y="251909"/>
                </a:lnTo>
                <a:lnTo>
                  <a:pt x="2220900" y="266386"/>
                </a:lnTo>
                <a:lnTo>
                  <a:pt x="2161632" y="272182"/>
                </a:lnTo>
                <a:lnTo>
                  <a:pt x="2062670" y="281048"/>
                </a:lnTo>
                <a:lnTo>
                  <a:pt x="2020589" y="284139"/>
                </a:lnTo>
                <a:lnTo>
                  <a:pt x="1981989" y="286341"/>
                </a:lnTo>
                <a:lnTo>
                  <a:pt x="1910607" y="288109"/>
                </a:lnTo>
                <a:lnTo>
                  <a:pt x="2585588" y="288109"/>
                </a:lnTo>
                <a:lnTo>
                  <a:pt x="2683171" y="274734"/>
                </a:lnTo>
                <a:lnTo>
                  <a:pt x="2741784" y="266382"/>
                </a:lnTo>
                <a:lnTo>
                  <a:pt x="2889503" y="244631"/>
                </a:lnTo>
                <a:lnTo>
                  <a:pt x="2986667" y="229783"/>
                </a:lnTo>
                <a:lnTo>
                  <a:pt x="3086047" y="214269"/>
                </a:lnTo>
                <a:lnTo>
                  <a:pt x="3187365" y="198170"/>
                </a:lnTo>
                <a:lnTo>
                  <a:pt x="3290351" y="181571"/>
                </a:lnTo>
                <a:lnTo>
                  <a:pt x="3394733" y="164552"/>
                </a:lnTo>
                <a:lnTo>
                  <a:pt x="3606487" y="129608"/>
                </a:lnTo>
                <a:lnTo>
                  <a:pt x="3632509" y="125276"/>
                </a:lnTo>
                <a:lnTo>
                  <a:pt x="3729104" y="125276"/>
                </a:lnTo>
                <a:lnTo>
                  <a:pt x="3815212" y="62682"/>
                </a:lnTo>
                <a:lnTo>
                  <a:pt x="3611659" y="0"/>
                </a:lnTo>
                <a:close/>
              </a:path>
              <a:path w="3815715" h="351789">
                <a:moveTo>
                  <a:pt x="3729104" y="125276"/>
                </a:moveTo>
                <a:lnTo>
                  <a:pt x="3632509" y="125276"/>
                </a:lnTo>
                <a:lnTo>
                  <a:pt x="3642935" y="187915"/>
                </a:lnTo>
                <a:lnTo>
                  <a:pt x="3729104" y="12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35504" y="6162446"/>
            <a:ext cx="814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35" dirty="0">
                <a:solidFill>
                  <a:srgbClr val="FF0000"/>
                </a:solidFill>
                <a:latin typeface="Arial Unicode MS"/>
                <a:cs typeface="Arial Unicode MS"/>
              </a:rPr>
              <a:t>7]</a:t>
            </a:r>
            <a:endParaRPr sz="20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39450" y="6065936"/>
                <a:ext cx="37151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0" y="6065936"/>
                <a:ext cx="371512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73832" y="5458342"/>
                <a:ext cx="3374963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𝑅𝑝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′)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2" y="5458342"/>
                <a:ext cx="3374963" cy="439736"/>
              </a:xfrm>
              <a:prstGeom prst="rect">
                <a:avLst/>
              </a:prstGeom>
              <a:blipFill rotWithShape="1">
                <a:blip r:embed="rId6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397065"/>
            <a:ext cx="6942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/>
              <a:t>Cross </a:t>
            </a:r>
            <a:r>
              <a:rPr sz="3200" spc="50" dirty="0"/>
              <a:t>product </a:t>
            </a:r>
            <a:r>
              <a:rPr sz="3200" spc="-85" dirty="0"/>
              <a:t>as </a:t>
            </a:r>
            <a:r>
              <a:rPr sz="3200" spc="65" dirty="0"/>
              <a:t>matrix</a:t>
            </a:r>
            <a:r>
              <a:rPr sz="3200" spc="550" dirty="0"/>
              <a:t> </a:t>
            </a:r>
            <a:r>
              <a:rPr sz="3200" spc="30" dirty="0"/>
              <a:t>multiplication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63662" y="1302405"/>
            <a:ext cx="7696200" cy="2362200"/>
          </a:xfrm>
          <a:custGeom>
            <a:avLst/>
            <a:gdLst/>
            <a:ahLst/>
            <a:cxnLst/>
            <a:rect l="l" t="t" r="r" b="b"/>
            <a:pathLst>
              <a:path w="7696200" h="2362200">
                <a:moveTo>
                  <a:pt x="0" y="2362200"/>
                </a:moveTo>
                <a:lnTo>
                  <a:pt x="7696200" y="2362200"/>
                </a:lnTo>
                <a:lnTo>
                  <a:pt x="76962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9940" y="1752600"/>
                <a:ext cx="6523644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40" y="1752600"/>
                <a:ext cx="6523644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5867400" y="49530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0" y="0"/>
                </a:moveTo>
                <a:lnTo>
                  <a:pt x="1524000" y="0"/>
                </a:lnTo>
                <a:lnTo>
                  <a:pt x="1524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440939" y="92106"/>
            <a:ext cx="401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25" dirty="0"/>
              <a:t> </a:t>
            </a:r>
            <a:r>
              <a:rPr spc="0" dirty="0"/>
              <a:t>Constraint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97939" y="866457"/>
            <a:ext cx="6078856" cy="3754939"/>
            <a:chOff x="1297939" y="866457"/>
            <a:chExt cx="6078856" cy="3754939"/>
          </a:xfrm>
        </p:grpSpPr>
        <p:sp>
          <p:nvSpPr>
            <p:cNvPr id="2" name="object 2"/>
            <p:cNvSpPr/>
            <p:nvPr/>
          </p:nvSpPr>
          <p:spPr>
            <a:xfrm>
              <a:off x="1873444" y="3014751"/>
              <a:ext cx="304800" cy="956944"/>
            </a:xfrm>
            <a:custGeom>
              <a:avLst/>
              <a:gdLst/>
              <a:ahLst/>
              <a:cxnLst/>
              <a:rect l="l" t="t" r="r" b="b"/>
              <a:pathLst>
                <a:path w="304800" h="956945">
                  <a:moveTo>
                    <a:pt x="240339" y="0"/>
                  </a:moveTo>
                  <a:lnTo>
                    <a:pt x="80711" y="199602"/>
                  </a:lnTo>
                  <a:lnTo>
                    <a:pt x="155221" y="215555"/>
                  </a:lnTo>
                  <a:lnTo>
                    <a:pt x="0" y="940485"/>
                  </a:lnTo>
                  <a:lnTo>
                    <a:pt x="74512" y="956440"/>
                  </a:lnTo>
                  <a:lnTo>
                    <a:pt x="229732" y="231510"/>
                  </a:lnTo>
                  <a:lnTo>
                    <a:pt x="300123" y="231510"/>
                  </a:lnTo>
                  <a:lnTo>
                    <a:pt x="240339" y="0"/>
                  </a:lnTo>
                  <a:close/>
                </a:path>
                <a:path w="304800" h="956945">
                  <a:moveTo>
                    <a:pt x="300123" y="231510"/>
                  </a:moveTo>
                  <a:lnTo>
                    <a:pt x="229732" y="231510"/>
                  </a:lnTo>
                  <a:lnTo>
                    <a:pt x="304243" y="247464"/>
                  </a:lnTo>
                  <a:lnTo>
                    <a:pt x="300123" y="231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81957" y="3689889"/>
              <a:ext cx="825500" cy="297180"/>
            </a:xfrm>
            <a:custGeom>
              <a:avLst/>
              <a:gdLst/>
              <a:ahLst/>
              <a:cxnLst/>
              <a:rect l="l" t="t" r="r" b="b"/>
              <a:pathLst>
                <a:path w="825500" h="297179">
                  <a:moveTo>
                    <a:pt x="575518" y="0"/>
                  </a:moveTo>
                  <a:lnTo>
                    <a:pt x="594079" y="73905"/>
                  </a:lnTo>
                  <a:lnTo>
                    <a:pt x="0" y="223112"/>
                  </a:lnTo>
                  <a:lnTo>
                    <a:pt x="18562" y="297017"/>
                  </a:lnTo>
                  <a:lnTo>
                    <a:pt x="612641" y="147810"/>
                  </a:lnTo>
                  <a:lnTo>
                    <a:pt x="717234" y="147810"/>
                  </a:lnTo>
                  <a:lnTo>
                    <a:pt x="825074" y="55172"/>
                  </a:lnTo>
                  <a:lnTo>
                    <a:pt x="575518" y="0"/>
                  </a:lnTo>
                  <a:close/>
                </a:path>
                <a:path w="825500" h="297179">
                  <a:moveTo>
                    <a:pt x="717234" y="147810"/>
                  </a:moveTo>
                  <a:lnTo>
                    <a:pt x="612641" y="147810"/>
                  </a:lnTo>
                  <a:lnTo>
                    <a:pt x="631202" y="221714"/>
                  </a:lnTo>
                  <a:lnTo>
                    <a:pt x="717234" y="147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2724" y="3925958"/>
              <a:ext cx="958215" cy="304800"/>
            </a:xfrm>
            <a:custGeom>
              <a:avLst/>
              <a:gdLst/>
              <a:ahLst/>
              <a:cxnLst/>
              <a:rect l="l" t="t" r="r" b="b"/>
              <a:pathLst>
                <a:path w="958214" h="304800">
                  <a:moveTo>
                    <a:pt x="15953" y="0"/>
                  </a:moveTo>
                  <a:lnTo>
                    <a:pt x="0" y="74510"/>
                  </a:lnTo>
                  <a:lnTo>
                    <a:pt x="726483" y="230063"/>
                  </a:lnTo>
                  <a:lnTo>
                    <a:pt x="710529" y="304573"/>
                  </a:lnTo>
                  <a:lnTo>
                    <a:pt x="957992" y="240670"/>
                  </a:lnTo>
                  <a:lnTo>
                    <a:pt x="851560" y="155552"/>
                  </a:lnTo>
                  <a:lnTo>
                    <a:pt x="742436" y="155552"/>
                  </a:lnTo>
                  <a:lnTo>
                    <a:pt x="15953" y="0"/>
                  </a:lnTo>
                  <a:close/>
                </a:path>
                <a:path w="958214" h="304800">
                  <a:moveTo>
                    <a:pt x="758390" y="81041"/>
                  </a:moveTo>
                  <a:lnTo>
                    <a:pt x="742436" y="155552"/>
                  </a:lnTo>
                  <a:lnTo>
                    <a:pt x="851560" y="155552"/>
                  </a:lnTo>
                  <a:lnTo>
                    <a:pt x="758390" y="81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9" y="18288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5587" y="18208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4737" y="9350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700" y="28114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0" y="15986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3958" y="10477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1062" y="29225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1325" y="27368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4862" y="28479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97939" y="38303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52615" y="39906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068003" y="28619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174740" y="2611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67187" y="14065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7187" y="14065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217353" y="86645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05000" y="38862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7850" y="38957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0250" y="38401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406265" y="4047299"/>
              <a:ext cx="45593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95" dirty="0">
                  <a:latin typeface="Arial Unicode MS"/>
                  <a:cs typeface="Arial Unicode MS"/>
                </a:rPr>
                <a:t>R,</a:t>
              </a:r>
              <a:r>
                <a:rPr sz="2000" spc="-30" dirty="0">
                  <a:latin typeface="Arial Unicode MS"/>
                  <a:cs typeface="Arial Unicode MS"/>
                </a:rPr>
                <a:t> </a:t>
              </a:r>
              <a:r>
                <a:rPr sz="2000" spc="-260" dirty="0">
                  <a:latin typeface="Arial Unicode MS"/>
                  <a:cs typeface="Arial Unicode MS"/>
                </a:rPr>
                <a:t>T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055487" y="4269606"/>
              <a:ext cx="3815715" cy="351790"/>
            </a:xfrm>
            <a:custGeom>
              <a:avLst/>
              <a:gdLst/>
              <a:ahLst/>
              <a:cxnLst/>
              <a:rect l="l" t="t" r="r" b="b"/>
              <a:pathLst>
                <a:path w="3815715" h="351789">
                  <a:moveTo>
                    <a:pt x="10424" y="31362"/>
                  </a:moveTo>
                  <a:lnTo>
                    <a:pt x="0" y="94001"/>
                  </a:lnTo>
                  <a:lnTo>
                    <a:pt x="213986" y="129616"/>
                  </a:lnTo>
                  <a:lnTo>
                    <a:pt x="425753" y="164562"/>
                  </a:lnTo>
                  <a:lnTo>
                    <a:pt x="531859" y="181860"/>
                  </a:lnTo>
                  <a:lnTo>
                    <a:pt x="633115" y="198180"/>
                  </a:lnTo>
                  <a:lnTo>
                    <a:pt x="734452" y="214282"/>
                  </a:lnTo>
                  <a:lnTo>
                    <a:pt x="833852" y="229798"/>
                  </a:lnTo>
                  <a:lnTo>
                    <a:pt x="931037" y="244648"/>
                  </a:lnTo>
                  <a:lnTo>
                    <a:pt x="1078665" y="266386"/>
                  </a:lnTo>
                  <a:lnTo>
                    <a:pt x="1118883" y="272182"/>
                  </a:lnTo>
                  <a:lnTo>
                    <a:pt x="1291890" y="295675"/>
                  </a:lnTo>
                  <a:lnTo>
                    <a:pt x="1451918" y="315019"/>
                  </a:lnTo>
                  <a:lnTo>
                    <a:pt x="1593253" y="329576"/>
                  </a:lnTo>
                  <a:lnTo>
                    <a:pt x="1652716" y="335391"/>
                  </a:lnTo>
                  <a:lnTo>
                    <a:pt x="1752729" y="344349"/>
                  </a:lnTo>
                  <a:lnTo>
                    <a:pt x="1795710" y="347503"/>
                  </a:lnTo>
                  <a:lnTo>
                    <a:pt x="1835484" y="349770"/>
                  </a:lnTo>
                  <a:lnTo>
                    <a:pt x="1909817" y="351604"/>
                  </a:lnTo>
                  <a:lnTo>
                    <a:pt x="1946511" y="351158"/>
                  </a:lnTo>
                  <a:lnTo>
                    <a:pt x="2024194" y="347538"/>
                  </a:lnTo>
                  <a:lnTo>
                    <a:pt x="2067316" y="344378"/>
                  </a:lnTo>
                  <a:lnTo>
                    <a:pt x="2140610" y="337959"/>
                  </a:lnTo>
                  <a:lnTo>
                    <a:pt x="2196591" y="332590"/>
                  </a:lnTo>
                  <a:lnTo>
                    <a:pt x="2368180" y="315056"/>
                  </a:lnTo>
                  <a:lnTo>
                    <a:pt x="2528303" y="295704"/>
                  </a:lnTo>
                  <a:lnTo>
                    <a:pt x="2585588" y="288109"/>
                  </a:lnTo>
                  <a:lnTo>
                    <a:pt x="1910607" y="288109"/>
                  </a:lnTo>
                  <a:lnTo>
                    <a:pt x="1875454" y="287681"/>
                  </a:lnTo>
                  <a:lnTo>
                    <a:pt x="1800355" y="284173"/>
                  </a:lnTo>
                  <a:lnTo>
                    <a:pt x="1758132" y="281078"/>
                  </a:lnTo>
                  <a:lnTo>
                    <a:pt x="1685709" y="274734"/>
                  </a:lnTo>
                  <a:lnTo>
                    <a:pt x="1630025" y="269392"/>
                  </a:lnTo>
                  <a:lnTo>
                    <a:pt x="1459259" y="251945"/>
                  </a:lnTo>
                  <a:lnTo>
                    <a:pt x="1300237" y="232726"/>
                  </a:lnTo>
                  <a:lnTo>
                    <a:pt x="1163488" y="214269"/>
                  </a:lnTo>
                  <a:lnTo>
                    <a:pt x="1050546" y="198170"/>
                  </a:lnTo>
                  <a:lnTo>
                    <a:pt x="938622" y="181571"/>
                  </a:lnTo>
                  <a:lnTo>
                    <a:pt x="843449" y="167027"/>
                  </a:lnTo>
                  <a:lnTo>
                    <a:pt x="744255" y="151542"/>
                  </a:lnTo>
                  <a:lnTo>
                    <a:pt x="643085" y="135468"/>
                  </a:lnTo>
                  <a:lnTo>
                    <a:pt x="540233" y="118889"/>
                  </a:lnTo>
                  <a:lnTo>
                    <a:pt x="435968" y="101890"/>
                  </a:lnTo>
                  <a:lnTo>
                    <a:pt x="224318" y="66963"/>
                  </a:lnTo>
                  <a:lnTo>
                    <a:pt x="10424" y="31362"/>
                  </a:lnTo>
                  <a:close/>
                </a:path>
                <a:path w="3815715" h="351789">
                  <a:moveTo>
                    <a:pt x="3611659" y="0"/>
                  </a:moveTo>
                  <a:lnTo>
                    <a:pt x="3622084" y="62638"/>
                  </a:lnTo>
                  <a:lnTo>
                    <a:pt x="3384392" y="101900"/>
                  </a:lnTo>
                  <a:lnTo>
                    <a:pt x="3280136" y="118898"/>
                  </a:lnTo>
                  <a:lnTo>
                    <a:pt x="3177266" y="135479"/>
                  </a:lnTo>
                  <a:lnTo>
                    <a:pt x="3076092" y="151555"/>
                  </a:lnTo>
                  <a:lnTo>
                    <a:pt x="2976879" y="167043"/>
                  </a:lnTo>
                  <a:lnTo>
                    <a:pt x="2881738" y="181580"/>
                  </a:lnTo>
                  <a:lnTo>
                    <a:pt x="2769809" y="198180"/>
                  </a:lnTo>
                  <a:lnTo>
                    <a:pt x="2656846" y="214282"/>
                  </a:lnTo>
                  <a:lnTo>
                    <a:pt x="2542265" y="229798"/>
                  </a:lnTo>
                  <a:lnTo>
                    <a:pt x="2361491" y="251909"/>
                  </a:lnTo>
                  <a:lnTo>
                    <a:pt x="2220900" y="266386"/>
                  </a:lnTo>
                  <a:lnTo>
                    <a:pt x="2161632" y="272182"/>
                  </a:lnTo>
                  <a:lnTo>
                    <a:pt x="2062670" y="281048"/>
                  </a:lnTo>
                  <a:lnTo>
                    <a:pt x="2020589" y="284139"/>
                  </a:lnTo>
                  <a:lnTo>
                    <a:pt x="1981989" y="286341"/>
                  </a:lnTo>
                  <a:lnTo>
                    <a:pt x="1910607" y="288109"/>
                  </a:lnTo>
                  <a:lnTo>
                    <a:pt x="2585588" y="288109"/>
                  </a:lnTo>
                  <a:lnTo>
                    <a:pt x="2683171" y="274734"/>
                  </a:lnTo>
                  <a:lnTo>
                    <a:pt x="2741784" y="266382"/>
                  </a:lnTo>
                  <a:lnTo>
                    <a:pt x="2889503" y="244631"/>
                  </a:lnTo>
                  <a:lnTo>
                    <a:pt x="2986667" y="229783"/>
                  </a:lnTo>
                  <a:lnTo>
                    <a:pt x="3086047" y="214269"/>
                  </a:lnTo>
                  <a:lnTo>
                    <a:pt x="3187365" y="198170"/>
                  </a:lnTo>
                  <a:lnTo>
                    <a:pt x="3290351" y="181571"/>
                  </a:lnTo>
                  <a:lnTo>
                    <a:pt x="3394733" y="164552"/>
                  </a:lnTo>
                  <a:lnTo>
                    <a:pt x="3606487" y="129608"/>
                  </a:lnTo>
                  <a:lnTo>
                    <a:pt x="3632509" y="125276"/>
                  </a:lnTo>
                  <a:lnTo>
                    <a:pt x="3729104" y="125276"/>
                  </a:lnTo>
                  <a:lnTo>
                    <a:pt x="3815212" y="62682"/>
                  </a:lnTo>
                  <a:lnTo>
                    <a:pt x="3611659" y="0"/>
                  </a:lnTo>
                  <a:close/>
                </a:path>
                <a:path w="3815715" h="351789">
                  <a:moveTo>
                    <a:pt x="3729104" y="125276"/>
                  </a:moveTo>
                  <a:lnTo>
                    <a:pt x="3632509" y="125276"/>
                  </a:lnTo>
                  <a:lnTo>
                    <a:pt x="3642935" y="187915"/>
                  </a:lnTo>
                  <a:lnTo>
                    <a:pt x="3729104" y="12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7515" y="4724400"/>
            <a:ext cx="4591685" cy="1308050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endParaRPr lang="en-US" sz="4250" spc="55" dirty="0" smtClean="0">
              <a:latin typeface="Times New Roman"/>
              <a:cs typeface="Times New Roman"/>
            </a:endParaRPr>
          </a:p>
          <a:p>
            <a:pPr marR="497840" algn="r">
              <a:lnSpc>
                <a:spcPct val="100000"/>
              </a:lnSpc>
              <a:spcBef>
                <a:spcPts val="655"/>
              </a:spcBef>
            </a:pPr>
            <a:r>
              <a:rPr sz="1800" spc="1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Eq.</a:t>
            </a: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8]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2631" y="4847239"/>
            <a:ext cx="3983990" cy="17863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4250" spc="114" dirty="0" smtClean="0">
              <a:latin typeface="Times New Roman"/>
              <a:cs typeface="Times New Roman"/>
            </a:endParaRPr>
          </a:p>
          <a:p>
            <a:pPr algn="r">
              <a:lnSpc>
                <a:spcPts val="1645"/>
              </a:lnSpc>
              <a:spcBef>
                <a:spcPts val="55"/>
              </a:spcBef>
            </a:pPr>
            <a:endParaRPr lang="en-US" sz="4250" spc="114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r">
              <a:lnSpc>
                <a:spcPts val="1645"/>
              </a:lnSpc>
              <a:spcBef>
                <a:spcPts val="55"/>
              </a:spcBef>
            </a:pPr>
            <a:r>
              <a:rPr sz="1800" spc="1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Eq.</a:t>
            </a:r>
            <a:r>
              <a:rPr sz="18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9]</a:t>
            </a:r>
            <a:endParaRPr sz="1800" dirty="0">
              <a:latin typeface="Arial Unicode MS"/>
              <a:cs typeface="Arial Unicode MS"/>
            </a:endParaRPr>
          </a:p>
          <a:p>
            <a:pPr marL="683260">
              <a:lnSpc>
                <a:spcPts val="3325"/>
              </a:lnSpc>
            </a:pPr>
            <a:r>
              <a:rPr sz="3200" spc="-330" dirty="0">
                <a:latin typeface="Arial Unicode MS"/>
                <a:cs typeface="Arial Unicode MS"/>
              </a:rPr>
              <a:t>E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60" dirty="0">
                <a:latin typeface="Arial Unicode MS"/>
                <a:cs typeface="Arial Unicode MS"/>
              </a:rPr>
              <a:t>Essential</a:t>
            </a:r>
            <a:r>
              <a:rPr sz="2400" spc="-325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matrix</a:t>
            </a:r>
            <a:endParaRPr sz="2400" dirty="0">
              <a:latin typeface="Arial Unicode MS"/>
              <a:cs typeface="Arial Unicode MS"/>
            </a:endParaRPr>
          </a:p>
          <a:p>
            <a:pPr marL="1028065">
              <a:lnSpc>
                <a:spcPct val="100000"/>
              </a:lnSpc>
              <a:spcBef>
                <a:spcPts val="425"/>
              </a:spcBef>
            </a:pPr>
            <a:r>
              <a:rPr sz="1400" spc="-10" dirty="0">
                <a:latin typeface="Arial Unicode MS"/>
                <a:cs typeface="Arial Unicode MS"/>
              </a:rPr>
              <a:t>(Longuet-Higgins,</a:t>
            </a:r>
            <a:r>
              <a:rPr sz="1400" spc="40" dirty="0">
                <a:latin typeface="Arial Unicode MS"/>
                <a:cs typeface="Arial Unicode MS"/>
              </a:rPr>
              <a:t> </a:t>
            </a:r>
            <a:r>
              <a:rPr sz="1400" spc="25" dirty="0">
                <a:latin typeface="Arial Unicode MS"/>
                <a:cs typeface="Arial Unicode MS"/>
              </a:rPr>
              <a:t>1981)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29200" y="4724400"/>
            <a:ext cx="4114800" cy="2133600"/>
          </a:xfrm>
          <a:custGeom>
            <a:avLst/>
            <a:gdLst/>
            <a:ahLst/>
            <a:cxnLst/>
            <a:rect l="l" t="t" r="r" b="b"/>
            <a:pathLst>
              <a:path w="4114800" h="2133600">
                <a:moveTo>
                  <a:pt x="0" y="2133599"/>
                </a:moveTo>
                <a:lnTo>
                  <a:pt x="4114800" y="2133599"/>
                </a:lnTo>
                <a:lnTo>
                  <a:pt x="4114800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8111" y="5087034"/>
                <a:ext cx="8329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1" y="5087034"/>
                <a:ext cx="832901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93262"/>
            <a:ext cx="6664325" cy="2152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531620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</a:t>
            </a:r>
            <a:r>
              <a:rPr sz="2400" spc="229" dirty="0">
                <a:latin typeface="Arial Unicode MS"/>
                <a:cs typeface="Arial Unicode MS"/>
              </a:rPr>
              <a:t> </a:t>
            </a:r>
            <a:r>
              <a:rPr sz="2400" spc="55" dirty="0">
                <a:latin typeface="Arial Unicode MS"/>
                <a:cs typeface="Arial Unicode MS"/>
              </a:rPr>
              <a:t>l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45" dirty="0">
                <a:latin typeface="Arial Unicode MS"/>
                <a:cs typeface="Arial Unicode MS"/>
              </a:rPr>
              <a:t>E</a:t>
            </a:r>
            <a:r>
              <a:rPr sz="2400" spc="75" dirty="0">
                <a:latin typeface="Arial Unicode MS"/>
                <a:cs typeface="Arial Unicode MS"/>
              </a:rPr>
              <a:t> </a:t>
            </a:r>
            <a:r>
              <a:rPr sz="2400" spc="175" dirty="0">
                <a:latin typeface="Arial Unicode MS"/>
                <a:cs typeface="Arial Unicode MS"/>
              </a:rPr>
              <a:t>p’	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15" dirty="0">
                <a:latin typeface="Arial Unicode MS"/>
                <a:cs typeface="Arial Unicode MS"/>
              </a:rPr>
              <a:t>the </a:t>
            </a:r>
            <a:r>
              <a:rPr sz="2400" spc="75" dirty="0">
                <a:latin typeface="Arial Unicode MS"/>
                <a:cs typeface="Arial Unicode MS"/>
              </a:rPr>
              <a:t>epipolar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spc="-10" dirty="0">
                <a:latin typeface="Arial Unicode MS"/>
                <a:cs typeface="Arial Unicode MS"/>
              </a:rPr>
              <a:t>associated </a:t>
            </a:r>
            <a:r>
              <a:rPr sz="2400" spc="30" dirty="0">
                <a:latin typeface="Arial Unicode MS"/>
                <a:cs typeface="Arial Unicode MS"/>
              </a:rPr>
              <a:t>with</a:t>
            </a:r>
            <a:r>
              <a:rPr sz="2400" spc="430" dirty="0">
                <a:latin typeface="Arial Unicode MS"/>
                <a:cs typeface="Arial Unicode MS"/>
              </a:rPr>
              <a:t> </a:t>
            </a: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tabLst>
                <a:tab pos="1599565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</a:t>
            </a:r>
            <a:r>
              <a:rPr sz="2400" spc="140" dirty="0">
                <a:latin typeface="Arial Unicode MS"/>
                <a:cs typeface="Arial Unicode MS"/>
              </a:rPr>
              <a:t> </a:t>
            </a:r>
            <a:r>
              <a:rPr sz="2400" spc="150" dirty="0">
                <a:latin typeface="Arial Unicode MS"/>
                <a:cs typeface="Arial Unicode MS"/>
              </a:rPr>
              <a:t>l’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25" dirty="0">
                <a:latin typeface="Arial Unicode MS"/>
                <a:cs typeface="Arial Unicode MS"/>
              </a:rPr>
              <a:t>E</a:t>
            </a:r>
            <a:r>
              <a:rPr sz="2400" spc="-337" baseline="26041" dirty="0">
                <a:latin typeface="Arial Unicode MS"/>
                <a:cs typeface="Arial Unicode MS"/>
              </a:rPr>
              <a:t>T</a:t>
            </a:r>
            <a:r>
              <a:rPr sz="2400" spc="-165" baseline="26041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	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15" dirty="0">
                <a:latin typeface="Arial Unicode MS"/>
                <a:cs typeface="Arial Unicode MS"/>
              </a:rPr>
              <a:t>the </a:t>
            </a:r>
            <a:r>
              <a:rPr sz="2400" spc="75" dirty="0">
                <a:latin typeface="Arial Unicode MS"/>
                <a:cs typeface="Arial Unicode MS"/>
              </a:rPr>
              <a:t>epipolar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spc="-10" dirty="0">
                <a:latin typeface="Arial Unicode MS"/>
                <a:cs typeface="Arial Unicode MS"/>
              </a:rPr>
              <a:t>associated </a:t>
            </a:r>
            <a:r>
              <a:rPr sz="2400" spc="30" dirty="0">
                <a:latin typeface="Arial Unicode MS"/>
                <a:cs typeface="Arial Unicode MS"/>
              </a:rPr>
              <a:t>with</a:t>
            </a:r>
            <a:r>
              <a:rPr sz="2400" spc="44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1722755" algn="l"/>
                <a:tab pos="2534920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-245" dirty="0">
                <a:latin typeface="Arial Unicode MS"/>
                <a:cs typeface="Arial Unicode MS"/>
              </a:rPr>
              <a:t>E </a:t>
            </a:r>
            <a:r>
              <a:rPr sz="2400" spc="110" dirty="0">
                <a:latin typeface="Arial Unicode MS"/>
                <a:cs typeface="Arial Unicode MS"/>
              </a:rPr>
              <a:t>e’</a:t>
            </a:r>
            <a:r>
              <a:rPr sz="2400" spc="-35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40" dirty="0">
                <a:latin typeface="Arial Unicode MS"/>
                <a:cs typeface="Arial Unicode MS"/>
              </a:rPr>
              <a:t>0	</a:t>
            </a:r>
            <a:r>
              <a:rPr sz="2400" spc="50" dirty="0">
                <a:latin typeface="Arial Unicode MS"/>
                <a:cs typeface="Arial Unicode MS"/>
              </a:rPr>
              <a:t>and	</a:t>
            </a:r>
            <a:r>
              <a:rPr sz="2400" spc="-220" dirty="0">
                <a:latin typeface="Arial Unicode MS"/>
                <a:cs typeface="Arial Unicode MS"/>
              </a:rPr>
              <a:t>E</a:t>
            </a:r>
            <a:r>
              <a:rPr sz="2400" spc="-330" baseline="26041" dirty="0">
                <a:latin typeface="Arial Unicode MS"/>
                <a:cs typeface="Arial Unicode MS"/>
              </a:rPr>
              <a:t>T </a:t>
            </a:r>
            <a:r>
              <a:rPr sz="2400" spc="-10" dirty="0">
                <a:latin typeface="Arial Unicode MS"/>
                <a:cs typeface="Arial Unicode MS"/>
              </a:rPr>
              <a:t>e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140" dirty="0">
                <a:latin typeface="Arial Unicode MS"/>
                <a:cs typeface="Arial Unicode MS"/>
              </a:rPr>
              <a:t>0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-245" dirty="0">
                <a:latin typeface="Arial Unicode MS"/>
                <a:cs typeface="Arial Unicode MS"/>
              </a:rPr>
              <a:t>E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135" dirty="0">
                <a:latin typeface="Arial Unicode MS"/>
                <a:cs typeface="Arial Unicode MS"/>
              </a:rPr>
              <a:t>3x3 </a:t>
            </a:r>
            <a:r>
              <a:rPr sz="2400" spc="50" dirty="0">
                <a:latin typeface="Arial Unicode MS"/>
                <a:cs typeface="Arial Unicode MS"/>
              </a:rPr>
              <a:t>matrix; </a:t>
            </a:r>
            <a:r>
              <a:rPr sz="2400" spc="140" dirty="0">
                <a:latin typeface="Arial Unicode MS"/>
                <a:cs typeface="Arial Unicode MS"/>
              </a:rPr>
              <a:t>5</a:t>
            </a:r>
            <a:r>
              <a:rPr sz="2400" spc="-300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DOF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-245" dirty="0">
                <a:latin typeface="Arial Unicode MS"/>
                <a:cs typeface="Arial Unicode MS"/>
              </a:rPr>
              <a:t>E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10" dirty="0">
                <a:latin typeface="Arial Unicode MS"/>
                <a:cs typeface="Arial Unicode MS"/>
              </a:rPr>
              <a:t>singular </a:t>
            </a:r>
            <a:r>
              <a:rPr sz="2400" spc="40" dirty="0">
                <a:latin typeface="Arial Unicode MS"/>
                <a:cs typeface="Arial Unicode MS"/>
              </a:rPr>
              <a:t>(rank</a:t>
            </a:r>
            <a:r>
              <a:rPr sz="2400" spc="-15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two)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</p:txBody>
      </p:sp>
      <p:sp>
        <p:nvSpPr>
          <p:cNvPr id="4" name="object 4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60931" y="2255108"/>
                </a:moveTo>
                <a:lnTo>
                  <a:pt x="0" y="2255108"/>
                </a:lnTo>
                <a:lnTo>
                  <a:pt x="0" y="2317750"/>
                </a:lnTo>
                <a:lnTo>
                  <a:pt x="60931" y="2255108"/>
                </a:lnTo>
                <a:close/>
              </a:path>
              <a:path w="4885055" h="2317750">
                <a:moveTo>
                  <a:pt x="2254493" y="0"/>
                </a:moveTo>
                <a:lnTo>
                  <a:pt x="60931" y="2255108"/>
                </a:lnTo>
                <a:lnTo>
                  <a:pt x="4884737" y="2255108"/>
                </a:lnTo>
                <a:lnTo>
                  <a:pt x="225449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0" y="2317750"/>
                </a:moveTo>
                <a:lnTo>
                  <a:pt x="2254494" y="0"/>
                </a:lnTo>
                <a:lnTo>
                  <a:pt x="4884737" y="2255108"/>
                </a:lnTo>
                <a:lnTo>
                  <a:pt x="0" y="22551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2" y="1212726"/>
                </a:lnTo>
                <a:lnTo>
                  <a:pt x="1612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3" y="1212726"/>
                </a:lnTo>
                <a:lnTo>
                  <a:pt x="1612375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1143000"/>
            <a:ext cx="1866264" cy="1527810"/>
          </a:xfrm>
          <a:custGeom>
            <a:avLst/>
            <a:gdLst/>
            <a:ahLst/>
            <a:cxnLst/>
            <a:rect l="l" t="t" r="r" b="b"/>
            <a:pathLst>
              <a:path w="1866264" h="1527810">
                <a:moveTo>
                  <a:pt x="148593" y="96654"/>
                </a:moveTo>
                <a:lnTo>
                  <a:pt x="88325" y="96654"/>
                </a:lnTo>
                <a:lnTo>
                  <a:pt x="1842156" y="1527648"/>
                </a:lnTo>
                <a:lnTo>
                  <a:pt x="1866243" y="1498127"/>
                </a:lnTo>
                <a:lnTo>
                  <a:pt x="148593" y="96654"/>
                </a:lnTo>
                <a:close/>
              </a:path>
              <a:path w="1866264" h="1527810">
                <a:moveTo>
                  <a:pt x="0" y="0"/>
                </a:moveTo>
                <a:lnTo>
                  <a:pt x="87386" y="194233"/>
                </a:lnTo>
                <a:lnTo>
                  <a:pt x="88325" y="96654"/>
                </a:lnTo>
                <a:lnTo>
                  <a:pt x="148593" y="96654"/>
                </a:lnTo>
                <a:lnTo>
                  <a:pt x="112412" y="67133"/>
                </a:lnTo>
                <a:lnTo>
                  <a:pt x="207817" y="466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3562" y="1738312"/>
            <a:ext cx="987425" cy="981075"/>
          </a:xfrm>
          <a:custGeom>
            <a:avLst/>
            <a:gdLst/>
            <a:ahLst/>
            <a:cxnLst/>
            <a:rect l="l" t="t" r="r" b="b"/>
            <a:pathLst>
              <a:path w="987425" h="981075">
                <a:moveTo>
                  <a:pt x="0" y="981075"/>
                </a:moveTo>
                <a:lnTo>
                  <a:pt x="9874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2526" y="1227137"/>
            <a:ext cx="435609" cy="422275"/>
          </a:xfrm>
          <a:custGeom>
            <a:avLst/>
            <a:gdLst/>
            <a:ahLst/>
            <a:cxnLst/>
            <a:rect l="l" t="t" r="r" b="b"/>
            <a:pathLst>
              <a:path w="435610" h="422275">
                <a:moveTo>
                  <a:pt x="435510" y="0"/>
                </a:moveTo>
                <a:lnTo>
                  <a:pt x="232326" y="63865"/>
                </a:lnTo>
                <a:lnTo>
                  <a:pt x="329114" y="76309"/>
                </a:lnTo>
                <a:lnTo>
                  <a:pt x="0" y="394288"/>
                </a:lnTo>
                <a:lnTo>
                  <a:pt x="26473" y="421688"/>
                </a:lnTo>
                <a:lnTo>
                  <a:pt x="355587" y="103709"/>
                </a:lnTo>
                <a:lnTo>
                  <a:pt x="398947" y="103709"/>
                </a:lnTo>
                <a:lnTo>
                  <a:pt x="435510" y="0"/>
                </a:lnTo>
                <a:close/>
              </a:path>
              <a:path w="435610" h="422275">
                <a:moveTo>
                  <a:pt x="398947" y="103709"/>
                </a:moveTo>
                <a:lnTo>
                  <a:pt x="355587" y="103709"/>
                </a:lnTo>
                <a:lnTo>
                  <a:pt x="364693" y="200867"/>
                </a:lnTo>
                <a:lnTo>
                  <a:pt x="398947" y="10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72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5428" y="3954145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6440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11612" y="1558925"/>
            <a:ext cx="220662" cy="22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11612" y="1558925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61778" y="1058545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5737" y="1549400"/>
            <a:ext cx="220662" cy="220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5737" y="1549400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0" y="1225153"/>
                </a:lnTo>
                <a:lnTo>
                  <a:pt x="1687512" y="1633537"/>
                </a:lnTo>
                <a:lnTo>
                  <a:pt x="1687512" y="408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1687512" y="408384"/>
                </a:lnTo>
                <a:lnTo>
                  <a:pt x="1687512" y="1633538"/>
                </a:lnTo>
                <a:lnTo>
                  <a:pt x="0" y="12251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7143" y="2844800"/>
            <a:ext cx="1628139" cy="1065530"/>
          </a:xfrm>
          <a:custGeom>
            <a:avLst/>
            <a:gdLst/>
            <a:ahLst/>
            <a:cxnLst/>
            <a:rect l="l" t="t" r="r" b="b"/>
            <a:pathLst>
              <a:path w="1628139" h="1065529">
                <a:moveTo>
                  <a:pt x="1001887" y="0"/>
                </a:moveTo>
                <a:lnTo>
                  <a:pt x="0" y="1065212"/>
                </a:lnTo>
                <a:lnTo>
                  <a:pt x="1628068" y="1065212"/>
                </a:lnTo>
                <a:lnTo>
                  <a:pt x="1001887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4525" y="2844800"/>
            <a:ext cx="1691005" cy="1065530"/>
          </a:xfrm>
          <a:custGeom>
            <a:avLst/>
            <a:gdLst/>
            <a:ahLst/>
            <a:cxnLst/>
            <a:rect l="l" t="t" r="r" b="b"/>
            <a:pathLst>
              <a:path w="1691004" h="1065529">
                <a:moveTo>
                  <a:pt x="62618" y="1065213"/>
                </a:moveTo>
                <a:lnTo>
                  <a:pt x="1064507" y="0"/>
                </a:lnTo>
                <a:lnTo>
                  <a:pt x="1690687" y="1065213"/>
                </a:lnTo>
                <a:lnTo>
                  <a:pt x="0" y="1065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7225" y="2860675"/>
            <a:ext cx="1056005" cy="1073150"/>
          </a:xfrm>
          <a:custGeom>
            <a:avLst/>
            <a:gdLst/>
            <a:ahLst/>
            <a:cxnLst/>
            <a:rect l="l" t="t" r="r" b="b"/>
            <a:pathLst>
              <a:path w="1056005" h="1073150">
                <a:moveTo>
                  <a:pt x="0" y="1073150"/>
                </a:moveTo>
                <a:lnTo>
                  <a:pt x="1055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501162" y="0"/>
                </a:moveTo>
                <a:lnTo>
                  <a:pt x="0" y="939800"/>
                </a:lnTo>
                <a:lnTo>
                  <a:pt x="1628775" y="939800"/>
                </a:lnTo>
                <a:lnTo>
                  <a:pt x="501162" y="0"/>
                </a:lnTo>
                <a:close/>
              </a:path>
            </a:pathLst>
          </a:custGeom>
          <a:solidFill>
            <a:srgbClr val="C0C0C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1628775" y="939800"/>
                </a:moveTo>
                <a:lnTo>
                  <a:pt x="501161" y="0"/>
                </a:lnTo>
                <a:lnTo>
                  <a:pt x="0" y="939800"/>
                </a:lnTo>
                <a:lnTo>
                  <a:pt x="1628775" y="939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137" y="2963862"/>
            <a:ext cx="1108075" cy="919480"/>
          </a:xfrm>
          <a:custGeom>
            <a:avLst/>
            <a:gdLst/>
            <a:ahLst/>
            <a:cxnLst/>
            <a:rect l="l" t="t" r="r" b="b"/>
            <a:pathLst>
              <a:path w="1108075" h="919479">
                <a:moveTo>
                  <a:pt x="0" y="0"/>
                </a:moveTo>
                <a:lnTo>
                  <a:pt x="1108075" y="9191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8150" y="2844800"/>
            <a:ext cx="627380" cy="1065530"/>
          </a:xfrm>
          <a:custGeom>
            <a:avLst/>
            <a:gdLst/>
            <a:ahLst/>
            <a:cxnLst/>
            <a:rect l="l" t="t" r="r" b="b"/>
            <a:pathLst>
              <a:path w="627379" h="1065529">
                <a:moveTo>
                  <a:pt x="0" y="0"/>
                </a:moveTo>
                <a:lnTo>
                  <a:pt x="627062" y="1065213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9887" y="2790825"/>
            <a:ext cx="1444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0487" y="2970212"/>
            <a:ext cx="501650" cy="939800"/>
          </a:xfrm>
          <a:custGeom>
            <a:avLst/>
            <a:gdLst/>
            <a:ahLst/>
            <a:cxnLst/>
            <a:rect l="l" t="t" r="r" b="b"/>
            <a:pathLst>
              <a:path w="501650" h="939800">
                <a:moveTo>
                  <a:pt x="501650" y="0"/>
                </a:moveTo>
                <a:lnTo>
                  <a:pt x="0" y="9398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00" y="2892425"/>
            <a:ext cx="144462" cy="14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7740" y="33731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2678" y="3368358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Arial Unicode MS"/>
                <a:cs typeface="Arial Unicode MS"/>
              </a:rPr>
              <a:t>e’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76437" y="39100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7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6037" y="3910012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0487" y="391001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862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5787" y="3863975"/>
            <a:ext cx="144462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8775" y="3813175"/>
            <a:ext cx="144462" cy="13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2662" y="3827462"/>
            <a:ext cx="1444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8575" y="3787775"/>
            <a:ext cx="144462" cy="14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79140" y="2915920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l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84140" y="2915920"/>
            <a:ext cx="201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Arial Unicode MS"/>
                <a:cs typeface="Arial Unicode MS"/>
              </a:rPr>
              <a:t>l’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4836" y="1197681"/>
            <a:ext cx="2494280" cy="1728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35" dirty="0">
                <a:latin typeface="Times New Roman"/>
                <a:cs typeface="Times New Roman"/>
              </a:rPr>
              <a:t>p</a:t>
            </a:r>
            <a:r>
              <a:rPr sz="3525" i="1" spc="52" baseline="43735" dirty="0">
                <a:latin typeface="Times New Roman"/>
                <a:cs typeface="Times New Roman"/>
              </a:rPr>
              <a:t>T </a:t>
            </a:r>
            <a:r>
              <a:rPr sz="4100" dirty="0">
                <a:latin typeface="Symbol"/>
                <a:cs typeface="Symbol"/>
              </a:rPr>
              <a:t></a:t>
            </a:r>
            <a:r>
              <a:rPr sz="4100" dirty="0">
                <a:latin typeface="Times New Roman"/>
                <a:cs typeface="Times New Roman"/>
              </a:rPr>
              <a:t> </a:t>
            </a:r>
            <a:r>
              <a:rPr sz="4100" i="1" spc="0" dirty="0">
                <a:latin typeface="Times New Roman"/>
                <a:cs typeface="Times New Roman"/>
              </a:rPr>
              <a:t>E </a:t>
            </a:r>
            <a:r>
              <a:rPr sz="4100" i="1" spc="165" dirty="0">
                <a:latin typeface="Times New Roman"/>
                <a:cs typeface="Times New Roman"/>
              </a:rPr>
              <a:t>p</a:t>
            </a:r>
            <a:r>
              <a:rPr sz="4100" spc="165" dirty="0">
                <a:latin typeface="Times New Roman"/>
                <a:cs typeface="Times New Roman"/>
              </a:rPr>
              <a:t>' </a:t>
            </a:r>
            <a:r>
              <a:rPr sz="4100" spc="0" dirty="0">
                <a:latin typeface="Symbol"/>
                <a:cs typeface="Symbol"/>
              </a:rPr>
              <a:t></a:t>
            </a:r>
            <a:r>
              <a:rPr sz="4100" spc="-459" dirty="0">
                <a:latin typeface="Times New Roman"/>
                <a:cs typeface="Times New Roman"/>
              </a:rPr>
              <a:t> </a:t>
            </a:r>
            <a:r>
              <a:rPr sz="4100" spc="0" dirty="0">
                <a:latin typeface="Times New Roman"/>
                <a:cs typeface="Times New Roman"/>
              </a:rPr>
              <a:t>0</a:t>
            </a:r>
            <a:endParaRPr sz="41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  <a:spcBef>
                <a:spcPts val="2025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2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 Unicode MS"/>
                <a:cs typeface="Arial Unicode MS"/>
              </a:rPr>
              <a:t>10]</a:t>
            </a:r>
            <a:endParaRPr sz="1800">
              <a:latin typeface="Arial Unicode MS"/>
              <a:cs typeface="Arial Unicode MS"/>
            </a:endParaRPr>
          </a:p>
          <a:p>
            <a:pPr marR="172085" algn="r">
              <a:lnSpc>
                <a:spcPct val="100000"/>
              </a:lnSpc>
              <a:spcBef>
                <a:spcPts val="141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720" y="4495800"/>
            <a:ext cx="9108440" cy="2362200"/>
          </a:xfrm>
          <a:custGeom>
            <a:avLst/>
            <a:gdLst/>
            <a:ahLst/>
            <a:cxnLst/>
            <a:rect l="l" t="t" r="r" b="b"/>
            <a:pathLst>
              <a:path w="9108440" h="2362200">
                <a:moveTo>
                  <a:pt x="0" y="2362200"/>
                </a:moveTo>
                <a:lnTo>
                  <a:pt x="9108278" y="2362200"/>
                </a:lnTo>
                <a:lnTo>
                  <a:pt x="9108278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</p:txBody>
      </p:sp>
      <p:sp>
        <p:nvSpPr>
          <p:cNvPr id="3" name="object 3"/>
          <p:cNvSpPr/>
          <p:nvPr/>
        </p:nvSpPr>
        <p:spPr>
          <a:xfrm>
            <a:off x="1962063" y="33401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1250" y="40337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582" y="42638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199" y="21336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1787" y="21256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0937" y="12398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3900" y="31162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19034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0158" y="13525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7262" y="32273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7525" y="3041650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1062" y="3152775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28815" y="42954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4203" y="31667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0940" y="29159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43387" y="1711325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3387" y="17113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3553" y="117125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81200" y="41910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4050" y="4200525"/>
            <a:ext cx="152400" cy="147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56450" y="4144962"/>
            <a:ext cx="152400" cy="14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6587" y="4356917"/>
            <a:ext cx="3815715" cy="351790"/>
          </a:xfrm>
          <a:custGeom>
            <a:avLst/>
            <a:gdLst/>
            <a:ahLst/>
            <a:cxnLst/>
            <a:rect l="l" t="t" r="r" b="b"/>
            <a:pathLst>
              <a:path w="3815715" h="351789">
                <a:moveTo>
                  <a:pt x="10424" y="31362"/>
                </a:moveTo>
                <a:lnTo>
                  <a:pt x="0" y="94001"/>
                </a:lnTo>
                <a:lnTo>
                  <a:pt x="213978" y="129614"/>
                </a:lnTo>
                <a:lnTo>
                  <a:pt x="425753" y="164562"/>
                </a:lnTo>
                <a:lnTo>
                  <a:pt x="531859" y="181858"/>
                </a:lnTo>
                <a:lnTo>
                  <a:pt x="633123" y="198180"/>
                </a:lnTo>
                <a:lnTo>
                  <a:pt x="734460" y="214282"/>
                </a:lnTo>
                <a:lnTo>
                  <a:pt x="833852" y="229798"/>
                </a:lnTo>
                <a:lnTo>
                  <a:pt x="931037" y="244648"/>
                </a:lnTo>
                <a:lnTo>
                  <a:pt x="1078661" y="266385"/>
                </a:lnTo>
                <a:lnTo>
                  <a:pt x="1118892" y="272182"/>
                </a:lnTo>
                <a:lnTo>
                  <a:pt x="1291890" y="295675"/>
                </a:lnTo>
                <a:lnTo>
                  <a:pt x="1451918" y="315019"/>
                </a:lnTo>
                <a:lnTo>
                  <a:pt x="1593253" y="329576"/>
                </a:lnTo>
                <a:lnTo>
                  <a:pt x="1652716" y="335391"/>
                </a:lnTo>
                <a:lnTo>
                  <a:pt x="1752729" y="344347"/>
                </a:lnTo>
                <a:lnTo>
                  <a:pt x="1795710" y="347503"/>
                </a:lnTo>
                <a:lnTo>
                  <a:pt x="1835484" y="349769"/>
                </a:lnTo>
                <a:lnTo>
                  <a:pt x="1909817" y="351604"/>
                </a:lnTo>
                <a:lnTo>
                  <a:pt x="1946511" y="351158"/>
                </a:lnTo>
                <a:lnTo>
                  <a:pt x="2024194" y="347538"/>
                </a:lnTo>
                <a:lnTo>
                  <a:pt x="2067316" y="344378"/>
                </a:lnTo>
                <a:lnTo>
                  <a:pt x="2140610" y="337959"/>
                </a:lnTo>
                <a:lnTo>
                  <a:pt x="2196591" y="332590"/>
                </a:lnTo>
                <a:lnTo>
                  <a:pt x="2368180" y="315056"/>
                </a:lnTo>
                <a:lnTo>
                  <a:pt x="2528303" y="295704"/>
                </a:lnTo>
                <a:lnTo>
                  <a:pt x="2585588" y="288109"/>
                </a:lnTo>
                <a:lnTo>
                  <a:pt x="1910607" y="288109"/>
                </a:lnTo>
                <a:lnTo>
                  <a:pt x="1875454" y="287681"/>
                </a:lnTo>
                <a:lnTo>
                  <a:pt x="1800355" y="284173"/>
                </a:lnTo>
                <a:lnTo>
                  <a:pt x="1758132" y="281078"/>
                </a:lnTo>
                <a:lnTo>
                  <a:pt x="1685709" y="274734"/>
                </a:lnTo>
                <a:lnTo>
                  <a:pt x="1630012" y="269391"/>
                </a:lnTo>
                <a:lnTo>
                  <a:pt x="1459259" y="251945"/>
                </a:lnTo>
                <a:lnTo>
                  <a:pt x="1300237" y="232724"/>
                </a:lnTo>
                <a:lnTo>
                  <a:pt x="1163483" y="214268"/>
                </a:lnTo>
                <a:lnTo>
                  <a:pt x="1050537" y="198169"/>
                </a:lnTo>
                <a:lnTo>
                  <a:pt x="938621" y="181570"/>
                </a:lnTo>
                <a:lnTo>
                  <a:pt x="843449" y="167027"/>
                </a:lnTo>
                <a:lnTo>
                  <a:pt x="744247" y="151541"/>
                </a:lnTo>
                <a:lnTo>
                  <a:pt x="643085" y="135468"/>
                </a:lnTo>
                <a:lnTo>
                  <a:pt x="540233" y="118889"/>
                </a:lnTo>
                <a:lnTo>
                  <a:pt x="435968" y="101890"/>
                </a:lnTo>
                <a:lnTo>
                  <a:pt x="224326" y="66963"/>
                </a:lnTo>
                <a:lnTo>
                  <a:pt x="10424" y="31362"/>
                </a:lnTo>
                <a:close/>
              </a:path>
              <a:path w="3815715" h="351789">
                <a:moveTo>
                  <a:pt x="3611659" y="0"/>
                </a:moveTo>
                <a:lnTo>
                  <a:pt x="3622084" y="62638"/>
                </a:lnTo>
                <a:lnTo>
                  <a:pt x="3384392" y="101900"/>
                </a:lnTo>
                <a:lnTo>
                  <a:pt x="3280136" y="118898"/>
                </a:lnTo>
                <a:lnTo>
                  <a:pt x="3177266" y="135479"/>
                </a:lnTo>
                <a:lnTo>
                  <a:pt x="3076084" y="151555"/>
                </a:lnTo>
                <a:lnTo>
                  <a:pt x="2976879" y="167043"/>
                </a:lnTo>
                <a:lnTo>
                  <a:pt x="2879915" y="181858"/>
                </a:lnTo>
                <a:lnTo>
                  <a:pt x="2769808" y="198180"/>
                </a:lnTo>
                <a:lnTo>
                  <a:pt x="2656841" y="214282"/>
                </a:lnTo>
                <a:lnTo>
                  <a:pt x="2542265" y="229798"/>
                </a:lnTo>
                <a:lnTo>
                  <a:pt x="2361491" y="251909"/>
                </a:lnTo>
                <a:lnTo>
                  <a:pt x="2220913" y="266385"/>
                </a:lnTo>
                <a:lnTo>
                  <a:pt x="2161632" y="272182"/>
                </a:lnTo>
                <a:lnTo>
                  <a:pt x="2062670" y="281048"/>
                </a:lnTo>
                <a:lnTo>
                  <a:pt x="2020589" y="284139"/>
                </a:lnTo>
                <a:lnTo>
                  <a:pt x="1981989" y="286341"/>
                </a:lnTo>
                <a:lnTo>
                  <a:pt x="1910607" y="288109"/>
                </a:lnTo>
                <a:lnTo>
                  <a:pt x="2585588" y="288109"/>
                </a:lnTo>
                <a:lnTo>
                  <a:pt x="2666421" y="277060"/>
                </a:lnTo>
                <a:lnTo>
                  <a:pt x="2741780" y="266382"/>
                </a:lnTo>
                <a:lnTo>
                  <a:pt x="2889503" y="244631"/>
                </a:lnTo>
                <a:lnTo>
                  <a:pt x="2986667" y="229783"/>
                </a:lnTo>
                <a:lnTo>
                  <a:pt x="3086055" y="214268"/>
                </a:lnTo>
                <a:lnTo>
                  <a:pt x="3187373" y="198169"/>
                </a:lnTo>
                <a:lnTo>
                  <a:pt x="3290359" y="181570"/>
                </a:lnTo>
                <a:lnTo>
                  <a:pt x="3394733" y="164552"/>
                </a:lnTo>
                <a:lnTo>
                  <a:pt x="3606480" y="129608"/>
                </a:lnTo>
                <a:lnTo>
                  <a:pt x="3632509" y="125276"/>
                </a:lnTo>
                <a:lnTo>
                  <a:pt x="3729104" y="125276"/>
                </a:lnTo>
                <a:lnTo>
                  <a:pt x="3815212" y="62682"/>
                </a:lnTo>
                <a:lnTo>
                  <a:pt x="3611659" y="0"/>
                </a:lnTo>
                <a:close/>
              </a:path>
              <a:path w="3815715" h="351789">
                <a:moveTo>
                  <a:pt x="3729104" y="125276"/>
                </a:moveTo>
                <a:lnTo>
                  <a:pt x="3632509" y="125276"/>
                </a:lnTo>
                <a:lnTo>
                  <a:pt x="3642935" y="187915"/>
                </a:lnTo>
                <a:lnTo>
                  <a:pt x="3729104" y="12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725" y="4022725"/>
            <a:ext cx="608330" cy="396875"/>
          </a:xfrm>
          <a:custGeom>
            <a:avLst/>
            <a:gdLst/>
            <a:ahLst/>
            <a:cxnLst/>
            <a:rect l="l" t="t" r="r" b="b"/>
            <a:pathLst>
              <a:path w="608329" h="396875">
                <a:moveTo>
                  <a:pt x="0" y="396875"/>
                </a:moveTo>
                <a:lnTo>
                  <a:pt x="608013" y="396875"/>
                </a:lnTo>
                <a:lnTo>
                  <a:pt x="608013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82465" y="4047299"/>
            <a:ext cx="455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 Unicode MS"/>
                <a:cs typeface="Arial Unicode MS"/>
              </a:rPr>
              <a:t>R,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spc="-260" dirty="0"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6202" y="3940161"/>
            <a:ext cx="2319020" cy="2030684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635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915160" algn="l"/>
              </a:tabLst>
            </a:pPr>
            <a:endParaRPr lang="en-US" sz="3750" spc="75" dirty="0" smtClean="0">
              <a:latin typeface="Times New Roman"/>
              <a:cs typeface="Times New Roman"/>
            </a:endParaRPr>
          </a:p>
          <a:p>
            <a:pPr marL="1482090">
              <a:lnSpc>
                <a:spcPct val="100000"/>
              </a:lnSpc>
              <a:spcBef>
                <a:spcPts val="1345"/>
              </a:spcBef>
            </a:pPr>
            <a:endParaRPr sz="1750" spc="-10" dirty="0" smtClean="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4664" y="6297105"/>
            <a:ext cx="12446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750" i="1" spc="-5" dirty="0" smtClean="0">
                <a:latin typeface="Times New Roman"/>
                <a:cs typeface="Times New Roman"/>
              </a:rPr>
              <a:t> 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5340" y="6196774"/>
            <a:ext cx="84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19418" y="6041367"/>
            <a:ext cx="154114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6595" algn="l"/>
              </a:tabLst>
            </a:pPr>
            <a:r>
              <a:rPr lang="en-US" sz="3000" i="1" spc="-140" dirty="0" smtClean="0">
                <a:latin typeface="Times New Roman"/>
                <a:cs typeface="Times New Roman"/>
              </a:rPr>
              <a:t>  </a:t>
            </a:r>
            <a:r>
              <a:rPr sz="3000" spc="-140" dirty="0">
                <a:latin typeface="Times New Roman"/>
                <a:cs typeface="Times New Roman"/>
              </a:rPr>
              <a:t>	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1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57800" y="5146978"/>
                <a:ext cx="32773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46978"/>
                <a:ext cx="327730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1201" y="5973274"/>
                <a:ext cx="2070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201" y="5973274"/>
                <a:ext cx="207050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161832" y="4966591"/>
                <a:ext cx="1984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0]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2" y="4966591"/>
                <a:ext cx="198464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021090" y="5889542"/>
                <a:ext cx="21530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90" y="5889542"/>
                <a:ext cx="2153090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663" y="31877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8850" y="38813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9182" y="41114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799" y="19812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9387" y="19732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8537" y="10874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500" y="29638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17510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7758" y="12001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4862" y="30749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5125" y="2889250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8662" y="3000375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17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6415" y="41430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1803" y="30143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540" y="27635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0987" y="1558925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0987" y="15589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800" y="40386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1650" y="4048125"/>
            <a:ext cx="152400" cy="147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4050" y="3992562"/>
            <a:ext cx="152400" cy="14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9539" y="0"/>
            <a:ext cx="4015104" cy="1516380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spc="75" dirty="0">
                <a:latin typeface="Arial Unicode MS"/>
                <a:cs typeface="Arial Unicode MS"/>
              </a:rPr>
              <a:t>Epipolar</a:t>
            </a:r>
            <a:r>
              <a:rPr sz="3600" spc="50" dirty="0">
                <a:latin typeface="Arial Unicode MS"/>
                <a:cs typeface="Arial Unicode MS"/>
              </a:rPr>
              <a:t> </a:t>
            </a:r>
            <a:r>
              <a:rPr sz="3600" dirty="0">
                <a:latin typeface="Arial Unicode MS"/>
                <a:cs typeface="Arial Unicode MS"/>
              </a:rPr>
              <a:t>Constraint</a:t>
            </a:r>
            <a:endParaRPr sz="3600">
              <a:latin typeface="Arial Unicode MS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2032" y="5866234"/>
            <a:ext cx="3048000" cy="762000"/>
          </a:xfrm>
          <a:custGeom>
            <a:avLst/>
            <a:gdLst/>
            <a:ahLst/>
            <a:cxnLst/>
            <a:rect l="l" t="t" r="r" b="b"/>
            <a:pathLst>
              <a:path w="3048000" h="762000">
                <a:moveTo>
                  <a:pt x="0" y="0"/>
                </a:moveTo>
                <a:lnTo>
                  <a:pt x="3048000" y="0"/>
                </a:lnTo>
                <a:lnTo>
                  <a:pt x="3048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91496" y="5925659"/>
            <a:ext cx="284782" cy="5924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98740" y="6120574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4472946"/>
            <a:ext cx="664845" cy="7334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0000"/>
                </a:solidFill>
                <a:latin typeface="Arial Unicode MS"/>
                <a:cs typeface="Arial Unicode MS"/>
              </a:rPr>
              <a:t>[E</a:t>
            </a:r>
            <a:r>
              <a:rPr sz="1800" spc="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1800" spc="45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9]</a:t>
            </a:r>
            <a:endParaRPr sz="1800" dirty="0">
              <a:latin typeface="Arial Unicode MS"/>
              <a:cs typeface="Arial Unicode MS"/>
            </a:endParaRPr>
          </a:p>
          <a:p>
            <a:pPr marL="67310">
              <a:lnSpc>
                <a:spcPct val="100000"/>
              </a:lnSpc>
              <a:spcBef>
                <a:spcPts val="459"/>
              </a:spcBef>
            </a:pPr>
            <a:endParaRPr sz="2150" i="1" spc="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4840" y="1091374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4840" y="2234374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6200" y="533400"/>
            <a:ext cx="1905000" cy="2209800"/>
          </a:xfrm>
          <a:custGeom>
            <a:avLst/>
            <a:gdLst/>
            <a:ahLst/>
            <a:cxnLst/>
            <a:rect l="l" t="t" r="r" b="b"/>
            <a:pathLst>
              <a:path w="1905000" h="2209800">
                <a:moveTo>
                  <a:pt x="0" y="0"/>
                </a:moveTo>
                <a:lnTo>
                  <a:pt x="1905000" y="0"/>
                </a:lnTo>
                <a:lnTo>
                  <a:pt x="19050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ln w="4233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47253" y="1638300"/>
                <a:ext cx="1799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3" y="1638300"/>
                <a:ext cx="1799723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69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4327" y="629709"/>
                <a:ext cx="1723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sub>
                        <m:sup/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7" y="629709"/>
                <a:ext cx="172335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7253" y="5004745"/>
                <a:ext cx="9103646" cy="645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3" y="5004745"/>
                <a:ext cx="9103646" cy="6451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455" y="5899305"/>
                <a:ext cx="7357207" cy="645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55" y="5899305"/>
                <a:ext cx="7357207" cy="6451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663" y="31877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8850" y="38813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9182" y="41114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799" y="19812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9387" y="19732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8537" y="10874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500" y="29638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17510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7758" y="12001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4862" y="30749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5125" y="2889250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8662" y="3000375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17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6415" y="41430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1803" y="30143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540" y="27635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0987" y="1558925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0987" y="15589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1153" y="101885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28800" y="40386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1650" y="4048125"/>
            <a:ext cx="152400" cy="147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4050" y="3992562"/>
            <a:ext cx="152400" cy="14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</p:txBody>
      </p:sp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1040" y="4783089"/>
            <a:ext cx="82042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85"/>
              </a:lnSpc>
              <a:tabLst>
                <a:tab pos="1441450" algn="l"/>
                <a:tab pos="4478655" algn="l"/>
              </a:tabLst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 Unicode MS"/>
                <a:cs typeface="Arial Unicode MS"/>
              </a:rPr>
              <a:t>13]	</a:t>
            </a:r>
            <a:r>
              <a:rPr sz="5400" spc="60" baseline="-10802" dirty="0">
                <a:latin typeface="Times New Roman"/>
                <a:cs typeface="Times New Roman"/>
              </a:rPr>
              <a:t>p</a:t>
            </a:r>
            <a:r>
              <a:rPr sz="3150" spc="60" baseline="23809" dirty="0">
                <a:latin typeface="Times New Roman"/>
                <a:cs typeface="Times New Roman"/>
              </a:rPr>
              <a:t>T </a:t>
            </a:r>
            <a:r>
              <a:rPr sz="5400" spc="7" baseline="-10802" dirty="0">
                <a:latin typeface="Times New Roman"/>
                <a:cs typeface="Times New Roman"/>
              </a:rPr>
              <a:t>F </a:t>
            </a:r>
            <a:r>
              <a:rPr sz="5400" spc="-44" baseline="-10802" dirty="0">
                <a:latin typeface="Times New Roman"/>
                <a:cs typeface="Times New Roman"/>
              </a:rPr>
              <a:t>p</a:t>
            </a:r>
            <a:r>
              <a:rPr sz="5400" spc="-44" baseline="-7716" dirty="0">
                <a:latin typeface="Symbol"/>
                <a:cs typeface="Symbol"/>
              </a:rPr>
              <a:t></a:t>
            </a:r>
            <a:r>
              <a:rPr sz="5400" spc="-532" baseline="-7716" dirty="0">
                <a:latin typeface="Times New Roman"/>
                <a:cs typeface="Times New Roman"/>
              </a:rPr>
              <a:t> </a:t>
            </a:r>
            <a:r>
              <a:rPr sz="5400" spc="7" baseline="-10802" dirty="0">
                <a:latin typeface="Symbol"/>
                <a:cs typeface="Symbol"/>
              </a:rPr>
              <a:t></a:t>
            </a:r>
            <a:r>
              <a:rPr sz="5400" spc="-330" baseline="-10802" dirty="0">
                <a:latin typeface="Times New Roman"/>
                <a:cs typeface="Times New Roman"/>
              </a:rPr>
              <a:t> </a:t>
            </a:r>
            <a:r>
              <a:rPr sz="5400" spc="7" baseline="-10802" dirty="0">
                <a:latin typeface="Times New Roman"/>
                <a:cs typeface="Times New Roman"/>
              </a:rPr>
              <a:t>0	</a:t>
            </a:r>
            <a:endParaRPr lang="en-US" sz="5400" spc="7" baseline="-10802" dirty="0" smtClean="0">
              <a:latin typeface="Times New Roman"/>
              <a:cs typeface="Times New Roman"/>
            </a:endParaRPr>
          </a:p>
          <a:p>
            <a:pPr>
              <a:lnSpc>
                <a:spcPts val="4085"/>
              </a:lnSpc>
              <a:tabLst>
                <a:tab pos="1441450" algn="l"/>
                <a:tab pos="4478655" algn="l"/>
              </a:tabLst>
            </a:pPr>
            <a:endParaRPr sz="2100" dirty="0">
              <a:latin typeface="Symbol"/>
              <a:cs typeface="Symbol"/>
            </a:endParaRPr>
          </a:p>
          <a:p>
            <a:pPr marL="628650">
              <a:lnSpc>
                <a:spcPct val="100000"/>
              </a:lnSpc>
              <a:spcBef>
                <a:spcPts val="1535"/>
              </a:spcBef>
              <a:tabLst>
                <a:tab pos="5790565" algn="l"/>
              </a:tabLst>
            </a:pPr>
            <a:r>
              <a:rPr sz="2800" b="1" spc="-175" dirty="0">
                <a:latin typeface="Arial"/>
                <a:cs typeface="Arial"/>
              </a:rPr>
              <a:t>F  </a:t>
            </a:r>
            <a:r>
              <a:rPr sz="2800" b="1" spc="260" dirty="0">
                <a:latin typeface="Arial"/>
                <a:cs typeface="Arial"/>
              </a:rPr>
              <a:t>=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180" dirty="0">
                <a:latin typeface="Arial"/>
                <a:cs typeface="Arial"/>
              </a:rPr>
              <a:t>Fundamental</a:t>
            </a:r>
            <a:r>
              <a:rPr sz="2800" b="1" spc="175" dirty="0">
                <a:latin typeface="Arial"/>
                <a:cs typeface="Arial"/>
              </a:rPr>
              <a:t> </a:t>
            </a:r>
            <a:r>
              <a:rPr sz="2800" b="1" spc="300" dirty="0">
                <a:latin typeface="Arial"/>
                <a:cs typeface="Arial"/>
              </a:rPr>
              <a:t>Matrix	</a:t>
            </a:r>
            <a:r>
              <a:rPr sz="2700" spc="15" baseline="37037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700" spc="44" baseline="37037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700" spc="97" baseline="37037" dirty="0">
                <a:solidFill>
                  <a:srgbClr val="FF0000"/>
                </a:solidFill>
                <a:latin typeface="Arial Unicode MS"/>
                <a:cs typeface="Arial Unicode MS"/>
              </a:rPr>
              <a:t>14]</a:t>
            </a:r>
            <a:endParaRPr sz="2700" baseline="37037" dirty="0">
              <a:latin typeface="Arial Unicode MS"/>
              <a:cs typeface="Arial Unicode MS"/>
            </a:endParaRPr>
          </a:p>
          <a:p>
            <a:pPr marL="628650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Arial Unicode MS"/>
                <a:cs typeface="Arial Unicode MS"/>
              </a:rPr>
              <a:t>(Faugeras </a:t>
            </a:r>
            <a:r>
              <a:rPr sz="2000" spc="50" dirty="0">
                <a:latin typeface="Arial Unicode MS"/>
                <a:cs typeface="Arial Unicode MS"/>
              </a:rPr>
              <a:t>and </a:t>
            </a:r>
            <a:r>
              <a:rPr sz="2000" spc="-10" dirty="0">
                <a:latin typeface="Arial Unicode MS"/>
                <a:cs typeface="Arial Unicode MS"/>
              </a:rPr>
              <a:t>Luong,</a:t>
            </a:r>
            <a:r>
              <a:rPr sz="2000" spc="110" dirty="0">
                <a:latin typeface="Arial Unicode MS"/>
                <a:cs typeface="Arial Unicode MS"/>
              </a:rPr>
              <a:t> </a:t>
            </a:r>
            <a:r>
              <a:rPr sz="2000" spc="75" dirty="0">
                <a:latin typeface="Arial Unicode MS"/>
                <a:cs typeface="Arial Unicode MS"/>
              </a:rPr>
              <a:t>1992)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6876" y="4708283"/>
            <a:ext cx="8763000" cy="2057400"/>
          </a:xfrm>
          <a:custGeom>
            <a:avLst/>
            <a:gdLst/>
            <a:ahLst/>
            <a:cxnLst/>
            <a:rect l="l" t="t" r="r" b="b"/>
            <a:pathLst>
              <a:path w="8763000" h="2057400">
                <a:moveTo>
                  <a:pt x="0" y="2057400"/>
                </a:moveTo>
                <a:lnTo>
                  <a:pt x="8763000" y="2057400"/>
                </a:lnTo>
                <a:lnTo>
                  <a:pt x="8763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65193" y="4895383"/>
                <a:ext cx="363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3" y="4895383"/>
                <a:ext cx="363772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Epipolar</a:t>
            </a:r>
            <a:r>
              <a:rPr spc="50" dirty="0"/>
              <a:t> </a:t>
            </a:r>
            <a:r>
              <a:rPr dirty="0"/>
              <a:t>Constraint</a:t>
            </a:r>
          </a:p>
        </p:txBody>
      </p:sp>
      <p:sp>
        <p:nvSpPr>
          <p:cNvPr id="3" name="object 3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60931" y="2255108"/>
                </a:moveTo>
                <a:lnTo>
                  <a:pt x="0" y="2255108"/>
                </a:lnTo>
                <a:lnTo>
                  <a:pt x="0" y="2317750"/>
                </a:lnTo>
                <a:lnTo>
                  <a:pt x="60931" y="2255108"/>
                </a:lnTo>
                <a:close/>
              </a:path>
              <a:path w="4885055" h="2317750">
                <a:moveTo>
                  <a:pt x="2254493" y="0"/>
                </a:moveTo>
                <a:lnTo>
                  <a:pt x="60931" y="2255108"/>
                </a:lnTo>
                <a:lnTo>
                  <a:pt x="4884737" y="2255108"/>
                </a:lnTo>
                <a:lnTo>
                  <a:pt x="225449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0" y="2317750"/>
                </a:moveTo>
                <a:lnTo>
                  <a:pt x="2254494" y="0"/>
                </a:lnTo>
                <a:lnTo>
                  <a:pt x="4884737" y="2255108"/>
                </a:lnTo>
                <a:lnTo>
                  <a:pt x="0" y="22551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2" y="1212726"/>
                </a:lnTo>
                <a:lnTo>
                  <a:pt x="1612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3" y="1212726"/>
                </a:lnTo>
                <a:lnTo>
                  <a:pt x="1612375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1143000"/>
            <a:ext cx="1866264" cy="1527810"/>
          </a:xfrm>
          <a:custGeom>
            <a:avLst/>
            <a:gdLst/>
            <a:ahLst/>
            <a:cxnLst/>
            <a:rect l="l" t="t" r="r" b="b"/>
            <a:pathLst>
              <a:path w="1866264" h="1527810">
                <a:moveTo>
                  <a:pt x="148593" y="96654"/>
                </a:moveTo>
                <a:lnTo>
                  <a:pt x="88325" y="96654"/>
                </a:lnTo>
                <a:lnTo>
                  <a:pt x="1842156" y="1527648"/>
                </a:lnTo>
                <a:lnTo>
                  <a:pt x="1866243" y="1498127"/>
                </a:lnTo>
                <a:lnTo>
                  <a:pt x="148593" y="96654"/>
                </a:lnTo>
                <a:close/>
              </a:path>
              <a:path w="1866264" h="1527810">
                <a:moveTo>
                  <a:pt x="0" y="0"/>
                </a:moveTo>
                <a:lnTo>
                  <a:pt x="87386" y="194233"/>
                </a:lnTo>
                <a:lnTo>
                  <a:pt x="88325" y="96654"/>
                </a:lnTo>
                <a:lnTo>
                  <a:pt x="148593" y="96654"/>
                </a:lnTo>
                <a:lnTo>
                  <a:pt x="112412" y="67133"/>
                </a:lnTo>
                <a:lnTo>
                  <a:pt x="207817" y="466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3562" y="1738312"/>
            <a:ext cx="987425" cy="981075"/>
          </a:xfrm>
          <a:custGeom>
            <a:avLst/>
            <a:gdLst/>
            <a:ahLst/>
            <a:cxnLst/>
            <a:rect l="l" t="t" r="r" b="b"/>
            <a:pathLst>
              <a:path w="987425" h="981075">
                <a:moveTo>
                  <a:pt x="0" y="981075"/>
                </a:moveTo>
                <a:lnTo>
                  <a:pt x="9874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2526" y="1227137"/>
            <a:ext cx="435609" cy="422275"/>
          </a:xfrm>
          <a:custGeom>
            <a:avLst/>
            <a:gdLst/>
            <a:ahLst/>
            <a:cxnLst/>
            <a:rect l="l" t="t" r="r" b="b"/>
            <a:pathLst>
              <a:path w="435610" h="422275">
                <a:moveTo>
                  <a:pt x="435510" y="0"/>
                </a:moveTo>
                <a:lnTo>
                  <a:pt x="232326" y="63865"/>
                </a:lnTo>
                <a:lnTo>
                  <a:pt x="329114" y="76309"/>
                </a:lnTo>
                <a:lnTo>
                  <a:pt x="0" y="394288"/>
                </a:lnTo>
                <a:lnTo>
                  <a:pt x="26473" y="421688"/>
                </a:lnTo>
                <a:lnTo>
                  <a:pt x="355587" y="103709"/>
                </a:lnTo>
                <a:lnTo>
                  <a:pt x="398947" y="103709"/>
                </a:lnTo>
                <a:lnTo>
                  <a:pt x="435510" y="0"/>
                </a:lnTo>
                <a:close/>
              </a:path>
              <a:path w="435610" h="422275">
                <a:moveTo>
                  <a:pt x="398947" y="103709"/>
                </a:moveTo>
                <a:lnTo>
                  <a:pt x="355587" y="103709"/>
                </a:lnTo>
                <a:lnTo>
                  <a:pt x="364693" y="200867"/>
                </a:lnTo>
                <a:lnTo>
                  <a:pt x="398947" y="10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72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5428" y="3954145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6440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11612" y="1558925"/>
            <a:ext cx="220662" cy="22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1612" y="1558925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61778" y="1058545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95737" y="1549400"/>
            <a:ext cx="220662" cy="220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5737" y="1549400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0" y="1225153"/>
                </a:lnTo>
                <a:lnTo>
                  <a:pt x="1687512" y="1633537"/>
                </a:lnTo>
                <a:lnTo>
                  <a:pt x="1687512" y="408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1687512" y="408384"/>
                </a:lnTo>
                <a:lnTo>
                  <a:pt x="1687512" y="1633538"/>
                </a:lnTo>
                <a:lnTo>
                  <a:pt x="0" y="12251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93328" y="2534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77143" y="2844800"/>
            <a:ext cx="1628139" cy="1065530"/>
          </a:xfrm>
          <a:custGeom>
            <a:avLst/>
            <a:gdLst/>
            <a:ahLst/>
            <a:cxnLst/>
            <a:rect l="l" t="t" r="r" b="b"/>
            <a:pathLst>
              <a:path w="1628139" h="1065529">
                <a:moveTo>
                  <a:pt x="1001887" y="0"/>
                </a:moveTo>
                <a:lnTo>
                  <a:pt x="0" y="1065212"/>
                </a:lnTo>
                <a:lnTo>
                  <a:pt x="1628068" y="1065212"/>
                </a:lnTo>
                <a:lnTo>
                  <a:pt x="1001887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4525" y="2844800"/>
            <a:ext cx="1691005" cy="1065530"/>
          </a:xfrm>
          <a:custGeom>
            <a:avLst/>
            <a:gdLst/>
            <a:ahLst/>
            <a:cxnLst/>
            <a:rect l="l" t="t" r="r" b="b"/>
            <a:pathLst>
              <a:path w="1691004" h="1065529">
                <a:moveTo>
                  <a:pt x="62618" y="1065213"/>
                </a:moveTo>
                <a:lnTo>
                  <a:pt x="1064507" y="0"/>
                </a:lnTo>
                <a:lnTo>
                  <a:pt x="1690687" y="1065213"/>
                </a:lnTo>
                <a:lnTo>
                  <a:pt x="0" y="1065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7225" y="2860675"/>
            <a:ext cx="1056005" cy="1073150"/>
          </a:xfrm>
          <a:custGeom>
            <a:avLst/>
            <a:gdLst/>
            <a:ahLst/>
            <a:cxnLst/>
            <a:rect l="l" t="t" r="r" b="b"/>
            <a:pathLst>
              <a:path w="1056005" h="1073150">
                <a:moveTo>
                  <a:pt x="0" y="1073150"/>
                </a:moveTo>
                <a:lnTo>
                  <a:pt x="1055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501162" y="0"/>
                </a:moveTo>
                <a:lnTo>
                  <a:pt x="0" y="939800"/>
                </a:lnTo>
                <a:lnTo>
                  <a:pt x="1628775" y="939800"/>
                </a:lnTo>
                <a:lnTo>
                  <a:pt x="501162" y="0"/>
                </a:lnTo>
                <a:close/>
              </a:path>
            </a:pathLst>
          </a:custGeom>
          <a:solidFill>
            <a:srgbClr val="C0C0C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1628775" y="939800"/>
                </a:moveTo>
                <a:lnTo>
                  <a:pt x="501161" y="0"/>
                </a:lnTo>
                <a:lnTo>
                  <a:pt x="0" y="939800"/>
                </a:lnTo>
                <a:lnTo>
                  <a:pt x="1628775" y="939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137" y="2963862"/>
            <a:ext cx="1108075" cy="919480"/>
          </a:xfrm>
          <a:custGeom>
            <a:avLst/>
            <a:gdLst/>
            <a:ahLst/>
            <a:cxnLst/>
            <a:rect l="l" t="t" r="r" b="b"/>
            <a:pathLst>
              <a:path w="1108075" h="919479">
                <a:moveTo>
                  <a:pt x="0" y="0"/>
                </a:moveTo>
                <a:lnTo>
                  <a:pt x="1108075" y="9191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8150" y="2844800"/>
            <a:ext cx="627380" cy="1065530"/>
          </a:xfrm>
          <a:custGeom>
            <a:avLst/>
            <a:gdLst/>
            <a:ahLst/>
            <a:cxnLst/>
            <a:rect l="l" t="t" r="r" b="b"/>
            <a:pathLst>
              <a:path w="627379" h="1065529">
                <a:moveTo>
                  <a:pt x="0" y="0"/>
                </a:moveTo>
                <a:lnTo>
                  <a:pt x="627062" y="1065213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9887" y="2790825"/>
            <a:ext cx="1444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0487" y="2970212"/>
            <a:ext cx="501650" cy="939800"/>
          </a:xfrm>
          <a:custGeom>
            <a:avLst/>
            <a:gdLst/>
            <a:ahLst/>
            <a:cxnLst/>
            <a:rect l="l" t="t" r="r" b="b"/>
            <a:pathLst>
              <a:path w="501650" h="939800">
                <a:moveTo>
                  <a:pt x="501650" y="0"/>
                </a:moveTo>
                <a:lnTo>
                  <a:pt x="0" y="9398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00" y="2892425"/>
            <a:ext cx="144462" cy="14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7740" y="33731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3140" y="32969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76437" y="39100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7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6037" y="3910012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0487" y="391001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862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5787" y="3863975"/>
            <a:ext cx="144462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8775" y="3813175"/>
            <a:ext cx="144462" cy="13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2662" y="3827462"/>
            <a:ext cx="1444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8575" y="3787775"/>
            <a:ext cx="144462" cy="14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2440" y="4593262"/>
            <a:ext cx="6552565" cy="2152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55" dirty="0">
                <a:latin typeface="Arial Unicode MS"/>
                <a:cs typeface="Arial Unicode MS"/>
              </a:rPr>
              <a:t>l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50" dirty="0">
                <a:latin typeface="Arial Unicode MS"/>
                <a:cs typeface="Arial Unicode MS"/>
              </a:rPr>
              <a:t>F </a:t>
            </a:r>
            <a:r>
              <a:rPr sz="2400" spc="175" dirty="0">
                <a:latin typeface="Arial Unicode MS"/>
                <a:cs typeface="Arial Unicode MS"/>
              </a:rPr>
              <a:t>p’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15" dirty="0">
                <a:latin typeface="Arial Unicode MS"/>
                <a:cs typeface="Arial Unicode MS"/>
              </a:rPr>
              <a:t>the </a:t>
            </a:r>
            <a:r>
              <a:rPr sz="2400" spc="75" dirty="0">
                <a:latin typeface="Arial Unicode MS"/>
                <a:cs typeface="Arial Unicode MS"/>
              </a:rPr>
              <a:t>epipolar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spc="-10" dirty="0">
                <a:latin typeface="Arial Unicode MS"/>
                <a:cs typeface="Arial Unicode MS"/>
              </a:rPr>
              <a:t>associated </a:t>
            </a:r>
            <a:r>
              <a:rPr sz="2400" spc="30" dirty="0">
                <a:latin typeface="Arial Unicode MS"/>
                <a:cs typeface="Arial Unicode MS"/>
              </a:rPr>
              <a:t>with</a:t>
            </a:r>
            <a:r>
              <a:rPr sz="2400" spc="-65" dirty="0">
                <a:latin typeface="Arial Unicode MS"/>
                <a:cs typeface="Arial Unicode MS"/>
              </a:rPr>
              <a:t> </a:t>
            </a:r>
            <a:r>
              <a:rPr sz="2400" spc="17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tabLst>
                <a:tab pos="1488440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</a:t>
            </a:r>
            <a:r>
              <a:rPr sz="2400" spc="175" dirty="0">
                <a:latin typeface="Arial Unicode MS"/>
                <a:cs typeface="Arial Unicode MS"/>
              </a:rPr>
              <a:t> </a:t>
            </a:r>
            <a:r>
              <a:rPr sz="2400" spc="125" dirty="0">
                <a:latin typeface="Arial Unicode MS"/>
                <a:cs typeface="Arial Unicode MS"/>
              </a:rPr>
              <a:t>l’= </a:t>
            </a:r>
            <a:r>
              <a:rPr sz="2400" spc="-229" dirty="0">
                <a:latin typeface="Arial Unicode MS"/>
                <a:cs typeface="Arial Unicode MS"/>
              </a:rPr>
              <a:t>F</a:t>
            </a:r>
            <a:r>
              <a:rPr sz="2400" spc="-345" baseline="26041" dirty="0">
                <a:latin typeface="Arial Unicode MS"/>
                <a:cs typeface="Arial Unicode MS"/>
              </a:rPr>
              <a:t>T</a:t>
            </a:r>
            <a:r>
              <a:rPr sz="2400" spc="-165" baseline="26041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	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-15" dirty="0">
                <a:latin typeface="Arial Unicode MS"/>
                <a:cs typeface="Arial Unicode MS"/>
              </a:rPr>
              <a:t>the </a:t>
            </a:r>
            <a:r>
              <a:rPr sz="2400" spc="75" dirty="0">
                <a:latin typeface="Arial Unicode MS"/>
                <a:cs typeface="Arial Unicode MS"/>
              </a:rPr>
              <a:t>epipolar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spc="-10" dirty="0">
                <a:latin typeface="Arial Unicode MS"/>
                <a:cs typeface="Arial Unicode MS"/>
              </a:rPr>
              <a:t>associated </a:t>
            </a:r>
            <a:r>
              <a:rPr sz="2400" spc="30" dirty="0">
                <a:latin typeface="Arial Unicode MS"/>
                <a:cs typeface="Arial Unicode MS"/>
              </a:rPr>
              <a:t>with</a:t>
            </a:r>
            <a:r>
              <a:rPr sz="2400" spc="44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1705610" algn="l"/>
                <a:tab pos="2517775" algn="l"/>
              </a:tabLst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-250" dirty="0">
                <a:latin typeface="Arial Unicode MS"/>
                <a:cs typeface="Arial Unicode MS"/>
              </a:rPr>
              <a:t>F </a:t>
            </a:r>
            <a:r>
              <a:rPr sz="2400" spc="110" dirty="0">
                <a:latin typeface="Arial Unicode MS"/>
                <a:cs typeface="Arial Unicode MS"/>
              </a:rPr>
              <a:t>e’</a:t>
            </a:r>
            <a:r>
              <a:rPr sz="2400" spc="-34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40" dirty="0">
                <a:latin typeface="Arial Unicode MS"/>
                <a:cs typeface="Arial Unicode MS"/>
              </a:rPr>
              <a:t>0	</a:t>
            </a:r>
            <a:r>
              <a:rPr sz="2400" spc="50" dirty="0">
                <a:latin typeface="Arial Unicode MS"/>
                <a:cs typeface="Arial Unicode MS"/>
              </a:rPr>
              <a:t>and	</a:t>
            </a:r>
            <a:r>
              <a:rPr sz="2400" spc="-225" dirty="0">
                <a:latin typeface="Arial Unicode MS"/>
                <a:cs typeface="Arial Unicode MS"/>
              </a:rPr>
              <a:t>F</a:t>
            </a:r>
            <a:r>
              <a:rPr sz="2400" spc="-337" baseline="26041" dirty="0">
                <a:latin typeface="Arial Unicode MS"/>
                <a:cs typeface="Arial Unicode MS"/>
              </a:rPr>
              <a:t>T </a:t>
            </a:r>
            <a:r>
              <a:rPr sz="2400" spc="-10" dirty="0">
                <a:latin typeface="Arial Unicode MS"/>
                <a:cs typeface="Arial Unicode MS"/>
              </a:rPr>
              <a:t>e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140" dirty="0">
                <a:latin typeface="Arial Unicode MS"/>
                <a:cs typeface="Arial Unicode MS"/>
              </a:rPr>
              <a:t>0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-250" dirty="0">
                <a:latin typeface="Arial Unicode MS"/>
                <a:cs typeface="Arial Unicode MS"/>
              </a:rPr>
              <a:t>F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135" dirty="0">
                <a:latin typeface="Arial Unicode MS"/>
                <a:cs typeface="Arial Unicode MS"/>
              </a:rPr>
              <a:t>3x3 </a:t>
            </a:r>
            <a:r>
              <a:rPr sz="2400" spc="50" dirty="0">
                <a:latin typeface="Arial Unicode MS"/>
                <a:cs typeface="Arial Unicode MS"/>
              </a:rPr>
              <a:t>matrix; </a:t>
            </a:r>
            <a:r>
              <a:rPr sz="2400" spc="140" dirty="0">
                <a:latin typeface="Arial Unicode MS"/>
                <a:cs typeface="Arial Unicode MS"/>
              </a:rPr>
              <a:t>7</a:t>
            </a:r>
            <a:r>
              <a:rPr sz="2400" spc="-290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DOF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r>
              <a:rPr sz="2400" spc="960" dirty="0">
                <a:latin typeface="Arial Unicode MS"/>
                <a:cs typeface="Arial Unicode MS"/>
              </a:rPr>
              <a:t>• </a:t>
            </a:r>
            <a:r>
              <a:rPr sz="2400" spc="-250" dirty="0">
                <a:latin typeface="Arial Unicode MS"/>
                <a:cs typeface="Arial Unicode MS"/>
              </a:rPr>
              <a:t>F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10" dirty="0">
                <a:latin typeface="Arial Unicode MS"/>
                <a:cs typeface="Arial Unicode MS"/>
              </a:rPr>
              <a:t>singular </a:t>
            </a:r>
            <a:r>
              <a:rPr sz="2400" spc="40" dirty="0">
                <a:latin typeface="Arial Unicode MS"/>
                <a:cs typeface="Arial Unicode MS"/>
              </a:rPr>
              <a:t>(rank</a:t>
            </a:r>
            <a:r>
              <a:rPr sz="2400" spc="-145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two)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431" y="1120687"/>
            <a:ext cx="2360295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i="1" spc="25" dirty="0">
                <a:latin typeface="Times New Roman"/>
                <a:cs typeface="Times New Roman"/>
              </a:rPr>
              <a:t>p</a:t>
            </a:r>
            <a:r>
              <a:rPr sz="3375" i="1" spc="37" baseline="43209" dirty="0">
                <a:latin typeface="Times New Roman"/>
                <a:cs typeface="Times New Roman"/>
              </a:rPr>
              <a:t>T </a:t>
            </a:r>
            <a:r>
              <a:rPr sz="3900" spc="-5" dirty="0">
                <a:latin typeface="Symbol"/>
                <a:cs typeface="Symbol"/>
              </a:rPr>
              <a:t></a:t>
            </a:r>
            <a:r>
              <a:rPr sz="3900" spc="-5" dirty="0">
                <a:latin typeface="Times New Roman"/>
                <a:cs typeface="Times New Roman"/>
              </a:rPr>
              <a:t> </a:t>
            </a:r>
            <a:r>
              <a:rPr sz="3900" i="1" spc="-15" dirty="0">
                <a:latin typeface="Times New Roman"/>
                <a:cs typeface="Times New Roman"/>
              </a:rPr>
              <a:t>F </a:t>
            </a:r>
            <a:r>
              <a:rPr sz="3900" i="1" spc="150" dirty="0">
                <a:latin typeface="Times New Roman"/>
                <a:cs typeface="Times New Roman"/>
              </a:rPr>
              <a:t>p</a:t>
            </a:r>
            <a:r>
              <a:rPr sz="3900" spc="150" dirty="0">
                <a:latin typeface="Times New Roman"/>
                <a:cs typeface="Times New Roman"/>
              </a:rPr>
              <a:t>' </a:t>
            </a:r>
            <a:r>
              <a:rPr sz="3900" spc="-10" dirty="0">
                <a:latin typeface="Symbol"/>
                <a:cs typeface="Symbol"/>
              </a:rPr>
              <a:t></a:t>
            </a:r>
            <a:r>
              <a:rPr sz="3900" spc="-40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60340" y="2915920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l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55340" y="2915920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l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720" y="4495800"/>
            <a:ext cx="9108440" cy="2362200"/>
          </a:xfrm>
          <a:custGeom>
            <a:avLst/>
            <a:gdLst/>
            <a:ahLst/>
            <a:cxnLst/>
            <a:rect l="l" t="t" r="r" b="b"/>
            <a:pathLst>
              <a:path w="9108440" h="2362200">
                <a:moveTo>
                  <a:pt x="0" y="2362200"/>
                </a:moveTo>
                <a:lnTo>
                  <a:pt x="9108278" y="2362200"/>
                </a:lnTo>
                <a:lnTo>
                  <a:pt x="9108278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16065"/>
            <a:ext cx="336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Why </a:t>
            </a:r>
            <a:r>
              <a:rPr spc="-370" dirty="0"/>
              <a:t>F </a:t>
            </a:r>
            <a:r>
              <a:rPr spc="-125" dirty="0"/>
              <a:t>is</a:t>
            </a:r>
            <a:r>
              <a:rPr spc="-145" dirty="0"/>
              <a:t> </a:t>
            </a:r>
            <a:r>
              <a:rPr spc="-75" dirty="0"/>
              <a:t>useful?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685800"/>
            <a:ext cx="8534400" cy="484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5739574"/>
            <a:ext cx="909129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z="1800" spc="-20" dirty="0">
                <a:latin typeface="Arial Unicode MS"/>
                <a:cs typeface="Arial Unicode MS"/>
              </a:rPr>
              <a:t>Suppose </a:t>
            </a:r>
            <a:r>
              <a:rPr sz="1800" spc="-185" dirty="0">
                <a:latin typeface="Arial Unicode MS"/>
                <a:cs typeface="Arial Unicode MS"/>
              </a:rPr>
              <a:t>F </a:t>
            </a:r>
            <a:r>
              <a:rPr sz="1800" spc="-65" dirty="0">
                <a:latin typeface="Arial Unicode MS"/>
                <a:cs typeface="Arial Unicode MS"/>
              </a:rPr>
              <a:t>is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known</a:t>
            </a:r>
            <a:endParaRPr sz="1800">
              <a:latin typeface="Arial Unicode MS"/>
              <a:cs typeface="Arial Unicode MS"/>
            </a:endParaRPr>
          </a:p>
          <a:p>
            <a:pPr marL="131445" indent="-118745">
              <a:lnSpc>
                <a:spcPts val="2145"/>
              </a:lnSpc>
              <a:spcBef>
                <a:spcPts val="5"/>
              </a:spcBef>
              <a:buChar char="-"/>
              <a:tabLst>
                <a:tab pos="132080" algn="l"/>
              </a:tabLst>
            </a:pPr>
            <a:r>
              <a:rPr sz="1800" spc="150" dirty="0">
                <a:latin typeface="Arial Unicode MS"/>
                <a:cs typeface="Arial Unicode MS"/>
              </a:rPr>
              <a:t>No </a:t>
            </a:r>
            <a:r>
              <a:rPr sz="1800" spc="40" dirty="0">
                <a:latin typeface="Arial Unicode MS"/>
                <a:cs typeface="Arial Unicode MS"/>
              </a:rPr>
              <a:t>additional </a:t>
            </a:r>
            <a:r>
              <a:rPr sz="1800" spc="25" dirty="0">
                <a:latin typeface="Arial Unicode MS"/>
                <a:cs typeface="Arial Unicode MS"/>
              </a:rPr>
              <a:t>information </a:t>
            </a:r>
            <a:r>
              <a:rPr sz="1800" spc="30" dirty="0">
                <a:latin typeface="Arial Unicode MS"/>
                <a:cs typeface="Arial Unicode MS"/>
              </a:rPr>
              <a:t>about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55" dirty="0">
                <a:latin typeface="Arial Unicode MS"/>
                <a:cs typeface="Arial Unicode MS"/>
              </a:rPr>
              <a:t>scene 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10" dirty="0">
                <a:latin typeface="Arial Unicode MS"/>
                <a:cs typeface="Arial Unicode MS"/>
              </a:rPr>
              <a:t>camera </a:t>
            </a:r>
            <a:r>
              <a:rPr sz="1800" spc="-65" dirty="0">
                <a:latin typeface="Arial Unicode MS"/>
                <a:cs typeface="Arial Unicode MS"/>
              </a:rPr>
              <a:t>is</a:t>
            </a:r>
            <a:r>
              <a:rPr sz="1800" spc="16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given</a:t>
            </a:r>
            <a:endParaRPr sz="1800">
              <a:latin typeface="Arial Unicode MS"/>
              <a:cs typeface="Arial Unicode MS"/>
            </a:endParaRPr>
          </a:p>
          <a:p>
            <a:pPr marL="131445" indent="-118745">
              <a:lnSpc>
                <a:spcPts val="2145"/>
              </a:lnSpc>
              <a:buSzPct val="112500"/>
              <a:buChar char="-"/>
              <a:tabLst>
                <a:tab pos="132080" algn="l"/>
              </a:tabLst>
            </a:pPr>
            <a:r>
              <a:rPr sz="1600" spc="10" dirty="0">
                <a:latin typeface="Arial Unicode MS"/>
                <a:cs typeface="Arial Unicode MS"/>
              </a:rPr>
              <a:t>Given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60" dirty="0">
                <a:latin typeface="Arial Unicode MS"/>
                <a:cs typeface="Arial Unicode MS"/>
              </a:rPr>
              <a:t>a </a:t>
            </a:r>
            <a:r>
              <a:rPr sz="1600" spc="25" dirty="0">
                <a:latin typeface="Arial Unicode MS"/>
                <a:cs typeface="Arial Unicode MS"/>
              </a:rPr>
              <a:t>point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on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left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image,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we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can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compute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corresponding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50" dirty="0">
                <a:latin typeface="Arial Unicode MS"/>
                <a:cs typeface="Arial Unicode MS"/>
              </a:rPr>
              <a:t>epipolar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line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10" dirty="0">
                <a:latin typeface="Arial Unicode MS"/>
                <a:cs typeface="Arial Unicode MS"/>
              </a:rPr>
              <a:t>in</a:t>
            </a:r>
            <a:r>
              <a:rPr sz="1600" spc="5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the</a:t>
            </a:r>
            <a:r>
              <a:rPr sz="1600" spc="5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second</a:t>
            </a:r>
            <a:r>
              <a:rPr sz="1600" spc="6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imag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0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2667000"/>
            <a:ext cx="4038600" cy="457200"/>
          </a:xfrm>
          <a:custGeom>
            <a:avLst/>
            <a:gdLst/>
            <a:ahLst/>
            <a:cxnLst/>
            <a:rect l="l" t="t" r="r" b="b"/>
            <a:pathLst>
              <a:path w="4038600" h="457200">
                <a:moveTo>
                  <a:pt x="0" y="457200"/>
                </a:moveTo>
                <a:lnTo>
                  <a:pt x="4038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2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1981200"/>
            <a:ext cx="1705610" cy="554355"/>
          </a:xfrm>
          <a:custGeom>
            <a:avLst/>
            <a:gdLst/>
            <a:ahLst/>
            <a:cxnLst/>
            <a:rect l="l" t="t" r="r" b="b"/>
            <a:pathLst>
              <a:path w="1705609" h="554355">
                <a:moveTo>
                  <a:pt x="0" y="553998"/>
                </a:moveTo>
                <a:lnTo>
                  <a:pt x="1705514" y="553998"/>
                </a:lnTo>
                <a:lnTo>
                  <a:pt x="1705514" y="0"/>
                </a:lnTo>
                <a:lnTo>
                  <a:pt x="0" y="0"/>
                </a:lnTo>
                <a:lnTo>
                  <a:pt x="0" y="553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6740" y="1887220"/>
            <a:ext cx="160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 Unicode MS"/>
                <a:cs typeface="Arial Unicode MS"/>
              </a:rPr>
              <a:t>l’ </a:t>
            </a:r>
            <a:r>
              <a:rPr sz="3600" spc="110" dirty="0">
                <a:latin typeface="Arial Unicode MS"/>
                <a:cs typeface="Arial Unicode MS"/>
              </a:rPr>
              <a:t>= </a:t>
            </a:r>
            <a:r>
              <a:rPr sz="3600" spc="-345" dirty="0">
                <a:latin typeface="Arial Unicode MS"/>
                <a:cs typeface="Arial Unicode MS"/>
              </a:rPr>
              <a:t>F</a:t>
            </a:r>
            <a:r>
              <a:rPr sz="3600" spc="-517" baseline="24305" dirty="0">
                <a:latin typeface="Arial Unicode MS"/>
                <a:cs typeface="Arial Unicode MS"/>
              </a:rPr>
              <a:t>T</a:t>
            </a:r>
            <a:r>
              <a:rPr sz="3600" spc="-562" baseline="24305" dirty="0">
                <a:latin typeface="Arial Unicode MS"/>
                <a:cs typeface="Arial Unicode MS"/>
              </a:rPr>
              <a:t> </a:t>
            </a:r>
            <a:r>
              <a:rPr sz="3600" spc="150" dirty="0">
                <a:latin typeface="Arial Unicode MS"/>
                <a:cs typeface="Arial Unicode MS"/>
              </a:rPr>
              <a:t>p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39" y="2225865"/>
            <a:ext cx="269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140" y="2302065"/>
            <a:ext cx="40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200" spc="325" dirty="0">
                <a:solidFill>
                  <a:srgbClr val="FFFFFF"/>
                </a:solidFill>
                <a:latin typeface="Arial Unicode MS"/>
                <a:cs typeface="Arial Unicode MS"/>
              </a:rPr>
              <a:t>’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903" y="298005"/>
            <a:ext cx="7233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Recovering </a:t>
            </a:r>
            <a:r>
              <a:rPr sz="3200" spc="-25" dirty="0"/>
              <a:t>structure </a:t>
            </a:r>
            <a:r>
              <a:rPr sz="3200" spc="35" dirty="0"/>
              <a:t>from </a:t>
            </a:r>
            <a:r>
              <a:rPr sz="3200" spc="130" dirty="0"/>
              <a:t>a </a:t>
            </a:r>
            <a:r>
              <a:rPr sz="3200" spc="-10" dirty="0"/>
              <a:t>single</a:t>
            </a:r>
            <a:r>
              <a:rPr sz="3200" spc="340" dirty="0"/>
              <a:t> </a:t>
            </a:r>
            <a:r>
              <a:rPr sz="3200" spc="50" dirty="0"/>
              <a:t>view</a:t>
            </a:r>
            <a:endParaRPr sz="3200"/>
          </a:p>
        </p:txBody>
      </p:sp>
      <p:grpSp>
        <p:nvGrpSpPr>
          <p:cNvPr id="53" name="组合 52"/>
          <p:cNvGrpSpPr/>
          <p:nvPr/>
        </p:nvGrpSpPr>
        <p:grpSpPr>
          <a:xfrm>
            <a:off x="307340" y="1219200"/>
            <a:ext cx="7252335" cy="2991485"/>
            <a:chOff x="307340" y="1219200"/>
            <a:chExt cx="7252335" cy="2991485"/>
          </a:xfrm>
        </p:grpSpPr>
        <p:sp>
          <p:nvSpPr>
            <p:cNvPr id="3" name="object 3"/>
            <p:cNvSpPr/>
            <p:nvPr/>
          </p:nvSpPr>
          <p:spPr>
            <a:xfrm>
              <a:off x="4863468" y="1815290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1322062" y="0"/>
                  </a:moveTo>
                  <a:lnTo>
                    <a:pt x="171550" y="878889"/>
                  </a:lnTo>
                  <a:lnTo>
                    <a:pt x="0" y="2160617"/>
                  </a:lnTo>
                  <a:lnTo>
                    <a:pt x="60553" y="2114359"/>
                  </a:lnTo>
                  <a:lnTo>
                    <a:pt x="1029404" y="1374242"/>
                  </a:lnTo>
                  <a:lnTo>
                    <a:pt x="1322062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3468" y="1815291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60553" y="2114359"/>
                  </a:moveTo>
                  <a:lnTo>
                    <a:pt x="1029405" y="1374242"/>
                  </a:lnTo>
                  <a:lnTo>
                    <a:pt x="1322062" y="0"/>
                  </a:lnTo>
                  <a:lnTo>
                    <a:pt x="171550" y="878889"/>
                  </a:lnTo>
                  <a:lnTo>
                    <a:pt x="0" y="2160617"/>
                  </a:lnTo>
                  <a:lnTo>
                    <a:pt x="121106" y="2068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6603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307340" y="3346894"/>
              <a:ext cx="3161665" cy="787400"/>
            </a:xfrm>
            <a:prstGeom prst="rect">
              <a:avLst/>
            </a:prstGeom>
          </p:spPr>
          <p:txBody>
            <a:bodyPr vert="horz" wrap="square" lIns="0" tIns="1193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940"/>
                </a:spcBef>
              </a:pPr>
              <a:r>
                <a:rPr sz="1800" spc="-100" dirty="0">
                  <a:latin typeface="Arial Unicode MS"/>
                  <a:cs typeface="Arial Unicode MS"/>
                </a:rPr>
                <a:t>Sc</a:t>
              </a:r>
              <a:r>
                <a:rPr sz="1800" spc="-10" dirty="0">
                  <a:latin typeface="Arial Unicode MS"/>
                  <a:cs typeface="Arial Unicode MS"/>
                </a:rPr>
                <a:t>e</a:t>
              </a:r>
              <a:r>
                <a:rPr sz="1800" spc="-15" dirty="0">
                  <a:latin typeface="Arial Unicode MS"/>
                  <a:cs typeface="Arial Unicode MS"/>
                </a:rPr>
                <a:t>ne</a:t>
              </a:r>
              <a:endParaRPr sz="18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840"/>
                </a:spcBef>
              </a:pPr>
              <a:r>
                <a:rPr sz="1800" spc="30" dirty="0">
                  <a:latin typeface="Arial Unicode MS"/>
                  <a:cs typeface="Arial Unicode MS"/>
                </a:rPr>
                <a:t>Calibration</a:t>
              </a:r>
              <a:r>
                <a:rPr sz="1800" spc="35" dirty="0">
                  <a:latin typeface="Arial Unicode MS"/>
                  <a:cs typeface="Arial Unicode MS"/>
                </a:rPr>
                <a:t> </a:t>
              </a:r>
              <a:r>
                <a:rPr sz="1800" spc="65" dirty="0">
                  <a:latin typeface="Arial Unicode MS"/>
                  <a:cs typeface="Arial Unicode MS"/>
                </a:rPr>
                <a:t>rig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6250940" y="3373120"/>
              <a:ext cx="1072515" cy="837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55" dirty="0">
                  <a:latin typeface="Arial Unicode MS"/>
                  <a:cs typeface="Arial Unicode MS"/>
                </a:rPr>
                <a:t>C</a:t>
              </a:r>
              <a:endParaRPr sz="2400">
                <a:latin typeface="Arial Unicode MS"/>
                <a:cs typeface="Arial Unicode MS"/>
              </a:endParaRPr>
            </a:p>
            <a:p>
              <a:pPr algn="ctr">
                <a:lnSpc>
                  <a:spcPct val="100000"/>
                </a:lnSpc>
                <a:spcBef>
                  <a:spcPts val="1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Camera</a:t>
              </a:r>
              <a:r>
                <a:rPr sz="1800" spc="-40" dirty="0">
                  <a:latin typeface="Arial Unicode MS"/>
                  <a:cs typeface="Arial Unicode MS"/>
                </a:rPr>
                <a:t> </a:t>
              </a:r>
              <a:r>
                <a:rPr sz="1800" spc="-10" dirty="0">
                  <a:latin typeface="Arial Unicode MS"/>
                  <a:cs typeface="Arial Unicode MS"/>
                </a:rPr>
                <a:t>K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15900" y="4635500"/>
          <a:ext cx="8610600" cy="198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0"/>
              </a:tblGrid>
              <a:tr h="60960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4119879" algn="l"/>
                          <a:tab pos="4485005" algn="l"/>
                        </a:tabLst>
                      </a:pP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From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calibration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rig	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location/pose of 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the 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rig,</a:t>
                      </a: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K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1240"/>
                        </a:spcBef>
                        <a:tabLst>
                          <a:tab pos="4115435" algn="l"/>
                          <a:tab pos="4480560" algn="l"/>
                        </a:tabLst>
                      </a:pP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From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points </a:t>
                      </a: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and </a:t>
                      </a:r>
                      <a:r>
                        <a:rPr sz="1800" spc="-20" dirty="0">
                          <a:latin typeface="Arial Unicode MS"/>
                          <a:cs typeface="Arial Unicode MS"/>
                        </a:rPr>
                        <a:t>lines</a:t>
                      </a:r>
                      <a:r>
                        <a:rPr sz="1800" spc="204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at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infinity	</a:t>
                      </a:r>
                      <a:r>
                        <a:rPr sz="2700" baseline="-41666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baseline="-41666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spc="-30" baseline="-41666" dirty="0">
                          <a:latin typeface="Arial Unicode MS"/>
                          <a:cs typeface="Arial Unicode MS"/>
                        </a:rPr>
                        <a:t>structure </a:t>
                      </a:r>
                      <a:r>
                        <a:rPr sz="2700" spc="75" baseline="-41666" dirty="0">
                          <a:latin typeface="Arial Unicode MS"/>
                          <a:cs typeface="Arial Unicode MS"/>
                        </a:rPr>
                        <a:t>of </a:t>
                      </a:r>
                      <a:r>
                        <a:rPr sz="2700" spc="-7" baseline="-41666" dirty="0">
                          <a:latin typeface="Arial Unicode MS"/>
                          <a:cs typeface="Arial Unicode MS"/>
                        </a:rPr>
                        <a:t>the </a:t>
                      </a:r>
                      <a:r>
                        <a:rPr sz="2700" spc="-52" baseline="-41666" dirty="0">
                          <a:latin typeface="Arial Unicode MS"/>
                          <a:cs typeface="Arial Unicode MS"/>
                        </a:rPr>
                        <a:t>scene,</a:t>
                      </a:r>
                      <a:r>
                        <a:rPr sz="2700" spc="232" baseline="-41666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700" spc="-15" baseline="-41666" dirty="0">
                          <a:latin typeface="Arial Unicode MS"/>
                          <a:cs typeface="Arial Unicode MS"/>
                        </a:rPr>
                        <a:t>K</a:t>
                      </a:r>
                      <a:endParaRPr sz="2700" baseline="-41666">
                        <a:latin typeface="Arial Unicode MS"/>
                        <a:cs typeface="Arial Unicode MS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+ orthogonal </a:t>
                      </a:r>
                      <a:r>
                        <a:rPr sz="1800" spc="-20" dirty="0">
                          <a:latin typeface="Arial Unicode MS"/>
                          <a:cs typeface="Arial Unicode MS"/>
                        </a:rPr>
                        <a:t>lines </a:t>
                      </a: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and</a:t>
                      </a: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planes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178425" algn="l"/>
                        </a:tabLst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Knowledge 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about </a:t>
                      </a:r>
                      <a:r>
                        <a:rPr sz="1800" spc="-50" dirty="0">
                          <a:latin typeface="Arial Unicode MS"/>
                          <a:cs typeface="Arial Unicode MS"/>
                        </a:rPr>
                        <a:t>scene</a:t>
                      </a:r>
                      <a:r>
                        <a:rPr sz="1800" spc="13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(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point</a:t>
                      </a:r>
                      <a:r>
                        <a:rPr sz="1600" spc="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correspondences,	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geometry 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of 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lines </a:t>
                      </a:r>
                      <a:r>
                        <a:rPr sz="1600" spc="100" dirty="0">
                          <a:latin typeface="Arial Unicode MS"/>
                          <a:cs typeface="Arial Unicode MS"/>
                        </a:rPr>
                        <a:t>&amp; 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planes,</a:t>
                      </a:r>
                      <a:r>
                        <a:rPr sz="1600" spc="114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etc…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129" y="183841"/>
            <a:ext cx="36817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Calibri"/>
                <a:cs typeface="Calibri"/>
              </a:rPr>
              <a:t>Why </a:t>
            </a:r>
            <a:r>
              <a:rPr sz="4400" dirty="0">
                <a:latin typeface="Calibri"/>
                <a:cs typeface="Calibri"/>
              </a:rPr>
              <a:t>F is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useful?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83474"/>
            <a:ext cx="8261984" cy="40462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captures information </a:t>
            </a:r>
            <a:r>
              <a:rPr sz="2800" spc="-5" dirty="0">
                <a:latin typeface="Calibri"/>
                <a:cs typeface="Calibri"/>
              </a:rPr>
              <a:t>about the epipolar </a:t>
            </a:r>
            <a:r>
              <a:rPr sz="2800" spc="-10" dirty="0">
                <a:latin typeface="Calibri"/>
                <a:cs typeface="Calibri"/>
              </a:rPr>
              <a:t>geometry </a:t>
            </a:r>
            <a:r>
              <a:rPr sz="2800" spc="-5" dirty="0">
                <a:latin typeface="Calibri"/>
                <a:cs typeface="Calibri"/>
              </a:rPr>
              <a:t>of  </a:t>
            </a:r>
            <a:r>
              <a:rPr sz="2800" dirty="0">
                <a:latin typeface="Calibri"/>
                <a:cs typeface="Calibri"/>
              </a:rPr>
              <a:t>2 </a:t>
            </a:r>
            <a:r>
              <a:rPr sz="2800" spc="-15" dirty="0">
                <a:latin typeface="Calibri"/>
                <a:cs typeface="Calibri"/>
              </a:rPr>
              <a:t>views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5" dirty="0">
                <a:latin typeface="Calibri"/>
                <a:cs typeface="Calibri"/>
              </a:rPr>
              <a:t>camera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3473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C3300"/>
                </a:solidFill>
                <a:latin typeface="Calibri"/>
                <a:cs typeface="Calibri"/>
              </a:rPr>
              <a:t>MORE </a:t>
            </a:r>
            <a:r>
              <a:rPr sz="2800" spc="-60" dirty="0">
                <a:solidFill>
                  <a:srgbClr val="CC3300"/>
                </a:solidFill>
                <a:latin typeface="Calibri"/>
                <a:cs typeface="Calibri"/>
              </a:rPr>
              <a:t>IMPORTANTLY: 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spc="-15" dirty="0">
                <a:latin typeface="Calibri"/>
                <a:cs typeface="Calibri"/>
              </a:rPr>
              <a:t>constraints </a:t>
            </a:r>
            <a:r>
              <a:rPr sz="2800" spc="-5" dirty="0">
                <a:latin typeface="Calibri"/>
                <a:cs typeface="Calibri"/>
              </a:rPr>
              <a:t>on how the  scene </a:t>
            </a:r>
            <a:r>
              <a:rPr sz="2800" spc="-10" dirty="0">
                <a:latin typeface="Calibri"/>
                <a:cs typeface="Calibri"/>
              </a:rPr>
              <a:t>changes </a:t>
            </a:r>
            <a:r>
              <a:rPr sz="2800" spc="-5" dirty="0">
                <a:latin typeface="Calibri"/>
                <a:cs typeface="Calibri"/>
              </a:rPr>
              <a:t>under </a:t>
            </a:r>
            <a:r>
              <a:rPr sz="2800" spc="-10" dirty="0">
                <a:latin typeface="Calibri"/>
                <a:cs typeface="Calibri"/>
              </a:rPr>
              <a:t>view point </a:t>
            </a:r>
            <a:r>
              <a:rPr sz="2800" spc="-15" dirty="0">
                <a:latin typeface="Calibri"/>
                <a:cs typeface="Calibri"/>
              </a:rPr>
              <a:t>transformation  </a:t>
            </a:r>
            <a:r>
              <a:rPr sz="2800" spc="-5" dirty="0">
                <a:latin typeface="Calibri"/>
                <a:cs typeface="Calibri"/>
              </a:rPr>
              <a:t>(without </a:t>
            </a:r>
            <a:r>
              <a:rPr sz="2800" spc="-10" dirty="0">
                <a:latin typeface="Calibri"/>
                <a:cs typeface="Calibri"/>
              </a:rPr>
              <a:t>reconstructing </a:t>
            </a:r>
            <a:r>
              <a:rPr sz="2800" spc="-5" dirty="0">
                <a:latin typeface="Calibri"/>
                <a:cs typeface="Calibri"/>
              </a:rPr>
              <a:t>the scene!)</a:t>
            </a:r>
            <a:endParaRPr sz="2800">
              <a:latin typeface="Calibri"/>
              <a:cs typeface="Calibri"/>
            </a:endParaRPr>
          </a:p>
          <a:p>
            <a:pPr marL="431800" lvl="1" indent="-342900">
              <a:lnSpc>
                <a:spcPts val="3345"/>
              </a:lnSpc>
              <a:spcBef>
                <a:spcPts val="1455"/>
              </a:spcBef>
              <a:buChar char="•"/>
              <a:tabLst>
                <a:tab pos="431165" algn="l"/>
                <a:tab pos="431800" algn="l"/>
              </a:tabLst>
            </a:pPr>
            <a:r>
              <a:rPr sz="2800" spc="-15" dirty="0">
                <a:latin typeface="Calibri"/>
                <a:cs typeface="Calibri"/>
              </a:rPr>
              <a:t>Powerful </a:t>
            </a:r>
            <a:r>
              <a:rPr sz="2800" spc="-10" dirty="0">
                <a:latin typeface="Calibri"/>
                <a:cs typeface="Calibri"/>
              </a:rPr>
              <a:t>tool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in:</a:t>
            </a:r>
            <a:endParaRPr sz="2800">
              <a:latin typeface="Calibri"/>
              <a:cs typeface="Calibri"/>
            </a:endParaRPr>
          </a:p>
          <a:p>
            <a:pPr marL="969644" lvl="2" indent="-423545">
              <a:lnSpc>
                <a:spcPts val="3345"/>
              </a:lnSpc>
              <a:buChar char="•"/>
              <a:tabLst>
                <a:tab pos="969644" algn="l"/>
                <a:tab pos="970280" algn="l"/>
              </a:tabLst>
            </a:pPr>
            <a:r>
              <a:rPr sz="2800" dirty="0">
                <a:latin typeface="Calibri"/>
                <a:cs typeface="Calibri"/>
              </a:rPr>
              <a:t>3D </a:t>
            </a:r>
            <a:r>
              <a:rPr sz="2800" spc="-10" dirty="0">
                <a:latin typeface="Calibri"/>
                <a:cs typeface="Calibri"/>
              </a:rPr>
              <a:t>reconstruction</a:t>
            </a:r>
            <a:endParaRPr sz="2800">
              <a:latin typeface="Calibri"/>
              <a:cs typeface="Calibri"/>
            </a:endParaRPr>
          </a:p>
          <a:p>
            <a:pPr marL="969644" lvl="2" indent="-423545">
              <a:lnSpc>
                <a:spcPct val="100000"/>
              </a:lnSpc>
              <a:spcBef>
                <a:spcPts val="5"/>
              </a:spcBef>
              <a:buChar char="•"/>
              <a:tabLst>
                <a:tab pos="969644" algn="l"/>
                <a:tab pos="970280" algn="l"/>
              </a:tabLst>
            </a:pPr>
            <a:r>
              <a:rPr sz="2800" spc="-10" dirty="0">
                <a:latin typeface="Calibri"/>
                <a:cs typeface="Calibri"/>
              </a:rPr>
              <a:t>Multi-view object/scene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63" y="3713251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4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40"/>
                </a:lnTo>
                <a:lnTo>
                  <a:pt x="267777" y="154340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40"/>
                </a:moveTo>
                <a:lnTo>
                  <a:pt x="220849" y="154340"/>
                </a:lnTo>
                <a:lnTo>
                  <a:pt x="270523" y="164976"/>
                </a:lnTo>
                <a:lnTo>
                  <a:pt x="267777" y="15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7450" y="4406781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1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782" y="4636877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4"/>
                </a:lnTo>
                <a:lnTo>
                  <a:pt x="800994" y="221180"/>
                </a:lnTo>
                <a:lnTo>
                  <a:pt x="790357" y="270855"/>
                </a:lnTo>
                <a:lnTo>
                  <a:pt x="955334" y="228252"/>
                </a:lnTo>
                <a:lnTo>
                  <a:pt x="884380" y="171507"/>
                </a:lnTo>
                <a:lnTo>
                  <a:pt x="811630" y="171507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7"/>
                </a:lnTo>
                <a:lnTo>
                  <a:pt x="884380" y="171507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399" y="2506662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8781" y="2497932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3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3" y="1321593"/>
                </a:lnTo>
                <a:lnTo>
                  <a:pt x="1820863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137" y="1612900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3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69"/>
                </a:lnTo>
                <a:lnTo>
                  <a:pt x="146773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3" y="97595"/>
                </a:lnTo>
                <a:lnTo>
                  <a:pt x="117532" y="73210"/>
                </a:lnTo>
                <a:lnTo>
                  <a:pt x="87781" y="73210"/>
                </a:lnTo>
                <a:lnTo>
                  <a:pt x="117525" y="73204"/>
                </a:lnTo>
                <a:lnTo>
                  <a:pt x="111686" y="68334"/>
                </a:lnTo>
                <a:lnTo>
                  <a:pt x="207305" y="48856"/>
                </a:lnTo>
                <a:lnTo>
                  <a:pt x="0" y="0"/>
                </a:lnTo>
                <a:close/>
              </a:path>
              <a:path w="1733550" h="1450339">
                <a:moveTo>
                  <a:pt x="117525" y="73204"/>
                </a:moveTo>
                <a:lnTo>
                  <a:pt x="87781" y="73210"/>
                </a:lnTo>
                <a:lnTo>
                  <a:pt x="117532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0100" y="3489324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8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2276475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8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6358" y="1725612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7" y="0"/>
                </a:moveTo>
                <a:lnTo>
                  <a:pt x="265764" y="64126"/>
                </a:lnTo>
                <a:lnTo>
                  <a:pt x="362567" y="76445"/>
                </a:lnTo>
                <a:lnTo>
                  <a:pt x="0" y="427642"/>
                </a:lnTo>
                <a:lnTo>
                  <a:pt x="26508" y="455009"/>
                </a:lnTo>
                <a:lnTo>
                  <a:pt x="389075" y="103812"/>
                </a:lnTo>
                <a:lnTo>
                  <a:pt x="432415" y="103812"/>
                </a:lnTo>
                <a:lnTo>
                  <a:pt x="440943" y="79526"/>
                </a:lnTo>
                <a:lnTo>
                  <a:pt x="386767" y="79524"/>
                </a:lnTo>
                <a:lnTo>
                  <a:pt x="440943" y="79524"/>
                </a:lnTo>
                <a:lnTo>
                  <a:pt x="468867" y="0"/>
                </a:lnTo>
                <a:close/>
              </a:path>
              <a:path w="469264" h="455294">
                <a:moveTo>
                  <a:pt x="432415" y="103812"/>
                </a:moveTo>
                <a:lnTo>
                  <a:pt x="389075" y="103812"/>
                </a:lnTo>
                <a:lnTo>
                  <a:pt x="398305" y="200958"/>
                </a:lnTo>
                <a:lnTo>
                  <a:pt x="432415" y="103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3462" y="3600450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8" y="9921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3725" y="3414712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7262" y="3525837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0339" y="4508183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5015" y="46685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0403" y="3539808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7140" y="328898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9587" y="208438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9587" y="2084387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69752" y="15443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7400" y="4564062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00250" y="4573587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2650" y="4518025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355340" y="92265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Estimating</a:t>
            </a:r>
            <a:r>
              <a:rPr spc="40" dirty="0"/>
              <a:t> </a:t>
            </a:r>
            <a:r>
              <a:rPr spc="-370" dirty="0"/>
              <a:t>F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35425" y="5359463"/>
            <a:ext cx="191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61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253" y="1777174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 Unicode MS"/>
                <a:cs typeface="Arial Unicode MS"/>
              </a:rPr>
              <a:t>(Hartley,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1995)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" y="858520"/>
            <a:ext cx="347091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 Unicode MS"/>
                <a:cs typeface="Arial Unicode MS"/>
              </a:rPr>
              <a:t>The </a:t>
            </a:r>
            <a:r>
              <a:rPr sz="2400" spc="-60" dirty="0">
                <a:latin typeface="Arial Unicode MS"/>
                <a:cs typeface="Arial Unicode MS"/>
              </a:rPr>
              <a:t>Eight-Point</a:t>
            </a:r>
            <a:r>
              <a:rPr sz="2400" spc="210" dirty="0">
                <a:latin typeface="Arial Unicode MS"/>
                <a:cs typeface="Arial Unicode MS"/>
              </a:rPr>
              <a:t> </a:t>
            </a:r>
            <a:r>
              <a:rPr sz="2400" spc="55" dirty="0">
                <a:latin typeface="Arial Unicode MS"/>
                <a:cs typeface="Arial Unicode MS"/>
              </a:rPr>
              <a:t>Algorithm</a:t>
            </a:r>
            <a:endParaRPr sz="2400">
              <a:latin typeface="Arial Unicode MS"/>
              <a:cs typeface="Arial Unicode MS"/>
            </a:endParaRPr>
          </a:p>
          <a:p>
            <a:pPr marL="317500">
              <a:lnSpc>
                <a:spcPct val="100000"/>
              </a:lnSpc>
              <a:spcBef>
                <a:spcPts val="1350"/>
              </a:spcBef>
            </a:pPr>
            <a:r>
              <a:rPr sz="1800" spc="-10" dirty="0">
                <a:latin typeface="Arial Unicode MS"/>
                <a:cs typeface="Arial Unicode MS"/>
              </a:rPr>
              <a:t>(Longuet-Higgins,</a:t>
            </a:r>
            <a:r>
              <a:rPr sz="1800" spc="30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1981)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45720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400051" y="0"/>
                </a:moveTo>
                <a:lnTo>
                  <a:pt x="400051" y="84931"/>
                </a:lnTo>
                <a:lnTo>
                  <a:pt x="0" y="84931"/>
                </a:lnTo>
                <a:lnTo>
                  <a:pt x="0" y="254793"/>
                </a:lnTo>
                <a:lnTo>
                  <a:pt x="400051" y="254793"/>
                </a:lnTo>
                <a:lnTo>
                  <a:pt x="400051" y="339725"/>
                </a:lnTo>
                <a:lnTo>
                  <a:pt x="533400" y="169862"/>
                </a:lnTo>
                <a:lnTo>
                  <a:pt x="40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0" y="45720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0" y="84931"/>
                </a:moveTo>
                <a:lnTo>
                  <a:pt x="400051" y="84931"/>
                </a:lnTo>
                <a:lnTo>
                  <a:pt x="400051" y="0"/>
                </a:lnTo>
                <a:lnTo>
                  <a:pt x="533400" y="169862"/>
                </a:lnTo>
                <a:lnTo>
                  <a:pt x="400051" y="339725"/>
                </a:lnTo>
                <a:lnTo>
                  <a:pt x="400051" y="254793"/>
                </a:lnTo>
                <a:lnTo>
                  <a:pt x="0" y="254793"/>
                </a:lnTo>
                <a:lnTo>
                  <a:pt x="0" y="849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2733" y="1181827"/>
            <a:ext cx="18923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1425" y="1195452"/>
            <a:ext cx="191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</a:tabLst>
            </a:pPr>
            <a:r>
              <a:rPr sz="3600" spc="5" dirty="0">
                <a:latin typeface="Times New Roman"/>
                <a:cs typeface="Times New Roman"/>
              </a:rPr>
              <a:t>p	F</a:t>
            </a:r>
            <a:r>
              <a:rPr sz="3600" spc="-27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367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25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92265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Estimating</a:t>
            </a:r>
            <a:r>
              <a:rPr spc="40" dirty="0"/>
              <a:t> </a:t>
            </a:r>
            <a:r>
              <a:rPr spc="-370" dirty="0"/>
              <a:t>F</a:t>
            </a:r>
          </a:p>
        </p:txBody>
      </p:sp>
      <p:sp>
        <p:nvSpPr>
          <p:cNvPr id="7" name="object 7"/>
          <p:cNvSpPr/>
          <p:nvPr/>
        </p:nvSpPr>
        <p:spPr>
          <a:xfrm>
            <a:off x="4419600" y="13716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400051" y="0"/>
                </a:moveTo>
                <a:lnTo>
                  <a:pt x="400051" y="84931"/>
                </a:lnTo>
                <a:lnTo>
                  <a:pt x="0" y="84931"/>
                </a:lnTo>
                <a:lnTo>
                  <a:pt x="0" y="254793"/>
                </a:lnTo>
                <a:lnTo>
                  <a:pt x="400051" y="254793"/>
                </a:lnTo>
                <a:lnTo>
                  <a:pt x="400051" y="339725"/>
                </a:lnTo>
                <a:lnTo>
                  <a:pt x="533400" y="169862"/>
                </a:lnTo>
                <a:lnTo>
                  <a:pt x="40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9600" y="13716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0" y="84931"/>
                </a:moveTo>
                <a:lnTo>
                  <a:pt x="400051" y="84931"/>
                </a:lnTo>
                <a:lnTo>
                  <a:pt x="400051" y="0"/>
                </a:lnTo>
                <a:lnTo>
                  <a:pt x="533400" y="169862"/>
                </a:lnTo>
                <a:lnTo>
                  <a:pt x="400051" y="339725"/>
                </a:lnTo>
                <a:lnTo>
                  <a:pt x="400051" y="254793"/>
                </a:lnTo>
                <a:lnTo>
                  <a:pt x="0" y="254793"/>
                </a:lnTo>
                <a:lnTo>
                  <a:pt x="0" y="849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" y="5917883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Arial Unicode MS"/>
                <a:cs typeface="Arial Unicode MS"/>
              </a:rPr>
              <a:t>Let’s </a:t>
            </a:r>
            <a:r>
              <a:rPr sz="2800" spc="10" dirty="0">
                <a:latin typeface="Arial Unicode MS"/>
                <a:cs typeface="Arial Unicode MS"/>
              </a:rPr>
              <a:t>take </a:t>
            </a:r>
            <a:r>
              <a:rPr sz="2800" spc="165" dirty="0">
                <a:latin typeface="Arial Unicode MS"/>
                <a:cs typeface="Arial Unicode MS"/>
              </a:rPr>
              <a:t>8 </a:t>
            </a:r>
            <a:r>
              <a:rPr sz="2800" spc="35" dirty="0">
                <a:latin typeface="Arial Unicode MS"/>
                <a:cs typeface="Arial Unicode MS"/>
              </a:rPr>
              <a:t>corresponding</a:t>
            </a:r>
            <a:r>
              <a:rPr sz="2800" spc="175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points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340" y="1315720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79906" y="6142534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14]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59139" y="1024661"/>
                <a:ext cx="1249445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39" y="1024661"/>
                <a:ext cx="1249445" cy="100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8340" y="2590800"/>
                <a:ext cx="5655394" cy="13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,1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2590800"/>
                <a:ext cx="5655394" cy="1318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62800" y="963970"/>
                <a:ext cx="148765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963970"/>
                <a:ext cx="1487651" cy="10946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58997" y="3341190"/>
                <a:ext cx="4926413" cy="2801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,1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97" y="3341190"/>
                <a:ext cx="4926413" cy="28013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401762"/>
            <a:ext cx="8534400" cy="4846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0237" y="3530600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2237" y="3530600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5340" y="92265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Estimating</a:t>
            </a:r>
            <a:r>
              <a:rPr spc="40" dirty="0"/>
              <a:t> </a:t>
            </a:r>
            <a:r>
              <a:rPr spc="-370" dirty="0"/>
              <a:t>F</a:t>
            </a:r>
          </a:p>
        </p:txBody>
      </p:sp>
      <p:sp>
        <p:nvSpPr>
          <p:cNvPr id="6" name="object 6"/>
          <p:cNvSpPr/>
          <p:nvPr/>
        </p:nvSpPr>
        <p:spPr>
          <a:xfrm>
            <a:off x="1747837" y="304323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7437" y="304323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437" y="3043237"/>
            <a:ext cx="2381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0437" y="3043237"/>
            <a:ext cx="2381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7437" y="39576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9437" y="39576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6837" y="56340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0237" y="56340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4237" y="2281237"/>
            <a:ext cx="238125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7637" y="2281237"/>
            <a:ext cx="238125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7637" y="5710237"/>
            <a:ext cx="238125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29637" y="5710237"/>
            <a:ext cx="238125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8237" y="2281237"/>
            <a:ext cx="238125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5437" y="2357437"/>
            <a:ext cx="238125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340" y="92265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Estimating</a:t>
            </a:r>
            <a:r>
              <a:rPr spc="40" dirty="0"/>
              <a:t> </a:t>
            </a:r>
            <a:r>
              <a:rPr spc="-370" dirty="0"/>
              <a:t>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70140" y="3601720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14]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2125720"/>
                <a:ext cx="6976397" cy="3343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25720"/>
                <a:ext cx="6976397" cy="33431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340" y="92265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Arial Unicode MS"/>
                <a:cs typeface="Arial Unicode MS"/>
              </a:rPr>
              <a:t>Estimating</a:t>
            </a:r>
            <a:r>
              <a:rPr sz="3600" spc="40" dirty="0">
                <a:latin typeface="Arial Unicode MS"/>
                <a:cs typeface="Arial Unicode MS"/>
              </a:rPr>
              <a:t> </a:t>
            </a:r>
            <a:r>
              <a:rPr sz="3600" spc="-370" dirty="0">
                <a:latin typeface="Arial Unicode MS"/>
                <a:cs typeface="Arial Unicode MS"/>
              </a:rPr>
              <a:t>F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749723"/>
            <a:ext cx="5466080" cy="3276600"/>
          </a:xfrm>
          <a:custGeom>
            <a:avLst/>
            <a:gdLst/>
            <a:ahLst/>
            <a:cxnLst/>
            <a:rect l="l" t="t" r="r" b="b"/>
            <a:pathLst>
              <a:path w="5466080" h="3276600">
                <a:moveTo>
                  <a:pt x="0" y="0"/>
                </a:moveTo>
                <a:lnTo>
                  <a:pt x="5465710" y="0"/>
                </a:lnTo>
                <a:lnTo>
                  <a:pt x="546571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1987" y="5097463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7000"/>
                </a:lnTo>
                <a:lnTo>
                  <a:pt x="419100" y="190500"/>
                </a:lnTo>
                <a:lnTo>
                  <a:pt x="609600" y="95250"/>
                </a:lnTo>
                <a:lnTo>
                  <a:pt x="546100" y="63500"/>
                </a:lnTo>
                <a:lnTo>
                  <a:pt x="0" y="63498"/>
                </a:lnTo>
                <a:close/>
              </a:path>
              <a:path w="609600" h="190500">
                <a:moveTo>
                  <a:pt x="419101" y="0"/>
                </a:moveTo>
                <a:lnTo>
                  <a:pt x="419100" y="63500"/>
                </a:lnTo>
                <a:lnTo>
                  <a:pt x="546100" y="63500"/>
                </a:lnTo>
                <a:lnTo>
                  <a:pt x="41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739" y="4828158"/>
            <a:ext cx="4813935" cy="121793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40"/>
              </a:spcBef>
            </a:pPr>
            <a:r>
              <a:rPr sz="2400" spc="175" dirty="0">
                <a:latin typeface="Arial Unicode MS"/>
                <a:cs typeface="Arial Unicode MS"/>
              </a:rPr>
              <a:t>A </a:t>
            </a:r>
            <a:r>
              <a:rPr sz="2400" spc="0" dirty="0">
                <a:latin typeface="Arial Unicode MS"/>
                <a:cs typeface="Arial Unicode MS"/>
              </a:rPr>
              <a:t>non-zero solution </a:t>
            </a:r>
            <a:r>
              <a:rPr sz="2400" spc="-55" dirty="0">
                <a:latin typeface="Arial Unicode MS"/>
                <a:cs typeface="Arial Unicode MS"/>
              </a:rPr>
              <a:t>exists</a:t>
            </a:r>
            <a:r>
              <a:rPr sz="2400" spc="1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(unique)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3200" spc="-110" dirty="0">
                <a:latin typeface="Arial Unicode MS"/>
                <a:cs typeface="Arial Unicode MS"/>
              </a:rPr>
              <a:t>Lsq. </a:t>
            </a:r>
            <a:r>
              <a:rPr sz="3200" spc="0" dirty="0">
                <a:latin typeface="Arial Unicode MS"/>
                <a:cs typeface="Arial Unicode MS"/>
              </a:rPr>
              <a:t>solution </a:t>
            </a:r>
            <a:r>
              <a:rPr sz="3200" spc="105" dirty="0">
                <a:latin typeface="Arial Unicode MS"/>
                <a:cs typeface="Arial Unicode MS"/>
              </a:rPr>
              <a:t>by</a:t>
            </a:r>
            <a:r>
              <a:rPr sz="3200" spc="375" dirty="0">
                <a:latin typeface="Arial Unicode MS"/>
                <a:cs typeface="Arial Unicode MS"/>
              </a:rPr>
              <a:t> </a:t>
            </a:r>
            <a:r>
              <a:rPr sz="3200" spc="-20" dirty="0">
                <a:latin typeface="Arial Unicode MS"/>
                <a:cs typeface="Arial Unicode MS"/>
              </a:rPr>
              <a:t>SVD!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750754"/>
            <a:ext cx="1526540" cy="1352550"/>
          </a:xfrm>
          <a:prstGeom prst="rect">
            <a:avLst/>
          </a:prstGeom>
        </p:spPr>
        <p:txBody>
          <a:bodyPr vert="horz" wrap="square" lIns="0" tIns="24955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965"/>
              </a:spcBef>
              <a:buChar char="•"/>
              <a:tabLst>
                <a:tab pos="390525" algn="l"/>
              </a:tabLst>
            </a:pPr>
            <a:r>
              <a:rPr sz="2800" spc="-75" dirty="0">
                <a:latin typeface="Arial Unicode MS"/>
                <a:cs typeface="Arial Unicode MS"/>
              </a:rPr>
              <a:t>Rank</a:t>
            </a:r>
            <a:r>
              <a:rPr sz="2800" dirty="0">
                <a:latin typeface="Arial Unicode MS"/>
                <a:cs typeface="Arial Unicode MS"/>
              </a:rPr>
              <a:t> </a:t>
            </a:r>
            <a:r>
              <a:rPr sz="2800" spc="165" dirty="0">
                <a:latin typeface="Arial Unicode MS"/>
                <a:cs typeface="Arial Unicode MS"/>
              </a:rPr>
              <a:t>8</a:t>
            </a:r>
            <a:endParaRPr sz="2800">
              <a:latin typeface="Arial Unicode MS"/>
              <a:cs typeface="Arial Unicode MS"/>
            </a:endParaRPr>
          </a:p>
          <a:p>
            <a:pPr marL="390525" indent="-377825">
              <a:lnSpc>
                <a:spcPct val="100000"/>
              </a:lnSpc>
              <a:spcBef>
                <a:spcPts val="1865"/>
              </a:spcBef>
              <a:buChar char="•"/>
              <a:tabLst>
                <a:tab pos="390525" algn="l"/>
              </a:tabLst>
            </a:pPr>
            <a:r>
              <a:rPr sz="2800" spc="40" dirty="0">
                <a:latin typeface="Arial Unicode MS"/>
                <a:cs typeface="Arial Unicode MS"/>
              </a:rPr>
              <a:t>If</a:t>
            </a:r>
            <a:r>
              <a:rPr sz="2800" spc="35" dirty="0">
                <a:latin typeface="Arial Unicode MS"/>
                <a:cs typeface="Arial Unicode MS"/>
              </a:rPr>
              <a:t> </a:t>
            </a:r>
            <a:r>
              <a:rPr sz="2800" spc="190" dirty="0">
                <a:latin typeface="Arial Unicode MS"/>
                <a:cs typeface="Arial Unicode MS"/>
              </a:rPr>
              <a:t>N&gt;8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5772150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9"/>
                </a:moveTo>
                <a:lnTo>
                  <a:pt x="0" y="126999"/>
                </a:lnTo>
                <a:lnTo>
                  <a:pt x="419100" y="127000"/>
                </a:lnTo>
                <a:lnTo>
                  <a:pt x="419100" y="190500"/>
                </a:lnTo>
                <a:lnTo>
                  <a:pt x="609600" y="95250"/>
                </a:lnTo>
                <a:lnTo>
                  <a:pt x="546099" y="63500"/>
                </a:lnTo>
                <a:lnTo>
                  <a:pt x="0" y="63499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500"/>
                </a:lnTo>
                <a:lnTo>
                  <a:pt x="546099" y="63500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98630" y="5262819"/>
            <a:ext cx="27495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75" spc="-3217" baseline="-14934" dirty="0">
                <a:latin typeface="Times New Roman"/>
                <a:cs typeface="Times New Roman"/>
              </a:rPr>
              <a:t>F</a:t>
            </a:r>
            <a:r>
              <a:rPr sz="4650" spc="-35" dirty="0">
                <a:latin typeface="Times New Roman"/>
                <a:cs typeface="Times New Roman"/>
              </a:rPr>
              <a:t>ˆ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4200" y="5695950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9"/>
                </a:moveTo>
                <a:lnTo>
                  <a:pt x="0" y="126999"/>
                </a:lnTo>
                <a:lnTo>
                  <a:pt x="419100" y="127000"/>
                </a:lnTo>
                <a:lnTo>
                  <a:pt x="419100" y="190500"/>
                </a:lnTo>
                <a:lnTo>
                  <a:pt x="609600" y="95250"/>
                </a:lnTo>
                <a:lnTo>
                  <a:pt x="546099" y="63500"/>
                </a:lnTo>
                <a:lnTo>
                  <a:pt x="0" y="63499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500"/>
                </a:lnTo>
                <a:lnTo>
                  <a:pt x="546099" y="63500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62911" y="3673747"/>
            <a:ext cx="196850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b="1" spc="5" dirty="0">
                <a:latin typeface="Times New Roman"/>
                <a:cs typeface="Times New Roman"/>
              </a:rPr>
              <a:t>f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1791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2762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2932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3899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1333" y="6119588"/>
            <a:ext cx="92710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2750" algn="l"/>
              </a:tabLst>
            </a:pPr>
            <a:r>
              <a:rPr sz="3350" b="1" spc="25" dirty="0">
                <a:latin typeface="Times New Roman"/>
                <a:cs typeface="Times New Roman"/>
              </a:rPr>
              <a:t>f	</a:t>
            </a:r>
            <a:r>
              <a:rPr sz="3350" spc="35" dirty="0">
                <a:latin typeface="Symbol"/>
                <a:cs typeface="Symbol"/>
              </a:rPr>
              <a:t></a:t>
            </a:r>
            <a:r>
              <a:rPr sz="3350" spc="-565" dirty="0">
                <a:latin typeface="Times New Roman"/>
                <a:cs typeface="Times New Roman"/>
              </a:rPr>
              <a:t> </a:t>
            </a:r>
            <a:r>
              <a:rPr sz="3350" spc="30" dirty="0">
                <a:latin typeface="Times New Roman"/>
                <a:cs typeface="Times New Roman"/>
              </a:rPr>
              <a:t>1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610762"/>
            <a:ext cx="568325" cy="3606800"/>
          </a:xfrm>
          <a:custGeom>
            <a:avLst/>
            <a:gdLst/>
            <a:ahLst/>
            <a:cxnLst/>
            <a:rect l="l" t="t" r="r" b="b"/>
            <a:pathLst>
              <a:path w="568325" h="3606800">
                <a:moveTo>
                  <a:pt x="0" y="0"/>
                </a:moveTo>
                <a:lnTo>
                  <a:pt x="568325" y="0"/>
                </a:lnTo>
                <a:lnTo>
                  <a:pt x="568325" y="3606801"/>
                </a:lnTo>
                <a:lnTo>
                  <a:pt x="0" y="360680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940" y="4217562"/>
            <a:ext cx="5521325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0"/>
              </a:spcBef>
              <a:buChar char="•"/>
              <a:tabLst>
                <a:tab pos="390525" algn="l"/>
                <a:tab pos="4135120" algn="l"/>
              </a:tabLst>
            </a:pPr>
            <a:r>
              <a:rPr sz="2800" spc="0" dirty="0">
                <a:latin typeface="Arial Unicode MS"/>
                <a:cs typeface="Arial Unicode MS"/>
              </a:rPr>
              <a:t>Homogeneous</a:t>
            </a:r>
            <a:r>
              <a:rPr sz="2800" spc="85" dirty="0">
                <a:latin typeface="Arial Unicode MS"/>
                <a:cs typeface="Arial Unicode MS"/>
              </a:rPr>
              <a:t> </a:t>
            </a:r>
            <a:r>
              <a:rPr sz="2800" spc="-90" dirty="0">
                <a:latin typeface="Arial Unicode MS"/>
                <a:cs typeface="Arial Unicode MS"/>
              </a:rPr>
              <a:t>system	</a:t>
            </a:r>
            <a:r>
              <a:rPr sz="5175" b="1" spc="75" baseline="-2415" dirty="0">
                <a:latin typeface="Times New Roman"/>
                <a:cs typeface="Times New Roman"/>
              </a:rPr>
              <a:t>W </a:t>
            </a:r>
            <a:r>
              <a:rPr sz="3500" b="1" dirty="0">
                <a:latin typeface="Times New Roman"/>
                <a:cs typeface="Times New Roman"/>
              </a:rPr>
              <a:t>f </a:t>
            </a:r>
            <a:r>
              <a:rPr sz="3500" dirty="0">
                <a:latin typeface="Symbol"/>
                <a:cs typeface="Symbol"/>
              </a:rPr>
              <a:t></a:t>
            </a:r>
            <a:r>
              <a:rPr sz="3500" spc="-30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580" y="2388023"/>
            <a:ext cx="470534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50" dirty="0">
                <a:latin typeface="Times New Roman"/>
                <a:cs typeface="Times New Roman"/>
              </a:rPr>
              <a:t>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73403" y="2234374"/>
            <a:ext cx="1055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957827" y="1185524"/>
                <a:ext cx="7319761" cy="2807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7" y="1185524"/>
                <a:ext cx="7319761" cy="2807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1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6670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3310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4594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2446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2765" y="3517583"/>
            <a:ext cx="336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Arial Unicode MS"/>
                <a:cs typeface="Arial Unicode MS"/>
              </a:rPr>
              <a:t>Find </a:t>
            </a:r>
            <a:r>
              <a:rPr sz="2800" spc="-290" dirty="0">
                <a:latin typeface="Arial Unicode MS"/>
                <a:cs typeface="Arial Unicode MS"/>
              </a:rPr>
              <a:t>F </a:t>
            </a:r>
            <a:r>
              <a:rPr sz="2800" spc="25" dirty="0">
                <a:latin typeface="Arial Unicode MS"/>
                <a:cs typeface="Arial Unicode MS"/>
              </a:rPr>
              <a:t>that</a:t>
            </a:r>
            <a:r>
              <a:rPr sz="2800" spc="10" dirty="0">
                <a:latin typeface="Arial Unicode MS"/>
                <a:cs typeface="Arial Unicode MS"/>
              </a:rPr>
              <a:t> </a:t>
            </a:r>
            <a:r>
              <a:rPr sz="2800" spc="-25" dirty="0">
                <a:latin typeface="Arial Unicode MS"/>
                <a:cs typeface="Arial Unicode MS"/>
              </a:rPr>
              <a:t>minimizes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6202" y="3336864"/>
            <a:ext cx="3251835" cy="1206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477010" algn="l"/>
              </a:tabLst>
            </a:pPr>
            <a:r>
              <a:rPr sz="4650" spc="-5" dirty="0">
                <a:latin typeface="Times New Roman"/>
                <a:cs typeface="Times New Roman"/>
              </a:rPr>
              <a:t>F</a:t>
            </a:r>
            <a:r>
              <a:rPr sz="4650" spc="-495" dirty="0">
                <a:latin typeface="Times New Roman"/>
                <a:cs typeface="Times New Roman"/>
              </a:rPr>
              <a:t> </a:t>
            </a:r>
            <a:r>
              <a:rPr sz="4650" spc="-5" dirty="0">
                <a:latin typeface="Symbol"/>
                <a:cs typeface="Symbol"/>
              </a:rPr>
              <a:t></a:t>
            </a:r>
            <a:r>
              <a:rPr sz="4650" spc="-90" dirty="0">
                <a:latin typeface="Times New Roman"/>
                <a:cs typeface="Times New Roman"/>
              </a:rPr>
              <a:t> </a:t>
            </a:r>
            <a:r>
              <a:rPr sz="4650" spc="-1080" dirty="0">
                <a:latin typeface="Times New Roman"/>
                <a:cs typeface="Times New Roman"/>
              </a:rPr>
              <a:t>F</a:t>
            </a:r>
            <a:r>
              <a:rPr sz="6975" spc="-1620" baseline="14934" dirty="0" smtClean="0">
                <a:latin typeface="Times New Roman"/>
                <a:cs typeface="Times New Roman"/>
              </a:rPr>
              <a:t>ˆ</a:t>
            </a:r>
            <a:r>
              <a:rPr sz="6975" spc="-1620" baseline="14934" dirty="0">
                <a:latin typeface="Times New Roman"/>
                <a:cs typeface="Times New Roman"/>
              </a:rPr>
              <a:t>	</a:t>
            </a:r>
            <a:r>
              <a:rPr sz="4650" spc="-5" dirty="0">
                <a:latin typeface="Symbol"/>
                <a:cs typeface="Symbol"/>
              </a:rPr>
              <a:t></a:t>
            </a:r>
            <a:r>
              <a:rPr sz="4650" spc="-180" dirty="0">
                <a:latin typeface="Times New Roman"/>
                <a:cs typeface="Times New Roman"/>
              </a:rPr>
              <a:t> </a:t>
            </a:r>
            <a:r>
              <a:rPr sz="4650" spc="-5" dirty="0">
                <a:latin typeface="Times New Roman"/>
                <a:cs typeface="Times New Roman"/>
              </a:rPr>
              <a:t>0</a:t>
            </a:r>
            <a:endParaRPr sz="4650" dirty="0">
              <a:latin typeface="Times New Roman"/>
              <a:cs typeface="Times New Roman"/>
            </a:endParaRPr>
          </a:p>
          <a:p>
            <a:pPr marL="1475105">
              <a:lnSpc>
                <a:spcPct val="100000"/>
              </a:lnSpc>
              <a:spcBef>
                <a:spcPts val="1785"/>
              </a:spcBef>
            </a:pPr>
            <a:r>
              <a:rPr sz="1600" spc="-20" dirty="0">
                <a:latin typeface="Arial Unicode MS"/>
                <a:cs typeface="Arial Unicode MS"/>
              </a:rPr>
              <a:t>Frobenius </a:t>
            </a:r>
            <a:r>
              <a:rPr sz="1600" spc="10" dirty="0">
                <a:latin typeface="Arial Unicode MS"/>
                <a:cs typeface="Arial Unicode MS"/>
              </a:rPr>
              <a:t>norm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150" dirty="0">
                <a:latin typeface="Arial Unicode MS"/>
                <a:cs typeface="Arial Unicode MS"/>
              </a:rPr>
              <a:t>(*)</a:t>
            </a:r>
            <a:endParaRPr sz="16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3124200"/>
            <a:ext cx="7391400" cy="2362200"/>
          </a:xfrm>
          <a:custGeom>
            <a:avLst/>
            <a:gdLst/>
            <a:ahLst/>
            <a:cxnLst/>
            <a:rect l="l" t="t" r="r" b="b"/>
            <a:pathLst>
              <a:path w="7391400" h="2362200">
                <a:moveTo>
                  <a:pt x="0" y="0"/>
                </a:moveTo>
                <a:lnTo>
                  <a:pt x="7391400" y="0"/>
                </a:lnTo>
                <a:lnTo>
                  <a:pt x="73914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9659" y="1111835"/>
            <a:ext cx="8101330" cy="13989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785"/>
              </a:spcBef>
              <a:tabLst>
                <a:tab pos="1007744" algn="l"/>
              </a:tabLst>
            </a:pPr>
            <a:r>
              <a:rPr sz="2800" spc="65" dirty="0">
                <a:latin typeface="Arial Unicode MS"/>
                <a:cs typeface="Arial Unicode MS"/>
              </a:rPr>
              <a:t>and	</a:t>
            </a:r>
            <a:r>
              <a:rPr sz="2800" spc="-15" dirty="0">
                <a:latin typeface="Arial Unicode MS"/>
                <a:cs typeface="Arial Unicode MS"/>
              </a:rPr>
              <a:t>estimated </a:t>
            </a:r>
            <a:r>
              <a:rPr sz="2800" spc="-765" dirty="0">
                <a:latin typeface="Arial Unicode MS"/>
                <a:cs typeface="Arial Unicode MS"/>
              </a:rPr>
              <a:t>F</a:t>
            </a:r>
            <a:r>
              <a:rPr sz="2700" spc="-1147" baseline="66358" dirty="0">
                <a:latin typeface="Arial Unicode MS"/>
                <a:cs typeface="Arial Unicode MS"/>
              </a:rPr>
              <a:t>^</a:t>
            </a:r>
            <a:r>
              <a:rPr sz="2700" spc="450" baseline="66358" dirty="0">
                <a:latin typeface="Arial Unicode MS"/>
                <a:cs typeface="Arial Unicode MS"/>
              </a:rPr>
              <a:t> </a:t>
            </a:r>
            <a:r>
              <a:rPr sz="2800" spc="35" dirty="0">
                <a:latin typeface="Arial Unicode MS"/>
                <a:cs typeface="Arial Unicode MS"/>
              </a:rPr>
              <a:t>may </a:t>
            </a:r>
            <a:r>
              <a:rPr sz="2800" spc="10" dirty="0">
                <a:latin typeface="Arial Unicode MS"/>
                <a:cs typeface="Arial Unicode MS"/>
              </a:rPr>
              <a:t>have </a:t>
            </a:r>
            <a:r>
              <a:rPr sz="2800" spc="35" dirty="0">
                <a:latin typeface="Arial Unicode MS"/>
                <a:cs typeface="Arial Unicode MS"/>
              </a:rPr>
              <a:t>full </a:t>
            </a:r>
            <a:r>
              <a:rPr sz="2800" spc="40" dirty="0">
                <a:latin typeface="Arial Unicode MS"/>
                <a:cs typeface="Arial Unicode MS"/>
              </a:rPr>
              <a:t>rank </a:t>
            </a:r>
            <a:r>
              <a:rPr sz="2800" spc="-95" dirty="0">
                <a:latin typeface="Arial Unicode MS"/>
                <a:cs typeface="Arial Unicode MS"/>
              </a:rPr>
              <a:t>(det(</a:t>
            </a:r>
            <a:r>
              <a:rPr sz="2700" spc="-142" baseline="66358" dirty="0">
                <a:latin typeface="Arial Unicode MS"/>
                <a:cs typeface="Arial Unicode MS"/>
              </a:rPr>
              <a:t>^</a:t>
            </a:r>
            <a:r>
              <a:rPr sz="2800" spc="-95" dirty="0">
                <a:latin typeface="Arial Unicode MS"/>
                <a:cs typeface="Arial Unicode MS"/>
              </a:rPr>
              <a:t>F)</a:t>
            </a:r>
            <a:r>
              <a:rPr sz="2800" spc="375" dirty="0">
                <a:latin typeface="Arial Unicode MS"/>
                <a:cs typeface="Arial Unicode MS"/>
              </a:rPr>
              <a:t> </a:t>
            </a:r>
            <a:r>
              <a:rPr sz="2800" spc="60" dirty="0">
                <a:latin typeface="Arial Unicode MS"/>
                <a:cs typeface="Arial Unicode MS"/>
              </a:rPr>
              <a:t>≠0)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But </a:t>
            </a:r>
            <a:r>
              <a:rPr sz="3200" spc="25" dirty="0">
                <a:solidFill>
                  <a:srgbClr val="FF0000"/>
                </a:solidFill>
                <a:latin typeface="Arial Unicode MS"/>
                <a:cs typeface="Arial Unicode MS"/>
              </a:rPr>
              <a:t>remember: </a:t>
            </a:r>
            <a:r>
              <a:rPr sz="3200" spc="25" dirty="0">
                <a:latin typeface="Arial Unicode MS"/>
                <a:cs typeface="Arial Unicode MS"/>
              </a:rPr>
              <a:t>fundamental </a:t>
            </a:r>
            <a:r>
              <a:rPr sz="3200" spc="65" dirty="0">
                <a:latin typeface="Arial Unicode MS"/>
                <a:cs typeface="Arial Unicode MS"/>
              </a:rPr>
              <a:t>matrix </a:t>
            </a:r>
            <a:r>
              <a:rPr sz="3200" spc="-110" dirty="0">
                <a:latin typeface="Arial Unicode MS"/>
                <a:cs typeface="Arial Unicode MS"/>
              </a:rPr>
              <a:t>is</a:t>
            </a:r>
            <a:r>
              <a:rPr sz="3200" spc="500" dirty="0">
                <a:latin typeface="Arial Unicode MS"/>
                <a:cs typeface="Arial Unicode MS"/>
              </a:rPr>
              <a:t> </a:t>
            </a:r>
            <a:r>
              <a:rPr sz="3200" spc="-30" dirty="0">
                <a:latin typeface="Arial Unicode MS"/>
                <a:cs typeface="Arial Unicode MS"/>
              </a:rPr>
              <a:t>Rank2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744720"/>
            <a:ext cx="8324850" cy="199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Arial Unicode MS"/>
                <a:cs typeface="Arial Unicode MS"/>
              </a:rPr>
              <a:t>Subject </a:t>
            </a:r>
            <a:r>
              <a:rPr sz="2800" spc="55" dirty="0">
                <a:latin typeface="Arial Unicode MS"/>
                <a:cs typeface="Arial Unicode MS"/>
              </a:rPr>
              <a:t>to</a:t>
            </a:r>
            <a:r>
              <a:rPr sz="2800" spc="180" dirty="0">
                <a:latin typeface="Arial Unicode MS"/>
                <a:cs typeface="Arial Unicode MS"/>
              </a:rPr>
              <a:t> </a:t>
            </a:r>
            <a:r>
              <a:rPr sz="2800" spc="25" dirty="0">
                <a:latin typeface="Arial Unicode MS"/>
                <a:cs typeface="Arial Unicode MS"/>
              </a:rPr>
              <a:t>det(F)=0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</a:pPr>
            <a:r>
              <a:rPr sz="2800" spc="-70" dirty="0">
                <a:latin typeface="Arial Unicode MS"/>
                <a:cs typeface="Arial Unicode MS"/>
              </a:rPr>
              <a:t>SVD </a:t>
            </a:r>
            <a:r>
              <a:rPr sz="2800" spc="80" dirty="0">
                <a:latin typeface="Arial Unicode MS"/>
                <a:cs typeface="Arial Unicode MS"/>
              </a:rPr>
              <a:t>(again!) </a:t>
            </a:r>
            <a:r>
              <a:rPr sz="2800" spc="0" dirty="0">
                <a:latin typeface="Arial Unicode MS"/>
                <a:cs typeface="Arial Unicode MS"/>
              </a:rPr>
              <a:t>can </a:t>
            </a:r>
            <a:r>
              <a:rPr sz="2800" spc="50" dirty="0">
                <a:latin typeface="Arial Unicode MS"/>
                <a:cs typeface="Arial Unicode MS"/>
              </a:rPr>
              <a:t>be </a:t>
            </a:r>
            <a:r>
              <a:rPr sz="2800" spc="-50" dirty="0">
                <a:latin typeface="Arial Unicode MS"/>
                <a:cs typeface="Arial Unicode MS"/>
              </a:rPr>
              <a:t>used </a:t>
            </a:r>
            <a:r>
              <a:rPr sz="2800" spc="50" dirty="0">
                <a:latin typeface="Arial Unicode MS"/>
                <a:cs typeface="Arial Unicode MS"/>
              </a:rPr>
              <a:t>to </a:t>
            </a:r>
            <a:r>
              <a:rPr sz="2800" spc="-20" dirty="0">
                <a:latin typeface="Arial Unicode MS"/>
                <a:cs typeface="Arial Unicode MS"/>
              </a:rPr>
              <a:t>solve </a:t>
            </a:r>
            <a:r>
              <a:rPr sz="2800" spc="-45" dirty="0">
                <a:latin typeface="Arial Unicode MS"/>
                <a:cs typeface="Arial Unicode MS"/>
              </a:rPr>
              <a:t>this</a:t>
            </a:r>
            <a:r>
              <a:rPr sz="2800" spc="585" dirty="0">
                <a:latin typeface="Arial Unicode MS"/>
                <a:cs typeface="Arial Unicode MS"/>
              </a:rPr>
              <a:t> </a:t>
            </a:r>
            <a:r>
              <a:rPr sz="2800" spc="50" dirty="0">
                <a:latin typeface="Arial Unicode MS"/>
                <a:cs typeface="Arial Unicode MS"/>
              </a:rPr>
              <a:t>problem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1400" spc="125" dirty="0">
                <a:latin typeface="Arial Unicode MS"/>
                <a:cs typeface="Arial Unicode MS"/>
              </a:rPr>
              <a:t>(*) </a:t>
            </a:r>
            <a:r>
              <a:rPr sz="1400" spc="-10" dirty="0">
                <a:latin typeface="Arial Unicode MS"/>
                <a:cs typeface="Arial Unicode MS"/>
              </a:rPr>
              <a:t>Sq. </a:t>
            </a:r>
            <a:r>
              <a:rPr sz="1400" spc="35" dirty="0">
                <a:latin typeface="Arial Unicode MS"/>
                <a:cs typeface="Arial Unicode MS"/>
              </a:rPr>
              <a:t>root of </a:t>
            </a:r>
            <a:r>
              <a:rPr sz="1400" spc="-5" dirty="0">
                <a:latin typeface="Arial Unicode MS"/>
                <a:cs typeface="Arial Unicode MS"/>
              </a:rPr>
              <a:t>the </a:t>
            </a:r>
            <a:r>
              <a:rPr sz="1400" spc="-75" dirty="0">
                <a:latin typeface="Arial Unicode MS"/>
                <a:cs typeface="Arial Unicode MS"/>
              </a:rPr>
              <a:t>sum </a:t>
            </a:r>
            <a:r>
              <a:rPr sz="1400" spc="35" dirty="0">
                <a:latin typeface="Arial Unicode MS"/>
                <a:cs typeface="Arial Unicode MS"/>
              </a:rPr>
              <a:t>of </a:t>
            </a:r>
            <a:r>
              <a:rPr sz="1400" spc="-20" dirty="0">
                <a:latin typeface="Arial Unicode MS"/>
                <a:cs typeface="Arial Unicode MS"/>
              </a:rPr>
              <a:t>squares </a:t>
            </a:r>
            <a:r>
              <a:rPr sz="1400" spc="35" dirty="0">
                <a:latin typeface="Arial Unicode MS"/>
                <a:cs typeface="Arial Unicode MS"/>
              </a:rPr>
              <a:t>of all</a:t>
            </a:r>
            <a:r>
              <a:rPr sz="1400" spc="-35" dirty="0">
                <a:latin typeface="Arial Unicode MS"/>
                <a:cs typeface="Arial Unicode MS"/>
              </a:rPr>
              <a:t> </a:t>
            </a:r>
            <a:r>
              <a:rPr sz="1400" spc="-10" dirty="0">
                <a:latin typeface="Arial Unicode MS"/>
                <a:cs typeface="Arial Unicode MS"/>
              </a:rPr>
              <a:t>entries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0390" y="309914"/>
            <a:ext cx="4999355" cy="739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3240" algn="l"/>
                <a:tab pos="2500630" algn="l"/>
              </a:tabLst>
            </a:pPr>
            <a:r>
              <a:rPr sz="5850" i="1" spc="-1057" baseline="-2136" dirty="0">
                <a:latin typeface="Times New Roman"/>
                <a:cs typeface="Times New Roman"/>
              </a:rPr>
              <a:t>F</a:t>
            </a:r>
            <a:r>
              <a:rPr sz="5850" spc="-1057" baseline="12820" dirty="0">
                <a:latin typeface="Times New Roman"/>
                <a:cs typeface="Times New Roman"/>
              </a:rPr>
              <a:t>ˆ	</a:t>
            </a:r>
            <a:r>
              <a:rPr sz="5400" spc="-67" baseline="1543" dirty="0"/>
              <a:t>satisfies:	</a:t>
            </a:r>
            <a:r>
              <a:rPr sz="4650" spc="85" dirty="0">
                <a:latin typeface="Times New Roman"/>
                <a:cs typeface="Times New Roman"/>
              </a:rPr>
              <a:t>p</a:t>
            </a:r>
            <a:r>
              <a:rPr sz="4050" spc="127" baseline="43209" dirty="0">
                <a:latin typeface="Times New Roman"/>
                <a:cs typeface="Times New Roman"/>
              </a:rPr>
              <a:t>T </a:t>
            </a:r>
            <a:r>
              <a:rPr sz="4650" spc="-1080" dirty="0">
                <a:latin typeface="Times New Roman"/>
                <a:cs typeface="Times New Roman"/>
              </a:rPr>
              <a:t>F</a:t>
            </a:r>
            <a:r>
              <a:rPr sz="6975" spc="-1620" baseline="14934" dirty="0">
                <a:latin typeface="Times New Roman"/>
                <a:cs typeface="Times New Roman"/>
              </a:rPr>
              <a:t>ˆ </a:t>
            </a:r>
            <a:r>
              <a:rPr sz="4650" spc="-10" dirty="0">
                <a:latin typeface="Times New Roman"/>
                <a:cs typeface="Times New Roman"/>
              </a:rPr>
              <a:t>p</a:t>
            </a:r>
            <a:r>
              <a:rPr sz="6975" spc="-15" baseline="2986" dirty="0">
                <a:latin typeface="Symbol"/>
                <a:cs typeface="Symbol"/>
              </a:rPr>
              <a:t></a:t>
            </a:r>
            <a:r>
              <a:rPr sz="6975" spc="-15" baseline="2986" dirty="0">
                <a:latin typeface="Times New Roman"/>
                <a:cs typeface="Times New Roman"/>
              </a:rPr>
              <a:t> </a:t>
            </a:r>
            <a:r>
              <a:rPr sz="4650" dirty="0">
                <a:latin typeface="Symbol"/>
                <a:cs typeface="Symbol"/>
              </a:rPr>
              <a:t></a:t>
            </a:r>
            <a:r>
              <a:rPr sz="4650" spc="-305" dirty="0">
                <a:latin typeface="Times New Roman"/>
                <a:cs typeface="Times New Roman"/>
              </a:rPr>
              <a:t> </a:t>
            </a:r>
            <a:r>
              <a:rPr sz="4650" dirty="0">
                <a:latin typeface="Times New Roman"/>
                <a:cs typeface="Times New Roman"/>
              </a:rPr>
              <a:t>0</a:t>
            </a:r>
            <a:endParaRPr sz="4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3870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0510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1794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9646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0702" y="746064"/>
            <a:ext cx="224853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89710" algn="l"/>
              </a:tabLst>
            </a:pPr>
            <a:r>
              <a:rPr sz="4650" spc="-5" dirty="0">
                <a:latin typeface="Times New Roman"/>
                <a:cs typeface="Times New Roman"/>
              </a:rPr>
              <a:t>F</a:t>
            </a:r>
            <a:r>
              <a:rPr sz="4650" spc="-495" dirty="0">
                <a:latin typeface="Times New Roman"/>
                <a:cs typeface="Times New Roman"/>
              </a:rPr>
              <a:t> </a:t>
            </a:r>
            <a:r>
              <a:rPr sz="4650" spc="-5" dirty="0">
                <a:latin typeface="Symbol"/>
                <a:cs typeface="Symbol"/>
              </a:rPr>
              <a:t></a:t>
            </a:r>
            <a:r>
              <a:rPr sz="4650" spc="-90" dirty="0">
                <a:latin typeface="Times New Roman"/>
                <a:cs typeface="Times New Roman"/>
              </a:rPr>
              <a:t> </a:t>
            </a:r>
            <a:r>
              <a:rPr sz="4650" spc="-1080" dirty="0">
                <a:latin typeface="Times New Roman"/>
                <a:cs typeface="Times New Roman"/>
              </a:rPr>
              <a:t>F</a:t>
            </a:r>
            <a:r>
              <a:rPr sz="6975" spc="-1620" baseline="14934" dirty="0">
                <a:latin typeface="Times New Roman"/>
                <a:cs typeface="Times New Roman"/>
              </a:rPr>
              <a:t>ˆ	</a:t>
            </a:r>
            <a:r>
              <a:rPr sz="4650" spc="-5" dirty="0">
                <a:latin typeface="Symbol"/>
                <a:cs typeface="Symbol"/>
              </a:rPr>
              <a:t></a:t>
            </a:r>
            <a:r>
              <a:rPr sz="4650" spc="-254" dirty="0">
                <a:latin typeface="Times New Roman"/>
                <a:cs typeface="Times New Roman"/>
              </a:rPr>
              <a:t> </a:t>
            </a:r>
            <a:r>
              <a:rPr sz="4650" spc="-5" dirty="0">
                <a:latin typeface="Times New Roman"/>
                <a:cs typeface="Times New Roman"/>
              </a:rPr>
              <a:t>0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964" y="926782"/>
            <a:ext cx="336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Arial Unicode MS"/>
                <a:cs typeface="Arial Unicode MS"/>
              </a:rPr>
              <a:t>Find </a:t>
            </a:r>
            <a:r>
              <a:rPr sz="2800" spc="-290" dirty="0">
                <a:latin typeface="Arial Unicode MS"/>
                <a:cs typeface="Arial Unicode MS"/>
              </a:rPr>
              <a:t>F </a:t>
            </a:r>
            <a:r>
              <a:rPr sz="2800" spc="25" dirty="0">
                <a:latin typeface="Arial Unicode MS"/>
                <a:cs typeface="Arial Unicode MS"/>
              </a:rPr>
              <a:t>that</a:t>
            </a:r>
            <a:r>
              <a:rPr sz="2800" spc="10" dirty="0">
                <a:latin typeface="Arial Unicode MS"/>
                <a:cs typeface="Arial Unicode MS"/>
              </a:rPr>
              <a:t> </a:t>
            </a:r>
            <a:r>
              <a:rPr sz="2800" spc="-25" dirty="0">
                <a:latin typeface="Arial Unicode MS"/>
                <a:cs typeface="Arial Unicode MS"/>
              </a:rPr>
              <a:t>minimizes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039" y="2153920"/>
            <a:ext cx="3100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Arial Unicode MS"/>
                <a:cs typeface="Arial Unicode MS"/>
              </a:rPr>
              <a:t>Subject </a:t>
            </a:r>
            <a:r>
              <a:rPr sz="2800" spc="55" dirty="0">
                <a:latin typeface="Arial Unicode MS"/>
                <a:cs typeface="Arial Unicode MS"/>
              </a:rPr>
              <a:t>to</a:t>
            </a:r>
            <a:r>
              <a:rPr sz="2800" spc="114" dirty="0">
                <a:latin typeface="Arial Unicode MS"/>
                <a:cs typeface="Arial Unicode MS"/>
              </a:rPr>
              <a:t> </a:t>
            </a:r>
            <a:r>
              <a:rPr sz="2800" spc="25" dirty="0">
                <a:latin typeface="Arial Unicode MS"/>
                <a:cs typeface="Arial Unicode MS"/>
              </a:rPr>
              <a:t>det(F)=0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6383" y="1683095"/>
            <a:ext cx="1788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Unicode MS"/>
                <a:cs typeface="Arial Unicode MS"/>
              </a:rPr>
              <a:t>Frobenius </a:t>
            </a:r>
            <a:r>
              <a:rPr sz="1600" spc="10" dirty="0">
                <a:latin typeface="Arial Unicode MS"/>
                <a:cs typeface="Arial Unicode MS"/>
              </a:rPr>
              <a:t>norm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150" dirty="0">
                <a:latin typeface="Arial Unicode MS"/>
                <a:cs typeface="Arial Unicode MS"/>
              </a:rPr>
              <a:t>(*)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533400"/>
            <a:ext cx="7391400" cy="2362200"/>
          </a:xfrm>
          <a:custGeom>
            <a:avLst/>
            <a:gdLst/>
            <a:ahLst/>
            <a:cxnLst/>
            <a:rect l="l" t="t" r="r" b="b"/>
            <a:pathLst>
              <a:path w="7391400" h="2362200">
                <a:moveTo>
                  <a:pt x="0" y="0"/>
                </a:moveTo>
                <a:lnTo>
                  <a:pt x="7391400" y="0"/>
                </a:lnTo>
                <a:lnTo>
                  <a:pt x="73914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50740" y="4215574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Wh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55" dirty="0">
                <a:latin typeface="Arial Unicode MS"/>
                <a:cs typeface="Arial Unicode MS"/>
              </a:rPr>
              <a:t>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50" dirty="0"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056" y="6425374"/>
            <a:ext cx="4332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latin typeface="Arial Unicode MS"/>
                <a:cs typeface="Arial Unicode MS"/>
              </a:rPr>
              <a:t>[HZ] </a:t>
            </a:r>
            <a:r>
              <a:rPr sz="1600" spc="60" dirty="0">
                <a:latin typeface="Arial Unicode MS"/>
                <a:cs typeface="Arial Unicode MS"/>
              </a:rPr>
              <a:t>pag </a:t>
            </a:r>
            <a:r>
              <a:rPr sz="1600" spc="25" dirty="0">
                <a:latin typeface="Arial Unicode MS"/>
                <a:cs typeface="Arial Unicode MS"/>
              </a:rPr>
              <a:t>281, chapter </a:t>
            </a:r>
            <a:r>
              <a:rPr sz="1600" spc="-25" dirty="0">
                <a:latin typeface="Arial Unicode MS"/>
                <a:cs typeface="Arial Unicode MS"/>
              </a:rPr>
              <a:t>11, </a:t>
            </a:r>
            <a:r>
              <a:rPr sz="1600" spc="35" dirty="0">
                <a:latin typeface="Arial Unicode MS"/>
                <a:cs typeface="Arial Unicode MS"/>
              </a:rPr>
              <a:t>“Computation </a:t>
            </a:r>
            <a:r>
              <a:rPr sz="1600" spc="50" dirty="0">
                <a:latin typeface="Arial Unicode MS"/>
                <a:cs typeface="Arial Unicode MS"/>
              </a:rPr>
              <a:t>of</a:t>
            </a:r>
            <a:r>
              <a:rPr sz="1600" spc="190" dirty="0">
                <a:latin typeface="Arial Unicode MS"/>
                <a:cs typeface="Arial Unicode MS"/>
              </a:rPr>
              <a:t> </a:t>
            </a:r>
            <a:r>
              <a:rPr sz="1600" spc="55" dirty="0">
                <a:latin typeface="Arial Unicode MS"/>
                <a:cs typeface="Arial Unicode MS"/>
              </a:rPr>
              <a:t>F”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1216" y="3341131"/>
                <a:ext cx="3610284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6" y="3341131"/>
                <a:ext cx="3610284" cy="12495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10510" y="4876800"/>
                <a:ext cx="406790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𝑆𝑉𝐷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10" y="4876800"/>
                <a:ext cx="4067908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8"/>
            <a:ext cx="9144000" cy="68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708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62400" y="1747837"/>
            <a:ext cx="3124517" cy="3119756"/>
            <a:chOff x="3962400" y="1747837"/>
            <a:chExt cx="3124517" cy="3119756"/>
          </a:xfrm>
        </p:grpSpPr>
        <p:sp>
          <p:nvSpPr>
            <p:cNvPr id="2" name="object 2"/>
            <p:cNvSpPr/>
            <p:nvPr/>
          </p:nvSpPr>
          <p:spPr>
            <a:xfrm>
              <a:off x="3962400" y="1752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967162" y="1747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7162" y="1747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7162" y="1789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2812" y="1898650"/>
              <a:ext cx="2197100" cy="2697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3400" y="1747837"/>
            <a:ext cx="3124517" cy="3119756"/>
            <a:chOff x="533400" y="1747837"/>
            <a:chExt cx="3124517" cy="3119756"/>
          </a:xfrm>
        </p:grpSpPr>
        <p:sp>
          <p:nvSpPr>
            <p:cNvPr id="7" name="object 7"/>
            <p:cNvSpPr/>
            <p:nvPr/>
          </p:nvSpPr>
          <p:spPr>
            <a:xfrm>
              <a:off x="533400" y="1752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162" y="1747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162" y="1747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162" y="1789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9675" y="1936750"/>
              <a:ext cx="2263775" cy="2905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17740" y="2020061"/>
            <a:ext cx="1544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/>
              <a:t>Mean</a:t>
            </a:r>
            <a:r>
              <a:rPr sz="2000" spc="5" dirty="0"/>
              <a:t> </a:t>
            </a:r>
            <a:r>
              <a:rPr sz="2000" spc="25" dirty="0"/>
              <a:t>errors:  </a:t>
            </a:r>
            <a:r>
              <a:rPr sz="2000" spc="55" dirty="0"/>
              <a:t>10.0pixel  </a:t>
            </a:r>
            <a:r>
              <a:rPr sz="2000" spc="50" dirty="0"/>
              <a:t>9.1pixel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903" y="2980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Recovering </a:t>
            </a:r>
            <a:r>
              <a:rPr sz="3200" spc="-25" dirty="0"/>
              <a:t>structure </a:t>
            </a:r>
            <a:r>
              <a:rPr sz="3200" spc="35" dirty="0"/>
              <a:t>from </a:t>
            </a:r>
            <a:r>
              <a:rPr sz="3200" spc="130" dirty="0"/>
              <a:t>a </a:t>
            </a:r>
            <a:r>
              <a:rPr sz="3200" spc="-10" dirty="0"/>
              <a:t>single</a:t>
            </a:r>
            <a:r>
              <a:rPr sz="3200" spc="340" dirty="0"/>
              <a:t> </a:t>
            </a:r>
            <a:r>
              <a:rPr sz="3200" spc="50" dirty="0"/>
              <a:t>view</a:t>
            </a:r>
            <a:endParaRPr sz="3200"/>
          </a:p>
        </p:txBody>
      </p:sp>
      <p:grpSp>
        <p:nvGrpSpPr>
          <p:cNvPr id="54" name="组合 53"/>
          <p:cNvGrpSpPr/>
          <p:nvPr/>
        </p:nvGrpSpPr>
        <p:grpSpPr>
          <a:xfrm>
            <a:off x="307340" y="1219200"/>
            <a:ext cx="7252335" cy="2991485"/>
            <a:chOff x="307340" y="1219200"/>
            <a:chExt cx="7252335" cy="2991485"/>
          </a:xfrm>
        </p:grpSpPr>
        <p:sp>
          <p:nvSpPr>
            <p:cNvPr id="3" name="object 3"/>
            <p:cNvSpPr/>
            <p:nvPr/>
          </p:nvSpPr>
          <p:spPr>
            <a:xfrm>
              <a:off x="4863468" y="1815290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1322062" y="0"/>
                  </a:moveTo>
                  <a:lnTo>
                    <a:pt x="171550" y="878889"/>
                  </a:lnTo>
                  <a:lnTo>
                    <a:pt x="0" y="2160617"/>
                  </a:lnTo>
                  <a:lnTo>
                    <a:pt x="60553" y="2114359"/>
                  </a:lnTo>
                  <a:lnTo>
                    <a:pt x="1029404" y="1374242"/>
                  </a:lnTo>
                  <a:lnTo>
                    <a:pt x="1322062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3468" y="1815291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60553" y="2114359"/>
                  </a:moveTo>
                  <a:lnTo>
                    <a:pt x="1029405" y="1374242"/>
                  </a:lnTo>
                  <a:lnTo>
                    <a:pt x="1322062" y="0"/>
                  </a:lnTo>
                  <a:lnTo>
                    <a:pt x="171550" y="878889"/>
                  </a:lnTo>
                  <a:lnTo>
                    <a:pt x="0" y="2160617"/>
                  </a:lnTo>
                  <a:lnTo>
                    <a:pt x="121106" y="2068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6603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307340" y="3834574"/>
              <a:ext cx="1530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30" dirty="0">
                  <a:latin typeface="Arial Unicode MS"/>
                  <a:cs typeface="Arial Unicode MS"/>
                </a:rPr>
                <a:t>Calibration</a:t>
              </a:r>
              <a:r>
                <a:rPr sz="1800" spc="10" dirty="0">
                  <a:latin typeface="Arial Unicode MS"/>
                  <a:cs typeface="Arial Unicode MS"/>
                </a:rPr>
                <a:t> </a:t>
              </a:r>
              <a:r>
                <a:rPr sz="1800" spc="65" dirty="0">
                  <a:latin typeface="Arial Unicode MS"/>
                  <a:cs typeface="Arial Unicode MS"/>
                </a:rPr>
                <a:t>rig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821939" y="3453574"/>
              <a:ext cx="6470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0" dirty="0">
                  <a:latin typeface="Arial Unicode MS"/>
                  <a:cs typeface="Arial Unicode MS"/>
                </a:rPr>
                <a:t>Scene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6250940" y="3373120"/>
              <a:ext cx="1072515" cy="837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55" dirty="0">
                  <a:latin typeface="Arial Unicode MS"/>
                  <a:cs typeface="Arial Unicode MS"/>
                </a:rPr>
                <a:t>C</a:t>
              </a:r>
              <a:endParaRPr sz="2400">
                <a:latin typeface="Arial Unicode MS"/>
                <a:cs typeface="Arial Unicode MS"/>
              </a:endParaRPr>
            </a:p>
            <a:p>
              <a:pPr algn="ctr">
                <a:lnSpc>
                  <a:spcPct val="100000"/>
                </a:lnSpc>
                <a:spcBef>
                  <a:spcPts val="1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Camera</a:t>
              </a:r>
              <a:r>
                <a:rPr sz="1800" spc="-40" dirty="0">
                  <a:latin typeface="Arial Unicode MS"/>
                  <a:cs typeface="Arial Unicode MS"/>
                </a:rPr>
                <a:t> </a:t>
              </a:r>
              <a:r>
                <a:rPr sz="1800" spc="-10" dirty="0">
                  <a:latin typeface="Arial Unicode MS"/>
                  <a:cs typeface="Arial Unicode MS"/>
                </a:rPr>
                <a:t>K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2140" y="4759515"/>
            <a:ext cx="7976234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Why </a:t>
            </a:r>
            <a:r>
              <a:rPr sz="3200" spc="-110" dirty="0">
                <a:latin typeface="Arial Unicode MS"/>
                <a:cs typeface="Arial Unicode MS"/>
              </a:rPr>
              <a:t>is </a:t>
            </a:r>
            <a:r>
              <a:rPr sz="3200" spc="30" dirty="0">
                <a:latin typeface="Arial Unicode MS"/>
                <a:cs typeface="Arial Unicode MS"/>
              </a:rPr>
              <a:t>it </a:t>
            </a:r>
            <a:r>
              <a:rPr sz="3200" spc="-80" dirty="0">
                <a:latin typeface="Arial Unicode MS"/>
                <a:cs typeface="Arial Unicode MS"/>
              </a:rPr>
              <a:t>so</a:t>
            </a:r>
            <a:r>
              <a:rPr sz="3200" spc="315" dirty="0">
                <a:latin typeface="Arial Unicode MS"/>
                <a:cs typeface="Arial Unicode MS"/>
              </a:rPr>
              <a:t> </a:t>
            </a:r>
            <a:r>
              <a:rPr sz="3200" spc="25" dirty="0">
                <a:latin typeface="Arial Unicode MS"/>
                <a:cs typeface="Arial Unicode MS"/>
              </a:rPr>
              <a:t>difficult?</a:t>
            </a:r>
            <a:endParaRPr sz="3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spc="-5" dirty="0">
                <a:latin typeface="Arial Unicode MS"/>
                <a:cs typeface="Arial Unicode MS"/>
              </a:rPr>
              <a:t>Intrinsic </a:t>
            </a:r>
            <a:r>
              <a:rPr sz="2400" spc="35" dirty="0">
                <a:latin typeface="Arial Unicode MS"/>
                <a:cs typeface="Arial Unicode MS"/>
              </a:rPr>
              <a:t>ambiguity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40" dirty="0">
                <a:latin typeface="Arial Unicode MS"/>
                <a:cs typeface="Arial Unicode MS"/>
              </a:rPr>
              <a:t>mapping </a:t>
            </a:r>
            <a:r>
              <a:rPr sz="2400" spc="25" dirty="0">
                <a:latin typeface="Arial Unicode MS"/>
                <a:cs typeface="Arial Unicode MS"/>
              </a:rPr>
              <a:t>from </a:t>
            </a:r>
            <a:r>
              <a:rPr sz="2400" spc="75" dirty="0">
                <a:latin typeface="Arial Unicode MS"/>
                <a:cs typeface="Arial Unicode MS"/>
              </a:rPr>
              <a:t>3D 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25" dirty="0">
                <a:latin typeface="Arial Unicode MS"/>
                <a:cs typeface="Arial Unicode MS"/>
              </a:rPr>
              <a:t>image</a:t>
            </a:r>
            <a:r>
              <a:rPr sz="2400" spc="33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(2D)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72" y="162548"/>
            <a:ext cx="8199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" dirty="0">
                <a:latin typeface="Arial Unicode MS"/>
                <a:cs typeface="Arial Unicode MS"/>
              </a:rPr>
              <a:t>Problems </a:t>
            </a:r>
            <a:r>
              <a:rPr sz="4000" spc="80" dirty="0">
                <a:latin typeface="Arial Unicode MS"/>
                <a:cs typeface="Arial Unicode MS"/>
              </a:rPr>
              <a:t>with </a:t>
            </a:r>
            <a:r>
              <a:rPr sz="4000" dirty="0">
                <a:latin typeface="Arial Unicode MS"/>
                <a:cs typeface="Arial Unicode MS"/>
              </a:rPr>
              <a:t>the </a:t>
            </a:r>
            <a:r>
              <a:rPr sz="4000" spc="-90" dirty="0">
                <a:latin typeface="Arial Unicode MS"/>
                <a:cs typeface="Arial Unicode MS"/>
              </a:rPr>
              <a:t>8-Point</a:t>
            </a:r>
            <a:r>
              <a:rPr sz="4000" spc="475" dirty="0">
                <a:latin typeface="Arial Unicode MS"/>
                <a:cs typeface="Arial Unicode MS"/>
              </a:rPr>
              <a:t> </a:t>
            </a:r>
            <a:r>
              <a:rPr sz="4000" spc="100" dirty="0">
                <a:latin typeface="Arial Unicode MS"/>
                <a:cs typeface="Arial Unicode MS"/>
              </a:rPr>
              <a:t>Algorithm</a:t>
            </a:r>
            <a:endParaRPr sz="4000">
              <a:latin typeface="Arial Unicode MS"/>
              <a:cs typeface="Arial Unicode M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4299" y="1828800"/>
            <a:ext cx="3162301" cy="3314701"/>
            <a:chOff x="114299" y="1828800"/>
            <a:chExt cx="3162301" cy="3314701"/>
          </a:xfrm>
        </p:grpSpPr>
        <p:sp>
          <p:nvSpPr>
            <p:cNvPr id="3" name="object 3"/>
            <p:cNvSpPr/>
            <p:nvPr/>
          </p:nvSpPr>
          <p:spPr>
            <a:xfrm>
              <a:off x="228600" y="1981200"/>
              <a:ext cx="2749550" cy="3124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5712" y="3351212"/>
              <a:ext cx="155575" cy="157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287" y="3036887"/>
              <a:ext cx="155575" cy="1571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5462" y="3036887"/>
              <a:ext cx="157163" cy="157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9400" y="3627437"/>
              <a:ext cx="157162" cy="157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5437" y="4110037"/>
              <a:ext cx="157163" cy="157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6787" y="2546350"/>
              <a:ext cx="157163" cy="1571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8837" y="36528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2637" y="2890837"/>
              <a:ext cx="157163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8837" y="31956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0237" y="39576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4037" y="33480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7837" y="25860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" y="4914901"/>
              <a:ext cx="3048000" cy="228600"/>
            </a:xfrm>
            <a:custGeom>
              <a:avLst/>
              <a:gdLst/>
              <a:ahLst/>
              <a:cxnLst/>
              <a:rect l="l" t="t" r="r" b="b"/>
              <a:pathLst>
                <a:path w="3048000" h="228600">
                  <a:moveTo>
                    <a:pt x="0" y="76198"/>
                  </a:moveTo>
                  <a:lnTo>
                    <a:pt x="0" y="152398"/>
                  </a:lnTo>
                  <a:lnTo>
                    <a:pt x="2819400" y="152400"/>
                  </a:lnTo>
                  <a:lnTo>
                    <a:pt x="2819400" y="228600"/>
                  </a:lnTo>
                  <a:lnTo>
                    <a:pt x="3048000" y="114300"/>
                  </a:lnTo>
                  <a:lnTo>
                    <a:pt x="2971800" y="76200"/>
                  </a:lnTo>
                  <a:lnTo>
                    <a:pt x="0" y="76198"/>
                  </a:lnTo>
                  <a:close/>
                </a:path>
                <a:path w="3048000" h="228600">
                  <a:moveTo>
                    <a:pt x="2819400" y="0"/>
                  </a:moveTo>
                  <a:lnTo>
                    <a:pt x="2819400" y="76200"/>
                  </a:lnTo>
                  <a:lnTo>
                    <a:pt x="2971800" y="762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299" y="1828800"/>
              <a:ext cx="228600" cy="3200400"/>
            </a:xfrm>
            <a:custGeom>
              <a:avLst/>
              <a:gdLst/>
              <a:ahLst/>
              <a:cxnLst/>
              <a:rect l="l" t="t" r="r" b="b"/>
              <a:pathLst>
                <a:path w="228600" h="3200400">
                  <a:moveTo>
                    <a:pt x="152400" y="228600"/>
                  </a:moveTo>
                  <a:lnTo>
                    <a:pt x="76200" y="228600"/>
                  </a:lnTo>
                  <a:lnTo>
                    <a:pt x="76200" y="3200400"/>
                  </a:lnTo>
                  <a:lnTo>
                    <a:pt x="152400" y="3200400"/>
                  </a:lnTo>
                  <a:lnTo>
                    <a:pt x="152400" y="228600"/>
                  </a:lnTo>
                  <a:close/>
                </a:path>
                <a:path w="228600" h="3200400">
                  <a:moveTo>
                    <a:pt x="114299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60140" y="3491696"/>
            <a:ext cx="427355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25" dirty="0">
                <a:latin typeface="Arial Unicode MS"/>
                <a:cs typeface="Arial Unicode MS"/>
              </a:rPr>
              <a:t>- </a:t>
            </a:r>
            <a:r>
              <a:rPr sz="2800" spc="-35" dirty="0">
                <a:latin typeface="Arial Unicode MS"/>
                <a:cs typeface="Arial Unicode MS"/>
              </a:rPr>
              <a:t>Recall </a:t>
            </a:r>
            <a:r>
              <a:rPr sz="2800" dirty="0">
                <a:latin typeface="Arial Unicode MS"/>
                <a:cs typeface="Arial Unicode MS"/>
              </a:rPr>
              <a:t>the </a:t>
            </a:r>
            <a:r>
              <a:rPr sz="2800" spc="-25" dirty="0">
                <a:latin typeface="Arial Unicode MS"/>
                <a:cs typeface="Arial Unicode MS"/>
              </a:rPr>
              <a:t>structure </a:t>
            </a:r>
            <a:r>
              <a:rPr sz="2800" spc="80" dirty="0">
                <a:latin typeface="Arial Unicode MS"/>
                <a:cs typeface="Arial Unicode MS"/>
              </a:rPr>
              <a:t>of</a:t>
            </a:r>
            <a:r>
              <a:rPr sz="2800" spc="315" dirty="0">
                <a:latin typeface="Arial Unicode MS"/>
                <a:cs typeface="Arial Unicode MS"/>
              </a:rPr>
              <a:t> </a:t>
            </a:r>
            <a:r>
              <a:rPr sz="2800" spc="165" dirty="0">
                <a:latin typeface="Arial Unicode MS"/>
                <a:cs typeface="Arial Unicode MS"/>
              </a:rPr>
              <a:t>W:</a:t>
            </a:r>
            <a:endParaRPr sz="2800">
              <a:latin typeface="Arial Unicode MS"/>
              <a:cs typeface="Arial Unicode MS"/>
            </a:endParaRPr>
          </a:p>
          <a:p>
            <a:pPr marL="574675" marR="400685" indent="-187325">
              <a:lnSpc>
                <a:spcPts val="2870"/>
              </a:lnSpc>
              <a:spcBef>
                <a:spcPts val="140"/>
              </a:spcBef>
            </a:pPr>
            <a:r>
              <a:rPr sz="2400" spc="-280" dirty="0">
                <a:latin typeface="Arial Unicode MS"/>
                <a:cs typeface="Arial Unicode MS"/>
              </a:rPr>
              <a:t>- </a:t>
            </a:r>
            <a:r>
              <a:rPr sz="2400" spc="100" dirty="0">
                <a:latin typeface="Arial Unicode MS"/>
                <a:cs typeface="Arial Unicode MS"/>
              </a:rPr>
              <a:t>do </a:t>
            </a:r>
            <a:r>
              <a:rPr sz="2400" spc="35" dirty="0">
                <a:latin typeface="Arial Unicode MS"/>
                <a:cs typeface="Arial Unicode MS"/>
              </a:rPr>
              <a:t>we </a:t>
            </a:r>
            <a:r>
              <a:rPr sz="2400" spc="-85" dirty="0">
                <a:latin typeface="Arial Unicode MS"/>
                <a:cs typeface="Arial Unicode MS"/>
              </a:rPr>
              <a:t>see </a:t>
            </a:r>
            <a:r>
              <a:rPr sz="2400" spc="40" dirty="0">
                <a:latin typeface="Arial Unicode MS"/>
                <a:cs typeface="Arial Unicode MS"/>
              </a:rPr>
              <a:t>any </a:t>
            </a:r>
            <a:r>
              <a:rPr sz="2400" spc="35" dirty="0">
                <a:latin typeface="Arial Unicode MS"/>
                <a:cs typeface="Arial Unicode MS"/>
              </a:rPr>
              <a:t>potential  </a:t>
            </a:r>
            <a:r>
              <a:rPr sz="2400" spc="25" dirty="0">
                <a:latin typeface="Arial Unicode MS"/>
                <a:cs typeface="Arial Unicode MS"/>
              </a:rPr>
              <a:t>(numerical)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sz="2400" spc="-100" dirty="0">
                <a:latin typeface="Arial Unicode MS"/>
                <a:cs typeface="Arial Unicode MS"/>
              </a:rPr>
              <a:t>issue?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8720" y="2148512"/>
            <a:ext cx="349885" cy="725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00" spc="-10" dirty="0">
                <a:latin typeface="Times New Roman"/>
                <a:cs typeface="Times New Roman"/>
              </a:rPr>
              <a:t>F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05600" y="22669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6489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811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161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0477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30797" y="2317363"/>
            <a:ext cx="112014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8475" algn="l"/>
              </a:tabLst>
            </a:pPr>
            <a:r>
              <a:rPr sz="4100" b="1" spc="15" dirty="0">
                <a:latin typeface="Times New Roman"/>
                <a:cs typeface="Times New Roman"/>
              </a:rPr>
              <a:t>f	</a:t>
            </a:r>
            <a:r>
              <a:rPr sz="4100" spc="25" dirty="0">
                <a:latin typeface="Symbol"/>
                <a:cs typeface="Symbol"/>
              </a:rPr>
              <a:t></a:t>
            </a:r>
            <a:r>
              <a:rPr sz="4100" spc="-680" dirty="0">
                <a:latin typeface="Times New Roman"/>
                <a:cs typeface="Times New Roman"/>
              </a:rPr>
              <a:t> </a:t>
            </a:r>
            <a:r>
              <a:rPr sz="4100" spc="25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34394" y="1625745"/>
            <a:ext cx="1555115" cy="576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b="1" spc="15" dirty="0">
                <a:latin typeface="Times New Roman"/>
                <a:cs typeface="Times New Roman"/>
              </a:rPr>
              <a:t>W </a:t>
            </a:r>
            <a:r>
              <a:rPr sz="3600" b="1" spc="0" dirty="0">
                <a:latin typeface="Times New Roman"/>
                <a:cs typeface="Times New Roman"/>
              </a:rPr>
              <a:t>f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0,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8140" y="1624774"/>
            <a:ext cx="12192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 Unicode MS"/>
                <a:cs typeface="Arial Unicode MS"/>
              </a:rPr>
              <a:t>Lsq </a:t>
            </a:r>
            <a:r>
              <a:rPr sz="1800" dirty="0">
                <a:latin typeface="Arial Unicode MS"/>
                <a:cs typeface="Arial Unicode MS"/>
              </a:rPr>
              <a:t>solution  </a:t>
            </a:r>
            <a:r>
              <a:rPr sz="1800" spc="50" dirty="0">
                <a:latin typeface="Arial Unicode MS"/>
                <a:cs typeface="Arial Unicode MS"/>
              </a:rPr>
              <a:t>by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SVD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453072" y="162548"/>
            <a:ext cx="8199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" dirty="0"/>
              <a:t>Problems </a:t>
            </a:r>
            <a:r>
              <a:rPr sz="4000" spc="80" dirty="0"/>
              <a:t>with </a:t>
            </a:r>
            <a:r>
              <a:rPr sz="4000" dirty="0"/>
              <a:t>the </a:t>
            </a:r>
            <a:r>
              <a:rPr sz="4000" spc="-90" dirty="0"/>
              <a:t>8-Point</a:t>
            </a:r>
            <a:r>
              <a:rPr sz="4000" spc="475" dirty="0"/>
              <a:t> </a:t>
            </a:r>
            <a:r>
              <a:rPr sz="4000" spc="100" dirty="0"/>
              <a:t>Algorithm</a:t>
            </a:r>
            <a:endParaRPr sz="4000"/>
          </a:p>
        </p:txBody>
      </p:sp>
      <p:sp>
        <p:nvSpPr>
          <p:cNvPr id="91" name="object 91"/>
          <p:cNvSpPr txBox="1"/>
          <p:nvPr/>
        </p:nvSpPr>
        <p:spPr>
          <a:xfrm>
            <a:off x="538470" y="5042767"/>
            <a:ext cx="6896100" cy="13462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  <a:tab pos="2869565" algn="l"/>
              </a:tabLst>
            </a:pPr>
            <a:r>
              <a:rPr sz="2400" spc="-5" dirty="0">
                <a:latin typeface="Calibri"/>
                <a:cs typeface="Calibri"/>
              </a:rPr>
              <a:t>Highly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un-balanced	(not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conditioned)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W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magnitude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dirty="0">
                <a:latin typeface="Calibri"/>
                <a:cs typeface="Calibri"/>
              </a:rPr>
              <a:t>during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SVD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decomposition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94433" y="1233107"/>
            <a:ext cx="1652270" cy="105029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435"/>
              </a:spcBef>
            </a:pPr>
            <a:r>
              <a:rPr sz="2950" b="1" spc="0" dirty="0">
                <a:latin typeface="Times New Roman"/>
                <a:cs typeface="Times New Roman"/>
              </a:rPr>
              <a:t>Wf </a:t>
            </a:r>
            <a:r>
              <a:rPr sz="2950" spc="0" dirty="0">
                <a:latin typeface="Symbol"/>
                <a:cs typeface="Symbol"/>
              </a:rPr>
              <a:t>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0</a:t>
            </a: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476250" algn="l"/>
                <a:tab pos="1187450" algn="l"/>
              </a:tabLst>
            </a:pPr>
            <a:endParaRPr sz="1900" i="1" spc="-40" dirty="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716843" y="5450429"/>
            <a:ext cx="273685" cy="9480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HZ </a:t>
            </a:r>
            <a:r>
              <a:rPr sz="1600" spc="-5" dirty="0">
                <a:latin typeface="Calibri"/>
                <a:cs typeface="Calibri"/>
              </a:rPr>
              <a:t>pag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108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914400" y="1905000"/>
                <a:ext cx="7664406" cy="310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7664406" cy="31091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739" y="267462"/>
            <a:ext cx="3352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5" dirty="0"/>
              <a:t>Normalization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68120"/>
            <a:ext cx="7740015" cy="331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IDEA: </a:t>
            </a:r>
            <a:r>
              <a:rPr sz="2400" spc="-30" dirty="0">
                <a:latin typeface="Arial Unicode MS"/>
                <a:cs typeface="Arial Unicode MS"/>
              </a:rPr>
              <a:t>Transform </a:t>
            </a:r>
            <a:r>
              <a:rPr sz="2400" spc="25" dirty="0">
                <a:latin typeface="Arial Unicode MS"/>
                <a:cs typeface="Arial Unicode MS"/>
              </a:rPr>
              <a:t>image </a:t>
            </a:r>
            <a:r>
              <a:rPr sz="2400" spc="15" dirty="0">
                <a:latin typeface="Arial Unicode MS"/>
                <a:cs typeface="Arial Unicode MS"/>
              </a:rPr>
              <a:t>coordinates </a:t>
            </a:r>
            <a:r>
              <a:rPr sz="2400" spc="-70" dirty="0">
                <a:latin typeface="Arial Unicode MS"/>
                <a:cs typeface="Arial Unicode MS"/>
              </a:rPr>
              <a:t>such </a:t>
            </a:r>
            <a:r>
              <a:rPr sz="2400" spc="25" dirty="0">
                <a:latin typeface="Arial Unicode MS"/>
                <a:cs typeface="Arial Unicode MS"/>
              </a:rPr>
              <a:t>that </a:t>
            </a:r>
            <a:r>
              <a:rPr sz="2400" dirty="0">
                <a:latin typeface="Arial Unicode MS"/>
                <a:cs typeface="Arial Unicode MS"/>
              </a:rPr>
              <a:t>the</a:t>
            </a:r>
            <a:r>
              <a:rPr sz="2400" spc="540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matrix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480" dirty="0">
                <a:latin typeface="Arial"/>
                <a:cs typeface="Arial"/>
              </a:rPr>
              <a:t>W </a:t>
            </a:r>
            <a:r>
              <a:rPr sz="2400" spc="-30" dirty="0">
                <a:latin typeface="Arial Unicode MS"/>
                <a:cs typeface="Arial Unicode MS"/>
              </a:rPr>
              <a:t>becomes </a:t>
            </a:r>
            <a:r>
              <a:rPr sz="2400" spc="25" dirty="0">
                <a:latin typeface="Arial Unicode MS"/>
                <a:cs typeface="Arial Unicode MS"/>
              </a:rPr>
              <a:t>better </a:t>
            </a:r>
            <a:r>
              <a:rPr sz="2400" spc="30" dirty="0">
                <a:latin typeface="Arial Unicode MS"/>
                <a:cs typeface="Arial Unicode MS"/>
              </a:rPr>
              <a:t>conditioned</a:t>
            </a:r>
            <a:r>
              <a:rPr sz="2400" spc="-204" dirty="0">
                <a:latin typeface="Arial Unicode MS"/>
                <a:cs typeface="Arial Unicode MS"/>
              </a:rPr>
              <a:t> </a:t>
            </a:r>
            <a:r>
              <a:rPr sz="2400" spc="105" dirty="0">
                <a:latin typeface="Arial Unicode MS"/>
                <a:cs typeface="Arial Unicode MS"/>
              </a:rPr>
              <a:t>(</a:t>
            </a:r>
            <a:r>
              <a:rPr sz="2400" b="1" spc="105" dirty="0">
                <a:latin typeface="Arial"/>
                <a:cs typeface="Arial"/>
              </a:rPr>
              <a:t>pre-conditioning</a:t>
            </a:r>
            <a:r>
              <a:rPr sz="2400" spc="105" dirty="0"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327660">
              <a:lnSpc>
                <a:spcPct val="100699"/>
              </a:lnSpc>
            </a:pPr>
            <a:r>
              <a:rPr sz="2400" spc="-20" dirty="0">
                <a:latin typeface="Arial Unicode MS"/>
                <a:cs typeface="Arial Unicode MS"/>
              </a:rPr>
              <a:t>For </a:t>
            </a:r>
            <a:r>
              <a:rPr sz="2400" spc="10" dirty="0">
                <a:latin typeface="Arial Unicode MS"/>
                <a:cs typeface="Arial Unicode MS"/>
              </a:rPr>
              <a:t>each </a:t>
            </a:r>
            <a:r>
              <a:rPr sz="2400" spc="30" dirty="0">
                <a:latin typeface="Arial Unicode MS"/>
                <a:cs typeface="Arial Unicode MS"/>
              </a:rPr>
              <a:t>image, </a:t>
            </a:r>
            <a:r>
              <a:rPr sz="2400" spc="90" dirty="0">
                <a:latin typeface="Arial Unicode MS"/>
                <a:cs typeface="Arial Unicode MS"/>
              </a:rPr>
              <a:t>apply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25" dirty="0">
                <a:latin typeface="Arial Unicode MS"/>
                <a:cs typeface="Arial Unicode MS"/>
              </a:rPr>
              <a:t>transformation </a:t>
            </a:r>
            <a:r>
              <a:rPr sz="2400" spc="-310" dirty="0">
                <a:latin typeface="Arial Unicode MS"/>
                <a:cs typeface="Arial Unicode MS"/>
              </a:rPr>
              <a:t>T </a:t>
            </a:r>
            <a:r>
              <a:rPr sz="2400" spc="15" dirty="0">
                <a:latin typeface="Arial Unicode MS"/>
                <a:cs typeface="Arial Unicode MS"/>
              </a:rPr>
              <a:t>(translation 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5" dirty="0">
                <a:latin typeface="Arial Unicode MS"/>
                <a:cs typeface="Arial Unicode MS"/>
              </a:rPr>
              <a:t>scaling) </a:t>
            </a:r>
            <a:r>
              <a:rPr sz="2400" spc="25" dirty="0">
                <a:latin typeface="Arial Unicode MS"/>
                <a:cs typeface="Arial Unicode MS"/>
              </a:rPr>
              <a:t>acting </a:t>
            </a:r>
            <a:r>
              <a:rPr sz="2400" spc="35" dirty="0">
                <a:latin typeface="Arial Unicode MS"/>
                <a:cs typeface="Arial Unicode MS"/>
              </a:rPr>
              <a:t>on </a:t>
            </a:r>
            <a:r>
              <a:rPr sz="2400" spc="25" dirty="0">
                <a:latin typeface="Arial Unicode MS"/>
                <a:cs typeface="Arial Unicode MS"/>
              </a:rPr>
              <a:t>image </a:t>
            </a:r>
            <a:r>
              <a:rPr sz="2400" spc="15" dirty="0">
                <a:latin typeface="Arial Unicode MS"/>
                <a:cs typeface="Arial Unicode MS"/>
              </a:rPr>
              <a:t>coordinates </a:t>
            </a:r>
            <a:r>
              <a:rPr sz="2400" spc="-70" dirty="0">
                <a:latin typeface="Arial Unicode MS"/>
                <a:cs typeface="Arial Unicode MS"/>
              </a:rPr>
              <a:t>such</a:t>
            </a:r>
            <a:r>
              <a:rPr sz="2400" spc="315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that: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buChar char="•"/>
              <a:tabLst>
                <a:tab pos="1098550" algn="l"/>
              </a:tabLst>
            </a:pPr>
            <a:r>
              <a:rPr sz="2400" spc="100" dirty="0">
                <a:latin typeface="Arial Unicode MS"/>
                <a:cs typeface="Arial Unicode MS"/>
              </a:rPr>
              <a:t>Origin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25" dirty="0">
                <a:latin typeface="Arial Unicode MS"/>
                <a:cs typeface="Arial Unicode MS"/>
              </a:rPr>
              <a:t>centroid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25" dirty="0">
                <a:latin typeface="Arial Unicode MS"/>
                <a:cs typeface="Arial Unicode MS"/>
              </a:rPr>
              <a:t>image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points</a:t>
            </a:r>
            <a:endParaRPr sz="2400">
              <a:latin typeface="Arial Unicode MS"/>
              <a:cs typeface="Arial Unicode MS"/>
            </a:endParaRPr>
          </a:p>
          <a:p>
            <a:pPr marL="774700" marR="1731010">
              <a:lnSpc>
                <a:spcPts val="2870"/>
              </a:lnSpc>
              <a:spcBef>
                <a:spcPts val="125"/>
              </a:spcBef>
              <a:buChar char="•"/>
              <a:tabLst>
                <a:tab pos="1098550" algn="l"/>
              </a:tabLst>
            </a:pPr>
            <a:r>
              <a:rPr sz="2400" spc="85" dirty="0">
                <a:latin typeface="Arial Unicode MS"/>
                <a:cs typeface="Arial Unicode MS"/>
              </a:rPr>
              <a:t>Mean </a:t>
            </a:r>
            <a:r>
              <a:rPr sz="2400" spc="0" dirty="0">
                <a:latin typeface="Arial Unicode MS"/>
                <a:cs typeface="Arial Unicode MS"/>
              </a:rPr>
              <a:t>square </a:t>
            </a:r>
            <a:r>
              <a:rPr sz="2400" spc="-5" dirty="0">
                <a:latin typeface="Arial Unicode MS"/>
                <a:cs typeface="Arial Unicode MS"/>
              </a:rPr>
              <a:t>distance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25" dirty="0">
                <a:latin typeface="Arial Unicode MS"/>
                <a:cs typeface="Arial Unicode MS"/>
              </a:rPr>
              <a:t>image  </a:t>
            </a:r>
            <a:r>
              <a:rPr sz="2400" dirty="0">
                <a:latin typeface="Arial Unicode MS"/>
                <a:cs typeface="Arial Unicode MS"/>
              </a:rPr>
              <a:t>points </a:t>
            </a:r>
            <a:r>
              <a:rPr sz="2400" spc="25" dirty="0">
                <a:latin typeface="Arial Unicode MS"/>
                <a:cs typeface="Arial Unicode MS"/>
              </a:rPr>
              <a:t>from </a:t>
            </a:r>
            <a:r>
              <a:rPr sz="2400" spc="65" dirty="0">
                <a:latin typeface="Arial Unicode MS"/>
                <a:cs typeface="Arial Unicode MS"/>
              </a:rPr>
              <a:t>origin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spc="300" baseline="-19097" dirty="0">
                <a:latin typeface="Arial Unicode MS"/>
                <a:cs typeface="Arial Unicode MS"/>
              </a:rPr>
              <a:t>~</a:t>
            </a:r>
            <a:r>
              <a:rPr sz="2400" spc="200" dirty="0">
                <a:latin typeface="Arial Unicode MS"/>
                <a:cs typeface="Arial Unicode MS"/>
              </a:rPr>
              <a:t>2</a:t>
            </a:r>
            <a:r>
              <a:rPr sz="2400" spc="325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pixels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82088" y="5017043"/>
            <a:ext cx="26066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/>
                <a:cs typeface="Arial Unicode MS"/>
              </a:rPr>
              <a:t>Coordinate </a:t>
            </a:r>
            <a:r>
              <a:rPr sz="1800" spc="-65" dirty="0">
                <a:latin typeface="Arial Unicode MS"/>
                <a:cs typeface="Arial Unicode MS"/>
              </a:rPr>
              <a:t>system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-5" dirty="0">
                <a:latin typeface="Arial Unicode MS"/>
                <a:cs typeface="Arial Unicode MS"/>
              </a:rPr>
              <a:t>the  </a:t>
            </a:r>
            <a:r>
              <a:rPr sz="1800" spc="15" dirty="0">
                <a:latin typeface="Arial Unicode MS"/>
                <a:cs typeface="Arial Unicode MS"/>
              </a:rPr>
              <a:t>image </a:t>
            </a:r>
            <a:r>
              <a:rPr sz="1800" spc="35" dirty="0">
                <a:latin typeface="Arial Unicode MS"/>
                <a:cs typeface="Arial Unicode MS"/>
              </a:rPr>
              <a:t>before </a:t>
            </a:r>
            <a:r>
              <a:rPr sz="1800" spc="50" dirty="0">
                <a:latin typeface="Arial Unicode MS"/>
                <a:cs typeface="Arial Unicode MS"/>
              </a:rPr>
              <a:t>applying</a:t>
            </a:r>
            <a:r>
              <a:rPr sz="1800" spc="65" dirty="0">
                <a:latin typeface="Arial Unicode MS"/>
                <a:cs typeface="Arial Unicode MS"/>
              </a:rPr>
              <a:t> 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38600" y="33528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75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8600" y="33528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3224" y="2687320"/>
            <a:ext cx="19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78939" y="244665"/>
            <a:ext cx="5367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Example </a:t>
            </a:r>
            <a:r>
              <a:rPr spc="105" dirty="0"/>
              <a:t>of</a:t>
            </a:r>
            <a:r>
              <a:rPr spc="135" dirty="0"/>
              <a:t> </a:t>
            </a:r>
            <a:r>
              <a:rPr spc="75" dirty="0"/>
              <a:t>normalization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953000" y="1676400"/>
            <a:ext cx="3545840" cy="3800284"/>
            <a:chOff x="4953000" y="1676400"/>
            <a:chExt cx="3545840" cy="3800284"/>
          </a:xfrm>
        </p:grpSpPr>
        <p:sp>
          <p:nvSpPr>
            <p:cNvPr id="11" name="object 11"/>
            <p:cNvSpPr/>
            <p:nvPr/>
          </p:nvSpPr>
          <p:spPr>
            <a:xfrm>
              <a:off x="6096000" y="3619501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76198"/>
                  </a:moveTo>
                  <a:lnTo>
                    <a:pt x="0" y="152398"/>
                  </a:lnTo>
                  <a:lnTo>
                    <a:pt x="1371600" y="152400"/>
                  </a:lnTo>
                  <a:lnTo>
                    <a:pt x="1371600" y="228600"/>
                  </a:lnTo>
                  <a:lnTo>
                    <a:pt x="1600200" y="114300"/>
                  </a:lnTo>
                  <a:lnTo>
                    <a:pt x="1524000" y="76200"/>
                  </a:lnTo>
                  <a:lnTo>
                    <a:pt x="0" y="76198"/>
                  </a:lnTo>
                  <a:close/>
                </a:path>
                <a:path w="1600200" h="228600">
                  <a:moveTo>
                    <a:pt x="1371600" y="0"/>
                  </a:moveTo>
                  <a:lnTo>
                    <a:pt x="1371600" y="76200"/>
                  </a:lnTo>
                  <a:lnTo>
                    <a:pt x="1524000" y="76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1698" y="1676400"/>
              <a:ext cx="228600" cy="2057400"/>
            </a:xfrm>
            <a:custGeom>
              <a:avLst/>
              <a:gdLst/>
              <a:ahLst/>
              <a:cxnLst/>
              <a:rect l="l" t="t" r="r" b="b"/>
              <a:pathLst>
                <a:path w="228600" h="2057400">
                  <a:moveTo>
                    <a:pt x="152400" y="228600"/>
                  </a:moveTo>
                  <a:lnTo>
                    <a:pt x="76200" y="228600"/>
                  </a:lnTo>
                  <a:lnTo>
                    <a:pt x="76201" y="2057400"/>
                  </a:lnTo>
                  <a:lnTo>
                    <a:pt x="152401" y="2057400"/>
                  </a:lnTo>
                  <a:lnTo>
                    <a:pt x="152400" y="228600"/>
                  </a:lnTo>
                  <a:close/>
                </a:path>
                <a:path w="228600" h="205740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184140" y="4901374"/>
              <a:ext cx="3314700" cy="5753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25" dirty="0">
                  <a:latin typeface="Arial Unicode MS"/>
                  <a:cs typeface="Arial Unicode MS"/>
                </a:rPr>
                <a:t>Coordinate </a:t>
              </a:r>
              <a:r>
                <a:rPr sz="1800" spc="-65" dirty="0">
                  <a:latin typeface="Arial Unicode MS"/>
                  <a:cs typeface="Arial Unicode MS"/>
                </a:rPr>
                <a:t>system </a:t>
              </a:r>
              <a:r>
                <a:rPr sz="1800" spc="50" dirty="0">
                  <a:latin typeface="Arial Unicode MS"/>
                  <a:cs typeface="Arial Unicode MS"/>
                </a:rPr>
                <a:t>of </a:t>
              </a:r>
              <a:r>
                <a:rPr sz="1800" spc="-5" dirty="0">
                  <a:latin typeface="Arial Unicode MS"/>
                  <a:cs typeface="Arial Unicode MS"/>
                </a:rPr>
                <a:t>the </a:t>
              </a:r>
              <a:r>
                <a:rPr sz="1800" spc="15" dirty="0">
                  <a:latin typeface="Arial Unicode MS"/>
                  <a:cs typeface="Arial Unicode MS"/>
                </a:rPr>
                <a:t>image  </a:t>
              </a:r>
              <a:r>
                <a:rPr sz="1800" spc="40" dirty="0">
                  <a:latin typeface="Arial Unicode MS"/>
                  <a:cs typeface="Arial Unicode MS"/>
                </a:rPr>
                <a:t>after </a:t>
              </a:r>
              <a:r>
                <a:rPr sz="1800" spc="50" dirty="0">
                  <a:latin typeface="Arial Unicode MS"/>
                  <a:cs typeface="Arial Unicode MS"/>
                </a:rPr>
                <a:t>applying</a:t>
              </a:r>
              <a:r>
                <a:rPr sz="1800" spc="40" dirty="0">
                  <a:latin typeface="Arial Unicode MS"/>
                  <a:cs typeface="Arial Unicode MS"/>
                </a:rPr>
                <a:t> 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80000" y="2641600"/>
              <a:ext cx="1955800" cy="203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3000" y="2362200"/>
              <a:ext cx="2286000" cy="2438400"/>
            </a:xfrm>
            <a:custGeom>
              <a:avLst/>
              <a:gdLst/>
              <a:ahLst/>
              <a:cxnLst/>
              <a:rect l="l" t="t" r="r" b="b"/>
              <a:pathLst>
                <a:path w="2286000" h="2438400">
                  <a:moveTo>
                    <a:pt x="0" y="0"/>
                  </a:moveTo>
                  <a:lnTo>
                    <a:pt x="2286000" y="0"/>
                  </a:lnTo>
                  <a:lnTo>
                    <a:pt x="2286000" y="2438400"/>
                  </a:lnTo>
                  <a:lnTo>
                    <a:pt x="0" y="2438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7699" y="1295400"/>
            <a:ext cx="2933701" cy="3543301"/>
            <a:chOff x="647699" y="1295400"/>
            <a:chExt cx="2933701" cy="3543301"/>
          </a:xfrm>
        </p:grpSpPr>
        <p:sp>
          <p:nvSpPr>
            <p:cNvPr id="2" name="object 2"/>
            <p:cNvSpPr/>
            <p:nvPr/>
          </p:nvSpPr>
          <p:spPr>
            <a:xfrm>
              <a:off x="762000" y="1676400"/>
              <a:ext cx="2749550" cy="312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789112" y="3046412"/>
              <a:ext cx="155575" cy="1571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90687" y="2732087"/>
              <a:ext cx="155575" cy="157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8862" y="2732087"/>
              <a:ext cx="157163" cy="157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800" y="3322637"/>
              <a:ext cx="157162" cy="157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837" y="3805237"/>
              <a:ext cx="157163" cy="1571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0187" y="2241550"/>
              <a:ext cx="157163" cy="1571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2237" y="3348037"/>
              <a:ext cx="155575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6037" y="2586037"/>
              <a:ext cx="157163" cy="1571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2237" y="2890837"/>
              <a:ext cx="155575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3637" y="3652837"/>
              <a:ext cx="155575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7437" y="3043237"/>
              <a:ext cx="155575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1237" y="2281237"/>
              <a:ext cx="155575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2057400"/>
              <a:ext cx="1905000" cy="1981200"/>
            </a:xfrm>
            <a:custGeom>
              <a:avLst/>
              <a:gdLst/>
              <a:ahLst/>
              <a:cxnLst/>
              <a:rect l="l" t="t" r="r" b="b"/>
              <a:pathLst>
                <a:path w="1905000" h="1981200">
                  <a:moveTo>
                    <a:pt x="0" y="990600"/>
                  </a:moveTo>
                  <a:lnTo>
                    <a:pt x="1165" y="941159"/>
                  </a:lnTo>
                  <a:lnTo>
                    <a:pt x="4626" y="892345"/>
                  </a:lnTo>
                  <a:lnTo>
                    <a:pt x="10327" y="844216"/>
                  </a:lnTo>
                  <a:lnTo>
                    <a:pt x="18214" y="796828"/>
                  </a:lnTo>
                  <a:lnTo>
                    <a:pt x="28232" y="750237"/>
                  </a:lnTo>
                  <a:lnTo>
                    <a:pt x="40327" y="704501"/>
                  </a:lnTo>
                  <a:lnTo>
                    <a:pt x="54445" y="659676"/>
                  </a:lnTo>
                  <a:lnTo>
                    <a:pt x="70529" y="615820"/>
                  </a:lnTo>
                  <a:lnTo>
                    <a:pt x="88527" y="572988"/>
                  </a:lnTo>
                  <a:lnTo>
                    <a:pt x="108384" y="531237"/>
                  </a:lnTo>
                  <a:lnTo>
                    <a:pt x="130044" y="490625"/>
                  </a:lnTo>
                  <a:lnTo>
                    <a:pt x="153453" y="451207"/>
                  </a:lnTo>
                  <a:lnTo>
                    <a:pt x="178557" y="413042"/>
                  </a:lnTo>
                  <a:lnTo>
                    <a:pt x="205302" y="376185"/>
                  </a:lnTo>
                  <a:lnTo>
                    <a:pt x="233632" y="340693"/>
                  </a:lnTo>
                  <a:lnTo>
                    <a:pt x="263493" y="306623"/>
                  </a:lnTo>
                  <a:lnTo>
                    <a:pt x="294830" y="274032"/>
                  </a:lnTo>
                  <a:lnTo>
                    <a:pt x="327590" y="242977"/>
                  </a:lnTo>
                  <a:lnTo>
                    <a:pt x="361716" y="213514"/>
                  </a:lnTo>
                  <a:lnTo>
                    <a:pt x="397156" y="185700"/>
                  </a:lnTo>
                  <a:lnTo>
                    <a:pt x="433853" y="159591"/>
                  </a:lnTo>
                  <a:lnTo>
                    <a:pt x="471754" y="135245"/>
                  </a:lnTo>
                  <a:lnTo>
                    <a:pt x="510805" y="112719"/>
                  </a:lnTo>
                  <a:lnTo>
                    <a:pt x="550950" y="92068"/>
                  </a:lnTo>
                  <a:lnTo>
                    <a:pt x="592134" y="73351"/>
                  </a:lnTo>
                  <a:lnTo>
                    <a:pt x="634304" y="56622"/>
                  </a:lnTo>
                  <a:lnTo>
                    <a:pt x="677405" y="41941"/>
                  </a:lnTo>
                  <a:lnTo>
                    <a:pt x="721382" y="29362"/>
                  </a:lnTo>
                  <a:lnTo>
                    <a:pt x="766180" y="18943"/>
                  </a:lnTo>
                  <a:lnTo>
                    <a:pt x="811746" y="10740"/>
                  </a:lnTo>
                  <a:lnTo>
                    <a:pt x="858024" y="4811"/>
                  </a:lnTo>
                  <a:lnTo>
                    <a:pt x="904960" y="1212"/>
                  </a:lnTo>
                  <a:lnTo>
                    <a:pt x="952500" y="0"/>
                  </a:lnTo>
                  <a:lnTo>
                    <a:pt x="1000039" y="1212"/>
                  </a:lnTo>
                  <a:lnTo>
                    <a:pt x="1046975" y="4811"/>
                  </a:lnTo>
                  <a:lnTo>
                    <a:pt x="1093253" y="10740"/>
                  </a:lnTo>
                  <a:lnTo>
                    <a:pt x="1138819" y="18943"/>
                  </a:lnTo>
                  <a:lnTo>
                    <a:pt x="1183617" y="29362"/>
                  </a:lnTo>
                  <a:lnTo>
                    <a:pt x="1227594" y="41941"/>
                  </a:lnTo>
                  <a:lnTo>
                    <a:pt x="1270695" y="56622"/>
                  </a:lnTo>
                  <a:lnTo>
                    <a:pt x="1312865" y="73351"/>
                  </a:lnTo>
                  <a:lnTo>
                    <a:pt x="1354049" y="92068"/>
                  </a:lnTo>
                  <a:lnTo>
                    <a:pt x="1394194" y="112719"/>
                  </a:lnTo>
                  <a:lnTo>
                    <a:pt x="1433244" y="135245"/>
                  </a:lnTo>
                  <a:lnTo>
                    <a:pt x="1471146" y="159591"/>
                  </a:lnTo>
                  <a:lnTo>
                    <a:pt x="1507843" y="185700"/>
                  </a:lnTo>
                  <a:lnTo>
                    <a:pt x="1543283" y="213514"/>
                  </a:lnTo>
                  <a:lnTo>
                    <a:pt x="1577409" y="242977"/>
                  </a:lnTo>
                  <a:lnTo>
                    <a:pt x="1610169" y="274032"/>
                  </a:lnTo>
                  <a:lnTo>
                    <a:pt x="1641506" y="306623"/>
                  </a:lnTo>
                  <a:lnTo>
                    <a:pt x="1671367" y="340693"/>
                  </a:lnTo>
                  <a:lnTo>
                    <a:pt x="1699697" y="376185"/>
                  </a:lnTo>
                  <a:lnTo>
                    <a:pt x="1726442" y="413042"/>
                  </a:lnTo>
                  <a:lnTo>
                    <a:pt x="1751546" y="451207"/>
                  </a:lnTo>
                  <a:lnTo>
                    <a:pt x="1774955" y="490625"/>
                  </a:lnTo>
                  <a:lnTo>
                    <a:pt x="1796615" y="531237"/>
                  </a:lnTo>
                  <a:lnTo>
                    <a:pt x="1816472" y="572988"/>
                  </a:lnTo>
                  <a:lnTo>
                    <a:pt x="1834470" y="615820"/>
                  </a:lnTo>
                  <a:lnTo>
                    <a:pt x="1850554" y="659676"/>
                  </a:lnTo>
                  <a:lnTo>
                    <a:pt x="1864672" y="704501"/>
                  </a:lnTo>
                  <a:lnTo>
                    <a:pt x="1876767" y="750237"/>
                  </a:lnTo>
                  <a:lnTo>
                    <a:pt x="1886785" y="796828"/>
                  </a:lnTo>
                  <a:lnTo>
                    <a:pt x="1894672" y="844216"/>
                  </a:lnTo>
                  <a:lnTo>
                    <a:pt x="1900373" y="892345"/>
                  </a:lnTo>
                  <a:lnTo>
                    <a:pt x="1903834" y="941159"/>
                  </a:lnTo>
                  <a:lnTo>
                    <a:pt x="1905000" y="990600"/>
                  </a:lnTo>
                  <a:lnTo>
                    <a:pt x="1903834" y="1040040"/>
                  </a:lnTo>
                  <a:lnTo>
                    <a:pt x="1900373" y="1088854"/>
                  </a:lnTo>
                  <a:lnTo>
                    <a:pt x="1894672" y="1136983"/>
                  </a:lnTo>
                  <a:lnTo>
                    <a:pt x="1886785" y="1184371"/>
                  </a:lnTo>
                  <a:lnTo>
                    <a:pt x="1876767" y="1230962"/>
                  </a:lnTo>
                  <a:lnTo>
                    <a:pt x="1864672" y="1276698"/>
                  </a:lnTo>
                  <a:lnTo>
                    <a:pt x="1850554" y="1321523"/>
                  </a:lnTo>
                  <a:lnTo>
                    <a:pt x="1834470" y="1365379"/>
                  </a:lnTo>
                  <a:lnTo>
                    <a:pt x="1816472" y="1408211"/>
                  </a:lnTo>
                  <a:lnTo>
                    <a:pt x="1796615" y="1449962"/>
                  </a:lnTo>
                  <a:lnTo>
                    <a:pt x="1774955" y="1490574"/>
                  </a:lnTo>
                  <a:lnTo>
                    <a:pt x="1751546" y="1529991"/>
                  </a:lnTo>
                  <a:lnTo>
                    <a:pt x="1726442" y="1568157"/>
                  </a:lnTo>
                  <a:lnTo>
                    <a:pt x="1699697" y="1605014"/>
                  </a:lnTo>
                  <a:lnTo>
                    <a:pt x="1671367" y="1640506"/>
                  </a:lnTo>
                  <a:lnTo>
                    <a:pt x="1641506" y="1674576"/>
                  </a:lnTo>
                  <a:lnTo>
                    <a:pt x="1610169" y="1707166"/>
                  </a:lnTo>
                  <a:lnTo>
                    <a:pt x="1577409" y="1738222"/>
                  </a:lnTo>
                  <a:lnTo>
                    <a:pt x="1543283" y="1767685"/>
                  </a:lnTo>
                  <a:lnTo>
                    <a:pt x="1507843" y="1795499"/>
                  </a:lnTo>
                  <a:lnTo>
                    <a:pt x="1471146" y="1821608"/>
                  </a:lnTo>
                  <a:lnTo>
                    <a:pt x="1433244" y="1845954"/>
                  </a:lnTo>
                  <a:lnTo>
                    <a:pt x="1394194" y="1868480"/>
                  </a:lnTo>
                  <a:lnTo>
                    <a:pt x="1354049" y="1889131"/>
                  </a:lnTo>
                  <a:lnTo>
                    <a:pt x="1312865" y="1907848"/>
                  </a:lnTo>
                  <a:lnTo>
                    <a:pt x="1270695" y="1924577"/>
                  </a:lnTo>
                  <a:lnTo>
                    <a:pt x="1227594" y="1939258"/>
                  </a:lnTo>
                  <a:lnTo>
                    <a:pt x="1183617" y="1951837"/>
                  </a:lnTo>
                  <a:lnTo>
                    <a:pt x="1138819" y="1962256"/>
                  </a:lnTo>
                  <a:lnTo>
                    <a:pt x="1093253" y="1970459"/>
                  </a:lnTo>
                  <a:lnTo>
                    <a:pt x="1046975" y="1976388"/>
                  </a:lnTo>
                  <a:lnTo>
                    <a:pt x="1000039" y="1979987"/>
                  </a:lnTo>
                  <a:lnTo>
                    <a:pt x="952500" y="1981200"/>
                  </a:lnTo>
                  <a:lnTo>
                    <a:pt x="904960" y="1979987"/>
                  </a:lnTo>
                  <a:lnTo>
                    <a:pt x="858024" y="1976388"/>
                  </a:lnTo>
                  <a:lnTo>
                    <a:pt x="811746" y="1970459"/>
                  </a:lnTo>
                  <a:lnTo>
                    <a:pt x="766180" y="1962256"/>
                  </a:lnTo>
                  <a:lnTo>
                    <a:pt x="721382" y="1951837"/>
                  </a:lnTo>
                  <a:lnTo>
                    <a:pt x="677405" y="1939258"/>
                  </a:lnTo>
                  <a:lnTo>
                    <a:pt x="634304" y="1924577"/>
                  </a:lnTo>
                  <a:lnTo>
                    <a:pt x="592134" y="1907848"/>
                  </a:lnTo>
                  <a:lnTo>
                    <a:pt x="550950" y="1889131"/>
                  </a:lnTo>
                  <a:lnTo>
                    <a:pt x="510805" y="1868480"/>
                  </a:lnTo>
                  <a:lnTo>
                    <a:pt x="471754" y="1845954"/>
                  </a:lnTo>
                  <a:lnTo>
                    <a:pt x="433853" y="1821608"/>
                  </a:lnTo>
                  <a:lnTo>
                    <a:pt x="397156" y="1795499"/>
                  </a:lnTo>
                  <a:lnTo>
                    <a:pt x="361716" y="1767685"/>
                  </a:lnTo>
                  <a:lnTo>
                    <a:pt x="327590" y="1738222"/>
                  </a:lnTo>
                  <a:lnTo>
                    <a:pt x="294830" y="1707166"/>
                  </a:lnTo>
                  <a:lnTo>
                    <a:pt x="263493" y="1674576"/>
                  </a:lnTo>
                  <a:lnTo>
                    <a:pt x="233632" y="1640506"/>
                  </a:lnTo>
                  <a:lnTo>
                    <a:pt x="205302" y="1605014"/>
                  </a:lnTo>
                  <a:lnTo>
                    <a:pt x="178557" y="1568157"/>
                  </a:lnTo>
                  <a:lnTo>
                    <a:pt x="153453" y="1529991"/>
                  </a:lnTo>
                  <a:lnTo>
                    <a:pt x="130044" y="1490574"/>
                  </a:lnTo>
                  <a:lnTo>
                    <a:pt x="108384" y="1449962"/>
                  </a:lnTo>
                  <a:lnTo>
                    <a:pt x="88527" y="1408211"/>
                  </a:lnTo>
                  <a:lnTo>
                    <a:pt x="70529" y="1365379"/>
                  </a:lnTo>
                  <a:lnTo>
                    <a:pt x="54445" y="1321523"/>
                  </a:lnTo>
                  <a:lnTo>
                    <a:pt x="40327" y="1276698"/>
                  </a:lnTo>
                  <a:lnTo>
                    <a:pt x="28232" y="1230962"/>
                  </a:lnTo>
                  <a:lnTo>
                    <a:pt x="18214" y="1184371"/>
                  </a:lnTo>
                  <a:lnTo>
                    <a:pt x="10327" y="1136983"/>
                  </a:lnTo>
                  <a:lnTo>
                    <a:pt x="4626" y="1088854"/>
                  </a:lnTo>
                  <a:lnTo>
                    <a:pt x="1165" y="1040040"/>
                  </a:lnTo>
                  <a:lnTo>
                    <a:pt x="0" y="990600"/>
                  </a:lnTo>
                  <a:close/>
                </a:path>
              </a:pathLst>
            </a:custGeom>
            <a:ln w="508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676400"/>
              <a:ext cx="2743200" cy="3048000"/>
            </a:xfrm>
            <a:custGeom>
              <a:avLst/>
              <a:gdLst/>
              <a:ahLst/>
              <a:cxnLst/>
              <a:rect l="l" t="t" r="r" b="b"/>
              <a:pathLst>
                <a:path w="2743200" h="3048000">
                  <a:moveTo>
                    <a:pt x="0" y="0"/>
                  </a:moveTo>
                  <a:lnTo>
                    <a:pt x="2743200" y="0"/>
                  </a:lnTo>
                  <a:lnTo>
                    <a:pt x="2743200" y="3048000"/>
                  </a:lnTo>
                  <a:lnTo>
                    <a:pt x="0" y="3048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" y="4610101"/>
              <a:ext cx="2819400" cy="228600"/>
            </a:xfrm>
            <a:custGeom>
              <a:avLst/>
              <a:gdLst/>
              <a:ahLst/>
              <a:cxnLst/>
              <a:rect l="l" t="t" r="r" b="b"/>
              <a:pathLst>
                <a:path w="2819400" h="228600">
                  <a:moveTo>
                    <a:pt x="0" y="76198"/>
                  </a:moveTo>
                  <a:lnTo>
                    <a:pt x="0" y="152398"/>
                  </a:lnTo>
                  <a:lnTo>
                    <a:pt x="2590800" y="152400"/>
                  </a:lnTo>
                  <a:lnTo>
                    <a:pt x="2590800" y="228600"/>
                  </a:lnTo>
                  <a:lnTo>
                    <a:pt x="2819400" y="114300"/>
                  </a:lnTo>
                  <a:lnTo>
                    <a:pt x="2743200" y="76200"/>
                  </a:lnTo>
                  <a:lnTo>
                    <a:pt x="0" y="76198"/>
                  </a:lnTo>
                  <a:close/>
                </a:path>
                <a:path w="2819400" h="228600">
                  <a:moveTo>
                    <a:pt x="2590800" y="0"/>
                  </a:moveTo>
                  <a:lnTo>
                    <a:pt x="2590800" y="76200"/>
                  </a:lnTo>
                  <a:lnTo>
                    <a:pt x="2743200" y="762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699" y="1295400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152400" y="228600"/>
                  </a:moveTo>
                  <a:lnTo>
                    <a:pt x="76200" y="228600"/>
                  </a:lnTo>
                  <a:lnTo>
                    <a:pt x="76200" y="3429000"/>
                  </a:lnTo>
                  <a:lnTo>
                    <a:pt x="152400" y="3429000"/>
                  </a:lnTo>
                  <a:lnTo>
                    <a:pt x="152400" y="228600"/>
                  </a:lnTo>
                  <a:close/>
                </a:path>
                <a:path w="228600" h="3429000">
                  <a:moveTo>
                    <a:pt x="114299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8340" y="6107179"/>
            <a:ext cx="7840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0"/>
              </a:spcBef>
              <a:buChar char="•"/>
              <a:tabLst>
                <a:tab pos="282575" algn="l"/>
              </a:tabLst>
            </a:pPr>
            <a:r>
              <a:rPr sz="2000" spc="80" dirty="0">
                <a:latin typeface="Arial Unicode MS"/>
                <a:cs typeface="Arial Unicode MS"/>
              </a:rPr>
              <a:t>Origin </a:t>
            </a:r>
            <a:r>
              <a:rPr sz="2000" spc="60" dirty="0">
                <a:latin typeface="Arial Unicode MS"/>
                <a:cs typeface="Arial Unicode MS"/>
              </a:rPr>
              <a:t>= </a:t>
            </a:r>
            <a:r>
              <a:rPr sz="2000" spc="25" dirty="0">
                <a:latin typeface="Arial Unicode MS"/>
                <a:cs typeface="Arial Unicode MS"/>
              </a:rPr>
              <a:t>centroid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25" dirty="0">
                <a:latin typeface="Arial Unicode MS"/>
                <a:cs typeface="Arial Unicode MS"/>
              </a:rPr>
              <a:t>image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points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75" dirty="0">
                <a:latin typeface="Arial Unicode MS"/>
                <a:cs typeface="Arial Unicode MS"/>
              </a:rPr>
              <a:t>Mean </a:t>
            </a:r>
            <a:r>
              <a:rPr sz="2000" spc="0" dirty="0">
                <a:latin typeface="Arial Unicode MS"/>
                <a:cs typeface="Arial Unicode MS"/>
              </a:rPr>
              <a:t>square </a:t>
            </a:r>
            <a:r>
              <a:rPr sz="2000" spc="-5" dirty="0">
                <a:latin typeface="Arial Unicode MS"/>
                <a:cs typeface="Arial Unicode MS"/>
              </a:rPr>
              <a:t>distance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25" dirty="0">
                <a:latin typeface="Arial Unicode MS"/>
                <a:cs typeface="Arial Unicode MS"/>
              </a:rPr>
              <a:t>image </a:t>
            </a:r>
            <a:r>
              <a:rPr sz="2000" dirty="0">
                <a:latin typeface="Arial Unicode MS"/>
                <a:cs typeface="Arial Unicode MS"/>
              </a:rPr>
              <a:t>points </a:t>
            </a:r>
            <a:r>
              <a:rPr sz="2000" spc="25" dirty="0">
                <a:latin typeface="Arial Unicode MS"/>
                <a:cs typeface="Arial Unicode MS"/>
              </a:rPr>
              <a:t>from </a:t>
            </a:r>
            <a:r>
              <a:rPr sz="2000" spc="55" dirty="0">
                <a:latin typeface="Arial Unicode MS"/>
                <a:cs typeface="Arial Unicode MS"/>
              </a:rPr>
              <a:t>origin </a:t>
            </a:r>
            <a:r>
              <a:rPr sz="2000" spc="-70" dirty="0">
                <a:latin typeface="Arial Unicode MS"/>
                <a:cs typeface="Arial Unicode MS"/>
              </a:rPr>
              <a:t>is </a:t>
            </a:r>
            <a:r>
              <a:rPr sz="1950" spc="262" baseline="-19230" dirty="0">
                <a:latin typeface="Arial Unicode MS"/>
                <a:cs typeface="Arial Unicode MS"/>
              </a:rPr>
              <a:t>~</a:t>
            </a:r>
            <a:r>
              <a:rPr sz="2000" spc="175" dirty="0">
                <a:latin typeface="Arial Unicode MS"/>
                <a:cs typeface="Arial Unicode MS"/>
              </a:rPr>
              <a:t>2</a:t>
            </a:r>
            <a:r>
              <a:rPr sz="2000" spc="47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pixels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721" y="2814621"/>
            <a:ext cx="156998" cy="15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663" y="2861153"/>
            <a:ext cx="156998" cy="15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2750" y="2501316"/>
            <a:ext cx="156998" cy="156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1720" y="2547848"/>
            <a:ext cx="156998" cy="156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9565" y="2501316"/>
            <a:ext cx="156998" cy="156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6506" y="2547848"/>
            <a:ext cx="156998" cy="156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4635" y="3089146"/>
            <a:ext cx="156998" cy="156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1577" y="3135677"/>
            <a:ext cx="156998" cy="156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7821" y="4166830"/>
            <a:ext cx="156998" cy="156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7806" y="4213362"/>
            <a:ext cx="156998" cy="156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0435" y="2011459"/>
            <a:ext cx="156998" cy="156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0420" y="2057991"/>
            <a:ext cx="156998" cy="156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3335" y="4215816"/>
            <a:ext cx="156998" cy="156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0277" y="4262347"/>
            <a:ext cx="156998" cy="156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0864" y="2011459"/>
            <a:ext cx="156998" cy="156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863" y="2106977"/>
            <a:ext cx="156998" cy="156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2022" y="4778955"/>
            <a:ext cx="793750" cy="240665"/>
          </a:xfrm>
          <a:custGeom>
            <a:avLst/>
            <a:gdLst/>
            <a:ahLst/>
            <a:cxnLst/>
            <a:rect l="l" t="t" r="r" b="b"/>
            <a:pathLst>
              <a:path w="793750" h="240664">
                <a:moveTo>
                  <a:pt x="110594" y="23564"/>
                </a:moveTo>
                <a:lnTo>
                  <a:pt x="65512" y="23564"/>
                </a:lnTo>
                <a:lnTo>
                  <a:pt x="73842" y="23836"/>
                </a:lnTo>
                <a:lnTo>
                  <a:pt x="80745" y="26777"/>
                </a:lnTo>
                <a:lnTo>
                  <a:pt x="91696" y="38004"/>
                </a:lnTo>
                <a:lnTo>
                  <a:pt x="94303" y="44827"/>
                </a:lnTo>
                <a:lnTo>
                  <a:pt x="93860" y="58437"/>
                </a:lnTo>
                <a:lnTo>
                  <a:pt x="91536" y="64654"/>
                </a:lnTo>
                <a:lnTo>
                  <a:pt x="87069" y="71507"/>
                </a:lnTo>
                <a:lnTo>
                  <a:pt x="84871" y="75010"/>
                </a:lnTo>
                <a:lnTo>
                  <a:pt x="0" y="173206"/>
                </a:lnTo>
                <a:lnTo>
                  <a:pt x="115690" y="176970"/>
                </a:lnTo>
                <a:lnTo>
                  <a:pt x="116485" y="152539"/>
                </a:lnTo>
                <a:lnTo>
                  <a:pt x="52336" y="150451"/>
                </a:lnTo>
                <a:lnTo>
                  <a:pt x="85687" y="113450"/>
                </a:lnTo>
                <a:lnTo>
                  <a:pt x="110991" y="81108"/>
                </a:lnTo>
                <a:lnTo>
                  <a:pt x="119363" y="53795"/>
                </a:lnTo>
                <a:lnTo>
                  <a:pt x="118704" y="43164"/>
                </a:lnTo>
                <a:lnTo>
                  <a:pt x="116007" y="33360"/>
                </a:lnTo>
                <a:lnTo>
                  <a:pt x="111274" y="24384"/>
                </a:lnTo>
                <a:lnTo>
                  <a:pt x="110594" y="23564"/>
                </a:lnTo>
                <a:close/>
              </a:path>
              <a:path w="793750" h="240664">
                <a:moveTo>
                  <a:pt x="65497" y="0"/>
                </a:moveTo>
                <a:lnTo>
                  <a:pt x="43667" y="2695"/>
                </a:lnTo>
                <a:lnTo>
                  <a:pt x="26928" y="12369"/>
                </a:lnTo>
                <a:lnTo>
                  <a:pt x="15281" y="29022"/>
                </a:lnTo>
                <a:lnTo>
                  <a:pt x="8726" y="52652"/>
                </a:lnTo>
                <a:lnTo>
                  <a:pt x="34608" y="53494"/>
                </a:lnTo>
                <a:lnTo>
                  <a:pt x="38339" y="40082"/>
                </a:lnTo>
                <a:lnTo>
                  <a:pt x="44734" y="30622"/>
                </a:lnTo>
                <a:lnTo>
                  <a:pt x="53791" y="25116"/>
                </a:lnTo>
                <a:lnTo>
                  <a:pt x="65512" y="23564"/>
                </a:lnTo>
                <a:lnTo>
                  <a:pt x="110594" y="23564"/>
                </a:lnTo>
                <a:lnTo>
                  <a:pt x="104504" y="16234"/>
                </a:lnTo>
                <a:lnTo>
                  <a:pt x="96266" y="9419"/>
                </a:lnTo>
                <a:lnTo>
                  <a:pt x="87018" y="4441"/>
                </a:lnTo>
                <a:lnTo>
                  <a:pt x="76762" y="1301"/>
                </a:lnTo>
                <a:lnTo>
                  <a:pt x="65497" y="0"/>
                </a:lnTo>
                <a:close/>
              </a:path>
              <a:path w="793750" h="240664">
                <a:moveTo>
                  <a:pt x="224715" y="71742"/>
                </a:moveTo>
                <a:lnTo>
                  <a:pt x="219254" y="239532"/>
                </a:lnTo>
                <a:lnTo>
                  <a:pt x="244355" y="240348"/>
                </a:lnTo>
                <a:lnTo>
                  <a:pt x="246675" y="169059"/>
                </a:lnTo>
                <a:lnTo>
                  <a:pt x="318549" y="169059"/>
                </a:lnTo>
                <a:lnTo>
                  <a:pt x="323211" y="163161"/>
                </a:lnTo>
                <a:lnTo>
                  <a:pt x="285061" y="163161"/>
                </a:lnTo>
                <a:lnTo>
                  <a:pt x="267138" y="162579"/>
                </a:lnTo>
                <a:lnTo>
                  <a:pt x="246594" y="126954"/>
                </a:lnTo>
                <a:lnTo>
                  <a:pt x="247372" y="119538"/>
                </a:lnTo>
                <a:lnTo>
                  <a:pt x="269518" y="92856"/>
                </a:lnTo>
                <a:lnTo>
                  <a:pt x="323093" y="92856"/>
                </a:lnTo>
                <a:lnTo>
                  <a:pt x="319995" y="88356"/>
                </a:lnTo>
                <a:lnTo>
                  <a:pt x="316005" y="84385"/>
                </a:lnTo>
                <a:lnTo>
                  <a:pt x="249430" y="84385"/>
                </a:lnTo>
                <a:lnTo>
                  <a:pt x="249815" y="72558"/>
                </a:lnTo>
                <a:lnTo>
                  <a:pt x="224715" y="71742"/>
                </a:lnTo>
                <a:close/>
              </a:path>
              <a:path w="793750" h="240664">
                <a:moveTo>
                  <a:pt x="318549" y="169059"/>
                </a:moveTo>
                <a:lnTo>
                  <a:pt x="246675" y="169059"/>
                </a:lnTo>
                <a:lnTo>
                  <a:pt x="254239" y="176000"/>
                </a:lnTo>
                <a:lnTo>
                  <a:pt x="262367" y="181046"/>
                </a:lnTo>
                <a:lnTo>
                  <a:pt x="271060" y="184198"/>
                </a:lnTo>
                <a:lnTo>
                  <a:pt x="280316" y="185455"/>
                </a:lnTo>
                <a:lnTo>
                  <a:pt x="290919" y="184788"/>
                </a:lnTo>
                <a:lnTo>
                  <a:pt x="300640" y="182068"/>
                </a:lnTo>
                <a:lnTo>
                  <a:pt x="309478" y="177295"/>
                </a:lnTo>
                <a:lnTo>
                  <a:pt x="317435" y="170469"/>
                </a:lnTo>
                <a:lnTo>
                  <a:pt x="318549" y="169059"/>
                </a:lnTo>
                <a:close/>
              </a:path>
              <a:path w="793750" h="240664">
                <a:moveTo>
                  <a:pt x="323093" y="92856"/>
                </a:moveTo>
                <a:lnTo>
                  <a:pt x="269518" y="92856"/>
                </a:lnTo>
                <a:lnTo>
                  <a:pt x="287442" y="93438"/>
                </a:lnTo>
                <a:lnTo>
                  <a:pt x="294549" y="96983"/>
                </a:lnTo>
                <a:lnTo>
                  <a:pt x="307632" y="130224"/>
                </a:lnTo>
                <a:lnTo>
                  <a:pt x="306938" y="136540"/>
                </a:lnTo>
                <a:lnTo>
                  <a:pt x="285061" y="163161"/>
                </a:lnTo>
                <a:lnTo>
                  <a:pt x="323211" y="163161"/>
                </a:lnTo>
                <a:lnTo>
                  <a:pt x="324110" y="162024"/>
                </a:lnTo>
                <a:lnTo>
                  <a:pt x="329008" y="152446"/>
                </a:lnTo>
                <a:lnTo>
                  <a:pt x="332080" y="141902"/>
                </a:lnTo>
                <a:lnTo>
                  <a:pt x="333375" y="130224"/>
                </a:lnTo>
                <a:lnTo>
                  <a:pt x="332843" y="118236"/>
                </a:lnTo>
                <a:lnTo>
                  <a:pt x="330436" y="107262"/>
                </a:lnTo>
                <a:lnTo>
                  <a:pt x="326153" y="97302"/>
                </a:lnTo>
                <a:lnTo>
                  <a:pt x="323093" y="92856"/>
                </a:lnTo>
                <a:close/>
              </a:path>
              <a:path w="793750" h="240664">
                <a:moveTo>
                  <a:pt x="283606" y="70643"/>
                </a:moveTo>
                <a:lnTo>
                  <a:pt x="274399" y="71272"/>
                </a:lnTo>
                <a:lnTo>
                  <a:pt x="265634" y="73772"/>
                </a:lnTo>
                <a:lnTo>
                  <a:pt x="257312" y="78142"/>
                </a:lnTo>
                <a:lnTo>
                  <a:pt x="249430" y="84385"/>
                </a:lnTo>
                <a:lnTo>
                  <a:pt x="316005" y="84385"/>
                </a:lnTo>
                <a:lnTo>
                  <a:pt x="312484" y="80880"/>
                </a:lnTo>
                <a:lnTo>
                  <a:pt x="303915" y="75436"/>
                </a:lnTo>
                <a:lnTo>
                  <a:pt x="294289" y="72024"/>
                </a:lnTo>
                <a:lnTo>
                  <a:pt x="283606" y="70643"/>
                </a:lnTo>
                <a:close/>
              </a:path>
              <a:path w="793750" h="240664">
                <a:moveTo>
                  <a:pt x="361167" y="76182"/>
                </a:moveTo>
                <a:lnTo>
                  <a:pt x="357630" y="184844"/>
                </a:lnTo>
                <a:lnTo>
                  <a:pt x="382732" y="185661"/>
                </a:lnTo>
                <a:lnTo>
                  <a:pt x="386269" y="77000"/>
                </a:lnTo>
                <a:lnTo>
                  <a:pt x="361167" y="76182"/>
                </a:lnTo>
                <a:close/>
              </a:path>
              <a:path w="793750" h="240664">
                <a:moveTo>
                  <a:pt x="371196" y="15085"/>
                </a:moveTo>
                <a:lnTo>
                  <a:pt x="367314" y="16559"/>
                </a:lnTo>
                <a:lnTo>
                  <a:pt x="360709" y="22746"/>
                </a:lnTo>
                <a:lnTo>
                  <a:pt x="358987" y="26488"/>
                </a:lnTo>
                <a:lnTo>
                  <a:pt x="358694" y="35487"/>
                </a:lnTo>
                <a:lnTo>
                  <a:pt x="360166" y="39444"/>
                </a:lnTo>
                <a:lnTo>
                  <a:pt x="366354" y="46048"/>
                </a:lnTo>
                <a:lnTo>
                  <a:pt x="370169" y="47773"/>
                </a:lnTo>
                <a:lnTo>
                  <a:pt x="379243" y="48069"/>
                </a:lnTo>
                <a:lnTo>
                  <a:pt x="383125" y="46595"/>
                </a:lnTo>
                <a:lnTo>
                  <a:pt x="386354" y="43498"/>
                </a:lnTo>
                <a:lnTo>
                  <a:pt x="389656" y="40403"/>
                </a:lnTo>
                <a:lnTo>
                  <a:pt x="391380" y="36588"/>
                </a:lnTo>
                <a:lnTo>
                  <a:pt x="391675" y="27514"/>
                </a:lnTo>
                <a:lnTo>
                  <a:pt x="390201" y="23632"/>
                </a:lnTo>
                <a:lnTo>
                  <a:pt x="387104" y="20405"/>
                </a:lnTo>
                <a:lnTo>
                  <a:pt x="384011" y="17103"/>
                </a:lnTo>
                <a:lnTo>
                  <a:pt x="380196" y="15377"/>
                </a:lnTo>
                <a:lnTo>
                  <a:pt x="371196" y="15085"/>
                </a:lnTo>
                <a:close/>
              </a:path>
              <a:path w="793750" h="240664">
                <a:moveTo>
                  <a:pt x="493784" y="147680"/>
                </a:moveTo>
                <a:lnTo>
                  <a:pt x="464825" y="147680"/>
                </a:lnTo>
                <a:lnTo>
                  <a:pt x="495410" y="189327"/>
                </a:lnTo>
                <a:lnTo>
                  <a:pt x="525308" y="190300"/>
                </a:lnTo>
                <a:lnTo>
                  <a:pt x="493784" y="147680"/>
                </a:lnTo>
                <a:close/>
              </a:path>
              <a:path w="793750" h="240664">
                <a:moveTo>
                  <a:pt x="412931" y="77867"/>
                </a:moveTo>
                <a:lnTo>
                  <a:pt x="450355" y="129005"/>
                </a:lnTo>
                <a:lnTo>
                  <a:pt x="400136" y="186227"/>
                </a:lnTo>
                <a:lnTo>
                  <a:pt x="430815" y="187225"/>
                </a:lnTo>
                <a:lnTo>
                  <a:pt x="464825" y="147680"/>
                </a:lnTo>
                <a:lnTo>
                  <a:pt x="493784" y="147680"/>
                </a:lnTo>
                <a:lnTo>
                  <a:pt x="480701" y="129993"/>
                </a:lnTo>
                <a:lnTo>
                  <a:pt x="496776" y="111311"/>
                </a:lnTo>
                <a:lnTo>
                  <a:pt x="466008" y="111311"/>
                </a:lnTo>
                <a:lnTo>
                  <a:pt x="442831" y="78840"/>
                </a:lnTo>
                <a:lnTo>
                  <a:pt x="412931" y="77867"/>
                </a:lnTo>
                <a:close/>
              </a:path>
              <a:path w="793750" h="240664">
                <a:moveTo>
                  <a:pt x="491694" y="80430"/>
                </a:moveTo>
                <a:lnTo>
                  <a:pt x="466008" y="111311"/>
                </a:lnTo>
                <a:lnTo>
                  <a:pt x="496776" y="111311"/>
                </a:lnTo>
                <a:lnTo>
                  <a:pt x="522485" y="81432"/>
                </a:lnTo>
                <a:lnTo>
                  <a:pt x="491694" y="80430"/>
                </a:lnTo>
                <a:close/>
              </a:path>
              <a:path w="793750" h="240664">
                <a:moveTo>
                  <a:pt x="588939" y="80578"/>
                </a:moveTo>
                <a:lnTo>
                  <a:pt x="550273" y="95068"/>
                </a:lnTo>
                <a:lnTo>
                  <a:pt x="534635" y="136326"/>
                </a:lnTo>
                <a:lnTo>
                  <a:pt x="535153" y="148712"/>
                </a:lnTo>
                <a:lnTo>
                  <a:pt x="555744" y="185623"/>
                </a:lnTo>
                <a:lnTo>
                  <a:pt x="592194" y="195604"/>
                </a:lnTo>
                <a:lnTo>
                  <a:pt x="597457" y="195179"/>
                </a:lnTo>
                <a:lnTo>
                  <a:pt x="631819" y="175654"/>
                </a:lnTo>
                <a:lnTo>
                  <a:pt x="633699" y="173227"/>
                </a:lnTo>
                <a:lnTo>
                  <a:pt x="594412" y="173227"/>
                </a:lnTo>
                <a:lnTo>
                  <a:pt x="580132" y="172763"/>
                </a:lnTo>
                <a:lnTo>
                  <a:pt x="560663" y="142981"/>
                </a:lnTo>
                <a:lnTo>
                  <a:pt x="638664" y="142981"/>
                </a:lnTo>
                <a:lnTo>
                  <a:pt x="638721" y="136326"/>
                </a:lnTo>
                <a:lnTo>
                  <a:pt x="638386" y="126867"/>
                </a:lnTo>
                <a:lnTo>
                  <a:pt x="637852" y="124150"/>
                </a:lnTo>
                <a:lnTo>
                  <a:pt x="613431" y="124150"/>
                </a:lnTo>
                <a:lnTo>
                  <a:pt x="563004" y="122509"/>
                </a:lnTo>
                <a:lnTo>
                  <a:pt x="585710" y="103145"/>
                </a:lnTo>
                <a:lnTo>
                  <a:pt x="630479" y="103145"/>
                </a:lnTo>
                <a:lnTo>
                  <a:pt x="626372" y="97097"/>
                </a:lnTo>
                <a:lnTo>
                  <a:pt x="618990" y="90163"/>
                </a:lnTo>
                <a:lnTo>
                  <a:pt x="610290" y="85098"/>
                </a:lnTo>
                <a:lnTo>
                  <a:pt x="600273" y="81904"/>
                </a:lnTo>
                <a:lnTo>
                  <a:pt x="588939" y="80578"/>
                </a:lnTo>
                <a:close/>
              </a:path>
              <a:path w="793750" h="240664">
                <a:moveTo>
                  <a:pt x="618075" y="153001"/>
                </a:moveTo>
                <a:lnTo>
                  <a:pt x="594412" y="173227"/>
                </a:lnTo>
                <a:lnTo>
                  <a:pt x="633699" y="173227"/>
                </a:lnTo>
                <a:lnTo>
                  <a:pt x="635434" y="170988"/>
                </a:lnTo>
                <a:lnTo>
                  <a:pt x="638888" y="165517"/>
                </a:lnTo>
                <a:lnTo>
                  <a:pt x="618075" y="153001"/>
                </a:lnTo>
                <a:close/>
              </a:path>
              <a:path w="793750" h="240664">
                <a:moveTo>
                  <a:pt x="638664" y="142981"/>
                </a:moveTo>
                <a:lnTo>
                  <a:pt x="560663" y="142981"/>
                </a:lnTo>
                <a:lnTo>
                  <a:pt x="638534" y="145515"/>
                </a:lnTo>
                <a:lnTo>
                  <a:pt x="638664" y="142981"/>
                </a:lnTo>
                <a:close/>
              </a:path>
              <a:path w="793750" h="240664">
                <a:moveTo>
                  <a:pt x="630479" y="103145"/>
                </a:moveTo>
                <a:lnTo>
                  <a:pt x="585710" y="103145"/>
                </a:lnTo>
                <a:lnTo>
                  <a:pt x="588760" y="103244"/>
                </a:lnTo>
                <a:lnTo>
                  <a:pt x="597832" y="104796"/>
                </a:lnTo>
                <a:lnTo>
                  <a:pt x="604968" y="108797"/>
                </a:lnTo>
                <a:lnTo>
                  <a:pt x="610168" y="115249"/>
                </a:lnTo>
                <a:lnTo>
                  <a:pt x="613431" y="124150"/>
                </a:lnTo>
                <a:lnTo>
                  <a:pt x="637852" y="124150"/>
                </a:lnTo>
                <a:lnTo>
                  <a:pt x="636159" y="115536"/>
                </a:lnTo>
                <a:lnTo>
                  <a:pt x="632154" y="105613"/>
                </a:lnTo>
                <a:lnTo>
                  <a:pt x="630479" y="103145"/>
                </a:lnTo>
                <a:close/>
              </a:path>
              <a:path w="793750" h="240664">
                <a:moveTo>
                  <a:pt x="671066" y="6416"/>
                </a:moveTo>
                <a:lnTo>
                  <a:pt x="664935" y="194843"/>
                </a:lnTo>
                <a:lnTo>
                  <a:pt x="690036" y="195661"/>
                </a:lnTo>
                <a:lnTo>
                  <a:pt x="696168" y="7232"/>
                </a:lnTo>
                <a:lnTo>
                  <a:pt x="671066" y="6416"/>
                </a:lnTo>
                <a:close/>
              </a:path>
              <a:path w="793750" h="240664">
                <a:moveTo>
                  <a:pt x="737201" y="163691"/>
                </a:moveTo>
                <a:lnTo>
                  <a:pt x="715458" y="172923"/>
                </a:lnTo>
                <a:lnTo>
                  <a:pt x="721765" y="184806"/>
                </a:lnTo>
                <a:lnTo>
                  <a:pt x="730175" y="193421"/>
                </a:lnTo>
                <a:lnTo>
                  <a:pt x="740687" y="198767"/>
                </a:lnTo>
                <a:lnTo>
                  <a:pt x="753303" y="200846"/>
                </a:lnTo>
                <a:lnTo>
                  <a:pt x="761007" y="200468"/>
                </a:lnTo>
                <a:lnTo>
                  <a:pt x="790424" y="178713"/>
                </a:lnTo>
                <a:lnTo>
                  <a:pt x="762957" y="178713"/>
                </a:lnTo>
                <a:lnTo>
                  <a:pt x="750239" y="178299"/>
                </a:lnTo>
                <a:lnTo>
                  <a:pt x="746640" y="176767"/>
                </a:lnTo>
                <a:lnTo>
                  <a:pt x="743684" y="173841"/>
                </a:lnTo>
                <a:lnTo>
                  <a:pt x="742167" y="172378"/>
                </a:lnTo>
                <a:lnTo>
                  <a:pt x="740007" y="168995"/>
                </a:lnTo>
                <a:lnTo>
                  <a:pt x="737201" y="163691"/>
                </a:lnTo>
                <a:close/>
              </a:path>
              <a:path w="793750" h="240664">
                <a:moveTo>
                  <a:pt x="757819" y="86074"/>
                </a:moveTo>
                <a:lnTo>
                  <a:pt x="723259" y="108216"/>
                </a:lnTo>
                <a:lnTo>
                  <a:pt x="722739" y="124870"/>
                </a:lnTo>
                <a:lnTo>
                  <a:pt x="724427" y="130702"/>
                </a:lnTo>
                <a:lnTo>
                  <a:pt x="730930" y="139029"/>
                </a:lnTo>
                <a:lnTo>
                  <a:pt x="735945" y="142767"/>
                </a:lnTo>
                <a:lnTo>
                  <a:pt x="745680" y="147923"/>
                </a:lnTo>
                <a:lnTo>
                  <a:pt x="753187" y="151777"/>
                </a:lnTo>
                <a:lnTo>
                  <a:pt x="755675" y="153087"/>
                </a:lnTo>
                <a:lnTo>
                  <a:pt x="758163" y="154434"/>
                </a:lnTo>
                <a:lnTo>
                  <a:pt x="764583" y="158515"/>
                </a:lnTo>
                <a:lnTo>
                  <a:pt x="767720" y="162786"/>
                </a:lnTo>
                <a:lnTo>
                  <a:pt x="767322" y="174983"/>
                </a:lnTo>
                <a:lnTo>
                  <a:pt x="762957" y="178713"/>
                </a:lnTo>
                <a:lnTo>
                  <a:pt x="790424" y="178713"/>
                </a:lnTo>
                <a:lnTo>
                  <a:pt x="792339" y="173261"/>
                </a:lnTo>
                <a:lnTo>
                  <a:pt x="793309" y="165740"/>
                </a:lnTo>
                <a:lnTo>
                  <a:pt x="793576" y="157560"/>
                </a:lnTo>
                <a:lnTo>
                  <a:pt x="791481" y="150976"/>
                </a:lnTo>
                <a:lnTo>
                  <a:pt x="751121" y="124870"/>
                </a:lnTo>
                <a:lnTo>
                  <a:pt x="746422" y="120585"/>
                </a:lnTo>
                <a:lnTo>
                  <a:pt x="746634" y="114039"/>
                </a:lnTo>
                <a:lnTo>
                  <a:pt x="747516" y="112114"/>
                </a:lnTo>
                <a:lnTo>
                  <a:pt x="750887" y="109171"/>
                </a:lnTo>
                <a:lnTo>
                  <a:pt x="752883" y="108473"/>
                </a:lnTo>
                <a:lnTo>
                  <a:pt x="788052" y="108473"/>
                </a:lnTo>
                <a:lnTo>
                  <a:pt x="782694" y="99008"/>
                </a:lnTo>
                <a:lnTo>
                  <a:pt x="775828" y="92049"/>
                </a:lnTo>
                <a:lnTo>
                  <a:pt x="767537" y="87738"/>
                </a:lnTo>
                <a:lnTo>
                  <a:pt x="757819" y="86074"/>
                </a:lnTo>
                <a:close/>
              </a:path>
              <a:path w="793750" h="240664">
                <a:moveTo>
                  <a:pt x="788052" y="108473"/>
                </a:moveTo>
                <a:lnTo>
                  <a:pt x="752883" y="108473"/>
                </a:lnTo>
                <a:lnTo>
                  <a:pt x="760023" y="108705"/>
                </a:lnTo>
                <a:lnTo>
                  <a:pt x="763968" y="112184"/>
                </a:lnTo>
                <a:lnTo>
                  <a:pt x="767022" y="118985"/>
                </a:lnTo>
                <a:lnTo>
                  <a:pt x="788132" y="108615"/>
                </a:lnTo>
                <a:lnTo>
                  <a:pt x="788052" y="10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2959" y="4820086"/>
            <a:ext cx="793750" cy="240665"/>
          </a:xfrm>
          <a:custGeom>
            <a:avLst/>
            <a:gdLst/>
            <a:ahLst/>
            <a:cxnLst/>
            <a:rect l="l" t="t" r="r" b="b"/>
            <a:pathLst>
              <a:path w="793750" h="240664">
                <a:moveTo>
                  <a:pt x="110593" y="23564"/>
                </a:moveTo>
                <a:lnTo>
                  <a:pt x="65512" y="23564"/>
                </a:lnTo>
                <a:lnTo>
                  <a:pt x="73842" y="23836"/>
                </a:lnTo>
                <a:lnTo>
                  <a:pt x="80745" y="26779"/>
                </a:lnTo>
                <a:lnTo>
                  <a:pt x="91696" y="38004"/>
                </a:lnTo>
                <a:lnTo>
                  <a:pt x="94303" y="44828"/>
                </a:lnTo>
                <a:lnTo>
                  <a:pt x="93860" y="58439"/>
                </a:lnTo>
                <a:lnTo>
                  <a:pt x="91536" y="64654"/>
                </a:lnTo>
                <a:lnTo>
                  <a:pt x="87069" y="71507"/>
                </a:lnTo>
                <a:lnTo>
                  <a:pt x="84871" y="75010"/>
                </a:lnTo>
                <a:lnTo>
                  <a:pt x="0" y="173206"/>
                </a:lnTo>
                <a:lnTo>
                  <a:pt x="115690" y="176971"/>
                </a:lnTo>
                <a:lnTo>
                  <a:pt x="116485" y="152539"/>
                </a:lnTo>
                <a:lnTo>
                  <a:pt x="52336" y="150451"/>
                </a:lnTo>
                <a:lnTo>
                  <a:pt x="85687" y="113450"/>
                </a:lnTo>
                <a:lnTo>
                  <a:pt x="110991" y="81108"/>
                </a:lnTo>
                <a:lnTo>
                  <a:pt x="119363" y="53795"/>
                </a:lnTo>
                <a:lnTo>
                  <a:pt x="118704" y="43165"/>
                </a:lnTo>
                <a:lnTo>
                  <a:pt x="116007" y="33361"/>
                </a:lnTo>
                <a:lnTo>
                  <a:pt x="111274" y="24384"/>
                </a:lnTo>
                <a:lnTo>
                  <a:pt x="110593" y="23564"/>
                </a:lnTo>
                <a:close/>
              </a:path>
              <a:path w="793750" h="240664">
                <a:moveTo>
                  <a:pt x="65497" y="0"/>
                </a:moveTo>
                <a:lnTo>
                  <a:pt x="43667" y="2696"/>
                </a:lnTo>
                <a:lnTo>
                  <a:pt x="26928" y="12370"/>
                </a:lnTo>
                <a:lnTo>
                  <a:pt x="15281" y="29022"/>
                </a:lnTo>
                <a:lnTo>
                  <a:pt x="8726" y="52652"/>
                </a:lnTo>
                <a:lnTo>
                  <a:pt x="34607" y="53494"/>
                </a:lnTo>
                <a:lnTo>
                  <a:pt x="38338" y="40082"/>
                </a:lnTo>
                <a:lnTo>
                  <a:pt x="44733" y="30622"/>
                </a:lnTo>
                <a:lnTo>
                  <a:pt x="53791" y="25116"/>
                </a:lnTo>
                <a:lnTo>
                  <a:pt x="65512" y="23564"/>
                </a:lnTo>
                <a:lnTo>
                  <a:pt x="110593" y="23564"/>
                </a:lnTo>
                <a:lnTo>
                  <a:pt x="104504" y="16234"/>
                </a:lnTo>
                <a:lnTo>
                  <a:pt x="96265" y="9419"/>
                </a:lnTo>
                <a:lnTo>
                  <a:pt x="87018" y="4441"/>
                </a:lnTo>
                <a:lnTo>
                  <a:pt x="76762" y="1301"/>
                </a:lnTo>
                <a:lnTo>
                  <a:pt x="65497" y="0"/>
                </a:lnTo>
                <a:close/>
              </a:path>
              <a:path w="793750" h="240664">
                <a:moveTo>
                  <a:pt x="224715" y="71742"/>
                </a:moveTo>
                <a:lnTo>
                  <a:pt x="219254" y="239532"/>
                </a:lnTo>
                <a:lnTo>
                  <a:pt x="244355" y="240348"/>
                </a:lnTo>
                <a:lnTo>
                  <a:pt x="246675" y="169061"/>
                </a:lnTo>
                <a:lnTo>
                  <a:pt x="318548" y="169061"/>
                </a:lnTo>
                <a:lnTo>
                  <a:pt x="323211" y="163161"/>
                </a:lnTo>
                <a:lnTo>
                  <a:pt x="285061" y="163161"/>
                </a:lnTo>
                <a:lnTo>
                  <a:pt x="267138" y="162579"/>
                </a:lnTo>
                <a:lnTo>
                  <a:pt x="246594" y="126954"/>
                </a:lnTo>
                <a:lnTo>
                  <a:pt x="247372" y="119539"/>
                </a:lnTo>
                <a:lnTo>
                  <a:pt x="269518" y="92856"/>
                </a:lnTo>
                <a:lnTo>
                  <a:pt x="323092" y="92856"/>
                </a:lnTo>
                <a:lnTo>
                  <a:pt x="319995" y="88356"/>
                </a:lnTo>
                <a:lnTo>
                  <a:pt x="316005" y="84385"/>
                </a:lnTo>
                <a:lnTo>
                  <a:pt x="249430" y="84385"/>
                </a:lnTo>
                <a:lnTo>
                  <a:pt x="249815" y="72560"/>
                </a:lnTo>
                <a:lnTo>
                  <a:pt x="224715" y="71742"/>
                </a:lnTo>
                <a:close/>
              </a:path>
              <a:path w="793750" h="240664">
                <a:moveTo>
                  <a:pt x="318548" y="169061"/>
                </a:moveTo>
                <a:lnTo>
                  <a:pt x="246675" y="169061"/>
                </a:lnTo>
                <a:lnTo>
                  <a:pt x="254239" y="176000"/>
                </a:lnTo>
                <a:lnTo>
                  <a:pt x="262367" y="181046"/>
                </a:lnTo>
                <a:lnTo>
                  <a:pt x="271060" y="184198"/>
                </a:lnTo>
                <a:lnTo>
                  <a:pt x="280316" y="185455"/>
                </a:lnTo>
                <a:lnTo>
                  <a:pt x="290919" y="184788"/>
                </a:lnTo>
                <a:lnTo>
                  <a:pt x="300640" y="182068"/>
                </a:lnTo>
                <a:lnTo>
                  <a:pt x="309478" y="177295"/>
                </a:lnTo>
                <a:lnTo>
                  <a:pt x="317435" y="170469"/>
                </a:lnTo>
                <a:lnTo>
                  <a:pt x="318548" y="169061"/>
                </a:lnTo>
                <a:close/>
              </a:path>
              <a:path w="793750" h="240664">
                <a:moveTo>
                  <a:pt x="323092" y="92856"/>
                </a:moveTo>
                <a:lnTo>
                  <a:pt x="269518" y="92856"/>
                </a:lnTo>
                <a:lnTo>
                  <a:pt x="287442" y="93440"/>
                </a:lnTo>
                <a:lnTo>
                  <a:pt x="294549" y="96983"/>
                </a:lnTo>
                <a:lnTo>
                  <a:pt x="307632" y="130225"/>
                </a:lnTo>
                <a:lnTo>
                  <a:pt x="306938" y="136540"/>
                </a:lnTo>
                <a:lnTo>
                  <a:pt x="285061" y="163161"/>
                </a:lnTo>
                <a:lnTo>
                  <a:pt x="323211" y="163161"/>
                </a:lnTo>
                <a:lnTo>
                  <a:pt x="324110" y="162024"/>
                </a:lnTo>
                <a:lnTo>
                  <a:pt x="329008" y="152446"/>
                </a:lnTo>
                <a:lnTo>
                  <a:pt x="332080" y="141902"/>
                </a:lnTo>
                <a:lnTo>
                  <a:pt x="333375" y="130225"/>
                </a:lnTo>
                <a:lnTo>
                  <a:pt x="332843" y="118237"/>
                </a:lnTo>
                <a:lnTo>
                  <a:pt x="330436" y="107263"/>
                </a:lnTo>
                <a:lnTo>
                  <a:pt x="326153" y="97302"/>
                </a:lnTo>
                <a:lnTo>
                  <a:pt x="323092" y="92856"/>
                </a:lnTo>
                <a:close/>
              </a:path>
              <a:path w="793750" h="240664">
                <a:moveTo>
                  <a:pt x="283606" y="70643"/>
                </a:moveTo>
                <a:lnTo>
                  <a:pt x="274399" y="71272"/>
                </a:lnTo>
                <a:lnTo>
                  <a:pt x="265634" y="73772"/>
                </a:lnTo>
                <a:lnTo>
                  <a:pt x="257312" y="78143"/>
                </a:lnTo>
                <a:lnTo>
                  <a:pt x="249430" y="84385"/>
                </a:lnTo>
                <a:lnTo>
                  <a:pt x="316005" y="84385"/>
                </a:lnTo>
                <a:lnTo>
                  <a:pt x="312484" y="80880"/>
                </a:lnTo>
                <a:lnTo>
                  <a:pt x="303915" y="75436"/>
                </a:lnTo>
                <a:lnTo>
                  <a:pt x="294289" y="72024"/>
                </a:lnTo>
                <a:lnTo>
                  <a:pt x="283606" y="70643"/>
                </a:lnTo>
                <a:close/>
              </a:path>
              <a:path w="793750" h="240664">
                <a:moveTo>
                  <a:pt x="361167" y="76183"/>
                </a:moveTo>
                <a:lnTo>
                  <a:pt x="357630" y="184844"/>
                </a:lnTo>
                <a:lnTo>
                  <a:pt x="382732" y="185661"/>
                </a:lnTo>
                <a:lnTo>
                  <a:pt x="386269" y="77000"/>
                </a:lnTo>
                <a:lnTo>
                  <a:pt x="361167" y="76183"/>
                </a:lnTo>
                <a:close/>
              </a:path>
              <a:path w="793750" h="240664">
                <a:moveTo>
                  <a:pt x="371196" y="15085"/>
                </a:moveTo>
                <a:lnTo>
                  <a:pt x="367314" y="16559"/>
                </a:lnTo>
                <a:lnTo>
                  <a:pt x="360709" y="22748"/>
                </a:lnTo>
                <a:lnTo>
                  <a:pt x="358987" y="26488"/>
                </a:lnTo>
                <a:lnTo>
                  <a:pt x="358693" y="35487"/>
                </a:lnTo>
                <a:lnTo>
                  <a:pt x="360166" y="39444"/>
                </a:lnTo>
                <a:lnTo>
                  <a:pt x="366354" y="46048"/>
                </a:lnTo>
                <a:lnTo>
                  <a:pt x="370169" y="47773"/>
                </a:lnTo>
                <a:lnTo>
                  <a:pt x="379243" y="48069"/>
                </a:lnTo>
                <a:lnTo>
                  <a:pt x="383125" y="46595"/>
                </a:lnTo>
                <a:lnTo>
                  <a:pt x="386354" y="43498"/>
                </a:lnTo>
                <a:lnTo>
                  <a:pt x="389656" y="40405"/>
                </a:lnTo>
                <a:lnTo>
                  <a:pt x="391380" y="36588"/>
                </a:lnTo>
                <a:lnTo>
                  <a:pt x="391675" y="27515"/>
                </a:lnTo>
                <a:lnTo>
                  <a:pt x="390201" y="23633"/>
                </a:lnTo>
                <a:lnTo>
                  <a:pt x="387104" y="20405"/>
                </a:lnTo>
                <a:lnTo>
                  <a:pt x="384011" y="17103"/>
                </a:lnTo>
                <a:lnTo>
                  <a:pt x="380196" y="15378"/>
                </a:lnTo>
                <a:lnTo>
                  <a:pt x="371196" y="15085"/>
                </a:lnTo>
                <a:close/>
              </a:path>
              <a:path w="793750" h="240664">
                <a:moveTo>
                  <a:pt x="493784" y="147680"/>
                </a:moveTo>
                <a:lnTo>
                  <a:pt x="464825" y="147680"/>
                </a:lnTo>
                <a:lnTo>
                  <a:pt x="495410" y="189327"/>
                </a:lnTo>
                <a:lnTo>
                  <a:pt x="525308" y="190300"/>
                </a:lnTo>
                <a:lnTo>
                  <a:pt x="493784" y="147680"/>
                </a:lnTo>
                <a:close/>
              </a:path>
              <a:path w="793750" h="240664">
                <a:moveTo>
                  <a:pt x="412931" y="77867"/>
                </a:moveTo>
                <a:lnTo>
                  <a:pt x="450355" y="129006"/>
                </a:lnTo>
                <a:lnTo>
                  <a:pt x="400136" y="186227"/>
                </a:lnTo>
                <a:lnTo>
                  <a:pt x="430815" y="187225"/>
                </a:lnTo>
                <a:lnTo>
                  <a:pt x="464825" y="147680"/>
                </a:lnTo>
                <a:lnTo>
                  <a:pt x="493784" y="147680"/>
                </a:lnTo>
                <a:lnTo>
                  <a:pt x="480701" y="129993"/>
                </a:lnTo>
                <a:lnTo>
                  <a:pt x="496776" y="111311"/>
                </a:lnTo>
                <a:lnTo>
                  <a:pt x="466008" y="111311"/>
                </a:lnTo>
                <a:lnTo>
                  <a:pt x="442831" y="78840"/>
                </a:lnTo>
                <a:lnTo>
                  <a:pt x="412931" y="77867"/>
                </a:lnTo>
                <a:close/>
              </a:path>
              <a:path w="793750" h="240664">
                <a:moveTo>
                  <a:pt x="491694" y="80430"/>
                </a:moveTo>
                <a:lnTo>
                  <a:pt x="466008" y="111311"/>
                </a:lnTo>
                <a:lnTo>
                  <a:pt x="496776" y="111311"/>
                </a:lnTo>
                <a:lnTo>
                  <a:pt x="522485" y="81432"/>
                </a:lnTo>
                <a:lnTo>
                  <a:pt x="491694" y="80430"/>
                </a:lnTo>
                <a:close/>
              </a:path>
              <a:path w="793750" h="240664">
                <a:moveTo>
                  <a:pt x="588939" y="80578"/>
                </a:moveTo>
                <a:lnTo>
                  <a:pt x="550273" y="95068"/>
                </a:lnTo>
                <a:lnTo>
                  <a:pt x="534635" y="136328"/>
                </a:lnTo>
                <a:lnTo>
                  <a:pt x="535153" y="148713"/>
                </a:lnTo>
                <a:lnTo>
                  <a:pt x="555744" y="185623"/>
                </a:lnTo>
                <a:lnTo>
                  <a:pt x="592194" y="195604"/>
                </a:lnTo>
                <a:lnTo>
                  <a:pt x="597457" y="195179"/>
                </a:lnTo>
                <a:lnTo>
                  <a:pt x="631819" y="175656"/>
                </a:lnTo>
                <a:lnTo>
                  <a:pt x="633699" y="173229"/>
                </a:lnTo>
                <a:lnTo>
                  <a:pt x="594412" y="173229"/>
                </a:lnTo>
                <a:lnTo>
                  <a:pt x="580132" y="172764"/>
                </a:lnTo>
                <a:lnTo>
                  <a:pt x="560663" y="142981"/>
                </a:lnTo>
                <a:lnTo>
                  <a:pt x="638664" y="142981"/>
                </a:lnTo>
                <a:lnTo>
                  <a:pt x="638721" y="136328"/>
                </a:lnTo>
                <a:lnTo>
                  <a:pt x="638386" y="126867"/>
                </a:lnTo>
                <a:lnTo>
                  <a:pt x="637852" y="124150"/>
                </a:lnTo>
                <a:lnTo>
                  <a:pt x="613431" y="124150"/>
                </a:lnTo>
                <a:lnTo>
                  <a:pt x="563004" y="122509"/>
                </a:lnTo>
                <a:lnTo>
                  <a:pt x="585710" y="103145"/>
                </a:lnTo>
                <a:lnTo>
                  <a:pt x="630479" y="103145"/>
                </a:lnTo>
                <a:lnTo>
                  <a:pt x="626372" y="97097"/>
                </a:lnTo>
                <a:lnTo>
                  <a:pt x="618990" y="90163"/>
                </a:lnTo>
                <a:lnTo>
                  <a:pt x="610290" y="85099"/>
                </a:lnTo>
                <a:lnTo>
                  <a:pt x="600273" y="81904"/>
                </a:lnTo>
                <a:lnTo>
                  <a:pt x="588939" y="80578"/>
                </a:lnTo>
                <a:close/>
              </a:path>
              <a:path w="793750" h="240664">
                <a:moveTo>
                  <a:pt x="618075" y="153003"/>
                </a:moveTo>
                <a:lnTo>
                  <a:pt x="594412" y="173229"/>
                </a:lnTo>
                <a:lnTo>
                  <a:pt x="633699" y="173229"/>
                </a:lnTo>
                <a:lnTo>
                  <a:pt x="635434" y="170990"/>
                </a:lnTo>
                <a:lnTo>
                  <a:pt x="638888" y="165517"/>
                </a:lnTo>
                <a:lnTo>
                  <a:pt x="618075" y="153003"/>
                </a:lnTo>
                <a:close/>
              </a:path>
              <a:path w="793750" h="240664">
                <a:moveTo>
                  <a:pt x="638664" y="142981"/>
                </a:moveTo>
                <a:lnTo>
                  <a:pt x="560663" y="142981"/>
                </a:lnTo>
                <a:lnTo>
                  <a:pt x="638534" y="145516"/>
                </a:lnTo>
                <a:lnTo>
                  <a:pt x="638664" y="142981"/>
                </a:lnTo>
                <a:close/>
              </a:path>
              <a:path w="793750" h="240664">
                <a:moveTo>
                  <a:pt x="630479" y="103145"/>
                </a:moveTo>
                <a:lnTo>
                  <a:pt x="585710" y="103145"/>
                </a:lnTo>
                <a:lnTo>
                  <a:pt x="588760" y="103244"/>
                </a:lnTo>
                <a:lnTo>
                  <a:pt x="597832" y="104796"/>
                </a:lnTo>
                <a:lnTo>
                  <a:pt x="604968" y="108797"/>
                </a:lnTo>
                <a:lnTo>
                  <a:pt x="610168" y="115249"/>
                </a:lnTo>
                <a:lnTo>
                  <a:pt x="613431" y="124150"/>
                </a:lnTo>
                <a:lnTo>
                  <a:pt x="637852" y="124150"/>
                </a:lnTo>
                <a:lnTo>
                  <a:pt x="636159" y="115536"/>
                </a:lnTo>
                <a:lnTo>
                  <a:pt x="632154" y="105613"/>
                </a:lnTo>
                <a:lnTo>
                  <a:pt x="630479" y="103145"/>
                </a:lnTo>
                <a:close/>
              </a:path>
              <a:path w="793750" h="240664">
                <a:moveTo>
                  <a:pt x="671066" y="6416"/>
                </a:moveTo>
                <a:lnTo>
                  <a:pt x="664935" y="194844"/>
                </a:lnTo>
                <a:lnTo>
                  <a:pt x="690036" y="195661"/>
                </a:lnTo>
                <a:lnTo>
                  <a:pt x="696168" y="7232"/>
                </a:lnTo>
                <a:lnTo>
                  <a:pt x="671066" y="6416"/>
                </a:lnTo>
                <a:close/>
              </a:path>
              <a:path w="793750" h="240664">
                <a:moveTo>
                  <a:pt x="737201" y="163691"/>
                </a:moveTo>
                <a:lnTo>
                  <a:pt x="715458" y="172924"/>
                </a:lnTo>
                <a:lnTo>
                  <a:pt x="721765" y="184806"/>
                </a:lnTo>
                <a:lnTo>
                  <a:pt x="730175" y="193421"/>
                </a:lnTo>
                <a:lnTo>
                  <a:pt x="740687" y="198767"/>
                </a:lnTo>
                <a:lnTo>
                  <a:pt x="753303" y="200846"/>
                </a:lnTo>
                <a:lnTo>
                  <a:pt x="761007" y="200469"/>
                </a:lnTo>
                <a:lnTo>
                  <a:pt x="790424" y="178713"/>
                </a:lnTo>
                <a:lnTo>
                  <a:pt x="762957" y="178713"/>
                </a:lnTo>
                <a:lnTo>
                  <a:pt x="750239" y="178299"/>
                </a:lnTo>
                <a:lnTo>
                  <a:pt x="746640" y="176767"/>
                </a:lnTo>
                <a:lnTo>
                  <a:pt x="743684" y="173842"/>
                </a:lnTo>
                <a:lnTo>
                  <a:pt x="742167" y="172378"/>
                </a:lnTo>
                <a:lnTo>
                  <a:pt x="740007" y="168995"/>
                </a:lnTo>
                <a:lnTo>
                  <a:pt x="737201" y="163691"/>
                </a:lnTo>
                <a:close/>
              </a:path>
              <a:path w="793750" h="240664">
                <a:moveTo>
                  <a:pt x="757819" y="86075"/>
                </a:moveTo>
                <a:lnTo>
                  <a:pt x="723259" y="108216"/>
                </a:lnTo>
                <a:lnTo>
                  <a:pt x="722739" y="124870"/>
                </a:lnTo>
                <a:lnTo>
                  <a:pt x="724427" y="130703"/>
                </a:lnTo>
                <a:lnTo>
                  <a:pt x="730930" y="139029"/>
                </a:lnTo>
                <a:lnTo>
                  <a:pt x="735945" y="142767"/>
                </a:lnTo>
                <a:lnTo>
                  <a:pt x="745680" y="147923"/>
                </a:lnTo>
                <a:lnTo>
                  <a:pt x="753187" y="151777"/>
                </a:lnTo>
                <a:lnTo>
                  <a:pt x="755675" y="153088"/>
                </a:lnTo>
                <a:lnTo>
                  <a:pt x="758163" y="154434"/>
                </a:lnTo>
                <a:lnTo>
                  <a:pt x="764583" y="158515"/>
                </a:lnTo>
                <a:lnTo>
                  <a:pt x="767720" y="162786"/>
                </a:lnTo>
                <a:lnTo>
                  <a:pt x="767322" y="174984"/>
                </a:lnTo>
                <a:lnTo>
                  <a:pt x="762957" y="178713"/>
                </a:lnTo>
                <a:lnTo>
                  <a:pt x="790424" y="178713"/>
                </a:lnTo>
                <a:lnTo>
                  <a:pt x="792339" y="173261"/>
                </a:lnTo>
                <a:lnTo>
                  <a:pt x="793309" y="165741"/>
                </a:lnTo>
                <a:lnTo>
                  <a:pt x="793576" y="157560"/>
                </a:lnTo>
                <a:lnTo>
                  <a:pt x="791481" y="150977"/>
                </a:lnTo>
                <a:lnTo>
                  <a:pt x="751121" y="124870"/>
                </a:lnTo>
                <a:lnTo>
                  <a:pt x="746422" y="120585"/>
                </a:lnTo>
                <a:lnTo>
                  <a:pt x="746634" y="114040"/>
                </a:lnTo>
                <a:lnTo>
                  <a:pt x="747516" y="112114"/>
                </a:lnTo>
                <a:lnTo>
                  <a:pt x="750887" y="109171"/>
                </a:lnTo>
                <a:lnTo>
                  <a:pt x="752883" y="108473"/>
                </a:lnTo>
                <a:lnTo>
                  <a:pt x="788052" y="108473"/>
                </a:lnTo>
                <a:lnTo>
                  <a:pt x="782694" y="99008"/>
                </a:lnTo>
                <a:lnTo>
                  <a:pt x="775828" y="92049"/>
                </a:lnTo>
                <a:lnTo>
                  <a:pt x="767537" y="87738"/>
                </a:lnTo>
                <a:lnTo>
                  <a:pt x="757819" y="86075"/>
                </a:lnTo>
                <a:close/>
              </a:path>
              <a:path w="793750" h="240664">
                <a:moveTo>
                  <a:pt x="788052" y="108473"/>
                </a:moveTo>
                <a:lnTo>
                  <a:pt x="752883" y="108473"/>
                </a:lnTo>
                <a:lnTo>
                  <a:pt x="760023" y="108705"/>
                </a:lnTo>
                <a:lnTo>
                  <a:pt x="763968" y="112185"/>
                </a:lnTo>
                <a:lnTo>
                  <a:pt x="767022" y="118985"/>
                </a:lnTo>
                <a:lnTo>
                  <a:pt x="788132" y="108615"/>
                </a:lnTo>
                <a:lnTo>
                  <a:pt x="788052" y="10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727" y="3906520"/>
            <a:ext cx="458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7565" algn="l"/>
                <a:tab pos="4472940" algn="l"/>
              </a:tabLst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r>
              <a:rPr sz="2400" spc="100" dirty="0">
                <a:latin typeface="Arial Unicode MS"/>
                <a:cs typeface="Arial Unicode MS"/>
              </a:rPr>
              <a:t>o</a:t>
            </a:r>
            <a:r>
              <a:rPr sz="2400" spc="125" dirty="0">
                <a:latin typeface="Arial Unicode MS"/>
                <a:cs typeface="Arial Unicode MS"/>
              </a:rPr>
              <a:t>r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100" dirty="0">
                <a:latin typeface="Arial Unicode MS"/>
                <a:cs typeface="Arial Unicode MS"/>
              </a:rPr>
              <a:t>o</a:t>
            </a:r>
            <a:r>
              <a:rPr sz="2400" spc="-25" dirty="0">
                <a:latin typeface="Arial Unicode MS"/>
                <a:cs typeface="Arial Unicode MS"/>
              </a:rPr>
              <a:t>n</a:t>
            </a:r>
            <a:r>
              <a:rPr sz="2400" spc="95" dirty="0">
                <a:latin typeface="Arial Unicode MS"/>
                <a:cs typeface="Arial Unicode MS"/>
              </a:rPr>
              <a:t>d</a:t>
            </a: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5" dirty="0">
                <a:latin typeface="Arial Unicode MS"/>
                <a:cs typeface="Arial Unicode MS"/>
              </a:rPr>
              <a:t>n</a:t>
            </a:r>
            <a:r>
              <a:rPr sz="2400" spc="100" dirty="0">
                <a:latin typeface="Arial Unicode MS"/>
                <a:cs typeface="Arial Unicode MS"/>
              </a:rPr>
              <a:t>g</a:t>
            </a:r>
            <a:r>
              <a:rPr sz="2400" spc="65" dirty="0">
                <a:latin typeface="Arial Unicode MS"/>
                <a:cs typeface="Arial Unicode MS"/>
              </a:rPr>
              <a:t> </a:t>
            </a: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100" dirty="0">
                <a:latin typeface="Arial Unicode MS"/>
                <a:cs typeface="Arial Unicode MS"/>
              </a:rPr>
              <a:t>o</a:t>
            </a: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5" dirty="0">
                <a:latin typeface="Arial Unicode MS"/>
                <a:cs typeface="Arial Unicode MS"/>
              </a:rPr>
              <a:t>n</a:t>
            </a:r>
            <a:r>
              <a:rPr sz="2400" spc="-10" dirty="0">
                <a:latin typeface="Arial Unicode MS"/>
                <a:cs typeface="Arial Unicode MS"/>
              </a:rPr>
              <a:t>t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r>
              <a:rPr sz="2400" spc="65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q</a:t>
            </a:r>
            <a:r>
              <a:rPr sz="2400" dirty="0">
                <a:latin typeface="Arial Unicode MS"/>
                <a:cs typeface="Arial Unicode MS"/>
              </a:rPr>
              <a:t>	</a:t>
            </a:r>
            <a:r>
              <a:rPr sz="2400" spc="50" dirty="0">
                <a:latin typeface="Arial Unicode MS"/>
                <a:cs typeface="Arial Unicode MS"/>
              </a:rPr>
              <a:t>an</a:t>
            </a:r>
            <a:r>
              <a:rPr sz="2400" spc="55" dirty="0">
                <a:latin typeface="Arial Unicode MS"/>
                <a:cs typeface="Arial Unicode MS"/>
              </a:rPr>
              <a:t>d</a:t>
            </a:r>
            <a:r>
              <a:rPr sz="2400" spc="60" dirty="0">
                <a:latin typeface="Arial Unicode MS"/>
                <a:cs typeface="Arial Unicode MS"/>
              </a:rPr>
              <a:t> </a:t>
            </a:r>
            <a:r>
              <a:rPr sz="2400" spc="245" dirty="0">
                <a:latin typeface="Arial Unicode MS"/>
                <a:cs typeface="Arial Unicode MS"/>
              </a:rPr>
              <a:t>q</a:t>
            </a:r>
            <a:r>
              <a:rPr sz="2400" spc="100" dirty="0">
                <a:latin typeface="Arial Unicode MS"/>
                <a:cs typeface="Arial Unicode MS"/>
              </a:rPr>
              <a:t>’</a:t>
            </a:r>
            <a:r>
              <a:rPr sz="2400" dirty="0">
                <a:latin typeface="Arial Unicode MS"/>
                <a:cs typeface="Arial Unicode MS"/>
              </a:rPr>
              <a:t>	</a:t>
            </a:r>
            <a:r>
              <a:rPr sz="2400" spc="65" dirty="0">
                <a:latin typeface="Arial Unicode MS"/>
                <a:cs typeface="Arial Unicode MS"/>
              </a:rPr>
              <a:t>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6103641"/>
            <a:ext cx="276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sz="2400" spc="105" dirty="0">
                <a:latin typeface="Arial Unicode MS"/>
                <a:cs typeface="Arial Unicode MS"/>
              </a:rPr>
              <a:t>2.	</a:t>
            </a:r>
            <a:r>
              <a:rPr sz="2400" spc="5" dirty="0" smtClean="0">
                <a:latin typeface="Arial Unicode MS"/>
                <a:cs typeface="Arial Unicode MS"/>
              </a:rPr>
              <a:t>De-normalize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715" y="4098099"/>
            <a:ext cx="8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3315" y="4063174"/>
            <a:ext cx="8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271653"/>
            <a:ext cx="7818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The </a:t>
            </a:r>
            <a:r>
              <a:rPr spc="125" dirty="0"/>
              <a:t>Normalized </a:t>
            </a:r>
            <a:r>
              <a:rPr spc="-85" dirty="0"/>
              <a:t>Eight-Point</a:t>
            </a:r>
            <a:r>
              <a:rPr spc="-450" dirty="0"/>
              <a:t> </a:t>
            </a:r>
            <a:r>
              <a:rPr spc="85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9740" y="4864125"/>
            <a:ext cx="555625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945" algn="l"/>
              </a:tabLst>
            </a:pPr>
            <a:r>
              <a:rPr sz="3600" spc="157" baseline="1157" dirty="0">
                <a:latin typeface="Arial Unicode MS"/>
                <a:cs typeface="Arial Unicode MS"/>
              </a:rPr>
              <a:t>1.	</a:t>
            </a:r>
            <a:r>
              <a:rPr sz="3600" spc="-22" baseline="1157" dirty="0">
                <a:latin typeface="Arial Unicode MS"/>
                <a:cs typeface="Arial Unicode MS"/>
              </a:rPr>
              <a:t>Enforce </a:t>
            </a:r>
            <a:r>
              <a:rPr sz="3600" baseline="1157" dirty="0">
                <a:latin typeface="Arial Unicode MS"/>
                <a:cs typeface="Arial Unicode MS"/>
              </a:rPr>
              <a:t>the rank-2 </a:t>
            </a:r>
            <a:r>
              <a:rPr sz="3600" spc="7" baseline="1157" dirty="0">
                <a:latin typeface="Arial Unicode MS"/>
                <a:cs typeface="Arial Unicode MS"/>
              </a:rPr>
              <a:t>constraint: </a:t>
            </a:r>
            <a:r>
              <a:rPr sz="3550" spc="-25" dirty="0">
                <a:latin typeface="Symbol"/>
                <a:cs typeface="Symbol"/>
              </a:rPr>
              <a:t></a:t>
            </a:r>
            <a:r>
              <a:rPr sz="3550" spc="-295" dirty="0">
                <a:latin typeface="Times New Roman"/>
                <a:cs typeface="Times New Roman"/>
              </a:rPr>
              <a:t> </a:t>
            </a:r>
            <a:r>
              <a:rPr sz="3550" spc="-204" dirty="0">
                <a:latin typeface="Times New Roman"/>
                <a:cs typeface="Times New Roman"/>
              </a:rPr>
              <a:t>F</a:t>
            </a:r>
            <a:r>
              <a:rPr sz="3075" spc="-307" baseline="-24390" dirty="0">
                <a:latin typeface="Times New Roman"/>
                <a:cs typeface="Times New Roman"/>
              </a:rPr>
              <a:t>q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1468120"/>
            <a:ext cx="737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81330" algn="l"/>
                <a:tab pos="482600" algn="l"/>
              </a:tabLst>
            </a:pPr>
            <a:r>
              <a:rPr sz="2400" spc="0" dirty="0">
                <a:latin typeface="Arial Unicode MS"/>
                <a:cs typeface="Arial Unicode MS"/>
              </a:rPr>
              <a:t>Compute </a:t>
            </a:r>
            <a:r>
              <a:rPr sz="2400" spc="-310" dirty="0">
                <a:latin typeface="Arial Unicode MS"/>
                <a:cs typeface="Arial Unicode MS"/>
              </a:rPr>
              <a:t>T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-30" dirty="0">
                <a:latin typeface="Arial Unicode MS"/>
                <a:cs typeface="Arial Unicode MS"/>
              </a:rPr>
              <a:t>T’ </a:t>
            </a:r>
            <a:r>
              <a:rPr sz="2400" spc="85" dirty="0">
                <a:latin typeface="Arial Unicode MS"/>
                <a:cs typeface="Arial Unicode MS"/>
              </a:rPr>
              <a:t>for </a:t>
            </a:r>
            <a:r>
              <a:rPr sz="2400" spc="25" dirty="0">
                <a:latin typeface="Arial Unicode MS"/>
                <a:cs typeface="Arial Unicode MS"/>
              </a:rPr>
              <a:t>image </a:t>
            </a:r>
            <a:r>
              <a:rPr sz="2400" spc="140" dirty="0">
                <a:latin typeface="Arial Unicode MS"/>
                <a:cs typeface="Arial Unicode MS"/>
              </a:rPr>
              <a:t>1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5" dirty="0">
                <a:latin typeface="Arial Unicode MS"/>
                <a:cs typeface="Arial Unicode MS"/>
              </a:rPr>
              <a:t>2,</a:t>
            </a:r>
            <a:r>
              <a:rPr sz="2400" spc="254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respectively</a:t>
            </a:r>
            <a:endParaRPr sz="2400">
              <a:latin typeface="Arial Unicode MS"/>
              <a:cs typeface="Arial Unicode MS"/>
            </a:endParaRPr>
          </a:p>
          <a:p>
            <a:pPr marL="448945" indent="-43624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48945" algn="l"/>
                <a:tab pos="449580" algn="l"/>
              </a:tabLst>
            </a:pPr>
            <a:r>
              <a:rPr sz="2400" spc="75" dirty="0">
                <a:latin typeface="Arial Unicode MS"/>
                <a:cs typeface="Arial Unicode MS"/>
              </a:rPr>
              <a:t>Normalize </a:t>
            </a:r>
            <a:r>
              <a:rPr sz="2400" spc="15" dirty="0">
                <a:latin typeface="Arial Unicode MS"/>
                <a:cs typeface="Arial Unicode MS"/>
              </a:rPr>
              <a:t>coordinates in </a:t>
            </a:r>
            <a:r>
              <a:rPr sz="2400" spc="-15" dirty="0">
                <a:latin typeface="Arial Unicode MS"/>
                <a:cs typeface="Arial Unicode MS"/>
              </a:rPr>
              <a:t>images </a:t>
            </a:r>
            <a:r>
              <a:rPr sz="2400" spc="140" dirty="0">
                <a:latin typeface="Arial Unicode MS"/>
                <a:cs typeface="Arial Unicode MS"/>
              </a:rPr>
              <a:t>1 </a:t>
            </a:r>
            <a:r>
              <a:rPr sz="2400" spc="50" dirty="0">
                <a:latin typeface="Arial Unicode MS"/>
                <a:cs typeface="Arial Unicode MS"/>
              </a:rPr>
              <a:t>and</a:t>
            </a:r>
            <a:r>
              <a:rPr sz="2400" spc="155" dirty="0">
                <a:latin typeface="Arial Unicode MS"/>
                <a:cs typeface="Arial Unicode MS"/>
              </a:rPr>
              <a:t> </a:t>
            </a:r>
            <a:r>
              <a:rPr sz="2400" spc="105" dirty="0">
                <a:latin typeface="Arial Unicode MS"/>
                <a:cs typeface="Arial Unicode MS"/>
              </a:rPr>
              <a:t>2: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3455367"/>
            <a:ext cx="7687309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28434" algn="l"/>
              </a:tabLst>
            </a:pPr>
            <a:r>
              <a:rPr sz="2400" spc="105" dirty="0">
                <a:latin typeface="Arial Unicode MS"/>
                <a:cs typeface="Arial Unicode MS"/>
              </a:rPr>
              <a:t>2. </a:t>
            </a:r>
            <a:r>
              <a:rPr sz="2400" spc="-65" dirty="0">
                <a:latin typeface="Arial Unicode MS"/>
                <a:cs typeface="Arial Unicode MS"/>
              </a:rPr>
              <a:t>Use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0" dirty="0">
                <a:latin typeface="Arial Unicode MS"/>
                <a:cs typeface="Arial Unicode MS"/>
              </a:rPr>
              <a:t>eight-point </a:t>
            </a:r>
            <a:r>
              <a:rPr sz="2400" spc="50" dirty="0">
                <a:latin typeface="Arial Unicode MS"/>
                <a:cs typeface="Arial Unicode MS"/>
              </a:rPr>
              <a:t>algorithm to</a:t>
            </a:r>
            <a:r>
              <a:rPr sz="2400" spc="100" dirty="0">
                <a:latin typeface="Arial Unicode MS"/>
                <a:cs typeface="Arial Unicode MS"/>
              </a:rPr>
              <a:t> </a:t>
            </a:r>
            <a:r>
              <a:rPr sz="2400" spc="0" dirty="0">
                <a:latin typeface="Arial Unicode MS"/>
                <a:cs typeface="Arial Unicode MS"/>
              </a:rPr>
              <a:t>compute</a:t>
            </a:r>
            <a:r>
              <a:rPr sz="2400" spc="40" dirty="0">
                <a:latin typeface="Arial Unicode MS"/>
                <a:cs typeface="Arial Unicode MS"/>
              </a:rPr>
              <a:t> </a:t>
            </a:r>
            <a:r>
              <a:rPr sz="4575" i="1" spc="-802" baseline="-3642" dirty="0">
                <a:latin typeface="Times New Roman"/>
                <a:cs typeface="Times New Roman"/>
              </a:rPr>
              <a:t>F</a:t>
            </a:r>
            <a:r>
              <a:rPr sz="4575" spc="-802" baseline="11839" dirty="0">
                <a:latin typeface="Times New Roman"/>
                <a:cs typeface="Times New Roman"/>
              </a:rPr>
              <a:t>ˆ	</a:t>
            </a:r>
            <a:r>
              <a:rPr sz="2400" spc="25" dirty="0">
                <a:latin typeface="Arial Unicode MS"/>
                <a:cs typeface="Arial Unicode MS"/>
              </a:rPr>
              <a:t>from</a:t>
            </a:r>
            <a:r>
              <a:rPr sz="2400" spc="-10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the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28566" y="3744912"/>
            <a:ext cx="139700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15" dirty="0">
                <a:latin typeface="Times New Roman"/>
                <a:cs typeface="Times New Roman"/>
              </a:rPr>
              <a:t>q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740" y="5053774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 Unicode MS"/>
                <a:cs typeface="Arial Unicode MS"/>
              </a:rPr>
              <a:t>such</a:t>
            </a:r>
            <a:r>
              <a:rPr sz="1800" spc="0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that: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010576" y="2625153"/>
                <a:ext cx="1561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76" y="2625153"/>
                <a:ext cx="156100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816910" y="2625153"/>
                <a:ext cx="1754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𝑇</m:t>
                    </m:r>
                    <m:r>
                      <a:rPr lang="en-US" altLang="zh-CN" sz="2800" b="0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’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10" y="2625153"/>
                <a:ext cx="175407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588" r="-5903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71800" y="6016547"/>
                <a:ext cx="2595582" cy="56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016547"/>
                <a:ext cx="2595582" cy="56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43040" y="5639360"/>
                <a:ext cx="2258632" cy="112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/>
                                      </a:rPr>
                                      <m:t>det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0" y="5639360"/>
                <a:ext cx="2258632" cy="11221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962400" y="223837"/>
            <a:ext cx="3124517" cy="3119756"/>
            <a:chOff x="3962400" y="223837"/>
            <a:chExt cx="3124517" cy="3119756"/>
          </a:xfrm>
        </p:grpSpPr>
        <p:sp>
          <p:nvSpPr>
            <p:cNvPr id="2" name="object 2"/>
            <p:cNvSpPr/>
            <p:nvPr/>
          </p:nvSpPr>
          <p:spPr>
            <a:xfrm>
              <a:off x="3962400" y="228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967162" y="223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7162" y="223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7162" y="265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2812" y="374650"/>
              <a:ext cx="2197100" cy="2697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3400" y="223837"/>
            <a:ext cx="3124517" cy="3119756"/>
            <a:chOff x="533400" y="223837"/>
            <a:chExt cx="3124517" cy="3119756"/>
          </a:xfrm>
        </p:grpSpPr>
        <p:sp>
          <p:nvSpPr>
            <p:cNvPr id="7" name="object 7"/>
            <p:cNvSpPr/>
            <p:nvPr/>
          </p:nvSpPr>
          <p:spPr>
            <a:xfrm>
              <a:off x="533400" y="228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162" y="223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162" y="223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162" y="265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9675" y="412750"/>
              <a:ext cx="2263775" cy="2905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3400" y="3500437"/>
            <a:ext cx="3124517" cy="3119756"/>
            <a:chOff x="533400" y="3500437"/>
            <a:chExt cx="3124517" cy="3119756"/>
          </a:xfrm>
        </p:grpSpPr>
        <p:sp>
          <p:nvSpPr>
            <p:cNvPr id="12" name="object 12"/>
            <p:cNvSpPr/>
            <p:nvPr/>
          </p:nvSpPr>
          <p:spPr>
            <a:xfrm>
              <a:off x="533400" y="35052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162" y="35004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162" y="35004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162" y="35417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675" y="3689350"/>
              <a:ext cx="2301875" cy="2813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62400" y="3484562"/>
            <a:ext cx="3124517" cy="3119756"/>
            <a:chOff x="3962400" y="3484562"/>
            <a:chExt cx="3124517" cy="3119756"/>
          </a:xfrm>
        </p:grpSpPr>
        <p:sp>
          <p:nvSpPr>
            <p:cNvPr id="17" name="object 17"/>
            <p:cNvSpPr/>
            <p:nvPr/>
          </p:nvSpPr>
          <p:spPr>
            <a:xfrm>
              <a:off x="3962400" y="3489325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7162" y="3484563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7162" y="3484562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7162" y="3525837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21225" y="3638550"/>
              <a:ext cx="2219325" cy="2706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9359" y="3887811"/>
            <a:ext cx="355600" cy="2241550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75" dirty="0">
                <a:latin typeface="Arial Unicode MS"/>
                <a:cs typeface="Arial Unicode MS"/>
              </a:rPr>
              <a:t>With</a:t>
            </a:r>
            <a:r>
              <a:rPr sz="2000" spc="40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normalization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362" y="388627"/>
            <a:ext cx="355600" cy="2602230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50" dirty="0">
                <a:latin typeface="Arial Unicode MS"/>
                <a:cs typeface="Arial Unicode MS"/>
              </a:rPr>
              <a:t>Without</a:t>
            </a:r>
            <a:r>
              <a:rPr sz="2000" spc="40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normalization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317740" y="496062"/>
            <a:ext cx="1544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/>
              <a:t>Mean</a:t>
            </a:r>
            <a:r>
              <a:rPr sz="2000" spc="5" dirty="0"/>
              <a:t> </a:t>
            </a:r>
            <a:r>
              <a:rPr sz="2000" spc="25" dirty="0"/>
              <a:t>errors:  </a:t>
            </a:r>
            <a:r>
              <a:rPr sz="2000" spc="55" dirty="0"/>
              <a:t>10.0pixel  </a:t>
            </a:r>
            <a:r>
              <a:rPr sz="2000" spc="50" dirty="0"/>
              <a:t>9.1pixel</a:t>
            </a:r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7327265" y="3739324"/>
            <a:ext cx="1544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Arial Unicode MS"/>
                <a:cs typeface="Arial Unicode MS"/>
              </a:rPr>
              <a:t>Mean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errors:  </a:t>
            </a:r>
            <a:r>
              <a:rPr sz="2000" spc="50" dirty="0">
                <a:latin typeface="Arial Unicode MS"/>
                <a:cs typeface="Arial Unicode MS"/>
              </a:rPr>
              <a:t>1.0pixel  </a:t>
            </a:r>
            <a:r>
              <a:rPr sz="2000" spc="65" dirty="0">
                <a:latin typeface="Arial Unicode MS"/>
                <a:cs typeface="Arial Unicode MS"/>
              </a:rPr>
              <a:t>0.9pixel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516" y="3272790"/>
            <a:ext cx="3490595" cy="297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latin typeface="Arial Unicode MS"/>
                <a:cs typeface="Arial Unicode MS"/>
                <a:hlinkClick r:id="rId2"/>
              </a:rPr>
              <a:t>ht</a:t>
            </a:r>
            <a:r>
              <a:rPr sz="1800" spc="-20" dirty="0">
                <a:latin typeface="Arial Unicode MS"/>
                <a:cs typeface="Arial Unicode MS"/>
                <a:hlinkClick r:id="rId2"/>
              </a:rPr>
              <a:t>t</a:t>
            </a:r>
            <a:r>
              <a:rPr sz="1800" spc="70" dirty="0">
                <a:latin typeface="Arial Unicode MS"/>
                <a:cs typeface="Arial Unicode MS"/>
                <a:hlinkClick r:id="rId2"/>
              </a:rPr>
              <a:t>p</a:t>
            </a:r>
            <a:r>
              <a:rPr sz="1800" spc="45" dirty="0">
                <a:latin typeface="Arial Unicode MS"/>
                <a:cs typeface="Arial Unicode MS"/>
                <a:hlinkClick r:id="rId2"/>
              </a:rPr>
              <a:t>:</a:t>
            </a:r>
            <a:r>
              <a:rPr sz="1800" spc="425" dirty="0">
                <a:latin typeface="Arial Unicode MS"/>
                <a:cs typeface="Arial Unicode MS"/>
                <a:hlinkClick r:id="rId2"/>
              </a:rPr>
              <a:t>//</a:t>
            </a:r>
            <a:r>
              <a:rPr sz="1800" spc="70" dirty="0">
                <a:latin typeface="Arial Unicode MS"/>
                <a:cs typeface="Arial Unicode MS"/>
                <a:hlinkClick r:id="rId2"/>
              </a:rPr>
              <a:t>da</a:t>
            </a:r>
            <a:r>
              <a:rPr sz="1800" spc="0" dirty="0">
                <a:latin typeface="Arial Unicode MS"/>
                <a:cs typeface="Arial Unicode MS"/>
                <a:hlinkClick r:id="rId2"/>
              </a:rPr>
              <a:t>nie</a:t>
            </a:r>
            <a:r>
              <a:rPr sz="1800" spc="25" dirty="0">
                <a:latin typeface="Arial Unicode MS"/>
                <a:cs typeface="Arial Unicode MS"/>
                <a:hlinkClick r:id="rId2"/>
              </a:rPr>
              <a:t>l</a:t>
            </a:r>
            <a:r>
              <a:rPr sz="1800" spc="70" dirty="0">
                <a:latin typeface="Arial Unicode MS"/>
                <a:cs typeface="Arial Unicode MS"/>
                <a:hlinkClick r:id="rId2"/>
              </a:rPr>
              <a:t>w</a:t>
            </a:r>
            <a:r>
              <a:rPr sz="1800" spc="-10" dirty="0">
                <a:latin typeface="Arial Unicode MS"/>
                <a:cs typeface="Arial Unicode MS"/>
                <a:hlinkClick r:id="rId2"/>
              </a:rPr>
              <a:t>e</a:t>
            </a:r>
            <a:r>
              <a:rPr sz="1800" spc="70" dirty="0">
                <a:latin typeface="Arial Unicode MS"/>
                <a:cs typeface="Arial Unicode MS"/>
                <a:hlinkClick r:id="rId2"/>
              </a:rPr>
              <a:t>dg</a:t>
            </a:r>
            <a:r>
              <a:rPr sz="1800" spc="-10" dirty="0">
                <a:latin typeface="Arial Unicode MS"/>
                <a:cs typeface="Arial Unicode MS"/>
                <a:hlinkClick r:id="rId2"/>
              </a:rPr>
              <a:t>e</a:t>
            </a:r>
            <a:r>
              <a:rPr sz="1800" spc="45" dirty="0">
                <a:latin typeface="Arial Unicode MS"/>
                <a:cs typeface="Arial Unicode MS"/>
                <a:hlinkClick r:id="rId2"/>
              </a:rPr>
              <a:t>.</a:t>
            </a:r>
            <a:r>
              <a:rPr sz="1800" spc="-40" dirty="0">
                <a:latin typeface="Arial Unicode MS"/>
                <a:cs typeface="Arial Unicode MS"/>
                <a:hlinkClick r:id="rId2"/>
              </a:rPr>
              <a:t>c</a:t>
            </a:r>
            <a:r>
              <a:rPr sz="1800" spc="80" dirty="0">
                <a:latin typeface="Arial Unicode MS"/>
                <a:cs typeface="Arial Unicode MS"/>
                <a:hlinkClick r:id="rId2"/>
              </a:rPr>
              <a:t>o</a:t>
            </a:r>
            <a:r>
              <a:rPr sz="1800" spc="175" dirty="0">
                <a:latin typeface="Arial Unicode MS"/>
                <a:cs typeface="Arial Unicode MS"/>
                <a:hlinkClick r:id="rId2"/>
              </a:rPr>
              <a:t>m/</a:t>
            </a:r>
            <a:r>
              <a:rPr sz="1800" spc="25" dirty="0">
                <a:latin typeface="Arial Unicode MS"/>
                <a:cs typeface="Arial Unicode MS"/>
                <a:hlinkClick r:id="rId2"/>
              </a:rPr>
              <a:t>f</a:t>
            </a:r>
            <a:r>
              <a:rPr sz="1800" dirty="0">
                <a:latin typeface="Arial Unicode MS"/>
                <a:cs typeface="Arial Unicode MS"/>
                <a:hlinkClick r:id="rId2"/>
              </a:rPr>
              <a:t>m</a:t>
            </a:r>
            <a:r>
              <a:rPr sz="1800" spc="-5" dirty="0">
                <a:latin typeface="Arial Unicode MS"/>
                <a:cs typeface="Arial Unicode MS"/>
                <a:hlinkClick r:id="rId2"/>
              </a:rPr>
              <a:t>a</a:t>
            </a:r>
            <a:r>
              <a:rPr sz="1800" spc="-20" dirty="0">
                <a:latin typeface="Arial Unicode MS"/>
                <a:cs typeface="Arial Unicode MS"/>
                <a:hlinkClick r:id="rId2"/>
              </a:rPr>
              <a:t>t</a:t>
            </a:r>
            <a:r>
              <a:rPr sz="1800" spc="90" dirty="0">
                <a:latin typeface="Arial Unicode MS"/>
                <a:cs typeface="Arial Unicode MS"/>
                <a:hlinkClick r:id="rId2"/>
              </a:rPr>
              <a:t>r</a:t>
            </a:r>
            <a:r>
              <a:rPr sz="1800" spc="40" dirty="0">
                <a:latin typeface="Arial Unicode MS"/>
                <a:cs typeface="Arial Unicode MS"/>
                <a:hlinkClick r:id="rId2"/>
              </a:rPr>
              <a:t>i</a:t>
            </a:r>
            <a:r>
              <a:rPr sz="1800" spc="100" dirty="0">
                <a:latin typeface="Arial Unicode MS"/>
                <a:cs typeface="Arial Unicode MS"/>
                <a:hlinkClick r:id="rId2"/>
              </a:rPr>
              <a:t>x</a:t>
            </a:r>
            <a:r>
              <a:rPr sz="1800" spc="425" dirty="0">
                <a:latin typeface="Arial Unicode MS"/>
                <a:cs typeface="Arial Unicode MS"/>
                <a:hlinkClick r:id="rId2"/>
              </a:rPr>
              <a:t>/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469074"/>
            <a:ext cx="8218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80" dirty="0">
                <a:latin typeface="Arial"/>
                <a:cs typeface="Arial"/>
              </a:rPr>
              <a:t>The </a:t>
            </a:r>
            <a:r>
              <a:rPr sz="4000" b="1" spc="260" dirty="0">
                <a:latin typeface="Arial"/>
                <a:cs typeface="Arial"/>
              </a:rPr>
              <a:t>Fundamental </a:t>
            </a:r>
            <a:r>
              <a:rPr sz="4000" b="1" spc="425" dirty="0">
                <a:latin typeface="Arial"/>
                <a:cs typeface="Arial"/>
              </a:rPr>
              <a:t>Matrix</a:t>
            </a:r>
            <a:r>
              <a:rPr sz="4000" b="1" spc="375" dirty="0">
                <a:latin typeface="Arial"/>
                <a:cs typeface="Arial"/>
              </a:rPr>
              <a:t> </a:t>
            </a:r>
            <a:r>
              <a:rPr sz="4000" b="1" spc="200" dirty="0">
                <a:latin typeface="Arial"/>
                <a:cs typeface="Arial"/>
              </a:rPr>
              <a:t>Song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523999"/>
            <a:ext cx="59436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 Unicode MS"/>
                <a:cs typeface="Arial Unicode MS"/>
              </a:rPr>
              <a:t>24-Jan-18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4195445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>
                <a:latin typeface="Calibri"/>
                <a:cs typeface="Calibri"/>
              </a:rPr>
              <a:t>Next </a:t>
            </a:r>
            <a:r>
              <a:rPr sz="6000" spc="-15" dirty="0">
                <a:latin typeface="Calibri"/>
                <a:cs typeface="Calibri"/>
              </a:rPr>
              <a:t>lecture: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400" spc="-25" dirty="0">
                <a:solidFill>
                  <a:srgbClr val="CC3300"/>
                </a:solidFill>
                <a:latin typeface="Calibri"/>
                <a:cs typeface="Calibri"/>
              </a:rPr>
              <a:t>Stereo</a:t>
            </a:r>
            <a:r>
              <a:rPr sz="5400" spc="-7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40" dirty="0">
                <a:solidFill>
                  <a:srgbClr val="CC3300"/>
                </a:solidFill>
                <a:latin typeface="Calibri"/>
                <a:cs typeface="Calibri"/>
              </a:rPr>
              <a:t>systems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1981215"/>
            <a:ext cx="4648200" cy="439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8903" y="2980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Arial Unicode MS"/>
                <a:cs typeface="Arial Unicode MS"/>
              </a:rPr>
              <a:t>Recovering </a:t>
            </a:r>
            <a:r>
              <a:rPr sz="3200" spc="-25" dirty="0">
                <a:latin typeface="Arial Unicode MS"/>
                <a:cs typeface="Arial Unicode MS"/>
              </a:rPr>
              <a:t>structure </a:t>
            </a:r>
            <a:r>
              <a:rPr sz="3200" spc="35" dirty="0">
                <a:latin typeface="Arial Unicode MS"/>
                <a:cs typeface="Arial Unicode MS"/>
              </a:rPr>
              <a:t>from </a:t>
            </a:r>
            <a:r>
              <a:rPr sz="3200" spc="130" dirty="0">
                <a:latin typeface="Arial Unicode MS"/>
                <a:cs typeface="Arial Unicode MS"/>
              </a:rPr>
              <a:t>a </a:t>
            </a:r>
            <a:r>
              <a:rPr sz="3200" spc="-10" dirty="0">
                <a:latin typeface="Arial Unicode MS"/>
                <a:cs typeface="Arial Unicode MS"/>
              </a:rPr>
              <a:t>single</a:t>
            </a:r>
            <a:r>
              <a:rPr sz="3200" spc="340" dirty="0">
                <a:latin typeface="Arial Unicode MS"/>
                <a:cs typeface="Arial Unicode MS"/>
              </a:rPr>
              <a:t> </a:t>
            </a:r>
            <a:r>
              <a:rPr sz="3200" spc="50" dirty="0">
                <a:latin typeface="Arial Unicode MS"/>
                <a:cs typeface="Arial Unicode MS"/>
              </a:rPr>
              <a:t>view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5720"/>
            <a:ext cx="7976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Intrinsic </a:t>
            </a:r>
            <a:r>
              <a:rPr sz="2400" spc="35" dirty="0">
                <a:latin typeface="Arial Unicode MS"/>
                <a:cs typeface="Arial Unicode MS"/>
              </a:rPr>
              <a:t>ambiguity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40" dirty="0">
                <a:latin typeface="Arial Unicode MS"/>
                <a:cs typeface="Arial Unicode MS"/>
              </a:rPr>
              <a:t>mapping </a:t>
            </a:r>
            <a:r>
              <a:rPr sz="2400" spc="25" dirty="0">
                <a:latin typeface="Arial Unicode MS"/>
                <a:cs typeface="Arial Unicode MS"/>
              </a:rPr>
              <a:t>from </a:t>
            </a:r>
            <a:r>
              <a:rPr sz="2400" spc="75" dirty="0">
                <a:latin typeface="Arial Unicode MS"/>
                <a:cs typeface="Arial Unicode MS"/>
              </a:rPr>
              <a:t>3D </a:t>
            </a:r>
            <a:r>
              <a:rPr sz="2400" spc="50" dirty="0">
                <a:latin typeface="Arial Unicode MS"/>
                <a:cs typeface="Arial Unicode MS"/>
              </a:rPr>
              <a:t>to </a:t>
            </a:r>
            <a:r>
              <a:rPr sz="2400" spc="25" dirty="0">
                <a:latin typeface="Arial Unicode MS"/>
                <a:cs typeface="Arial Unicode MS"/>
              </a:rPr>
              <a:t>image</a:t>
            </a:r>
            <a:r>
              <a:rPr sz="2400" spc="33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(2D)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40" y="6402578"/>
            <a:ext cx="15373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Unicode MS"/>
                <a:cs typeface="Arial Unicode MS"/>
              </a:rPr>
              <a:t>Courtesy slide </a:t>
            </a:r>
            <a:r>
              <a:rPr sz="1000" spc="-30" dirty="0">
                <a:latin typeface="Arial Unicode MS"/>
                <a:cs typeface="Arial Unicode MS"/>
              </a:rPr>
              <a:t>S.</a:t>
            </a:r>
            <a:r>
              <a:rPr sz="1000" spc="50" dirty="0">
                <a:latin typeface="Arial Unicode MS"/>
                <a:cs typeface="Arial Unicode MS"/>
              </a:rPr>
              <a:t> </a:t>
            </a:r>
            <a:r>
              <a:rPr sz="1000" dirty="0">
                <a:latin typeface="Arial Unicode MS"/>
                <a:cs typeface="Arial Unicode MS"/>
              </a:rPr>
              <a:t>Lazebnik</a:t>
            </a:r>
            <a:endParaRPr sz="1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Parallel </a:t>
            </a:r>
            <a:r>
              <a:rPr spc="40" dirty="0"/>
              <a:t>image</a:t>
            </a:r>
            <a:r>
              <a:rPr spc="254" dirty="0"/>
              <a:t> </a:t>
            </a:r>
            <a:r>
              <a:rPr dirty="0"/>
              <a:t>planes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7340" y="5415280"/>
            <a:ext cx="2599055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known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sz="2400" spc="65" dirty="0">
                <a:latin typeface="Arial Unicode MS"/>
                <a:cs typeface="Arial Unicode MS"/>
              </a:rPr>
              <a:t>parallel </a:t>
            </a:r>
            <a:r>
              <a:rPr sz="2400" spc="50" dirty="0">
                <a:latin typeface="Arial Unicode MS"/>
                <a:cs typeface="Arial Unicode MS"/>
              </a:rPr>
              <a:t>to</a:t>
            </a:r>
            <a:r>
              <a:rPr sz="2400" spc="-80" dirty="0">
                <a:latin typeface="Arial Unicode MS"/>
                <a:cs typeface="Arial Unicode MS"/>
              </a:rPr>
              <a:t> 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31740" y="5106225"/>
            <a:ext cx="764540" cy="796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spc="5" dirty="0">
                <a:latin typeface="Arial Unicode MS"/>
                <a:cs typeface="Arial Unicode MS"/>
              </a:rPr>
              <a:t>Hint</a:t>
            </a:r>
            <a:r>
              <a:rPr sz="2400" spc="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: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>
                <a:latin typeface="Times New Roman"/>
                <a:cs typeface="Times New Roman"/>
              </a:rPr>
              <a:t>R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Essential matrix </a:t>
            </a:r>
            <a:r>
              <a:rPr sz="4000" spc="-30" dirty="0">
                <a:latin typeface="Calibri"/>
                <a:cs typeface="Calibri"/>
              </a:rPr>
              <a:t>for </a:t>
            </a:r>
            <a:r>
              <a:rPr sz="4000" spc="-15" dirty="0">
                <a:latin typeface="Calibri"/>
                <a:cs typeface="Calibri"/>
              </a:rPr>
              <a:t>parallel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images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70140" y="5125720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2644" y="2483224"/>
                <a:ext cx="7381893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483224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Parallel </a:t>
            </a:r>
            <a:r>
              <a:rPr spc="40" dirty="0"/>
              <a:t>image</a:t>
            </a:r>
            <a:r>
              <a:rPr spc="254" dirty="0"/>
              <a:t> </a:t>
            </a:r>
            <a:r>
              <a:rPr dirty="0"/>
              <a:t>planes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598409" y="5646467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 Unicode MS"/>
                <a:cs typeface="Arial Unicode MS"/>
              </a:rPr>
              <a:t>horizontal!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255" y="4733608"/>
            <a:ext cx="154114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sz="1800" spc="60" dirty="0">
                <a:latin typeface="Arial Unicode MS"/>
                <a:cs typeface="Arial Unicode MS"/>
              </a:rPr>
              <a:t>What </a:t>
            </a:r>
            <a:r>
              <a:rPr sz="1800" spc="35" dirty="0">
                <a:latin typeface="Arial Unicode MS"/>
                <a:cs typeface="Arial Unicode MS"/>
              </a:rPr>
              <a:t>are </a:t>
            </a:r>
            <a:r>
              <a:rPr sz="1800" spc="-5" dirty="0">
                <a:latin typeface="Arial Unicode MS"/>
                <a:cs typeface="Arial Unicode MS"/>
              </a:rPr>
              <a:t>the  </a:t>
            </a:r>
            <a:r>
              <a:rPr sz="1800" spc="0" dirty="0">
                <a:latin typeface="Arial Unicode MS"/>
                <a:cs typeface="Arial Unicode MS"/>
              </a:rPr>
              <a:t>directions </a:t>
            </a:r>
            <a:r>
              <a:rPr sz="1800" spc="50" dirty="0">
                <a:latin typeface="Arial Unicode MS"/>
                <a:cs typeface="Arial Unicode MS"/>
              </a:rPr>
              <a:t>of  epipolar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40" dirty="0">
                <a:latin typeface="Arial Unicode MS"/>
                <a:cs typeface="Arial Unicode MS"/>
              </a:rPr>
              <a:t>lines?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44716" y="5259288"/>
                <a:ext cx="4895443" cy="10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u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16" y="5259288"/>
                <a:ext cx="4895443" cy="10740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Parallel </a:t>
            </a:r>
            <a:r>
              <a:rPr spc="40" dirty="0"/>
              <a:t>image</a:t>
            </a:r>
            <a:r>
              <a:rPr spc="254" dirty="0"/>
              <a:t> </a:t>
            </a:r>
            <a:r>
              <a:rPr dirty="0"/>
              <a:t>planes</a:t>
            </a:r>
          </a:p>
        </p:txBody>
      </p:sp>
      <p:sp>
        <p:nvSpPr>
          <p:cNvPr id="5" name="object 5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1603375" cy="181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sz="2400" spc="60" dirty="0">
                <a:latin typeface="Arial Unicode MS"/>
                <a:cs typeface="Arial Unicode MS"/>
              </a:rPr>
              <a:t>How </a:t>
            </a:r>
            <a:r>
              <a:rPr sz="2400" spc="50" dirty="0">
                <a:latin typeface="Arial Unicode MS"/>
                <a:cs typeface="Arial Unicode MS"/>
              </a:rPr>
              <a:t>are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 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65" dirty="0">
                <a:latin typeface="Arial Unicode MS"/>
                <a:cs typeface="Arial Unicode MS"/>
              </a:rPr>
              <a:t>p’  </a:t>
            </a:r>
            <a:r>
              <a:rPr sz="2400" spc="15" dirty="0">
                <a:latin typeface="Arial Unicode MS"/>
                <a:cs typeface="Arial Unicode MS"/>
              </a:rPr>
              <a:t>related?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592413" y="5662739"/>
                <a:ext cx="24067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13" y="5662739"/>
                <a:ext cx="240674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Parallel </a:t>
            </a:r>
            <a:r>
              <a:rPr spc="40" dirty="0"/>
              <a:t>image</a:t>
            </a:r>
            <a:r>
              <a:rPr spc="254" dirty="0"/>
              <a:t> </a:t>
            </a:r>
            <a:r>
              <a:rPr dirty="0"/>
              <a:t>planes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Arial Unicode MS"/>
                <a:cs typeface="Arial Unicode MS"/>
              </a:rPr>
              <a:t>How </a:t>
            </a:r>
            <a:r>
              <a:rPr sz="2400" spc="50" dirty="0">
                <a:latin typeface="Arial Unicode MS"/>
                <a:cs typeface="Arial Unicode MS"/>
              </a:rPr>
              <a:t>are</a:t>
            </a:r>
            <a:r>
              <a:rPr sz="240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477" y="5797319"/>
            <a:ext cx="115189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65" dirty="0">
                <a:latin typeface="Arial Unicode MS"/>
                <a:cs typeface="Arial Unicode MS"/>
              </a:rPr>
              <a:t>p’  </a:t>
            </a:r>
            <a:r>
              <a:rPr sz="2400" spc="15" dirty="0">
                <a:latin typeface="Arial Unicode MS"/>
                <a:cs typeface="Arial Unicode MS"/>
              </a:rPr>
              <a:t>r</a:t>
            </a:r>
            <a:r>
              <a:rPr sz="2400" spc="50" dirty="0">
                <a:latin typeface="Arial Unicode MS"/>
                <a:cs typeface="Arial Unicode MS"/>
              </a:rPr>
              <a:t>e</a:t>
            </a:r>
            <a:r>
              <a:rPr sz="2400" spc="55" dirty="0">
                <a:latin typeface="Arial Unicode MS"/>
                <a:cs typeface="Arial Unicode MS"/>
              </a:rPr>
              <a:t>l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95" dirty="0">
                <a:latin typeface="Arial Unicode MS"/>
                <a:cs typeface="Arial Unicode MS"/>
              </a:rPr>
              <a:t>d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7448025" y="6224340"/>
                <a:ext cx="1093376" cy="450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altLang="zh-CN" i="1">
                          <a:latin typeface="Cambria Math"/>
                        </a:rPr>
                        <m:t>𝑣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𝑣</m:t>
                      </m:r>
                      <m:r>
                        <a:rPr lang="en-US" altLang="zh-CN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25" y="6224340"/>
                <a:ext cx="1093376" cy="450701"/>
              </a:xfrm>
              <a:prstGeom prst="rect">
                <a:avLst/>
              </a:prstGeom>
              <a:blipFill rotWithShape="1">
                <a:blip r:embed="rId7"/>
                <a:stretch>
                  <a:fillRect l="-11732" t="-37838" b="-5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Example: Parallel </a:t>
            </a:r>
            <a:r>
              <a:rPr spc="40" dirty="0"/>
              <a:t>image</a:t>
            </a:r>
            <a:r>
              <a:rPr spc="254" dirty="0"/>
              <a:t> </a:t>
            </a:r>
            <a:r>
              <a:rPr dirty="0"/>
              <a:t>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5506720"/>
            <a:ext cx="700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0" dirty="0">
                <a:latin typeface="Arial Unicode MS"/>
                <a:cs typeface="Arial Unicode MS"/>
              </a:rPr>
              <a:t>Rectification: </a:t>
            </a:r>
            <a:r>
              <a:rPr sz="2800" spc="25" dirty="0">
                <a:latin typeface="Arial Unicode MS"/>
                <a:cs typeface="Arial Unicode MS"/>
              </a:rPr>
              <a:t>making </a:t>
            </a:r>
            <a:r>
              <a:rPr sz="2800" spc="60" dirty="0">
                <a:latin typeface="Arial Unicode MS"/>
                <a:cs typeface="Arial Unicode MS"/>
              </a:rPr>
              <a:t>two </a:t>
            </a:r>
            <a:r>
              <a:rPr sz="2800" spc="-15" dirty="0">
                <a:latin typeface="Arial Unicode MS"/>
                <a:cs typeface="Arial Unicode MS"/>
              </a:rPr>
              <a:t>images</a:t>
            </a:r>
            <a:r>
              <a:rPr sz="2800" spc="185" dirty="0">
                <a:latin typeface="Arial Unicode MS"/>
                <a:cs typeface="Arial Unicode MS"/>
              </a:rPr>
              <a:t> </a:t>
            </a:r>
            <a:r>
              <a:rPr sz="2800" spc="165" dirty="0">
                <a:latin typeface="Arial Unicode MS"/>
                <a:cs typeface="Arial Unicode MS"/>
              </a:rPr>
              <a:t>“parallel”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527" y="6116320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Why </a:t>
            </a:r>
            <a:r>
              <a:rPr sz="2400" spc="25" dirty="0">
                <a:latin typeface="Arial Unicode MS"/>
                <a:cs typeface="Arial Unicode MS"/>
              </a:rPr>
              <a:t>it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dirty="0">
                <a:latin typeface="Arial Unicode MS"/>
                <a:cs typeface="Arial Unicode MS"/>
              </a:rPr>
              <a:t> </a:t>
            </a:r>
            <a:r>
              <a:rPr sz="2400" spc="-50" dirty="0">
                <a:latin typeface="Arial Unicode MS"/>
                <a:cs typeface="Arial Unicode MS"/>
              </a:rPr>
              <a:t>useful?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939" y="6113145"/>
            <a:ext cx="584898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0" dirty="0">
                <a:latin typeface="Arial Unicode MS"/>
                <a:cs typeface="Arial Unicode MS"/>
              </a:rPr>
              <a:t>Epipolar </a:t>
            </a:r>
            <a:r>
              <a:rPr sz="2400" spc="-5" dirty="0">
                <a:latin typeface="Arial Unicode MS"/>
                <a:cs typeface="Arial Unicode MS"/>
              </a:rPr>
              <a:t>constraint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Arial Unicode MS"/>
                <a:cs typeface="Arial Unicode MS"/>
              </a:rPr>
              <a:t>v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3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v’</a:t>
            </a:r>
            <a:endParaRPr sz="24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100" dirty="0">
                <a:latin typeface="Arial Unicode MS"/>
                <a:cs typeface="Arial Unicode MS"/>
              </a:rPr>
              <a:t>New </a:t>
            </a:r>
            <a:r>
              <a:rPr sz="1800" spc="-15" dirty="0">
                <a:latin typeface="Arial Unicode MS"/>
                <a:cs typeface="Arial Unicode MS"/>
              </a:rPr>
              <a:t>views </a:t>
            </a:r>
            <a:r>
              <a:rPr sz="1800" spc="0" dirty="0">
                <a:latin typeface="Arial Unicode MS"/>
                <a:cs typeface="Arial Unicode MS"/>
              </a:rPr>
              <a:t>can </a:t>
            </a:r>
            <a:r>
              <a:rPr sz="1800" spc="25" dirty="0">
                <a:latin typeface="Arial Unicode MS"/>
                <a:cs typeface="Arial Unicode MS"/>
              </a:rPr>
              <a:t>be </a:t>
            </a:r>
            <a:r>
              <a:rPr sz="1800" spc="-15" dirty="0">
                <a:latin typeface="Arial Unicode MS"/>
                <a:cs typeface="Arial Unicode MS"/>
              </a:rPr>
              <a:t>synthesized </a:t>
            </a:r>
            <a:r>
              <a:rPr sz="1800" spc="50" dirty="0">
                <a:latin typeface="Arial Unicode MS"/>
                <a:cs typeface="Arial Unicode MS"/>
              </a:rPr>
              <a:t>by </a:t>
            </a:r>
            <a:r>
              <a:rPr sz="1800" spc="30" dirty="0">
                <a:latin typeface="Arial Unicode MS"/>
                <a:cs typeface="Arial Unicode MS"/>
              </a:rPr>
              <a:t>linear</a:t>
            </a:r>
            <a:r>
              <a:rPr sz="1800" spc="190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interpolation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316674"/>
            <a:ext cx="7016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10" dirty="0"/>
              <a:t>Application: </a:t>
            </a:r>
            <a:r>
              <a:rPr sz="4400" spc="60" dirty="0"/>
              <a:t>view</a:t>
            </a:r>
            <a:r>
              <a:rPr sz="4400" spc="150" dirty="0"/>
              <a:t> </a:t>
            </a:r>
            <a:r>
              <a:rPr sz="4400" spc="75" dirty="0"/>
              <a:t>morphing</a:t>
            </a:r>
            <a:endParaRPr sz="4400"/>
          </a:p>
        </p:txBody>
      </p:sp>
      <p:grpSp>
        <p:nvGrpSpPr>
          <p:cNvPr id="6" name="组合 5"/>
          <p:cNvGrpSpPr/>
          <p:nvPr/>
        </p:nvGrpSpPr>
        <p:grpSpPr>
          <a:xfrm>
            <a:off x="1811317" y="2051049"/>
            <a:ext cx="5275282" cy="4533126"/>
            <a:chOff x="1811317" y="2051049"/>
            <a:chExt cx="5275282" cy="4533126"/>
          </a:xfrm>
        </p:grpSpPr>
        <p:sp>
          <p:nvSpPr>
            <p:cNvPr id="3" name="object 3"/>
            <p:cNvSpPr/>
            <p:nvPr/>
          </p:nvSpPr>
          <p:spPr>
            <a:xfrm>
              <a:off x="1811317" y="2051049"/>
              <a:ext cx="5275282" cy="45331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5200" y="3422650"/>
              <a:ext cx="1676400" cy="3048000"/>
            </a:xfrm>
            <a:custGeom>
              <a:avLst/>
              <a:gdLst/>
              <a:ahLst/>
              <a:cxnLst/>
              <a:rect l="l" t="t" r="r" b="b"/>
              <a:pathLst>
                <a:path w="1676400" h="3048000">
                  <a:moveTo>
                    <a:pt x="0" y="3047999"/>
                  </a:moveTo>
                  <a:lnTo>
                    <a:pt x="1676400" y="3047999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304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78939" y="1091850"/>
            <a:ext cx="642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Unicode MS"/>
                <a:cs typeface="Arial Unicode MS"/>
              </a:rPr>
              <a:t>S. </a:t>
            </a:r>
            <a:r>
              <a:rPr sz="1800" spc="130" dirty="0">
                <a:latin typeface="Arial Unicode MS"/>
                <a:cs typeface="Arial Unicode MS"/>
              </a:rPr>
              <a:t>M. </a:t>
            </a:r>
            <a:r>
              <a:rPr sz="1800" spc="-10" dirty="0">
                <a:latin typeface="Arial Unicode MS"/>
                <a:cs typeface="Arial Unicode MS"/>
              </a:rPr>
              <a:t>Seitz 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0" dirty="0">
                <a:latin typeface="Arial Unicode MS"/>
                <a:cs typeface="Arial Unicode MS"/>
              </a:rPr>
              <a:t>C. </a:t>
            </a:r>
            <a:r>
              <a:rPr sz="1800" spc="-85" dirty="0">
                <a:latin typeface="Arial Unicode MS"/>
                <a:cs typeface="Arial Unicode MS"/>
              </a:rPr>
              <a:t>R. </a:t>
            </a:r>
            <a:r>
              <a:rPr sz="1800" spc="15" dirty="0">
                <a:latin typeface="Arial Unicode MS"/>
                <a:cs typeface="Arial Unicode MS"/>
              </a:rPr>
              <a:t>Dyer, </a:t>
            </a:r>
            <a:r>
              <a:rPr sz="1800" i="1" spc="-55" dirty="0">
                <a:latin typeface="Lucida Sans"/>
                <a:cs typeface="Lucida Sans"/>
              </a:rPr>
              <a:t>Proc. </a:t>
            </a:r>
            <a:r>
              <a:rPr sz="1800" i="1" spc="25" dirty="0">
                <a:latin typeface="Lucida Sans"/>
                <a:cs typeface="Lucida Sans"/>
              </a:rPr>
              <a:t>SIGGRAPH </a:t>
            </a:r>
            <a:r>
              <a:rPr sz="1800" i="1" spc="-5" dirty="0">
                <a:latin typeface="Lucida Sans"/>
                <a:cs typeface="Lucida Sans"/>
              </a:rPr>
              <a:t>96</a:t>
            </a:r>
            <a:r>
              <a:rPr sz="1800" spc="-5" dirty="0">
                <a:latin typeface="Arial Unicode MS"/>
                <a:cs typeface="Arial Unicode MS"/>
              </a:rPr>
              <a:t>, </a:t>
            </a:r>
            <a:r>
              <a:rPr sz="1800" spc="60" dirty="0">
                <a:latin typeface="Arial Unicode MS"/>
                <a:cs typeface="Arial Unicode MS"/>
              </a:rPr>
              <a:t>1996,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21-30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Rectification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755139" y="1781365"/>
            <a:ext cx="5490139" cy="4246285"/>
            <a:chOff x="1755139" y="1781365"/>
            <a:chExt cx="5490139" cy="4246285"/>
          </a:xfrm>
        </p:grpSpPr>
        <p:sp>
          <p:nvSpPr>
            <p:cNvPr id="3" name="object 3"/>
            <p:cNvSpPr/>
            <p:nvPr/>
          </p:nvSpPr>
          <p:spPr>
            <a:xfrm>
              <a:off x="5065750" y="3255124"/>
              <a:ext cx="1406525" cy="1167765"/>
            </a:xfrm>
            <a:custGeom>
              <a:avLst/>
              <a:gdLst/>
              <a:ahLst/>
              <a:cxnLst/>
              <a:rect l="l" t="t" r="r" b="b"/>
              <a:pathLst>
                <a:path w="1406525" h="1167764">
                  <a:moveTo>
                    <a:pt x="0" y="1167451"/>
                  </a:moveTo>
                  <a:lnTo>
                    <a:pt x="6297" y="297176"/>
                  </a:lnTo>
                  <a:lnTo>
                    <a:pt x="1406059" y="0"/>
                  </a:lnTo>
                  <a:lnTo>
                    <a:pt x="1399761" y="870274"/>
                  </a:lnTo>
                  <a:lnTo>
                    <a:pt x="0" y="116745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78100" y="2898576"/>
              <a:ext cx="1028700" cy="1409700"/>
            </a:xfrm>
            <a:custGeom>
              <a:avLst/>
              <a:gdLst/>
              <a:ahLst/>
              <a:cxnLst/>
              <a:rect l="l" t="t" r="r" b="b"/>
              <a:pathLst>
                <a:path w="1028700" h="1409700">
                  <a:moveTo>
                    <a:pt x="0" y="0"/>
                  </a:moveTo>
                  <a:lnTo>
                    <a:pt x="1028700" y="446363"/>
                  </a:lnTo>
                  <a:lnTo>
                    <a:pt x="1028700" y="1409700"/>
                  </a:lnTo>
                  <a:lnTo>
                    <a:pt x="0" y="9633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3546276"/>
              <a:ext cx="1028700" cy="1409700"/>
            </a:xfrm>
            <a:custGeom>
              <a:avLst/>
              <a:gdLst/>
              <a:ahLst/>
              <a:cxnLst/>
              <a:rect l="l" t="t" r="r" b="b"/>
              <a:pathLst>
                <a:path w="1028700" h="1409700">
                  <a:moveTo>
                    <a:pt x="0" y="0"/>
                  </a:moveTo>
                  <a:lnTo>
                    <a:pt x="1028700" y="446363"/>
                  </a:lnTo>
                  <a:lnTo>
                    <a:pt x="1028700" y="1409700"/>
                  </a:lnTo>
                  <a:lnTo>
                    <a:pt x="0" y="9633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0" y="4270176"/>
              <a:ext cx="1028700" cy="1409700"/>
            </a:xfrm>
            <a:custGeom>
              <a:avLst/>
              <a:gdLst/>
              <a:ahLst/>
              <a:cxnLst/>
              <a:rect l="l" t="t" r="r" b="b"/>
              <a:pathLst>
                <a:path w="1028700" h="1409700">
                  <a:moveTo>
                    <a:pt x="0" y="0"/>
                  </a:moveTo>
                  <a:lnTo>
                    <a:pt x="1028700" y="446363"/>
                  </a:lnTo>
                  <a:lnTo>
                    <a:pt x="1028700" y="1409700"/>
                  </a:lnTo>
                  <a:lnTo>
                    <a:pt x="0" y="9633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6252" y="2287052"/>
              <a:ext cx="1351915" cy="1130935"/>
            </a:xfrm>
            <a:custGeom>
              <a:avLst/>
              <a:gdLst/>
              <a:ahLst/>
              <a:cxnLst/>
              <a:rect l="l" t="t" r="r" b="b"/>
              <a:pathLst>
                <a:path w="1351914" h="1130935">
                  <a:moveTo>
                    <a:pt x="0" y="0"/>
                  </a:moveTo>
                  <a:lnTo>
                    <a:pt x="348529" y="711104"/>
                  </a:lnTo>
                  <a:lnTo>
                    <a:pt x="1351652" y="1130802"/>
                  </a:lnTo>
                  <a:lnTo>
                    <a:pt x="1003122" y="4196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1545" y="2323820"/>
              <a:ext cx="1435100" cy="1226185"/>
            </a:xfrm>
            <a:custGeom>
              <a:avLst/>
              <a:gdLst/>
              <a:ahLst/>
              <a:cxnLst/>
              <a:rect l="l" t="t" r="r" b="b"/>
              <a:pathLst>
                <a:path w="1435100" h="1226185">
                  <a:moveTo>
                    <a:pt x="0" y="0"/>
                  </a:moveTo>
                  <a:lnTo>
                    <a:pt x="1381178" y="250190"/>
                  </a:lnTo>
                  <a:lnTo>
                    <a:pt x="1434902" y="1225940"/>
                  </a:lnTo>
                  <a:lnTo>
                    <a:pt x="53723" y="97575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5427" y="3047046"/>
              <a:ext cx="382905" cy="170815"/>
            </a:xfrm>
            <a:custGeom>
              <a:avLst/>
              <a:gdLst/>
              <a:ahLst/>
              <a:cxnLst/>
              <a:rect l="l" t="t" r="r" b="b"/>
              <a:pathLst>
                <a:path w="382905" h="170814">
                  <a:moveTo>
                    <a:pt x="3144" y="0"/>
                  </a:moveTo>
                  <a:lnTo>
                    <a:pt x="0" y="7861"/>
                  </a:lnTo>
                  <a:lnTo>
                    <a:pt x="358678" y="151333"/>
                  </a:lnTo>
                  <a:lnTo>
                    <a:pt x="284596" y="162345"/>
                  </a:lnTo>
                  <a:lnTo>
                    <a:pt x="283000" y="164498"/>
                  </a:lnTo>
                  <a:lnTo>
                    <a:pt x="283687" y="169123"/>
                  </a:lnTo>
                  <a:lnTo>
                    <a:pt x="285841" y="170719"/>
                  </a:lnTo>
                  <a:lnTo>
                    <a:pt x="382590" y="156338"/>
                  </a:lnTo>
                  <a:lnTo>
                    <a:pt x="372558" y="143471"/>
                  </a:lnTo>
                  <a:lnTo>
                    <a:pt x="361822" y="143471"/>
                  </a:lnTo>
                  <a:lnTo>
                    <a:pt x="3144" y="0"/>
                  </a:lnTo>
                  <a:close/>
                </a:path>
                <a:path w="382905" h="170814">
                  <a:moveTo>
                    <a:pt x="319788" y="78870"/>
                  </a:moveTo>
                  <a:lnTo>
                    <a:pt x="316101" y="81746"/>
                  </a:lnTo>
                  <a:lnTo>
                    <a:pt x="315771" y="84406"/>
                  </a:lnTo>
                  <a:lnTo>
                    <a:pt x="361822" y="143471"/>
                  </a:lnTo>
                  <a:lnTo>
                    <a:pt x="372558" y="143471"/>
                  </a:lnTo>
                  <a:lnTo>
                    <a:pt x="322449" y="79199"/>
                  </a:lnTo>
                  <a:lnTo>
                    <a:pt x="319788" y="78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7716" y="3050976"/>
              <a:ext cx="99060" cy="381635"/>
            </a:xfrm>
            <a:custGeom>
              <a:avLst/>
              <a:gdLst/>
              <a:ahLst/>
              <a:cxnLst/>
              <a:rect l="l" t="t" r="r" b="b"/>
              <a:pathLst>
                <a:path w="99060" h="381635">
                  <a:moveTo>
                    <a:pt x="4720" y="291583"/>
                  </a:moveTo>
                  <a:lnTo>
                    <a:pt x="681" y="293940"/>
                  </a:lnTo>
                  <a:lnTo>
                    <a:pt x="0" y="296532"/>
                  </a:lnTo>
                  <a:lnTo>
                    <a:pt x="49284" y="381020"/>
                  </a:lnTo>
                  <a:lnTo>
                    <a:pt x="63320" y="356958"/>
                  </a:lnTo>
                  <a:lnTo>
                    <a:pt x="45050" y="356958"/>
                  </a:lnTo>
                  <a:lnTo>
                    <a:pt x="7312" y="292265"/>
                  </a:lnTo>
                  <a:lnTo>
                    <a:pt x="4720" y="291583"/>
                  </a:lnTo>
                  <a:close/>
                </a:path>
                <a:path w="99060" h="381635">
                  <a:moveTo>
                    <a:pt x="53516" y="0"/>
                  </a:moveTo>
                  <a:lnTo>
                    <a:pt x="45050" y="0"/>
                  </a:lnTo>
                  <a:lnTo>
                    <a:pt x="45050" y="356958"/>
                  </a:lnTo>
                  <a:lnTo>
                    <a:pt x="53517" y="356958"/>
                  </a:lnTo>
                  <a:lnTo>
                    <a:pt x="53516" y="0"/>
                  </a:lnTo>
                  <a:close/>
                </a:path>
                <a:path w="99060" h="381635">
                  <a:moveTo>
                    <a:pt x="93847" y="291583"/>
                  </a:moveTo>
                  <a:lnTo>
                    <a:pt x="91255" y="292265"/>
                  </a:lnTo>
                  <a:lnTo>
                    <a:pt x="53517" y="356958"/>
                  </a:lnTo>
                  <a:lnTo>
                    <a:pt x="63320" y="356958"/>
                  </a:lnTo>
                  <a:lnTo>
                    <a:pt x="98568" y="296531"/>
                  </a:lnTo>
                  <a:lnTo>
                    <a:pt x="97886" y="293938"/>
                  </a:lnTo>
                  <a:lnTo>
                    <a:pt x="93847" y="291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0827" y="3694746"/>
              <a:ext cx="382905" cy="170815"/>
            </a:xfrm>
            <a:custGeom>
              <a:avLst/>
              <a:gdLst/>
              <a:ahLst/>
              <a:cxnLst/>
              <a:rect l="l" t="t" r="r" b="b"/>
              <a:pathLst>
                <a:path w="382904" h="170814">
                  <a:moveTo>
                    <a:pt x="3144" y="0"/>
                  </a:moveTo>
                  <a:lnTo>
                    <a:pt x="0" y="7861"/>
                  </a:lnTo>
                  <a:lnTo>
                    <a:pt x="358678" y="151333"/>
                  </a:lnTo>
                  <a:lnTo>
                    <a:pt x="284596" y="162345"/>
                  </a:lnTo>
                  <a:lnTo>
                    <a:pt x="283000" y="164498"/>
                  </a:lnTo>
                  <a:lnTo>
                    <a:pt x="283687" y="169123"/>
                  </a:lnTo>
                  <a:lnTo>
                    <a:pt x="285841" y="170719"/>
                  </a:lnTo>
                  <a:lnTo>
                    <a:pt x="382590" y="156338"/>
                  </a:lnTo>
                  <a:lnTo>
                    <a:pt x="372558" y="143471"/>
                  </a:lnTo>
                  <a:lnTo>
                    <a:pt x="361823" y="143471"/>
                  </a:lnTo>
                  <a:lnTo>
                    <a:pt x="3144" y="0"/>
                  </a:lnTo>
                  <a:close/>
                </a:path>
                <a:path w="382904" h="170814">
                  <a:moveTo>
                    <a:pt x="319788" y="78870"/>
                  </a:moveTo>
                  <a:lnTo>
                    <a:pt x="316101" y="81746"/>
                  </a:lnTo>
                  <a:lnTo>
                    <a:pt x="315771" y="84406"/>
                  </a:lnTo>
                  <a:lnTo>
                    <a:pt x="361823" y="143471"/>
                  </a:lnTo>
                  <a:lnTo>
                    <a:pt x="372558" y="143471"/>
                  </a:lnTo>
                  <a:lnTo>
                    <a:pt x="322449" y="79199"/>
                  </a:lnTo>
                  <a:lnTo>
                    <a:pt x="319788" y="78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3116" y="3698676"/>
              <a:ext cx="99060" cy="381635"/>
            </a:xfrm>
            <a:custGeom>
              <a:avLst/>
              <a:gdLst/>
              <a:ahLst/>
              <a:cxnLst/>
              <a:rect l="l" t="t" r="r" b="b"/>
              <a:pathLst>
                <a:path w="99060" h="381635">
                  <a:moveTo>
                    <a:pt x="4720" y="291583"/>
                  </a:moveTo>
                  <a:lnTo>
                    <a:pt x="681" y="293940"/>
                  </a:lnTo>
                  <a:lnTo>
                    <a:pt x="0" y="296532"/>
                  </a:lnTo>
                  <a:lnTo>
                    <a:pt x="49284" y="381020"/>
                  </a:lnTo>
                  <a:lnTo>
                    <a:pt x="63320" y="356958"/>
                  </a:lnTo>
                  <a:lnTo>
                    <a:pt x="45050" y="356958"/>
                  </a:lnTo>
                  <a:lnTo>
                    <a:pt x="7312" y="292265"/>
                  </a:lnTo>
                  <a:lnTo>
                    <a:pt x="4720" y="291583"/>
                  </a:lnTo>
                  <a:close/>
                </a:path>
                <a:path w="99060" h="381635">
                  <a:moveTo>
                    <a:pt x="53516" y="0"/>
                  </a:moveTo>
                  <a:lnTo>
                    <a:pt x="45050" y="0"/>
                  </a:lnTo>
                  <a:lnTo>
                    <a:pt x="45050" y="356958"/>
                  </a:lnTo>
                  <a:lnTo>
                    <a:pt x="53517" y="356958"/>
                  </a:lnTo>
                  <a:lnTo>
                    <a:pt x="53516" y="0"/>
                  </a:lnTo>
                  <a:close/>
                </a:path>
                <a:path w="99060" h="381635">
                  <a:moveTo>
                    <a:pt x="93847" y="291583"/>
                  </a:moveTo>
                  <a:lnTo>
                    <a:pt x="91255" y="292265"/>
                  </a:lnTo>
                  <a:lnTo>
                    <a:pt x="53517" y="356958"/>
                  </a:lnTo>
                  <a:lnTo>
                    <a:pt x="63320" y="356958"/>
                  </a:lnTo>
                  <a:lnTo>
                    <a:pt x="98568" y="296531"/>
                  </a:lnTo>
                  <a:lnTo>
                    <a:pt x="97886" y="293938"/>
                  </a:lnTo>
                  <a:lnTo>
                    <a:pt x="93847" y="291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08627" y="4393246"/>
              <a:ext cx="382905" cy="170815"/>
            </a:xfrm>
            <a:custGeom>
              <a:avLst/>
              <a:gdLst/>
              <a:ahLst/>
              <a:cxnLst/>
              <a:rect l="l" t="t" r="r" b="b"/>
              <a:pathLst>
                <a:path w="382904" h="170814">
                  <a:moveTo>
                    <a:pt x="3144" y="0"/>
                  </a:moveTo>
                  <a:lnTo>
                    <a:pt x="0" y="7861"/>
                  </a:lnTo>
                  <a:lnTo>
                    <a:pt x="358678" y="151333"/>
                  </a:lnTo>
                  <a:lnTo>
                    <a:pt x="284596" y="162345"/>
                  </a:lnTo>
                  <a:lnTo>
                    <a:pt x="283000" y="164498"/>
                  </a:lnTo>
                  <a:lnTo>
                    <a:pt x="283687" y="169123"/>
                  </a:lnTo>
                  <a:lnTo>
                    <a:pt x="285841" y="170719"/>
                  </a:lnTo>
                  <a:lnTo>
                    <a:pt x="382590" y="156338"/>
                  </a:lnTo>
                  <a:lnTo>
                    <a:pt x="372558" y="143471"/>
                  </a:lnTo>
                  <a:lnTo>
                    <a:pt x="361823" y="143471"/>
                  </a:lnTo>
                  <a:lnTo>
                    <a:pt x="3144" y="0"/>
                  </a:lnTo>
                  <a:close/>
                </a:path>
                <a:path w="382904" h="170814">
                  <a:moveTo>
                    <a:pt x="319788" y="78870"/>
                  </a:moveTo>
                  <a:lnTo>
                    <a:pt x="316101" y="81746"/>
                  </a:lnTo>
                  <a:lnTo>
                    <a:pt x="315771" y="84406"/>
                  </a:lnTo>
                  <a:lnTo>
                    <a:pt x="361823" y="143471"/>
                  </a:lnTo>
                  <a:lnTo>
                    <a:pt x="372558" y="143471"/>
                  </a:lnTo>
                  <a:lnTo>
                    <a:pt x="322449" y="79199"/>
                  </a:lnTo>
                  <a:lnTo>
                    <a:pt x="319788" y="78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0916" y="4397176"/>
              <a:ext cx="99060" cy="381635"/>
            </a:xfrm>
            <a:custGeom>
              <a:avLst/>
              <a:gdLst/>
              <a:ahLst/>
              <a:cxnLst/>
              <a:rect l="l" t="t" r="r" b="b"/>
              <a:pathLst>
                <a:path w="99060" h="381635">
                  <a:moveTo>
                    <a:pt x="4720" y="291583"/>
                  </a:moveTo>
                  <a:lnTo>
                    <a:pt x="681" y="293940"/>
                  </a:lnTo>
                  <a:lnTo>
                    <a:pt x="0" y="296532"/>
                  </a:lnTo>
                  <a:lnTo>
                    <a:pt x="49284" y="381020"/>
                  </a:lnTo>
                  <a:lnTo>
                    <a:pt x="63320" y="356958"/>
                  </a:lnTo>
                  <a:lnTo>
                    <a:pt x="45050" y="356958"/>
                  </a:lnTo>
                  <a:lnTo>
                    <a:pt x="7312" y="292265"/>
                  </a:lnTo>
                  <a:lnTo>
                    <a:pt x="4720" y="291583"/>
                  </a:lnTo>
                  <a:close/>
                </a:path>
                <a:path w="99060" h="381635">
                  <a:moveTo>
                    <a:pt x="53516" y="0"/>
                  </a:moveTo>
                  <a:lnTo>
                    <a:pt x="45050" y="0"/>
                  </a:lnTo>
                  <a:lnTo>
                    <a:pt x="45050" y="356958"/>
                  </a:lnTo>
                  <a:lnTo>
                    <a:pt x="53517" y="356958"/>
                  </a:lnTo>
                  <a:lnTo>
                    <a:pt x="53516" y="0"/>
                  </a:lnTo>
                  <a:close/>
                </a:path>
                <a:path w="99060" h="381635">
                  <a:moveTo>
                    <a:pt x="93847" y="291583"/>
                  </a:moveTo>
                  <a:lnTo>
                    <a:pt x="91255" y="292265"/>
                  </a:lnTo>
                  <a:lnTo>
                    <a:pt x="53517" y="356958"/>
                  </a:lnTo>
                  <a:lnTo>
                    <a:pt x="63320" y="356958"/>
                  </a:lnTo>
                  <a:lnTo>
                    <a:pt x="98568" y="296531"/>
                  </a:lnTo>
                  <a:lnTo>
                    <a:pt x="97886" y="293938"/>
                  </a:lnTo>
                  <a:lnTo>
                    <a:pt x="93847" y="291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717540" y="4527584"/>
              <a:ext cx="100965" cy="1879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0" dirty="0">
                  <a:latin typeface="Arial"/>
                  <a:cs typeface="Arial"/>
                </a:rPr>
                <a:t>u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269740" y="3841784"/>
              <a:ext cx="100965" cy="1879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0" dirty="0">
                  <a:latin typeface="Arial"/>
                  <a:cs typeface="Arial"/>
                </a:rPr>
                <a:t>u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974339" y="3181468"/>
              <a:ext cx="100965" cy="1879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0" dirty="0">
                  <a:latin typeface="Arial"/>
                  <a:cs typeface="Arial"/>
                </a:rPr>
                <a:t>u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50840" y="4718084"/>
              <a:ext cx="93345" cy="1879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0" dirty="0">
                  <a:latin typeface="Arial"/>
                  <a:cs typeface="Arial"/>
                </a:rPr>
                <a:t>v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028440" y="3994184"/>
              <a:ext cx="93345" cy="1879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0" dirty="0">
                  <a:latin typeface="Arial"/>
                  <a:cs typeface="Arial"/>
                </a:rPr>
                <a:t>v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720339" y="3359268"/>
              <a:ext cx="93345" cy="1879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0" dirty="0">
                  <a:latin typeface="Arial"/>
                  <a:cs typeface="Arial"/>
                </a:rPr>
                <a:t>v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403340" y="4675751"/>
              <a:ext cx="1612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Arial"/>
                  <a:cs typeface="Arial"/>
                </a:rPr>
                <a:t>î</a:t>
              </a:r>
              <a:r>
                <a:rPr sz="1350" spc="15" baseline="-21604" dirty="0">
                  <a:latin typeface="Arial"/>
                  <a:cs typeface="Arial"/>
                </a:rPr>
                <a:t>2</a:t>
              </a:r>
              <a:endParaRPr sz="1350" baseline="-21604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364739" y="2846951"/>
              <a:ext cx="1612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Arial"/>
                  <a:cs typeface="Arial"/>
                </a:rPr>
                <a:t>î</a:t>
              </a:r>
              <a:r>
                <a:rPr sz="1350" spc="15" baseline="-21604" dirty="0">
                  <a:latin typeface="Arial"/>
                  <a:cs typeface="Arial"/>
                </a:rPr>
                <a:t>1</a:t>
              </a:r>
              <a:endParaRPr sz="1350" baseline="-21604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456551"/>
              <a:ext cx="17462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Arial"/>
                  <a:cs typeface="Arial"/>
                </a:rPr>
                <a:t>î</a:t>
              </a:r>
              <a:r>
                <a:rPr sz="1350" spc="22" baseline="-21604" dirty="0">
                  <a:latin typeface="Arial"/>
                  <a:cs typeface="Arial"/>
                </a:rPr>
                <a:t>S</a:t>
              </a:r>
              <a:endParaRPr sz="1350" baseline="-21604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517139" y="2089142"/>
              <a:ext cx="15811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0" dirty="0">
                  <a:latin typeface="Arial"/>
                  <a:cs typeface="Arial"/>
                </a:rPr>
                <a:t>I</a:t>
              </a:r>
              <a:r>
                <a:rPr sz="1575" spc="0" baseline="-18518" dirty="0">
                  <a:latin typeface="Arial"/>
                  <a:cs typeface="Arial"/>
                </a:rPr>
                <a:t>1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55740" y="3091411"/>
              <a:ext cx="15811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0" dirty="0">
                  <a:latin typeface="Arial"/>
                  <a:cs typeface="Arial"/>
                </a:rPr>
                <a:t>I</a:t>
              </a:r>
              <a:r>
                <a:rPr sz="1575" spc="0" baseline="-18518" dirty="0">
                  <a:latin typeface="Arial"/>
                  <a:cs typeface="Arial"/>
                </a:rPr>
                <a:t>2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888740" y="2165342"/>
              <a:ext cx="1504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0" dirty="0">
                  <a:latin typeface="Arial"/>
                  <a:cs typeface="Arial"/>
                </a:rPr>
                <a:t>I</a:t>
              </a:r>
              <a:r>
                <a:rPr sz="1575" spc="0" baseline="-18518" dirty="0">
                  <a:latin typeface="Arial"/>
                  <a:cs typeface="Arial"/>
                </a:rPr>
                <a:t>s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99100" y="1857176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641340" y="1781365"/>
              <a:ext cx="14414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Arial"/>
                  <a:cs typeface="Arial"/>
                </a:rPr>
                <a:t>P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438400" y="1907976"/>
              <a:ext cx="3098800" cy="2438400"/>
            </a:xfrm>
            <a:custGeom>
              <a:avLst/>
              <a:gdLst/>
              <a:ahLst/>
              <a:cxnLst/>
              <a:rect l="l" t="t" r="r" b="b"/>
              <a:pathLst>
                <a:path w="3098800" h="2438400">
                  <a:moveTo>
                    <a:pt x="3098800" y="0"/>
                  </a:moveTo>
                  <a:lnTo>
                    <a:pt x="0" y="2438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1907976"/>
              <a:ext cx="1574800" cy="3124200"/>
            </a:xfrm>
            <a:custGeom>
              <a:avLst/>
              <a:gdLst/>
              <a:ahLst/>
              <a:cxnLst/>
              <a:rect l="l" t="t" r="r" b="b"/>
              <a:pathLst>
                <a:path w="1574800" h="3124200">
                  <a:moveTo>
                    <a:pt x="1574800" y="0"/>
                  </a:moveTo>
                  <a:lnTo>
                    <a:pt x="0" y="31242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37200" y="1907976"/>
              <a:ext cx="101600" cy="3962400"/>
            </a:xfrm>
            <a:custGeom>
              <a:avLst/>
              <a:gdLst/>
              <a:ahLst/>
              <a:cxnLst/>
              <a:rect l="l" t="t" r="r" b="b"/>
              <a:pathLst>
                <a:path w="101600" h="3962400">
                  <a:moveTo>
                    <a:pt x="0" y="0"/>
                  </a:moveTo>
                  <a:lnTo>
                    <a:pt x="101600" y="39624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8400" y="4346376"/>
              <a:ext cx="3200400" cy="1524000"/>
            </a:xfrm>
            <a:custGeom>
              <a:avLst/>
              <a:gdLst/>
              <a:ahLst/>
              <a:cxnLst/>
              <a:rect l="l" t="t" r="r" b="b"/>
              <a:pathLst>
                <a:path w="3200400" h="1524000">
                  <a:moveTo>
                    <a:pt x="0" y="0"/>
                  </a:moveTo>
                  <a:lnTo>
                    <a:pt x="3200400" y="15240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2700" y="3190676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49900" y="3812976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03800" y="2873176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87700" y="3685976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43400" y="4206676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75300" y="4867076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1600" y="5044876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00700" y="5832276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13000" y="4320976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5717540" y="5758410"/>
              <a:ext cx="24701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latin typeface="Arial"/>
                  <a:cs typeface="Arial"/>
                </a:rPr>
                <a:t>C</a:t>
              </a:r>
              <a:r>
                <a:rPr sz="1575" spc="0" baseline="-18518" dirty="0">
                  <a:latin typeface="Arial"/>
                  <a:cs typeface="Arial"/>
                </a:rPr>
                <a:t>2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3850640" y="5111742"/>
              <a:ext cx="2393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latin typeface="Arial"/>
                  <a:cs typeface="Arial"/>
                </a:rPr>
                <a:t>C</a:t>
              </a:r>
              <a:r>
                <a:rPr sz="1575" spc="0" baseline="-18518" dirty="0">
                  <a:latin typeface="Arial"/>
                  <a:cs typeface="Arial"/>
                </a:rPr>
                <a:t>s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2212339" y="4298942"/>
              <a:ext cx="24701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latin typeface="Arial"/>
                  <a:cs typeface="Arial"/>
                </a:rPr>
                <a:t>C</a:t>
              </a:r>
              <a:r>
                <a:rPr sz="1575" spc="0" baseline="-18518" dirty="0">
                  <a:latin typeface="Arial"/>
                  <a:cs typeface="Arial"/>
                </a:rPr>
                <a:t>1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755139" y="2158174"/>
              <a:ext cx="288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5" dirty="0">
                  <a:latin typeface="Arial Unicode MS"/>
                  <a:cs typeface="Arial Unicode MS"/>
                </a:rPr>
                <a:t>H</a:t>
              </a:r>
              <a:r>
                <a:rPr sz="1800" spc="97" baseline="-20833" dirty="0">
                  <a:latin typeface="Arial Unicode MS"/>
                  <a:cs typeface="Arial Unicode MS"/>
                </a:rPr>
                <a:t>1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6956988" y="4215574"/>
              <a:ext cx="288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5" dirty="0">
                  <a:latin typeface="Arial Unicode MS"/>
                  <a:cs typeface="Arial Unicode MS"/>
                </a:rPr>
                <a:t>H</a:t>
              </a:r>
              <a:r>
                <a:rPr sz="1800" spc="97" baseline="-20833" dirty="0">
                  <a:latin typeface="Arial Unicode MS"/>
                  <a:cs typeface="Arial Unicode MS"/>
                </a:rPr>
                <a:t>2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981001" y="2362200"/>
              <a:ext cx="328295" cy="408940"/>
            </a:xfrm>
            <a:custGeom>
              <a:avLst/>
              <a:gdLst/>
              <a:ahLst/>
              <a:cxnLst/>
              <a:rect l="l" t="t" r="r" b="b"/>
              <a:pathLst>
                <a:path w="328294" h="408939">
                  <a:moveTo>
                    <a:pt x="289358" y="0"/>
                  </a:moveTo>
                  <a:lnTo>
                    <a:pt x="85458" y="140265"/>
                  </a:lnTo>
                  <a:lnTo>
                    <a:pt x="52813" y="173997"/>
                  </a:lnTo>
                  <a:lnTo>
                    <a:pt x="36213" y="216165"/>
                  </a:lnTo>
                  <a:lnTo>
                    <a:pt x="36637" y="261481"/>
                  </a:lnTo>
                  <a:lnTo>
                    <a:pt x="55063" y="304656"/>
                  </a:lnTo>
                  <a:lnTo>
                    <a:pt x="64066" y="317743"/>
                  </a:lnTo>
                  <a:lnTo>
                    <a:pt x="0" y="361816"/>
                  </a:lnTo>
                  <a:lnTo>
                    <a:pt x="168207" y="408867"/>
                  </a:lnTo>
                  <a:lnTo>
                    <a:pt x="180307" y="279027"/>
                  </a:lnTo>
                  <a:lnTo>
                    <a:pt x="120347" y="279027"/>
                  </a:lnTo>
                  <a:lnTo>
                    <a:pt x="111344" y="265940"/>
                  </a:lnTo>
                  <a:lnTo>
                    <a:pt x="103566" y="247715"/>
                  </a:lnTo>
                  <a:lnTo>
                    <a:pt x="103387" y="228586"/>
                  </a:lnTo>
                  <a:lnTo>
                    <a:pt x="110394" y="210785"/>
                  </a:lnTo>
                  <a:lnTo>
                    <a:pt x="124175" y="196546"/>
                  </a:lnTo>
                  <a:lnTo>
                    <a:pt x="328074" y="56281"/>
                  </a:lnTo>
                  <a:lnTo>
                    <a:pt x="289358" y="0"/>
                  </a:lnTo>
                  <a:close/>
                </a:path>
                <a:path w="328294" h="408939">
                  <a:moveTo>
                    <a:pt x="184414" y="234955"/>
                  </a:moveTo>
                  <a:lnTo>
                    <a:pt x="120347" y="279027"/>
                  </a:lnTo>
                  <a:lnTo>
                    <a:pt x="180307" y="279027"/>
                  </a:lnTo>
                  <a:lnTo>
                    <a:pt x="184414" y="23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53200" y="4191000"/>
              <a:ext cx="293370" cy="442595"/>
            </a:xfrm>
            <a:custGeom>
              <a:avLst/>
              <a:gdLst/>
              <a:ahLst/>
              <a:cxnLst/>
              <a:rect l="l" t="t" r="r" b="b"/>
              <a:pathLst>
                <a:path w="293370" h="442595">
                  <a:moveTo>
                    <a:pt x="146577" y="197858"/>
                  </a:moveTo>
                  <a:lnTo>
                    <a:pt x="0" y="320192"/>
                  </a:lnTo>
                  <a:lnTo>
                    <a:pt x="146577" y="442526"/>
                  </a:lnTo>
                  <a:lnTo>
                    <a:pt x="146577" y="357526"/>
                  </a:lnTo>
                  <a:lnTo>
                    <a:pt x="163941" y="357526"/>
                  </a:lnTo>
                  <a:lnTo>
                    <a:pt x="214237" y="347372"/>
                  </a:lnTo>
                  <a:lnTo>
                    <a:pt x="255309" y="319680"/>
                  </a:lnTo>
                  <a:lnTo>
                    <a:pt x="280136" y="282856"/>
                  </a:lnTo>
                  <a:lnTo>
                    <a:pt x="146577" y="282856"/>
                  </a:lnTo>
                  <a:lnTo>
                    <a:pt x="146577" y="197858"/>
                  </a:lnTo>
                  <a:close/>
                </a:path>
                <a:path w="293370" h="442595">
                  <a:moveTo>
                    <a:pt x="293155" y="0"/>
                  </a:moveTo>
                  <a:lnTo>
                    <a:pt x="218485" y="0"/>
                  </a:lnTo>
                  <a:lnTo>
                    <a:pt x="218485" y="228312"/>
                  </a:lnTo>
                  <a:lnTo>
                    <a:pt x="214199" y="249544"/>
                  </a:lnTo>
                  <a:lnTo>
                    <a:pt x="202509" y="266881"/>
                  </a:lnTo>
                  <a:lnTo>
                    <a:pt x="185172" y="278570"/>
                  </a:lnTo>
                  <a:lnTo>
                    <a:pt x="163941" y="282856"/>
                  </a:lnTo>
                  <a:lnTo>
                    <a:pt x="280136" y="282856"/>
                  </a:lnTo>
                  <a:lnTo>
                    <a:pt x="283001" y="278608"/>
                  </a:lnTo>
                  <a:lnTo>
                    <a:pt x="293155" y="228312"/>
                  </a:lnTo>
                  <a:lnTo>
                    <a:pt x="293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81000"/>
            <a:ext cx="1666875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228600"/>
            <a:ext cx="166687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4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2133600"/>
            <a:ext cx="365760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1666875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04800"/>
            <a:ext cx="16668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2438399"/>
            <a:ext cx="5715000" cy="3673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9600" y="2514600"/>
            <a:ext cx="28448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642" y="202374"/>
            <a:ext cx="3782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5" dirty="0"/>
              <a:t>Two </a:t>
            </a:r>
            <a:r>
              <a:rPr sz="4400" spc="-100" dirty="0"/>
              <a:t>eyes</a:t>
            </a:r>
            <a:r>
              <a:rPr sz="4400" spc="350" dirty="0"/>
              <a:t> </a:t>
            </a:r>
            <a:r>
              <a:rPr sz="4400" spc="90" dirty="0"/>
              <a:t>help!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876800" y="1905000"/>
            <a:ext cx="3449637" cy="410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522" y="1752600"/>
            <a:ext cx="2944452" cy="396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2247900"/>
            <a:ext cx="30480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6067" y="228600"/>
            <a:ext cx="1688343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264" y="228600"/>
            <a:ext cx="179825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6400" y="1092200"/>
            <a:ext cx="3251200" cy="467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9540" y="6196774"/>
            <a:ext cx="171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Arial Unicode MS"/>
                <a:cs typeface="Arial Unicode MS"/>
              </a:rPr>
              <a:t>From </a:t>
            </a:r>
            <a:r>
              <a:rPr sz="1600" spc="-40" dirty="0">
                <a:latin typeface="Arial Unicode MS"/>
                <a:cs typeface="Arial Unicode MS"/>
              </a:rPr>
              <a:t>its</a:t>
            </a:r>
            <a:r>
              <a:rPr sz="1600" spc="6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reflection!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304799"/>
            <a:ext cx="3733800" cy="5710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52400"/>
            <a:ext cx="1298448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7600" y="228600"/>
            <a:ext cx="1368552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4800" y="787400"/>
            <a:ext cx="3454400" cy="528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323850"/>
            <a:ext cx="1257299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04800"/>
            <a:ext cx="1219200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609600"/>
            <a:ext cx="4191000" cy="6076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000" y="482600"/>
            <a:ext cx="4064000" cy="589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353" y="2090351"/>
            <a:ext cx="8154304" cy="25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>
                <a:latin typeface="Arial Unicode MS"/>
                <a:cs typeface="Arial Unicode MS"/>
              </a:rPr>
              <a:t>Deep </a:t>
            </a:r>
            <a:r>
              <a:rPr sz="4400" spc="60" dirty="0">
                <a:latin typeface="Arial Unicode MS"/>
                <a:cs typeface="Arial Unicode MS"/>
              </a:rPr>
              <a:t>view</a:t>
            </a:r>
            <a:r>
              <a:rPr sz="4400" spc="190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morphing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514" y="1483997"/>
            <a:ext cx="5263693" cy="195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>
                <a:latin typeface="Arial Unicode MS"/>
                <a:cs typeface="Arial Unicode MS"/>
              </a:rPr>
              <a:t>Deep </a:t>
            </a:r>
            <a:r>
              <a:rPr sz="4400" spc="60" dirty="0">
                <a:latin typeface="Arial Unicode MS"/>
                <a:cs typeface="Arial Unicode MS"/>
              </a:rPr>
              <a:t>view</a:t>
            </a:r>
            <a:r>
              <a:rPr sz="4400" spc="190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morphing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576" y="3705491"/>
            <a:ext cx="2863252" cy="2923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074" y="1460579"/>
            <a:ext cx="5665823" cy="213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0" dirty="0">
                <a:latin typeface="Arial Unicode MS"/>
                <a:cs typeface="Arial Unicode MS"/>
              </a:rPr>
              <a:t>Deep </a:t>
            </a:r>
            <a:r>
              <a:rPr sz="4400" spc="60" dirty="0">
                <a:latin typeface="Arial Unicode MS"/>
                <a:cs typeface="Arial Unicode MS"/>
              </a:rPr>
              <a:t>view</a:t>
            </a:r>
            <a:r>
              <a:rPr sz="4400" spc="190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morphing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9694" y="3581400"/>
            <a:ext cx="3256305" cy="318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789205" y="189674"/>
            <a:ext cx="3413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>
                <a:latin typeface="Calibri"/>
                <a:cs typeface="Calibri"/>
              </a:rPr>
              <a:t>Two </a:t>
            </a:r>
            <a:r>
              <a:rPr sz="4400" spc="-25" dirty="0">
                <a:latin typeface="Calibri"/>
                <a:cs typeface="Calibri"/>
              </a:rPr>
              <a:t>eyes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help!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539" y="5946965"/>
            <a:ext cx="484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This is </a:t>
            </a:r>
            <a:r>
              <a:rPr sz="3600" spc="-10" dirty="0">
                <a:latin typeface="Calibri"/>
                <a:cs typeface="Calibri"/>
              </a:rPr>
              <a:t>called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CC3300"/>
                </a:solidFill>
                <a:latin typeface="Calibri"/>
                <a:cs typeface="Calibri"/>
              </a:rPr>
              <a:t>triangulation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7340" y="1676400"/>
            <a:ext cx="8576945" cy="4210368"/>
            <a:chOff x="307340" y="1676400"/>
            <a:chExt cx="8576945" cy="4210368"/>
          </a:xfrm>
        </p:grpSpPr>
        <p:sp>
          <p:nvSpPr>
            <p:cNvPr id="2" name="object 2"/>
            <p:cNvSpPr/>
            <p:nvPr/>
          </p:nvSpPr>
          <p:spPr>
            <a:xfrm>
              <a:off x="1604962" y="307975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7" y="496887"/>
                  </a:lnTo>
                  <a:lnTo>
                    <a:pt x="2052637" y="1987550"/>
                  </a:lnTo>
                  <a:lnTo>
                    <a:pt x="0" y="14906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391150" y="3017837"/>
              <a:ext cx="2052955" cy="1988185"/>
            </a:xfrm>
            <a:custGeom>
              <a:avLst/>
              <a:gdLst/>
              <a:ahLst/>
              <a:cxnLst/>
              <a:rect l="l" t="t" r="r" b="b"/>
              <a:pathLst>
                <a:path w="2052954" h="1988185">
                  <a:moveTo>
                    <a:pt x="2052638" y="0"/>
                  </a:moveTo>
                  <a:lnTo>
                    <a:pt x="0" y="496887"/>
                  </a:lnTo>
                  <a:lnTo>
                    <a:pt x="0" y="1987552"/>
                  </a:lnTo>
                  <a:lnTo>
                    <a:pt x="2052638" y="1490665"/>
                  </a:lnTo>
                  <a:lnTo>
                    <a:pt x="2052638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1676400"/>
              <a:ext cx="2355850" cy="1976755"/>
            </a:xfrm>
            <a:custGeom>
              <a:avLst/>
              <a:gdLst/>
              <a:ahLst/>
              <a:cxnLst/>
              <a:rect l="l" t="t" r="r" b="b"/>
              <a:pathLst>
                <a:path w="2355850" h="1976754">
                  <a:moveTo>
                    <a:pt x="146429" y="97773"/>
                  </a:moveTo>
                  <a:lnTo>
                    <a:pt x="87086" y="97773"/>
                  </a:lnTo>
                  <a:lnTo>
                    <a:pt x="2330919" y="1976755"/>
                  </a:lnTo>
                  <a:lnTo>
                    <a:pt x="2355380" y="1947545"/>
                  </a:lnTo>
                  <a:lnTo>
                    <a:pt x="146429" y="97773"/>
                  </a:lnTo>
                  <a:close/>
                </a:path>
                <a:path w="2355850" h="1976754">
                  <a:moveTo>
                    <a:pt x="0" y="0"/>
                  </a:moveTo>
                  <a:lnTo>
                    <a:pt x="84900" y="195332"/>
                  </a:lnTo>
                  <a:lnTo>
                    <a:pt x="87086" y="97773"/>
                  </a:lnTo>
                  <a:lnTo>
                    <a:pt x="146429" y="97773"/>
                  </a:lnTo>
                  <a:lnTo>
                    <a:pt x="111546" y="68562"/>
                  </a:lnTo>
                  <a:lnTo>
                    <a:pt x="207206" y="4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875" y="4135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0112" y="2768600"/>
              <a:ext cx="732155" cy="733425"/>
            </a:xfrm>
            <a:custGeom>
              <a:avLst/>
              <a:gdLst/>
              <a:ahLst/>
              <a:cxnLst/>
              <a:rect l="l" t="t" r="r" b="b"/>
              <a:pathLst>
                <a:path w="732154" h="733425">
                  <a:moveTo>
                    <a:pt x="0" y="733425"/>
                  </a:moveTo>
                  <a:lnTo>
                    <a:pt x="73183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7281" y="2147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0" y="42608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0025" y="40544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7325" y="535940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1237" y="5297487"/>
              <a:ext cx="166687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3450" y="4178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669414" y="5495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201853" y="5462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825114" y="4190683"/>
              <a:ext cx="2120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spc="0" dirty="0">
                  <a:latin typeface="Lucida Sans"/>
                  <a:cs typeface="Lucida Sans"/>
                </a:rPr>
                <a:t>p</a:t>
              </a:r>
              <a:endParaRPr sz="2400">
                <a:latin typeface="Lucida Sans"/>
                <a:cs typeface="Lucida San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327140" y="3906520"/>
              <a:ext cx="30734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spc="-5" dirty="0">
                  <a:latin typeface="Lucida Sans"/>
                  <a:cs typeface="Lucida Sans"/>
                </a:rPr>
                <a:t>p’</a:t>
              </a:r>
              <a:endParaRPr sz="2400">
                <a:latin typeface="Lucida Sans"/>
                <a:cs typeface="Lucida San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75112" y="2551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75112" y="2551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7622540" y="4648963"/>
              <a:ext cx="12617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90" dirty="0">
                  <a:latin typeface="Arial Unicode MS"/>
                  <a:cs typeface="Arial Unicode MS"/>
                </a:rPr>
                <a:t>K’</a:t>
              </a:r>
              <a:r>
                <a:rPr sz="2000" spc="-5" dirty="0">
                  <a:latin typeface="Arial Unicode MS"/>
                  <a:cs typeface="Arial Unicode MS"/>
                </a:rPr>
                <a:t> </a:t>
              </a:r>
              <a:r>
                <a:rPr sz="2000" spc="25" dirty="0">
                  <a:latin typeface="Arial Unicode MS"/>
                  <a:cs typeface="Arial Unicode MS"/>
                </a:rPr>
                <a:t>=known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07340" y="4572763"/>
              <a:ext cx="1179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Arial Unicode MS"/>
                  <a:cs typeface="Arial Unicode MS"/>
                </a:rPr>
                <a:t>K</a:t>
              </a:r>
              <a:r>
                <a:rPr sz="2000" spc="-5" dirty="0">
                  <a:latin typeface="Arial Unicode MS"/>
                  <a:cs typeface="Arial Unicode MS"/>
                </a:rPr>
                <a:t> </a:t>
              </a:r>
              <a:r>
                <a:rPr sz="2000" spc="25" dirty="0">
                  <a:latin typeface="Arial Unicode MS"/>
                  <a:cs typeface="Arial Unicode MS"/>
                </a:rPr>
                <a:t>=known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667000" y="5499917"/>
              <a:ext cx="3810000" cy="351790"/>
            </a:xfrm>
            <a:custGeom>
              <a:avLst/>
              <a:gdLst/>
              <a:ahLst/>
              <a:cxnLst/>
              <a:rect l="l" t="t" r="r" b="b"/>
              <a:pathLst>
                <a:path w="3810000" h="351789">
                  <a:moveTo>
                    <a:pt x="574647" y="125276"/>
                  </a:moveTo>
                  <a:lnTo>
                    <a:pt x="182702" y="125276"/>
                  </a:lnTo>
                  <a:lnTo>
                    <a:pt x="208771" y="129615"/>
                  </a:lnTo>
                  <a:lnTo>
                    <a:pt x="420539" y="164562"/>
                  </a:lnTo>
                  <a:lnTo>
                    <a:pt x="526647" y="181859"/>
                  </a:lnTo>
                  <a:lnTo>
                    <a:pt x="627910" y="198181"/>
                  </a:lnTo>
                  <a:lnTo>
                    <a:pt x="729244" y="214282"/>
                  </a:lnTo>
                  <a:lnTo>
                    <a:pt x="828642" y="229799"/>
                  </a:lnTo>
                  <a:lnTo>
                    <a:pt x="925827" y="244648"/>
                  </a:lnTo>
                  <a:lnTo>
                    <a:pt x="1073449" y="266385"/>
                  </a:lnTo>
                  <a:lnTo>
                    <a:pt x="1113672" y="272182"/>
                  </a:lnTo>
                  <a:lnTo>
                    <a:pt x="1286678" y="295674"/>
                  </a:lnTo>
                  <a:lnTo>
                    <a:pt x="1446706" y="315019"/>
                  </a:lnTo>
                  <a:lnTo>
                    <a:pt x="1588045" y="329576"/>
                  </a:lnTo>
                  <a:lnTo>
                    <a:pt x="1647511" y="335392"/>
                  </a:lnTo>
                  <a:lnTo>
                    <a:pt x="1747517" y="344348"/>
                  </a:lnTo>
                  <a:lnTo>
                    <a:pt x="1790498" y="347503"/>
                  </a:lnTo>
                  <a:lnTo>
                    <a:pt x="1830271" y="349769"/>
                  </a:lnTo>
                  <a:lnTo>
                    <a:pt x="1904605" y="351604"/>
                  </a:lnTo>
                  <a:lnTo>
                    <a:pt x="1941299" y="351158"/>
                  </a:lnTo>
                  <a:lnTo>
                    <a:pt x="2018982" y="347537"/>
                  </a:lnTo>
                  <a:lnTo>
                    <a:pt x="2062104" y="344378"/>
                  </a:lnTo>
                  <a:lnTo>
                    <a:pt x="2135398" y="337959"/>
                  </a:lnTo>
                  <a:lnTo>
                    <a:pt x="2191376" y="332590"/>
                  </a:lnTo>
                  <a:lnTo>
                    <a:pt x="2362968" y="315055"/>
                  </a:lnTo>
                  <a:lnTo>
                    <a:pt x="2523091" y="295704"/>
                  </a:lnTo>
                  <a:lnTo>
                    <a:pt x="2580375" y="288109"/>
                  </a:lnTo>
                  <a:lnTo>
                    <a:pt x="1905394" y="288109"/>
                  </a:lnTo>
                  <a:lnTo>
                    <a:pt x="1870242" y="287681"/>
                  </a:lnTo>
                  <a:lnTo>
                    <a:pt x="1795143" y="284173"/>
                  </a:lnTo>
                  <a:lnTo>
                    <a:pt x="1752920" y="281078"/>
                  </a:lnTo>
                  <a:lnTo>
                    <a:pt x="1680497" y="274733"/>
                  </a:lnTo>
                  <a:lnTo>
                    <a:pt x="1624804" y="269391"/>
                  </a:lnTo>
                  <a:lnTo>
                    <a:pt x="1454047" y="251945"/>
                  </a:lnTo>
                  <a:lnTo>
                    <a:pt x="1295024" y="232725"/>
                  </a:lnTo>
                  <a:lnTo>
                    <a:pt x="1158273" y="214268"/>
                  </a:lnTo>
                  <a:lnTo>
                    <a:pt x="1045327" y="198170"/>
                  </a:lnTo>
                  <a:lnTo>
                    <a:pt x="933410" y="181571"/>
                  </a:lnTo>
                  <a:lnTo>
                    <a:pt x="838233" y="167027"/>
                  </a:lnTo>
                  <a:lnTo>
                    <a:pt x="739039" y="151541"/>
                  </a:lnTo>
                  <a:lnTo>
                    <a:pt x="637874" y="135467"/>
                  </a:lnTo>
                  <a:lnTo>
                    <a:pt x="574647" y="125276"/>
                  </a:lnTo>
                  <a:close/>
                </a:path>
                <a:path w="3810000" h="351789">
                  <a:moveTo>
                    <a:pt x="3606446" y="0"/>
                  </a:moveTo>
                  <a:lnTo>
                    <a:pt x="3616872" y="62638"/>
                  </a:lnTo>
                  <a:lnTo>
                    <a:pt x="3379181" y="101900"/>
                  </a:lnTo>
                  <a:lnTo>
                    <a:pt x="3274922" y="118898"/>
                  </a:lnTo>
                  <a:lnTo>
                    <a:pt x="3172055" y="135479"/>
                  </a:lnTo>
                  <a:lnTo>
                    <a:pt x="3070876" y="151555"/>
                  </a:lnTo>
                  <a:lnTo>
                    <a:pt x="2971663" y="167043"/>
                  </a:lnTo>
                  <a:lnTo>
                    <a:pt x="2874701" y="181859"/>
                  </a:lnTo>
                  <a:lnTo>
                    <a:pt x="2764595" y="198181"/>
                  </a:lnTo>
                  <a:lnTo>
                    <a:pt x="2651629" y="214282"/>
                  </a:lnTo>
                  <a:lnTo>
                    <a:pt x="2537052" y="229799"/>
                  </a:lnTo>
                  <a:lnTo>
                    <a:pt x="2356279" y="251909"/>
                  </a:lnTo>
                  <a:lnTo>
                    <a:pt x="2215697" y="266385"/>
                  </a:lnTo>
                  <a:lnTo>
                    <a:pt x="2156429" y="272182"/>
                  </a:lnTo>
                  <a:lnTo>
                    <a:pt x="2057458" y="281048"/>
                  </a:lnTo>
                  <a:lnTo>
                    <a:pt x="2015376" y="284140"/>
                  </a:lnTo>
                  <a:lnTo>
                    <a:pt x="1976777" y="286341"/>
                  </a:lnTo>
                  <a:lnTo>
                    <a:pt x="1905394" y="288109"/>
                  </a:lnTo>
                  <a:lnTo>
                    <a:pt x="2580375" y="288109"/>
                  </a:lnTo>
                  <a:lnTo>
                    <a:pt x="2677960" y="274733"/>
                  </a:lnTo>
                  <a:lnTo>
                    <a:pt x="2736569" y="266382"/>
                  </a:lnTo>
                  <a:lnTo>
                    <a:pt x="2884293" y="244630"/>
                  </a:lnTo>
                  <a:lnTo>
                    <a:pt x="2981458" y="229783"/>
                  </a:lnTo>
                  <a:lnTo>
                    <a:pt x="3080839" y="214268"/>
                  </a:lnTo>
                  <a:lnTo>
                    <a:pt x="3182159" y="198170"/>
                  </a:lnTo>
                  <a:lnTo>
                    <a:pt x="3285140" y="181571"/>
                  </a:lnTo>
                  <a:lnTo>
                    <a:pt x="3389519" y="164553"/>
                  </a:lnTo>
                  <a:lnTo>
                    <a:pt x="3601272" y="129608"/>
                  </a:lnTo>
                  <a:lnTo>
                    <a:pt x="3627297" y="125276"/>
                  </a:lnTo>
                  <a:lnTo>
                    <a:pt x="3723891" y="125276"/>
                  </a:lnTo>
                  <a:lnTo>
                    <a:pt x="3810000" y="62682"/>
                  </a:lnTo>
                  <a:lnTo>
                    <a:pt x="3606446" y="0"/>
                  </a:lnTo>
                  <a:close/>
                </a:path>
                <a:path w="3810000" h="351789">
                  <a:moveTo>
                    <a:pt x="203553" y="0"/>
                  </a:moveTo>
                  <a:lnTo>
                    <a:pt x="0" y="62682"/>
                  </a:lnTo>
                  <a:lnTo>
                    <a:pt x="172276" y="187915"/>
                  </a:lnTo>
                  <a:lnTo>
                    <a:pt x="182702" y="125276"/>
                  </a:lnTo>
                  <a:lnTo>
                    <a:pt x="574647" y="125276"/>
                  </a:lnTo>
                  <a:lnTo>
                    <a:pt x="535020" y="118889"/>
                  </a:lnTo>
                  <a:lnTo>
                    <a:pt x="430758" y="101890"/>
                  </a:lnTo>
                  <a:lnTo>
                    <a:pt x="219114" y="66963"/>
                  </a:lnTo>
                  <a:lnTo>
                    <a:pt x="193127" y="62638"/>
                  </a:lnTo>
                  <a:lnTo>
                    <a:pt x="203553" y="0"/>
                  </a:lnTo>
                  <a:close/>
                </a:path>
                <a:path w="3810000" h="351789">
                  <a:moveTo>
                    <a:pt x="3723891" y="125276"/>
                  </a:moveTo>
                  <a:lnTo>
                    <a:pt x="3627297" y="125276"/>
                  </a:lnTo>
                  <a:lnTo>
                    <a:pt x="3637723" y="187915"/>
                  </a:lnTo>
                  <a:lnTo>
                    <a:pt x="3723891" y="12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177665" y="5190299"/>
              <a:ext cx="45593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95" dirty="0">
                  <a:latin typeface="Arial Unicode MS"/>
                  <a:cs typeface="Arial Unicode MS"/>
                </a:rPr>
                <a:t>R,</a:t>
              </a:r>
              <a:r>
                <a:rPr sz="2000" spc="-30" dirty="0">
                  <a:latin typeface="Arial Unicode MS"/>
                  <a:cs typeface="Arial Unicode MS"/>
                </a:rPr>
                <a:t> </a:t>
              </a:r>
              <a:r>
                <a:rPr sz="2000" spc="-260" dirty="0">
                  <a:latin typeface="Arial Unicode MS"/>
                  <a:cs typeface="Arial Unicode MS"/>
                </a:rPr>
                <a:t>T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029075" y="1812925"/>
              <a:ext cx="316865" cy="5969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750" i="1" dirty="0">
                  <a:latin typeface="Times New Roman"/>
                  <a:cs typeface="Times New Roman"/>
                </a:rPr>
                <a:t>P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21207" y="2766921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i="1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997565" y="2538321"/>
              <a:ext cx="27622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i="1" spc="240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Times New Roman"/>
                  <a:cs typeface="Times New Roman"/>
                </a:rPr>
                <a:t>'</a:t>
              </a:r>
              <a:endParaRPr sz="3750">
                <a:latin typeface="Times New Roman"/>
                <a:cs typeface="Times New Roman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6150" y="1231900"/>
            <a:ext cx="1567180" cy="122618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z="3750" i="1" dirty="0">
                <a:latin typeface="Times New Roman"/>
                <a:cs typeface="Times New Roman"/>
              </a:rPr>
              <a:t>P</a:t>
            </a:r>
            <a:r>
              <a:rPr sz="3750" i="1" spc="-14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Symbol"/>
                <a:cs typeface="Symbol"/>
              </a:rPr>
              <a:t></a:t>
            </a:r>
            <a:r>
              <a:rPr sz="3750" spc="-280" dirty="0">
                <a:latin typeface="Times New Roman"/>
                <a:cs typeface="Times New Roman"/>
              </a:rPr>
              <a:t> </a:t>
            </a:r>
            <a:r>
              <a:rPr sz="3750" i="1" dirty="0">
                <a:latin typeface="Times New Roman"/>
                <a:cs typeface="Times New Roman"/>
              </a:rPr>
              <a:t>l</a:t>
            </a:r>
            <a:r>
              <a:rPr sz="3750" i="1" spc="-32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Symbol"/>
                <a:cs typeface="Symbol"/>
              </a:rPr>
              <a:t></a:t>
            </a:r>
            <a:r>
              <a:rPr sz="3750" spc="-480" dirty="0">
                <a:latin typeface="Times New Roman"/>
                <a:cs typeface="Times New Roman"/>
              </a:rPr>
              <a:t> </a:t>
            </a:r>
            <a:r>
              <a:rPr sz="3750" i="1" spc="-270" dirty="0" smtClean="0">
                <a:latin typeface="Times New Roman"/>
                <a:cs typeface="Times New Roman"/>
              </a:rPr>
              <a:t>l</a:t>
            </a:r>
            <a:r>
              <a:rPr lang="en-US" sz="3750" i="1" spc="-270" dirty="0" smtClean="0">
                <a:latin typeface="Times New Roman"/>
                <a:cs typeface="Times New Roman"/>
              </a:rPr>
              <a:t>'</a:t>
            </a:r>
            <a:endParaRPr sz="3750" dirty="0">
              <a:latin typeface="Symbol"/>
              <a:cs typeface="Symbol"/>
            </a:endParaRPr>
          </a:p>
          <a:p>
            <a:pPr marL="3810" algn="ctr">
              <a:lnSpc>
                <a:spcPct val="100000"/>
              </a:lnSpc>
              <a:spcBef>
                <a:spcPts val="905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2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18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78716"/>
            <a:ext cx="5978525" cy="11309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Find </a:t>
            </a:r>
            <a:r>
              <a:rPr sz="3200" spc="-5" dirty="0">
                <a:latin typeface="Calibri"/>
                <a:cs typeface="Calibri"/>
              </a:rPr>
              <a:t>P*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minimizes</a:t>
            </a:r>
            <a:endParaRPr sz="3200" dirty="0">
              <a:latin typeface="Calibri"/>
              <a:cs typeface="Calibri"/>
            </a:endParaRPr>
          </a:p>
          <a:p>
            <a:pPr marL="1887220">
              <a:lnSpc>
                <a:spcPct val="100000"/>
              </a:lnSpc>
              <a:spcBef>
                <a:spcPts val="575"/>
              </a:spcBef>
              <a:tabLst>
                <a:tab pos="3105785" algn="l"/>
              </a:tabLst>
            </a:pPr>
            <a:r>
              <a:rPr sz="3100" i="1" spc="105" dirty="0">
                <a:latin typeface="Times New Roman"/>
                <a:cs typeface="Times New Roman"/>
              </a:rPr>
              <a:t>d</a:t>
            </a:r>
            <a:r>
              <a:rPr sz="3100" spc="105" dirty="0">
                <a:latin typeface="Times New Roman"/>
                <a:cs typeface="Times New Roman"/>
              </a:rPr>
              <a:t>(</a:t>
            </a:r>
            <a:r>
              <a:rPr sz="3100" spc="-45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p</a:t>
            </a:r>
            <a:r>
              <a:rPr sz="3100" spc="-80" dirty="0">
                <a:latin typeface="Times New Roman"/>
                <a:cs typeface="Times New Roman"/>
              </a:rPr>
              <a:t>,</a:t>
            </a:r>
            <a:r>
              <a:rPr sz="3100" spc="-290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M	</a:t>
            </a: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Times New Roman"/>
                <a:cs typeface="Times New Roman"/>
              </a:rPr>
              <a:t>*)</a:t>
            </a:r>
            <a:r>
              <a:rPr sz="3100" spc="-42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80" dirty="0">
                <a:latin typeface="Times New Roman"/>
                <a:cs typeface="Times New Roman"/>
              </a:rPr>
              <a:t> </a:t>
            </a:r>
            <a:r>
              <a:rPr sz="3100" i="1" spc="105" dirty="0">
                <a:latin typeface="Times New Roman"/>
                <a:cs typeface="Times New Roman"/>
              </a:rPr>
              <a:t>d</a:t>
            </a:r>
            <a:r>
              <a:rPr sz="3100" spc="105" dirty="0">
                <a:latin typeface="Times New Roman"/>
                <a:cs typeface="Times New Roman"/>
              </a:rPr>
              <a:t>(</a:t>
            </a:r>
            <a:r>
              <a:rPr sz="3100" spc="-455" dirty="0">
                <a:latin typeface="Times New Roman"/>
                <a:cs typeface="Times New Roman"/>
              </a:rPr>
              <a:t> </a:t>
            </a:r>
            <a:r>
              <a:rPr sz="3100" i="1" spc="75" dirty="0">
                <a:latin typeface="Times New Roman"/>
                <a:cs typeface="Times New Roman"/>
              </a:rPr>
              <a:t>p</a:t>
            </a:r>
            <a:r>
              <a:rPr sz="3100" spc="75" dirty="0">
                <a:latin typeface="Times New Roman"/>
                <a:cs typeface="Times New Roman"/>
              </a:rPr>
              <a:t>',</a:t>
            </a:r>
            <a:r>
              <a:rPr sz="3100" spc="-300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M</a:t>
            </a:r>
            <a:r>
              <a:rPr sz="3100" i="1" spc="-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'</a:t>
            </a:r>
            <a:r>
              <a:rPr sz="3100" spc="-44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Times New Roman"/>
                <a:cs typeface="Times New Roman"/>
              </a:rPr>
              <a:t>*)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0381" y="113474"/>
            <a:ext cx="304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riangulati</a:t>
            </a:r>
            <a:r>
              <a:rPr sz="4400" spc="0" dirty="0"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1940" y="185337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76375" y="2601912"/>
            <a:ext cx="6168708" cy="4210368"/>
            <a:chOff x="1476375" y="2601912"/>
            <a:chExt cx="6168708" cy="4210368"/>
          </a:xfrm>
        </p:grpSpPr>
        <p:sp>
          <p:nvSpPr>
            <p:cNvPr id="3" name="object 3"/>
            <p:cNvSpPr/>
            <p:nvPr/>
          </p:nvSpPr>
          <p:spPr>
            <a:xfrm>
              <a:off x="1624012" y="4005262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7" y="496887"/>
                  </a:lnTo>
                  <a:lnTo>
                    <a:pt x="2052637" y="1987550"/>
                  </a:lnTo>
                  <a:lnTo>
                    <a:pt x="0" y="14906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3943350"/>
              <a:ext cx="2052955" cy="1988185"/>
            </a:xfrm>
            <a:custGeom>
              <a:avLst/>
              <a:gdLst/>
              <a:ahLst/>
              <a:cxnLst/>
              <a:rect l="l" t="t" r="r" b="b"/>
              <a:pathLst>
                <a:path w="2052954" h="1988185">
                  <a:moveTo>
                    <a:pt x="2052638" y="0"/>
                  </a:moveTo>
                  <a:lnTo>
                    <a:pt x="0" y="496887"/>
                  </a:lnTo>
                  <a:lnTo>
                    <a:pt x="0" y="1987552"/>
                  </a:lnTo>
                  <a:lnTo>
                    <a:pt x="2052638" y="1490665"/>
                  </a:lnTo>
                  <a:lnTo>
                    <a:pt x="2052638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7050" y="2601912"/>
              <a:ext cx="2355850" cy="1976755"/>
            </a:xfrm>
            <a:custGeom>
              <a:avLst/>
              <a:gdLst/>
              <a:ahLst/>
              <a:cxnLst/>
              <a:rect l="l" t="t" r="r" b="b"/>
              <a:pathLst>
                <a:path w="2355850" h="1976754">
                  <a:moveTo>
                    <a:pt x="146429" y="97773"/>
                  </a:moveTo>
                  <a:lnTo>
                    <a:pt x="87086" y="97773"/>
                  </a:lnTo>
                  <a:lnTo>
                    <a:pt x="2330919" y="1976756"/>
                  </a:lnTo>
                  <a:lnTo>
                    <a:pt x="2355380" y="1947545"/>
                  </a:lnTo>
                  <a:lnTo>
                    <a:pt x="146429" y="97773"/>
                  </a:lnTo>
                  <a:close/>
                </a:path>
                <a:path w="2355850" h="1976754">
                  <a:moveTo>
                    <a:pt x="0" y="0"/>
                  </a:moveTo>
                  <a:lnTo>
                    <a:pt x="84900" y="195332"/>
                  </a:lnTo>
                  <a:lnTo>
                    <a:pt x="87086" y="97773"/>
                  </a:lnTo>
                  <a:lnTo>
                    <a:pt x="146429" y="97773"/>
                  </a:lnTo>
                  <a:lnTo>
                    <a:pt x="111546" y="68562"/>
                  </a:lnTo>
                  <a:lnTo>
                    <a:pt x="207206" y="4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8925" y="5060950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9162" y="3694112"/>
              <a:ext cx="732155" cy="733425"/>
            </a:xfrm>
            <a:custGeom>
              <a:avLst/>
              <a:gdLst/>
              <a:ahLst/>
              <a:cxnLst/>
              <a:rect l="l" t="t" r="r" b="b"/>
              <a:pathLst>
                <a:path w="732154" h="733425">
                  <a:moveTo>
                    <a:pt x="0" y="733425"/>
                  </a:moveTo>
                  <a:lnTo>
                    <a:pt x="73183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6331" y="3073400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6" y="103827"/>
                  </a:lnTo>
                  <a:lnTo>
                    <a:pt x="498107" y="79542"/>
                  </a:lnTo>
                  <a:lnTo>
                    <a:pt x="443936" y="79542"/>
                  </a:lnTo>
                  <a:lnTo>
                    <a:pt x="498107" y="79541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6" y="103827"/>
                  </a:moveTo>
                  <a:lnTo>
                    <a:pt x="446248" y="103827"/>
                  </a:lnTo>
                  <a:lnTo>
                    <a:pt x="455498" y="200972"/>
                  </a:lnTo>
                  <a:lnTo>
                    <a:pt x="489586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0" y="5186362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9075" y="4979987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6375" y="6284912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2500" y="5103812"/>
              <a:ext cx="166688" cy="163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688464" y="64211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220903" y="6387783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094162" y="347662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4162" y="347662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3388" y="358298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44"/>
                  </a:moveTo>
                  <a:lnTo>
                    <a:pt x="6838" y="91744"/>
                  </a:lnTo>
                  <a:lnTo>
                    <a:pt x="25882" y="54920"/>
                  </a:lnTo>
                  <a:lnTo>
                    <a:pt x="54920" y="25882"/>
                  </a:lnTo>
                  <a:lnTo>
                    <a:pt x="91744" y="6838"/>
                  </a:lnTo>
                  <a:lnTo>
                    <a:pt x="134144" y="0"/>
                  </a:lnTo>
                  <a:lnTo>
                    <a:pt x="176543" y="6838"/>
                  </a:lnTo>
                  <a:lnTo>
                    <a:pt x="213367" y="25882"/>
                  </a:lnTo>
                  <a:lnTo>
                    <a:pt x="242405" y="54920"/>
                  </a:lnTo>
                  <a:lnTo>
                    <a:pt x="261449" y="91744"/>
                  </a:lnTo>
                  <a:lnTo>
                    <a:pt x="268288" y="134144"/>
                  </a:lnTo>
                  <a:lnTo>
                    <a:pt x="261449" y="176543"/>
                  </a:lnTo>
                  <a:lnTo>
                    <a:pt x="242405" y="213367"/>
                  </a:lnTo>
                  <a:lnTo>
                    <a:pt x="213367" y="242405"/>
                  </a:lnTo>
                  <a:lnTo>
                    <a:pt x="176543" y="261449"/>
                  </a:lnTo>
                  <a:lnTo>
                    <a:pt x="134144" y="268288"/>
                  </a:lnTo>
                  <a:lnTo>
                    <a:pt x="91744" y="261449"/>
                  </a:lnTo>
                  <a:lnTo>
                    <a:pt x="54920" y="242405"/>
                  </a:lnTo>
                  <a:lnTo>
                    <a:pt x="25882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200" y="4781550"/>
              <a:ext cx="1219200" cy="1533525"/>
            </a:xfrm>
            <a:custGeom>
              <a:avLst/>
              <a:gdLst/>
              <a:ahLst/>
              <a:cxnLst/>
              <a:rect l="l" t="t" r="r" b="b"/>
              <a:pathLst>
                <a:path w="1219200" h="1533525">
                  <a:moveTo>
                    <a:pt x="0" y="1533525"/>
                  </a:moveTo>
                  <a:lnTo>
                    <a:pt x="1219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694112"/>
              <a:ext cx="568325" cy="706755"/>
            </a:xfrm>
            <a:custGeom>
              <a:avLst/>
              <a:gdLst/>
              <a:ahLst/>
              <a:cxnLst/>
              <a:rect l="l" t="t" r="r" b="b"/>
              <a:pathLst>
                <a:path w="568325" h="706754">
                  <a:moveTo>
                    <a:pt x="0" y="706438"/>
                  </a:moveTo>
                  <a:lnTo>
                    <a:pt x="5683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4150" y="4686300"/>
              <a:ext cx="166688" cy="1635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6650" y="3724273"/>
              <a:ext cx="1733550" cy="1209675"/>
            </a:xfrm>
            <a:custGeom>
              <a:avLst/>
              <a:gdLst/>
              <a:ahLst/>
              <a:cxnLst/>
              <a:rect l="l" t="t" r="r" b="b"/>
              <a:pathLst>
                <a:path w="1733550" h="1209675">
                  <a:moveTo>
                    <a:pt x="0" y="0"/>
                  </a:moveTo>
                  <a:lnTo>
                    <a:pt x="1733550" y="12096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91200" y="5162550"/>
              <a:ext cx="1676400" cy="1143000"/>
            </a:xfrm>
            <a:custGeom>
              <a:avLst/>
              <a:gdLst/>
              <a:ahLst/>
              <a:cxnLst/>
              <a:rect l="l" t="t" r="r" b="b"/>
              <a:pathLst>
                <a:path w="1676400" h="1143000">
                  <a:moveTo>
                    <a:pt x="0" y="0"/>
                  </a:moveTo>
                  <a:lnTo>
                    <a:pt x="1676400" y="11430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2150" y="5094287"/>
              <a:ext cx="166688" cy="163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0287" y="6223000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75112" y="3465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5112" y="3465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2288539" y="2865120"/>
              <a:ext cx="4346575" cy="26422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418465" algn="ctr">
                <a:lnSpc>
                  <a:spcPts val="308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  <a:p>
              <a:pPr marL="850900">
                <a:lnSpc>
                  <a:spcPts val="3080"/>
                </a:lnSpc>
              </a:pPr>
              <a:r>
                <a:rPr sz="2800" spc="135" dirty="0">
                  <a:latin typeface="Arial Unicode MS"/>
                  <a:cs typeface="Arial Unicode MS"/>
                </a:rPr>
                <a:t>P*</a:t>
              </a:r>
              <a:endParaRPr sz="28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435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400" spc="175" dirty="0">
                  <a:latin typeface="Arial Unicode MS"/>
                  <a:cs typeface="Arial Unicode MS"/>
                </a:rPr>
                <a:t>MP*</a:t>
              </a:r>
              <a:endParaRPr sz="2400">
                <a:latin typeface="Arial Unicode MS"/>
                <a:cs typeface="Arial Unicode MS"/>
              </a:endParaRPr>
            </a:p>
            <a:p>
              <a:pPr marR="5080" algn="r">
                <a:lnSpc>
                  <a:spcPct val="100000"/>
                </a:lnSpc>
                <a:spcBef>
                  <a:spcPts val="120"/>
                </a:spcBef>
              </a:pPr>
              <a:r>
                <a:rPr sz="2400" spc="200" dirty="0">
                  <a:latin typeface="Arial Unicode MS"/>
                  <a:cs typeface="Arial Unicode MS"/>
                </a:rPr>
                <a:t>M’P*</a:t>
              </a:r>
              <a:r>
                <a:rPr sz="2400" spc="-45" dirty="0">
                  <a:latin typeface="Arial Unicode MS"/>
                  <a:cs typeface="Arial Unicode MS"/>
                </a:rPr>
                <a:t> </a:t>
              </a:r>
              <a:r>
                <a:rPr sz="3600" spc="247" baseline="-30092" dirty="0">
                  <a:latin typeface="Arial Unicode MS"/>
                  <a:cs typeface="Arial Unicode MS"/>
                </a:rPr>
                <a:t>p’</a:t>
              </a:r>
              <a:endParaRPr sz="3600" baseline="-30092">
                <a:latin typeface="Arial Unicode MS"/>
                <a:cs typeface="Arial Unicode MS"/>
              </a:endParaRPr>
            </a:p>
            <a:p>
              <a:pPr marL="568325">
                <a:lnSpc>
                  <a:spcPct val="100000"/>
                </a:lnSpc>
                <a:spcBef>
                  <a:spcPts val="645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21729" y="5850006"/>
              <a:ext cx="798830" cy="346710"/>
            </a:xfrm>
            <a:custGeom>
              <a:avLst/>
              <a:gdLst/>
              <a:ahLst/>
              <a:cxnLst/>
              <a:rect l="l" t="t" r="r" b="b"/>
              <a:pathLst>
                <a:path w="798829" h="346710">
                  <a:moveTo>
                    <a:pt x="25471" y="57800"/>
                  </a:moveTo>
                  <a:lnTo>
                    <a:pt x="0" y="163493"/>
                  </a:lnTo>
                  <a:lnTo>
                    <a:pt x="24415" y="169377"/>
                  </a:lnTo>
                  <a:lnTo>
                    <a:pt x="49886" y="63684"/>
                  </a:lnTo>
                  <a:lnTo>
                    <a:pt x="25471" y="57800"/>
                  </a:lnTo>
                  <a:close/>
                </a:path>
                <a:path w="798829" h="346710">
                  <a:moveTo>
                    <a:pt x="47666" y="0"/>
                  </a:moveTo>
                  <a:lnTo>
                    <a:pt x="43566" y="657"/>
                  </a:lnTo>
                  <a:lnTo>
                    <a:pt x="35845" y="5379"/>
                  </a:lnTo>
                  <a:lnTo>
                    <a:pt x="33400" y="8694"/>
                  </a:lnTo>
                  <a:lnTo>
                    <a:pt x="31291" y="17448"/>
                  </a:lnTo>
                  <a:lnTo>
                    <a:pt x="31931" y="21620"/>
                  </a:lnTo>
                  <a:lnTo>
                    <a:pt x="36653" y="29341"/>
                  </a:lnTo>
                  <a:lnTo>
                    <a:pt x="40040" y="31803"/>
                  </a:lnTo>
                  <a:lnTo>
                    <a:pt x="48867" y="33930"/>
                  </a:lnTo>
                  <a:lnTo>
                    <a:pt x="52967" y="33272"/>
                  </a:lnTo>
                  <a:lnTo>
                    <a:pt x="56755" y="30894"/>
                  </a:lnTo>
                  <a:lnTo>
                    <a:pt x="60615" y="28533"/>
                  </a:lnTo>
                  <a:lnTo>
                    <a:pt x="63078" y="25146"/>
                  </a:lnTo>
                  <a:lnTo>
                    <a:pt x="65204" y="16320"/>
                  </a:lnTo>
                  <a:lnTo>
                    <a:pt x="64547" y="12219"/>
                  </a:lnTo>
                  <a:lnTo>
                    <a:pt x="62169" y="8431"/>
                  </a:lnTo>
                  <a:lnTo>
                    <a:pt x="59808" y="4571"/>
                  </a:lnTo>
                  <a:lnTo>
                    <a:pt x="56421" y="2109"/>
                  </a:lnTo>
                  <a:lnTo>
                    <a:pt x="47666" y="0"/>
                  </a:lnTo>
                  <a:close/>
                </a:path>
                <a:path w="798829" h="346710">
                  <a:moveTo>
                    <a:pt x="215615" y="113797"/>
                  </a:moveTo>
                  <a:lnTo>
                    <a:pt x="173982" y="113797"/>
                  </a:lnTo>
                  <a:lnTo>
                    <a:pt x="186498" y="116813"/>
                  </a:lnTo>
                  <a:lnTo>
                    <a:pt x="190143" y="119949"/>
                  </a:lnTo>
                  <a:lnTo>
                    <a:pt x="193095" y="129616"/>
                  </a:lnTo>
                  <a:lnTo>
                    <a:pt x="192599" y="137075"/>
                  </a:lnTo>
                  <a:lnTo>
                    <a:pt x="176011" y="205909"/>
                  </a:lnTo>
                  <a:lnTo>
                    <a:pt x="200535" y="211819"/>
                  </a:lnTo>
                  <a:lnTo>
                    <a:pt x="216278" y="146493"/>
                  </a:lnTo>
                  <a:lnTo>
                    <a:pt x="218611" y="127013"/>
                  </a:lnTo>
                  <a:lnTo>
                    <a:pt x="215615" y="113797"/>
                  </a:lnTo>
                  <a:close/>
                </a:path>
                <a:path w="798829" h="346710">
                  <a:moveTo>
                    <a:pt x="154413" y="99275"/>
                  </a:moveTo>
                  <a:lnTo>
                    <a:pt x="113720" y="99275"/>
                  </a:lnTo>
                  <a:lnTo>
                    <a:pt x="120594" y="100931"/>
                  </a:lnTo>
                  <a:lnTo>
                    <a:pt x="127290" y="104410"/>
                  </a:lnTo>
                  <a:lnTo>
                    <a:pt x="131101" y="110926"/>
                  </a:lnTo>
                  <a:lnTo>
                    <a:pt x="132024" y="120509"/>
                  </a:lnTo>
                  <a:lnTo>
                    <a:pt x="130072" y="133067"/>
                  </a:lnTo>
                  <a:lnTo>
                    <a:pt x="116003" y="191448"/>
                  </a:lnTo>
                  <a:lnTo>
                    <a:pt x="140526" y="197358"/>
                  </a:lnTo>
                  <a:lnTo>
                    <a:pt x="153680" y="142775"/>
                  </a:lnTo>
                  <a:lnTo>
                    <a:pt x="173982" y="113797"/>
                  </a:lnTo>
                  <a:lnTo>
                    <a:pt x="215615" y="113797"/>
                  </a:lnTo>
                  <a:lnTo>
                    <a:pt x="215178" y="111870"/>
                  </a:lnTo>
                  <a:lnTo>
                    <a:pt x="207383" y="102713"/>
                  </a:lnTo>
                  <a:lnTo>
                    <a:pt x="156102" y="102713"/>
                  </a:lnTo>
                  <a:lnTo>
                    <a:pt x="154413" y="99275"/>
                  </a:lnTo>
                  <a:close/>
                </a:path>
                <a:path w="798829" h="346710">
                  <a:moveTo>
                    <a:pt x="81031" y="71189"/>
                  </a:moveTo>
                  <a:lnTo>
                    <a:pt x="55559" y="176882"/>
                  </a:lnTo>
                  <a:lnTo>
                    <a:pt x="79975" y="182766"/>
                  </a:lnTo>
                  <a:lnTo>
                    <a:pt x="93129" y="128183"/>
                  </a:lnTo>
                  <a:lnTo>
                    <a:pt x="95302" y="120478"/>
                  </a:lnTo>
                  <a:lnTo>
                    <a:pt x="113720" y="99275"/>
                  </a:lnTo>
                  <a:lnTo>
                    <a:pt x="154413" y="99275"/>
                  </a:lnTo>
                  <a:lnTo>
                    <a:pt x="152072" y="94509"/>
                  </a:lnTo>
                  <a:lnTo>
                    <a:pt x="146636" y="88032"/>
                  </a:lnTo>
                  <a:lnTo>
                    <a:pt x="144917" y="86839"/>
                  </a:lnTo>
                  <a:lnTo>
                    <a:pt x="103093" y="86839"/>
                  </a:lnTo>
                  <a:lnTo>
                    <a:pt x="105446" y="77073"/>
                  </a:lnTo>
                  <a:lnTo>
                    <a:pt x="81031" y="71189"/>
                  </a:lnTo>
                  <a:close/>
                </a:path>
                <a:path w="798829" h="346710">
                  <a:moveTo>
                    <a:pt x="181463" y="93325"/>
                  </a:moveTo>
                  <a:lnTo>
                    <a:pt x="172462" y="94256"/>
                  </a:lnTo>
                  <a:lnTo>
                    <a:pt x="164008" y="97386"/>
                  </a:lnTo>
                  <a:lnTo>
                    <a:pt x="156102" y="102713"/>
                  </a:lnTo>
                  <a:lnTo>
                    <a:pt x="207383" y="102713"/>
                  </a:lnTo>
                  <a:lnTo>
                    <a:pt x="205977" y="101063"/>
                  </a:lnTo>
                  <a:lnTo>
                    <a:pt x="191010" y="94593"/>
                  </a:lnTo>
                  <a:lnTo>
                    <a:pt x="181463" y="93325"/>
                  </a:lnTo>
                  <a:close/>
                </a:path>
                <a:path w="798829" h="346710">
                  <a:moveTo>
                    <a:pt x="121525" y="78804"/>
                  </a:moveTo>
                  <a:lnTo>
                    <a:pt x="113797" y="80693"/>
                  </a:lnTo>
                  <a:lnTo>
                    <a:pt x="108981" y="83053"/>
                  </a:lnTo>
                  <a:lnTo>
                    <a:pt x="103093" y="86839"/>
                  </a:lnTo>
                  <a:lnTo>
                    <a:pt x="144917" y="86839"/>
                  </a:lnTo>
                  <a:lnTo>
                    <a:pt x="139794" y="83283"/>
                  </a:lnTo>
                  <a:lnTo>
                    <a:pt x="131545" y="80262"/>
                  </a:lnTo>
                  <a:lnTo>
                    <a:pt x="126191" y="78972"/>
                  </a:lnTo>
                  <a:lnTo>
                    <a:pt x="121525" y="78804"/>
                  </a:lnTo>
                  <a:close/>
                </a:path>
                <a:path w="798829" h="346710">
                  <a:moveTo>
                    <a:pt x="338027" y="226988"/>
                  </a:moveTo>
                  <a:lnTo>
                    <a:pt x="312079" y="226988"/>
                  </a:lnTo>
                  <a:lnTo>
                    <a:pt x="309411" y="238057"/>
                  </a:lnTo>
                  <a:lnTo>
                    <a:pt x="333936" y="243967"/>
                  </a:lnTo>
                  <a:lnTo>
                    <a:pt x="338027" y="226988"/>
                  </a:lnTo>
                  <a:close/>
                </a:path>
                <a:path w="798829" h="346710">
                  <a:moveTo>
                    <a:pt x="292011" y="119980"/>
                  </a:moveTo>
                  <a:lnTo>
                    <a:pt x="254833" y="135642"/>
                  </a:lnTo>
                  <a:lnTo>
                    <a:pt x="237413" y="176717"/>
                  </a:lnTo>
                  <a:lnTo>
                    <a:pt x="237526" y="187953"/>
                  </a:lnTo>
                  <a:lnTo>
                    <a:pt x="257167" y="224491"/>
                  </a:lnTo>
                  <a:lnTo>
                    <a:pt x="284985" y="234452"/>
                  </a:lnTo>
                  <a:lnTo>
                    <a:pt x="293876" y="233796"/>
                  </a:lnTo>
                  <a:lnTo>
                    <a:pt x="302907" y="231308"/>
                  </a:lnTo>
                  <a:lnTo>
                    <a:pt x="312079" y="226988"/>
                  </a:lnTo>
                  <a:lnTo>
                    <a:pt x="338027" y="226988"/>
                  </a:lnTo>
                  <a:lnTo>
                    <a:pt x="341319" y="213327"/>
                  </a:lnTo>
                  <a:lnTo>
                    <a:pt x="291776" y="213327"/>
                  </a:lnTo>
                  <a:lnTo>
                    <a:pt x="285179" y="212354"/>
                  </a:lnTo>
                  <a:lnTo>
                    <a:pt x="263042" y="178286"/>
                  </a:lnTo>
                  <a:lnTo>
                    <a:pt x="264279" y="170920"/>
                  </a:lnTo>
                  <a:lnTo>
                    <a:pt x="293348" y="142562"/>
                  </a:lnTo>
                  <a:lnTo>
                    <a:pt x="330474" y="142562"/>
                  </a:lnTo>
                  <a:lnTo>
                    <a:pt x="325966" y="136157"/>
                  </a:lnTo>
                  <a:lnTo>
                    <a:pt x="319074" y="129473"/>
                  </a:lnTo>
                  <a:lnTo>
                    <a:pt x="311248" y="124573"/>
                  </a:lnTo>
                  <a:lnTo>
                    <a:pt x="302491" y="121458"/>
                  </a:lnTo>
                  <a:lnTo>
                    <a:pt x="292011" y="119980"/>
                  </a:lnTo>
                  <a:close/>
                </a:path>
                <a:path w="798829" h="346710">
                  <a:moveTo>
                    <a:pt x="330474" y="142562"/>
                  </a:moveTo>
                  <a:lnTo>
                    <a:pt x="293348" y="142562"/>
                  </a:lnTo>
                  <a:lnTo>
                    <a:pt x="310639" y="146729"/>
                  </a:lnTo>
                  <a:lnTo>
                    <a:pt x="317115" y="151619"/>
                  </a:lnTo>
                  <a:lnTo>
                    <a:pt x="321169" y="159256"/>
                  </a:lnTo>
                  <a:lnTo>
                    <a:pt x="323582" y="165291"/>
                  </a:lnTo>
                  <a:lnTo>
                    <a:pt x="324794" y="171726"/>
                  </a:lnTo>
                  <a:lnTo>
                    <a:pt x="324804" y="178560"/>
                  </a:lnTo>
                  <a:lnTo>
                    <a:pt x="323613" y="185793"/>
                  </a:lnTo>
                  <a:lnTo>
                    <a:pt x="291776" y="213327"/>
                  </a:lnTo>
                  <a:lnTo>
                    <a:pt x="341319" y="213327"/>
                  </a:lnTo>
                  <a:lnTo>
                    <a:pt x="357875" y="144626"/>
                  </a:lnTo>
                  <a:lnTo>
                    <a:pt x="331927" y="144626"/>
                  </a:lnTo>
                  <a:lnTo>
                    <a:pt x="330474" y="142562"/>
                  </a:lnTo>
                  <a:close/>
                </a:path>
                <a:path w="798829" h="346710">
                  <a:moveTo>
                    <a:pt x="334882" y="132364"/>
                  </a:moveTo>
                  <a:lnTo>
                    <a:pt x="331927" y="144626"/>
                  </a:lnTo>
                  <a:lnTo>
                    <a:pt x="357875" y="144626"/>
                  </a:lnTo>
                  <a:lnTo>
                    <a:pt x="359406" y="138274"/>
                  </a:lnTo>
                  <a:lnTo>
                    <a:pt x="334882" y="132364"/>
                  </a:lnTo>
                  <a:close/>
                </a:path>
                <a:path w="798829" h="346710">
                  <a:moveTo>
                    <a:pt x="360550" y="265077"/>
                  </a:moveTo>
                  <a:lnTo>
                    <a:pt x="375111" y="308191"/>
                  </a:lnTo>
                  <a:lnTo>
                    <a:pt x="413206" y="323062"/>
                  </a:lnTo>
                  <a:lnTo>
                    <a:pt x="424471" y="322504"/>
                  </a:lnTo>
                  <a:lnTo>
                    <a:pt x="457688" y="300137"/>
                  </a:lnTo>
                  <a:lnTo>
                    <a:pt x="418817" y="300137"/>
                  </a:lnTo>
                  <a:lnTo>
                    <a:pt x="406595" y="299366"/>
                  </a:lnTo>
                  <a:lnTo>
                    <a:pt x="396901" y="297030"/>
                  </a:lnTo>
                  <a:lnTo>
                    <a:pt x="390316" y="291960"/>
                  </a:lnTo>
                  <a:lnTo>
                    <a:pt x="385348" y="280813"/>
                  </a:lnTo>
                  <a:lnTo>
                    <a:pt x="384760" y="276423"/>
                  </a:lnTo>
                  <a:lnTo>
                    <a:pt x="385075" y="270987"/>
                  </a:lnTo>
                  <a:lnTo>
                    <a:pt x="360550" y="265077"/>
                  </a:lnTo>
                  <a:close/>
                </a:path>
                <a:path w="798829" h="346710">
                  <a:moveTo>
                    <a:pt x="470713" y="258188"/>
                  </a:moveTo>
                  <a:lnTo>
                    <a:pt x="444879" y="258188"/>
                  </a:lnTo>
                  <a:lnTo>
                    <a:pt x="441322" y="272946"/>
                  </a:lnTo>
                  <a:lnTo>
                    <a:pt x="436180" y="286927"/>
                  </a:lnTo>
                  <a:lnTo>
                    <a:pt x="428679" y="295991"/>
                  </a:lnTo>
                  <a:lnTo>
                    <a:pt x="418817" y="300137"/>
                  </a:lnTo>
                  <a:lnTo>
                    <a:pt x="457688" y="300137"/>
                  </a:lnTo>
                  <a:lnTo>
                    <a:pt x="465843" y="278395"/>
                  </a:lnTo>
                  <a:lnTo>
                    <a:pt x="470713" y="258188"/>
                  </a:lnTo>
                  <a:close/>
                </a:path>
                <a:path w="798829" h="346710">
                  <a:moveTo>
                    <a:pt x="423903" y="151850"/>
                  </a:moveTo>
                  <a:lnTo>
                    <a:pt x="386487" y="168854"/>
                  </a:lnTo>
                  <a:lnTo>
                    <a:pt x="369934" y="209464"/>
                  </a:lnTo>
                  <a:lnTo>
                    <a:pt x="370033" y="220489"/>
                  </a:lnTo>
                  <a:lnTo>
                    <a:pt x="389065" y="256334"/>
                  </a:lnTo>
                  <a:lnTo>
                    <a:pt x="417206" y="266266"/>
                  </a:lnTo>
                  <a:lnTo>
                    <a:pt x="426539" y="265565"/>
                  </a:lnTo>
                  <a:lnTo>
                    <a:pt x="435763" y="262873"/>
                  </a:lnTo>
                  <a:lnTo>
                    <a:pt x="444879" y="258188"/>
                  </a:lnTo>
                  <a:lnTo>
                    <a:pt x="470713" y="258188"/>
                  </a:lnTo>
                  <a:lnTo>
                    <a:pt x="473818" y="245300"/>
                  </a:lnTo>
                  <a:lnTo>
                    <a:pt x="424691" y="245300"/>
                  </a:lnTo>
                  <a:lnTo>
                    <a:pt x="417904" y="244339"/>
                  </a:lnTo>
                  <a:lnTo>
                    <a:pt x="395500" y="217125"/>
                  </a:lnTo>
                  <a:lnTo>
                    <a:pt x="395640" y="210557"/>
                  </a:lnTo>
                  <a:lnTo>
                    <a:pt x="421229" y="175992"/>
                  </a:lnTo>
                  <a:lnTo>
                    <a:pt x="427541" y="175468"/>
                  </a:lnTo>
                  <a:lnTo>
                    <a:pt x="464095" y="175468"/>
                  </a:lnTo>
                  <a:lnTo>
                    <a:pt x="459150" y="168059"/>
                  </a:lnTo>
                  <a:lnTo>
                    <a:pt x="452389" y="161514"/>
                  </a:lnTo>
                  <a:lnTo>
                    <a:pt x="444339" y="156624"/>
                  </a:lnTo>
                  <a:lnTo>
                    <a:pt x="435000" y="153391"/>
                  </a:lnTo>
                  <a:lnTo>
                    <a:pt x="423903" y="151850"/>
                  </a:lnTo>
                  <a:close/>
                </a:path>
                <a:path w="798829" h="346710">
                  <a:moveTo>
                    <a:pt x="464095" y="175468"/>
                  </a:moveTo>
                  <a:lnTo>
                    <a:pt x="427541" y="175468"/>
                  </a:lnTo>
                  <a:lnTo>
                    <a:pt x="434275" y="176409"/>
                  </a:lnTo>
                  <a:lnTo>
                    <a:pt x="442956" y="178501"/>
                  </a:lnTo>
                  <a:lnTo>
                    <a:pt x="449323" y="183365"/>
                  </a:lnTo>
                  <a:lnTo>
                    <a:pt x="453377" y="191001"/>
                  </a:lnTo>
                  <a:lnTo>
                    <a:pt x="455780" y="196869"/>
                  </a:lnTo>
                  <a:lnTo>
                    <a:pt x="456967" y="203262"/>
                  </a:lnTo>
                  <a:lnTo>
                    <a:pt x="456873" y="210557"/>
                  </a:lnTo>
                  <a:lnTo>
                    <a:pt x="431052" y="244809"/>
                  </a:lnTo>
                  <a:lnTo>
                    <a:pt x="424691" y="245300"/>
                  </a:lnTo>
                  <a:lnTo>
                    <a:pt x="473818" y="245300"/>
                  </a:lnTo>
                  <a:lnTo>
                    <a:pt x="490456" y="176259"/>
                  </a:lnTo>
                  <a:lnTo>
                    <a:pt x="464623" y="176259"/>
                  </a:lnTo>
                  <a:lnTo>
                    <a:pt x="464095" y="175468"/>
                  </a:lnTo>
                  <a:close/>
                </a:path>
                <a:path w="798829" h="346710">
                  <a:moveTo>
                    <a:pt x="467499" y="164323"/>
                  </a:moveTo>
                  <a:lnTo>
                    <a:pt x="464623" y="176259"/>
                  </a:lnTo>
                  <a:lnTo>
                    <a:pt x="490456" y="176259"/>
                  </a:lnTo>
                  <a:lnTo>
                    <a:pt x="491915" y="170206"/>
                  </a:lnTo>
                  <a:lnTo>
                    <a:pt x="467499" y="164323"/>
                  </a:lnTo>
                  <a:close/>
                </a:path>
                <a:path w="798829" h="346710">
                  <a:moveTo>
                    <a:pt x="557918" y="184024"/>
                  </a:moveTo>
                  <a:lnTo>
                    <a:pt x="520246" y="198964"/>
                  </a:lnTo>
                  <a:lnTo>
                    <a:pt x="502744" y="241059"/>
                  </a:lnTo>
                  <a:lnTo>
                    <a:pt x="502755" y="252961"/>
                  </a:lnTo>
                  <a:lnTo>
                    <a:pt x="523121" y="288754"/>
                  </a:lnTo>
                  <a:lnTo>
                    <a:pt x="554267" y="299666"/>
                  </a:lnTo>
                  <a:lnTo>
                    <a:pt x="564229" y="299618"/>
                  </a:lnTo>
                  <a:lnTo>
                    <a:pt x="600847" y="279010"/>
                  </a:lnTo>
                  <a:lnTo>
                    <a:pt x="599268" y="277553"/>
                  </a:lnTo>
                  <a:lnTo>
                    <a:pt x="555730" y="277553"/>
                  </a:lnTo>
                  <a:lnTo>
                    <a:pt x="541840" y="274206"/>
                  </a:lnTo>
                  <a:lnTo>
                    <a:pt x="536047" y="270131"/>
                  </a:lnTo>
                  <a:lnTo>
                    <a:pt x="532277" y="263864"/>
                  </a:lnTo>
                  <a:lnTo>
                    <a:pt x="528523" y="257525"/>
                  </a:lnTo>
                  <a:lnTo>
                    <a:pt x="527366" y="249936"/>
                  </a:lnTo>
                  <a:lnTo>
                    <a:pt x="528807" y="241098"/>
                  </a:lnTo>
                  <a:lnTo>
                    <a:pt x="608177" y="241098"/>
                  </a:lnTo>
                  <a:lnTo>
                    <a:pt x="608259" y="233344"/>
                  </a:lnTo>
                  <a:lnTo>
                    <a:pt x="584295" y="233344"/>
                  </a:lnTo>
                  <a:lnTo>
                    <a:pt x="535246" y="221524"/>
                  </a:lnTo>
                  <a:lnTo>
                    <a:pt x="558510" y="206941"/>
                  </a:lnTo>
                  <a:lnTo>
                    <a:pt x="600668" y="206941"/>
                  </a:lnTo>
                  <a:lnTo>
                    <a:pt x="596623" y="201188"/>
                  </a:lnTo>
                  <a:lnTo>
                    <a:pt x="589129" y="194466"/>
                  </a:lnTo>
                  <a:lnTo>
                    <a:pt x="579967" y="189309"/>
                  </a:lnTo>
                  <a:lnTo>
                    <a:pt x="569136" y="185716"/>
                  </a:lnTo>
                  <a:lnTo>
                    <a:pt x="557918" y="184024"/>
                  </a:lnTo>
                  <a:close/>
                </a:path>
                <a:path w="798829" h="346710">
                  <a:moveTo>
                    <a:pt x="583001" y="262539"/>
                  </a:moveTo>
                  <a:lnTo>
                    <a:pt x="555730" y="277553"/>
                  </a:lnTo>
                  <a:lnTo>
                    <a:pt x="599268" y="277553"/>
                  </a:lnTo>
                  <a:lnTo>
                    <a:pt x="583001" y="262539"/>
                  </a:lnTo>
                  <a:close/>
                </a:path>
                <a:path w="798829" h="346710">
                  <a:moveTo>
                    <a:pt x="608177" y="241098"/>
                  </a:moveTo>
                  <a:lnTo>
                    <a:pt x="528807" y="241098"/>
                  </a:lnTo>
                  <a:lnTo>
                    <a:pt x="604550" y="259351"/>
                  </a:lnTo>
                  <a:lnTo>
                    <a:pt x="606045" y="253626"/>
                  </a:lnTo>
                  <a:lnTo>
                    <a:pt x="608177" y="241098"/>
                  </a:lnTo>
                  <a:close/>
                </a:path>
                <a:path w="798829" h="346710">
                  <a:moveTo>
                    <a:pt x="600668" y="206941"/>
                  </a:moveTo>
                  <a:lnTo>
                    <a:pt x="558510" y="206941"/>
                  </a:lnTo>
                  <a:lnTo>
                    <a:pt x="561403" y="207160"/>
                  </a:lnTo>
                  <a:lnTo>
                    <a:pt x="564370" y="207875"/>
                  </a:lnTo>
                  <a:lnTo>
                    <a:pt x="572940" y="211232"/>
                  </a:lnTo>
                  <a:lnTo>
                    <a:pt x="579117" y="216596"/>
                  </a:lnTo>
                  <a:lnTo>
                    <a:pt x="582902" y="223966"/>
                  </a:lnTo>
                  <a:lnTo>
                    <a:pt x="584295" y="233344"/>
                  </a:lnTo>
                  <a:lnTo>
                    <a:pt x="608259" y="233344"/>
                  </a:lnTo>
                  <a:lnTo>
                    <a:pt x="608260" y="229310"/>
                  </a:lnTo>
                  <a:lnTo>
                    <a:pt x="606385" y="218983"/>
                  </a:lnTo>
                  <a:lnTo>
                    <a:pt x="602448" y="209473"/>
                  </a:lnTo>
                  <a:lnTo>
                    <a:pt x="600668" y="206941"/>
                  </a:lnTo>
                  <a:close/>
                </a:path>
                <a:path w="798829" h="346710">
                  <a:moveTo>
                    <a:pt x="758430" y="168987"/>
                  </a:moveTo>
                  <a:lnTo>
                    <a:pt x="738839" y="189296"/>
                  </a:lnTo>
                  <a:lnTo>
                    <a:pt x="767812" y="196279"/>
                  </a:lnTo>
                  <a:lnTo>
                    <a:pt x="733136" y="340169"/>
                  </a:lnTo>
                  <a:lnTo>
                    <a:pt x="758421" y="346262"/>
                  </a:lnTo>
                  <a:lnTo>
                    <a:pt x="798796" y="178716"/>
                  </a:lnTo>
                  <a:lnTo>
                    <a:pt x="758430" y="168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7041" y="5946657"/>
              <a:ext cx="628015" cy="248920"/>
            </a:xfrm>
            <a:custGeom>
              <a:avLst/>
              <a:gdLst/>
              <a:ahLst/>
              <a:cxnLst/>
              <a:rect l="l" t="t" r="r" b="b"/>
              <a:pathLst>
                <a:path w="628014" h="248920">
                  <a:moveTo>
                    <a:pt x="40289" y="136872"/>
                  </a:moveTo>
                  <a:lnTo>
                    <a:pt x="15956" y="143090"/>
                  </a:lnTo>
                  <a:lnTo>
                    <a:pt x="42875" y="248424"/>
                  </a:lnTo>
                  <a:lnTo>
                    <a:pt x="67207" y="242206"/>
                  </a:lnTo>
                  <a:lnTo>
                    <a:pt x="40289" y="136872"/>
                  </a:lnTo>
                  <a:close/>
                </a:path>
                <a:path w="628014" h="248920">
                  <a:moveTo>
                    <a:pt x="17266" y="79390"/>
                  </a:moveTo>
                  <a:lnTo>
                    <a:pt x="8543" y="81620"/>
                  </a:lnTo>
                  <a:lnTo>
                    <a:pt x="5226" y="84119"/>
                  </a:lnTo>
                  <a:lnTo>
                    <a:pt x="610" y="91904"/>
                  </a:lnTo>
                  <a:lnTo>
                    <a:pt x="0" y="95977"/>
                  </a:lnTo>
                  <a:lnTo>
                    <a:pt x="2228" y="104700"/>
                  </a:lnTo>
                  <a:lnTo>
                    <a:pt x="4747" y="108089"/>
                  </a:lnTo>
                  <a:lnTo>
                    <a:pt x="12531" y="112705"/>
                  </a:lnTo>
                  <a:lnTo>
                    <a:pt x="16676" y="113297"/>
                  </a:lnTo>
                  <a:lnTo>
                    <a:pt x="25472" y="111050"/>
                  </a:lnTo>
                  <a:lnTo>
                    <a:pt x="28789" y="108551"/>
                  </a:lnTo>
                  <a:lnTo>
                    <a:pt x="31024" y="104677"/>
                  </a:lnTo>
                  <a:lnTo>
                    <a:pt x="33333" y="100784"/>
                  </a:lnTo>
                  <a:lnTo>
                    <a:pt x="33925" y="96639"/>
                  </a:lnTo>
                  <a:lnTo>
                    <a:pt x="31677" y="87843"/>
                  </a:lnTo>
                  <a:lnTo>
                    <a:pt x="29178" y="84526"/>
                  </a:lnTo>
                  <a:lnTo>
                    <a:pt x="25304" y="82290"/>
                  </a:lnTo>
                  <a:lnTo>
                    <a:pt x="21412" y="79982"/>
                  </a:lnTo>
                  <a:lnTo>
                    <a:pt x="17266" y="79390"/>
                  </a:lnTo>
                  <a:close/>
                </a:path>
                <a:path w="628014" h="248920">
                  <a:moveTo>
                    <a:pt x="95660" y="122722"/>
                  </a:moveTo>
                  <a:lnTo>
                    <a:pt x="71327" y="128940"/>
                  </a:lnTo>
                  <a:lnTo>
                    <a:pt x="98245" y="234274"/>
                  </a:lnTo>
                  <a:lnTo>
                    <a:pt x="122577" y="228056"/>
                  </a:lnTo>
                  <a:lnTo>
                    <a:pt x="108676" y="173658"/>
                  </a:lnTo>
                  <a:lnTo>
                    <a:pt x="106998" y="165864"/>
                  </a:lnTo>
                  <a:lnTo>
                    <a:pt x="106191" y="159028"/>
                  </a:lnTo>
                  <a:lnTo>
                    <a:pt x="106255" y="153151"/>
                  </a:lnTo>
                  <a:lnTo>
                    <a:pt x="107190" y="148231"/>
                  </a:lnTo>
                  <a:lnTo>
                    <a:pt x="109019" y="142311"/>
                  </a:lnTo>
                  <a:lnTo>
                    <a:pt x="113357" y="138476"/>
                  </a:lnTo>
                  <a:lnTo>
                    <a:pt x="120206" y="136725"/>
                  </a:lnTo>
                  <a:lnTo>
                    <a:pt x="166675" y="136669"/>
                  </a:lnTo>
                  <a:lnTo>
                    <a:pt x="167399" y="132730"/>
                  </a:lnTo>
                  <a:lnTo>
                    <a:pt x="167483" y="132455"/>
                  </a:lnTo>
                  <a:lnTo>
                    <a:pt x="98146" y="132455"/>
                  </a:lnTo>
                  <a:lnTo>
                    <a:pt x="95660" y="122722"/>
                  </a:lnTo>
                  <a:close/>
                </a:path>
                <a:path w="628014" h="248920">
                  <a:moveTo>
                    <a:pt x="166675" y="136669"/>
                  </a:moveTo>
                  <a:lnTo>
                    <a:pt x="127752" y="136669"/>
                  </a:lnTo>
                  <a:lnTo>
                    <a:pt x="134169" y="140646"/>
                  </a:lnTo>
                  <a:lnTo>
                    <a:pt x="139456" y="148655"/>
                  </a:lnTo>
                  <a:lnTo>
                    <a:pt x="143614" y="160698"/>
                  </a:lnTo>
                  <a:lnTo>
                    <a:pt x="158482" y="218880"/>
                  </a:lnTo>
                  <a:lnTo>
                    <a:pt x="182923" y="212634"/>
                  </a:lnTo>
                  <a:lnTo>
                    <a:pt x="169021" y="158237"/>
                  </a:lnTo>
                  <a:lnTo>
                    <a:pt x="167314" y="150357"/>
                  </a:lnTo>
                  <a:lnTo>
                    <a:pt x="166474" y="143479"/>
                  </a:lnTo>
                  <a:lnTo>
                    <a:pt x="166503" y="137603"/>
                  </a:lnTo>
                  <a:lnTo>
                    <a:pt x="166675" y="136669"/>
                  </a:lnTo>
                  <a:close/>
                </a:path>
                <a:path w="628014" h="248920">
                  <a:moveTo>
                    <a:pt x="221353" y="119941"/>
                  </a:moveTo>
                  <a:lnTo>
                    <a:pt x="185887" y="119941"/>
                  </a:lnTo>
                  <a:lnTo>
                    <a:pt x="190576" y="121008"/>
                  </a:lnTo>
                  <a:lnTo>
                    <a:pt x="194186" y="124617"/>
                  </a:lnTo>
                  <a:lnTo>
                    <a:pt x="197705" y="128172"/>
                  </a:lnTo>
                  <a:lnTo>
                    <a:pt x="200756" y="134997"/>
                  </a:lnTo>
                  <a:lnTo>
                    <a:pt x="218287" y="203597"/>
                  </a:lnTo>
                  <a:lnTo>
                    <a:pt x="242727" y="197351"/>
                  </a:lnTo>
                  <a:lnTo>
                    <a:pt x="226090" y="132248"/>
                  </a:lnTo>
                  <a:lnTo>
                    <a:pt x="221353" y="119941"/>
                  </a:lnTo>
                  <a:close/>
                </a:path>
                <a:path w="628014" h="248920">
                  <a:moveTo>
                    <a:pt x="128923" y="112147"/>
                  </a:moveTo>
                  <a:lnTo>
                    <a:pt x="98146" y="132455"/>
                  </a:lnTo>
                  <a:lnTo>
                    <a:pt x="167483" y="132455"/>
                  </a:lnTo>
                  <a:lnTo>
                    <a:pt x="169174" y="126900"/>
                  </a:lnTo>
                  <a:lnTo>
                    <a:pt x="173414" y="123128"/>
                  </a:lnTo>
                  <a:lnTo>
                    <a:pt x="179024" y="121695"/>
                  </a:lnTo>
                  <a:lnTo>
                    <a:pt x="152425" y="121695"/>
                  </a:lnTo>
                  <a:lnTo>
                    <a:pt x="145026" y="116327"/>
                  </a:lnTo>
                  <a:lnTo>
                    <a:pt x="137193" y="113145"/>
                  </a:lnTo>
                  <a:lnTo>
                    <a:pt x="128923" y="112147"/>
                  </a:lnTo>
                  <a:close/>
                </a:path>
                <a:path w="628014" h="248920">
                  <a:moveTo>
                    <a:pt x="195739" y="96909"/>
                  </a:moveTo>
                  <a:lnTo>
                    <a:pt x="156897" y="113335"/>
                  </a:lnTo>
                  <a:lnTo>
                    <a:pt x="152425" y="121695"/>
                  </a:lnTo>
                  <a:lnTo>
                    <a:pt x="179024" y="121695"/>
                  </a:lnTo>
                  <a:lnTo>
                    <a:pt x="185887" y="119941"/>
                  </a:lnTo>
                  <a:lnTo>
                    <a:pt x="221353" y="119941"/>
                  </a:lnTo>
                  <a:lnTo>
                    <a:pt x="219042" y="113938"/>
                  </a:lnTo>
                  <a:lnTo>
                    <a:pt x="208925" y="102158"/>
                  </a:lnTo>
                  <a:lnTo>
                    <a:pt x="195739" y="96909"/>
                  </a:lnTo>
                  <a:close/>
                </a:path>
                <a:path w="628014" h="248920">
                  <a:moveTo>
                    <a:pt x="299783" y="68456"/>
                  </a:moveTo>
                  <a:lnTo>
                    <a:pt x="264913" y="85820"/>
                  </a:lnTo>
                  <a:lnTo>
                    <a:pt x="253054" y="126171"/>
                  </a:lnTo>
                  <a:lnTo>
                    <a:pt x="255069" y="137746"/>
                  </a:lnTo>
                  <a:lnTo>
                    <a:pt x="279516" y="174356"/>
                  </a:lnTo>
                  <a:lnTo>
                    <a:pt x="308970" y="182598"/>
                  </a:lnTo>
                  <a:lnTo>
                    <a:pt x="319672" y="180914"/>
                  </a:lnTo>
                  <a:lnTo>
                    <a:pt x="327958" y="177861"/>
                  </a:lnTo>
                  <a:lnTo>
                    <a:pt x="335510" y="173123"/>
                  </a:lnTo>
                  <a:lnTo>
                    <a:pt x="342329" y="166700"/>
                  </a:lnTo>
                  <a:lnTo>
                    <a:pt x="347063" y="160393"/>
                  </a:lnTo>
                  <a:lnTo>
                    <a:pt x="309359" y="160393"/>
                  </a:lnTo>
                  <a:lnTo>
                    <a:pt x="301524" y="158956"/>
                  </a:lnTo>
                  <a:lnTo>
                    <a:pt x="278725" y="124457"/>
                  </a:lnTo>
                  <a:lnTo>
                    <a:pt x="278694" y="117826"/>
                  </a:lnTo>
                  <a:lnTo>
                    <a:pt x="279848" y="111497"/>
                  </a:lnTo>
                  <a:lnTo>
                    <a:pt x="307227" y="89559"/>
                  </a:lnTo>
                  <a:lnTo>
                    <a:pt x="356810" y="89559"/>
                  </a:lnTo>
                  <a:lnTo>
                    <a:pt x="353476" y="76509"/>
                  </a:lnTo>
                  <a:lnTo>
                    <a:pt x="327439" y="76509"/>
                  </a:lnTo>
                  <a:lnTo>
                    <a:pt x="318209" y="71811"/>
                  </a:lnTo>
                  <a:lnTo>
                    <a:pt x="308991" y="69127"/>
                  </a:lnTo>
                  <a:lnTo>
                    <a:pt x="299783" y="68456"/>
                  </a:lnTo>
                  <a:close/>
                </a:path>
                <a:path w="628014" h="248920">
                  <a:moveTo>
                    <a:pt x="374452" y="158592"/>
                  </a:moveTo>
                  <a:lnTo>
                    <a:pt x="348415" y="158592"/>
                  </a:lnTo>
                  <a:lnTo>
                    <a:pt x="351233" y="169623"/>
                  </a:lnTo>
                  <a:lnTo>
                    <a:pt x="375674" y="163377"/>
                  </a:lnTo>
                  <a:lnTo>
                    <a:pt x="374452" y="158592"/>
                  </a:lnTo>
                  <a:close/>
                </a:path>
                <a:path w="628014" h="248920">
                  <a:moveTo>
                    <a:pt x="356810" y="89559"/>
                  </a:moveTo>
                  <a:lnTo>
                    <a:pt x="307227" y="89559"/>
                  </a:lnTo>
                  <a:lnTo>
                    <a:pt x="313397" y="89862"/>
                  </a:lnTo>
                  <a:lnTo>
                    <a:pt x="319245" y="91499"/>
                  </a:lnTo>
                  <a:lnTo>
                    <a:pt x="340634" y="124002"/>
                  </a:lnTo>
                  <a:lnTo>
                    <a:pt x="340621" y="131389"/>
                  </a:lnTo>
                  <a:lnTo>
                    <a:pt x="309359" y="160393"/>
                  </a:lnTo>
                  <a:lnTo>
                    <a:pt x="347063" y="160393"/>
                  </a:lnTo>
                  <a:lnTo>
                    <a:pt x="348415" y="158592"/>
                  </a:lnTo>
                  <a:lnTo>
                    <a:pt x="374452" y="158592"/>
                  </a:lnTo>
                  <a:lnTo>
                    <a:pt x="356810" y="89559"/>
                  </a:lnTo>
                  <a:close/>
                </a:path>
                <a:path w="628014" h="248920">
                  <a:moveTo>
                    <a:pt x="348757" y="58043"/>
                  </a:moveTo>
                  <a:lnTo>
                    <a:pt x="324316" y="64289"/>
                  </a:lnTo>
                  <a:lnTo>
                    <a:pt x="327439" y="76509"/>
                  </a:lnTo>
                  <a:lnTo>
                    <a:pt x="353476" y="76509"/>
                  </a:lnTo>
                  <a:lnTo>
                    <a:pt x="348757" y="58043"/>
                  </a:lnTo>
                  <a:close/>
                </a:path>
                <a:path w="628014" h="248920">
                  <a:moveTo>
                    <a:pt x="433513" y="163343"/>
                  </a:moveTo>
                  <a:lnTo>
                    <a:pt x="409073" y="169589"/>
                  </a:lnTo>
                  <a:lnTo>
                    <a:pt x="413393" y="178889"/>
                  </a:lnTo>
                  <a:lnTo>
                    <a:pt x="418914" y="186688"/>
                  </a:lnTo>
                  <a:lnTo>
                    <a:pt x="425635" y="192984"/>
                  </a:lnTo>
                  <a:lnTo>
                    <a:pt x="433557" y="197779"/>
                  </a:lnTo>
                  <a:lnTo>
                    <a:pt x="442106" y="200887"/>
                  </a:lnTo>
                  <a:lnTo>
                    <a:pt x="451226" y="202336"/>
                  </a:lnTo>
                  <a:lnTo>
                    <a:pt x="460915" y="202129"/>
                  </a:lnTo>
                  <a:lnTo>
                    <a:pt x="500261" y="182979"/>
                  </a:lnTo>
                  <a:lnTo>
                    <a:pt x="502530" y="179488"/>
                  </a:lnTo>
                  <a:lnTo>
                    <a:pt x="458837" y="179488"/>
                  </a:lnTo>
                  <a:lnTo>
                    <a:pt x="452418" y="179163"/>
                  </a:lnTo>
                  <a:lnTo>
                    <a:pt x="446549" y="177386"/>
                  </a:lnTo>
                  <a:lnTo>
                    <a:pt x="441231" y="174159"/>
                  </a:lnTo>
                  <a:lnTo>
                    <a:pt x="438350" y="171900"/>
                  </a:lnTo>
                  <a:lnTo>
                    <a:pt x="435777" y="168294"/>
                  </a:lnTo>
                  <a:lnTo>
                    <a:pt x="433513" y="163343"/>
                  </a:lnTo>
                  <a:close/>
                </a:path>
                <a:path w="628014" h="248920">
                  <a:moveTo>
                    <a:pt x="506309" y="124060"/>
                  </a:moveTo>
                  <a:lnTo>
                    <a:pt x="480387" y="124060"/>
                  </a:lnTo>
                  <a:lnTo>
                    <a:pt x="484146" y="138768"/>
                  </a:lnTo>
                  <a:lnTo>
                    <a:pt x="486140" y="153530"/>
                  </a:lnTo>
                  <a:lnTo>
                    <a:pt x="483748" y="165050"/>
                  </a:lnTo>
                  <a:lnTo>
                    <a:pt x="476971" y="173328"/>
                  </a:lnTo>
                  <a:lnTo>
                    <a:pt x="465808" y="178362"/>
                  </a:lnTo>
                  <a:lnTo>
                    <a:pt x="458837" y="179488"/>
                  </a:lnTo>
                  <a:lnTo>
                    <a:pt x="502530" y="179488"/>
                  </a:lnTo>
                  <a:lnTo>
                    <a:pt x="506230" y="173793"/>
                  </a:lnTo>
                  <a:lnTo>
                    <a:pt x="509822" y="166807"/>
                  </a:lnTo>
                  <a:lnTo>
                    <a:pt x="511469" y="159128"/>
                  </a:lnTo>
                  <a:lnTo>
                    <a:pt x="511173" y="150755"/>
                  </a:lnTo>
                  <a:lnTo>
                    <a:pt x="508368" y="132117"/>
                  </a:lnTo>
                  <a:lnTo>
                    <a:pt x="506309" y="124060"/>
                  </a:lnTo>
                  <a:close/>
                </a:path>
                <a:path w="628014" h="248920">
                  <a:moveTo>
                    <a:pt x="432410" y="34541"/>
                  </a:moveTo>
                  <a:lnTo>
                    <a:pt x="396022" y="53093"/>
                  </a:lnTo>
                  <a:lnTo>
                    <a:pt x="385364" y="82790"/>
                  </a:lnTo>
                  <a:lnTo>
                    <a:pt x="385562" y="93626"/>
                  </a:lnTo>
                  <a:lnTo>
                    <a:pt x="403322" y="134012"/>
                  </a:lnTo>
                  <a:lnTo>
                    <a:pt x="440234" y="149068"/>
                  </a:lnTo>
                  <a:lnTo>
                    <a:pt x="450757" y="147416"/>
                  </a:lnTo>
                  <a:lnTo>
                    <a:pt x="459705" y="144142"/>
                  </a:lnTo>
                  <a:lnTo>
                    <a:pt x="467627" y="139159"/>
                  </a:lnTo>
                  <a:lnTo>
                    <a:pt x="474521" y="132464"/>
                  </a:lnTo>
                  <a:lnTo>
                    <a:pt x="479388" y="125492"/>
                  </a:lnTo>
                  <a:lnTo>
                    <a:pt x="443311" y="125492"/>
                  </a:lnTo>
                  <a:lnTo>
                    <a:pt x="436989" y="125099"/>
                  </a:lnTo>
                  <a:lnTo>
                    <a:pt x="411056" y="91158"/>
                  </a:lnTo>
                  <a:lnTo>
                    <a:pt x="410808" y="84525"/>
                  </a:lnTo>
                  <a:lnTo>
                    <a:pt x="411639" y="78336"/>
                  </a:lnTo>
                  <a:lnTo>
                    <a:pt x="413548" y="72592"/>
                  </a:lnTo>
                  <a:lnTo>
                    <a:pt x="417132" y="64379"/>
                  </a:lnTo>
                  <a:lnTo>
                    <a:pt x="423539" y="59094"/>
                  </a:lnTo>
                  <a:lnTo>
                    <a:pt x="441420" y="54525"/>
                  </a:lnTo>
                  <a:lnTo>
                    <a:pt x="488540" y="54525"/>
                  </a:lnTo>
                  <a:lnTo>
                    <a:pt x="485444" y="42410"/>
                  </a:lnTo>
                  <a:lnTo>
                    <a:pt x="459522" y="42410"/>
                  </a:lnTo>
                  <a:lnTo>
                    <a:pt x="450850" y="37721"/>
                  </a:lnTo>
                  <a:lnTo>
                    <a:pt x="441812" y="35098"/>
                  </a:lnTo>
                  <a:lnTo>
                    <a:pt x="432410" y="34541"/>
                  </a:lnTo>
                  <a:close/>
                </a:path>
                <a:path w="628014" h="248920">
                  <a:moveTo>
                    <a:pt x="488540" y="54525"/>
                  </a:moveTo>
                  <a:lnTo>
                    <a:pt x="441420" y="54525"/>
                  </a:lnTo>
                  <a:lnTo>
                    <a:pt x="449323" y="55846"/>
                  </a:lnTo>
                  <a:lnTo>
                    <a:pt x="456477" y="60700"/>
                  </a:lnTo>
                  <a:lnTo>
                    <a:pt x="472448" y="96711"/>
                  </a:lnTo>
                  <a:lnTo>
                    <a:pt x="471540" y="102876"/>
                  </a:lnTo>
                  <a:lnTo>
                    <a:pt x="443311" y="125492"/>
                  </a:lnTo>
                  <a:lnTo>
                    <a:pt x="479388" y="125492"/>
                  </a:lnTo>
                  <a:lnTo>
                    <a:pt x="480387" y="124060"/>
                  </a:lnTo>
                  <a:lnTo>
                    <a:pt x="506309" y="124060"/>
                  </a:lnTo>
                  <a:lnTo>
                    <a:pt x="488540" y="54525"/>
                  </a:lnTo>
                  <a:close/>
                </a:path>
                <a:path w="628014" h="248920">
                  <a:moveTo>
                    <a:pt x="480815" y="24296"/>
                  </a:moveTo>
                  <a:lnTo>
                    <a:pt x="456482" y="30514"/>
                  </a:lnTo>
                  <a:lnTo>
                    <a:pt x="459522" y="42410"/>
                  </a:lnTo>
                  <a:lnTo>
                    <a:pt x="485444" y="42410"/>
                  </a:lnTo>
                  <a:lnTo>
                    <a:pt x="480815" y="24296"/>
                  </a:lnTo>
                  <a:close/>
                </a:path>
                <a:path w="628014" h="248920">
                  <a:moveTo>
                    <a:pt x="567577" y="0"/>
                  </a:moveTo>
                  <a:lnTo>
                    <a:pt x="529072" y="17990"/>
                  </a:lnTo>
                  <a:lnTo>
                    <a:pt x="517412" y="47086"/>
                  </a:lnTo>
                  <a:lnTo>
                    <a:pt x="517553" y="58456"/>
                  </a:lnTo>
                  <a:lnTo>
                    <a:pt x="535986" y="100722"/>
                  </a:lnTo>
                  <a:lnTo>
                    <a:pt x="574610" y="114757"/>
                  </a:lnTo>
                  <a:lnTo>
                    <a:pt x="586059" y="112839"/>
                  </a:lnTo>
                  <a:lnTo>
                    <a:pt x="617406" y="92871"/>
                  </a:lnTo>
                  <a:lnTo>
                    <a:pt x="573582" y="92871"/>
                  </a:lnTo>
                  <a:lnTo>
                    <a:pt x="566557" y="91978"/>
                  </a:lnTo>
                  <a:lnTo>
                    <a:pt x="554010" y="84355"/>
                  </a:lnTo>
                  <a:lnTo>
                    <a:pt x="549438" y="78188"/>
                  </a:lnTo>
                  <a:lnTo>
                    <a:pt x="546578" y="69702"/>
                  </a:lnTo>
                  <a:lnTo>
                    <a:pt x="622065" y="50412"/>
                  </a:lnTo>
                  <a:lnTo>
                    <a:pt x="621824" y="49389"/>
                  </a:lnTo>
                  <a:lnTo>
                    <a:pt x="543116" y="49389"/>
                  </a:lnTo>
                  <a:lnTo>
                    <a:pt x="543135" y="46158"/>
                  </a:lnTo>
                  <a:lnTo>
                    <a:pt x="571619" y="22663"/>
                  </a:lnTo>
                  <a:lnTo>
                    <a:pt x="611616" y="22663"/>
                  </a:lnTo>
                  <a:lnTo>
                    <a:pt x="611420" y="22285"/>
                  </a:lnTo>
                  <a:lnTo>
                    <a:pt x="604806" y="13873"/>
                  </a:lnTo>
                  <a:lnTo>
                    <a:pt x="596879" y="7308"/>
                  </a:lnTo>
                  <a:lnTo>
                    <a:pt x="587855" y="2709"/>
                  </a:lnTo>
                  <a:lnTo>
                    <a:pt x="578087" y="273"/>
                  </a:lnTo>
                  <a:lnTo>
                    <a:pt x="567577" y="0"/>
                  </a:lnTo>
                  <a:close/>
                </a:path>
                <a:path w="628014" h="248920">
                  <a:moveTo>
                    <a:pt x="604508" y="63309"/>
                  </a:moveTo>
                  <a:lnTo>
                    <a:pt x="573582" y="92871"/>
                  </a:lnTo>
                  <a:lnTo>
                    <a:pt x="617406" y="92871"/>
                  </a:lnTo>
                  <a:lnTo>
                    <a:pt x="618931" y="90748"/>
                  </a:lnTo>
                  <a:lnTo>
                    <a:pt x="624025" y="81228"/>
                  </a:lnTo>
                  <a:lnTo>
                    <a:pt x="626195" y="75739"/>
                  </a:lnTo>
                  <a:lnTo>
                    <a:pt x="627985" y="69521"/>
                  </a:lnTo>
                  <a:lnTo>
                    <a:pt x="604508" y="63309"/>
                  </a:lnTo>
                  <a:close/>
                </a:path>
                <a:path w="628014" h="248920">
                  <a:moveTo>
                    <a:pt x="611616" y="22663"/>
                  </a:moveTo>
                  <a:lnTo>
                    <a:pt x="571619" y="22663"/>
                  </a:lnTo>
                  <a:lnTo>
                    <a:pt x="579588" y="24515"/>
                  </a:lnTo>
                  <a:lnTo>
                    <a:pt x="586381" y="29260"/>
                  </a:lnTo>
                  <a:lnTo>
                    <a:pt x="591997" y="36897"/>
                  </a:lnTo>
                  <a:lnTo>
                    <a:pt x="543116" y="49389"/>
                  </a:lnTo>
                  <a:lnTo>
                    <a:pt x="621824" y="49389"/>
                  </a:lnTo>
                  <a:lnTo>
                    <a:pt x="620708" y="44652"/>
                  </a:lnTo>
                  <a:lnTo>
                    <a:pt x="616721" y="32545"/>
                  </a:lnTo>
                  <a:lnTo>
                    <a:pt x="611616" y="22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0504" y="5835799"/>
              <a:ext cx="137696" cy="1864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912" y="184247"/>
            <a:ext cx="7318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Multi (stereo)-view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geometry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557020"/>
            <a:ext cx="8431530" cy="4771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90550" marR="61594" indent="-577850">
              <a:lnSpc>
                <a:spcPts val="3470"/>
              </a:lnSpc>
              <a:spcBef>
                <a:spcPts val="520"/>
              </a:spcBef>
              <a:buFont typeface="Calibri"/>
              <a:buChar char="•"/>
              <a:tabLst>
                <a:tab pos="589915" algn="l"/>
                <a:tab pos="590550" algn="l"/>
              </a:tabLst>
            </a:pPr>
            <a:r>
              <a:rPr sz="3200" b="1" spc="-5" dirty="0">
                <a:latin typeface="Calibri"/>
                <a:cs typeface="Calibri"/>
              </a:rPr>
              <a:t>Camera geometry: </a:t>
            </a:r>
            <a:r>
              <a:rPr sz="3200" spc="-5" dirty="0">
                <a:latin typeface="Calibri"/>
                <a:cs typeface="Calibri"/>
              </a:rPr>
              <a:t>Given corresponding points 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two images, find camera matrices, position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pose.</a:t>
            </a:r>
            <a:endParaRPr sz="3200">
              <a:latin typeface="Calibri"/>
              <a:cs typeface="Calibri"/>
            </a:endParaRPr>
          </a:p>
          <a:p>
            <a:pPr marL="590550" marR="217170" indent="-577850">
              <a:lnSpc>
                <a:spcPts val="3470"/>
              </a:lnSpc>
              <a:spcBef>
                <a:spcPts val="3425"/>
              </a:spcBef>
              <a:buFont typeface="Calibri"/>
              <a:buChar char="•"/>
              <a:tabLst>
                <a:tab pos="589915" algn="l"/>
                <a:tab pos="590550" algn="l"/>
              </a:tabLst>
            </a:pPr>
            <a:r>
              <a:rPr sz="3200" b="1" spc="-5" dirty="0">
                <a:latin typeface="Calibri"/>
                <a:cs typeface="Calibri"/>
              </a:rPr>
              <a:t>Scene geometry: </a:t>
            </a:r>
            <a:r>
              <a:rPr sz="3200" dirty="0">
                <a:latin typeface="Calibri"/>
                <a:cs typeface="Calibri"/>
              </a:rPr>
              <a:t>Find </a:t>
            </a:r>
            <a:r>
              <a:rPr sz="3200" spc="-5" dirty="0">
                <a:latin typeface="Calibri"/>
                <a:cs typeface="Calibri"/>
              </a:rPr>
              <a:t>coordinates of </a:t>
            </a:r>
            <a:r>
              <a:rPr sz="3200" dirty="0">
                <a:latin typeface="Calibri"/>
                <a:cs typeface="Calibri"/>
              </a:rPr>
              <a:t>3D </a:t>
            </a:r>
            <a:r>
              <a:rPr sz="3200" spc="-5" dirty="0">
                <a:latin typeface="Calibri"/>
                <a:cs typeface="Calibri"/>
              </a:rPr>
              <a:t>point  from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5" dirty="0">
                <a:latin typeface="Calibri"/>
                <a:cs typeface="Calibri"/>
              </a:rPr>
              <a:t>projection </a:t>
            </a:r>
            <a:r>
              <a:rPr sz="3200" dirty="0">
                <a:latin typeface="Calibri"/>
                <a:cs typeface="Calibri"/>
              </a:rPr>
              <a:t>into 2 or multiple </a:t>
            </a:r>
            <a:r>
              <a:rPr sz="3200" spc="-5" dirty="0">
                <a:latin typeface="Calibri"/>
                <a:cs typeface="Calibri"/>
              </a:rPr>
              <a:t>images.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•"/>
            </a:pPr>
            <a:endParaRPr sz="5100">
              <a:latin typeface="Times New Roman"/>
              <a:cs typeface="Times New Roman"/>
            </a:endParaRPr>
          </a:p>
          <a:p>
            <a:pPr marL="590550" marR="5080" indent="-577850">
              <a:lnSpc>
                <a:spcPts val="3429"/>
              </a:lnSpc>
              <a:buFont typeface="Calibri"/>
              <a:buChar char="•"/>
              <a:tabLst>
                <a:tab pos="589915" algn="l"/>
                <a:tab pos="590550" algn="l"/>
              </a:tabLst>
            </a:pPr>
            <a:r>
              <a:rPr sz="3200" b="1" spc="-5" dirty="0">
                <a:latin typeface="Calibri"/>
                <a:cs typeface="Calibri"/>
              </a:rPr>
              <a:t>Correspondence: </a:t>
            </a:r>
            <a:r>
              <a:rPr sz="3200" spc="-5" dirty="0">
                <a:latin typeface="Calibri"/>
                <a:cs typeface="Calibri"/>
              </a:rPr>
              <a:t>Given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point </a:t>
            </a:r>
            <a:r>
              <a:rPr sz="3200" spc="130" dirty="0">
                <a:latin typeface="Arial Unicode MS"/>
                <a:cs typeface="Arial Unicode MS"/>
              </a:rPr>
              <a:t>p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image,  how can </a:t>
            </a:r>
            <a:r>
              <a:rPr sz="3200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corresponding point </a:t>
            </a:r>
            <a:r>
              <a:rPr sz="3200" spc="229" dirty="0">
                <a:latin typeface="Arial Unicode MS"/>
                <a:cs typeface="Arial Unicode MS"/>
              </a:rPr>
              <a:t>p’ </a:t>
            </a:r>
            <a:r>
              <a:rPr sz="3200" dirty="0">
                <a:latin typeface="Calibri"/>
                <a:cs typeface="Calibri"/>
              </a:rPr>
              <a:t>in  </a:t>
            </a:r>
            <a:r>
              <a:rPr sz="3200" spc="-5" dirty="0">
                <a:latin typeface="Calibri"/>
                <a:cs typeface="Calibri"/>
              </a:rPr>
              <a:t>another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3347</Words>
  <Application>Microsoft Office PowerPoint</Application>
  <PresentationFormat>全屏显示(4:3)</PresentationFormat>
  <Paragraphs>523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Theme</vt:lpstr>
      <vt:lpstr>Lecture 5 Epipolar Geometry</vt:lpstr>
      <vt:lpstr>Lecture 5</vt:lpstr>
      <vt:lpstr>Recovering structure from a single view</vt:lpstr>
      <vt:lpstr>Recovering structure from a single view</vt:lpstr>
      <vt:lpstr>PowerPoint 演示文稿</vt:lpstr>
      <vt:lpstr>Two eyes help!</vt:lpstr>
      <vt:lpstr>Two eyes help!</vt:lpstr>
      <vt:lpstr>Triangulation</vt:lpstr>
      <vt:lpstr>Multi (stereo)-view geometry</vt:lpstr>
      <vt:lpstr>Epipolar geometry</vt:lpstr>
      <vt:lpstr>Example of epipolar lines</vt:lpstr>
      <vt:lpstr>Example: Parallel image planes</vt:lpstr>
      <vt:lpstr>Example: Parallel Image Planes</vt:lpstr>
      <vt:lpstr>Example: Forward translation</vt:lpstr>
      <vt:lpstr>Epipolar Constraint</vt:lpstr>
      <vt:lpstr>Epipolar geometry</vt:lpstr>
      <vt:lpstr>Epipolar Constraint</vt:lpstr>
      <vt:lpstr>Epipolar Constraint P</vt:lpstr>
      <vt:lpstr>Epipolar Constraint P</vt:lpstr>
      <vt:lpstr>The cameras are related by R, T</vt:lpstr>
      <vt:lpstr>Epipolar Constraint P</vt:lpstr>
      <vt:lpstr>Cross product as matrix multiplication</vt:lpstr>
      <vt:lpstr>Epipolar Constraint</vt:lpstr>
      <vt:lpstr>Epipolar Constraint</vt:lpstr>
      <vt:lpstr>Epipolar Constraint</vt:lpstr>
      <vt:lpstr>PowerPoint 演示文稿</vt:lpstr>
      <vt:lpstr>Epipolar Constraint</vt:lpstr>
      <vt:lpstr>Epipolar Constraint</vt:lpstr>
      <vt:lpstr>Why F is useful?</vt:lpstr>
      <vt:lpstr>Why F is useful?</vt:lpstr>
      <vt:lpstr>Estimating F</vt:lpstr>
      <vt:lpstr>Estimating F</vt:lpstr>
      <vt:lpstr>Estimating F</vt:lpstr>
      <vt:lpstr>Estimating F</vt:lpstr>
      <vt:lpstr>PowerPoint 演示文稿</vt:lpstr>
      <vt:lpstr>Fˆ satisfies: pT Fˆ p  0</vt:lpstr>
      <vt:lpstr>F  Fˆ  0</vt:lpstr>
      <vt:lpstr>PowerPoint 演示文稿</vt:lpstr>
      <vt:lpstr>Mean errors:  10.0pixel  9.1pixel</vt:lpstr>
      <vt:lpstr>PowerPoint 演示文稿</vt:lpstr>
      <vt:lpstr>Problems with the 8-Point Algorithm</vt:lpstr>
      <vt:lpstr>Normalization</vt:lpstr>
      <vt:lpstr>Example of normalization</vt:lpstr>
      <vt:lpstr>PowerPoint 演示文稿</vt:lpstr>
      <vt:lpstr>The Normalized Eight-Point Algorithm</vt:lpstr>
      <vt:lpstr>Mean errors:  10.0pixel  9.1pixel</vt:lpstr>
      <vt:lpstr>The Fundamental Matrix Song</vt:lpstr>
      <vt:lpstr>Next lecture: Stereo systems</vt:lpstr>
      <vt:lpstr>PowerPoint 演示文稿</vt:lpstr>
      <vt:lpstr>Example: Parallel image planes</vt:lpstr>
      <vt:lpstr>Essential matrix for parallel images</vt:lpstr>
      <vt:lpstr>Example: Parallel image planes</vt:lpstr>
      <vt:lpstr>Example: Parallel image planes</vt:lpstr>
      <vt:lpstr>Example: Parallel image planes</vt:lpstr>
      <vt:lpstr>Example: Parallel image planes</vt:lpstr>
      <vt:lpstr>Application: view morphing</vt:lpstr>
      <vt:lpstr>Rectification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Epipolar Geometry</dc:title>
  <dc:creator>石成功</dc:creator>
  <cp:lastModifiedBy>石成功</cp:lastModifiedBy>
  <cp:revision>40</cp:revision>
  <dcterms:created xsi:type="dcterms:W3CDTF">2019-08-26T07:49:58Z</dcterms:created>
  <dcterms:modified xsi:type="dcterms:W3CDTF">2019-09-01T10:15:49Z</dcterms:modified>
</cp:coreProperties>
</file>