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8" r:id="rId3"/>
    <p:sldId id="320" r:id="rId4"/>
    <p:sldId id="321" r:id="rId5"/>
    <p:sldId id="260" r:id="rId6"/>
    <p:sldId id="261" r:id="rId7"/>
    <p:sldId id="262" r:id="rId8"/>
    <p:sldId id="263" r:id="rId9"/>
    <p:sldId id="264" r:id="rId10"/>
    <p:sldId id="265" r:id="rId11"/>
    <p:sldId id="322" r:id="rId12"/>
    <p:sldId id="267" r:id="rId13"/>
    <p:sldId id="268" r:id="rId14"/>
    <p:sldId id="32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24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25" r:id="rId46"/>
    <p:sldId id="301" r:id="rId47"/>
    <p:sldId id="302" r:id="rId48"/>
    <p:sldId id="303" r:id="rId49"/>
    <p:sldId id="304" r:id="rId50"/>
    <p:sldId id="305" r:id="rId51"/>
    <p:sldId id="306" r:id="rId52"/>
    <p:sldId id="310" r:id="rId53"/>
    <p:sldId id="311" r:id="rId54"/>
    <p:sldId id="312" r:id="rId55"/>
    <p:sldId id="313" r:id="rId56"/>
    <p:sldId id="314" r:id="rId57"/>
    <p:sldId id="315" r:id="rId58"/>
    <p:sldId id="318" r:id="rId59"/>
    <p:sldId id="319" r:id="rId6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2"/>
    <p:restoredTop sz="94668"/>
  </p:normalViewPr>
  <p:slideViewPr>
    <p:cSldViewPr>
      <p:cViewPr varScale="1">
        <p:scale>
          <a:sx n="92" d="100"/>
          <a:sy n="92" d="100"/>
        </p:scale>
        <p:origin x="192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A2C9-B9C9-2441-9203-5A58C5195426}" type="datetimeFigureOut">
              <a:rPr kumimoji="1" lang="zh-CN" altLang="en-US" smtClean="0"/>
              <a:t>2019/10/21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A335-01D9-D84D-9156-B00DC27B5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4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1A335-01D9-D84D-9156-B00DC27B558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155" y="224916"/>
            <a:ext cx="7425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161445"/>
            <a:ext cx="6485890" cy="160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projects/SingleView/models/merton/merton.wrl" TargetMode="External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robots.ox.ac.uk/~vgg/projects/SingleView/models/merton/merton.wrl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jpg"/><Relationship Id="rId5" Type="http://schemas.openxmlformats.org/officeDocument/2006/relationships/image" Target="../media/image98.jp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3d.cs.cornell.edu/" TargetMode="External"/><Relationship Id="rId5" Type="http://schemas.openxmlformats.org/officeDocument/2006/relationships/hyperlink" Target="http://make3d.stanford.edu/" TargetMode="External"/><Relationship Id="rId4" Type="http://schemas.openxmlformats.org/officeDocument/2006/relationships/image" Target="../media/image103.jp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jp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jpg"/><Relationship Id="rId9" Type="http://schemas.openxmlformats.org/officeDocument/2006/relationships/image" Target="../media/image1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jpg"/><Relationship Id="rId3" Type="http://schemas.openxmlformats.org/officeDocument/2006/relationships/image" Target="../media/image118.jp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jpg"/><Relationship Id="rId4" Type="http://schemas.openxmlformats.org/officeDocument/2006/relationships/image" Target="../media/image1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jpg"/><Relationship Id="rId4" Type="http://schemas.openxmlformats.org/officeDocument/2006/relationships/image" Target="../media/image126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单视图重构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5334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10" y="5160511"/>
            <a:ext cx="1185545" cy="1185545"/>
          </a:xfrm>
          <a:custGeom>
            <a:avLst/>
            <a:gdLst/>
            <a:ahLst/>
            <a:cxnLst/>
            <a:rect l="l" t="t" r="r" b="b"/>
            <a:pathLst>
              <a:path w="1185545" h="1185545">
                <a:moveTo>
                  <a:pt x="581265" y="0"/>
                </a:moveTo>
                <a:lnTo>
                  <a:pt x="1185177" y="581265"/>
                </a:lnTo>
                <a:lnTo>
                  <a:pt x="603911" y="1185177"/>
                </a:lnTo>
                <a:lnTo>
                  <a:pt x="0" y="603911"/>
                </a:lnTo>
                <a:lnTo>
                  <a:pt x="581265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4953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1447800"/>
                </a:moveTo>
                <a:lnTo>
                  <a:pt x="411480" y="506730"/>
                </a:lnTo>
                <a:lnTo>
                  <a:pt x="1371600" y="0"/>
                </a:lnTo>
                <a:lnTo>
                  <a:pt x="891540" y="108585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29" y="5405077"/>
            <a:ext cx="1994535" cy="748030"/>
          </a:xfrm>
          <a:custGeom>
            <a:avLst/>
            <a:gdLst/>
            <a:ahLst/>
            <a:cxnLst/>
            <a:rect l="l" t="t" r="r" b="b"/>
            <a:pathLst>
              <a:path w="1994535" h="748029">
                <a:moveTo>
                  <a:pt x="0" y="362271"/>
                </a:moveTo>
                <a:lnTo>
                  <a:pt x="961086" y="0"/>
                </a:lnTo>
                <a:lnTo>
                  <a:pt x="1994141" y="333773"/>
                </a:lnTo>
                <a:lnTo>
                  <a:pt x="881512" y="748001"/>
                </a:lnTo>
                <a:lnTo>
                  <a:pt x="0" y="36227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889" y="5095796"/>
            <a:ext cx="283210" cy="459105"/>
          </a:xfrm>
          <a:custGeom>
            <a:avLst/>
            <a:gdLst/>
            <a:ahLst/>
            <a:cxnLst/>
            <a:rect l="l" t="t" r="r" b="b"/>
            <a:pathLst>
              <a:path w="283210" h="459104">
                <a:moveTo>
                  <a:pt x="209308" y="375283"/>
                </a:moveTo>
                <a:lnTo>
                  <a:pt x="225798" y="458866"/>
                </a:lnTo>
                <a:lnTo>
                  <a:pt x="282770" y="395524"/>
                </a:lnTo>
                <a:lnTo>
                  <a:pt x="258060" y="388716"/>
                </a:lnTo>
                <a:lnTo>
                  <a:pt x="259785" y="381967"/>
                </a:lnTo>
                <a:lnTo>
                  <a:pt x="233568" y="381967"/>
                </a:lnTo>
                <a:lnTo>
                  <a:pt x="209308" y="375283"/>
                </a:lnTo>
                <a:close/>
              </a:path>
              <a:path w="283210" h="459104">
                <a:moveTo>
                  <a:pt x="16621" y="0"/>
                </a:moveTo>
                <a:lnTo>
                  <a:pt x="23703" y="39583"/>
                </a:lnTo>
                <a:lnTo>
                  <a:pt x="71013" y="68226"/>
                </a:lnTo>
                <a:lnTo>
                  <a:pt x="93593" y="79823"/>
                </a:lnTo>
                <a:lnTo>
                  <a:pt x="115015" y="91732"/>
                </a:lnTo>
                <a:lnTo>
                  <a:pt x="135856" y="106155"/>
                </a:lnTo>
                <a:lnTo>
                  <a:pt x="154421" y="123315"/>
                </a:lnTo>
                <a:lnTo>
                  <a:pt x="163362" y="133941"/>
                </a:lnTo>
                <a:lnTo>
                  <a:pt x="173274" y="148125"/>
                </a:lnTo>
                <a:lnTo>
                  <a:pt x="174184" y="149075"/>
                </a:lnTo>
                <a:lnTo>
                  <a:pt x="206220" y="176636"/>
                </a:lnTo>
                <a:lnTo>
                  <a:pt x="234424" y="225762"/>
                </a:lnTo>
                <a:lnTo>
                  <a:pt x="243014" y="263681"/>
                </a:lnTo>
                <a:lnTo>
                  <a:pt x="244648" y="283833"/>
                </a:lnTo>
                <a:lnTo>
                  <a:pt x="244588" y="306336"/>
                </a:lnTo>
                <a:lnTo>
                  <a:pt x="243348" y="325605"/>
                </a:lnTo>
                <a:lnTo>
                  <a:pt x="236935" y="368804"/>
                </a:lnTo>
                <a:lnTo>
                  <a:pt x="233568" y="381967"/>
                </a:lnTo>
                <a:lnTo>
                  <a:pt x="259785" y="381967"/>
                </a:lnTo>
                <a:lnTo>
                  <a:pt x="261542" y="375098"/>
                </a:lnTo>
                <a:lnTo>
                  <a:pt x="268467" y="329371"/>
                </a:lnTo>
                <a:lnTo>
                  <a:pt x="270041" y="306336"/>
                </a:lnTo>
                <a:lnTo>
                  <a:pt x="270050" y="283833"/>
                </a:lnTo>
                <a:lnTo>
                  <a:pt x="268334" y="261675"/>
                </a:lnTo>
                <a:lnTo>
                  <a:pt x="258893" y="218946"/>
                </a:lnTo>
                <a:lnTo>
                  <a:pt x="239993" y="179410"/>
                </a:lnTo>
                <a:lnTo>
                  <a:pt x="210083" y="144689"/>
                </a:lnTo>
                <a:lnTo>
                  <a:pt x="192233" y="130912"/>
                </a:lnTo>
                <a:lnTo>
                  <a:pt x="184181" y="119391"/>
                </a:lnTo>
                <a:lnTo>
                  <a:pt x="152026" y="86511"/>
                </a:lnTo>
                <a:lnTo>
                  <a:pt x="105987" y="57652"/>
                </a:lnTo>
                <a:lnTo>
                  <a:pt x="82623" y="45636"/>
                </a:lnTo>
                <a:lnTo>
                  <a:pt x="59789" y="33097"/>
                </a:lnTo>
                <a:lnTo>
                  <a:pt x="37746" y="18418"/>
                </a:lnTo>
                <a:lnTo>
                  <a:pt x="16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5181600"/>
            <a:ext cx="262255" cy="453390"/>
          </a:xfrm>
          <a:custGeom>
            <a:avLst/>
            <a:gdLst/>
            <a:ahLst/>
            <a:cxnLst/>
            <a:rect l="l" t="t" r="r" b="b"/>
            <a:pathLst>
              <a:path w="262255" h="453389">
                <a:moveTo>
                  <a:pt x="108000" y="53849"/>
                </a:moveTo>
                <a:lnTo>
                  <a:pt x="55269" y="53849"/>
                </a:lnTo>
                <a:lnTo>
                  <a:pt x="62702" y="58623"/>
                </a:lnTo>
                <a:lnTo>
                  <a:pt x="85283" y="70219"/>
                </a:lnTo>
                <a:lnTo>
                  <a:pt x="106704" y="82128"/>
                </a:lnTo>
                <a:lnTo>
                  <a:pt x="127546" y="96551"/>
                </a:lnTo>
                <a:lnTo>
                  <a:pt x="146110" y="113711"/>
                </a:lnTo>
                <a:lnTo>
                  <a:pt x="155051" y="124338"/>
                </a:lnTo>
                <a:lnTo>
                  <a:pt x="164964" y="138521"/>
                </a:lnTo>
                <a:lnTo>
                  <a:pt x="165873" y="139471"/>
                </a:lnTo>
                <a:lnTo>
                  <a:pt x="197909" y="167032"/>
                </a:lnTo>
                <a:lnTo>
                  <a:pt x="226113" y="216159"/>
                </a:lnTo>
                <a:lnTo>
                  <a:pt x="234703" y="254077"/>
                </a:lnTo>
                <a:lnTo>
                  <a:pt x="236337" y="274229"/>
                </a:lnTo>
                <a:lnTo>
                  <a:pt x="236277" y="296732"/>
                </a:lnTo>
                <a:lnTo>
                  <a:pt x="235037" y="316001"/>
                </a:lnTo>
                <a:lnTo>
                  <a:pt x="228572" y="359408"/>
                </a:lnTo>
                <a:lnTo>
                  <a:pt x="218271" y="402832"/>
                </a:lnTo>
                <a:lnTo>
                  <a:pt x="205332" y="445584"/>
                </a:lnTo>
                <a:lnTo>
                  <a:pt x="229642" y="452941"/>
                </a:lnTo>
                <a:lnTo>
                  <a:pt x="242581" y="410190"/>
                </a:lnTo>
                <a:lnTo>
                  <a:pt x="253283" y="365285"/>
                </a:lnTo>
                <a:lnTo>
                  <a:pt x="260156" y="319768"/>
                </a:lnTo>
                <a:lnTo>
                  <a:pt x="261739" y="274229"/>
                </a:lnTo>
                <a:lnTo>
                  <a:pt x="260023" y="252072"/>
                </a:lnTo>
                <a:lnTo>
                  <a:pt x="250582" y="209342"/>
                </a:lnTo>
                <a:lnTo>
                  <a:pt x="231682" y="169806"/>
                </a:lnTo>
                <a:lnTo>
                  <a:pt x="201772" y="135086"/>
                </a:lnTo>
                <a:lnTo>
                  <a:pt x="183922" y="121309"/>
                </a:lnTo>
                <a:lnTo>
                  <a:pt x="175870" y="109787"/>
                </a:lnTo>
                <a:lnTo>
                  <a:pt x="165602" y="97425"/>
                </a:lnTo>
                <a:lnTo>
                  <a:pt x="143715" y="76907"/>
                </a:lnTo>
                <a:lnTo>
                  <a:pt x="143238" y="76522"/>
                </a:lnTo>
                <a:lnTo>
                  <a:pt x="121157" y="61241"/>
                </a:lnTo>
                <a:lnTo>
                  <a:pt x="108000" y="53849"/>
                </a:lnTo>
                <a:close/>
              </a:path>
              <a:path w="262255" h="453389">
                <a:moveTo>
                  <a:pt x="0" y="0"/>
                </a:moveTo>
                <a:lnTo>
                  <a:pt x="40323" y="75046"/>
                </a:lnTo>
                <a:lnTo>
                  <a:pt x="55269" y="53849"/>
                </a:lnTo>
                <a:lnTo>
                  <a:pt x="108000" y="53849"/>
                </a:lnTo>
                <a:lnTo>
                  <a:pt x="97676" y="48049"/>
                </a:lnTo>
                <a:lnTo>
                  <a:pt x="74312" y="36032"/>
                </a:lnTo>
                <a:lnTo>
                  <a:pt x="69870" y="33139"/>
                </a:lnTo>
                <a:lnTo>
                  <a:pt x="84231" y="12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20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 dirty="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>
          <a:xfrm>
            <a:off x="848172" y="4271691"/>
            <a:ext cx="276693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平行线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面积比值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共线的长度比值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- 6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79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1220"/>
            <a:ext cx="1774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射影变换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27" y="4162958"/>
            <a:ext cx="37795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4620">
              <a:lnSpc>
                <a:spcPct val="100000"/>
              </a:lnSpc>
              <a:spcBef>
                <a:spcPts val="100"/>
              </a:spcBef>
              <a:buChar char="-"/>
              <a:tabLst>
                <a:tab pos="14795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8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7320" indent="-134620">
              <a:lnSpc>
                <a:spcPct val="100000"/>
              </a:lnSpc>
              <a:buChar char="-"/>
              <a:tabLst>
                <a:tab pos="1479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共线性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6800" y="4267200"/>
            <a:ext cx="3962400" cy="1511300"/>
            <a:chOff x="4876800" y="4267200"/>
            <a:chExt cx="3962400" cy="1511300"/>
          </a:xfrm>
        </p:grpSpPr>
        <p:sp>
          <p:nvSpPr>
            <p:cNvPr id="10" name="object 10"/>
            <p:cNvSpPr/>
            <p:nvPr/>
          </p:nvSpPr>
          <p:spPr>
            <a:xfrm>
              <a:off x="4876800" y="4267200"/>
              <a:ext cx="1511300" cy="151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4997450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190500" y="0"/>
                  </a:moveTo>
                  <a:lnTo>
                    <a:pt x="190500" y="6350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190500" y="127000"/>
                  </a:lnTo>
                  <a:lnTo>
                    <a:pt x="190500" y="190500"/>
                  </a:lnTo>
                  <a:lnTo>
                    <a:pt x="381000" y="9525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4286250"/>
              <a:ext cx="1447800" cy="143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8]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00777" y="2261648"/>
            <a:ext cx="332740" cy="27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75" y="223520"/>
            <a:ext cx="3634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交比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869" y="1523198"/>
            <a:ext cx="597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四共线点的交比定义为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000" y="3027362"/>
            <a:ext cx="2768283" cy="1711134"/>
            <a:chOff x="381000" y="3027362"/>
            <a:chExt cx="2768283" cy="1711134"/>
          </a:xfrm>
        </p:grpSpPr>
        <p:sp>
          <p:nvSpPr>
            <p:cNvPr id="30" name="object 30"/>
            <p:cNvSpPr/>
            <p:nvPr/>
          </p:nvSpPr>
          <p:spPr>
            <a:xfrm>
              <a:off x="381000" y="3027362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50797" y="1595123"/>
                  </a:moveTo>
                  <a:lnTo>
                    <a:pt x="0" y="1676400"/>
                  </a:lnTo>
                  <a:lnTo>
                    <a:pt x="95498" y="1668272"/>
                  </a:lnTo>
                  <a:lnTo>
                    <a:pt x="80597" y="1643889"/>
                  </a:lnTo>
                  <a:lnTo>
                    <a:pt x="120496" y="1619506"/>
                  </a:lnTo>
                  <a:lnTo>
                    <a:pt x="65697" y="1619506"/>
                  </a:lnTo>
                  <a:lnTo>
                    <a:pt x="50797" y="1595123"/>
                  </a:lnTo>
                  <a:close/>
                </a:path>
                <a:path w="2743200" h="1676400">
                  <a:moveTo>
                    <a:pt x="2743200" y="0"/>
                  </a:moveTo>
                  <a:lnTo>
                    <a:pt x="2647701" y="8126"/>
                  </a:lnTo>
                  <a:lnTo>
                    <a:pt x="2662601" y="32509"/>
                  </a:lnTo>
                  <a:lnTo>
                    <a:pt x="65697" y="1619506"/>
                  </a:lnTo>
                  <a:lnTo>
                    <a:pt x="120496" y="1619506"/>
                  </a:lnTo>
                  <a:lnTo>
                    <a:pt x="2677502" y="56892"/>
                  </a:lnTo>
                  <a:lnTo>
                    <a:pt x="2707641" y="56892"/>
                  </a:lnTo>
                  <a:lnTo>
                    <a:pt x="2743200" y="0"/>
                  </a:lnTo>
                  <a:close/>
                </a:path>
                <a:path w="2743200" h="1676400">
                  <a:moveTo>
                    <a:pt x="2707641" y="56892"/>
                  </a:moveTo>
                  <a:lnTo>
                    <a:pt x="2677502" y="56892"/>
                  </a:lnTo>
                  <a:lnTo>
                    <a:pt x="2692402" y="81274"/>
                  </a:lnTo>
                  <a:lnTo>
                    <a:pt x="2707641" y="56892"/>
                  </a:lnTo>
                  <a:close/>
                </a:path>
              </a:pathLst>
            </a:custGeom>
            <a:solidFill>
              <a:srgbClr val="16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341471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3187" y="319722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05839" y="4347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602739" y="3966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440939" y="34329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3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807653" y="3204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4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0" y="3865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4246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340" y="2447267"/>
            <a:ext cx="2459990" cy="114646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88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9]</a:t>
            </a:r>
            <a:endParaRPr sz="2800" dirty="0">
              <a:latin typeface="Footlight MT Light"/>
              <a:cs typeface="Footlight MT Light"/>
            </a:endParaRPr>
          </a:p>
          <a:p>
            <a:pPr marL="12700" marR="5080" indent="-17145" algn="ctr">
              <a:lnSpc>
                <a:spcPct val="125400"/>
              </a:lnSpc>
              <a:spcBef>
                <a:spcPts val="1019"/>
              </a:spcBef>
              <a:tabLst>
                <a:tab pos="1361440" algn="l"/>
                <a:tab pos="1421130" algn="l"/>
              </a:tabLst>
            </a:pPr>
            <a:endParaRPr sz="2700" baseline="-23148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36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平面上的线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32" y="1480537"/>
            <a:ext cx="2747645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7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10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6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c</a:t>
            </a:r>
            <a:r>
              <a:rPr sz="3850" spc="-14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 dirty="0">
              <a:latin typeface="Times New Roman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69740" y="1319974"/>
            <a:ext cx="3108960" cy="1938020"/>
            <a:chOff x="4269740" y="1319974"/>
            <a:chExt cx="3108960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269740" y="2539174"/>
              <a:ext cx="4406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250" dirty="0">
                  <a:latin typeface="Arial Unicode MS"/>
                  <a:cs typeface="Arial Unicode MS"/>
                </a:rPr>
                <a:t>c</a:t>
              </a:r>
              <a:r>
                <a:rPr sz="1800" spc="135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69940" y="1777174"/>
              <a:ext cx="467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330" dirty="0">
                  <a:latin typeface="Arial Unicode MS"/>
                  <a:cs typeface="Arial Unicode MS"/>
                </a:rPr>
                <a:t>a</a:t>
              </a:r>
              <a:r>
                <a:rPr sz="1800" spc="170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10091" y="14715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12100" y="6053645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4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10]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54" y="1192233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657600" h="3124200">
                <a:moveTo>
                  <a:pt x="0" y="3124200"/>
                </a:moveTo>
                <a:lnTo>
                  <a:pt x="3657600" y="3124200"/>
                </a:lnTo>
                <a:lnTo>
                  <a:pt x="365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𝐼𝑓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平面上的直线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48006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0" y="0"/>
                </a:moveTo>
                <a:lnTo>
                  <a:pt x="757009" y="29660"/>
                </a:lnTo>
                <a:lnTo>
                  <a:pt x="743401" y="53881"/>
                </a:lnTo>
                <a:lnTo>
                  <a:pt x="723217" y="70211"/>
                </a:lnTo>
                <a:lnTo>
                  <a:pt x="698500" y="76200"/>
                </a:lnTo>
                <a:lnTo>
                  <a:pt x="63500" y="76200"/>
                </a:lnTo>
                <a:lnTo>
                  <a:pt x="38782" y="70211"/>
                </a:lnTo>
                <a:lnTo>
                  <a:pt x="18598" y="53881"/>
                </a:lnTo>
                <a:lnTo>
                  <a:pt x="4990" y="2966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565912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为交点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72000" y="1242895"/>
            <a:ext cx="3410606" cy="1938020"/>
            <a:chOff x="4114800" y="1319974"/>
            <a:chExt cx="3410606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4384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304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67291" y="23859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70330" y="1444195"/>
              <a:ext cx="270510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5625" spc="-75" baseline="-2962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Symbol"/>
                  <a:cs typeface="Symbol"/>
                </a:rPr>
                <a:t></a:t>
              </a:r>
              <a:endParaRPr sz="3750">
                <a:latin typeface="Symbol"/>
                <a:cs typeface="Symbo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2514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0340" y="2073215"/>
              <a:ext cx="1581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25" dirty="0">
                  <a:latin typeface="Footlight MT Light"/>
                  <a:cs typeface="Footlight MT Light"/>
                </a:rPr>
                <a:t>x</a:t>
              </a:r>
              <a:endParaRPr sz="1950">
                <a:latin typeface="Footlight MT Light"/>
                <a:cs typeface="Footlight MT Ligh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0936" y="3733907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2" y="3664085"/>
            <a:ext cx="8082915" cy="1715854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1808480" algn="l"/>
                <a:tab pos="4963160" algn="l"/>
                <a:tab pos="6769100" algn="l"/>
              </a:tabLst>
            </a:pPr>
            <a:r>
              <a:rPr lang="en-US" sz="5775" spc="240" dirty="0">
                <a:latin typeface="Times New Roman"/>
                <a:cs typeface="Times New Roman"/>
              </a:rPr>
              <a:t>                               </a:t>
            </a:r>
            <a:r>
              <a:rPr sz="5775" spc="240" baseline="360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800" dirty="0">
              <a:latin typeface="Arial Unicode MS"/>
              <a:cs typeface="Arial Unicode MS"/>
            </a:endParaRPr>
          </a:p>
          <a:p>
            <a:pPr marR="2247265" algn="ctr">
              <a:lnSpc>
                <a:spcPct val="100000"/>
              </a:lnSpc>
              <a:spcBef>
                <a:spcPts val="1325"/>
              </a:spcBef>
            </a:pPr>
            <a:r>
              <a:rPr sz="2400" spc="130" dirty="0">
                <a:latin typeface="Arial Unicode MS"/>
                <a:cs typeface="Arial Unicode MS"/>
              </a:rPr>
              <a:t>x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65" y="1229599"/>
            <a:ext cx="3357879" cy="227965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97510">
              <a:lnSpc>
                <a:spcPct val="100000"/>
              </a:lnSpc>
              <a:spcBef>
                <a:spcPts val="2530"/>
              </a:spcBef>
              <a:tabLst>
                <a:tab pos="2070100" algn="l"/>
              </a:tabLst>
            </a:pPr>
            <a:r>
              <a:rPr sz="5625" baseline="-2222" dirty="0">
                <a:latin typeface="Times New Roman"/>
                <a:cs typeface="Times New Roman"/>
              </a:rPr>
              <a:t>x</a:t>
            </a:r>
            <a:r>
              <a:rPr sz="5625" spc="82" baseline="-2222" dirty="0">
                <a:latin typeface="Times New Roman"/>
                <a:cs typeface="Times New Roman"/>
              </a:rPr>
              <a:t> </a:t>
            </a:r>
            <a:r>
              <a:rPr sz="5625" baseline="-2222" dirty="0">
                <a:latin typeface="Symbol"/>
                <a:cs typeface="Symbol"/>
              </a:rPr>
              <a:t></a:t>
            </a:r>
            <a:r>
              <a:rPr sz="5625" spc="-187" baseline="-2222" dirty="0">
                <a:latin typeface="Times New Roman"/>
                <a:cs typeface="Times New Roman"/>
              </a:rPr>
              <a:t> 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5625" spc="277" baseline="-2222" dirty="0" err="1">
                <a:latin typeface="Symbol"/>
                <a:cs typeface="Symbol"/>
              </a:rPr>
              <a:t>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3750" spc="185" dirty="0">
                <a:latin typeface="Symbol"/>
                <a:cs typeface="Symbol"/>
              </a:rPr>
              <a:t></a:t>
            </a:r>
            <a:r>
              <a:rPr sz="3750" spc="185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2800" dirty="0">
              <a:latin typeface="Arial Unicode MS"/>
              <a:cs typeface="Arial Unicode MS"/>
            </a:endParaRPr>
          </a:p>
          <a:p>
            <a:pPr marL="139700">
              <a:lnSpc>
                <a:spcPct val="100000"/>
              </a:lnSpc>
              <a:spcBef>
                <a:spcPts val="2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证明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 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=0 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altLang="zh-CN" sz="2800" dirty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138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540" y="4977574"/>
            <a:ext cx="3315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将两条平行线相交：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11044" y="1300491"/>
            <a:ext cx="2786561" cy="2359390"/>
            <a:chOff x="4300039" y="1286486"/>
            <a:chExt cx="2786561" cy="235939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09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1219200"/>
                  </a:moveTo>
                  <a:lnTo>
                    <a:pt x="2362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300039" y="2473995"/>
              <a:ext cx="118745" cy="4273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600" spc="5" dirty="0">
                  <a:latin typeface="Times New Roman"/>
                  <a:cs typeface="Times New Roman"/>
                </a:rPr>
                <a:t>l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300052" y="3216617"/>
              <a:ext cx="198120" cy="4292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975" spc="-60" baseline="-3144" dirty="0">
                  <a:latin typeface="Times New Roman"/>
                  <a:cs typeface="Times New Roman"/>
                </a:rPr>
                <a:t>l</a:t>
              </a:r>
              <a:r>
                <a:rPr sz="2650" spc="-5" dirty="0">
                  <a:latin typeface="Symbol"/>
                  <a:cs typeface="Symbol"/>
                </a:rPr>
                <a:t></a:t>
              </a:r>
              <a:endParaRPr sz="2650">
                <a:latin typeface="Symbol"/>
                <a:cs typeface="Symbo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48598" y="1286486"/>
              <a:ext cx="1698625" cy="3702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50" dirty="0">
                  <a:latin typeface="Symbol"/>
                  <a:cs typeface="Symbol"/>
                </a:rPr>
                <a:t></a:t>
              </a:r>
              <a:r>
                <a:rPr sz="2250" spc="-195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a</a:t>
              </a:r>
              <a:r>
                <a:rPr sz="2250" i="1" spc="-19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b</a:t>
              </a:r>
              <a:r>
                <a:rPr sz="2250" i="1" spc="-5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Symbol"/>
                  <a:cs typeface="Symbol"/>
                </a:rPr>
                <a:t></a:t>
              </a:r>
              <a:r>
                <a:rPr sz="2250" spc="-60" dirty="0">
                  <a:latin typeface="Times New Roman"/>
                  <a:cs typeface="Times New Roman"/>
                </a:rPr>
                <a:t> </a:t>
              </a:r>
              <a:r>
                <a:rPr sz="2250" spc="75" dirty="0">
                  <a:latin typeface="Symbol"/>
                  <a:cs typeface="Symbol"/>
                </a:rPr>
                <a:t></a:t>
              </a:r>
              <a:r>
                <a:rPr sz="2250" i="1" spc="75" dirty="0">
                  <a:latin typeface="Times New Roman"/>
                  <a:cs typeface="Times New Roman"/>
                </a:rPr>
                <a:t>a'/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spc="-25" dirty="0">
                  <a:latin typeface="Times New Roman"/>
                  <a:cs typeface="Times New Roman"/>
                </a:rPr>
                <a:t>b'</a:t>
              </a:r>
              <a:endParaRPr sz="22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3540" y="4956365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[Eq.13]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534" y="6004989"/>
            <a:ext cx="8652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在欧氏坐标中，此点位于无穷远处</a:t>
            </a:r>
          </a:p>
        </p:txBody>
      </p:sp>
      <p:sp>
        <p:nvSpPr>
          <p:cNvPr id="28" name="object 28"/>
          <p:cNvSpPr/>
          <p:nvPr/>
        </p:nvSpPr>
        <p:spPr>
          <a:xfrm>
            <a:off x="604498" y="306200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1752600"/>
                </a:moveTo>
                <a:lnTo>
                  <a:pt x="1752600" y="1752600"/>
                </a:lnTo>
                <a:lnTo>
                  <a:pt x="1752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8331" y="4136834"/>
            <a:ext cx="981168" cy="19812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1981200"/>
                </a:lnTo>
                <a:lnTo>
                  <a:pt x="1143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80711" y="5705872"/>
            <a:ext cx="162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= </a:t>
            </a:r>
            <a:r>
              <a:rPr lang="zh-CN" altLang="en-US" sz="2400" b="1" spc="60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理想点</a:t>
            </a:r>
            <a:r>
              <a:rPr lang="en-US" altLang="zh-CN" sz="2400" b="1" spc="5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!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lang="en-US" altLang="zh-CN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lang="en-US" altLang="zh-CN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pc="15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1" y="16764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01600" y="152400"/>
                </a:moveTo>
                <a:lnTo>
                  <a:pt x="50800" y="152400"/>
                </a:lnTo>
                <a:lnTo>
                  <a:pt x="50798" y="1447800"/>
                </a:lnTo>
                <a:lnTo>
                  <a:pt x="101598" y="1447800"/>
                </a:lnTo>
                <a:lnTo>
                  <a:pt x="101600" y="152400"/>
                </a:lnTo>
                <a:close/>
              </a:path>
              <a:path w="152400" h="14478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1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50798"/>
                </a:moveTo>
                <a:lnTo>
                  <a:pt x="0" y="101598"/>
                </a:lnTo>
                <a:lnTo>
                  <a:pt x="2057400" y="101600"/>
                </a:lnTo>
                <a:lnTo>
                  <a:pt x="2057400" y="152400"/>
                </a:lnTo>
                <a:lnTo>
                  <a:pt x="2209800" y="76200"/>
                </a:lnTo>
                <a:lnTo>
                  <a:pt x="2159000" y="50800"/>
                </a:lnTo>
                <a:lnTo>
                  <a:pt x="0" y="50798"/>
                </a:lnTo>
                <a:close/>
              </a:path>
              <a:path w="2209800" h="152400">
                <a:moveTo>
                  <a:pt x="2057400" y="0"/>
                </a:moveTo>
                <a:lnTo>
                  <a:pt x="2057400" y="50800"/>
                </a:lnTo>
                <a:lnTo>
                  <a:pt x="2159000" y="50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82880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295400"/>
                </a:moveTo>
                <a:lnTo>
                  <a:pt x="2438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22098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1219200"/>
                </a:moveTo>
                <a:lnTo>
                  <a:pt x="2362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5303554"/>
            <a:ext cx="516763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60070" algn="l"/>
              </a:tabLst>
            </a:pPr>
            <a:endParaRPr sz="2400" baseline="-1781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lang="zh-CN" altLang="en-US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l’</a:t>
            </a:r>
            <a:r>
              <a:rPr lang="en-US" sz="2400" spc="110" dirty="0">
                <a:latin typeface="Arial Unicode MS"/>
                <a:cs typeface="Arial Unicode MS"/>
              </a:rPr>
              <a:t> </a:t>
            </a:r>
            <a:r>
              <a:rPr lang="zh-CN" altLang="en-US"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同理</a:t>
            </a:r>
            <a:r>
              <a:rPr lang="zh-CN" altLang="en-US" sz="2400" spc="110" dirty="0">
                <a:latin typeface="Arial Unicode MS"/>
                <a:cs typeface="Arial Unicode MS"/>
              </a:rPr>
              <a:t>，</a:t>
            </a:r>
            <a:r>
              <a:rPr sz="2400" spc="-4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a </a:t>
            </a:r>
            <a:r>
              <a:rPr sz="2400" spc="125" dirty="0">
                <a:latin typeface="Arial Unicode MS"/>
                <a:cs typeface="Arial Unicode MS"/>
              </a:rPr>
              <a:t>b’ </a:t>
            </a:r>
            <a:r>
              <a:rPr sz="2400" spc="50" dirty="0">
                <a:latin typeface="Arial Unicode MS"/>
                <a:cs typeface="Arial Unicode MS"/>
              </a:rPr>
              <a:t>= </a:t>
            </a:r>
            <a:r>
              <a:rPr sz="2400" spc="135" dirty="0">
                <a:latin typeface="Arial Unicode MS"/>
                <a:cs typeface="Arial Unicode MS"/>
              </a:rPr>
              <a:t>a’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b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039" y="2473995"/>
            <a:ext cx="1187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598" y="1286486"/>
            <a:ext cx="16986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</a:t>
            </a:r>
            <a:r>
              <a:rPr sz="2250" i="1" spc="75" dirty="0">
                <a:latin typeface="Times New Roman"/>
                <a:cs typeface="Times New Roman"/>
              </a:rPr>
              <a:t>a'/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b'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xfrm>
            <a:off x="307340" y="3161445"/>
            <a:ext cx="6485890" cy="14837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697355" algn="ctr">
              <a:lnSpc>
                <a:spcPct val="100000"/>
              </a:lnSpc>
              <a:spcBef>
                <a:spcPts val="530"/>
              </a:spcBef>
            </a:pPr>
            <a:r>
              <a:rPr sz="3975" spc="-30" baseline="-3144" dirty="0"/>
              <a:t>l</a:t>
            </a:r>
            <a:r>
              <a:rPr sz="2650" spc="-20" dirty="0">
                <a:latin typeface="Symbol"/>
                <a:cs typeface="Symbol"/>
              </a:rPr>
              <a:t></a:t>
            </a:r>
            <a:endParaRPr sz="26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 </a:t>
            </a:r>
            <a:r>
              <a:rPr sz="2400" spc="50" dirty="0">
                <a:latin typeface="Arial Unicode MS"/>
                <a:cs typeface="Arial Unicode MS"/>
              </a:rPr>
              <a:t>l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 </a:t>
            </a:r>
            <a:r>
              <a:rPr sz="2400" spc="80" dirty="0">
                <a:latin typeface="Arial Unicode MS"/>
                <a:cs typeface="Arial Unicode MS"/>
              </a:rPr>
              <a:t>b </a:t>
            </a:r>
            <a:r>
              <a:rPr sz="2400" spc="-20" dirty="0">
                <a:latin typeface="Arial Unicode MS"/>
                <a:cs typeface="Arial Unicode MS"/>
              </a:rPr>
              <a:t>c]</a:t>
            </a:r>
            <a:r>
              <a:rPr sz="2400" spc="-30" baseline="25641" dirty="0">
                <a:latin typeface="Arial Unicode MS"/>
                <a:cs typeface="Arial Unicode MS"/>
              </a:rPr>
              <a:t>T </a:t>
            </a:r>
            <a:r>
              <a:rPr lang="en-US" sz="2400" spc="-30" baseline="25641" dirty="0">
                <a:latin typeface="Arial Unicode MS"/>
                <a:cs typeface="Arial Unicode MS"/>
              </a:rPr>
              <a:t> </a:t>
            </a: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穿过理想点 </a:t>
            </a:r>
            <a:r>
              <a:rPr sz="2400" i="1" spc="-10" dirty="0"/>
              <a:t>x</a:t>
            </a:r>
            <a:r>
              <a:rPr sz="2400" spc="-15" baseline="-24024" dirty="0">
                <a:latin typeface="Symbol"/>
                <a:cs typeface="Symbol"/>
              </a:rPr>
              <a:t></a:t>
            </a:r>
            <a:endParaRPr sz="2400" baseline="-24024" dirty="0">
              <a:latin typeface="Symbol"/>
              <a:cs typeface="Symbol"/>
            </a:endParaRPr>
          </a:p>
          <a:p>
            <a:pPr marR="1247140" algn="r">
              <a:lnSpc>
                <a:spcPct val="100000"/>
              </a:lnSpc>
              <a:spcBef>
                <a:spcPts val="1335"/>
              </a:spcBef>
              <a:tabLst>
                <a:tab pos="560070" algn="l"/>
              </a:tabLst>
            </a:pPr>
            <a:endParaRPr sz="26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0274" y="4737072"/>
            <a:ext cx="30238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2595" algn="l"/>
              </a:tabLst>
            </a:pPr>
            <a:r>
              <a:rPr lang="en-US" sz="3975" i="1" spc="-195" baseline="7337" dirty="0">
                <a:latin typeface="Times New Roman"/>
                <a:cs typeface="Times New Roman"/>
              </a:rPr>
              <a:t> </a:t>
            </a:r>
            <a:r>
              <a:rPr sz="3975" spc="-7" baseline="733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≠0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312970"/>
            <a:ext cx="323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lang="zh-CN" altLang="en-US" spc="-40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 </a:t>
            </a:r>
            <a:r>
              <a:rPr spc="325" dirty="0">
                <a:latin typeface="Times New Roman"/>
                <a:cs typeface="Times New Roman"/>
              </a:rPr>
              <a:t>l</a:t>
            </a:r>
            <a:r>
              <a:rPr spc="427" baseline="-24547" dirty="0">
                <a:latin typeface="Symbol"/>
                <a:cs typeface="Symbol"/>
              </a:rPr>
              <a:t></a:t>
            </a:r>
            <a:endParaRPr baseline="-24547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87120"/>
            <a:ext cx="7816215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理想点集位于称为无穷远线的一条线上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03921" y="2233920"/>
            <a:ext cx="3270080" cy="3497811"/>
            <a:chOff x="4114800" y="2195332"/>
            <a:chExt cx="3270080" cy="3497811"/>
          </a:xfrm>
        </p:grpSpPr>
        <p:sp>
          <p:nvSpPr>
            <p:cNvPr id="4" name="object 4"/>
            <p:cNvSpPr/>
            <p:nvPr/>
          </p:nvSpPr>
          <p:spPr>
            <a:xfrm>
              <a:off x="4114800" y="288113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0" y="32621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71532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0"/>
                  </a:moveTo>
                  <a:lnTo>
                    <a:pt x="1600200" y="1676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347732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0" y="0"/>
                  </a:moveTo>
                  <a:lnTo>
                    <a:pt x="1676400" y="1828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2900" y="46972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100" y="29446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800" y="41765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38717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2881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3262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2195332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228600" y="0"/>
                  </a:moveTo>
                  <a:lnTo>
                    <a:pt x="0" y="342900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25140" y="5078463"/>
              <a:ext cx="459740" cy="6146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3850" spc="365" dirty="0">
                  <a:latin typeface="Times New Roman"/>
                  <a:cs typeface="Times New Roman"/>
                </a:rPr>
                <a:t>l</a:t>
              </a:r>
              <a:r>
                <a:rPr sz="3375" spc="540" baseline="-23456" dirty="0">
                  <a:latin typeface="Symbol"/>
                  <a:cs typeface="Symbol"/>
                </a:rPr>
                <a:t></a:t>
              </a:r>
              <a:endParaRPr sz="3375" baseline="-23456">
                <a:latin typeface="Symbol"/>
                <a:cs typeface="Symbol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598" y="4829950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确实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endParaRPr sz="3375" baseline="2716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972" y="6262194"/>
            <a:ext cx="8866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无穷远线可以认为是平面上线的“方向”的集合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053" y="1841871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2057400"/>
                </a:moveTo>
                <a:lnTo>
                  <a:pt x="2133600" y="2057400"/>
                </a:lnTo>
                <a:lnTo>
                  <a:pt x="2133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976923" y="337785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单视图重构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176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8465"/>
            <a:ext cx="831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719" y="2730404"/>
            <a:ext cx="198183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4495" algn="l"/>
              </a:tabLst>
            </a:pPr>
            <a:r>
              <a:rPr sz="3900" i="1" spc="500" dirty="0">
                <a:latin typeface="Times New Roman"/>
                <a:cs typeface="Times New Roman"/>
              </a:rPr>
              <a:t>p</a:t>
            </a:r>
            <a:r>
              <a:rPr sz="3900" spc="125" dirty="0">
                <a:latin typeface="Times New Roman"/>
                <a:cs typeface="Times New Roman"/>
              </a:rPr>
              <a:t>'</a:t>
            </a:r>
            <a:r>
              <a:rPr sz="3900" spc="-50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235" dirty="0">
                <a:latin typeface="Times New Roman"/>
                <a:cs typeface="Times New Roman"/>
              </a:rPr>
              <a:t> </a:t>
            </a:r>
            <a:r>
              <a:rPr sz="3900" i="1" spc="525" dirty="0">
                <a:latin typeface="Times New Roman"/>
                <a:cs typeface="Times New Roman"/>
              </a:rPr>
              <a:t>H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360" dirty="0">
                <a:latin typeface="Times New Roman"/>
                <a:cs typeface="Times New Roman"/>
              </a:rPr>
              <a:t>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8340" y="2920174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4265" y="4177474"/>
            <a:ext cx="775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z="18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7455" y="5390333"/>
            <a:ext cx="13069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无穷远点的仿射变换仍然是无穷远点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5197" y="3638510"/>
            <a:ext cx="2062480" cy="146240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  <a:tabLst>
                <a:tab pos="669290" algn="l"/>
              </a:tabLst>
            </a:pPr>
            <a:r>
              <a:rPr sz="3700" i="1" spc="490" dirty="0">
                <a:latin typeface="Times New Roman"/>
                <a:cs typeface="Times New Roman"/>
              </a:rPr>
              <a:t>H	</a:t>
            </a:r>
            <a:r>
              <a:rPr sz="370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endParaRPr sz="3700" dirty="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151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Arial Unicode MS"/>
                <a:cs typeface="Arial Unicode MS"/>
              </a:rPr>
              <a:t>17]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8602" y="5519852"/>
            <a:ext cx="2299970" cy="12261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916305" algn="l"/>
              </a:tabLst>
            </a:pPr>
            <a:r>
              <a:rPr sz="3650" i="1" spc="655" dirty="0">
                <a:latin typeface="Times New Roman"/>
                <a:cs typeface="Times New Roman"/>
              </a:rPr>
              <a:t>H</a:t>
            </a:r>
            <a:r>
              <a:rPr sz="3225" i="1" spc="982" baseline="-23255" dirty="0">
                <a:latin typeface="Times New Roman"/>
                <a:cs typeface="Times New Roman"/>
              </a:rPr>
              <a:t>A	</a:t>
            </a:r>
            <a:r>
              <a:rPr sz="365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650" spc="380" dirty="0">
                <a:latin typeface="Symbol"/>
                <a:cs typeface="Symbol"/>
              </a:rPr>
              <a:t></a:t>
            </a:r>
            <a:r>
              <a:rPr sz="3650" spc="-100" dirty="0">
                <a:latin typeface="Times New Roman"/>
                <a:cs typeface="Times New Roman"/>
              </a:rPr>
              <a:t> </a:t>
            </a:r>
            <a:r>
              <a:rPr sz="3650" spc="305" dirty="0">
                <a:latin typeface="Times New Roman"/>
                <a:cs typeface="Times New Roman"/>
              </a:rPr>
              <a:t>?</a:t>
            </a:r>
            <a:endParaRPr sz="36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73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93878"/>
            <a:ext cx="7647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直线的投影变换（</a:t>
            </a:r>
            <a:r>
              <a:rPr lang="en-US" altLang="zh-CN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68" y="2772071"/>
            <a:ext cx="215138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55" dirty="0">
                <a:latin typeface="Times New Roman"/>
                <a:cs typeface="Times New Roman"/>
              </a:rPr>
              <a:t>l</a:t>
            </a:r>
            <a:r>
              <a:rPr sz="5850" spc="232" baseline="2849" dirty="0">
                <a:latin typeface="Symbol"/>
                <a:cs typeface="Symbol"/>
              </a:rPr>
              <a:t></a:t>
            </a:r>
            <a:r>
              <a:rPr sz="5850" spc="232" baseline="284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400" dirty="0">
                <a:latin typeface="Times New Roman"/>
                <a:cs typeface="Times New Roman"/>
              </a:rPr>
              <a:t> </a:t>
            </a:r>
            <a:r>
              <a:rPr sz="3900" spc="500" dirty="0">
                <a:latin typeface="Times New Roman"/>
                <a:cs typeface="Times New Roman"/>
              </a:rPr>
              <a:t>H</a:t>
            </a:r>
            <a:r>
              <a:rPr sz="3375" spc="750" baseline="43209" dirty="0">
                <a:latin typeface="Symbol"/>
                <a:cs typeface="Symbol"/>
              </a:rPr>
              <a:t></a:t>
            </a:r>
            <a:r>
              <a:rPr sz="3375" spc="750" baseline="43209" dirty="0">
                <a:latin typeface="Times New Roman"/>
                <a:cs typeface="Times New Roman"/>
              </a:rPr>
              <a:t>T</a:t>
            </a:r>
            <a:r>
              <a:rPr sz="3375" spc="-322" baseline="43209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l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268" y="4225881"/>
            <a:ext cx="2571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8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921" y="3702482"/>
            <a:ext cx="86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162" baseline="-24774" dirty="0">
                <a:latin typeface="Times New Roman"/>
                <a:cs typeface="Times New Roman"/>
              </a:rPr>
              <a:t>H</a:t>
            </a:r>
            <a:r>
              <a:rPr sz="2150" spc="385" dirty="0">
                <a:latin typeface="Symbol"/>
                <a:cs typeface="Symbol"/>
              </a:rPr>
              <a:t></a:t>
            </a:r>
            <a:r>
              <a:rPr sz="2150" spc="24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839" y="3912850"/>
            <a:ext cx="21678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" algn="l"/>
              </a:tabLst>
            </a:pPr>
            <a:r>
              <a:rPr sz="3700" spc="185" dirty="0">
                <a:latin typeface="Times New Roman"/>
                <a:cs typeface="Times New Roman"/>
              </a:rPr>
              <a:t>l	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endParaRPr sz="4125" baseline="5151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2920174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8909" y="4225881"/>
            <a:ext cx="1580536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0415" algn="l"/>
              </a:tabLst>
            </a:pPr>
            <a:r>
              <a:rPr baseline="-1313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275" y="5580457"/>
            <a:ext cx="100393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4345" algn="l"/>
              </a:tabLst>
            </a:pPr>
            <a:r>
              <a:rPr sz="2850" spc="150" dirty="0">
                <a:latin typeface="Times New Roman"/>
                <a:cs typeface="Times New Roman"/>
              </a:rPr>
              <a:t>l	</a:t>
            </a:r>
            <a:r>
              <a:rPr sz="2850" spc="300" dirty="0">
                <a:latin typeface="Symbol"/>
                <a:cs typeface="Symbol"/>
              </a:rPr>
              <a:t>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2850" spc="240" dirty="0">
                <a:latin typeface="Times New Roman"/>
                <a:cs typeface="Times New Roman"/>
              </a:rPr>
              <a:t>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992" y="5823532"/>
            <a:ext cx="7924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9440" algn="l"/>
              </a:tabLst>
            </a:pPr>
            <a:r>
              <a:rPr sz="1650" spc="235" dirty="0">
                <a:latin typeface="Times New Roman"/>
                <a:cs typeface="Times New Roman"/>
              </a:rPr>
              <a:t>A	</a:t>
            </a:r>
            <a:r>
              <a:rPr sz="1650" spc="229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42" y="5417100"/>
            <a:ext cx="67564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75" spc="922" baseline="-25341" dirty="0">
                <a:latin typeface="Times New Roman"/>
                <a:cs typeface="Times New Roman"/>
              </a:rPr>
              <a:t>H</a:t>
            </a:r>
            <a:r>
              <a:rPr sz="1650" spc="305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2656" y="3340100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19]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411" y="4562579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999" y="6110287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21]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320865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中的点和平面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1" y="1600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514601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2571515"/>
            <a:ext cx="550545" cy="476884"/>
          </a:xfrm>
          <a:custGeom>
            <a:avLst/>
            <a:gdLst/>
            <a:ahLst/>
            <a:cxnLst/>
            <a:rect l="l" t="t" r="r" b="b"/>
            <a:pathLst>
              <a:path w="550545" h="476885">
                <a:moveTo>
                  <a:pt x="66120" y="319449"/>
                </a:moveTo>
                <a:lnTo>
                  <a:pt x="0" y="476484"/>
                </a:lnTo>
                <a:lnTo>
                  <a:pt x="165300" y="435159"/>
                </a:lnTo>
                <a:lnTo>
                  <a:pt x="132241" y="396589"/>
                </a:lnTo>
                <a:lnTo>
                  <a:pt x="177239" y="358019"/>
                </a:lnTo>
                <a:lnTo>
                  <a:pt x="99180" y="358019"/>
                </a:lnTo>
                <a:lnTo>
                  <a:pt x="66120" y="319449"/>
                </a:lnTo>
                <a:close/>
              </a:path>
              <a:path w="550545" h="476885">
                <a:moveTo>
                  <a:pt x="516869" y="0"/>
                </a:moveTo>
                <a:lnTo>
                  <a:pt x="99180" y="358019"/>
                </a:lnTo>
                <a:lnTo>
                  <a:pt x="177239" y="358019"/>
                </a:lnTo>
                <a:lnTo>
                  <a:pt x="549930" y="38569"/>
                </a:lnTo>
                <a:lnTo>
                  <a:pt x="5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1548574"/>
            <a:ext cx="182943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0294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FF00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0293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6511" y="4366088"/>
            <a:ext cx="37045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ts val="4575"/>
              </a:lnSpc>
              <a:spcBef>
                <a:spcPts val="13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295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7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-65" dirty="0">
                <a:latin typeface="Times New Roman"/>
                <a:cs typeface="Times New Roman"/>
              </a:rPr>
              <a:t>cz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d</a:t>
            </a:r>
            <a:r>
              <a:rPr sz="3850" spc="-5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</a:t>
            </a:r>
            <a:r>
              <a:rPr sz="3850" spc="-18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ts val="235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23]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476" y="4367176"/>
            <a:ext cx="2960370" cy="95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75"/>
              </a:spcBef>
            </a:pPr>
            <a:r>
              <a:rPr sz="3300" i="1" spc="-5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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31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Symbol"/>
                <a:cs typeface="Symbol"/>
              </a:rPr>
              <a:t></a:t>
            </a:r>
            <a:r>
              <a:rPr sz="3300" spc="-150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x</a:t>
            </a:r>
            <a:r>
              <a:rPr sz="2850" i="1" spc="97" baseline="42397" dirty="0">
                <a:latin typeface="Times New Roman"/>
                <a:cs typeface="Times New Roman"/>
              </a:rPr>
              <a:t>T</a:t>
            </a:r>
            <a:r>
              <a:rPr sz="2850" i="1" spc="-434" baseline="42397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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22]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7646" y="1181101"/>
            <a:ext cx="1676400" cy="2819400"/>
          </a:xfrm>
          <a:custGeom>
            <a:avLst/>
            <a:gdLst/>
            <a:ahLst/>
            <a:cxnLst/>
            <a:rect l="l" t="t" r="r" b="b"/>
            <a:pathLst>
              <a:path w="1676400" h="2819400">
                <a:moveTo>
                  <a:pt x="0" y="2819400"/>
                </a:moveTo>
                <a:lnTo>
                  <a:pt x="1676400" y="2819400"/>
                </a:lnTo>
                <a:lnTo>
                  <a:pt x="1676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8" y="320865"/>
            <a:ext cx="342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中的直线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68120"/>
            <a:ext cx="7222490" cy="26949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直线具有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4</a:t>
            </a: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个自由度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 </a:t>
            </a:r>
            <a:r>
              <a:rPr 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难以在 </a:t>
            </a:r>
            <a:r>
              <a:rPr lang="en-US" altLang="zh-CN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空间中表示</a:t>
            </a: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marR="163195">
              <a:lnSpc>
                <a:spcPts val="3329"/>
              </a:lnSpc>
              <a:spcBef>
                <a:spcPts val="235"/>
              </a:spcBef>
              <a:tabLst>
                <a:tab pos="297815" algn="l"/>
                <a:tab pos="298450" algn="l"/>
              </a:tabLst>
            </a:pP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可以定义为两平面的交线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917700">
              <a:lnSpc>
                <a:spcPts val="3835"/>
              </a:lnSpc>
            </a:pPr>
            <a:r>
              <a:rPr sz="2400" b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2324100">
              <a:lnSpc>
                <a:spcPts val="3835"/>
              </a:lnSpc>
            </a:pP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[a,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c]</a:t>
            </a:r>
            <a:r>
              <a:rPr sz="2400" spc="0" baseline="25132" dirty="0">
                <a:latin typeface="Times New Roman"/>
                <a:cs typeface="Times New Roman"/>
              </a:rPr>
              <a:t>T</a:t>
            </a:r>
            <a:endParaRPr sz="2400" baseline="2513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282" y="334178"/>
            <a:ext cx="23581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1738" y="2958403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310" y="3736975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655" y="3976380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9519" y="332830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2460" y="3161314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52121"/>
            <a:ext cx="568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spc="-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中平行线相交的点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6013" y="4412553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6013" y="441255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2838" y="3568003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518" y="415622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7138" y="442366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5077" y="4511168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1078" y="2376917"/>
            <a:ext cx="3100070" cy="90088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>
              <a:spcBef>
                <a:spcPts val="1205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lang="zh-CN" altLang="en-US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7800" y="2362200"/>
            <a:ext cx="2059538" cy="2133600"/>
          </a:xfrm>
          <a:custGeom>
            <a:avLst/>
            <a:gdLst/>
            <a:ahLst/>
            <a:cxnLst/>
            <a:rect l="l" t="t" r="r" b="b"/>
            <a:pathLst>
              <a:path w="1600200" h="2133600">
                <a:moveTo>
                  <a:pt x="0" y="2133600"/>
                </a:moveTo>
                <a:lnTo>
                  <a:pt x="1600200" y="2133600"/>
                </a:lnTo>
                <a:lnTo>
                  <a:pt x="1600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57800" y="256139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61390"/>
                <a:ext cx="2059538" cy="1735219"/>
              </a:xfrm>
              <a:prstGeom prst="rect">
                <a:avLst/>
              </a:prstGeom>
              <a:blipFill>
                <a:blip r:embed="rId4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451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329" y="284221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01" y="362078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46" y="386018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110" y="321210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051" y="304512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1" y="1152121"/>
            <a:ext cx="8275955" cy="39241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无穷远点在图像平面上的射影投影定义为影消点。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6129" y="322321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471233" y="0"/>
                </a:moveTo>
                <a:lnTo>
                  <a:pt x="471233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71233" y="285750"/>
                </a:lnTo>
                <a:lnTo>
                  <a:pt x="471233" y="381000"/>
                </a:lnTo>
                <a:lnTo>
                  <a:pt x="661733" y="190500"/>
                </a:lnTo>
                <a:lnTo>
                  <a:pt x="471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129" y="322321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0" y="95250"/>
                </a:moveTo>
                <a:lnTo>
                  <a:pt x="471233" y="95250"/>
                </a:lnTo>
                <a:lnTo>
                  <a:pt x="471233" y="0"/>
                </a:lnTo>
                <a:lnTo>
                  <a:pt x="661733" y="190500"/>
                </a:lnTo>
                <a:lnTo>
                  <a:pt x="471233" y="381000"/>
                </a:lnTo>
                <a:lnTo>
                  <a:pt x="471233" y="285749"/>
                </a:lnTo>
                <a:lnTo>
                  <a:pt x="0" y="285749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84869" y="2620968"/>
            <a:ext cx="32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0604" y="429636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604" y="42963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5669" y="2862530"/>
            <a:ext cx="817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7429" y="345181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109" y="404002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729" y="430747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0875" y="2156411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69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0875" y="215641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61303" y="300029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08903" y="300029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5103" y="292409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23643" y="2188854"/>
            <a:ext cx="3536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80" dirty="0">
                <a:latin typeface="Times New Roman"/>
                <a:cs typeface="Times New Roman"/>
              </a:rPr>
              <a:t>p</a:t>
            </a:r>
            <a:r>
              <a:rPr sz="2550" spc="-7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9668" y="439497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0668" y="2401075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8127" y="4458475"/>
            <a:ext cx="2553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中相应平行线的方向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23329" y="258420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29" y="2584200"/>
                <a:ext cx="2059538" cy="173521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00490" y="4343400"/>
                <a:ext cx="1582806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90" y="4343400"/>
                <a:ext cx="1582806" cy="1069908"/>
              </a:xfrm>
              <a:prstGeom prst="rect">
                <a:avLst/>
              </a:prstGeom>
              <a:blipFill>
                <a:blip r:embed="rId5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1066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1066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029" y="191068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769" y="1854805"/>
            <a:ext cx="327850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Lucida Sans"/>
                <a:cs typeface="Lucida Sans"/>
              </a:rPr>
              <a:t>d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[a, </a:t>
            </a:r>
            <a:r>
              <a:rPr sz="2400" spc="80" dirty="0">
                <a:latin typeface="Arial Unicode MS"/>
                <a:cs typeface="Arial Unicode MS"/>
              </a:rPr>
              <a:t>b,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c]</a:t>
            </a:r>
            <a:r>
              <a:rPr sz="2400" spc="-37" baseline="26041" dirty="0">
                <a:latin typeface="Arial Unicode MS"/>
                <a:cs typeface="Arial Unicode MS"/>
              </a:rPr>
              <a:t>T</a:t>
            </a:r>
            <a:endParaRPr sz="2400" baseline="26041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6369" y="1173259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92779" y="2520285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2779" y="252028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81057" y="2769205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9605" y="1675735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5284" y="2263952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3904" y="2531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3578" y="1215464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3776" y="1436670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3"/>
                </a:lnTo>
                <a:lnTo>
                  <a:pt x="118849" y="98720"/>
                </a:lnTo>
                <a:lnTo>
                  <a:pt x="143115" y="98720"/>
                </a:lnTo>
                <a:lnTo>
                  <a:pt x="162548" y="65399"/>
                </a:lnTo>
                <a:lnTo>
                  <a:pt x="144442" y="54839"/>
                </a:lnTo>
                <a:lnTo>
                  <a:pt x="170035" y="10957"/>
                </a:lnTo>
                <a:lnTo>
                  <a:pt x="0" y="0"/>
                </a:lnTo>
                <a:close/>
              </a:path>
              <a:path w="1303654" h="775335">
                <a:moveTo>
                  <a:pt x="143115" y="98720"/>
                </a:moveTo>
                <a:lnTo>
                  <a:pt x="118849" y="98720"/>
                </a:lnTo>
                <a:lnTo>
                  <a:pt x="136955" y="109282"/>
                </a:lnTo>
                <a:lnTo>
                  <a:pt x="143115" y="98720"/>
                </a:lnTo>
                <a:close/>
              </a:path>
              <a:path w="1303654" h="775335">
                <a:moveTo>
                  <a:pt x="206430" y="90992"/>
                </a:moveTo>
                <a:lnTo>
                  <a:pt x="180837" y="134875"/>
                </a:lnTo>
                <a:lnTo>
                  <a:pt x="224718" y="160468"/>
                </a:lnTo>
                <a:lnTo>
                  <a:pt x="250311" y="116586"/>
                </a:lnTo>
                <a:lnTo>
                  <a:pt x="206430" y="90992"/>
                </a:lnTo>
                <a:close/>
              </a:path>
              <a:path w="1303654" h="775335">
                <a:moveTo>
                  <a:pt x="294194" y="142180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3"/>
                </a:lnTo>
                <a:lnTo>
                  <a:pt x="294194" y="142180"/>
                </a:lnTo>
                <a:close/>
              </a:path>
              <a:path w="1303654" h="775335">
                <a:moveTo>
                  <a:pt x="381958" y="193366"/>
                </a:moveTo>
                <a:lnTo>
                  <a:pt x="356364" y="237248"/>
                </a:lnTo>
                <a:lnTo>
                  <a:pt x="400246" y="262841"/>
                </a:lnTo>
                <a:lnTo>
                  <a:pt x="425839" y="218959"/>
                </a:lnTo>
                <a:lnTo>
                  <a:pt x="381958" y="193366"/>
                </a:lnTo>
                <a:close/>
              </a:path>
              <a:path w="1303654" h="775335">
                <a:moveTo>
                  <a:pt x="469722" y="244552"/>
                </a:moveTo>
                <a:lnTo>
                  <a:pt x="444129" y="288434"/>
                </a:lnTo>
                <a:lnTo>
                  <a:pt x="488010" y="314027"/>
                </a:lnTo>
                <a:lnTo>
                  <a:pt x="513604" y="270146"/>
                </a:lnTo>
                <a:lnTo>
                  <a:pt x="469722" y="244552"/>
                </a:lnTo>
                <a:close/>
              </a:path>
              <a:path w="1303654" h="775335">
                <a:moveTo>
                  <a:pt x="557485" y="295739"/>
                </a:moveTo>
                <a:lnTo>
                  <a:pt x="531892" y="339622"/>
                </a:lnTo>
                <a:lnTo>
                  <a:pt x="575774" y="365215"/>
                </a:lnTo>
                <a:lnTo>
                  <a:pt x="601367" y="321332"/>
                </a:lnTo>
                <a:lnTo>
                  <a:pt x="557485" y="295739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5" y="390808"/>
                </a:lnTo>
                <a:lnTo>
                  <a:pt x="663538" y="416401"/>
                </a:lnTo>
                <a:lnTo>
                  <a:pt x="689131" y="372520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3" y="398113"/>
                </a:moveTo>
                <a:lnTo>
                  <a:pt x="707420" y="441994"/>
                </a:lnTo>
                <a:lnTo>
                  <a:pt x="751302" y="467588"/>
                </a:lnTo>
                <a:lnTo>
                  <a:pt x="776895" y="423706"/>
                </a:lnTo>
                <a:lnTo>
                  <a:pt x="733013" y="398113"/>
                </a:lnTo>
                <a:close/>
              </a:path>
              <a:path w="1303654" h="775335">
                <a:moveTo>
                  <a:pt x="820776" y="449299"/>
                </a:moveTo>
                <a:lnTo>
                  <a:pt x="795183" y="493181"/>
                </a:lnTo>
                <a:lnTo>
                  <a:pt x="839066" y="518774"/>
                </a:lnTo>
                <a:lnTo>
                  <a:pt x="864659" y="474892"/>
                </a:lnTo>
                <a:lnTo>
                  <a:pt x="820776" y="449299"/>
                </a:lnTo>
                <a:close/>
              </a:path>
              <a:path w="1303654" h="775335">
                <a:moveTo>
                  <a:pt x="908541" y="500486"/>
                </a:moveTo>
                <a:lnTo>
                  <a:pt x="882948" y="544367"/>
                </a:lnTo>
                <a:lnTo>
                  <a:pt x="926829" y="569960"/>
                </a:lnTo>
                <a:lnTo>
                  <a:pt x="952422" y="526079"/>
                </a:lnTo>
                <a:lnTo>
                  <a:pt x="908541" y="500486"/>
                </a:lnTo>
                <a:close/>
              </a:path>
              <a:path w="1303654" h="775335">
                <a:moveTo>
                  <a:pt x="996304" y="551672"/>
                </a:moveTo>
                <a:lnTo>
                  <a:pt x="970711" y="595555"/>
                </a:lnTo>
                <a:lnTo>
                  <a:pt x="1014594" y="621148"/>
                </a:lnTo>
                <a:lnTo>
                  <a:pt x="1040187" y="577265"/>
                </a:lnTo>
                <a:lnTo>
                  <a:pt x="996304" y="551672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5" y="646741"/>
                </a:lnTo>
                <a:lnTo>
                  <a:pt x="1102357" y="672334"/>
                </a:lnTo>
                <a:lnTo>
                  <a:pt x="1127950" y="628453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2" y="654046"/>
                </a:moveTo>
                <a:lnTo>
                  <a:pt x="1146239" y="697927"/>
                </a:lnTo>
                <a:lnTo>
                  <a:pt x="1190120" y="723521"/>
                </a:lnTo>
                <a:lnTo>
                  <a:pt x="1215715" y="679639"/>
                </a:lnTo>
                <a:lnTo>
                  <a:pt x="1171832" y="654046"/>
                </a:lnTo>
                <a:close/>
              </a:path>
              <a:path w="1303654" h="775335">
                <a:moveTo>
                  <a:pt x="1259596" y="705232"/>
                </a:moveTo>
                <a:lnTo>
                  <a:pt x="1234003" y="749114"/>
                </a:lnTo>
                <a:lnTo>
                  <a:pt x="1277885" y="774707"/>
                </a:lnTo>
                <a:lnTo>
                  <a:pt x="1303478" y="730825"/>
                </a:lnTo>
                <a:lnTo>
                  <a:pt x="1259596" y="70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2740" y="1382150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2629" y="191068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8829" y="183448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1229" y="1910685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99969" y="155000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86547" y="5606385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0" y="25399"/>
                </a:moveTo>
                <a:lnTo>
                  <a:pt x="0" y="50799"/>
                </a:lnTo>
                <a:lnTo>
                  <a:pt x="700881" y="50800"/>
                </a:lnTo>
                <a:lnTo>
                  <a:pt x="700881" y="76200"/>
                </a:lnTo>
                <a:lnTo>
                  <a:pt x="777081" y="38100"/>
                </a:lnTo>
                <a:lnTo>
                  <a:pt x="751681" y="25400"/>
                </a:lnTo>
                <a:lnTo>
                  <a:pt x="0" y="25399"/>
                </a:lnTo>
                <a:close/>
              </a:path>
              <a:path w="777239" h="76200">
                <a:moveTo>
                  <a:pt x="700881" y="0"/>
                </a:moveTo>
                <a:lnTo>
                  <a:pt x="700881" y="25400"/>
                </a:lnTo>
                <a:lnTo>
                  <a:pt x="751681" y="25400"/>
                </a:lnTo>
                <a:lnTo>
                  <a:pt x="7008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56568" y="5101686"/>
            <a:ext cx="29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Footlight MT Light"/>
                <a:cs typeface="Footlight MT Light"/>
              </a:rPr>
              <a:t>M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5246" y="3155702"/>
            <a:ext cx="1751964" cy="971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ts val="5215"/>
              </a:lnSpc>
              <a:spcBef>
                <a:spcPts val="45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175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253365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5529" y="3870739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25]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6768" y="4589559"/>
            <a:ext cx="914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证明</a:t>
            </a:r>
            <a:r>
              <a:rPr sz="2400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145539" y="164274"/>
            <a:ext cx="7161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影消点和方向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1429" y="3053685"/>
            <a:ext cx="2286000" cy="114300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0" y="1143000"/>
                </a:moveTo>
                <a:lnTo>
                  <a:pt x="2286000" y="1143000"/>
                </a:lnTo>
                <a:lnTo>
                  <a:pt x="2286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13463" y="5049495"/>
                <a:ext cx="148880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63" y="5049495"/>
                <a:ext cx="1488806" cy="1266180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66289" y="4951680"/>
                <a:ext cx="51233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0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89" y="4951680"/>
                <a:ext cx="5123390" cy="1461810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2988" y="3521531"/>
                <a:ext cx="2241576" cy="102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88" y="3521531"/>
                <a:ext cx="2241576" cy="1028615"/>
              </a:xfrm>
              <a:prstGeom prst="rect">
                <a:avLst/>
              </a:prstGeom>
              <a:blipFill>
                <a:blip r:embed="rId6"/>
                <a:stretch>
                  <a:fillRect r="-562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071646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460458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4536658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12858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89058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186" y="484304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799" y="4689058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599" y="4689058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4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5139" y="88074"/>
            <a:ext cx="5507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影消线（视平线）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5299" y="4431851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6777" y="5358226"/>
            <a:ext cx="3759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90" dirty="0">
                <a:latin typeface="Times New Roman"/>
                <a:cs typeface="Times New Roman"/>
              </a:rPr>
              <a:t>l</a:t>
            </a:r>
            <a:r>
              <a:rPr sz="2925" spc="375" baseline="-24216" dirty="0">
                <a:latin typeface="Symbol"/>
                <a:cs typeface="Symbol"/>
              </a:rPr>
              <a:t></a:t>
            </a:r>
            <a:endParaRPr sz="2925" baseline="-24216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9165" y="5358226"/>
            <a:ext cx="79438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350" dirty="0">
                <a:latin typeface="Symbol"/>
                <a:cs typeface="Symbol"/>
              </a:rPr>
              <a:t>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i="1" spc="459" dirty="0">
                <a:latin typeface="Times New Roman"/>
                <a:cs typeface="Times New Roman"/>
              </a:rPr>
              <a:t>H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0243" y="5217438"/>
            <a:ext cx="339725" cy="743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25"/>
              </a:spcBef>
            </a:pPr>
            <a:r>
              <a:rPr sz="1350" spc="275" dirty="0">
                <a:latin typeface="Symbol"/>
                <a:cs typeface="Symbol"/>
              </a:rPr>
              <a:t></a:t>
            </a:r>
            <a:r>
              <a:rPr sz="1350" i="1" spc="15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50" i="1" spc="204" dirty="0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504" y="5463830"/>
            <a:ext cx="5791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i="1" spc="345" baseline="14309" dirty="0">
                <a:latin typeface="Times New Roman"/>
                <a:cs typeface="Times New Roman"/>
              </a:rPr>
              <a:t>l</a:t>
            </a:r>
            <a:r>
              <a:rPr sz="1950" i="1" spc="155" dirty="0">
                <a:latin typeface="Times New Roman"/>
                <a:cs typeface="Times New Roman"/>
              </a:rPr>
              <a:t>hor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342900"/>
                </a:moveTo>
                <a:lnTo>
                  <a:pt x="0" y="342900"/>
                </a:lnTo>
                <a:lnTo>
                  <a:pt x="266700" y="609600"/>
                </a:lnTo>
                <a:lnTo>
                  <a:pt x="533400" y="342900"/>
                </a:lnTo>
                <a:close/>
              </a:path>
              <a:path w="533400" h="609600">
                <a:moveTo>
                  <a:pt x="400050" y="0"/>
                </a:moveTo>
                <a:lnTo>
                  <a:pt x="133350" y="0"/>
                </a:lnTo>
                <a:lnTo>
                  <a:pt x="133350" y="342900"/>
                </a:lnTo>
                <a:lnTo>
                  <a:pt x="400050" y="342900"/>
                </a:lnTo>
                <a:lnTo>
                  <a:pt x="400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42900"/>
                </a:moveTo>
                <a:lnTo>
                  <a:pt x="133350" y="3429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342900"/>
                </a:lnTo>
                <a:lnTo>
                  <a:pt x="533400" y="342900"/>
                </a:lnTo>
                <a:lnTo>
                  <a:pt x="266700" y="6096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5940" y="3838765"/>
            <a:ext cx="2499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射影变换 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M</a:t>
            </a:r>
          </a:p>
        </p:txBody>
      </p:sp>
      <p:sp>
        <p:nvSpPr>
          <p:cNvPr id="22" name="object 22"/>
          <p:cNvSpPr/>
          <p:nvPr/>
        </p:nvSpPr>
        <p:spPr>
          <a:xfrm>
            <a:off x="2709332" y="1849967"/>
            <a:ext cx="279823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730" y="1878239"/>
            <a:ext cx="2693625" cy="146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730" y="1878239"/>
            <a:ext cx="2693670" cy="1461770"/>
          </a:xfrm>
          <a:custGeom>
            <a:avLst/>
            <a:gdLst/>
            <a:ahLst/>
            <a:cxnLst/>
            <a:rect l="l" t="t" r="r" b="b"/>
            <a:pathLst>
              <a:path w="2693670" h="1461770">
                <a:moveTo>
                  <a:pt x="0" y="1161093"/>
                </a:moveTo>
                <a:lnTo>
                  <a:pt x="1100712" y="0"/>
                </a:lnTo>
                <a:lnTo>
                  <a:pt x="2693625" y="300256"/>
                </a:lnTo>
                <a:lnTo>
                  <a:pt x="1592913" y="1461350"/>
                </a:lnTo>
                <a:lnTo>
                  <a:pt x="0" y="1161093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6317" y="1427289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4441" y="2392450"/>
            <a:ext cx="1432560" cy="1121410"/>
          </a:xfrm>
          <a:custGeom>
            <a:avLst/>
            <a:gdLst/>
            <a:ahLst/>
            <a:cxnLst/>
            <a:rect l="l" t="t" r="r" b="b"/>
            <a:pathLst>
              <a:path w="1432560" h="1121410">
                <a:moveTo>
                  <a:pt x="1432511" y="11212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6116" y="2161797"/>
            <a:ext cx="1532255" cy="1216660"/>
          </a:xfrm>
          <a:custGeom>
            <a:avLst/>
            <a:gdLst/>
            <a:ahLst/>
            <a:cxnLst/>
            <a:rect l="l" t="t" r="r" b="b"/>
            <a:pathLst>
              <a:path w="1532254" h="1216660">
                <a:moveTo>
                  <a:pt x="1531921" y="121639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4330" y="157971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538" y="1867592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872" y="2022635"/>
            <a:ext cx="2322830" cy="1152525"/>
          </a:xfrm>
          <a:custGeom>
            <a:avLst/>
            <a:gdLst/>
            <a:ahLst/>
            <a:cxnLst/>
            <a:rect l="l" t="t" r="r" b="b"/>
            <a:pathLst>
              <a:path w="2322829" h="1152525">
                <a:moveTo>
                  <a:pt x="0" y="1152239"/>
                </a:moveTo>
                <a:lnTo>
                  <a:pt x="232239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88" y="2276413"/>
            <a:ext cx="2254250" cy="1102360"/>
          </a:xfrm>
          <a:custGeom>
            <a:avLst/>
            <a:gdLst/>
            <a:ahLst/>
            <a:cxnLst/>
            <a:rect l="l" t="t" r="r" b="b"/>
            <a:pathLst>
              <a:path w="2254250" h="1102360">
                <a:moveTo>
                  <a:pt x="0" y="1101775"/>
                </a:moveTo>
                <a:lnTo>
                  <a:pt x="225424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1431" y="1890686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1672" y="1681963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4095" y="1421697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484696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46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8753" y="1206138"/>
            <a:ext cx="3371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170" dirty="0">
                <a:latin typeface="Times New Roman"/>
                <a:cs typeface="Times New Roman"/>
              </a:rPr>
              <a:t>l</a:t>
            </a:r>
            <a:r>
              <a:rPr sz="2550" spc="359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697" y="2356541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4842" y="1798705"/>
            <a:ext cx="33020" cy="1647825"/>
          </a:xfrm>
          <a:custGeom>
            <a:avLst/>
            <a:gdLst/>
            <a:ahLst/>
            <a:cxnLst/>
            <a:rect l="l" t="t" r="r" b="b"/>
            <a:pathLst>
              <a:path w="33020" h="1647825">
                <a:moveTo>
                  <a:pt x="0" y="1647256"/>
                </a:moveTo>
                <a:lnTo>
                  <a:pt x="3246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5926" y="1798576"/>
            <a:ext cx="49530" cy="1715770"/>
          </a:xfrm>
          <a:custGeom>
            <a:avLst/>
            <a:gdLst/>
            <a:ahLst/>
            <a:cxnLst/>
            <a:rect l="l" t="t" r="r" b="b"/>
            <a:pathLst>
              <a:path w="49529" h="1715770">
                <a:moveTo>
                  <a:pt x="0" y="1715156"/>
                </a:moveTo>
                <a:lnTo>
                  <a:pt x="4890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834" y="888046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347" y="984019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0384" y="1412821"/>
            <a:ext cx="135543" cy="135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0340" y="6074854"/>
            <a:ext cx="2384425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[Eq.</a:t>
            </a:r>
            <a:r>
              <a:rPr spc="-35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pc="114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26]</a:t>
            </a:r>
            <a:endParaRPr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zh-CN" altLang="en-US" spc="-5" dirty="0">
                <a:latin typeface="Heiti SC Medium" pitchFamily="2" charset="-128"/>
                <a:ea typeface="Heiti SC Medium" pitchFamily="2" charset="-128"/>
                <a:cs typeface="Arial"/>
              </a:rPr>
              <a:t>图像</a:t>
            </a:r>
            <a:endParaRPr dirty="0">
              <a:latin typeface="Heiti SC Medium" pitchFamily="2" charset="-128"/>
              <a:ea typeface="Heiti SC Medium" pitchFamily="2" charset="-128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64274"/>
            <a:ext cx="5520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视平线例子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39" y="6027420"/>
            <a:ext cx="503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橙色的线是视平线！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6674"/>
            <a:ext cx="80905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这两条线是否平行？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092" y="1996312"/>
            <a:ext cx="2049145" cy="3815079"/>
          </a:xfrm>
          <a:custGeom>
            <a:avLst/>
            <a:gdLst/>
            <a:ahLst/>
            <a:cxnLst/>
            <a:rect l="l" t="t" r="r" b="b"/>
            <a:pathLst>
              <a:path w="2049145" h="3815079">
                <a:moveTo>
                  <a:pt x="0" y="3814920"/>
                </a:moveTo>
                <a:lnTo>
                  <a:pt x="2048753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3493" y="2066960"/>
            <a:ext cx="1978660" cy="3674110"/>
          </a:xfrm>
          <a:custGeom>
            <a:avLst/>
            <a:gdLst/>
            <a:ahLst/>
            <a:cxnLst/>
            <a:rect l="l" t="t" r="r" b="b"/>
            <a:pathLst>
              <a:path w="1978659" h="3674110">
                <a:moveTo>
                  <a:pt x="1978107" y="3673626"/>
                </a:moveTo>
                <a:lnTo>
                  <a:pt x="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883044"/>
            <a:ext cx="447103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识别视平线</a:t>
            </a:r>
            <a:endParaRPr lang="en-US" altLang="zh-CN" sz="1800" spc="1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测量两条直线是否相交在视平线上</a:t>
            </a:r>
            <a:endParaRPr lang="en-US" altLang="zh-CN" sz="1800" spc="1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如果是</a:t>
            </a:r>
            <a:r>
              <a:rPr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, </a:t>
            </a: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这两条线在</a:t>
            </a:r>
            <a:r>
              <a:rPr lang="en-US" altLang="zh-CN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3D</a:t>
            </a: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空间中</a:t>
            </a:r>
            <a:r>
              <a:rPr sz="18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1800" spc="425" dirty="0">
                <a:latin typeface="Heiti SC Medium" pitchFamily="2" charset="-128"/>
                <a:ea typeface="Heiti SC Medium" pitchFamily="2" charset="-128"/>
                <a:cs typeface="Arial Unicode MS"/>
              </a:rPr>
              <a:t>//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200400"/>
            <a:ext cx="4997450" cy="772006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识别有助于重构</a:t>
            </a:r>
            <a:r>
              <a:rPr sz="2400" spc="5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/>
              </a:rPr>
              <a:t>人类已证实了这一点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32437" y="705400"/>
            <a:ext cx="7762875" cy="3552818"/>
            <a:chOff x="732437" y="705400"/>
            <a:chExt cx="7762875" cy="3552818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8512" y="2126515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摄像机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60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4274"/>
            <a:ext cx="6465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影消线和平面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252" y="2324103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1390208" y="0"/>
                </a:moveTo>
                <a:lnTo>
                  <a:pt x="523338" y="308643"/>
                </a:lnTo>
                <a:lnTo>
                  <a:pt x="0" y="506309"/>
                </a:lnTo>
                <a:lnTo>
                  <a:pt x="1032833" y="773361"/>
                </a:lnTo>
                <a:lnTo>
                  <a:pt x="2423041" y="267053"/>
                </a:lnTo>
                <a:lnTo>
                  <a:pt x="1390208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252" y="2324104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89914" y="462959"/>
                </a:moveTo>
                <a:lnTo>
                  <a:pt x="1390208" y="0"/>
                </a:lnTo>
                <a:lnTo>
                  <a:pt x="2423041" y="267052"/>
                </a:lnTo>
                <a:lnTo>
                  <a:pt x="1032833" y="773361"/>
                </a:lnTo>
                <a:lnTo>
                  <a:pt x="0" y="506308"/>
                </a:lnTo>
                <a:lnTo>
                  <a:pt x="523345" y="308639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9946" y="1447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946" y="1447799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24" y="29012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8124" y="29012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401" y="31502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4949" y="20567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200" y="969963"/>
                </a:lnTo>
                <a:lnTo>
                  <a:pt x="152400" y="969963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0630" y="2644951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69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249" y="2912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5574" y="229168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573" y="1910684"/>
            <a:ext cx="152400" cy="741680"/>
          </a:xfrm>
          <a:custGeom>
            <a:avLst/>
            <a:gdLst/>
            <a:ahLst/>
            <a:cxnLst/>
            <a:rect l="l" t="t" r="r" b="b"/>
            <a:pathLst>
              <a:path w="152400" h="74168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  <a:path w="152400" h="741680">
                <a:moveTo>
                  <a:pt x="101600" y="182563"/>
                </a:moveTo>
                <a:lnTo>
                  <a:pt x="50800" y="182563"/>
                </a:lnTo>
                <a:lnTo>
                  <a:pt x="50800" y="233363"/>
                </a:lnTo>
                <a:lnTo>
                  <a:pt x="101600" y="233363"/>
                </a:lnTo>
                <a:lnTo>
                  <a:pt x="101600" y="182563"/>
                </a:lnTo>
                <a:close/>
              </a:path>
              <a:path w="152400" h="741680">
                <a:moveTo>
                  <a:pt x="101600" y="284163"/>
                </a:moveTo>
                <a:lnTo>
                  <a:pt x="50800" y="284163"/>
                </a:lnTo>
                <a:lnTo>
                  <a:pt x="50800" y="334963"/>
                </a:lnTo>
                <a:lnTo>
                  <a:pt x="101600" y="334963"/>
                </a:lnTo>
                <a:lnTo>
                  <a:pt x="101600" y="284163"/>
                </a:lnTo>
                <a:close/>
              </a:path>
              <a:path w="152400" h="741680">
                <a:moveTo>
                  <a:pt x="101600" y="385763"/>
                </a:moveTo>
                <a:lnTo>
                  <a:pt x="50800" y="385763"/>
                </a:lnTo>
                <a:lnTo>
                  <a:pt x="50800" y="436563"/>
                </a:lnTo>
                <a:lnTo>
                  <a:pt x="101600" y="436563"/>
                </a:lnTo>
                <a:lnTo>
                  <a:pt x="101600" y="385763"/>
                </a:lnTo>
                <a:close/>
              </a:path>
              <a:path w="152400" h="741680">
                <a:moveTo>
                  <a:pt x="101600" y="487363"/>
                </a:moveTo>
                <a:lnTo>
                  <a:pt x="50800" y="487363"/>
                </a:lnTo>
                <a:lnTo>
                  <a:pt x="50800" y="538163"/>
                </a:lnTo>
                <a:lnTo>
                  <a:pt x="101600" y="538163"/>
                </a:lnTo>
                <a:lnTo>
                  <a:pt x="101600" y="487363"/>
                </a:lnTo>
                <a:close/>
              </a:path>
              <a:path w="152400" h="741680">
                <a:moveTo>
                  <a:pt x="101600" y="588963"/>
                </a:moveTo>
                <a:lnTo>
                  <a:pt x="50800" y="588963"/>
                </a:lnTo>
                <a:lnTo>
                  <a:pt x="50800" y="639763"/>
                </a:lnTo>
                <a:lnTo>
                  <a:pt x="101600" y="639763"/>
                </a:lnTo>
                <a:lnTo>
                  <a:pt x="101600" y="588963"/>
                </a:lnTo>
                <a:close/>
              </a:path>
              <a:path w="152400" h="741680">
                <a:moveTo>
                  <a:pt x="101600" y="690563"/>
                </a:moveTo>
                <a:lnTo>
                  <a:pt x="50800" y="690563"/>
                </a:lnTo>
                <a:lnTo>
                  <a:pt x="50801" y="741363"/>
                </a:lnTo>
                <a:lnTo>
                  <a:pt x="101601" y="741363"/>
                </a:lnTo>
                <a:lnTo>
                  <a:pt x="101600" y="69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839" y="1644747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948" y="221548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009" y="2420416"/>
            <a:ext cx="165256" cy="9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719" y="2722386"/>
            <a:ext cx="5308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22" baseline="13888" dirty="0">
                <a:latin typeface="Times New Roman"/>
                <a:cs typeface="Times New Roman"/>
              </a:rPr>
              <a:t>l</a:t>
            </a:r>
            <a:r>
              <a:rPr sz="1500" i="1" spc="15" dirty="0">
                <a:latin typeface="Times New Roman"/>
                <a:cs typeface="Times New Roman"/>
              </a:rPr>
              <a:t>horiz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648200"/>
            <a:ext cx="3695700" cy="206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4953000"/>
            <a:ext cx="3606800" cy="0"/>
          </a:xfrm>
          <a:custGeom>
            <a:avLst/>
            <a:gdLst/>
            <a:ahLst/>
            <a:cxnLst/>
            <a:rect l="l" t="t" r="r" b="b"/>
            <a:pathLst>
              <a:path w="3606800">
                <a:moveTo>
                  <a:pt x="0" y="0"/>
                </a:moveTo>
                <a:lnTo>
                  <a:pt x="36068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9289" y="1829404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814" y="1973093"/>
            <a:ext cx="1136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725" y="2186680"/>
            <a:ext cx="1568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680" y="4611615"/>
            <a:ext cx="2225040" cy="1110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ts val="3790"/>
              </a:lnSpc>
              <a:spcBef>
                <a:spcPts val="40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7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algn="r">
              <a:lnSpc>
                <a:spcPts val="1750"/>
              </a:lnSpc>
            </a:pPr>
            <a:r>
              <a:rPr sz="2350" spc="25" dirty="0">
                <a:latin typeface="Times New Roman"/>
                <a:cs typeface="Times New Roman"/>
              </a:rPr>
              <a:t>ho</a:t>
            </a:r>
            <a:r>
              <a:rPr sz="2350" spc="-60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i</a:t>
            </a:r>
            <a:r>
              <a:rPr sz="2350" spc="-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64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596392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See sec. 8.6.2 [HZ]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4419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88074"/>
            <a:ext cx="4144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1" y="158333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497733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140" y="24461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15317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2554098"/>
            <a:ext cx="777875" cy="629920"/>
          </a:xfrm>
          <a:custGeom>
            <a:avLst/>
            <a:gdLst/>
            <a:ahLst/>
            <a:cxnLst/>
            <a:rect l="l" t="t" r="r" b="b"/>
            <a:pathLst>
              <a:path w="777875" h="629919">
                <a:moveTo>
                  <a:pt x="71403" y="474728"/>
                </a:moveTo>
                <a:lnTo>
                  <a:pt x="0" y="629433"/>
                </a:lnTo>
                <a:lnTo>
                  <a:pt x="166606" y="593732"/>
                </a:lnTo>
                <a:lnTo>
                  <a:pt x="134871" y="554064"/>
                </a:lnTo>
                <a:lnTo>
                  <a:pt x="184457" y="514395"/>
                </a:lnTo>
                <a:lnTo>
                  <a:pt x="103136" y="514395"/>
                </a:lnTo>
                <a:lnTo>
                  <a:pt x="71403" y="474728"/>
                </a:lnTo>
                <a:close/>
              </a:path>
              <a:path w="777875" h="629919">
                <a:moveTo>
                  <a:pt x="746132" y="0"/>
                </a:moveTo>
                <a:lnTo>
                  <a:pt x="103136" y="514395"/>
                </a:lnTo>
                <a:lnTo>
                  <a:pt x="184457" y="514395"/>
                </a:lnTo>
                <a:lnTo>
                  <a:pt x="777867" y="39668"/>
                </a:lnTo>
                <a:lnTo>
                  <a:pt x="746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940" y="31319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558" y="1570645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223" y="1746691"/>
            <a:ext cx="1129665" cy="902969"/>
          </a:xfrm>
          <a:custGeom>
            <a:avLst/>
            <a:gdLst/>
            <a:ahLst/>
            <a:cxnLst/>
            <a:rect l="l" t="t" r="r" b="b"/>
            <a:pathLst>
              <a:path w="1129664" h="902969">
                <a:moveTo>
                  <a:pt x="0" y="902567"/>
                </a:moveTo>
                <a:lnTo>
                  <a:pt x="1129464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313" y="2031475"/>
            <a:ext cx="179705" cy="41275"/>
          </a:xfrm>
          <a:custGeom>
            <a:avLst/>
            <a:gdLst/>
            <a:ahLst/>
            <a:cxnLst/>
            <a:rect l="l" t="t" r="r" b="b"/>
            <a:pathLst>
              <a:path w="179705" h="41275">
                <a:moveTo>
                  <a:pt x="11250" y="0"/>
                </a:moveTo>
                <a:lnTo>
                  <a:pt x="8097" y="979"/>
                </a:lnTo>
                <a:lnTo>
                  <a:pt x="2297" y="5525"/>
                </a:lnTo>
                <a:lnTo>
                  <a:pt x="676" y="8515"/>
                </a:lnTo>
                <a:lnTo>
                  <a:pt x="0" y="15850"/>
                </a:lnTo>
                <a:lnTo>
                  <a:pt x="1028" y="19084"/>
                </a:lnTo>
                <a:lnTo>
                  <a:pt x="5810" y="24757"/>
                </a:lnTo>
                <a:lnTo>
                  <a:pt x="8821" y="26342"/>
                </a:lnTo>
                <a:lnTo>
                  <a:pt x="16158" y="27019"/>
                </a:lnTo>
                <a:lnTo>
                  <a:pt x="19444" y="26014"/>
                </a:lnTo>
                <a:lnTo>
                  <a:pt x="25184" y="21313"/>
                </a:lnTo>
                <a:lnTo>
                  <a:pt x="26786" y="18322"/>
                </a:lnTo>
                <a:lnTo>
                  <a:pt x="27449" y="11134"/>
                </a:lnTo>
                <a:lnTo>
                  <a:pt x="26436" y="7940"/>
                </a:lnTo>
                <a:lnTo>
                  <a:pt x="21728" y="2274"/>
                </a:lnTo>
                <a:lnTo>
                  <a:pt x="18587" y="676"/>
                </a:lnTo>
                <a:lnTo>
                  <a:pt x="11250" y="0"/>
                </a:lnTo>
                <a:close/>
              </a:path>
              <a:path w="179705" h="41275">
                <a:moveTo>
                  <a:pt x="163043" y="14000"/>
                </a:moveTo>
                <a:lnTo>
                  <a:pt x="159908" y="14980"/>
                </a:lnTo>
                <a:lnTo>
                  <a:pt x="154034" y="19521"/>
                </a:lnTo>
                <a:lnTo>
                  <a:pt x="152394" y="22508"/>
                </a:lnTo>
                <a:lnTo>
                  <a:pt x="151719" y="29844"/>
                </a:lnTo>
                <a:lnTo>
                  <a:pt x="152746" y="33078"/>
                </a:lnTo>
                <a:lnTo>
                  <a:pt x="157529" y="38750"/>
                </a:lnTo>
                <a:lnTo>
                  <a:pt x="160577" y="40339"/>
                </a:lnTo>
                <a:lnTo>
                  <a:pt x="167914" y="41015"/>
                </a:lnTo>
                <a:lnTo>
                  <a:pt x="171164" y="40007"/>
                </a:lnTo>
                <a:lnTo>
                  <a:pt x="176903" y="35305"/>
                </a:lnTo>
                <a:lnTo>
                  <a:pt x="178506" y="32315"/>
                </a:lnTo>
                <a:lnTo>
                  <a:pt x="179169" y="25126"/>
                </a:lnTo>
                <a:lnTo>
                  <a:pt x="178155" y="21932"/>
                </a:lnTo>
                <a:lnTo>
                  <a:pt x="173446" y="16267"/>
                </a:lnTo>
                <a:lnTo>
                  <a:pt x="170305" y="14669"/>
                </a:lnTo>
                <a:lnTo>
                  <a:pt x="163043" y="14000"/>
                </a:lnTo>
                <a:close/>
              </a:path>
              <a:path w="179705" h="41275">
                <a:moveTo>
                  <a:pt x="87166" y="7001"/>
                </a:moveTo>
                <a:lnTo>
                  <a:pt x="84014" y="7962"/>
                </a:lnTo>
                <a:lnTo>
                  <a:pt x="78220" y="12435"/>
                </a:lnTo>
                <a:lnTo>
                  <a:pt x="76598" y="15443"/>
                </a:lnTo>
                <a:lnTo>
                  <a:pt x="75915" y="22852"/>
                </a:lnTo>
                <a:lnTo>
                  <a:pt x="76925" y="26084"/>
                </a:lnTo>
                <a:lnTo>
                  <a:pt x="81633" y="31750"/>
                </a:lnTo>
                <a:lnTo>
                  <a:pt x="84663" y="33337"/>
                </a:lnTo>
                <a:lnTo>
                  <a:pt x="91998" y="34014"/>
                </a:lnTo>
                <a:lnTo>
                  <a:pt x="95248" y="33006"/>
                </a:lnTo>
                <a:lnTo>
                  <a:pt x="100987" y="28304"/>
                </a:lnTo>
                <a:lnTo>
                  <a:pt x="102590" y="25313"/>
                </a:lnTo>
                <a:lnTo>
                  <a:pt x="103253" y="18125"/>
                </a:lnTo>
                <a:lnTo>
                  <a:pt x="102240" y="14931"/>
                </a:lnTo>
                <a:lnTo>
                  <a:pt x="97532" y="9265"/>
                </a:lnTo>
                <a:lnTo>
                  <a:pt x="94428" y="7672"/>
                </a:lnTo>
                <a:lnTo>
                  <a:pt x="87166" y="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7880" y="3610630"/>
            <a:ext cx="1647825" cy="36420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95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1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2245681" y="319731"/>
                </a:moveTo>
                <a:lnTo>
                  <a:pt x="520767" y="319731"/>
                </a:lnTo>
                <a:lnTo>
                  <a:pt x="0" y="524094"/>
                </a:lnTo>
                <a:lnTo>
                  <a:pt x="1036172" y="777881"/>
                </a:lnTo>
                <a:lnTo>
                  <a:pt x="2245681" y="319731"/>
                </a:lnTo>
                <a:close/>
              </a:path>
              <a:path w="2419985" h="778510">
                <a:moveTo>
                  <a:pt x="1383600" y="0"/>
                </a:moveTo>
                <a:lnTo>
                  <a:pt x="89350" y="479596"/>
                </a:lnTo>
                <a:lnTo>
                  <a:pt x="520767" y="319731"/>
                </a:lnTo>
                <a:lnTo>
                  <a:pt x="2245681" y="319731"/>
                </a:lnTo>
                <a:lnTo>
                  <a:pt x="2419774" y="253786"/>
                </a:lnTo>
                <a:lnTo>
                  <a:pt x="1383600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89351" y="479596"/>
                </a:moveTo>
                <a:lnTo>
                  <a:pt x="1383601" y="0"/>
                </a:lnTo>
                <a:lnTo>
                  <a:pt x="2419774" y="253786"/>
                </a:lnTo>
                <a:lnTo>
                  <a:pt x="1036173" y="777880"/>
                </a:lnTo>
                <a:lnTo>
                  <a:pt x="0" y="524094"/>
                </a:lnTo>
                <a:lnTo>
                  <a:pt x="520767" y="3197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2261" y="3248988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1395064" y="0"/>
                </a:moveTo>
                <a:lnTo>
                  <a:pt x="525188" y="300216"/>
                </a:lnTo>
                <a:lnTo>
                  <a:pt x="0" y="492770"/>
                </a:lnTo>
                <a:lnTo>
                  <a:pt x="1030188" y="769851"/>
                </a:lnTo>
                <a:lnTo>
                  <a:pt x="2425252" y="277079"/>
                </a:lnTo>
                <a:lnTo>
                  <a:pt x="1395064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261" y="3248987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90331" y="450297"/>
                </a:moveTo>
                <a:lnTo>
                  <a:pt x="1395064" y="0"/>
                </a:lnTo>
                <a:lnTo>
                  <a:pt x="2425253" y="277080"/>
                </a:lnTo>
                <a:lnTo>
                  <a:pt x="1030188" y="769850"/>
                </a:lnTo>
                <a:lnTo>
                  <a:pt x="0" y="492770"/>
                </a:lnTo>
                <a:lnTo>
                  <a:pt x="525242" y="30019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8619" y="2892439"/>
            <a:ext cx="1322705" cy="584835"/>
          </a:xfrm>
          <a:custGeom>
            <a:avLst/>
            <a:gdLst/>
            <a:ahLst/>
            <a:cxnLst/>
            <a:rect l="l" t="t" r="r" b="b"/>
            <a:pathLst>
              <a:path w="1322705" h="584835">
                <a:moveTo>
                  <a:pt x="0" y="584302"/>
                </a:moveTo>
                <a:lnTo>
                  <a:pt x="1322463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9297" y="3121800"/>
            <a:ext cx="170861" cy="7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4450" y="1507133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983820" y="0"/>
                </a:moveTo>
                <a:lnTo>
                  <a:pt x="243179" y="767796"/>
                </a:lnTo>
                <a:lnTo>
                  <a:pt x="85389" y="1674345"/>
                </a:lnTo>
                <a:lnTo>
                  <a:pt x="0" y="2227211"/>
                </a:lnTo>
                <a:lnTo>
                  <a:pt x="740642" y="1459415"/>
                </a:lnTo>
                <a:lnTo>
                  <a:pt x="983820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4450" y="1507132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6497" y="2127605"/>
                </a:moveTo>
                <a:lnTo>
                  <a:pt x="243178" y="767796"/>
                </a:lnTo>
                <a:lnTo>
                  <a:pt x="983820" y="0"/>
                </a:lnTo>
                <a:lnTo>
                  <a:pt x="740641" y="1459414"/>
                </a:lnTo>
                <a:lnTo>
                  <a:pt x="0" y="2227211"/>
                </a:lnTo>
                <a:lnTo>
                  <a:pt x="85391" y="1674335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0" y="4675723"/>
            <a:ext cx="7746365" cy="11875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平行平面在无穷远处交于一条公共线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–</a:t>
            </a:r>
            <a:r>
              <a:rPr lang="zh-CN" altLang="en-US"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无穷远直线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2</a:t>
            </a: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条或多条无穷远直线的集合定义为无穷远平面</a:t>
            </a:r>
            <a:r>
              <a:rPr lang="zh-CN" altLang="en-US" sz="2800" spc="90" dirty="0">
                <a:latin typeface="Symbol"/>
                <a:cs typeface="Symbol"/>
              </a:rPr>
              <a:t></a:t>
            </a:r>
            <a:r>
              <a:rPr lang="zh-CN" altLang="en-US" sz="2400" spc="135" baseline="-25089" dirty="0">
                <a:latin typeface="Symbol"/>
                <a:cs typeface="Symbol"/>
              </a:rPr>
              <a:t></a:t>
            </a:r>
            <a:endParaRPr lang="zh-CN" altLang="en-US" sz="2400" baseline="-25089" dirty="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3914" y="952596"/>
            <a:ext cx="1795759" cy="2491158"/>
          </a:xfrm>
          <a:custGeom>
            <a:avLst/>
            <a:gdLst/>
            <a:ahLst/>
            <a:cxnLst/>
            <a:rect l="l" t="t" r="r" b="b"/>
            <a:pathLst>
              <a:path w="2286000" h="3124200">
                <a:moveTo>
                  <a:pt x="0" y="3124200"/>
                </a:moveTo>
                <a:lnTo>
                  <a:pt x="2286000" y="3124200"/>
                </a:lnTo>
                <a:lnTo>
                  <a:pt x="2286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36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2063" y="4995301"/>
            <a:ext cx="82550" cy="217170"/>
          </a:xfrm>
          <a:custGeom>
            <a:avLst/>
            <a:gdLst/>
            <a:ahLst/>
            <a:cxnLst/>
            <a:rect l="l" t="t" r="r" b="b"/>
            <a:pathLst>
              <a:path w="82550" h="217170">
                <a:moveTo>
                  <a:pt x="0" y="0"/>
                </a:moveTo>
                <a:lnTo>
                  <a:pt x="82306" y="217023"/>
                </a:lnTo>
              </a:path>
            </a:pathLst>
          </a:custGeom>
          <a:ln w="37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06" y="4592635"/>
            <a:ext cx="109855" cy="619760"/>
          </a:xfrm>
          <a:custGeom>
            <a:avLst/>
            <a:gdLst/>
            <a:ahLst/>
            <a:cxnLst/>
            <a:rect l="l" t="t" r="r" b="b"/>
            <a:pathLst>
              <a:path w="109855" h="619760">
                <a:moveTo>
                  <a:pt x="0" y="619689"/>
                </a:moveTo>
                <a:lnTo>
                  <a:pt x="109754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261" y="459263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541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968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6383" y="4995301"/>
            <a:ext cx="83820" cy="217170"/>
          </a:xfrm>
          <a:custGeom>
            <a:avLst/>
            <a:gdLst/>
            <a:ahLst/>
            <a:cxnLst/>
            <a:rect l="l" t="t" r="r" b="b"/>
            <a:pathLst>
              <a:path w="83820" h="217170">
                <a:moveTo>
                  <a:pt x="0" y="0"/>
                </a:moveTo>
                <a:lnTo>
                  <a:pt x="83227" y="217023"/>
                </a:lnTo>
              </a:path>
            </a:pathLst>
          </a:custGeom>
          <a:ln w="3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784" y="4592635"/>
            <a:ext cx="109220" cy="619760"/>
          </a:xfrm>
          <a:custGeom>
            <a:avLst/>
            <a:gdLst/>
            <a:ahLst/>
            <a:cxnLst/>
            <a:rect l="l" t="t" r="r" b="b"/>
            <a:pathLst>
              <a:path w="109220" h="619760">
                <a:moveTo>
                  <a:pt x="0" y="619689"/>
                </a:moveTo>
                <a:lnTo>
                  <a:pt x="108833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618" y="459263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89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501" y="4917030"/>
            <a:ext cx="101536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1219" algn="l"/>
              </a:tabLst>
            </a:pPr>
            <a:r>
              <a:rPr sz="2050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581" y="4592929"/>
            <a:ext cx="110680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340" y="459292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4866" y="386613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976" y="4022486"/>
            <a:ext cx="469836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  <a:tab pos="3505200" algn="l"/>
                <a:tab pos="4685030" algn="l"/>
              </a:tabLst>
            </a:pPr>
            <a:r>
              <a:rPr sz="3550" spc="-10" dirty="0">
                <a:latin typeface="Times New Roman"/>
                <a:cs typeface="Times New Roman"/>
              </a:rPr>
              <a:t>cos</a:t>
            </a:r>
            <a:r>
              <a:rPr sz="3750" i="1" spc="-10" dirty="0">
                <a:latin typeface="Symbol"/>
                <a:cs typeface="Symbol"/>
              </a:rPr>
              <a:t></a:t>
            </a:r>
            <a:r>
              <a:rPr sz="3750" i="1" spc="35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lang="en-US" sz="3550" spc="-20" dirty="0">
                <a:latin typeface="Symbol"/>
                <a:cs typeface="Symbol"/>
              </a:rPr>
              <a:t> </a:t>
            </a:r>
            <a:r>
              <a:rPr sz="5325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lang="zh-CN" altLang="en-US" sz="3200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 </a:t>
            </a:r>
            <a:r>
              <a:rPr lang="en-US"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endParaRPr sz="3075" baseline="3658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2895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8653" y="31445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201" y="2051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2880" y="2639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60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1500" y="2906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2819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27432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8139" y="23105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4876" y="2322978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318" y="2585647"/>
            <a:ext cx="899794" cy="504190"/>
          </a:xfrm>
          <a:custGeom>
            <a:avLst/>
            <a:gdLst/>
            <a:ahLst/>
            <a:cxnLst/>
            <a:rect l="l" t="t" r="r" b="b"/>
            <a:pathLst>
              <a:path w="899795" h="504189">
                <a:moveTo>
                  <a:pt x="0" y="0"/>
                </a:moveTo>
                <a:lnTo>
                  <a:pt x="97586" y="139674"/>
                </a:lnTo>
                <a:lnTo>
                  <a:pt x="121822" y="95027"/>
                </a:lnTo>
                <a:lnTo>
                  <a:pt x="172705" y="95027"/>
                </a:lnTo>
                <a:lnTo>
                  <a:pt x="185360" y="71715"/>
                </a:lnTo>
                <a:lnTo>
                  <a:pt x="146056" y="50380"/>
                </a:lnTo>
                <a:lnTo>
                  <a:pt x="170291" y="5734"/>
                </a:lnTo>
                <a:lnTo>
                  <a:pt x="0" y="0"/>
                </a:lnTo>
                <a:close/>
              </a:path>
              <a:path w="899795" h="504189">
                <a:moveTo>
                  <a:pt x="172705" y="95027"/>
                </a:moveTo>
                <a:lnTo>
                  <a:pt x="121822" y="95027"/>
                </a:lnTo>
                <a:lnTo>
                  <a:pt x="161124" y="116361"/>
                </a:lnTo>
                <a:lnTo>
                  <a:pt x="172705" y="95027"/>
                </a:lnTo>
                <a:close/>
              </a:path>
              <a:path w="899795" h="504189">
                <a:moveTo>
                  <a:pt x="230007" y="95949"/>
                </a:moveTo>
                <a:lnTo>
                  <a:pt x="205771" y="140596"/>
                </a:lnTo>
                <a:lnTo>
                  <a:pt x="250418" y="164830"/>
                </a:lnTo>
                <a:lnTo>
                  <a:pt x="274654" y="120183"/>
                </a:lnTo>
                <a:lnTo>
                  <a:pt x="230007" y="95949"/>
                </a:lnTo>
                <a:close/>
              </a:path>
              <a:path w="899795" h="504189">
                <a:moveTo>
                  <a:pt x="319299" y="144419"/>
                </a:moveTo>
                <a:lnTo>
                  <a:pt x="295065" y="189066"/>
                </a:lnTo>
                <a:lnTo>
                  <a:pt x="339712" y="213300"/>
                </a:lnTo>
                <a:lnTo>
                  <a:pt x="363946" y="168653"/>
                </a:lnTo>
                <a:lnTo>
                  <a:pt x="319299" y="144419"/>
                </a:lnTo>
                <a:close/>
              </a:path>
              <a:path w="899795" h="504189">
                <a:moveTo>
                  <a:pt x="408593" y="192887"/>
                </a:moveTo>
                <a:lnTo>
                  <a:pt x="384359" y="237534"/>
                </a:lnTo>
                <a:lnTo>
                  <a:pt x="429006" y="261769"/>
                </a:lnTo>
                <a:lnTo>
                  <a:pt x="453240" y="217123"/>
                </a:lnTo>
                <a:lnTo>
                  <a:pt x="408593" y="192887"/>
                </a:lnTo>
                <a:close/>
              </a:path>
              <a:path w="899795" h="504189">
                <a:moveTo>
                  <a:pt x="497886" y="241357"/>
                </a:moveTo>
                <a:lnTo>
                  <a:pt x="473651" y="286004"/>
                </a:lnTo>
                <a:lnTo>
                  <a:pt x="518298" y="310238"/>
                </a:lnTo>
                <a:lnTo>
                  <a:pt x="542533" y="265592"/>
                </a:lnTo>
                <a:lnTo>
                  <a:pt x="497886" y="241357"/>
                </a:lnTo>
                <a:close/>
              </a:path>
              <a:path w="899795" h="504189">
                <a:moveTo>
                  <a:pt x="587179" y="289826"/>
                </a:moveTo>
                <a:lnTo>
                  <a:pt x="562945" y="334473"/>
                </a:lnTo>
                <a:lnTo>
                  <a:pt x="607592" y="358707"/>
                </a:lnTo>
                <a:lnTo>
                  <a:pt x="631826" y="314060"/>
                </a:lnTo>
                <a:lnTo>
                  <a:pt x="587179" y="289826"/>
                </a:lnTo>
                <a:close/>
              </a:path>
              <a:path w="899795" h="504189">
                <a:moveTo>
                  <a:pt x="676473" y="338296"/>
                </a:moveTo>
                <a:lnTo>
                  <a:pt x="652238" y="382943"/>
                </a:lnTo>
                <a:lnTo>
                  <a:pt x="696885" y="407177"/>
                </a:lnTo>
                <a:lnTo>
                  <a:pt x="721119" y="362530"/>
                </a:lnTo>
                <a:lnTo>
                  <a:pt x="676473" y="338296"/>
                </a:lnTo>
                <a:close/>
              </a:path>
              <a:path w="899795" h="504189">
                <a:moveTo>
                  <a:pt x="765766" y="386764"/>
                </a:moveTo>
                <a:lnTo>
                  <a:pt x="741531" y="431411"/>
                </a:lnTo>
                <a:lnTo>
                  <a:pt x="786178" y="455646"/>
                </a:lnTo>
                <a:lnTo>
                  <a:pt x="810413" y="410999"/>
                </a:lnTo>
                <a:lnTo>
                  <a:pt x="765766" y="386764"/>
                </a:lnTo>
                <a:close/>
              </a:path>
              <a:path w="899795" h="504189">
                <a:moveTo>
                  <a:pt x="855060" y="435234"/>
                </a:moveTo>
                <a:lnTo>
                  <a:pt x="830825" y="479880"/>
                </a:lnTo>
                <a:lnTo>
                  <a:pt x="875471" y="504115"/>
                </a:lnTo>
                <a:lnTo>
                  <a:pt x="899706" y="459469"/>
                </a:lnTo>
                <a:lnTo>
                  <a:pt x="855060" y="435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8340" y="2077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14600" y="2916359"/>
            <a:ext cx="994410" cy="212725"/>
          </a:xfrm>
          <a:custGeom>
            <a:avLst/>
            <a:gdLst/>
            <a:ahLst/>
            <a:cxnLst/>
            <a:rect l="l" t="t" r="r" b="b"/>
            <a:pathLst>
              <a:path w="994410" h="212725">
                <a:moveTo>
                  <a:pt x="238601" y="61554"/>
                </a:moveTo>
                <a:lnTo>
                  <a:pt x="231903" y="111911"/>
                </a:lnTo>
                <a:lnTo>
                  <a:pt x="282260" y="118609"/>
                </a:lnTo>
                <a:lnTo>
                  <a:pt x="288958" y="68252"/>
                </a:lnTo>
                <a:lnTo>
                  <a:pt x="238601" y="61554"/>
                </a:lnTo>
                <a:close/>
              </a:path>
              <a:path w="994410" h="212725">
                <a:moveTo>
                  <a:pt x="339314" y="74950"/>
                </a:moveTo>
                <a:lnTo>
                  <a:pt x="332616" y="125307"/>
                </a:lnTo>
                <a:lnTo>
                  <a:pt x="382973" y="132005"/>
                </a:lnTo>
                <a:lnTo>
                  <a:pt x="389671" y="81648"/>
                </a:lnTo>
                <a:lnTo>
                  <a:pt x="339314" y="74950"/>
                </a:lnTo>
                <a:close/>
              </a:path>
              <a:path w="994410" h="212725">
                <a:moveTo>
                  <a:pt x="440028" y="88346"/>
                </a:moveTo>
                <a:lnTo>
                  <a:pt x="433329" y="138703"/>
                </a:lnTo>
                <a:lnTo>
                  <a:pt x="483685" y="145401"/>
                </a:lnTo>
                <a:lnTo>
                  <a:pt x="490383" y="95044"/>
                </a:lnTo>
                <a:lnTo>
                  <a:pt x="440028" y="88346"/>
                </a:lnTo>
                <a:close/>
              </a:path>
              <a:path w="994410" h="212725">
                <a:moveTo>
                  <a:pt x="161116" y="0"/>
                </a:moveTo>
                <a:lnTo>
                  <a:pt x="0" y="55440"/>
                </a:lnTo>
                <a:lnTo>
                  <a:pt x="141022" y="151069"/>
                </a:lnTo>
                <a:lnTo>
                  <a:pt x="147720" y="100713"/>
                </a:lnTo>
                <a:lnTo>
                  <a:pt x="182146" y="100713"/>
                </a:lnTo>
                <a:lnTo>
                  <a:pt x="188245" y="54856"/>
                </a:lnTo>
                <a:lnTo>
                  <a:pt x="154418" y="50356"/>
                </a:lnTo>
                <a:lnTo>
                  <a:pt x="161116" y="0"/>
                </a:lnTo>
                <a:close/>
              </a:path>
              <a:path w="994410" h="212725">
                <a:moveTo>
                  <a:pt x="182146" y="100713"/>
                </a:moveTo>
                <a:lnTo>
                  <a:pt x="147720" y="100713"/>
                </a:lnTo>
                <a:lnTo>
                  <a:pt x="181547" y="105211"/>
                </a:lnTo>
                <a:lnTo>
                  <a:pt x="182146" y="100713"/>
                </a:lnTo>
                <a:close/>
              </a:path>
              <a:path w="994410" h="212725">
                <a:moveTo>
                  <a:pt x="540740" y="101742"/>
                </a:moveTo>
                <a:lnTo>
                  <a:pt x="534042" y="152099"/>
                </a:lnTo>
                <a:lnTo>
                  <a:pt x="584399" y="158796"/>
                </a:lnTo>
                <a:lnTo>
                  <a:pt x="591097" y="108440"/>
                </a:lnTo>
                <a:lnTo>
                  <a:pt x="540740" y="101742"/>
                </a:lnTo>
                <a:close/>
              </a:path>
              <a:path w="994410" h="212725">
                <a:moveTo>
                  <a:pt x="641454" y="115138"/>
                </a:moveTo>
                <a:lnTo>
                  <a:pt x="634756" y="165494"/>
                </a:lnTo>
                <a:lnTo>
                  <a:pt x="685111" y="172192"/>
                </a:lnTo>
                <a:lnTo>
                  <a:pt x="691809" y="121837"/>
                </a:lnTo>
                <a:lnTo>
                  <a:pt x="641454" y="115138"/>
                </a:lnTo>
                <a:close/>
              </a:path>
              <a:path w="994410" h="212725">
                <a:moveTo>
                  <a:pt x="742166" y="128535"/>
                </a:moveTo>
                <a:lnTo>
                  <a:pt x="735468" y="178890"/>
                </a:lnTo>
                <a:lnTo>
                  <a:pt x="785825" y="185588"/>
                </a:lnTo>
                <a:lnTo>
                  <a:pt x="792523" y="135233"/>
                </a:lnTo>
                <a:lnTo>
                  <a:pt x="742166" y="128535"/>
                </a:lnTo>
                <a:close/>
              </a:path>
              <a:path w="994410" h="212725">
                <a:moveTo>
                  <a:pt x="842879" y="141931"/>
                </a:moveTo>
                <a:lnTo>
                  <a:pt x="836181" y="192288"/>
                </a:lnTo>
                <a:lnTo>
                  <a:pt x="886537" y="198986"/>
                </a:lnTo>
                <a:lnTo>
                  <a:pt x="893235" y="148629"/>
                </a:lnTo>
                <a:lnTo>
                  <a:pt x="842879" y="141931"/>
                </a:lnTo>
                <a:close/>
              </a:path>
              <a:path w="994410" h="212725">
                <a:moveTo>
                  <a:pt x="943592" y="155327"/>
                </a:moveTo>
                <a:lnTo>
                  <a:pt x="936894" y="205684"/>
                </a:lnTo>
                <a:lnTo>
                  <a:pt x="987251" y="212382"/>
                </a:lnTo>
                <a:lnTo>
                  <a:pt x="993948" y="162025"/>
                </a:lnTo>
                <a:lnTo>
                  <a:pt x="943592" y="15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140" y="2839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39" y="31487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4780" y="2514600"/>
            <a:ext cx="153670" cy="381000"/>
          </a:xfrm>
          <a:custGeom>
            <a:avLst/>
            <a:gdLst/>
            <a:ahLst/>
            <a:cxnLst/>
            <a:rect l="l" t="t" r="r" b="b"/>
            <a:pathLst>
              <a:path w="153669" h="381000">
                <a:moveTo>
                  <a:pt x="77419" y="381000"/>
                </a:moveTo>
                <a:lnTo>
                  <a:pt x="51206" y="331622"/>
                </a:lnTo>
                <a:lnTo>
                  <a:pt x="27736" y="283159"/>
                </a:lnTo>
                <a:lnTo>
                  <a:pt x="9753" y="236524"/>
                </a:lnTo>
                <a:lnTo>
                  <a:pt x="0" y="192633"/>
                </a:lnTo>
                <a:lnTo>
                  <a:pt x="1219" y="152400"/>
                </a:lnTo>
                <a:lnTo>
                  <a:pt x="15240" y="116433"/>
                </a:lnTo>
                <a:lnTo>
                  <a:pt x="40233" y="84124"/>
                </a:lnTo>
                <a:lnTo>
                  <a:pt x="73456" y="54559"/>
                </a:lnTo>
                <a:lnTo>
                  <a:pt x="112166" y="26822"/>
                </a:lnTo>
                <a:lnTo>
                  <a:pt x="15361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93561" y="2380826"/>
            <a:ext cx="19558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i="1" spc="-70" dirty="0">
                <a:latin typeface="Symbol"/>
                <a:cs typeface="Symbol"/>
              </a:rPr>
              <a:t>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3351" y="5591406"/>
            <a:ext cx="2480310" cy="575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759" algn="l"/>
                <a:tab pos="2011680" algn="l"/>
              </a:tabLst>
            </a:pPr>
            <a:r>
              <a:rPr lang="zh-CN" altLang="en-US" sz="3600" spc="67" baseline="6944" dirty="0">
                <a:latin typeface="Heiti SC Medium" pitchFamily="2" charset="-128"/>
                <a:ea typeface="Heiti SC Medium" pitchFamily="2" charset="-128"/>
                <a:cs typeface="Arial Unicode MS"/>
              </a:rPr>
              <a:t>如果 </a:t>
            </a:r>
            <a:r>
              <a:rPr sz="3250" b="1" i="1" spc="-90" dirty="0">
                <a:latin typeface="Symbol"/>
                <a:cs typeface="Symbol"/>
              </a:rPr>
              <a:t></a:t>
            </a:r>
            <a:r>
              <a:rPr sz="3250" spc="3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90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650" spc="-20" dirty="0">
                <a:latin typeface="Symbol"/>
                <a:cs typeface="Symbol"/>
              </a:rPr>
              <a:t>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56383" y="566003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0"/>
                </a:moveTo>
                <a:lnTo>
                  <a:pt x="2514600" y="0"/>
                </a:lnTo>
                <a:lnTo>
                  <a:pt x="2514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400" y="1981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2590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685800" y="152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1300" y="181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25019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4876" y="2185624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28956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4921730"/>
            <a:ext cx="2839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37055" algn="l"/>
                <a:tab pos="2695575" algn="l"/>
              </a:tabLst>
            </a:pP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000" spc="-2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FF0000"/>
                </a:solidFill>
                <a:latin typeface="Arial Unicode MS"/>
                <a:cs typeface="Arial Unicode MS"/>
              </a:rPr>
              <a:t>q.</a:t>
            </a:r>
            <a:r>
              <a:rPr sz="20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28</a:t>
            </a: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3075" baseline="1355" dirty="0">
                <a:latin typeface="Times New Roman"/>
                <a:cs typeface="Times New Roman"/>
              </a:rPr>
              <a:t>1	1</a:t>
            </a:r>
            <a:endParaRPr sz="3075" baseline="135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2069274"/>
            <a:ext cx="399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rial Unicode MS"/>
                <a:cs typeface="Arial Unicode MS"/>
              </a:rPr>
              <a:t>x</a:t>
            </a:r>
            <a:r>
              <a:rPr sz="1950" spc="135" baseline="-4273" dirty="0">
                <a:latin typeface="Arial Unicode MS"/>
                <a:cs typeface="Arial Unicode MS"/>
              </a:rPr>
              <a:t>1</a:t>
            </a:r>
            <a:r>
              <a:rPr sz="1950" spc="427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03" y="397065"/>
            <a:ext cx="7023100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Angle </a:t>
            </a: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两个影消点之间的角度</a:t>
            </a:r>
            <a:endParaRPr lang="en-US" altLang="zh-CN" sz="36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58419">
              <a:lnSpc>
                <a:spcPct val="100000"/>
              </a:lnSpc>
              <a:spcBef>
                <a:spcPts val="3445"/>
              </a:spcBef>
            </a:pPr>
            <a:r>
              <a:rPr sz="2000" spc="160" dirty="0">
                <a:latin typeface="Arial Unicode MS"/>
                <a:cs typeface="Arial Unicode MS"/>
              </a:rPr>
              <a:t>x</a:t>
            </a:r>
            <a:r>
              <a:rPr sz="1950" spc="240" baseline="-4273" dirty="0">
                <a:latin typeface="Arial Unicode MS"/>
                <a:cs typeface="Arial Unicode MS"/>
              </a:rPr>
              <a:t>2</a:t>
            </a:r>
            <a:r>
              <a:rPr sz="1950" spc="240" baseline="-19230" dirty="0">
                <a:latin typeface="Arial Unicode MS"/>
                <a:cs typeface="Arial Unicode MS"/>
              </a:rPr>
              <a:t>∞</a:t>
            </a:r>
            <a:endParaRPr sz="1950" baseline="-19230" dirty="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12931" y="587593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02827" y="6490968"/>
            <a:ext cx="143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标量方程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1293" y="4136834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56383" y="566003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6255" y="4931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6250" y="2438397"/>
            <a:ext cx="561340" cy="290195"/>
          </a:xfrm>
          <a:custGeom>
            <a:avLst/>
            <a:gdLst/>
            <a:ahLst/>
            <a:cxnLst/>
            <a:rect l="l" t="t" r="r" b="b"/>
            <a:pathLst>
              <a:path w="561339" h="290194">
                <a:moveTo>
                  <a:pt x="0" y="0"/>
                </a:moveTo>
                <a:lnTo>
                  <a:pt x="560976" y="289645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5736" y="2836862"/>
            <a:ext cx="643890" cy="91440"/>
          </a:xfrm>
          <a:custGeom>
            <a:avLst/>
            <a:gdLst/>
            <a:ahLst/>
            <a:cxnLst/>
            <a:rect l="l" t="t" r="r" b="b"/>
            <a:pathLst>
              <a:path w="643889" h="91439">
                <a:moveTo>
                  <a:pt x="0" y="0"/>
                </a:moveTo>
                <a:lnTo>
                  <a:pt x="643740" y="91356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4500" y="2349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5900" y="2730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𝜔</m:t>
                    </m:r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blipFill rotWithShape="1">
                <a:blip r:embed="rId4"/>
                <a:stretch>
                  <a:fillRect t="-2353" r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73911" y="5766375"/>
                <a:ext cx="2079544" cy="54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11" y="5766375"/>
                <a:ext cx="2079544" cy="549318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60717" y="540491"/>
                <a:ext cx="7762240" cy="56746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6825" baseline="-4273" dirty="0">
                  <a:latin typeface="黑体" panose="02010609060101010101" pitchFamily="49" charset="-122"/>
                  <a:ea typeface="黑体" panose="02010609060101010101" pitchFamily="49" charset="-122"/>
                  <a:cs typeface="Symbo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0717" y="540491"/>
                <a:ext cx="7762240" cy="567463"/>
              </a:xfrm>
              <a:prstGeom prst="rect">
                <a:avLst/>
              </a:prstGeom>
              <a:blipFill>
                <a:blip r:embed="rId3"/>
                <a:stretch>
                  <a:fillRect t="-24444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1431741" y="2742670"/>
            <a:ext cx="27559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0" dirty="0">
                <a:latin typeface="Symbol"/>
                <a:cs typeface="Symbol"/>
              </a:rPr>
              <a:t>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0415" y="3011032"/>
            <a:ext cx="4908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i="1" spc="-55" dirty="0">
                <a:latin typeface="Symbol"/>
                <a:cs typeface="Symbol"/>
              </a:rPr>
              <a:t></a:t>
            </a:r>
            <a:r>
              <a:rPr sz="3500" i="1" spc="-625" dirty="0">
                <a:latin typeface="Times New Roman"/>
                <a:cs typeface="Times New Roman"/>
              </a:rPr>
              <a:t> </a:t>
            </a:r>
            <a:r>
              <a:rPr sz="2925" i="1" spc="7" baseline="-24216" dirty="0">
                <a:latin typeface="Times New Roman"/>
                <a:cs typeface="Times New Roman"/>
              </a:rPr>
              <a:t>p</a:t>
            </a:r>
            <a:endParaRPr sz="2925" baseline="-24216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600" i="1" spc="100" dirty="0">
                          <a:latin typeface="Symbol"/>
                          <a:cs typeface="Symbol"/>
                        </a:rPr>
                        <m:t></m:t>
                      </m:r>
                    </m:oMath>
                  </m:oMathPara>
                </a14:m>
                <a:endParaRPr sz="340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419" y="3451469"/>
                <a:ext cx="360045" cy="570028"/>
              </a:xfrm>
              <a:prstGeom prst="rect">
                <a:avLst/>
              </a:prstGeom>
              <a:blipFill>
                <a:blip r:embed="rId4"/>
                <a:stretch>
                  <a:fillRect r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 txBox="1"/>
          <p:nvPr/>
        </p:nvSpPr>
        <p:spPr>
          <a:xfrm>
            <a:off x="2752725" y="4217004"/>
            <a:ext cx="3578225" cy="2372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425" i="1" spc="-157" baseline="-12345" dirty="0">
                <a:latin typeface="Symbol"/>
                <a:cs typeface="Symbol"/>
              </a:rPr>
              <a:t></a:t>
            </a:r>
            <a:r>
              <a:rPr sz="7425" i="1" spc="-1192" baseline="-12345" dirty="0">
                <a:latin typeface="Times New Roman"/>
                <a:cs typeface="Times New Roman"/>
              </a:rPr>
              <a:t> </a:t>
            </a:r>
            <a:r>
              <a:rPr sz="4125" i="1" spc="7" baseline="-46464" dirty="0">
                <a:latin typeface="Times New Roman"/>
                <a:cs typeface="Times New Roman"/>
              </a:rPr>
              <a:t>p</a:t>
            </a:r>
            <a:r>
              <a:rPr sz="4125" i="1" spc="-97" baseline="-46464" dirty="0">
                <a:latin typeface="Times New Roman"/>
                <a:cs typeface="Times New Roman"/>
              </a:rPr>
              <a:t> </a:t>
            </a:r>
            <a:r>
              <a:rPr sz="5925" spc="0" baseline="-25316" dirty="0">
                <a:latin typeface="Symbol"/>
                <a:cs typeface="Symbol"/>
              </a:rPr>
              <a:t></a:t>
            </a:r>
            <a:r>
              <a:rPr sz="5925" spc="-142" baseline="-25316" dirty="0">
                <a:latin typeface="Times New Roman"/>
                <a:cs typeface="Times New Roman"/>
              </a:rPr>
              <a:t> 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450" dirty="0">
                <a:latin typeface="Symbol"/>
                <a:cs typeface="Symbol"/>
              </a:rPr>
              <a:t></a:t>
            </a:r>
            <a:r>
              <a:rPr sz="2300" i="1" spc="450" dirty="0">
                <a:latin typeface="Times New Roman"/>
                <a:cs typeface="Times New Roman"/>
              </a:rPr>
              <a:t>T</a:t>
            </a:r>
            <a:r>
              <a:rPr sz="5925" spc="397" baseline="-25316" dirty="0">
                <a:latin typeface="Times New Roman"/>
                <a:cs typeface="Times New Roman"/>
              </a:rPr>
              <a:t> </a:t>
            </a:r>
            <a:r>
              <a:rPr lang="el-GR" sz="5925" i="1" spc="397" baseline="-25316" dirty="0">
                <a:latin typeface="Times New Roman"/>
                <a:cs typeface="Times New Roman"/>
              </a:rPr>
              <a:t>Ω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3684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 </a:t>
            </a:r>
            <a:r>
              <a:rPr sz="1800" b="0" dirty="0">
                <a:latin typeface="Footlight MT Light"/>
                <a:cs typeface="Footlight MT Light"/>
              </a:rPr>
              <a:t>73, </a:t>
            </a:r>
            <a:r>
              <a:rPr sz="1800" b="0" spc="-5" dirty="0">
                <a:latin typeface="Footlight MT Light"/>
                <a:cs typeface="Footlight MT Light"/>
              </a:rPr>
              <a:t>eq.</a:t>
            </a:r>
            <a:r>
              <a:rPr sz="1800" b="0" spc="5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3.16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1601" y="42170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圆锥曲线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1" spc="100" dirty="0">
                        <a:latin typeface="Symbol"/>
                        <a:cs typeface="Symbol"/>
                      </a:rPr>
                      <m:t></m:t>
                    </m:r>
                  </m:oMath>
                </a14:m>
                <a:r>
                  <a:rPr lang="zh-CN" altLang="en-US" spc="-20" dirty="0">
                    <a:latin typeface="黑体" panose="02010609060101010101" pitchFamily="49" charset="-122"/>
                    <a:ea typeface="黑体" panose="02010609060101010101" pitchFamily="49" charset="-122"/>
                    <a:cs typeface="Arial Unicode MS"/>
                  </a:rPr>
                  <a:t>的投影变换</a:t>
                </a:r>
                <a:endParaRPr sz="4200" baseline="-33730" dirty="0">
                  <a:latin typeface="Symbol"/>
                  <a:cs typeface="Symbol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6939" y="314935"/>
                <a:ext cx="6517005" cy="566181"/>
              </a:xfrm>
              <a:prstGeom prst="rect">
                <a:avLst/>
              </a:prstGeom>
              <a:blipFill>
                <a:blip r:embed="rId3"/>
                <a:stretch>
                  <a:fillRect t="-25806" b="-44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348378" y="2730512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21882" y="3028883"/>
            <a:ext cx="32385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i="1" spc="-9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1107" y="3724080"/>
            <a:ext cx="22288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50" dirty="0">
                <a:latin typeface="Symbol"/>
                <a:cs typeface="Symbol"/>
              </a:rPr>
              <a:t>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928" y="3416317"/>
            <a:ext cx="3905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0" dirty="0">
                <a:latin typeface="Symbol"/>
                <a:cs typeface="Symbol"/>
              </a:rPr>
              <a:t>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4540" y="6336474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</a:t>
            </a:r>
            <a:r>
              <a:rPr sz="1800" b="0" spc="-6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73</a:t>
            </a:r>
            <a:endParaRPr sz="1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3200" i="1" spc="100" dirty="0">
                              <a:latin typeface="Symbol"/>
                              <a:cs typeface="Symbol"/>
                            </a:rPr>
                            <m:t>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96" y="5562600"/>
                <a:ext cx="556472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99755" y="4136708"/>
            <a:ext cx="424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对称且已知放大比例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917" y="5826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243" y="5606733"/>
            <a:ext cx="162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882" y="5584423"/>
            <a:ext cx="116586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-105" dirty="0">
                <a:latin typeface="Symbol"/>
                <a:cs typeface="Symbol"/>
              </a:rPr>
              <a:t>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100" spc="-15" dirty="0">
                <a:latin typeface="Symbol"/>
                <a:cs typeface="Symbol"/>
              </a:rPr>
              <a:t></a:t>
            </a:r>
            <a:r>
              <a:rPr sz="3100" spc="-580" dirty="0">
                <a:latin typeface="Times New Roman"/>
                <a:cs typeface="Times New Roman"/>
              </a:rPr>
              <a:t> </a:t>
            </a:r>
            <a:r>
              <a:rPr sz="3250" i="1" spc="-35" dirty="0">
                <a:latin typeface="Symbol"/>
                <a:cs typeface="Symbol"/>
              </a:rPr>
              <a:t></a:t>
            </a:r>
            <a:r>
              <a:rPr sz="2700" spc="-52" baseline="-24691" dirty="0">
                <a:latin typeface="Times New Roman"/>
                <a:cs typeface="Times New Roman"/>
              </a:rPr>
              <a:t>3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443" y="5440045"/>
            <a:ext cx="20104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717" y="5445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4022" y="5156744"/>
            <a:ext cx="10490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443" y="4077795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165350" algn="l"/>
              </a:tabLst>
            </a:pPr>
            <a:r>
              <a:rPr sz="4800" spc="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1</a:t>
            </a:r>
            <a:r>
              <a:rPr sz="4800" spc="135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.</a:t>
            </a:r>
            <a:r>
              <a:rPr sz="480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	</a:t>
            </a:r>
            <a:r>
              <a:rPr lang="en-US" sz="3150" i="1" spc="-95" dirty="0">
                <a:latin typeface="Symbol"/>
                <a:cs typeface="Symbol"/>
              </a:rPr>
              <a:t> 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43" y="5537744"/>
            <a:ext cx="15246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4800" spc="209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2.</a:t>
            </a:r>
            <a:r>
              <a:rPr sz="4800" spc="-165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843" y="5542153"/>
            <a:ext cx="40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CC3300"/>
                </a:solidFill>
                <a:latin typeface="Arial Unicode MS"/>
                <a:cs typeface="Arial Unicode MS"/>
              </a:rPr>
              <a:t>3.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4000" y="1524000"/>
            <a:ext cx="3124200" cy="12388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25"/>
              </a:spcBef>
              <a:tabLst>
                <a:tab pos="973455" algn="l"/>
              </a:tabLst>
            </a:pPr>
            <a:r>
              <a:rPr sz="6900" i="1" spc="-142" baseline="1207" dirty="0">
                <a:latin typeface="Symbol"/>
                <a:cs typeface="Symbol"/>
              </a:rPr>
              <a:t></a:t>
            </a:r>
            <a:r>
              <a:rPr sz="6900" spc="-142" baseline="1207" dirty="0">
                <a:latin typeface="Times New Roman"/>
                <a:cs typeface="Times New Roman"/>
              </a:rPr>
              <a:t>	</a:t>
            </a:r>
            <a:r>
              <a:rPr sz="3650" spc="0" dirty="0">
                <a:latin typeface="Symbol"/>
                <a:cs typeface="Symbol"/>
              </a:rPr>
              <a:t></a:t>
            </a:r>
            <a:r>
              <a:rPr sz="3650" spc="0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(</a:t>
            </a:r>
            <a:r>
              <a:rPr sz="3650" i="1" spc="55" dirty="0">
                <a:latin typeface="Times New Roman"/>
                <a:cs typeface="Times New Roman"/>
              </a:rPr>
              <a:t>K </a:t>
            </a:r>
            <a:r>
              <a:rPr sz="3650" i="1" spc="185" dirty="0">
                <a:latin typeface="Times New Roman"/>
                <a:cs typeface="Times New Roman"/>
              </a:rPr>
              <a:t>K</a:t>
            </a:r>
            <a:r>
              <a:rPr sz="3150" i="1" spc="277" baseline="43650" dirty="0">
                <a:latin typeface="Times New Roman"/>
                <a:cs typeface="Times New Roman"/>
              </a:rPr>
              <a:t>T</a:t>
            </a:r>
            <a:r>
              <a:rPr sz="3150" i="1" spc="-457" baseline="4365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  <a:r>
              <a:rPr sz="3150" baseline="43650" dirty="0">
                <a:latin typeface="Symbol"/>
                <a:cs typeface="Symbol"/>
              </a:rPr>
              <a:t></a:t>
            </a:r>
            <a:r>
              <a:rPr sz="3150" baseline="43650" dirty="0">
                <a:latin typeface="Times New Roman"/>
                <a:cs typeface="Times New Roman"/>
              </a:rPr>
              <a:t>1</a:t>
            </a:r>
            <a:endParaRPr sz="3150" baseline="436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1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21939" y="147742"/>
            <a:ext cx="321945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i="1" spc="-105" dirty="0">
                <a:latin typeface="Symbol"/>
                <a:cs typeface="Symbol"/>
              </a:rPr>
              <a:t></a:t>
            </a:r>
            <a:r>
              <a:rPr lang="zh-CN" altLang="en-US" spc="-10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的性质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[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44665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总结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2286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ts val="5215"/>
              </a:lnSpc>
              <a:spcBef>
                <a:spcPts val="844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210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457200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5575" y="1670313"/>
            <a:ext cx="6350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horiz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80" y="984865"/>
            <a:ext cx="1576705" cy="145796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95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13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1430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0"/>
                </a:moveTo>
                <a:lnTo>
                  <a:pt x="2514600" y="0"/>
                </a:lnTo>
                <a:lnTo>
                  <a:pt x="2514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543" y="3075573"/>
            <a:ext cx="7150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i="1" spc="-50" dirty="0">
                <a:latin typeface="Symbol"/>
                <a:cs typeface="Symbol"/>
              </a:rPr>
              <a:t></a:t>
            </a:r>
            <a:r>
              <a:rPr sz="21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90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100" y="4169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68" y="3277859"/>
            <a:ext cx="285940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0"/>
              </a:lnSpc>
              <a:spcBef>
                <a:spcPts val="100"/>
              </a:spcBef>
              <a:tabLst>
                <a:tab pos="882015" algn="l"/>
                <a:tab pos="2272665" algn="l"/>
              </a:tabLst>
            </a:pPr>
            <a:r>
              <a:rPr sz="3650" spc="-20" dirty="0">
                <a:latin typeface="Symbol"/>
                <a:cs typeface="Symbol"/>
              </a:rPr>
              <a:t></a:t>
            </a:r>
            <a:r>
              <a:rPr sz="3650" spc="-2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v</a:t>
            </a:r>
            <a:r>
              <a:rPr sz="3150" spc="-37" baseline="43650" dirty="0">
                <a:latin typeface="Times New Roman"/>
                <a:cs typeface="Times New Roman"/>
              </a:rPr>
              <a:t>T</a:t>
            </a:r>
            <a:r>
              <a:rPr sz="3850" i="1" spc="-25" dirty="0">
                <a:latin typeface="Symbol"/>
                <a:cs typeface="Symbol"/>
              </a:rPr>
              <a:t></a:t>
            </a:r>
            <a:r>
              <a:rPr sz="3850" i="1" spc="125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v	</a:t>
            </a:r>
            <a:r>
              <a:rPr sz="3650" spc="-15" dirty="0">
                <a:latin typeface="Symbol"/>
                <a:cs typeface="Symbol"/>
              </a:rPr>
              <a:t></a:t>
            </a:r>
            <a:r>
              <a:rPr sz="3650" spc="-290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370205" algn="ctr">
              <a:lnSpc>
                <a:spcPts val="1540"/>
              </a:lnSpc>
              <a:tabLst>
                <a:tab pos="1261110" algn="l"/>
              </a:tabLst>
            </a:pPr>
            <a:r>
              <a:rPr sz="2100" spc="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64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32004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0"/>
                </a:moveTo>
                <a:lnTo>
                  <a:pt x="2438400" y="0"/>
                </a:lnTo>
                <a:lnTo>
                  <a:pt x="2438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5336455"/>
            <a:ext cx="7195184" cy="117532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zh-CN" altLang="en-US" sz="2400" spc="-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相机标定</a:t>
            </a:r>
            <a:endParaRPr lang="en-US" altLang="zh-CN" sz="2400" spc="-18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世界的几何估计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4884420"/>
            <a:ext cx="1623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有助于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55"/>
              </a:spcBef>
            </a:pPr>
            <a:r>
              <a:rPr sz="3500" i="1" spc="-60" dirty="0">
                <a:latin typeface="Symbol"/>
                <a:cs typeface="Symbol"/>
              </a:rPr>
              <a:t></a:t>
            </a:r>
            <a:r>
              <a:rPr sz="3500" i="1" spc="-60" dirty="0">
                <a:latin typeface="Times New Roman"/>
                <a:cs typeface="Times New Roman"/>
              </a:rPr>
              <a:t> </a:t>
            </a:r>
            <a:r>
              <a:rPr sz="3400" spc="0" dirty="0">
                <a:latin typeface="Symbol"/>
                <a:cs typeface="Symbol"/>
              </a:rPr>
              <a:t></a:t>
            </a:r>
            <a:r>
              <a:rPr sz="3400" spc="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(</a:t>
            </a:r>
            <a:r>
              <a:rPr sz="3400" i="1" spc="50" dirty="0">
                <a:latin typeface="Times New Roman"/>
                <a:cs typeface="Times New Roman"/>
              </a:rPr>
              <a:t>K </a:t>
            </a:r>
            <a:r>
              <a:rPr sz="3400" i="1" spc="175" dirty="0">
                <a:latin typeface="Times New Roman"/>
                <a:cs typeface="Times New Roman"/>
              </a:rPr>
              <a:t>K</a:t>
            </a:r>
            <a:r>
              <a:rPr sz="2925" i="1" spc="262" baseline="44159" dirty="0">
                <a:latin typeface="Times New Roman"/>
                <a:cs typeface="Times New Roman"/>
              </a:rPr>
              <a:t>T</a:t>
            </a:r>
            <a:r>
              <a:rPr sz="2925" i="1" spc="-240" baseline="44159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  <a:r>
              <a:rPr sz="2925" baseline="44159" dirty="0">
                <a:latin typeface="Symbol"/>
                <a:cs typeface="Symbol"/>
              </a:rPr>
              <a:t></a:t>
            </a:r>
            <a:r>
              <a:rPr sz="2925" baseline="44159" dirty="0">
                <a:latin typeface="Times New Roman"/>
                <a:cs typeface="Times New Roman"/>
              </a:rPr>
              <a:t>1</a:t>
            </a:r>
            <a:endParaRPr sz="2925" baseline="44159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cos</m:t>
                      </m:r>
                      <m:r>
                        <a:rPr lang="el-GR" altLang="zh-CN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61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757" y="5364962"/>
            <a:ext cx="1047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100" spc="1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29" y="5030110"/>
            <a:ext cx="19818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sz="3650" spc="-20" dirty="0">
                <a:latin typeface="Times New Roman"/>
                <a:cs typeface="Times New Roman"/>
              </a:rPr>
              <a:t>v</a:t>
            </a:r>
            <a:r>
              <a:rPr sz="3150" spc="-30" baseline="43650" dirty="0">
                <a:latin typeface="Times New Roman"/>
                <a:cs typeface="Times New Roman"/>
              </a:rPr>
              <a:t>T</a:t>
            </a:r>
            <a:r>
              <a:rPr sz="3850" i="1" spc="-20" dirty="0">
                <a:latin typeface="Symbol"/>
                <a:cs typeface="Symbol"/>
              </a:rPr>
              <a:t></a:t>
            </a:r>
            <a:r>
              <a:rPr sz="3850" i="1" spc="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v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31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471" y="5801842"/>
            <a:ext cx="20739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2620" algn="l"/>
              </a:tabLst>
            </a:pPr>
            <a:r>
              <a:rPr sz="3600" i="1" spc="-80" dirty="0">
                <a:latin typeface="Symbol"/>
                <a:cs typeface="Symbol"/>
              </a:rPr>
              <a:t>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Symbol"/>
                <a:cs typeface="Symbol"/>
              </a:rPr>
              <a:t></a:t>
            </a:r>
            <a:r>
              <a:rPr sz="3500" spc="-24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spc="22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876" y="5803905"/>
            <a:ext cx="6591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7825" algn="l"/>
              </a:tabLst>
            </a:pPr>
            <a:r>
              <a:rPr sz="2000" i="1" spc="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9825" y="4953000"/>
            <a:ext cx="305435" cy="1600200"/>
          </a:xfrm>
          <a:custGeom>
            <a:avLst/>
            <a:gdLst/>
            <a:ahLst/>
            <a:cxnLst/>
            <a:rect l="l" t="t" r="r" b="b"/>
            <a:pathLst>
              <a:path w="305434" h="1600200">
                <a:moveTo>
                  <a:pt x="304800" y="1600200"/>
                </a:moveTo>
                <a:lnTo>
                  <a:pt x="256629" y="1593401"/>
                </a:lnTo>
                <a:lnTo>
                  <a:pt x="214794" y="1574471"/>
                </a:lnTo>
                <a:lnTo>
                  <a:pt x="181803" y="1545604"/>
                </a:lnTo>
                <a:lnTo>
                  <a:pt x="160168" y="1508998"/>
                </a:lnTo>
                <a:lnTo>
                  <a:pt x="152399" y="1466850"/>
                </a:lnTo>
                <a:lnTo>
                  <a:pt x="152400" y="933450"/>
                </a:lnTo>
                <a:lnTo>
                  <a:pt x="144631" y="891301"/>
                </a:lnTo>
                <a:lnTo>
                  <a:pt x="122996" y="854695"/>
                </a:lnTo>
                <a:lnTo>
                  <a:pt x="90005" y="825828"/>
                </a:lnTo>
                <a:lnTo>
                  <a:pt x="48170" y="806898"/>
                </a:lnTo>
                <a:lnTo>
                  <a:pt x="0" y="800100"/>
                </a:lnTo>
                <a:lnTo>
                  <a:pt x="48170" y="793301"/>
                </a:lnTo>
                <a:lnTo>
                  <a:pt x="90005" y="774371"/>
                </a:lnTo>
                <a:lnTo>
                  <a:pt x="122996" y="745504"/>
                </a:lnTo>
                <a:lnTo>
                  <a:pt x="144631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70" y="91201"/>
                </a:lnTo>
                <a:lnTo>
                  <a:pt x="181805" y="54595"/>
                </a:lnTo>
                <a:lnTo>
                  <a:pt x="214795" y="25728"/>
                </a:lnTo>
                <a:lnTo>
                  <a:pt x="256631" y="6798"/>
                </a:lnTo>
                <a:lnTo>
                  <a:pt x="3048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25" y="5600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5399"/>
                </a:moveTo>
                <a:lnTo>
                  <a:pt x="0" y="50799"/>
                </a:lnTo>
                <a:lnTo>
                  <a:pt x="609600" y="50800"/>
                </a:lnTo>
                <a:lnTo>
                  <a:pt x="609600" y="76200"/>
                </a:lnTo>
                <a:lnTo>
                  <a:pt x="685800" y="38100"/>
                </a:lnTo>
                <a:lnTo>
                  <a:pt x="660399" y="25400"/>
                </a:lnTo>
                <a:lnTo>
                  <a:pt x="0" y="25399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25400"/>
                </a:lnTo>
                <a:lnTo>
                  <a:pt x="660399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5379247"/>
            <a:ext cx="45679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4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有足够的约束条件去估计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  <a:p>
            <a:pPr marL="12700" marR="5080">
              <a:spcBef>
                <a:spcPts val="40"/>
              </a:spcBef>
            </a:pP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5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自由度且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Eq.29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是标量方程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4673" y="4057464"/>
            <a:ext cx="113982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spc="-40" dirty="0">
                <a:latin typeface="Symbol"/>
                <a:cs typeface="Symbol"/>
              </a:rPr>
              <a:t></a:t>
            </a:r>
            <a:r>
              <a:rPr sz="3150" i="1" spc="-40" dirty="0">
                <a:latin typeface="Times New Roman"/>
                <a:cs typeface="Times New Roman"/>
              </a:rPr>
              <a:t> </a:t>
            </a:r>
            <a:r>
              <a:rPr sz="4575" spc="15" baseline="1821" dirty="0">
                <a:latin typeface="Symbol"/>
                <a:cs typeface="Symbol"/>
              </a:rPr>
              <a:t></a:t>
            </a:r>
            <a:r>
              <a:rPr sz="4575" spc="-337" baseline="1821" dirty="0">
                <a:latin typeface="Times New Roman"/>
                <a:cs typeface="Times New Roman"/>
              </a:rPr>
              <a:t> </a:t>
            </a:r>
            <a:r>
              <a:rPr sz="4575" spc="75" baseline="1821" dirty="0">
                <a:latin typeface="Times New Roman"/>
                <a:cs typeface="Times New Roman"/>
              </a:rPr>
              <a:t>90</a:t>
            </a:r>
            <a:r>
              <a:rPr sz="2625" i="1" spc="75" baseline="46031" dirty="0">
                <a:latin typeface="Times New Roman"/>
                <a:cs typeface="Times New Roman"/>
              </a:rPr>
              <a:t>o</a:t>
            </a:r>
            <a:endParaRPr sz="2625" baseline="4603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8500" y="4855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2437" y="670937"/>
            <a:ext cx="7954363" cy="3672463"/>
            <a:chOff x="732437" y="670937"/>
            <a:chExt cx="7954363" cy="3672463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5181600" y="670937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54723" y="1777043"/>
              <a:ext cx="5851077" cy="2566357"/>
              <a:chOff x="2354078" y="2096376"/>
              <a:chExt cx="5851077" cy="2566357"/>
            </a:xfrm>
          </p:grpSpPr>
          <p:sp>
            <p:nvSpPr>
              <p:cNvPr id="4" name="object 20"/>
              <p:cNvSpPr/>
              <p:nvPr/>
            </p:nvSpPr>
            <p:spPr>
              <a:xfrm>
                <a:off x="5739899" y="2198747"/>
                <a:ext cx="2465256" cy="24639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21"/>
              <p:cNvSpPr/>
              <p:nvPr/>
            </p:nvSpPr>
            <p:spPr>
              <a:xfrm>
                <a:off x="2354078" y="2096376"/>
                <a:ext cx="4199255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4199255" h="1014730">
                    <a:moveTo>
                      <a:pt x="16243" y="0"/>
                    </a:moveTo>
                    <a:lnTo>
                      <a:pt x="0" y="74447"/>
                    </a:lnTo>
                    <a:lnTo>
                      <a:pt x="3967653" y="940117"/>
                    </a:lnTo>
                    <a:lnTo>
                      <a:pt x="3951410" y="1014566"/>
                    </a:lnTo>
                    <a:lnTo>
                      <a:pt x="4199121" y="951623"/>
                    </a:lnTo>
                    <a:lnTo>
                      <a:pt x="4092494" y="865668"/>
                    </a:lnTo>
                    <a:lnTo>
                      <a:pt x="3983897" y="865668"/>
                    </a:lnTo>
                    <a:lnTo>
                      <a:pt x="16243" y="0"/>
                    </a:lnTo>
                    <a:close/>
                  </a:path>
                  <a:path w="4199255" h="1014730">
                    <a:moveTo>
                      <a:pt x="4000140" y="791220"/>
                    </a:moveTo>
                    <a:lnTo>
                      <a:pt x="3983897" y="865668"/>
                    </a:lnTo>
                    <a:lnTo>
                      <a:pt x="4092494" y="865668"/>
                    </a:lnTo>
                    <a:lnTo>
                      <a:pt x="4000140" y="79122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2"/>
              <p:cNvSpPr/>
              <p:nvPr/>
            </p:nvSpPr>
            <p:spPr>
              <a:xfrm>
                <a:off x="6540500" y="2959099"/>
                <a:ext cx="177800" cy="1778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3"/>
              <p:cNvSpPr txBox="1"/>
              <p:nvPr/>
            </p:nvSpPr>
            <p:spPr>
              <a:xfrm>
                <a:off x="6551312" y="2310913"/>
                <a:ext cx="473709" cy="5848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7620" rIns="0" bIns="0" rtlCol="0">
                <a:spAutoFit/>
              </a:bodyPr>
              <a:lstStyle/>
              <a:p>
                <a:pPr marL="90805">
                  <a:lnSpc>
                    <a:spcPct val="100000"/>
                  </a:lnSpc>
                  <a:spcBef>
                    <a:spcPts val="60"/>
                  </a:spcBef>
                </a:pPr>
                <a:r>
                  <a:rPr sz="3200" b="0" dirty="0">
                    <a:latin typeface="Footlight MT Light"/>
                    <a:cs typeface="Footlight MT Light"/>
                  </a:rPr>
                  <a:t>p</a:t>
                </a:r>
                <a:r>
                  <a:rPr sz="3150" b="0" baseline="-19841" dirty="0">
                    <a:latin typeface="Footlight MT Light"/>
                    <a:cs typeface="Footlight MT Light"/>
                  </a:rPr>
                  <a:t>i</a:t>
                </a:r>
                <a:endParaRPr sz="3150" baseline="-19841">
                  <a:latin typeface="Footlight MT Light"/>
                  <a:cs typeface="Footlight MT Ligh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750241" y="1381499"/>
              <a:ext cx="650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230"/>
                </a:spcBef>
              </a:pPr>
              <a:r>
                <a:rPr lang="zh-CN" altLang="en-US" spc="-5" dirty="0">
                  <a:latin typeface="Heiti SC Medium" pitchFamily="2" charset="-128"/>
                  <a:ea typeface="Heiti SC Medium" pitchFamily="2" charset="-128"/>
                  <a:cs typeface="Footlight MT Light"/>
                </a:rPr>
                <a:t>图像</a:t>
              </a:r>
              <a:endParaRPr lang="en-US" altLang="zh-CN" dirty="0">
                <a:latin typeface="Heiti SC Medium" pitchFamily="2" charset="-128"/>
                <a:ea typeface="Heiti SC Medium" pitchFamily="2" charset="-128"/>
                <a:cs typeface="Footlight MT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Heiti SC Medium" pitchFamily="2" charset="-128"/>
                  <a:ea typeface="Heiti SC Medium" pitchFamily="2" charset="-128"/>
                </a:rPr>
                <a:t>标定装置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/>
                  <a:t>M=K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2000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276600" y="6193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世界坐标系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89882" y="6182340"/>
            <a:ext cx="7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像素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40544" y="5791200"/>
            <a:ext cx="246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11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个未知量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至少需要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6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对对应点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55764" y="5711803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62400" y="5581174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25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7899" y="3732166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3220720"/>
            <a:ext cx="299847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零偏移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2228" y="3740093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3220720"/>
            <a:ext cx="3257706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181600" y="5638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计算</a:t>
            </a:r>
            <a:r>
              <a:rPr lang="zh-CN" altLang="en-US" sz="2400" i="1" spc="-70" dirty="0">
                <a:latin typeface="Symbol"/>
                <a:cs typeface="Symbol"/>
              </a:rPr>
              <a:t> </a:t>
            </a:r>
            <a:r>
              <a:rPr lang="zh-CN" altLang="en-US" sz="2400" spc="-70" dirty="0">
                <a:latin typeface="Symbol"/>
                <a:cs typeface="Symbol"/>
              </a:rPr>
              <a:t>！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282249" y="3429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组合 46"/>
          <p:cNvGrpSpPr/>
          <p:nvPr/>
        </p:nvGrpSpPr>
        <p:grpSpPr>
          <a:xfrm>
            <a:off x="5093433" y="191324"/>
            <a:ext cx="343291" cy="5224780"/>
            <a:chOff x="5093433" y="191324"/>
            <a:chExt cx="343291" cy="5224780"/>
          </a:xfrm>
        </p:grpSpPr>
        <p:sp>
          <p:nvSpPr>
            <p:cNvPr id="31" name="object 31"/>
            <p:cNvSpPr/>
            <p:nvPr/>
          </p:nvSpPr>
          <p:spPr>
            <a:xfrm flipH="1" flipV="1">
              <a:off x="5093433" y="191324"/>
              <a:ext cx="304665" cy="522478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0" y="457200"/>
                  </a:moveTo>
                  <a:lnTo>
                    <a:pt x="74676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 flipV="1">
              <a:off x="5391005" y="380999"/>
              <a:ext cx="45719" cy="4919151"/>
            </a:xfrm>
            <a:custGeom>
              <a:avLst/>
              <a:gdLst/>
              <a:ahLst/>
              <a:cxnLst/>
              <a:rect l="l" t="t" r="r" b="b"/>
              <a:pathLst>
                <a:path w="7239000" h="914400">
                  <a:moveTo>
                    <a:pt x="0" y="914400"/>
                  </a:moveTo>
                  <a:lnTo>
                    <a:pt x="72390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321898" y="18884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4968049" y="4439877"/>
            <a:ext cx="3736367" cy="2162078"/>
            <a:chOff x="5882449" y="4568018"/>
            <a:chExt cx="3736367" cy="2162078"/>
          </a:xfrm>
        </p:grpSpPr>
        <p:sp>
          <p:nvSpPr>
            <p:cNvPr id="36" name="object 36"/>
            <p:cNvSpPr/>
            <p:nvPr/>
          </p:nvSpPr>
          <p:spPr>
            <a:xfrm>
              <a:off x="5882449" y="5081140"/>
              <a:ext cx="3683514" cy="1319659"/>
            </a:xfrm>
            <a:custGeom>
              <a:avLst/>
              <a:gdLst/>
              <a:ahLst/>
              <a:cxnLst/>
              <a:rect l="l" t="t" r="r" b="b"/>
              <a:pathLst>
                <a:path w="3124200" h="1600200">
                  <a:moveTo>
                    <a:pt x="0" y="1600200"/>
                  </a:moveTo>
                  <a:lnTo>
                    <a:pt x="3124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4199" y="5105400"/>
              <a:ext cx="2631764" cy="1624696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0" y="2057400"/>
                  </a:moveTo>
                  <a:lnTo>
                    <a:pt x="1981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6416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458939" y="4568018"/>
              <a:ext cx="234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Unicode MS"/>
                  <a:cs typeface="Arial Unicode MS"/>
                </a:rPr>
                <a:t>v</a:t>
              </a:r>
              <a:r>
                <a:rPr sz="1800" spc="97" baseline="-20833" dirty="0">
                  <a:latin typeface="Arial Unicode MS"/>
                  <a:cs typeface="Arial Unicode MS"/>
                </a:rPr>
                <a:t>3</a:t>
              </a:r>
              <a:endParaRPr sz="1800" baseline="-20833" dirty="0">
                <a:latin typeface="Arial Unicode MS"/>
                <a:cs typeface="Arial Unicode MS"/>
              </a:endParaRPr>
            </a:p>
          </p:txBody>
        </p:sp>
      </p:grpSp>
      <p:sp>
        <p:nvSpPr>
          <p:cNvPr id="45" name="object 29"/>
          <p:cNvSpPr/>
          <p:nvPr/>
        </p:nvSpPr>
        <p:spPr>
          <a:xfrm>
            <a:off x="372779" y="4581622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448979" y="4124422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82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9"/>
          <p:cNvSpPr txBox="1"/>
          <p:nvPr/>
        </p:nvSpPr>
        <p:spPr>
          <a:xfrm>
            <a:off x="5542429" y="11518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441082" y="458936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600" y="1371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27515"/>
            <a:ext cx="30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Arial Unicode MS"/>
                <a:cs typeface="Arial Unicode MS"/>
              </a:rPr>
              <a:t>l</a:t>
            </a:r>
            <a:r>
              <a:rPr sz="3600" spc="-30" baseline="-19675" dirty="0">
                <a:latin typeface="Arial Unicode MS"/>
                <a:cs typeface="Arial Unicode MS"/>
              </a:rPr>
              <a:t>h</a:t>
            </a:r>
            <a:endParaRPr sz="3600" baseline="-19675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5" y="5031280"/>
            <a:ext cx="125984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5025" spc="37" baseline="-4145" dirty="0">
                <a:latin typeface="Times New Roman"/>
                <a:cs typeface="Times New Roman"/>
              </a:rPr>
              <a:t>K	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329" y="5368666"/>
            <a:ext cx="587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latin typeface="Times New Roman"/>
                <a:cs typeface="Times New Roman"/>
              </a:rPr>
              <a:t>ho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45" dirty="0">
                <a:latin typeface="Times New Roman"/>
                <a:cs typeface="Times New Roman"/>
              </a:rPr>
              <a:t>i</a:t>
            </a:r>
            <a:r>
              <a:rPr sz="2150" spc="-2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435" y="5055014"/>
            <a:ext cx="2316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3700" spc="-75" dirty="0">
                <a:latin typeface="Symbol"/>
                <a:cs typeface="Symbol"/>
              </a:rPr>
              <a:t></a:t>
            </a:r>
            <a:r>
              <a:rPr sz="3700" spc="-75" dirty="0">
                <a:latin typeface="Times New Roman"/>
                <a:cs typeface="Times New Roman"/>
              </a:rPr>
              <a:t>	</a:t>
            </a:r>
            <a:r>
              <a:rPr sz="3700" b="1" spc="-45" dirty="0">
                <a:latin typeface="Times New Roman"/>
                <a:cs typeface="Times New Roman"/>
              </a:rPr>
              <a:t>n </a:t>
            </a:r>
            <a:r>
              <a:rPr sz="3700" spc="-45" dirty="0">
                <a:latin typeface="Symbol"/>
                <a:cs typeface="Symbol"/>
              </a:rPr>
              <a:t>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K</a:t>
            </a:r>
            <a:r>
              <a:rPr sz="3225" spc="127" baseline="42635" dirty="0">
                <a:latin typeface="Times New Roman"/>
                <a:cs typeface="Times New Roman"/>
              </a:rPr>
              <a:t>T</a:t>
            </a:r>
            <a:r>
              <a:rPr sz="3700" b="1" spc="85" dirty="0"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971800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124199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1"/>
                </a:moveTo>
                <a:lnTo>
                  <a:pt x="441960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600" y="5158576"/>
            <a:ext cx="44408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相机参考系中的场景平面方向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676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0"/>
                </a:moveTo>
                <a:lnTo>
                  <a:pt x="76200" y="1600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2766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276600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0" y="0"/>
                </a:moveTo>
                <a:lnTo>
                  <a:pt x="3048000" y="76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2895600" y="1143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3124200"/>
            <a:ext cx="2895600" cy="914400"/>
          </a:xfrm>
          <a:custGeom>
            <a:avLst/>
            <a:gdLst/>
            <a:ahLst/>
            <a:cxnLst/>
            <a:rect l="l" t="t" r="r" b="b"/>
            <a:pathLst>
              <a:path w="2895600" h="914400">
                <a:moveTo>
                  <a:pt x="289560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500" y="4703254"/>
            <a:ext cx="96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468" y="2120090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1322062" y="0"/>
                </a:moveTo>
                <a:lnTo>
                  <a:pt x="171550" y="878889"/>
                </a:lnTo>
                <a:lnTo>
                  <a:pt x="0" y="2160617"/>
                </a:lnTo>
                <a:lnTo>
                  <a:pt x="60553" y="2114359"/>
                </a:lnTo>
                <a:lnTo>
                  <a:pt x="1029404" y="1374242"/>
                </a:lnTo>
                <a:lnTo>
                  <a:pt x="1322062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3468" y="2120091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60553" y="2114359"/>
                </a:moveTo>
                <a:lnTo>
                  <a:pt x="1029405" y="1374242"/>
                </a:lnTo>
                <a:lnTo>
                  <a:pt x="1322062" y="0"/>
                </a:lnTo>
                <a:lnTo>
                  <a:pt x="171550" y="878889"/>
                </a:lnTo>
                <a:lnTo>
                  <a:pt x="0" y="2160617"/>
                </a:lnTo>
                <a:lnTo>
                  <a:pt x="121106" y="20681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2087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508795" y="505105"/>
                </a:moveTo>
                <a:lnTo>
                  <a:pt x="285278" y="505105"/>
                </a:lnTo>
                <a:lnTo>
                  <a:pt x="0" y="674951"/>
                </a:lnTo>
                <a:lnTo>
                  <a:pt x="1255925" y="675700"/>
                </a:lnTo>
                <a:lnTo>
                  <a:pt x="1508795" y="505105"/>
                </a:lnTo>
                <a:close/>
              </a:path>
              <a:path w="2250440" h="676275">
                <a:moveTo>
                  <a:pt x="1067508" y="0"/>
                </a:moveTo>
                <a:lnTo>
                  <a:pt x="142644" y="590025"/>
                </a:lnTo>
                <a:lnTo>
                  <a:pt x="285278" y="505105"/>
                </a:lnTo>
                <a:lnTo>
                  <a:pt x="1508795" y="505105"/>
                </a:lnTo>
                <a:lnTo>
                  <a:pt x="2249825" y="5180"/>
                </a:lnTo>
                <a:lnTo>
                  <a:pt x="1067508" y="0"/>
                </a:lnTo>
                <a:close/>
              </a:path>
            </a:pathLst>
          </a:custGeom>
          <a:solidFill>
            <a:srgbClr val="99CCFF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2086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42639" y="590028"/>
                </a:moveTo>
                <a:lnTo>
                  <a:pt x="1067508" y="0"/>
                </a:lnTo>
                <a:lnTo>
                  <a:pt x="2249826" y="5179"/>
                </a:lnTo>
                <a:lnTo>
                  <a:pt x="1255926" y="675701"/>
                </a:lnTo>
                <a:lnTo>
                  <a:pt x="0" y="674951"/>
                </a:lnTo>
                <a:lnTo>
                  <a:pt x="285279" y="505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0"/>
                </a:moveTo>
                <a:lnTo>
                  <a:pt x="1219200" y="0"/>
                </a:lnTo>
                <a:lnTo>
                  <a:pt x="1219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1066800" y="0"/>
                </a:moveTo>
                <a:lnTo>
                  <a:pt x="0" y="657225"/>
                </a:lnTo>
                <a:lnTo>
                  <a:pt x="0" y="1752600"/>
                </a:lnTo>
                <a:lnTo>
                  <a:pt x="1066800" y="1095375"/>
                </a:lnTo>
                <a:lnTo>
                  <a:pt x="1066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0" y="1752600"/>
                </a:moveTo>
                <a:lnTo>
                  <a:pt x="1066800" y="1095375"/>
                </a:lnTo>
                <a:lnTo>
                  <a:pt x="1066800" y="0"/>
                </a:lnTo>
                <a:lnTo>
                  <a:pt x="0" y="657225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019" y="3300620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52589" y="151325"/>
                </a:moveTo>
                <a:lnTo>
                  <a:pt x="85587" y="151325"/>
                </a:lnTo>
                <a:lnTo>
                  <a:pt x="0" y="202209"/>
                </a:lnTo>
                <a:lnTo>
                  <a:pt x="376774" y="202399"/>
                </a:lnTo>
                <a:lnTo>
                  <a:pt x="452589" y="151325"/>
                </a:lnTo>
                <a:close/>
              </a:path>
              <a:path w="675004" h="202564">
                <a:moveTo>
                  <a:pt x="320268" y="0"/>
                </a:moveTo>
                <a:lnTo>
                  <a:pt x="42793" y="176767"/>
                </a:lnTo>
                <a:lnTo>
                  <a:pt x="85587" y="151325"/>
                </a:lnTo>
                <a:lnTo>
                  <a:pt x="452589" y="151325"/>
                </a:lnTo>
                <a:lnTo>
                  <a:pt x="674961" y="1520"/>
                </a:lnTo>
                <a:lnTo>
                  <a:pt x="320268" y="0"/>
                </a:lnTo>
                <a:close/>
              </a:path>
            </a:pathLst>
          </a:custGeom>
          <a:solidFill>
            <a:srgbClr val="969696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019" y="3300621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2793" y="176767"/>
                </a:moveTo>
                <a:lnTo>
                  <a:pt x="320269" y="0"/>
                </a:lnTo>
                <a:lnTo>
                  <a:pt x="674962" y="1519"/>
                </a:lnTo>
                <a:lnTo>
                  <a:pt x="376775" y="202399"/>
                </a:lnTo>
                <a:lnTo>
                  <a:pt x="0" y="202209"/>
                </a:lnTo>
                <a:lnTo>
                  <a:pt x="85587" y="151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319557"/>
                </a:moveTo>
                <a:lnTo>
                  <a:pt x="365760" y="319557"/>
                </a:lnTo>
                <a:lnTo>
                  <a:pt x="365760" y="0"/>
                </a:lnTo>
                <a:lnTo>
                  <a:pt x="0" y="0"/>
                </a:lnTo>
                <a:lnTo>
                  <a:pt x="0" y="31955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0"/>
                </a:moveTo>
                <a:lnTo>
                  <a:pt x="365760" y="0"/>
                </a:lnTo>
                <a:lnTo>
                  <a:pt x="365760" y="319557"/>
                </a:lnTo>
                <a:lnTo>
                  <a:pt x="0" y="31955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320039" y="0"/>
                </a:moveTo>
                <a:lnTo>
                  <a:pt x="0" y="196870"/>
                </a:lnTo>
                <a:lnTo>
                  <a:pt x="0" y="524986"/>
                </a:lnTo>
                <a:lnTo>
                  <a:pt x="320039" y="328117"/>
                </a:lnTo>
                <a:lnTo>
                  <a:pt x="32003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0" y="524986"/>
                </a:moveTo>
                <a:lnTo>
                  <a:pt x="320040" y="328116"/>
                </a:lnTo>
                <a:lnTo>
                  <a:pt x="320040" y="0"/>
                </a:lnTo>
                <a:lnTo>
                  <a:pt x="0" y="196869"/>
                </a:lnTo>
                <a:lnTo>
                  <a:pt x="0" y="5249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438400"/>
            <a:ext cx="5867400" cy="1066800"/>
          </a:xfrm>
          <a:custGeom>
            <a:avLst/>
            <a:gdLst/>
            <a:ahLst/>
            <a:cxnLst/>
            <a:rect l="l" t="t" r="r" b="b"/>
            <a:pathLst>
              <a:path w="5867400" h="1066800">
                <a:moveTo>
                  <a:pt x="5867400" y="1066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3601720"/>
            <a:ext cx="7863840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127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恢复相机参考系统中的结构</a:t>
            </a: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zh-CN" altLang="en-US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0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注意：场景的实际比例无法恢复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1295400"/>
            <a:ext cx="3505200" cy="2209800"/>
          </a:xfrm>
          <a:custGeom>
            <a:avLst/>
            <a:gdLst/>
            <a:ahLst/>
            <a:cxnLst/>
            <a:rect l="l" t="t" r="r" b="b"/>
            <a:pathLst>
              <a:path w="3505200" h="2209800">
                <a:moveTo>
                  <a:pt x="3505200" y="2209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9" y="350519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400" y="1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3352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352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826" y="25082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9505" y="30964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70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125" y="33639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2762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150" y="2667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7400" y="2667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150" y="2762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381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6150" y="2286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2286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50" y="2381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087" y="3187700"/>
            <a:ext cx="150812" cy="25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124200"/>
            <a:ext cx="127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3124200"/>
            <a:ext cx="127000" cy="228600"/>
          </a:xfrm>
          <a:custGeom>
            <a:avLst/>
            <a:gdLst/>
            <a:ahLst/>
            <a:cxnLst/>
            <a:rect l="l" t="t" r="r" b="b"/>
            <a:pathLst>
              <a:path w="127000" h="228600">
                <a:moveTo>
                  <a:pt x="0" y="31750"/>
                </a:moveTo>
                <a:lnTo>
                  <a:pt x="31750" y="0"/>
                </a:lnTo>
                <a:lnTo>
                  <a:pt x="127000" y="0"/>
                </a:lnTo>
                <a:lnTo>
                  <a:pt x="127000" y="196850"/>
                </a:lnTo>
                <a:lnTo>
                  <a:pt x="95250" y="228600"/>
                </a:lnTo>
                <a:lnTo>
                  <a:pt x="0" y="228600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312420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0" y="31750"/>
                </a:moveTo>
                <a:lnTo>
                  <a:pt x="95250" y="31750"/>
                </a:lnTo>
                <a:lnTo>
                  <a:pt x="12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7850" y="315595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1100" y="2362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76200" y="1066800"/>
                </a:lnTo>
                <a:close/>
              </a:path>
              <a:path w="76200" h="1143000">
                <a:moveTo>
                  <a:pt x="50800" y="76200"/>
                </a:moveTo>
                <a:lnTo>
                  <a:pt x="25400" y="76200"/>
                </a:lnTo>
                <a:lnTo>
                  <a:pt x="25400" y="1066800"/>
                </a:lnTo>
                <a:lnTo>
                  <a:pt x="50800" y="1066800"/>
                </a:lnTo>
                <a:lnTo>
                  <a:pt x="50800" y="76200"/>
                </a:lnTo>
                <a:close/>
              </a:path>
              <a:path w="76200" h="1143000">
                <a:moveTo>
                  <a:pt x="38099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9800" y="5638800"/>
            <a:ext cx="4997450" cy="7720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识别有助于重构</a:t>
            </a:r>
            <a:r>
              <a:rPr lang="en-US" altLang="zh-CN" sz="2400" spc="5" dirty="0">
                <a:latin typeface="Arial Unicode MS"/>
                <a:cs typeface="Arial Unicode MS"/>
              </a:rPr>
              <a:t>!</a:t>
            </a:r>
            <a:endParaRPr lang="zh-CN" altLang="en-US"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349" y="3939828"/>
            <a:ext cx="8096250" cy="1562607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 dirty="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2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4</a:t>
            </a: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单视图计量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5940" y="2286000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复习标定和</a:t>
            </a:r>
            <a:r>
              <a:rPr lang="en-US" altLang="zh-CN" sz="2400" spc="-15" dirty="0">
                <a:solidFill>
                  <a:srgbClr val="BFBFBF"/>
                </a:solidFill>
                <a:cs typeface="Calibri"/>
              </a:rPr>
              <a:t>2D</a:t>
            </a: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变换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影消点和影消线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5" dirty="0">
                <a:solidFill>
                  <a:srgbClr val="BFBFBF"/>
                </a:solidFill>
                <a:cs typeface="Calibri"/>
              </a:rPr>
              <a:t>从单个图像估计几何</a:t>
            </a:r>
            <a:endParaRPr lang="en-US" altLang="zh-CN" sz="2400" spc="-15" dirty="0">
              <a:solidFill>
                <a:srgbClr val="BFBFBF"/>
              </a:solidFill>
              <a:cs typeface="Calibri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拓展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974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10600" cy="647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2712" y="53975"/>
            <a:ext cx="3367087" cy="680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29" y="232854"/>
            <a:ext cx="74752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相机标定后</a:t>
            </a:r>
            <a:r>
              <a:rPr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...</a:t>
            </a:r>
            <a:endParaRPr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9813" y="3426483"/>
            <a:ext cx="7992109" cy="305724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995"/>
              </a:spcBef>
              <a:tabLst>
                <a:tab pos="2590800" algn="l"/>
              </a:tabLst>
            </a:pPr>
            <a:r>
              <a:rPr sz="3950" spc="75" dirty="0">
                <a:latin typeface="Times New Roman"/>
                <a:cs typeface="Times New Roman"/>
              </a:rPr>
              <a:t>M</a:t>
            </a:r>
            <a:r>
              <a:rPr sz="3950" spc="-254" dirty="0">
                <a:latin typeface="Times New Roman"/>
                <a:cs typeface="Times New Roman"/>
              </a:rPr>
              <a:t> </a:t>
            </a:r>
            <a:r>
              <a:rPr sz="3950" spc="50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spc="-250" dirty="0">
                <a:latin typeface="Times New Roman"/>
                <a:cs typeface="Times New Roman"/>
              </a:rPr>
              <a:t>K</a:t>
            </a:r>
            <a:r>
              <a:rPr sz="5450" spc="-250" dirty="0">
                <a:latin typeface="Symbol"/>
                <a:cs typeface="Symbol"/>
              </a:rPr>
              <a:t></a:t>
            </a:r>
            <a:r>
              <a:rPr sz="3950" spc="-250" dirty="0">
                <a:latin typeface="Times New Roman"/>
                <a:cs typeface="Times New Roman"/>
              </a:rPr>
              <a:t>R	</a:t>
            </a:r>
            <a:r>
              <a:rPr sz="3950" spc="-220" dirty="0">
                <a:latin typeface="Times New Roman"/>
                <a:cs typeface="Times New Roman"/>
              </a:rPr>
              <a:t>T</a:t>
            </a:r>
            <a:r>
              <a:rPr sz="5450" spc="-220" dirty="0">
                <a:latin typeface="Symbol"/>
                <a:cs typeface="Symbol"/>
              </a:rPr>
              <a:t></a:t>
            </a:r>
            <a:endParaRPr sz="54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R, </a:t>
            </a:r>
            <a:r>
              <a:rPr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T</a:t>
            </a:r>
            <a:r>
              <a:rPr 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  </a:t>
            </a: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但这些只能将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与标定装置相关联</a:t>
            </a:r>
            <a:endParaRPr lang="en-US" altLang="zh-CN" sz="2400" spc="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那么是否可以根据单个图像的测量值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去估算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不能</a:t>
            </a:r>
            <a:r>
              <a:rPr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可以位于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定义的直线上的任何位置）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83540" y="1219200"/>
            <a:ext cx="7176135" cy="2998527"/>
            <a:chOff x="383540" y="1219200"/>
            <a:chExt cx="7176135" cy="2998527"/>
          </a:xfrm>
        </p:grpSpPr>
        <p:sp>
          <p:nvSpPr>
            <p:cNvPr id="3" name="object 3"/>
            <p:cNvSpPr/>
            <p:nvPr/>
          </p:nvSpPr>
          <p:spPr>
            <a:xfrm>
              <a:off x="4626249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171745" y="0"/>
                  </a:moveTo>
                  <a:lnTo>
                    <a:pt x="0" y="895109"/>
                  </a:lnTo>
                  <a:lnTo>
                    <a:pt x="95109" y="2553707"/>
                  </a:lnTo>
                  <a:lnTo>
                    <a:pt x="156780" y="2506595"/>
                  </a:lnTo>
                  <a:lnTo>
                    <a:pt x="1143511" y="1752818"/>
                  </a:lnTo>
                  <a:lnTo>
                    <a:pt x="1171745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6250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56778" y="2506595"/>
                  </a:moveTo>
                  <a:lnTo>
                    <a:pt x="1143511" y="1752819"/>
                  </a:lnTo>
                  <a:lnTo>
                    <a:pt x="1171744" y="0"/>
                  </a:lnTo>
                  <a:lnTo>
                    <a:pt x="0" y="895109"/>
                  </a:lnTo>
                  <a:lnTo>
                    <a:pt x="95108" y="2553706"/>
                  </a:lnTo>
                  <a:lnTo>
                    <a:pt x="218449" y="2459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 dirty="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4317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24400" y="2854036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8568" y="2791691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2737" y="2760517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6905" y="2698173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4400" y="2667000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1073" y="2667000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24400" y="2760517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400" y="2854036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4400" y="2947554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3041073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4400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6905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0652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13157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399" y="3352800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88567" y="329045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4820" y="322810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8988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1072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745865" y="1870442"/>
              <a:ext cx="877209" cy="238527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670"/>
                </a:lnSpc>
                <a:spcBef>
                  <a:spcPts val="16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Footlight MT Light"/>
                </a:rPr>
                <a:t>视线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391487" y="3402089"/>
            <a:ext cx="62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2575" algn="r">
              <a:lnSpc>
                <a:spcPct val="100000"/>
              </a:lnSpc>
              <a:spcBef>
                <a:spcPts val="980"/>
              </a:spcBef>
            </a:pPr>
            <a:r>
              <a:rPr lang="en-US" altLang="zh-CN" sz="2400" spc="-55" dirty="0">
                <a:latin typeface="Arial Unicode MS"/>
                <a:cs typeface="Arial Unicode MS"/>
              </a:rPr>
              <a:t>C</a:t>
            </a:r>
            <a:endParaRPr lang="en-US" altLang="zh-CN"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80999"/>
            <a:ext cx="6451600" cy="552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14400"/>
            <a:ext cx="6781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2590800" cy="3276600"/>
          </a:xfrm>
          <a:custGeom>
            <a:avLst/>
            <a:gdLst/>
            <a:ahLst/>
            <a:cxnLst/>
            <a:rect l="l" t="t" r="r" b="b"/>
            <a:pathLst>
              <a:path w="2590800" h="3276600">
                <a:moveTo>
                  <a:pt x="76200" y="609600"/>
                </a:moveTo>
                <a:lnTo>
                  <a:pt x="838200" y="0"/>
                </a:lnTo>
                <a:lnTo>
                  <a:pt x="2590800" y="2133600"/>
                </a:lnTo>
                <a:lnTo>
                  <a:pt x="2590800" y="2971800"/>
                </a:lnTo>
                <a:lnTo>
                  <a:pt x="0" y="3276600"/>
                </a:lnTo>
                <a:lnTo>
                  <a:pt x="0" y="60960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219200"/>
            <a:ext cx="3657600" cy="1447800"/>
          </a:xfrm>
          <a:custGeom>
            <a:avLst/>
            <a:gdLst/>
            <a:ahLst/>
            <a:cxnLst/>
            <a:rect l="l" t="t" r="r" b="b"/>
            <a:pathLst>
              <a:path w="3657600" h="1447800">
                <a:moveTo>
                  <a:pt x="0" y="1447800"/>
                </a:moveTo>
                <a:lnTo>
                  <a:pt x="1981200" y="1295400"/>
                </a:lnTo>
                <a:lnTo>
                  <a:pt x="3657600" y="0"/>
                </a:lnTo>
                <a:lnTo>
                  <a:pt x="1143000" y="762000"/>
                </a:lnTo>
                <a:lnTo>
                  <a:pt x="152400" y="1447800"/>
                </a:lnTo>
              </a:path>
            </a:pathLst>
          </a:custGeom>
          <a:ln w="635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76200" y="1447800"/>
                </a:moveTo>
                <a:lnTo>
                  <a:pt x="381000" y="1447800"/>
                </a:lnTo>
                <a:lnTo>
                  <a:pt x="381000" y="533400"/>
                </a:lnTo>
                <a:lnTo>
                  <a:pt x="609600" y="457200"/>
                </a:lnTo>
                <a:lnTo>
                  <a:pt x="228600" y="0"/>
                </a:lnTo>
                <a:lnTo>
                  <a:pt x="152400" y="0"/>
                </a:lnTo>
                <a:lnTo>
                  <a:pt x="0" y="304800"/>
                </a:lnTo>
                <a:lnTo>
                  <a:pt x="0" y="685800"/>
                </a:lnTo>
                <a:lnTo>
                  <a:pt x="76200" y="1524000"/>
                </a:lnTo>
              </a:path>
            </a:pathLst>
          </a:custGeom>
          <a:ln w="635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049520"/>
            <a:ext cx="3355340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手动选择：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影消点与影消线；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遮盖边界；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等等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..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106" y="145605"/>
            <a:ext cx="7170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弊病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981200"/>
            <a:ext cx="2316162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16" y="1962150"/>
            <a:ext cx="463423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975" y="1962150"/>
            <a:ext cx="4648200" cy="1828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tabLst>
                <a:tab pos="3186430" algn="l"/>
              </a:tabLst>
            </a:pPr>
            <a:r>
              <a:rPr sz="1800" b="0" spc="-25" dirty="0">
                <a:latin typeface="Footlight MT Light"/>
                <a:cs typeface="Footlight MT Light"/>
              </a:rPr>
              <a:t>Image	</a:t>
            </a:r>
            <a:r>
              <a:rPr sz="1800" b="0" spc="-5" dirty="0">
                <a:latin typeface="Footlight MT Light"/>
                <a:cs typeface="Footlight MT Light"/>
              </a:rPr>
              <a:t>Depth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193" y="5199215"/>
            <a:ext cx="2875868" cy="118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37" y="4343400"/>
            <a:ext cx="2430571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429" y="4343400"/>
            <a:ext cx="2430571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2827" y="5498274"/>
            <a:ext cx="13874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Planar</a:t>
            </a:r>
            <a:r>
              <a:rPr sz="1800" b="0" spc="-4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Surface  </a:t>
            </a:r>
            <a:r>
              <a:rPr sz="1800" b="0" spc="-10" dirty="0">
                <a:latin typeface="Footlight MT Light"/>
                <a:cs typeface="Footlight MT Light"/>
              </a:rPr>
              <a:t>Segmentation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600" y="4559300"/>
            <a:ext cx="3021012" cy="8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6628" y="405047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Plane Parameter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MRF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40" y="6336474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0" dirty="0">
                <a:latin typeface="Footlight MT Light"/>
                <a:cs typeface="Footlight MT Light"/>
              </a:rPr>
              <a:t>Conn</a:t>
            </a:r>
            <a:r>
              <a:rPr sz="1800" b="0" spc="-5" dirty="0">
                <a:latin typeface="Footlight MT Light"/>
                <a:cs typeface="Footlight MT Light"/>
              </a:rPr>
              <a:t>e</a:t>
            </a:r>
            <a:r>
              <a:rPr sz="1800" b="0" spc="-10" dirty="0">
                <a:latin typeface="Footlight MT Light"/>
                <a:cs typeface="Footlight MT Light"/>
              </a:rPr>
              <a:t>c</a:t>
            </a:r>
            <a:r>
              <a:rPr sz="1800" b="0" dirty="0">
                <a:latin typeface="Footlight MT Light"/>
                <a:cs typeface="Footlight MT Light"/>
              </a:rPr>
              <a:t>t</a:t>
            </a:r>
            <a:r>
              <a:rPr sz="1800" b="0" spc="-45" dirty="0">
                <a:latin typeface="Footlight MT Light"/>
                <a:cs typeface="Footlight MT Light"/>
              </a:rPr>
              <a:t>i</a:t>
            </a:r>
            <a:r>
              <a:rPr sz="1800" b="0" dirty="0">
                <a:latin typeface="Footlight MT Light"/>
                <a:cs typeface="Footlight MT Light"/>
              </a:rPr>
              <a:t>vity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603" y="6336474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Co-Planarity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7704" y="143065"/>
            <a:ext cx="23406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/>
              <a:t>“</a:t>
            </a:r>
            <a:r>
              <a:rPr spc="-5" dirty="0"/>
              <a:t>M</a:t>
            </a:r>
            <a:r>
              <a:rPr dirty="0"/>
              <a:t>a</a:t>
            </a:r>
            <a:r>
              <a:rPr spc="-185" dirty="0"/>
              <a:t>k</a:t>
            </a:r>
            <a:r>
              <a:rPr dirty="0"/>
              <a:t>e3D</a:t>
            </a:r>
            <a:r>
              <a:rPr lang="zh-CN" altLang="en-US" dirty="0"/>
              <a:t>”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35940" y="6336474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y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ou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t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u</a:t>
            </a:r>
            <a:r>
              <a:rPr sz="1800" b="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b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e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139" y="996124"/>
            <a:ext cx="53606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4050665" algn="l"/>
              </a:tabLst>
            </a:pPr>
            <a:r>
              <a:rPr sz="1800" b="0" spc="-15" dirty="0">
                <a:latin typeface="Footlight MT Light"/>
                <a:cs typeface="Footlight MT Light"/>
              </a:rPr>
              <a:t>Training	</a:t>
            </a:r>
            <a:r>
              <a:rPr sz="1800" b="0" spc="-5" dirty="0">
                <a:latin typeface="Footlight MT Light"/>
                <a:cs typeface="Footlight MT Light"/>
              </a:rPr>
              <a:t>Prediction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7400"/>
            <a:ext cx="281940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4667885" cy="104772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zh-CN" altLang="en-US" spc="-35" dirty="0"/>
              <a:t>“</a:t>
            </a:r>
            <a:r>
              <a:rPr spc="-35" dirty="0"/>
              <a:t>Make3D</a:t>
            </a:r>
            <a:r>
              <a:rPr lang="zh-CN" altLang="en-US" spc="-35" dirty="0"/>
              <a:t>”</a:t>
            </a:r>
            <a:endParaRPr dirty="0"/>
          </a:p>
          <a:p>
            <a:pPr marL="1969770">
              <a:lnSpc>
                <a:spcPct val="100000"/>
              </a:lnSpc>
              <a:spcBef>
                <a:spcPts val="35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057400"/>
            <a:ext cx="2514600" cy="188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2057400"/>
            <a:ext cx="2514600" cy="188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4977574"/>
            <a:ext cx="455549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125" dirty="0">
                <a:latin typeface="Arial Unicode MS"/>
                <a:cs typeface="Arial Unicode MS"/>
              </a:rPr>
              <a:t>软件名称</a:t>
            </a:r>
            <a:r>
              <a:rPr sz="1800" spc="25" dirty="0">
                <a:latin typeface="Arial Unicode MS"/>
                <a:cs typeface="Arial Unicode MS"/>
              </a:rPr>
              <a:t>: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b="1" spc="100" dirty="0">
                <a:latin typeface="Lucida Sans"/>
                <a:cs typeface="Lucida Sans"/>
              </a:rPr>
              <a:t>Make3D</a:t>
            </a:r>
            <a:endParaRPr sz="18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latin typeface="Lucida Sans"/>
                <a:cs typeface="Lucida Sans"/>
              </a:rPr>
              <a:t>“Convert </a:t>
            </a:r>
            <a:r>
              <a:rPr sz="1800" b="1" spc="65" dirty="0">
                <a:latin typeface="Lucida Sans"/>
                <a:cs typeface="Lucida Sans"/>
              </a:rPr>
              <a:t>your </a:t>
            </a:r>
            <a:r>
              <a:rPr sz="1800" b="1" spc="75" dirty="0">
                <a:latin typeface="Lucida Sans"/>
                <a:cs typeface="Lucida Sans"/>
              </a:rPr>
              <a:t>image </a:t>
            </a:r>
            <a:r>
              <a:rPr sz="1800" b="1" spc="0" dirty="0">
                <a:latin typeface="Lucida Sans"/>
                <a:cs typeface="Lucida Sans"/>
              </a:rPr>
              <a:t>into </a:t>
            </a:r>
            <a:r>
              <a:rPr sz="1800" b="1" spc="65" dirty="0">
                <a:latin typeface="Lucida Sans"/>
                <a:cs typeface="Lucida Sans"/>
              </a:rPr>
              <a:t>3d</a:t>
            </a:r>
            <a:r>
              <a:rPr sz="1800" b="1" spc="0" dirty="0">
                <a:latin typeface="Lucida Sans"/>
                <a:cs typeface="Lucida Sans"/>
              </a:rPr>
              <a:t> </a:t>
            </a:r>
            <a:r>
              <a:rPr sz="1800" b="1" spc="105" dirty="0">
                <a:latin typeface="Lucida Sans"/>
                <a:cs typeface="Lucida Sans"/>
              </a:rPr>
              <a:t>model”</a:t>
            </a:r>
            <a:endParaRPr sz="1800" dirty="0">
              <a:latin typeface="Lucida Sans"/>
              <a:cs typeface="Lucida Sans"/>
            </a:endParaRPr>
          </a:p>
          <a:p>
            <a:pPr marL="88900" marR="1574800">
              <a:lnSpc>
                <a:spcPct val="137700"/>
              </a:lnSpc>
              <a:spcBef>
                <a:spcPts val="760"/>
              </a:spcBef>
            </a:pPr>
            <a:r>
              <a:rPr sz="1800" b="0" spc="-5" dirty="0">
                <a:latin typeface="Footlight MT Light"/>
                <a:cs typeface="Footlight MT Light"/>
                <a:hlinkClick r:id="rId5"/>
              </a:rPr>
              <a:t>http://make3d.stanford.edu/ </a:t>
            </a:r>
            <a:r>
              <a:rPr sz="1800" b="0" spc="-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  <a:hlinkClick r:id="rId6"/>
              </a:rPr>
              <a:t>http://make3d.cs.cornell.edu/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371600"/>
            <a:ext cx="83185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5739" y="5963920"/>
            <a:ext cx="548703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0" spc="-5" dirty="0">
                <a:latin typeface="Footlight MT Light"/>
                <a:cs typeface="Footlight MT Light"/>
              </a:rPr>
              <a:t>Depth Map Prediction </a:t>
            </a:r>
            <a:r>
              <a:rPr sz="1200" b="0" dirty="0">
                <a:latin typeface="Footlight MT Light"/>
                <a:cs typeface="Footlight MT Light"/>
              </a:rPr>
              <a:t>from a </a:t>
            </a:r>
            <a:r>
              <a:rPr sz="1200" b="0" spc="-15" dirty="0">
                <a:latin typeface="Footlight MT Light"/>
                <a:cs typeface="Footlight MT Light"/>
              </a:rPr>
              <a:t>Single </a:t>
            </a:r>
            <a:r>
              <a:rPr sz="1200" b="0" spc="-20" dirty="0">
                <a:latin typeface="Footlight MT Light"/>
                <a:cs typeface="Footlight MT Light"/>
              </a:rPr>
              <a:t>Image </a:t>
            </a:r>
            <a:r>
              <a:rPr sz="1200" b="0" spc="-15" dirty="0">
                <a:latin typeface="Footlight MT Light"/>
                <a:cs typeface="Footlight MT Light"/>
              </a:rPr>
              <a:t>using </a:t>
            </a:r>
            <a:r>
              <a:rPr sz="1200" b="0" dirty="0">
                <a:latin typeface="Footlight MT Light"/>
                <a:cs typeface="Footlight MT Light"/>
              </a:rPr>
              <a:t>a </a:t>
            </a:r>
            <a:r>
              <a:rPr sz="1200" b="0" spc="-5" dirty="0">
                <a:latin typeface="Footlight MT Light"/>
                <a:cs typeface="Footlight MT Light"/>
              </a:rPr>
              <a:t>Multi-Scale Deep</a:t>
            </a:r>
            <a:r>
              <a:rPr sz="1200" b="0" spc="6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Network,</a:t>
            </a:r>
            <a:endParaRPr sz="1200">
              <a:latin typeface="Footlight MT Light"/>
              <a:cs typeface="Footlight MT Light"/>
            </a:endParaRPr>
          </a:p>
          <a:p>
            <a:pPr marL="12700">
              <a:lnSpc>
                <a:spcPts val="1435"/>
              </a:lnSpc>
            </a:pPr>
            <a:r>
              <a:rPr sz="1200" b="0" spc="-15" dirty="0">
                <a:latin typeface="Footlight MT Light"/>
                <a:cs typeface="Footlight MT Light"/>
              </a:rPr>
              <a:t>Eigen, </a:t>
            </a:r>
            <a:r>
              <a:rPr sz="1200" b="0" spc="-45" dirty="0">
                <a:latin typeface="Footlight MT Light"/>
                <a:cs typeface="Footlight MT Light"/>
              </a:rPr>
              <a:t>D., </a:t>
            </a:r>
            <a:r>
              <a:rPr sz="1200" b="0" spc="-5" dirty="0">
                <a:latin typeface="Footlight MT Light"/>
                <a:cs typeface="Footlight MT Light"/>
              </a:rPr>
              <a:t>Puhrsch, </a:t>
            </a:r>
            <a:r>
              <a:rPr sz="1200" b="0" spc="-10" dirty="0">
                <a:latin typeface="Footlight MT Light"/>
                <a:cs typeface="Footlight MT Light"/>
              </a:rPr>
              <a:t>C. </a:t>
            </a:r>
            <a:r>
              <a:rPr sz="1200" b="0" spc="-5" dirty="0">
                <a:latin typeface="Footlight MT Light"/>
                <a:cs typeface="Footlight MT Light"/>
              </a:rPr>
              <a:t>and </a:t>
            </a:r>
            <a:r>
              <a:rPr sz="1200" b="0" spc="-10" dirty="0">
                <a:latin typeface="Footlight MT Light"/>
                <a:cs typeface="Footlight MT Light"/>
              </a:rPr>
              <a:t>Fergus, </a:t>
            </a:r>
            <a:r>
              <a:rPr sz="1200" b="0" dirty="0">
                <a:latin typeface="Footlight MT Light"/>
                <a:cs typeface="Footlight MT Light"/>
              </a:rPr>
              <a:t>R. </a:t>
            </a:r>
            <a:r>
              <a:rPr sz="1200" b="0" spc="-10" dirty="0">
                <a:latin typeface="Footlight MT Light"/>
                <a:cs typeface="Footlight MT Light"/>
              </a:rPr>
              <a:t>Proc. </a:t>
            </a:r>
            <a:r>
              <a:rPr sz="1200" b="0" spc="-5" dirty="0">
                <a:latin typeface="Footlight MT Light"/>
                <a:cs typeface="Footlight MT Light"/>
              </a:rPr>
              <a:t>Neural Information </a:t>
            </a:r>
            <a:r>
              <a:rPr sz="1200" b="0" spc="-10" dirty="0">
                <a:latin typeface="Footlight MT Light"/>
                <a:cs typeface="Footlight MT Light"/>
              </a:rPr>
              <a:t>Processing </a:t>
            </a:r>
            <a:r>
              <a:rPr sz="1200" b="0" spc="-5" dirty="0">
                <a:latin typeface="Footlight MT Light"/>
                <a:cs typeface="Footlight MT Light"/>
              </a:rPr>
              <a:t>Systems</a:t>
            </a:r>
            <a:r>
              <a:rPr sz="1200" b="0" spc="15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2014,</a:t>
            </a:r>
            <a:endParaRPr sz="12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1176"/>
            <a:ext cx="7837805" cy="9848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使用深度学习重构深度图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243204" algn="r">
              <a:lnSpc>
                <a:spcPct val="100000"/>
              </a:lnSpc>
              <a:spcBef>
                <a:spcPts val="390"/>
              </a:spcBef>
            </a:pPr>
            <a:r>
              <a:rPr sz="1800" b="0" spc="-20" dirty="0">
                <a:latin typeface="Footlight MT Light"/>
                <a:cs typeface="Footlight MT Light"/>
              </a:rPr>
              <a:t>Eigen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al.,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2014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2315" y="6269799"/>
            <a:ext cx="24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Unicode MS"/>
                <a:cs typeface="Arial Unicode MS"/>
              </a:rPr>
              <a:t>58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966" y="11090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Dasgupta,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 </a:t>
            </a:r>
            <a:r>
              <a:rPr sz="1800" b="0" dirty="0">
                <a:latin typeface="Footlight MT Light"/>
                <a:cs typeface="Footlight MT Light"/>
              </a:rPr>
              <a:t>CVPR</a:t>
            </a:r>
            <a:r>
              <a:rPr sz="1800" b="0" spc="3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2016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9504" y="2409856"/>
            <a:ext cx="1908069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584" y="2561317"/>
            <a:ext cx="2578100" cy="3017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121" y="4569571"/>
            <a:ext cx="1765274" cy="1466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653" y="1795081"/>
            <a:ext cx="2622486" cy="4554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8432" y="2717800"/>
            <a:ext cx="613833" cy="448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8346" y="2752760"/>
            <a:ext cx="509774" cy="3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8346" y="2752760"/>
            <a:ext cx="509905" cy="332740"/>
          </a:xfrm>
          <a:custGeom>
            <a:avLst/>
            <a:gdLst/>
            <a:ahLst/>
            <a:cxnLst/>
            <a:rect l="l" t="t" r="r" b="b"/>
            <a:pathLst>
              <a:path w="509904" h="332739">
                <a:moveTo>
                  <a:pt x="0" y="83042"/>
                </a:moveTo>
                <a:lnTo>
                  <a:pt x="343689" y="83042"/>
                </a:lnTo>
                <a:lnTo>
                  <a:pt x="343689" y="0"/>
                </a:lnTo>
                <a:lnTo>
                  <a:pt x="509774" y="166084"/>
                </a:lnTo>
                <a:lnTo>
                  <a:pt x="343689" y="332169"/>
                </a:lnTo>
                <a:lnTo>
                  <a:pt x="343689" y="249126"/>
                </a:lnTo>
                <a:lnTo>
                  <a:pt x="0" y="249126"/>
                </a:lnTo>
                <a:lnTo>
                  <a:pt x="0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9233" y="3103033"/>
            <a:ext cx="508000" cy="567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363" y="3133943"/>
            <a:ext cx="403957" cy="460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0363" y="3133943"/>
            <a:ext cx="404495" cy="461009"/>
          </a:xfrm>
          <a:custGeom>
            <a:avLst/>
            <a:gdLst/>
            <a:ahLst/>
            <a:cxnLst/>
            <a:rect l="l" t="t" r="r" b="b"/>
            <a:pathLst>
              <a:path w="404495" h="461010">
                <a:moveTo>
                  <a:pt x="134070" y="0"/>
                </a:moveTo>
                <a:lnTo>
                  <a:pt x="336922" y="277441"/>
                </a:lnTo>
                <a:lnTo>
                  <a:pt x="403958" y="228428"/>
                </a:lnTo>
                <a:lnTo>
                  <a:pt x="367913" y="460524"/>
                </a:lnTo>
                <a:lnTo>
                  <a:pt x="135817" y="424480"/>
                </a:lnTo>
                <a:lnTo>
                  <a:pt x="202852" y="375467"/>
                </a:lnTo>
                <a:lnTo>
                  <a:pt x="0" y="98026"/>
                </a:lnTo>
                <a:lnTo>
                  <a:pt x="134070" y="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4933" y="4720166"/>
            <a:ext cx="584200" cy="499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8097" y="4750817"/>
            <a:ext cx="478825" cy="391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097" y="4750817"/>
            <a:ext cx="479425" cy="391795"/>
          </a:xfrm>
          <a:custGeom>
            <a:avLst/>
            <a:gdLst/>
            <a:ahLst/>
            <a:cxnLst/>
            <a:rect l="l" t="t" r="r" b="b"/>
            <a:pathLst>
              <a:path w="479425" h="391795">
                <a:moveTo>
                  <a:pt x="478824" y="141957"/>
                </a:moveTo>
                <a:lnTo>
                  <a:pt x="185062" y="320356"/>
                </a:lnTo>
                <a:lnTo>
                  <a:pt x="228166" y="391335"/>
                </a:lnTo>
                <a:lnTo>
                  <a:pt x="0" y="335586"/>
                </a:lnTo>
                <a:lnTo>
                  <a:pt x="55748" y="107419"/>
                </a:lnTo>
                <a:lnTo>
                  <a:pt x="98852" y="178398"/>
                </a:lnTo>
                <a:lnTo>
                  <a:pt x="392615" y="0"/>
                </a:lnTo>
                <a:lnTo>
                  <a:pt x="478824" y="141957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4567" y="5029200"/>
            <a:ext cx="643466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6548" y="5062278"/>
            <a:ext cx="541576" cy="33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6547" y="5062278"/>
            <a:ext cx="541655" cy="332740"/>
          </a:xfrm>
          <a:custGeom>
            <a:avLst/>
            <a:gdLst/>
            <a:ahLst/>
            <a:cxnLst/>
            <a:rect l="l" t="t" r="r" b="b"/>
            <a:pathLst>
              <a:path w="541654" h="332739">
                <a:moveTo>
                  <a:pt x="541577" y="83042"/>
                </a:moveTo>
                <a:lnTo>
                  <a:pt x="166084" y="83042"/>
                </a:lnTo>
                <a:lnTo>
                  <a:pt x="166084" y="0"/>
                </a:lnTo>
                <a:lnTo>
                  <a:pt x="0" y="166084"/>
                </a:lnTo>
                <a:lnTo>
                  <a:pt x="166084" y="332169"/>
                </a:lnTo>
                <a:lnTo>
                  <a:pt x="166084" y="249126"/>
                </a:lnTo>
                <a:lnTo>
                  <a:pt x="541577" y="249126"/>
                </a:lnTo>
                <a:lnTo>
                  <a:pt x="541577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743" y="2988259"/>
            <a:ext cx="2073654" cy="3730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4064" y="1044796"/>
            <a:ext cx="2062925" cy="172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861" y="2957921"/>
            <a:ext cx="2063664" cy="171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201" y="4971357"/>
            <a:ext cx="2071079" cy="17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8954" y="998671"/>
            <a:ext cx="4323696" cy="1721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18" y="2957921"/>
            <a:ext cx="2067187" cy="171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179" y="4971357"/>
            <a:ext cx="2063967" cy="17165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4400" spc="1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布局估计</a:t>
            </a:r>
            <a:endParaRPr sz="4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600" y="230684"/>
            <a:ext cx="6406192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5250" algn="ctr">
              <a:lnSpc>
                <a:spcPct val="100299"/>
              </a:lnSpc>
              <a:spcBef>
                <a:spcPts val="85"/>
              </a:spcBef>
            </a:pPr>
            <a:r>
              <a:rPr lang="zh-CN" altLang="en-US" sz="3600" b="1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从单个图像进行相关对象检测和场景布局估计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8840" y="1430356"/>
            <a:ext cx="548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0" dirty="0">
                <a:latin typeface="Footlight MT Light"/>
                <a:cs typeface="Footlight MT Light"/>
              </a:rPr>
              <a:t>Y. </a:t>
            </a:r>
            <a:r>
              <a:rPr sz="2000" b="0" spc="-30" dirty="0">
                <a:latin typeface="Footlight MT Light"/>
                <a:cs typeface="Footlight MT Light"/>
              </a:rPr>
              <a:t>Bao, </a:t>
            </a:r>
            <a:r>
              <a:rPr sz="2000" b="0" dirty="0">
                <a:latin typeface="Footlight MT Light"/>
                <a:cs typeface="Footlight MT Light"/>
              </a:rPr>
              <a:t>M. </a:t>
            </a:r>
            <a:r>
              <a:rPr sz="2000" b="0" spc="-5" dirty="0">
                <a:latin typeface="Footlight MT Light"/>
                <a:cs typeface="Footlight MT Light"/>
              </a:rPr>
              <a:t>Sun, </a:t>
            </a:r>
            <a:r>
              <a:rPr sz="2000" b="0" spc="-25" dirty="0">
                <a:latin typeface="Footlight MT Light"/>
                <a:cs typeface="Footlight MT Light"/>
              </a:rPr>
              <a:t>S. </a:t>
            </a:r>
            <a:r>
              <a:rPr sz="2000" b="0" spc="-15" dirty="0">
                <a:latin typeface="Footlight MT Light"/>
                <a:cs typeface="Footlight MT Light"/>
              </a:rPr>
              <a:t>Savarese, </a:t>
            </a:r>
            <a:r>
              <a:rPr sz="2000" b="0" spc="-5" dirty="0">
                <a:latin typeface="Footlight MT Light"/>
                <a:cs typeface="Footlight MT Light"/>
              </a:rPr>
              <a:t>CVPR 2010, </a:t>
            </a:r>
            <a:r>
              <a:rPr sz="2000" b="0" spc="-25" dirty="0">
                <a:latin typeface="Footlight MT Light"/>
                <a:cs typeface="Footlight MT Light"/>
              </a:rPr>
              <a:t>BMVC</a:t>
            </a:r>
            <a:r>
              <a:rPr sz="2000" b="0" spc="185" dirty="0">
                <a:latin typeface="Footlight MT Light"/>
                <a:cs typeface="Footlight MT Light"/>
              </a:rPr>
              <a:t> </a:t>
            </a:r>
            <a:r>
              <a:rPr sz="2000" b="0" spc="-5" dirty="0">
                <a:latin typeface="Footlight MT Light"/>
                <a:cs typeface="Footlight MT Light"/>
              </a:rPr>
              <a:t>2010</a:t>
            </a:r>
            <a:endParaRPr sz="20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623" y="2839402"/>
            <a:ext cx="1435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991869" algn="l"/>
              </a:tabLst>
            </a:pPr>
            <a:r>
              <a:rPr sz="1400" b="0" spc="-5" dirty="0">
                <a:latin typeface="Footlight MT Light"/>
                <a:cs typeface="Footlight MT Light"/>
              </a:rPr>
              <a:t>M.</a:t>
            </a:r>
            <a:r>
              <a:rPr sz="1400" b="0" dirty="0">
                <a:latin typeface="Footlight MT Light"/>
                <a:cs typeface="Footlight MT Light"/>
              </a:rPr>
              <a:t> </a:t>
            </a:r>
            <a:r>
              <a:rPr sz="1400" b="0" spc="-5" dirty="0">
                <a:latin typeface="Footlight MT Light"/>
                <a:cs typeface="Footlight MT Light"/>
              </a:rPr>
              <a:t>Sun	</a:t>
            </a:r>
            <a:r>
              <a:rPr sz="1400" b="0" spc="-65" dirty="0">
                <a:latin typeface="Footlight MT Light"/>
                <a:cs typeface="Footlight MT Light"/>
              </a:rPr>
              <a:t>Y.</a:t>
            </a:r>
            <a:r>
              <a:rPr sz="1400" b="0" spc="-95" dirty="0">
                <a:latin typeface="Footlight MT Light"/>
                <a:cs typeface="Footlight MT Light"/>
              </a:rPr>
              <a:t> </a:t>
            </a:r>
            <a:r>
              <a:rPr sz="1400" b="0" dirty="0">
                <a:latin typeface="Footlight MT Light"/>
                <a:cs typeface="Footlight MT Light"/>
              </a:rPr>
              <a:t>Bao</a:t>
            </a:r>
            <a:endParaRPr sz="14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38744"/>
            <a:ext cx="4847826" cy="363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2856214"/>
            <a:ext cx="4969022" cy="3734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885579"/>
            <a:ext cx="5009421" cy="3757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029023"/>
            <a:ext cx="4994422" cy="3745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5257" y="956204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5257" y="956204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168465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 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3436" y="2409689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3436" y="24096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4414" y="2658609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50262" y="1565139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5941" y="2153356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4561" y="2420801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9486" y="17238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1886" y="1800089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73326" y="1439409"/>
            <a:ext cx="29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5111" y="14190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2838" y="2668826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1923544" y="0"/>
                </a:moveTo>
                <a:lnTo>
                  <a:pt x="551177" y="461233"/>
                </a:lnTo>
                <a:lnTo>
                  <a:pt x="0" y="1691525"/>
                </a:lnTo>
                <a:lnTo>
                  <a:pt x="72231" y="1667249"/>
                </a:lnTo>
                <a:lnTo>
                  <a:pt x="1227907" y="1278843"/>
                </a:lnTo>
                <a:lnTo>
                  <a:pt x="1923544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2838" y="2668827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72229" y="1667249"/>
                </a:moveTo>
                <a:lnTo>
                  <a:pt x="1227906" y="1278842"/>
                </a:lnTo>
                <a:lnTo>
                  <a:pt x="1923543" y="0"/>
                </a:lnTo>
                <a:lnTo>
                  <a:pt x="551177" y="461232"/>
                </a:lnTo>
                <a:lnTo>
                  <a:pt x="0" y="1691524"/>
                </a:lnTo>
                <a:lnTo>
                  <a:pt x="144459" y="164297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4886" y="3857489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4886" y="38574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5864" y="4106409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7951" y="3065158"/>
            <a:ext cx="299085" cy="958215"/>
          </a:xfrm>
          <a:custGeom>
            <a:avLst/>
            <a:gdLst/>
            <a:ahLst/>
            <a:cxnLst/>
            <a:rect l="l" t="t" r="r" b="b"/>
            <a:pathLst>
              <a:path w="299085" h="958214">
                <a:moveTo>
                  <a:pt x="232618" y="0"/>
                </a:moveTo>
                <a:lnTo>
                  <a:pt x="74631" y="200903"/>
                </a:lnTo>
                <a:lnTo>
                  <a:pt x="149270" y="216246"/>
                </a:lnTo>
                <a:lnTo>
                  <a:pt x="0" y="942425"/>
                </a:lnTo>
                <a:lnTo>
                  <a:pt x="74639" y="957767"/>
                </a:lnTo>
                <a:lnTo>
                  <a:pt x="223909" y="231589"/>
                </a:lnTo>
                <a:lnTo>
                  <a:pt x="294452" y="231589"/>
                </a:lnTo>
                <a:lnTo>
                  <a:pt x="232618" y="0"/>
                </a:lnTo>
                <a:close/>
              </a:path>
              <a:path w="299085" h="958214">
                <a:moveTo>
                  <a:pt x="294452" y="231589"/>
                </a:moveTo>
                <a:lnTo>
                  <a:pt x="223909" y="231589"/>
                </a:lnTo>
                <a:lnTo>
                  <a:pt x="298549" y="246932"/>
                </a:lnTo>
                <a:lnTo>
                  <a:pt x="294452" y="23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6117" y="3737457"/>
            <a:ext cx="824230" cy="301625"/>
          </a:xfrm>
          <a:custGeom>
            <a:avLst/>
            <a:gdLst/>
            <a:ahLst/>
            <a:cxnLst/>
            <a:rect l="l" t="t" r="r" b="b"/>
            <a:pathLst>
              <a:path w="824229" h="301625">
                <a:moveTo>
                  <a:pt x="573669" y="0"/>
                </a:moveTo>
                <a:lnTo>
                  <a:pt x="592836" y="73748"/>
                </a:lnTo>
                <a:lnTo>
                  <a:pt x="0" y="227824"/>
                </a:lnTo>
                <a:lnTo>
                  <a:pt x="19166" y="301574"/>
                </a:lnTo>
                <a:lnTo>
                  <a:pt x="612002" y="147499"/>
                </a:lnTo>
                <a:lnTo>
                  <a:pt x="715611" y="147499"/>
                </a:lnTo>
                <a:lnTo>
                  <a:pt x="823668" y="53122"/>
                </a:lnTo>
                <a:lnTo>
                  <a:pt x="573669" y="0"/>
                </a:lnTo>
                <a:close/>
              </a:path>
              <a:path w="824229" h="301625">
                <a:moveTo>
                  <a:pt x="715611" y="147499"/>
                </a:moveTo>
                <a:lnTo>
                  <a:pt x="612002" y="147499"/>
                </a:lnTo>
                <a:lnTo>
                  <a:pt x="631169" y="221249"/>
                </a:lnTo>
                <a:lnTo>
                  <a:pt x="715611" y="14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7599" y="3977935"/>
            <a:ext cx="959485" cy="299085"/>
          </a:xfrm>
          <a:custGeom>
            <a:avLst/>
            <a:gdLst/>
            <a:ahLst/>
            <a:cxnLst/>
            <a:rect l="l" t="t" r="r" b="b"/>
            <a:pathLst>
              <a:path w="959484" h="299085">
                <a:moveTo>
                  <a:pt x="15342" y="0"/>
                </a:moveTo>
                <a:lnTo>
                  <a:pt x="0" y="74640"/>
                </a:lnTo>
                <a:lnTo>
                  <a:pt x="727735" y="224229"/>
                </a:lnTo>
                <a:lnTo>
                  <a:pt x="712392" y="298869"/>
                </a:lnTo>
                <a:lnTo>
                  <a:pt x="959324" y="232937"/>
                </a:lnTo>
                <a:lnTo>
                  <a:pt x="853335" y="149589"/>
                </a:lnTo>
                <a:lnTo>
                  <a:pt x="743077" y="149589"/>
                </a:lnTo>
                <a:lnTo>
                  <a:pt x="15342" y="0"/>
                </a:lnTo>
                <a:close/>
              </a:path>
              <a:path w="959484" h="299085">
                <a:moveTo>
                  <a:pt x="758419" y="74950"/>
                </a:moveTo>
                <a:lnTo>
                  <a:pt x="743077" y="149589"/>
                </a:lnTo>
                <a:lnTo>
                  <a:pt x="853335" y="149589"/>
                </a:lnTo>
                <a:lnTo>
                  <a:pt x="758419" y="7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0936" y="31716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3336" y="3247889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4776" y="288720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7176" y="306075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07311" y="3324089"/>
            <a:ext cx="869315" cy="854075"/>
          </a:xfrm>
          <a:custGeom>
            <a:avLst/>
            <a:gdLst/>
            <a:ahLst/>
            <a:cxnLst/>
            <a:rect l="l" t="t" r="r" b="b"/>
            <a:pathLst>
              <a:path w="869315" h="854075">
                <a:moveTo>
                  <a:pt x="216529" y="626216"/>
                </a:moveTo>
                <a:lnTo>
                  <a:pt x="0" y="762000"/>
                </a:lnTo>
                <a:lnTo>
                  <a:pt x="238545" y="853753"/>
                </a:lnTo>
                <a:lnTo>
                  <a:pt x="231011" y="775893"/>
                </a:lnTo>
                <a:lnTo>
                  <a:pt x="293862" y="766329"/>
                </a:lnTo>
                <a:lnTo>
                  <a:pt x="331218" y="757196"/>
                </a:lnTo>
                <a:lnTo>
                  <a:pt x="400330" y="734514"/>
                </a:lnTo>
                <a:lnTo>
                  <a:pt x="466462" y="703684"/>
                </a:lnTo>
                <a:lnTo>
                  <a:pt x="472719" y="699935"/>
                </a:lnTo>
                <a:lnTo>
                  <a:pt x="223662" y="699935"/>
                </a:lnTo>
                <a:lnTo>
                  <a:pt x="216529" y="626216"/>
                </a:lnTo>
                <a:close/>
              </a:path>
              <a:path w="869315" h="854075">
                <a:moveTo>
                  <a:pt x="838200" y="0"/>
                </a:moveTo>
                <a:lnTo>
                  <a:pt x="653844" y="177018"/>
                </a:lnTo>
                <a:lnTo>
                  <a:pt x="725136" y="202402"/>
                </a:lnTo>
                <a:lnTo>
                  <a:pt x="707274" y="250482"/>
                </a:lnTo>
                <a:lnTo>
                  <a:pt x="672779" y="331393"/>
                </a:lnTo>
                <a:lnTo>
                  <a:pt x="654799" y="369511"/>
                </a:lnTo>
                <a:lnTo>
                  <a:pt x="636197" y="405964"/>
                </a:lnTo>
                <a:lnTo>
                  <a:pt x="616917" y="440576"/>
                </a:lnTo>
                <a:lnTo>
                  <a:pt x="596917" y="473176"/>
                </a:lnTo>
                <a:lnTo>
                  <a:pt x="554598" y="531691"/>
                </a:lnTo>
                <a:lnTo>
                  <a:pt x="508928" y="580398"/>
                </a:lnTo>
                <a:lnTo>
                  <a:pt x="458778" y="619459"/>
                </a:lnTo>
                <a:lnTo>
                  <a:pt x="403779" y="650191"/>
                </a:lnTo>
                <a:lnTo>
                  <a:pt x="344187" y="673790"/>
                </a:lnTo>
                <a:lnTo>
                  <a:pt x="282399" y="690995"/>
                </a:lnTo>
                <a:lnTo>
                  <a:pt x="223662" y="699935"/>
                </a:lnTo>
                <a:lnTo>
                  <a:pt x="472719" y="699935"/>
                </a:lnTo>
                <a:lnTo>
                  <a:pt x="528632" y="663148"/>
                </a:lnTo>
                <a:lnTo>
                  <a:pt x="585657" y="611635"/>
                </a:lnTo>
                <a:lnTo>
                  <a:pt x="611841" y="581988"/>
                </a:lnTo>
                <a:lnTo>
                  <a:pt x="636504" y="550122"/>
                </a:lnTo>
                <a:lnTo>
                  <a:pt x="659787" y="516232"/>
                </a:lnTo>
                <a:lnTo>
                  <a:pt x="681821" y="480501"/>
                </a:lnTo>
                <a:lnTo>
                  <a:pt x="702735" y="443100"/>
                </a:lnTo>
                <a:lnTo>
                  <a:pt x="722651" y="404190"/>
                </a:lnTo>
                <a:lnTo>
                  <a:pt x="741682" y="363931"/>
                </a:lnTo>
                <a:lnTo>
                  <a:pt x="777360" y="280388"/>
                </a:lnTo>
                <a:lnTo>
                  <a:pt x="796897" y="227951"/>
                </a:lnTo>
                <a:lnTo>
                  <a:pt x="866055" y="227951"/>
                </a:lnTo>
                <a:lnTo>
                  <a:pt x="838200" y="0"/>
                </a:lnTo>
                <a:close/>
              </a:path>
              <a:path w="869315" h="854075">
                <a:moveTo>
                  <a:pt x="866055" y="227951"/>
                </a:moveTo>
                <a:lnTo>
                  <a:pt x="796897" y="227951"/>
                </a:lnTo>
                <a:lnTo>
                  <a:pt x="869201" y="253695"/>
                </a:lnTo>
                <a:lnTo>
                  <a:pt x="866055" y="22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68676" y="3869872"/>
            <a:ext cx="50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 Unicode MS"/>
                <a:cs typeface="Arial Unicode MS"/>
              </a:rPr>
              <a:t>R</a:t>
            </a:r>
            <a:r>
              <a:rPr sz="2800" spc="-75" dirty="0">
                <a:latin typeface="Arial Unicode MS"/>
                <a:cs typeface="Arial Unicode MS"/>
              </a:rPr>
              <a:t>,</a:t>
            </a: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5151" y="1215063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Unicode MS"/>
                <a:cs typeface="Arial Unicode MS"/>
              </a:rPr>
              <a:t>s</a:t>
            </a:r>
            <a:r>
              <a:rPr sz="1800" spc="-55" dirty="0">
                <a:latin typeface="Arial Unicode MS"/>
                <a:cs typeface="Arial Unicode MS"/>
              </a:rPr>
              <a:t>t</a:t>
            </a:r>
            <a:r>
              <a:rPr sz="1800" spc="65" dirty="0">
                <a:latin typeface="Arial Unicode MS"/>
                <a:cs typeface="Arial Unicode MS"/>
              </a:rPr>
              <a:t>ar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27" y="5971969"/>
            <a:ext cx="15386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 </a:t>
            </a:r>
            <a:r>
              <a:rPr sz="3300" b="1" spc="-10" dirty="0">
                <a:latin typeface="Times New Roman"/>
                <a:cs typeface="Times New Roman"/>
              </a:rPr>
              <a:t>d</a:t>
            </a:r>
            <a:r>
              <a:rPr sz="2850" spc="-15" baseline="-24853" dirty="0">
                <a:latin typeface="Times New Roman"/>
                <a:cs typeface="Times New Roman"/>
              </a:rPr>
              <a:t>1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434" dirty="0">
                <a:latin typeface="Times New Roman"/>
                <a:cs typeface="Times New Roman"/>
              </a:rPr>
              <a:t> </a:t>
            </a:r>
            <a:r>
              <a:rPr sz="3300" b="1" spc="90" dirty="0">
                <a:latin typeface="Times New Roman"/>
                <a:cs typeface="Times New Roman"/>
              </a:rPr>
              <a:t>d</a:t>
            </a:r>
            <a:r>
              <a:rPr sz="2850" spc="135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305" y="5949872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1243774"/>
            <a:ext cx="28073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v1, </a:t>
            </a:r>
            <a:r>
              <a:rPr sz="2400" spc="55" dirty="0">
                <a:latin typeface="Arial Unicode MS"/>
                <a:cs typeface="Arial Unicode MS"/>
              </a:rPr>
              <a:t>v2: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lang="en-US" altLang="zh-CN" sz="2400" spc="-4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K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已知且不变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77646" y="843386"/>
            <a:ext cx="5404121" cy="4100519"/>
          </a:xfrm>
          <a:custGeom>
            <a:avLst/>
            <a:gdLst/>
            <a:ahLst/>
            <a:cxnLst/>
            <a:rect l="l" t="t" r="r" b="b"/>
            <a:pathLst>
              <a:path w="5486400" h="4038600">
                <a:moveTo>
                  <a:pt x="0" y="0"/>
                </a:moveTo>
                <a:lnTo>
                  <a:pt x="5486400" y="0"/>
                </a:lnTo>
                <a:lnTo>
                  <a:pt x="54864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615787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9"/>
                </a:moveTo>
                <a:lnTo>
                  <a:pt x="0" y="126999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299" y="63500"/>
                </a:lnTo>
                <a:lnTo>
                  <a:pt x="0" y="63499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299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2153920"/>
            <a:ext cx="2877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能计算出 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</a:t>
            </a:r>
            <a:r>
              <a:rPr 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altLang="zh-CN" sz="2400" spc="1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绕</a:t>
            </a:r>
            <a:r>
              <a:rPr lang="en-US" altLang="zh-CN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旋转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4622" y="5546842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198" y="969961"/>
                </a:lnTo>
                <a:lnTo>
                  <a:pt x="152398" y="969961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228599" y="228600"/>
                </a:moveTo>
                <a:lnTo>
                  <a:pt x="152400" y="22860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8921" y="6402504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49" y="152400"/>
                </a:moveTo>
                <a:lnTo>
                  <a:pt x="742950" y="152400"/>
                </a:lnTo>
                <a:lnTo>
                  <a:pt x="742950" y="228599"/>
                </a:lnTo>
                <a:lnTo>
                  <a:pt x="895349" y="1524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895349" y="152400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7572" y="5392243"/>
            <a:ext cx="438150" cy="903605"/>
          </a:xfrm>
          <a:custGeom>
            <a:avLst/>
            <a:gdLst/>
            <a:ahLst/>
            <a:cxnLst/>
            <a:rect l="l" t="t" r="r" b="b"/>
            <a:pathLst>
              <a:path w="438150" h="903604">
                <a:moveTo>
                  <a:pt x="425621" y="0"/>
                </a:moveTo>
                <a:lnTo>
                  <a:pt x="228914" y="163184"/>
                </a:lnTo>
                <a:lnTo>
                  <a:pt x="298658" y="193881"/>
                </a:lnTo>
                <a:lnTo>
                  <a:pt x="0" y="872424"/>
                </a:lnTo>
                <a:lnTo>
                  <a:pt x="69743" y="903121"/>
                </a:lnTo>
                <a:lnTo>
                  <a:pt x="368401" y="224578"/>
                </a:lnTo>
                <a:lnTo>
                  <a:pt x="436638" y="224578"/>
                </a:lnTo>
                <a:lnTo>
                  <a:pt x="425621" y="0"/>
                </a:lnTo>
                <a:close/>
              </a:path>
              <a:path w="438150" h="903604">
                <a:moveTo>
                  <a:pt x="436638" y="224578"/>
                </a:moveTo>
                <a:lnTo>
                  <a:pt x="368401" y="224578"/>
                </a:lnTo>
                <a:lnTo>
                  <a:pt x="438144" y="255275"/>
                </a:lnTo>
                <a:lnTo>
                  <a:pt x="436638" y="22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7096" y="6245145"/>
            <a:ext cx="904875" cy="438784"/>
          </a:xfrm>
          <a:custGeom>
            <a:avLst/>
            <a:gdLst/>
            <a:ahLst/>
            <a:cxnLst/>
            <a:rect l="l" t="t" r="r" b="b"/>
            <a:pathLst>
              <a:path w="904875" h="438784">
                <a:moveTo>
                  <a:pt x="30695" y="0"/>
                </a:moveTo>
                <a:lnTo>
                  <a:pt x="0" y="69743"/>
                </a:lnTo>
                <a:lnTo>
                  <a:pt x="679997" y="369039"/>
                </a:lnTo>
                <a:lnTo>
                  <a:pt x="649300" y="438782"/>
                </a:lnTo>
                <a:lnTo>
                  <a:pt x="904575" y="426259"/>
                </a:lnTo>
                <a:lnTo>
                  <a:pt x="799248" y="299296"/>
                </a:lnTo>
                <a:lnTo>
                  <a:pt x="710693" y="299296"/>
                </a:lnTo>
                <a:lnTo>
                  <a:pt x="30695" y="0"/>
                </a:lnTo>
                <a:close/>
              </a:path>
              <a:path w="904875" h="438784">
                <a:moveTo>
                  <a:pt x="741390" y="229553"/>
                </a:moveTo>
                <a:lnTo>
                  <a:pt x="710693" y="299296"/>
                </a:lnTo>
                <a:lnTo>
                  <a:pt x="799248" y="299296"/>
                </a:lnTo>
                <a:lnTo>
                  <a:pt x="741390" y="22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7771" y="5623042"/>
            <a:ext cx="1184275" cy="1048385"/>
          </a:xfrm>
          <a:custGeom>
            <a:avLst/>
            <a:gdLst/>
            <a:ahLst/>
            <a:cxnLst/>
            <a:rect l="l" t="t" r="r" b="b"/>
            <a:pathLst>
              <a:path w="1184275" h="1048384">
                <a:moveTo>
                  <a:pt x="0" y="1048364"/>
                </a:moveTo>
                <a:lnTo>
                  <a:pt x="1184216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8812" y="5623042"/>
            <a:ext cx="1216660" cy="1048385"/>
          </a:xfrm>
          <a:custGeom>
            <a:avLst/>
            <a:gdLst/>
            <a:ahLst/>
            <a:cxnLst/>
            <a:rect l="l" t="t" r="r" b="b"/>
            <a:pathLst>
              <a:path w="1216659" h="1048384">
                <a:moveTo>
                  <a:pt x="0" y="1048364"/>
                </a:moveTo>
                <a:lnTo>
                  <a:pt x="1216442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6518" y="5914427"/>
            <a:ext cx="378460" cy="233679"/>
          </a:xfrm>
          <a:custGeom>
            <a:avLst/>
            <a:gdLst/>
            <a:ahLst/>
            <a:cxnLst/>
            <a:rect l="l" t="t" r="r" b="b"/>
            <a:pathLst>
              <a:path w="378460" h="233679">
                <a:moveTo>
                  <a:pt x="0" y="11589"/>
                </a:moveTo>
                <a:lnTo>
                  <a:pt x="43436" y="2341"/>
                </a:lnTo>
                <a:lnTo>
                  <a:pt x="86813" y="0"/>
                </a:lnTo>
                <a:lnTo>
                  <a:pt x="129547" y="4221"/>
                </a:lnTo>
                <a:lnTo>
                  <a:pt x="171054" y="14662"/>
                </a:lnTo>
                <a:lnTo>
                  <a:pt x="210747" y="30982"/>
                </a:lnTo>
                <a:lnTo>
                  <a:pt x="248043" y="52836"/>
                </a:lnTo>
                <a:lnTo>
                  <a:pt x="282355" y="79883"/>
                </a:lnTo>
                <a:lnTo>
                  <a:pt x="313101" y="111779"/>
                </a:lnTo>
                <a:lnTo>
                  <a:pt x="339694" y="148182"/>
                </a:lnTo>
                <a:lnTo>
                  <a:pt x="361550" y="188749"/>
                </a:lnTo>
                <a:lnTo>
                  <a:pt x="378084" y="2331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8689" y="5351148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76200" y="284162"/>
                </a:moveTo>
                <a:lnTo>
                  <a:pt x="76200" y="360362"/>
                </a:lnTo>
                <a:lnTo>
                  <a:pt x="152400" y="360362"/>
                </a:lnTo>
                <a:lnTo>
                  <a:pt x="152400" y="284162"/>
                </a:lnTo>
                <a:lnTo>
                  <a:pt x="76200" y="284162"/>
                </a:lnTo>
                <a:close/>
              </a:path>
              <a:path w="228600" h="970279">
                <a:moveTo>
                  <a:pt x="76198" y="436562"/>
                </a:moveTo>
                <a:lnTo>
                  <a:pt x="76198" y="512762"/>
                </a:lnTo>
                <a:lnTo>
                  <a:pt x="152398" y="512762"/>
                </a:lnTo>
                <a:lnTo>
                  <a:pt x="152398" y="436562"/>
                </a:lnTo>
                <a:lnTo>
                  <a:pt x="76198" y="436562"/>
                </a:lnTo>
                <a:close/>
              </a:path>
              <a:path w="228600" h="970279">
                <a:moveTo>
                  <a:pt x="152398" y="588962"/>
                </a:moveTo>
                <a:lnTo>
                  <a:pt x="76198" y="588962"/>
                </a:lnTo>
                <a:lnTo>
                  <a:pt x="76198" y="665162"/>
                </a:lnTo>
                <a:lnTo>
                  <a:pt x="152398" y="665162"/>
                </a:lnTo>
                <a:lnTo>
                  <a:pt x="152398" y="588962"/>
                </a:lnTo>
                <a:close/>
              </a:path>
              <a:path w="228600" h="970279">
                <a:moveTo>
                  <a:pt x="152398" y="741362"/>
                </a:moveTo>
                <a:lnTo>
                  <a:pt x="76198" y="741362"/>
                </a:lnTo>
                <a:lnTo>
                  <a:pt x="76198" y="817562"/>
                </a:lnTo>
                <a:lnTo>
                  <a:pt x="152398" y="817562"/>
                </a:lnTo>
                <a:lnTo>
                  <a:pt x="152398" y="741362"/>
                </a:lnTo>
                <a:close/>
              </a:path>
              <a:path w="228600" h="970279">
                <a:moveTo>
                  <a:pt x="152398" y="893762"/>
                </a:moveTo>
                <a:lnTo>
                  <a:pt x="76198" y="893762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398" y="89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2987" y="620680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685800" y="76199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399"/>
                </a:lnTo>
                <a:lnTo>
                  <a:pt x="685800" y="76199"/>
                </a:lnTo>
                <a:close/>
              </a:path>
              <a:path w="971550" h="2286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971550" h="2286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w="971550" h="2286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71550" h="2286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228599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32063" y="5334697"/>
            <a:ext cx="413384" cy="101600"/>
          </a:xfrm>
          <a:custGeom>
            <a:avLst/>
            <a:gdLst/>
            <a:ahLst/>
            <a:cxnLst/>
            <a:rect l="l" t="t" r="r" b="b"/>
            <a:pathLst>
              <a:path w="413385" h="101600">
                <a:moveTo>
                  <a:pt x="0" y="19046"/>
                </a:moveTo>
                <a:lnTo>
                  <a:pt x="49397" y="7267"/>
                </a:lnTo>
                <a:lnTo>
                  <a:pt x="99059" y="950"/>
                </a:lnTo>
                <a:lnTo>
                  <a:pt x="148497" y="0"/>
                </a:lnTo>
                <a:lnTo>
                  <a:pt x="197227" y="4317"/>
                </a:lnTo>
                <a:lnTo>
                  <a:pt x="244761" y="13806"/>
                </a:lnTo>
                <a:lnTo>
                  <a:pt x="290615" y="28370"/>
                </a:lnTo>
                <a:lnTo>
                  <a:pt x="334301" y="47911"/>
                </a:lnTo>
                <a:lnTo>
                  <a:pt x="375335" y="72332"/>
                </a:lnTo>
                <a:lnTo>
                  <a:pt x="413229" y="1015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8052" y="5741205"/>
            <a:ext cx="239395" cy="196850"/>
          </a:xfrm>
          <a:custGeom>
            <a:avLst/>
            <a:gdLst/>
            <a:ahLst/>
            <a:cxnLst/>
            <a:rect l="l" t="t" r="r" b="b"/>
            <a:pathLst>
              <a:path w="239395" h="196850">
                <a:moveTo>
                  <a:pt x="0" y="0"/>
                </a:moveTo>
                <a:lnTo>
                  <a:pt x="46264" y="9196"/>
                </a:lnTo>
                <a:lnTo>
                  <a:pt x="89558" y="25582"/>
                </a:lnTo>
                <a:lnTo>
                  <a:pt x="129238" y="48629"/>
                </a:lnTo>
                <a:lnTo>
                  <a:pt x="164662" y="77807"/>
                </a:lnTo>
                <a:lnTo>
                  <a:pt x="195186" y="112586"/>
                </a:lnTo>
                <a:lnTo>
                  <a:pt x="220167" y="152436"/>
                </a:lnTo>
                <a:lnTo>
                  <a:pt x="238961" y="19682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5251" y="5504424"/>
            <a:ext cx="9969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1037" y="5305542"/>
            <a:ext cx="1784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0478" y="5304443"/>
            <a:ext cx="1930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53902" y="5046077"/>
            <a:ext cx="3896360" cy="1710055"/>
          </a:xfrm>
          <a:custGeom>
            <a:avLst/>
            <a:gdLst/>
            <a:ahLst/>
            <a:cxnLst/>
            <a:rect l="l" t="t" r="r" b="b"/>
            <a:pathLst>
              <a:path w="3896359" h="1710054">
                <a:moveTo>
                  <a:pt x="0" y="0"/>
                </a:moveTo>
                <a:lnTo>
                  <a:pt x="3896213" y="0"/>
                </a:lnTo>
                <a:lnTo>
                  <a:pt x="3896213" y="1709533"/>
                </a:lnTo>
                <a:lnTo>
                  <a:pt x="0" y="17095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89053" y="518938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2D</a:t>
            </a:r>
            <a:endParaRPr sz="1800" dirty="0">
              <a:latin typeface="Footlight MT Light"/>
              <a:cs typeface="Footlight MT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66688" y="99360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001394" y="1257019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1"/>
                </a:lnTo>
                <a:lnTo>
                  <a:pt x="118849" y="98720"/>
                </a:lnTo>
                <a:lnTo>
                  <a:pt x="143114" y="98720"/>
                </a:lnTo>
                <a:lnTo>
                  <a:pt x="162549" y="65398"/>
                </a:lnTo>
                <a:lnTo>
                  <a:pt x="144443" y="54838"/>
                </a:lnTo>
                <a:lnTo>
                  <a:pt x="170036" y="10956"/>
                </a:lnTo>
                <a:lnTo>
                  <a:pt x="0" y="0"/>
                </a:lnTo>
                <a:close/>
              </a:path>
              <a:path w="1303654" h="775335">
                <a:moveTo>
                  <a:pt x="143114" y="98720"/>
                </a:moveTo>
                <a:lnTo>
                  <a:pt x="118849" y="98720"/>
                </a:lnTo>
                <a:lnTo>
                  <a:pt x="136955" y="109280"/>
                </a:lnTo>
                <a:lnTo>
                  <a:pt x="143114" y="98720"/>
                </a:lnTo>
                <a:close/>
              </a:path>
              <a:path w="1303654" h="775335">
                <a:moveTo>
                  <a:pt x="206430" y="90991"/>
                </a:moveTo>
                <a:lnTo>
                  <a:pt x="180837" y="134874"/>
                </a:lnTo>
                <a:lnTo>
                  <a:pt x="224720" y="160467"/>
                </a:lnTo>
                <a:lnTo>
                  <a:pt x="250313" y="116586"/>
                </a:lnTo>
                <a:lnTo>
                  <a:pt x="206430" y="90991"/>
                </a:lnTo>
                <a:close/>
              </a:path>
              <a:path w="1303654" h="775335">
                <a:moveTo>
                  <a:pt x="294195" y="142179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2"/>
                </a:lnTo>
                <a:lnTo>
                  <a:pt x="294195" y="142179"/>
                </a:lnTo>
                <a:close/>
              </a:path>
              <a:path w="1303654" h="775335">
                <a:moveTo>
                  <a:pt x="381958" y="193365"/>
                </a:moveTo>
                <a:lnTo>
                  <a:pt x="356365" y="237247"/>
                </a:lnTo>
                <a:lnTo>
                  <a:pt x="400248" y="262840"/>
                </a:lnTo>
                <a:lnTo>
                  <a:pt x="425841" y="218958"/>
                </a:lnTo>
                <a:lnTo>
                  <a:pt x="381958" y="193365"/>
                </a:lnTo>
                <a:close/>
              </a:path>
              <a:path w="1303654" h="775335">
                <a:moveTo>
                  <a:pt x="469723" y="244552"/>
                </a:moveTo>
                <a:lnTo>
                  <a:pt x="444129" y="288433"/>
                </a:lnTo>
                <a:lnTo>
                  <a:pt x="488011" y="314027"/>
                </a:lnTo>
                <a:lnTo>
                  <a:pt x="513604" y="270145"/>
                </a:lnTo>
                <a:lnTo>
                  <a:pt x="469723" y="244552"/>
                </a:lnTo>
                <a:close/>
              </a:path>
              <a:path w="1303654" h="775335">
                <a:moveTo>
                  <a:pt x="557486" y="295738"/>
                </a:moveTo>
                <a:lnTo>
                  <a:pt x="531893" y="339620"/>
                </a:lnTo>
                <a:lnTo>
                  <a:pt x="575774" y="365213"/>
                </a:lnTo>
                <a:lnTo>
                  <a:pt x="601369" y="321331"/>
                </a:lnTo>
                <a:lnTo>
                  <a:pt x="557486" y="295738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7" y="390806"/>
                </a:lnTo>
                <a:lnTo>
                  <a:pt x="663539" y="416399"/>
                </a:lnTo>
                <a:lnTo>
                  <a:pt x="689132" y="372518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4" y="398111"/>
                </a:moveTo>
                <a:lnTo>
                  <a:pt x="707420" y="441994"/>
                </a:lnTo>
                <a:lnTo>
                  <a:pt x="751302" y="467587"/>
                </a:lnTo>
                <a:lnTo>
                  <a:pt x="776895" y="423705"/>
                </a:lnTo>
                <a:lnTo>
                  <a:pt x="733014" y="398111"/>
                </a:lnTo>
                <a:close/>
              </a:path>
              <a:path w="1303654" h="775335">
                <a:moveTo>
                  <a:pt x="820778" y="449298"/>
                </a:moveTo>
                <a:lnTo>
                  <a:pt x="795185" y="493180"/>
                </a:lnTo>
                <a:lnTo>
                  <a:pt x="839066" y="518773"/>
                </a:lnTo>
                <a:lnTo>
                  <a:pt x="864660" y="474892"/>
                </a:lnTo>
                <a:lnTo>
                  <a:pt x="820778" y="449298"/>
                </a:lnTo>
                <a:close/>
              </a:path>
              <a:path w="1303654" h="775335">
                <a:moveTo>
                  <a:pt x="908541" y="500485"/>
                </a:moveTo>
                <a:lnTo>
                  <a:pt x="882948" y="544366"/>
                </a:lnTo>
                <a:lnTo>
                  <a:pt x="926830" y="569960"/>
                </a:lnTo>
                <a:lnTo>
                  <a:pt x="952423" y="526078"/>
                </a:lnTo>
                <a:lnTo>
                  <a:pt x="908541" y="500485"/>
                </a:lnTo>
                <a:close/>
              </a:path>
              <a:path w="1303654" h="775335">
                <a:moveTo>
                  <a:pt x="996306" y="551671"/>
                </a:moveTo>
                <a:lnTo>
                  <a:pt x="970713" y="595553"/>
                </a:lnTo>
                <a:lnTo>
                  <a:pt x="1014594" y="621146"/>
                </a:lnTo>
                <a:lnTo>
                  <a:pt x="1040187" y="577264"/>
                </a:lnTo>
                <a:lnTo>
                  <a:pt x="996306" y="551671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6" y="646739"/>
                </a:lnTo>
                <a:lnTo>
                  <a:pt x="1102358" y="672334"/>
                </a:lnTo>
                <a:lnTo>
                  <a:pt x="1127951" y="628451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4" y="654044"/>
                </a:moveTo>
                <a:lnTo>
                  <a:pt x="1146239" y="697927"/>
                </a:lnTo>
                <a:lnTo>
                  <a:pt x="1190122" y="723520"/>
                </a:lnTo>
                <a:lnTo>
                  <a:pt x="1215715" y="679637"/>
                </a:lnTo>
                <a:lnTo>
                  <a:pt x="1171834" y="654044"/>
                </a:lnTo>
                <a:close/>
              </a:path>
              <a:path w="1303654" h="775335">
                <a:moveTo>
                  <a:pt x="1259597" y="705230"/>
                </a:moveTo>
                <a:lnTo>
                  <a:pt x="1234004" y="749113"/>
                </a:lnTo>
                <a:lnTo>
                  <a:pt x="1277885" y="774706"/>
                </a:lnTo>
                <a:lnTo>
                  <a:pt x="1303479" y="730825"/>
                </a:lnTo>
                <a:lnTo>
                  <a:pt x="1259597" y="70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40709" y="6289776"/>
            <a:ext cx="7924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Symbol"/>
                <a:cs typeface="Symbol"/>
              </a:rPr>
              <a:t>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Symbol"/>
                <a:cs typeface="Symbol"/>
              </a:rPr>
              <a:t>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41362" y="5431269"/>
            <a:ext cx="74676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8810" algn="l"/>
              </a:tabLst>
            </a:pPr>
            <a:r>
              <a:rPr sz="2200" i="1" spc="-60" dirty="0">
                <a:latin typeface="Symbol"/>
                <a:cs typeface="Symbol"/>
              </a:rPr>
              <a:t></a:t>
            </a:r>
            <a:r>
              <a:rPr sz="2200" spc="-6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33562" y="5882532"/>
            <a:ext cx="1809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70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10795" y="5206067"/>
            <a:ext cx="1079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47738" y="5062517"/>
            <a:ext cx="15176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6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9097" y="6214250"/>
            <a:ext cx="3130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latin typeface="Symbol"/>
                <a:cs typeface="Symbol"/>
              </a:rPr>
              <a:t></a:t>
            </a:r>
            <a:r>
              <a:rPr sz="2100" i="1" spc="-15" baseline="-23809" dirty="0">
                <a:latin typeface="Times New Roman"/>
                <a:cs typeface="Times New Roman"/>
              </a:rPr>
              <a:t>R</a:t>
            </a:r>
            <a:endParaRPr sz="2100" baseline="-2380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28600"/>
            <a:ext cx="381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886200"/>
            <a:ext cx="8686800" cy="914400"/>
          </a:xfrm>
          <a:custGeom>
            <a:avLst/>
            <a:gdLst/>
            <a:ahLst/>
            <a:cxnLst/>
            <a:rect l="l" t="t" r="r" b="b"/>
            <a:pathLst>
              <a:path w="8686800" h="914400">
                <a:moveTo>
                  <a:pt x="0" y="0"/>
                </a:moveTo>
                <a:lnTo>
                  <a:pt x="8686800" y="914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419600"/>
            <a:ext cx="8610600" cy="381000"/>
          </a:xfrm>
          <a:custGeom>
            <a:avLst/>
            <a:gdLst/>
            <a:ahLst/>
            <a:cxnLst/>
            <a:rect l="l" t="t" r="r" b="b"/>
            <a:pathLst>
              <a:path w="8610600" h="381000">
                <a:moveTo>
                  <a:pt x="0" y="0"/>
                </a:moveTo>
                <a:lnTo>
                  <a:pt x="861060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18288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4724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325755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8"/>
                </a:moveTo>
                <a:lnTo>
                  <a:pt x="0" y="126998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300" y="63500"/>
                </a:lnTo>
                <a:lnTo>
                  <a:pt x="0" y="63498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300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9531" y="3000297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5940" y="1356962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4563" y="4199535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203" y="1456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从单张图像恢复场景结构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950323"/>
            <a:ext cx="5943600" cy="50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057400"/>
            <a:ext cx="208597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相似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射影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366" y="5012266"/>
            <a:ext cx="516466" cy="70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358449"/>
            <a:ext cx="357886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保留长度（面积）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indent="-136525">
              <a:lnSpc>
                <a:spcPts val="2875"/>
              </a:lnSpc>
              <a:spcBef>
                <a:spcPts val="20"/>
              </a:spcBef>
              <a:buChar char="-"/>
              <a:tabLst>
                <a:tab pos="17462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marR="1059815" indent="-136525">
              <a:lnSpc>
                <a:spcPts val="2900"/>
              </a:lnSpc>
              <a:spcBef>
                <a:spcPts val="70"/>
              </a:spcBef>
              <a:buChar char="-"/>
              <a:tabLst>
                <a:tab pos="1746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刚性物体的运动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" y="1862785"/>
            <a:ext cx="2018348" cy="117980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spcBef>
                <a:spcPts val="1739"/>
              </a:spcBef>
            </a:pP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spcBef>
                <a:spcPts val="1739"/>
              </a:spcBef>
            </a:pP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[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欧式变换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]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0600" y="4572000"/>
            <a:ext cx="3977711" cy="1537862"/>
            <a:chOff x="4800600" y="4572000"/>
            <a:chExt cx="3977711" cy="1537862"/>
          </a:xfrm>
        </p:grpSpPr>
        <p:sp>
          <p:nvSpPr>
            <p:cNvPr id="19" name="object 19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0"/>
                  </a:moveTo>
                  <a:lnTo>
                    <a:pt x="1524000" y="1524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1625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7000"/>
                  </a:lnTo>
                  <a:lnTo>
                    <a:pt x="419100" y="190500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88" y="4634338"/>
              <a:ext cx="246083" cy="115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771" y="4634338"/>
              <a:ext cx="1308539" cy="624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688" y="4634338"/>
              <a:ext cx="1554622" cy="147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2" y="5259311"/>
              <a:ext cx="781229" cy="85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2277" y="20362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4]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2141220"/>
            <a:ext cx="19488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相似变换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583874"/>
            <a:ext cx="251269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spcBef>
                <a:spcPts val="20"/>
              </a:spcBef>
              <a:buChar char="-"/>
              <a:tabLst>
                <a:tab pos="6318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长度的比值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buChar char="-"/>
              <a:tabLst>
                <a:tab pos="63182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-4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4953000"/>
            <a:ext cx="152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554355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6999"/>
                </a:lnTo>
                <a:lnTo>
                  <a:pt x="419100" y="190499"/>
                </a:lnTo>
                <a:lnTo>
                  <a:pt x="609600" y="95249"/>
                </a:lnTo>
                <a:lnTo>
                  <a:pt x="546099" y="63499"/>
                </a:lnTo>
                <a:lnTo>
                  <a:pt x="0" y="63498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499"/>
                </a:lnTo>
                <a:lnTo>
                  <a:pt x="546099" y="63499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2539" y="5237539"/>
            <a:ext cx="558444" cy="625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0984" y="5237539"/>
            <a:ext cx="625076" cy="55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2539" y="5237540"/>
            <a:ext cx="1183519" cy="118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2539" y="5862616"/>
            <a:ext cx="625076" cy="55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615" y="5795983"/>
            <a:ext cx="558444" cy="62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31100" y="31538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5]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2344</Words>
  <Application>Microsoft Macintosh PowerPoint</Application>
  <PresentationFormat>全屏显示(4:3)</PresentationFormat>
  <Paragraphs>533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等线</vt:lpstr>
      <vt:lpstr>黑体</vt:lpstr>
      <vt:lpstr>Arial Unicode MS</vt:lpstr>
      <vt:lpstr>Heiti SC Medium</vt:lpstr>
      <vt:lpstr>Arial</vt:lpstr>
      <vt:lpstr>Calibri</vt:lpstr>
      <vt:lpstr>Cambria Math</vt:lpstr>
      <vt:lpstr>Footlight MT Light</vt:lpstr>
      <vt:lpstr>Lucida Sans</vt:lpstr>
      <vt:lpstr>Symbol</vt:lpstr>
      <vt:lpstr>Times New Roman</vt:lpstr>
      <vt:lpstr>Verdana</vt:lpstr>
      <vt:lpstr>Office Theme</vt:lpstr>
      <vt:lpstr>Lecture 4 单视图重构</vt:lpstr>
      <vt:lpstr>Lecture 4 单视图重构</vt:lpstr>
      <vt:lpstr>PowerPoint 演示文稿</vt:lpstr>
      <vt:lpstr>PowerPoint 演示文稿</vt:lpstr>
      <vt:lpstr>相机标定后...</vt:lpstr>
      <vt:lpstr>从单张图像恢复场景结构</vt:lpstr>
      <vt:lpstr>2D变换</vt:lpstr>
      <vt:lpstr>2D变换</vt:lpstr>
      <vt:lpstr>2D变换</vt:lpstr>
      <vt:lpstr>2D变换</vt:lpstr>
      <vt:lpstr>2D变换</vt:lpstr>
      <vt:lpstr>2D变换</vt:lpstr>
      <vt:lpstr>交比</vt:lpstr>
      <vt:lpstr>Lecture 4 单视图计量</vt:lpstr>
      <vt:lpstr>PowerPoint 演示文稿</vt:lpstr>
      <vt:lpstr>PowerPoint 演示文稿</vt:lpstr>
      <vt:lpstr>2D无穷远点(理想点)</vt:lpstr>
      <vt:lpstr>2D无穷远点(理想点)</vt:lpstr>
      <vt:lpstr>无穷远直线 l</vt:lpstr>
      <vt:lpstr>PowerPoint 演示文稿</vt:lpstr>
      <vt:lpstr>PowerPoint 演示文稿</vt:lpstr>
      <vt:lpstr>3D中的点和平面</vt:lpstr>
      <vt:lpstr>3D中的直线</vt:lpstr>
      <vt:lpstr>3D无穷远点</vt:lpstr>
      <vt:lpstr>影消点</vt:lpstr>
      <vt:lpstr>影消点和方向</vt:lpstr>
      <vt:lpstr>影消线（视平线）</vt:lpstr>
      <vt:lpstr>视平线例子</vt:lpstr>
      <vt:lpstr>这两条线是否平行？</vt:lpstr>
      <vt:lpstr>影消线和平面</vt:lpstr>
      <vt:lpstr>无穷远平面</vt:lpstr>
      <vt:lpstr>PowerPoint 演示文稿</vt:lpstr>
      <vt:lpstr>圆锥曲线""的投影变换</vt:lpstr>
      <vt:lpstr>圆锥曲线""的投影变换</vt:lpstr>
      <vt:lpstr>的性质</vt:lpstr>
      <vt:lpstr>PowerPoint 演示文稿</vt:lpstr>
      <vt:lpstr>Lecture 4 单视图计量</vt:lpstr>
      <vt:lpstr>单视图标定 –例子</vt:lpstr>
      <vt:lpstr>单视图标定 –例子</vt:lpstr>
      <vt:lpstr>单视图标定 –例子</vt:lpstr>
      <vt:lpstr>单视图标定 –例子</vt:lpstr>
      <vt:lpstr>PowerPoint 演示文稿</vt:lpstr>
      <vt:lpstr>单视图重构 –例子</vt:lpstr>
      <vt:lpstr>单视图重构 –例子</vt:lpstr>
      <vt:lpstr>Lecture 4 单视图计量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单视图重构 –弊病</vt:lpstr>
      <vt:lpstr>“Make3D”</vt:lpstr>
      <vt:lpstr>“Make3D” Saxena, Sun, Ng, 05…</vt:lpstr>
      <vt:lpstr>使用深度学习重构深度图 Eigen et al., 2014</vt:lpstr>
      <vt:lpstr>3D布局估计</vt:lpstr>
      <vt:lpstr>3D布局估计</vt:lpstr>
      <vt:lpstr>PowerPoint 演示文稿</vt:lpstr>
      <vt:lpstr>影消点 -例子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Single View Metrology</dc:title>
  <cp:lastModifiedBy>zhaozhaoran@outlook.com</cp:lastModifiedBy>
  <cp:revision>100</cp:revision>
  <dcterms:created xsi:type="dcterms:W3CDTF">2019-08-24T04:11:36Z</dcterms:created>
  <dcterms:modified xsi:type="dcterms:W3CDTF">2019-10-21T14:25:53Z</dcterms:modified>
</cp:coreProperties>
</file>