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320" r:id="rId4"/>
    <p:sldId id="321" r:id="rId5"/>
    <p:sldId id="260" r:id="rId6"/>
    <p:sldId id="261" r:id="rId7"/>
    <p:sldId id="262" r:id="rId8"/>
    <p:sldId id="263" r:id="rId9"/>
    <p:sldId id="264" r:id="rId10"/>
    <p:sldId id="265" r:id="rId11"/>
    <p:sldId id="322" r:id="rId12"/>
    <p:sldId id="267" r:id="rId13"/>
    <p:sldId id="268" r:id="rId14"/>
    <p:sldId id="32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5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8" r:id="rId59"/>
    <p:sldId id="319" r:id="rId6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/>
    <p:restoredTop sz="94662"/>
  </p:normalViewPr>
  <p:slideViewPr>
    <p:cSldViewPr>
      <p:cViewPr varScale="1">
        <p:scale>
          <a:sx n="103" d="100"/>
          <a:sy n="103" d="100"/>
        </p:scale>
        <p:origin x="184" y="1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A2C9-B9C9-2441-9203-5A58C5195426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A335-01D9-D84D-9156-B00DC27B5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4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A335-01D9-D84D-9156-B00DC27B558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projects/SingleView/models/merton/merton.wrl" TargetMode="External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hyperlink" Target="http://www.robots.ox.ac.uk/~vgg/projects/SingleView/models/merton/merton.wr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jp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3d.cs.cornell.edu/" TargetMode="External"/><Relationship Id="rId5" Type="http://schemas.openxmlformats.org/officeDocument/2006/relationships/hyperlink" Target="http://make3d.stanford.edu/" TargetMode="External"/><Relationship Id="rId4" Type="http://schemas.openxmlformats.org/officeDocument/2006/relationships/image" Target="../media/image104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jp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jpg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g"/><Relationship Id="rId3" Type="http://schemas.openxmlformats.org/officeDocument/2006/relationships/image" Target="../media/image119.jp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5" Type="http://schemas.openxmlformats.org/officeDocument/2006/relationships/image" Target="../media/image121.jpg"/><Relationship Id="rId4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单视图重构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20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8172" y="4271691"/>
            <a:ext cx="276693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平行线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面积比值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共线的长度比值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- 6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射影变换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27" y="4162958"/>
            <a:ext cx="37795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8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共线性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交比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四共线点的交比定义为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3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平面上的线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平面上的直线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5625" spc="277" baseline="-2222" dirty="0" err="1">
                <a:latin typeface="Symbol"/>
                <a:cs typeface="Symbol"/>
              </a:rPr>
              <a:t>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证明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将两条平行线相交：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534" y="6004989"/>
            <a:ext cx="8652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在欧氏坐标中，此点位于无穷远处</a:t>
            </a: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80711" y="5705872"/>
            <a:ext cx="162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= </a:t>
            </a:r>
            <a:r>
              <a:rPr lang="zh-CN" altLang="en-US" sz="2400" b="1" spc="60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理想点</a:t>
            </a:r>
            <a:r>
              <a:rPr lang="en-US" altLang="zh-CN" sz="2400" b="1" spc="5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!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lang="en-US" altLang="zh-CN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lang="en-US" altLang="zh-CN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pc="15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2400" baseline="-1781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lang="zh-CN" altLang="en-US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l’</a:t>
            </a:r>
            <a:r>
              <a:rPr lang="en-US" sz="2400" spc="110" dirty="0">
                <a:latin typeface="Arial Unicode MS"/>
                <a:cs typeface="Arial Unicode MS"/>
              </a:rPr>
              <a:t> </a:t>
            </a:r>
            <a:r>
              <a:rPr lang="zh-CN" altLang="en-US"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同理</a:t>
            </a:r>
            <a:r>
              <a:rPr lang="zh-CN" altLang="en-US" sz="2400" spc="110" dirty="0">
                <a:latin typeface="Arial Unicode MS"/>
                <a:cs typeface="Arial Unicode MS"/>
              </a:rPr>
              <a:t>，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a </a:t>
            </a:r>
            <a:r>
              <a:rPr sz="2400" spc="125" dirty="0">
                <a:latin typeface="Arial Unicode MS"/>
                <a:cs typeface="Arial Unicode MS"/>
              </a:rPr>
              <a:t>b’ </a:t>
            </a:r>
            <a:r>
              <a:rPr sz="2400" spc="50" dirty="0">
                <a:latin typeface="Arial Unicode MS"/>
                <a:cs typeface="Arial Unicode MS"/>
              </a:rPr>
              <a:t>= </a:t>
            </a:r>
            <a:r>
              <a:rPr sz="2400" spc="135" dirty="0">
                <a:latin typeface="Arial Unicode MS"/>
                <a:cs typeface="Arial Unicode MS"/>
              </a:rPr>
              <a:t>a’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b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7340" y="3161445"/>
            <a:ext cx="6485890" cy="1483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 </a:t>
            </a:r>
            <a:r>
              <a:rPr sz="2400" spc="50" dirty="0">
                <a:latin typeface="Arial Unicode MS"/>
                <a:cs typeface="Arial Unicode MS"/>
              </a:rPr>
              <a:t>l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 </a:t>
            </a:r>
            <a:r>
              <a:rPr sz="2400" spc="80" dirty="0">
                <a:latin typeface="Arial Unicode MS"/>
                <a:cs typeface="Arial Unicode MS"/>
              </a:rPr>
              <a:t>b </a:t>
            </a:r>
            <a:r>
              <a:rPr sz="2400" spc="-20" dirty="0">
                <a:latin typeface="Arial Unicode MS"/>
                <a:cs typeface="Arial Unicode MS"/>
              </a:rPr>
              <a:t>c]</a:t>
            </a:r>
            <a:r>
              <a:rPr sz="2400" spc="-30" baseline="25641" dirty="0">
                <a:latin typeface="Arial Unicode MS"/>
                <a:cs typeface="Arial Unicode MS"/>
              </a:rPr>
              <a:t>T </a:t>
            </a:r>
            <a:r>
              <a:rPr lang="en-US" sz="2400" spc="-30" baseline="25641" dirty="0">
                <a:latin typeface="Arial Unicode MS"/>
                <a:cs typeface="Arial Unicode MS"/>
              </a:rPr>
              <a:t> </a:t>
            </a: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穿过理想点 </a:t>
            </a:r>
            <a:r>
              <a:rPr sz="2400" i="1" spc="-10" dirty="0"/>
              <a:t>x</a:t>
            </a:r>
            <a:r>
              <a:rPr sz="2400" spc="-15" baseline="-24024" dirty="0">
                <a:latin typeface="Symbol"/>
                <a:cs typeface="Symbol"/>
              </a:rPr>
              <a:t></a:t>
            </a:r>
            <a:endParaRPr sz="2400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lang="zh-CN" altLang="en-US" spc="-40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 </a:t>
            </a:r>
            <a:r>
              <a:rPr spc="325" dirty="0">
                <a:latin typeface="Times New Roman"/>
                <a:cs typeface="Times New Roman"/>
              </a:rPr>
              <a:t>l</a:t>
            </a:r>
            <a:r>
              <a:rPr spc="427" baseline="-24547" dirty="0">
                <a:latin typeface="Symbol"/>
                <a:cs typeface="Symbol"/>
              </a:rPr>
              <a:t></a:t>
            </a:r>
            <a:endParaRPr baseline="-24547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理想点集位于称为无穷远线的一条线上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确实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无穷远线可以认为是平面上线的“方向”的集合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976923" y="337785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单视图重构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775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z="18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7455" y="5390333"/>
            <a:ext cx="1306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无穷远点的仿射变换仍然是无穷远点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404020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4040209" cy="1670650"/>
              </a:xfrm>
              <a:prstGeom prst="rect">
                <a:avLst/>
              </a:prstGeom>
              <a:blipFill>
                <a:blip r:embed="rId6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直线的投影变换（</a:t>
            </a:r>
            <a:r>
              <a:rPr lang="en-US" altLang="zh-CN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8909" y="4225881"/>
            <a:ext cx="158053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baseline="-1313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776966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776966" cy="1066574"/>
              </a:xfrm>
              <a:prstGeom prst="rect">
                <a:avLst/>
              </a:prstGeom>
              <a:blipFill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中的点和平面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320865"/>
            <a:ext cx="342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中的直线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26949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直线具有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4</a:t>
            </a: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个自由度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 </a:t>
            </a:r>
            <a:r>
              <a:rPr 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难以在 </a:t>
            </a:r>
            <a:r>
              <a:rPr lang="en-US" altLang="zh-CN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空间中表示</a:t>
            </a: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marR="163195">
              <a:lnSpc>
                <a:spcPts val="3329"/>
              </a:lnSpc>
              <a:spcBef>
                <a:spcPts val="235"/>
              </a:spcBef>
              <a:tabLst>
                <a:tab pos="297815" algn="l"/>
                <a:tab pos="298450" algn="l"/>
              </a:tabLst>
            </a:pP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可以定义为两平面的交线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[a,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c]</a:t>
            </a:r>
            <a:r>
              <a:rPr sz="2400" spc="0" baseline="25132" dirty="0">
                <a:latin typeface="Times New Roman"/>
                <a:cs typeface="Times New Roman"/>
              </a:rPr>
              <a:t>T</a:t>
            </a:r>
            <a:endParaRPr sz="240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282" y="334178"/>
            <a:ext cx="23581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1738" y="2958403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310" y="3736975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655" y="3976380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9519" y="332830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2460" y="3161314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中平行线相交的点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6013" y="4412553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6013" y="441255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838" y="3568003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518" y="415622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138" y="442366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5077" y="4511168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1078" y="2376917"/>
            <a:ext cx="3100070" cy="90088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800" y="2362200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29" y="284221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01" y="362078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46" y="386018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110" y="321210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051" y="304512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39241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无穷远点在图像平面上的射影投影定义为影消点。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84869" y="262096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0604" y="429636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604" y="42963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5669" y="286253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7429" y="345181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109" y="404002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729" y="430747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0875" y="215641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0875" y="215641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61303" y="300029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08903" y="300029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5103" y="292409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23643" y="218885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9668" y="439497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668" y="240107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8127" y="4458475"/>
            <a:ext cx="2553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中相应平行线的方向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029" y="19106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69" y="1854805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6369" y="1173259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2779" y="2520285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2779" y="252028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81057" y="2769205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9605" y="1675735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5284" y="2263952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3904" y="2531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3578" y="1215464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3776" y="143667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2740" y="1382150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2629" y="19106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8829" y="183448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1229" y="1910685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99969" y="155000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86547" y="5606385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56568" y="5101686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5246" y="3155702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5529" y="3870739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6768" y="4589559"/>
            <a:ext cx="914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证明</a:t>
            </a:r>
            <a:r>
              <a:rPr sz="2400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影消点和方向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1429" y="3053685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366289" y="4951680"/>
                <a:ext cx="5201937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89" y="4951680"/>
                <a:ext cx="5201937" cy="1461810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blipFill>
                <a:blip r:embed="rId6"/>
                <a:stretch>
                  <a:fillRect r="-562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影消线（视平线）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射影变换 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[Eq.</a:t>
            </a:r>
            <a:r>
              <a:rPr spc="-35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pc="114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26]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zh-CN" altLang="en-US" spc="-5" dirty="0">
                <a:latin typeface="Heiti SC Medium" pitchFamily="2" charset="-128"/>
                <a:ea typeface="Heiti SC Medium" pitchFamily="2" charset="-128"/>
                <a:cs typeface="Arial"/>
              </a:rPr>
              <a:t>图像</a:t>
            </a:r>
            <a:endParaRPr dirty="0">
              <a:latin typeface="Heiti SC Medium" pitchFamily="2" charset="-128"/>
              <a:ea typeface="Heiti SC Medium" pitchFamily="2" charset="-128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视平线例子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橙色的线是视平线！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这两条线是否平行？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识别视平线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测量两条直线是否相交在视平线上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如果是</a:t>
            </a:r>
            <a:r>
              <a:rPr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, 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这两条线在</a:t>
            </a:r>
            <a:r>
              <a:rPr lang="en-US" altLang="zh-CN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3D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空间中</a:t>
            </a:r>
            <a:r>
              <a:rPr sz="18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1800" spc="425" dirty="0">
                <a:latin typeface="Heiti SC Medium" pitchFamily="2" charset="-128"/>
                <a:ea typeface="Heiti SC Medium" pitchFamily="2" charset="-128"/>
                <a:cs typeface="Arial Unicode MS"/>
              </a:rPr>
              <a:t>//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77200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识别有助于重构</a:t>
            </a:r>
            <a:r>
              <a:rPr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/>
              </a:rPr>
              <a:t>人类已证实了这一点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摄像机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影消线和平面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95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平行平面在无穷远处交于一条公共线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–</a:t>
            </a:r>
            <a:r>
              <a:rPr lang="zh-CN" altLang="en-US"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无穷远直线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2</a:t>
            </a: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条或多条无穷远直线的集合定义为无穷远平面</a:t>
            </a:r>
            <a:r>
              <a:rPr lang="zh-CN" altLang="en-US" sz="2800" spc="90" dirty="0">
                <a:latin typeface="Symbol"/>
                <a:cs typeface="Symbol"/>
              </a:rPr>
              <a:t></a:t>
            </a:r>
            <a:r>
              <a:rPr lang="zh-CN" altLang="en-US" sz="2400" spc="135" baseline="-25089" dirty="0">
                <a:latin typeface="Symbol"/>
                <a:cs typeface="Symbol"/>
              </a:rPr>
              <a:t></a:t>
            </a:r>
            <a:endParaRPr lang="zh-CN" altLang="en-US" sz="2400" baseline="-25089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76" y="402248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lang="en-US" sz="3550" spc="-20" dirty="0">
                <a:latin typeface="Symbol"/>
                <a:cs typeface="Symbol"/>
              </a:rPr>
              <a:t> 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lang="zh-CN" altLang="en-US" sz="3200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 </a:t>
            </a:r>
            <a:r>
              <a:rPr lang="en-US"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endParaRPr sz="3075" baseline="3658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3351" y="5591406"/>
            <a:ext cx="2480310" cy="575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lang="zh-CN" altLang="en-US" sz="3600" spc="67" baseline="6944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 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Angle </a:t>
            </a: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两个影消点之间的角度</a:t>
            </a:r>
            <a:endParaRPr lang="en-US" altLang="zh-CN" sz="36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 dirty="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12931" y="587593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02827" y="6490968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标量方程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60717" y="540491"/>
                <a:ext cx="7762240" cy="5674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6825" baseline="-4273" dirty="0">
                  <a:latin typeface="黑体" panose="02010609060101010101" pitchFamily="49" charset="-122"/>
                  <a:ea typeface="黑体" panose="02010609060101010101" pitchFamily="49" charset="-122"/>
                  <a:cs typeface="Symbo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0717" y="540491"/>
                <a:ext cx="7762240" cy="567463"/>
              </a:xfrm>
              <a:prstGeom prst="rect">
                <a:avLst/>
              </a:prstGeom>
              <a:blipFill>
                <a:blip r:embed="rId3"/>
                <a:stretch>
                  <a:fillRect t="-24444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431741" y="2742670"/>
            <a:ext cx="27559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0" dirty="0">
                <a:latin typeface="Symbol"/>
                <a:cs typeface="Symbol"/>
              </a:rPr>
              <a:t>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0415" y="3011032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i="1" spc="-55" dirty="0">
                <a:latin typeface="Symbol"/>
                <a:cs typeface="Symbol"/>
              </a:rPr>
              <a:t></a:t>
            </a:r>
            <a:r>
              <a:rPr sz="3500" i="1" spc="-625" dirty="0">
                <a:latin typeface="Times New Roman"/>
                <a:cs typeface="Times New Roman"/>
              </a:rPr>
              <a:t> </a:t>
            </a:r>
            <a:r>
              <a:rPr sz="2925" i="1" spc="7" baseline="-24216" dirty="0">
                <a:latin typeface="Times New Roman"/>
                <a:cs typeface="Times New Roman"/>
              </a:rPr>
              <a:t>p</a:t>
            </a:r>
            <a:endParaRPr sz="2925" baseline="-24216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i="1" spc="100" dirty="0">
                          <a:latin typeface="Symbol"/>
                          <a:cs typeface="Symbol"/>
                        </a:rPr>
                        <m:t></m:t>
                      </m:r>
                    </m:oMath>
                  </m:oMathPara>
                </a14:m>
                <a:endParaRPr sz="34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  <a:blipFill>
                <a:blip r:embed="rId4"/>
                <a:stretch>
                  <a:fillRect r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 txBox="1"/>
          <p:nvPr/>
        </p:nvSpPr>
        <p:spPr>
          <a:xfrm>
            <a:off x="2752725" y="4217004"/>
            <a:ext cx="3578225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425" i="1" spc="-157" baseline="-12345" dirty="0">
                <a:latin typeface="Symbol"/>
                <a:cs typeface="Symbol"/>
              </a:rPr>
              <a:t></a:t>
            </a:r>
            <a:r>
              <a:rPr sz="7425" i="1" spc="-1192" baseline="-12345" dirty="0">
                <a:latin typeface="Times New Roman"/>
                <a:cs typeface="Times New Roman"/>
              </a:rPr>
              <a:t> </a:t>
            </a:r>
            <a:r>
              <a:rPr sz="4125" i="1" spc="7" baseline="-46464" dirty="0">
                <a:latin typeface="Times New Roman"/>
                <a:cs typeface="Times New Roman"/>
              </a:rPr>
              <a:t>p</a:t>
            </a:r>
            <a:r>
              <a:rPr sz="4125" i="1" spc="-97" baseline="-46464" dirty="0">
                <a:latin typeface="Times New Roman"/>
                <a:cs typeface="Times New Roman"/>
              </a:rPr>
              <a:t> </a:t>
            </a:r>
            <a:r>
              <a:rPr sz="5925" spc="0" baseline="-25316" dirty="0">
                <a:latin typeface="Symbol"/>
                <a:cs typeface="Symbol"/>
              </a:rPr>
              <a:t></a:t>
            </a:r>
            <a:r>
              <a:rPr sz="5925" spc="-142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450" dirty="0">
                <a:latin typeface="Symbol"/>
                <a:cs typeface="Symbol"/>
              </a:rPr>
              <a:t></a:t>
            </a:r>
            <a:r>
              <a:rPr sz="2300" i="1" spc="450" dirty="0">
                <a:latin typeface="Times New Roman"/>
                <a:cs typeface="Times New Roman"/>
              </a:rPr>
              <a:t>T</a:t>
            </a:r>
            <a:r>
              <a:rPr sz="5925" spc="397" baseline="-25316" dirty="0">
                <a:latin typeface="Times New Roman"/>
                <a:cs typeface="Times New Roman"/>
              </a:rPr>
              <a:t> </a:t>
            </a:r>
            <a:r>
              <a:rPr lang="el-GR" sz="5925" i="1" spc="397" baseline="-25316" dirty="0">
                <a:latin typeface="Times New Roman"/>
                <a:cs typeface="Times New Roman"/>
              </a:rPr>
              <a:t>Ω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3684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 </a:t>
            </a:r>
            <a:r>
              <a:rPr sz="1800" b="0" dirty="0">
                <a:latin typeface="Footlight MT Light"/>
                <a:cs typeface="Footlight MT Light"/>
              </a:rPr>
              <a:t>73, </a:t>
            </a:r>
            <a:r>
              <a:rPr sz="1800" b="0" spc="-5" dirty="0">
                <a:latin typeface="Footlight MT Light"/>
                <a:cs typeface="Footlight MT Light"/>
              </a:rPr>
              <a:t>eq.</a:t>
            </a:r>
            <a:r>
              <a:rPr sz="1800" b="0" spc="5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3.16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1601" y="42170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4200" baseline="-3373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  <a:blipFill>
                <a:blip r:embed="rId3"/>
                <a:stretch>
                  <a:fillRect t="-25806" b="-44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348378" y="2730512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1882" y="3028883"/>
            <a:ext cx="3238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i="1" spc="-9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1107" y="3724080"/>
            <a:ext cx="22288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50" dirty="0"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928" y="3416317"/>
            <a:ext cx="390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0" dirty="0">
                <a:latin typeface="Symbol"/>
                <a:cs typeface="Symbol"/>
              </a:rPr>
              <a:t>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4540" y="6336474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</a:t>
            </a:r>
            <a:r>
              <a:rPr sz="1800" b="0" spc="-6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73</a:t>
            </a:r>
            <a:endParaRPr sz="1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3200" i="1" spc="100" dirty="0">
                              <a:latin typeface="Symbol"/>
                              <a:cs typeface="Symbol"/>
                            </a:rPr>
                            <m:t>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对称且已知放大比例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i="1" spc="-105" dirty="0">
                <a:latin typeface="Symbol"/>
                <a:cs typeface="Symbol"/>
              </a:rPr>
              <a:t></a:t>
            </a:r>
            <a:r>
              <a:rPr lang="zh-CN" altLang="en-US" spc="-10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的性质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总结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17532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zh-CN" altLang="en-US" sz="2400" spc="-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相机标定</a:t>
            </a:r>
            <a:endParaRPr lang="en-US" altLang="zh-CN" sz="2400" spc="-18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世界的几何估计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有助于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1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5379247"/>
            <a:ext cx="45679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4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有足够的约束条件去估计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  <a:p>
            <a:pPr marL="12700" marR="5080">
              <a:spcBef>
                <a:spcPts val="40"/>
              </a:spcBef>
            </a:pP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5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自由度且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Eq.29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是标量方程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5550" y="4731067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340940" y="4417616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40" y="4417616"/>
                <a:ext cx="2316660" cy="1490601"/>
              </a:xfrm>
              <a:prstGeom prst="rect">
                <a:avLst/>
              </a:prstGeom>
              <a:blipFill>
                <a:blip r:embed="rId5"/>
                <a:stretch>
                  <a:fillRect l="-125137" t="-250427" r="-37158" b="-367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750241" y="1381499"/>
              <a:ext cx="650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pc="-5" dirty="0">
                  <a:latin typeface="Heiti SC Medium" pitchFamily="2" charset="-128"/>
                  <a:ea typeface="Heiti SC Medium" pitchFamily="2" charset="-128"/>
                  <a:cs typeface="Footlight MT Light"/>
                </a:rPr>
                <a:t>图像</a:t>
              </a:r>
              <a:endParaRPr lang="en-US" altLang="zh-CN" dirty="0">
                <a:latin typeface="Heiti SC Medium" pitchFamily="2" charset="-128"/>
                <a:ea typeface="Heiti SC Medium" pitchFamily="2" charset="-128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Heiti SC Medium" pitchFamily="2" charset="-128"/>
                  <a:ea typeface="Heiti SC Medium" pitchFamily="2" charset="-128"/>
                </a:rPr>
                <a:t>标定装置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世界坐标系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像素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40544" y="5791200"/>
            <a:ext cx="246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11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个未知量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至少需要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6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对对应点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2880" y="3832034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966" y="362684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299847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零倾斜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7489" y="3842539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30912" y="3619271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3257706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97931" y="531939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计算</a:t>
            </a:r>
            <a:r>
              <a:rPr lang="en-US" altLang="zh-CN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w </a:t>
            </a:r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， 然后可以得到</a:t>
            </a:r>
            <a:r>
              <a:rPr lang="en-US" altLang="zh-CN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K:</a:t>
            </a:r>
            <a:endParaRPr lang="zh-CN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ACC23-770A-E44C-86BD-B0AFD4A67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422" y="5700474"/>
            <a:ext cx="2230292" cy="43447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282249" y="3429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组合 46"/>
          <p:cNvGrpSpPr/>
          <p:nvPr/>
        </p:nvGrpSpPr>
        <p:grpSpPr>
          <a:xfrm>
            <a:off x="5093433" y="191324"/>
            <a:ext cx="343291" cy="5224780"/>
            <a:chOff x="5093433" y="191324"/>
            <a:chExt cx="343291" cy="5224780"/>
          </a:xfrm>
        </p:grpSpPr>
        <p:sp>
          <p:nvSpPr>
            <p:cNvPr id="31" name="object 31"/>
            <p:cNvSpPr/>
            <p:nvPr/>
          </p:nvSpPr>
          <p:spPr>
            <a:xfrm flipH="1" flipV="1">
              <a:off x="5093433" y="191324"/>
              <a:ext cx="304665" cy="522478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457200"/>
                  </a:moveTo>
                  <a:lnTo>
                    <a:pt x="74676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 flipV="1">
              <a:off x="5391005" y="380999"/>
              <a:ext cx="45719" cy="4919151"/>
            </a:xfrm>
            <a:custGeom>
              <a:avLst/>
              <a:gdLst/>
              <a:ahLst/>
              <a:cxnLst/>
              <a:rect l="l" t="t" r="r" b="b"/>
              <a:pathLst>
                <a:path w="7239000" h="914400">
                  <a:moveTo>
                    <a:pt x="0" y="914400"/>
                  </a:moveTo>
                  <a:lnTo>
                    <a:pt x="72390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321898" y="18884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4968049" y="4439877"/>
            <a:ext cx="3736367" cy="2162078"/>
            <a:chOff x="5882449" y="4568018"/>
            <a:chExt cx="3736367" cy="2162078"/>
          </a:xfrm>
        </p:grpSpPr>
        <p:sp>
          <p:nvSpPr>
            <p:cNvPr id="36" name="object 36"/>
            <p:cNvSpPr/>
            <p:nvPr/>
          </p:nvSpPr>
          <p:spPr>
            <a:xfrm>
              <a:off x="5882449" y="5081140"/>
              <a:ext cx="3683514" cy="1319659"/>
            </a:xfrm>
            <a:custGeom>
              <a:avLst/>
              <a:gdLst/>
              <a:ahLst/>
              <a:cxnLst/>
              <a:rect l="l" t="t" r="r" b="b"/>
              <a:pathLst>
                <a:path w="3124200" h="1600200">
                  <a:moveTo>
                    <a:pt x="0" y="1600200"/>
                  </a:moveTo>
                  <a:lnTo>
                    <a:pt x="3124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4199" y="5105400"/>
              <a:ext cx="2631764" cy="1624696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2057400"/>
                  </a:moveTo>
                  <a:lnTo>
                    <a:pt x="1981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6416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458939" y="4568018"/>
              <a:ext cx="234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Unicode MS"/>
                  <a:cs typeface="Arial Unicode MS"/>
                </a:rPr>
                <a:t>v</a:t>
              </a:r>
              <a:r>
                <a:rPr sz="1800" spc="97" baseline="-20833" dirty="0">
                  <a:latin typeface="Arial Unicode MS"/>
                  <a:cs typeface="Arial Unicode MS"/>
                </a:rPr>
                <a:t>3</a:t>
              </a:r>
              <a:endParaRPr sz="1800" baseline="-20833" dirty="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29"/>
          <p:cNvSpPr/>
          <p:nvPr/>
        </p:nvSpPr>
        <p:spPr>
          <a:xfrm>
            <a:off x="372779" y="4581622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48979" y="4124422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82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5542429" y="11518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441082" y="458936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69" y="5037297"/>
            <a:ext cx="125984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 err="1">
                <a:latin typeface="Times New Roman"/>
                <a:cs typeface="Times New Roman"/>
              </a:rPr>
              <a:t>K</a:t>
            </a:r>
            <a:r>
              <a:rPr lang="en-US" altLang="zh-CN" sz="2400" spc="37" baseline="-25000" dirty="0" err="1">
                <a:latin typeface="Times New Roman"/>
                <a:cs typeface="Times New Roman"/>
              </a:rPr>
              <a:t>known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158576"/>
            <a:ext cx="44408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相机参考系中的场景平面方向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恢复相机参考系统中的结构</a:t>
            </a: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zh-CN" altLang="en-US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0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注意：场景的实际比例无法恢复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7720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识别有助于重构</a:t>
            </a:r>
            <a:r>
              <a:rPr lang="en-US" altLang="zh-CN" sz="2400" spc="5" dirty="0">
                <a:latin typeface="Arial Unicode MS"/>
                <a:cs typeface="Arial Unicode MS"/>
              </a:rPr>
              <a:t>!</a:t>
            </a:r>
            <a:endParaRPr lang="zh-CN" altLang="en-US"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974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2712" y="53975"/>
            <a:ext cx="3367087" cy="680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相机标定后</a:t>
            </a:r>
            <a:r>
              <a:rPr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...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9813" y="3426483"/>
            <a:ext cx="7992109" cy="305724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>
                <a:latin typeface="Times New Roman"/>
                <a:cs typeface="Times New Roman"/>
              </a:rPr>
              <a:t>M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R, </a:t>
            </a:r>
            <a:r>
              <a:rPr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T</a:t>
            </a:r>
            <a:r>
              <a:rPr 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  </a:t>
            </a: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但这些只能将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与标定装置相关联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那么是否可以根据单个图像的测量值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去估算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不能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可以位于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定义的直线上的任何位置）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手动选择：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影消点与影消线；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遮盖边界；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等等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..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弊病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981200"/>
            <a:ext cx="231616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6" y="1962150"/>
            <a:ext cx="463423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975" y="1962150"/>
            <a:ext cx="4648200" cy="1828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tabLst>
                <a:tab pos="3186430" algn="l"/>
              </a:tabLst>
            </a:pPr>
            <a:r>
              <a:rPr sz="1800" b="0" spc="-25" dirty="0">
                <a:latin typeface="Footlight MT Light"/>
                <a:cs typeface="Footlight MT Light"/>
              </a:rPr>
              <a:t>Image	</a:t>
            </a:r>
            <a:r>
              <a:rPr sz="1800" b="0" spc="-5" dirty="0">
                <a:latin typeface="Footlight MT Light"/>
                <a:cs typeface="Footlight MT Light"/>
              </a:rPr>
              <a:t>Depth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193" y="5199215"/>
            <a:ext cx="2875868" cy="118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37" y="4343400"/>
            <a:ext cx="243057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429" y="4343400"/>
            <a:ext cx="2430571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2827" y="5498274"/>
            <a:ext cx="1387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Planar</a:t>
            </a:r>
            <a:r>
              <a:rPr sz="1800" b="0" spc="-4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Surface  </a:t>
            </a:r>
            <a:r>
              <a:rPr sz="1800" b="0" spc="-10" dirty="0">
                <a:latin typeface="Footlight MT Light"/>
                <a:cs typeface="Footlight MT Light"/>
              </a:rPr>
              <a:t>Segmentation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4559300"/>
            <a:ext cx="3021012" cy="8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6628" y="405047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Plane Parameter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MRF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40" y="6336474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0" dirty="0">
                <a:latin typeface="Footlight MT Light"/>
                <a:cs typeface="Footlight MT Light"/>
              </a:rPr>
              <a:t>Conn</a:t>
            </a:r>
            <a:r>
              <a:rPr sz="1800" b="0" spc="-5" dirty="0">
                <a:latin typeface="Footlight MT Light"/>
                <a:cs typeface="Footlight MT Light"/>
              </a:rPr>
              <a:t>e</a:t>
            </a:r>
            <a:r>
              <a:rPr sz="1800" b="0" spc="-10" dirty="0">
                <a:latin typeface="Footlight MT Light"/>
                <a:cs typeface="Footlight MT Light"/>
              </a:rPr>
              <a:t>c</a:t>
            </a:r>
            <a:r>
              <a:rPr sz="1800" b="0" dirty="0">
                <a:latin typeface="Footlight MT Light"/>
                <a:cs typeface="Footlight MT Light"/>
              </a:rPr>
              <a:t>t</a:t>
            </a:r>
            <a:r>
              <a:rPr sz="1800" b="0" spc="-45" dirty="0">
                <a:latin typeface="Footlight MT Light"/>
                <a:cs typeface="Footlight MT Light"/>
              </a:rPr>
              <a:t>i</a:t>
            </a:r>
            <a:r>
              <a:rPr sz="1800" b="0" dirty="0">
                <a:latin typeface="Footlight MT Light"/>
                <a:cs typeface="Footlight MT Light"/>
              </a:rPr>
              <a:t>vity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603" y="6336474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Co-Planarity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7704" y="143065"/>
            <a:ext cx="2340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/>
              <a:t>“</a:t>
            </a:r>
            <a:r>
              <a:rPr spc="-5" dirty="0"/>
              <a:t>M</a:t>
            </a:r>
            <a:r>
              <a:rPr dirty="0"/>
              <a:t>a</a:t>
            </a:r>
            <a:r>
              <a:rPr spc="-185" dirty="0"/>
              <a:t>k</a:t>
            </a:r>
            <a:r>
              <a:rPr dirty="0"/>
              <a:t>e3D</a:t>
            </a:r>
            <a:r>
              <a:rPr lang="zh-CN" altLang="en-US" dirty="0"/>
              <a:t>”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35940" y="6336474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y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ou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t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u</a:t>
            </a:r>
            <a:r>
              <a:rPr sz="1800" b="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b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e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996124"/>
            <a:ext cx="53606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4050665" algn="l"/>
              </a:tabLst>
            </a:pPr>
            <a:r>
              <a:rPr sz="1800" b="0" spc="-15" dirty="0">
                <a:latin typeface="Footlight MT Light"/>
                <a:cs typeface="Footlight MT Light"/>
              </a:rPr>
              <a:t>Training	</a:t>
            </a:r>
            <a:r>
              <a:rPr sz="1800" b="0" spc="-5" dirty="0">
                <a:latin typeface="Footlight MT Light"/>
                <a:cs typeface="Footlight MT Light"/>
              </a:rPr>
              <a:t>Prediction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7400"/>
            <a:ext cx="28194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4667885" cy="104772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zh-CN" altLang="en-US" spc="-35" dirty="0"/>
              <a:t>“</a:t>
            </a:r>
            <a:r>
              <a:rPr spc="-35" dirty="0"/>
              <a:t>Make3D</a:t>
            </a:r>
            <a:r>
              <a:rPr lang="zh-CN" altLang="en-US" spc="-35" dirty="0"/>
              <a:t>”</a:t>
            </a:r>
            <a:endParaRPr dirty="0"/>
          </a:p>
          <a:p>
            <a:pPr marL="1969770">
              <a:lnSpc>
                <a:spcPct val="100000"/>
              </a:lnSpc>
              <a:spcBef>
                <a:spcPts val="35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057400"/>
            <a:ext cx="2514600" cy="188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2057400"/>
            <a:ext cx="2514600" cy="188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4977574"/>
            <a:ext cx="455549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5" dirty="0">
                <a:latin typeface="Arial Unicode MS"/>
                <a:cs typeface="Arial Unicode MS"/>
              </a:rPr>
              <a:t>软件名称</a:t>
            </a:r>
            <a:r>
              <a:rPr sz="1800" spc="25" dirty="0">
                <a:latin typeface="Arial Unicode MS"/>
                <a:cs typeface="Arial Unicode MS"/>
              </a:rPr>
              <a:t>: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b="1" spc="100" dirty="0">
                <a:latin typeface="Lucida Sans"/>
                <a:cs typeface="Lucida Sans"/>
              </a:rPr>
              <a:t>Make3D</a:t>
            </a:r>
            <a:endParaRPr sz="1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latin typeface="Lucida Sans"/>
                <a:cs typeface="Lucida Sans"/>
              </a:rPr>
              <a:t>“Convert </a:t>
            </a:r>
            <a:r>
              <a:rPr sz="1800" b="1" spc="65" dirty="0">
                <a:latin typeface="Lucida Sans"/>
                <a:cs typeface="Lucida Sans"/>
              </a:rPr>
              <a:t>your </a:t>
            </a:r>
            <a:r>
              <a:rPr sz="1800" b="1" spc="75" dirty="0">
                <a:latin typeface="Lucida Sans"/>
                <a:cs typeface="Lucida Sans"/>
              </a:rPr>
              <a:t>image </a:t>
            </a:r>
            <a:r>
              <a:rPr sz="1800" b="1" spc="0" dirty="0">
                <a:latin typeface="Lucida Sans"/>
                <a:cs typeface="Lucida Sans"/>
              </a:rPr>
              <a:t>into </a:t>
            </a:r>
            <a:r>
              <a:rPr sz="1800" b="1" spc="65" dirty="0">
                <a:latin typeface="Lucida Sans"/>
                <a:cs typeface="Lucida Sans"/>
              </a:rPr>
              <a:t>3d</a:t>
            </a:r>
            <a:r>
              <a:rPr sz="1800" b="1" spc="0" dirty="0">
                <a:latin typeface="Lucida Sans"/>
                <a:cs typeface="Lucida Sans"/>
              </a:rPr>
              <a:t> </a:t>
            </a:r>
            <a:r>
              <a:rPr sz="1800" b="1" spc="105" dirty="0">
                <a:latin typeface="Lucida Sans"/>
                <a:cs typeface="Lucida Sans"/>
              </a:rPr>
              <a:t>model”</a:t>
            </a:r>
            <a:endParaRPr sz="1800" dirty="0">
              <a:latin typeface="Lucida Sans"/>
              <a:cs typeface="Lucida Sans"/>
            </a:endParaRPr>
          </a:p>
          <a:p>
            <a:pPr marL="88900" marR="1574800">
              <a:lnSpc>
                <a:spcPct val="137700"/>
              </a:lnSpc>
              <a:spcBef>
                <a:spcPts val="760"/>
              </a:spcBef>
            </a:pPr>
            <a:r>
              <a:rPr sz="1800" b="0" spc="-5" dirty="0">
                <a:latin typeface="Footlight MT Light"/>
                <a:cs typeface="Footlight MT Light"/>
                <a:hlinkClick r:id="rId5"/>
              </a:rPr>
              <a:t>http://make3d.stanford.edu/ </a:t>
            </a:r>
            <a:r>
              <a:rPr sz="1800" b="0" spc="-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  <a:hlinkClick r:id="rId6"/>
              </a:rPr>
              <a:t>http://make3d.cs.cornell.edu/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371600"/>
            <a:ext cx="83185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5739" y="5963920"/>
            <a:ext cx="54870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0" spc="-5" dirty="0">
                <a:latin typeface="Footlight MT Light"/>
                <a:cs typeface="Footlight MT Light"/>
              </a:rPr>
              <a:t>Depth Map Prediction </a:t>
            </a:r>
            <a:r>
              <a:rPr sz="1200" b="0" dirty="0">
                <a:latin typeface="Footlight MT Light"/>
                <a:cs typeface="Footlight MT Light"/>
              </a:rPr>
              <a:t>from a </a:t>
            </a:r>
            <a:r>
              <a:rPr sz="1200" b="0" spc="-15" dirty="0">
                <a:latin typeface="Footlight MT Light"/>
                <a:cs typeface="Footlight MT Light"/>
              </a:rPr>
              <a:t>Single </a:t>
            </a:r>
            <a:r>
              <a:rPr sz="1200" b="0" spc="-20" dirty="0">
                <a:latin typeface="Footlight MT Light"/>
                <a:cs typeface="Footlight MT Light"/>
              </a:rPr>
              <a:t>Image </a:t>
            </a:r>
            <a:r>
              <a:rPr sz="1200" b="0" spc="-15" dirty="0">
                <a:latin typeface="Footlight MT Light"/>
                <a:cs typeface="Footlight MT Light"/>
              </a:rPr>
              <a:t>using </a:t>
            </a:r>
            <a:r>
              <a:rPr sz="1200" b="0" dirty="0">
                <a:latin typeface="Footlight MT Light"/>
                <a:cs typeface="Footlight MT Light"/>
              </a:rPr>
              <a:t>a </a:t>
            </a:r>
            <a:r>
              <a:rPr sz="1200" b="0" spc="-5" dirty="0">
                <a:latin typeface="Footlight MT Light"/>
                <a:cs typeface="Footlight MT Light"/>
              </a:rPr>
              <a:t>Multi-Scale Deep</a:t>
            </a:r>
            <a:r>
              <a:rPr sz="1200" b="0" spc="6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Network,</a:t>
            </a:r>
            <a:endParaRPr sz="1200">
              <a:latin typeface="Footlight MT Light"/>
              <a:cs typeface="Footlight MT Light"/>
            </a:endParaRPr>
          </a:p>
          <a:p>
            <a:pPr marL="12700">
              <a:lnSpc>
                <a:spcPts val="1435"/>
              </a:lnSpc>
            </a:pPr>
            <a:r>
              <a:rPr sz="1200" b="0" spc="-15" dirty="0">
                <a:latin typeface="Footlight MT Light"/>
                <a:cs typeface="Footlight MT Light"/>
              </a:rPr>
              <a:t>Eigen, </a:t>
            </a:r>
            <a:r>
              <a:rPr sz="1200" b="0" spc="-45" dirty="0">
                <a:latin typeface="Footlight MT Light"/>
                <a:cs typeface="Footlight MT Light"/>
              </a:rPr>
              <a:t>D., </a:t>
            </a:r>
            <a:r>
              <a:rPr sz="1200" b="0" spc="-5" dirty="0">
                <a:latin typeface="Footlight MT Light"/>
                <a:cs typeface="Footlight MT Light"/>
              </a:rPr>
              <a:t>Puhrsch, </a:t>
            </a:r>
            <a:r>
              <a:rPr sz="1200" b="0" spc="-10" dirty="0">
                <a:latin typeface="Footlight MT Light"/>
                <a:cs typeface="Footlight MT Light"/>
              </a:rPr>
              <a:t>C. </a:t>
            </a:r>
            <a:r>
              <a:rPr sz="1200" b="0" spc="-5" dirty="0">
                <a:latin typeface="Footlight MT Light"/>
                <a:cs typeface="Footlight MT Light"/>
              </a:rPr>
              <a:t>and </a:t>
            </a:r>
            <a:r>
              <a:rPr sz="1200" b="0" spc="-10" dirty="0">
                <a:latin typeface="Footlight MT Light"/>
                <a:cs typeface="Footlight MT Light"/>
              </a:rPr>
              <a:t>Fergus, </a:t>
            </a:r>
            <a:r>
              <a:rPr sz="1200" b="0" dirty="0">
                <a:latin typeface="Footlight MT Light"/>
                <a:cs typeface="Footlight MT Light"/>
              </a:rPr>
              <a:t>R. </a:t>
            </a:r>
            <a:r>
              <a:rPr sz="1200" b="0" spc="-10" dirty="0">
                <a:latin typeface="Footlight MT Light"/>
                <a:cs typeface="Footlight MT Light"/>
              </a:rPr>
              <a:t>Proc. </a:t>
            </a:r>
            <a:r>
              <a:rPr sz="1200" b="0" spc="-5" dirty="0">
                <a:latin typeface="Footlight MT Light"/>
                <a:cs typeface="Footlight MT Light"/>
              </a:rPr>
              <a:t>Neural Information </a:t>
            </a:r>
            <a:r>
              <a:rPr sz="1200" b="0" spc="-10" dirty="0">
                <a:latin typeface="Footlight MT Light"/>
                <a:cs typeface="Footlight MT Light"/>
              </a:rPr>
              <a:t>Processing </a:t>
            </a:r>
            <a:r>
              <a:rPr sz="1200" b="0" spc="-5" dirty="0">
                <a:latin typeface="Footlight MT Light"/>
                <a:cs typeface="Footlight MT Light"/>
              </a:rPr>
              <a:t>Systems</a:t>
            </a:r>
            <a:r>
              <a:rPr sz="1200" b="0" spc="15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2014,</a:t>
            </a:r>
            <a:endParaRPr sz="12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1176"/>
            <a:ext cx="7837805" cy="9848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使用深度学习重构深度图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243204" algn="r">
              <a:lnSpc>
                <a:spcPct val="100000"/>
              </a:lnSpc>
              <a:spcBef>
                <a:spcPts val="390"/>
              </a:spcBef>
            </a:pPr>
            <a:r>
              <a:rPr sz="1800" b="0" spc="-20" dirty="0">
                <a:latin typeface="Footlight MT Light"/>
                <a:cs typeface="Footlight MT Light"/>
              </a:rPr>
              <a:t>Eigen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al.,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2014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2315" y="6269799"/>
            <a:ext cx="24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Unicode MS"/>
                <a:cs typeface="Arial Unicode MS"/>
              </a:rPr>
              <a:t>58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966" y="11090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Dasgupta,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 </a:t>
            </a:r>
            <a:r>
              <a:rPr sz="1800" b="0" dirty="0">
                <a:latin typeface="Footlight MT Light"/>
                <a:cs typeface="Footlight MT Light"/>
              </a:rPr>
              <a:t>CVPR</a:t>
            </a:r>
            <a:r>
              <a:rPr sz="1800" b="0" spc="3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2016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504" y="2409856"/>
            <a:ext cx="1908069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584" y="2561317"/>
            <a:ext cx="2578100" cy="3017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121" y="4569571"/>
            <a:ext cx="1765274" cy="1466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653" y="1795081"/>
            <a:ext cx="2622486" cy="4554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432" y="2717800"/>
            <a:ext cx="613833" cy="448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346" y="2752760"/>
            <a:ext cx="509774" cy="3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8346" y="2752760"/>
            <a:ext cx="509905" cy="332740"/>
          </a:xfrm>
          <a:custGeom>
            <a:avLst/>
            <a:gdLst/>
            <a:ahLst/>
            <a:cxnLst/>
            <a:rect l="l" t="t" r="r" b="b"/>
            <a:pathLst>
              <a:path w="509904" h="332739">
                <a:moveTo>
                  <a:pt x="0" y="83042"/>
                </a:moveTo>
                <a:lnTo>
                  <a:pt x="343689" y="83042"/>
                </a:lnTo>
                <a:lnTo>
                  <a:pt x="343689" y="0"/>
                </a:lnTo>
                <a:lnTo>
                  <a:pt x="509774" y="166084"/>
                </a:lnTo>
                <a:lnTo>
                  <a:pt x="343689" y="332169"/>
                </a:lnTo>
                <a:lnTo>
                  <a:pt x="343689" y="249126"/>
                </a:lnTo>
                <a:lnTo>
                  <a:pt x="0" y="249126"/>
                </a:lnTo>
                <a:lnTo>
                  <a:pt x="0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233" y="3103033"/>
            <a:ext cx="508000" cy="56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363" y="3133943"/>
            <a:ext cx="403957" cy="46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0363" y="3133943"/>
            <a:ext cx="404495" cy="461009"/>
          </a:xfrm>
          <a:custGeom>
            <a:avLst/>
            <a:gdLst/>
            <a:ahLst/>
            <a:cxnLst/>
            <a:rect l="l" t="t" r="r" b="b"/>
            <a:pathLst>
              <a:path w="404495" h="461010">
                <a:moveTo>
                  <a:pt x="134070" y="0"/>
                </a:moveTo>
                <a:lnTo>
                  <a:pt x="336922" y="277441"/>
                </a:lnTo>
                <a:lnTo>
                  <a:pt x="403958" y="228428"/>
                </a:lnTo>
                <a:lnTo>
                  <a:pt x="367913" y="460524"/>
                </a:lnTo>
                <a:lnTo>
                  <a:pt x="135817" y="424480"/>
                </a:lnTo>
                <a:lnTo>
                  <a:pt x="202852" y="375467"/>
                </a:lnTo>
                <a:lnTo>
                  <a:pt x="0" y="98026"/>
                </a:lnTo>
                <a:lnTo>
                  <a:pt x="134070" y="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4933" y="4720166"/>
            <a:ext cx="584200" cy="499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097" y="4750817"/>
            <a:ext cx="478825" cy="39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097" y="4750817"/>
            <a:ext cx="479425" cy="391795"/>
          </a:xfrm>
          <a:custGeom>
            <a:avLst/>
            <a:gdLst/>
            <a:ahLst/>
            <a:cxnLst/>
            <a:rect l="l" t="t" r="r" b="b"/>
            <a:pathLst>
              <a:path w="479425" h="391795">
                <a:moveTo>
                  <a:pt x="478824" y="141957"/>
                </a:moveTo>
                <a:lnTo>
                  <a:pt x="185062" y="320356"/>
                </a:lnTo>
                <a:lnTo>
                  <a:pt x="228166" y="391335"/>
                </a:lnTo>
                <a:lnTo>
                  <a:pt x="0" y="335586"/>
                </a:lnTo>
                <a:lnTo>
                  <a:pt x="55748" y="107419"/>
                </a:lnTo>
                <a:lnTo>
                  <a:pt x="98852" y="178398"/>
                </a:lnTo>
                <a:lnTo>
                  <a:pt x="392615" y="0"/>
                </a:lnTo>
                <a:lnTo>
                  <a:pt x="478824" y="141957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4567" y="5029200"/>
            <a:ext cx="643466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6548" y="5062278"/>
            <a:ext cx="541576" cy="33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547" y="5062278"/>
            <a:ext cx="541655" cy="332740"/>
          </a:xfrm>
          <a:custGeom>
            <a:avLst/>
            <a:gdLst/>
            <a:ahLst/>
            <a:cxnLst/>
            <a:rect l="l" t="t" r="r" b="b"/>
            <a:pathLst>
              <a:path w="541654" h="332739">
                <a:moveTo>
                  <a:pt x="541577" y="83042"/>
                </a:moveTo>
                <a:lnTo>
                  <a:pt x="166084" y="83042"/>
                </a:lnTo>
                <a:lnTo>
                  <a:pt x="166084" y="0"/>
                </a:lnTo>
                <a:lnTo>
                  <a:pt x="0" y="166084"/>
                </a:lnTo>
                <a:lnTo>
                  <a:pt x="166084" y="332169"/>
                </a:lnTo>
                <a:lnTo>
                  <a:pt x="166084" y="249126"/>
                </a:lnTo>
                <a:lnTo>
                  <a:pt x="541577" y="249126"/>
                </a:lnTo>
                <a:lnTo>
                  <a:pt x="541577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743" y="2988259"/>
            <a:ext cx="2073654" cy="373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64" y="1044796"/>
            <a:ext cx="2062925" cy="172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861" y="2957921"/>
            <a:ext cx="2063664" cy="171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201" y="4971357"/>
            <a:ext cx="2071079" cy="17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8954" y="998671"/>
            <a:ext cx="4323696" cy="1721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18" y="2957921"/>
            <a:ext cx="2067187" cy="17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179" y="4971357"/>
            <a:ext cx="2063967" cy="1716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sz="4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230684"/>
            <a:ext cx="6406192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5250" algn="ctr">
              <a:lnSpc>
                <a:spcPct val="100299"/>
              </a:lnSpc>
              <a:spcBef>
                <a:spcPts val="85"/>
              </a:spcBef>
            </a:pPr>
            <a:r>
              <a:rPr lang="zh-CN" altLang="en-US"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从单个图像进行相关对象检测和场景布局估计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8840" y="1430356"/>
            <a:ext cx="548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0" dirty="0">
                <a:latin typeface="Footlight MT Light"/>
                <a:cs typeface="Footlight MT Light"/>
              </a:rPr>
              <a:t>Y. </a:t>
            </a:r>
            <a:r>
              <a:rPr sz="2000" b="0" spc="-30" dirty="0">
                <a:latin typeface="Footlight MT Light"/>
                <a:cs typeface="Footlight MT Light"/>
              </a:rPr>
              <a:t>Bao, </a:t>
            </a:r>
            <a:r>
              <a:rPr sz="2000" b="0" dirty="0">
                <a:latin typeface="Footlight MT Light"/>
                <a:cs typeface="Footlight MT Light"/>
              </a:rPr>
              <a:t>M. </a:t>
            </a:r>
            <a:r>
              <a:rPr sz="2000" b="0" spc="-5" dirty="0">
                <a:latin typeface="Footlight MT Light"/>
                <a:cs typeface="Footlight MT Light"/>
              </a:rPr>
              <a:t>Sun, </a:t>
            </a:r>
            <a:r>
              <a:rPr sz="2000" b="0" spc="-25" dirty="0">
                <a:latin typeface="Footlight MT Light"/>
                <a:cs typeface="Footlight MT Light"/>
              </a:rPr>
              <a:t>S. </a:t>
            </a:r>
            <a:r>
              <a:rPr sz="2000" b="0" spc="-15" dirty="0">
                <a:latin typeface="Footlight MT Light"/>
                <a:cs typeface="Footlight MT Light"/>
              </a:rPr>
              <a:t>Savarese, </a:t>
            </a:r>
            <a:r>
              <a:rPr sz="2000" b="0" spc="-5" dirty="0">
                <a:latin typeface="Footlight MT Light"/>
                <a:cs typeface="Footlight MT Light"/>
              </a:rPr>
              <a:t>CVPR 2010, </a:t>
            </a:r>
            <a:r>
              <a:rPr sz="2000" b="0" spc="-25" dirty="0">
                <a:latin typeface="Footlight MT Light"/>
                <a:cs typeface="Footlight MT Light"/>
              </a:rPr>
              <a:t>BMVC</a:t>
            </a:r>
            <a:r>
              <a:rPr sz="2000" b="0" spc="185" dirty="0">
                <a:latin typeface="Footlight MT Light"/>
                <a:cs typeface="Footlight MT Light"/>
              </a:rPr>
              <a:t> </a:t>
            </a:r>
            <a:r>
              <a:rPr sz="2000" b="0" spc="-5" dirty="0">
                <a:latin typeface="Footlight MT Light"/>
                <a:cs typeface="Footlight MT Light"/>
              </a:rPr>
              <a:t>2010</a:t>
            </a:r>
            <a:endParaRPr sz="20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623" y="2839402"/>
            <a:ext cx="1435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991869" algn="l"/>
              </a:tabLst>
            </a:pPr>
            <a:r>
              <a:rPr sz="1400" b="0" spc="-5" dirty="0">
                <a:latin typeface="Footlight MT Light"/>
                <a:cs typeface="Footlight MT Light"/>
              </a:rPr>
              <a:t>M.</a:t>
            </a:r>
            <a:r>
              <a:rPr sz="1400" b="0" dirty="0">
                <a:latin typeface="Footlight MT Light"/>
                <a:cs typeface="Footlight MT Light"/>
              </a:rPr>
              <a:t> </a:t>
            </a:r>
            <a:r>
              <a:rPr sz="1400" b="0" spc="-5" dirty="0">
                <a:latin typeface="Footlight MT Light"/>
                <a:cs typeface="Footlight MT Light"/>
              </a:rPr>
              <a:t>Sun	</a:t>
            </a:r>
            <a:r>
              <a:rPr sz="1400" b="0" spc="-65" dirty="0">
                <a:latin typeface="Footlight MT Light"/>
                <a:cs typeface="Footlight MT Light"/>
              </a:rPr>
              <a:t>Y.</a:t>
            </a:r>
            <a:r>
              <a:rPr sz="1400" b="0" spc="-95" dirty="0">
                <a:latin typeface="Footlight MT Light"/>
                <a:cs typeface="Footlight MT Light"/>
              </a:rPr>
              <a:t> </a:t>
            </a:r>
            <a:r>
              <a:rPr sz="1400" b="0" dirty="0">
                <a:latin typeface="Footlight MT Light"/>
                <a:cs typeface="Footlight MT Light"/>
              </a:rPr>
              <a:t>Bao</a:t>
            </a:r>
            <a:endParaRPr sz="14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38744"/>
            <a:ext cx="4847826" cy="363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2856214"/>
            <a:ext cx="4969022" cy="373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885579"/>
            <a:ext cx="5009421" cy="3757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29023"/>
            <a:ext cx="4994422" cy="374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 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436" y="24096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3436" y="24096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4414" y="26586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50262" y="1565139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5941" y="2153356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4561" y="2420801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9486" y="17238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1886" y="18000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73326" y="1439409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5111" y="14190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2838" y="2668826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2838" y="266882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4886" y="38574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4886" y="38574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5864" y="41064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7951" y="3065158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117" y="3737457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599" y="3977935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0936" y="31716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3336" y="32478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4776" y="288720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7176" y="306075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07311" y="3324089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8676" y="3869872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5151" y="121506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v1, </a:t>
            </a:r>
            <a:r>
              <a:rPr sz="2400" spc="55" dirty="0">
                <a:latin typeface="Arial Unicode MS"/>
                <a:cs typeface="Arial Unicode MS"/>
              </a:rPr>
              <a:t>v2: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lang="en-US" altLang="zh-CN" sz="2400" spc="-4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K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已知且不变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77646" y="843386"/>
            <a:ext cx="5404121" cy="4100519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能计算出 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</a:t>
            </a:r>
            <a:r>
              <a:rPr 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altLang="zh-CN" sz="2400" spc="1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绕</a:t>
            </a:r>
            <a:r>
              <a:rPr lang="en-US" altLang="zh-CN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旋转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4622" y="554684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8921" y="640250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7572" y="539224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7096" y="624514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7771" y="562304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8812" y="562304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6518" y="591442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8689" y="535114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2987" y="620680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32063" y="533469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8052" y="574120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5251" y="550442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1037" y="530554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0478" y="530444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53902" y="5046077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9053" y="518938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 dirty="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66688" y="99360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01394" y="1257019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40709" y="628977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41362" y="543126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33562" y="588253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10795" y="520606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9097" y="621425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057400"/>
            <a:ext cx="208597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相似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射影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57886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保留长度（面积）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刚性物体的运动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2018348" cy="117980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spcBef>
                <a:spcPts val="1739"/>
              </a:spcBef>
            </a:pP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spcBef>
                <a:spcPts val="1739"/>
              </a:spcBef>
            </a:pP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[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欧式变换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]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相似变换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长度的比值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-4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2347</Words>
  <Application>Microsoft Macintosh PowerPoint</Application>
  <PresentationFormat>全屏显示(4:3)</PresentationFormat>
  <Paragraphs>533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等线</vt:lpstr>
      <vt:lpstr>黑体</vt:lpstr>
      <vt:lpstr>Arial Unicode MS</vt:lpstr>
      <vt:lpstr>Heiti SC Medium</vt:lpstr>
      <vt:lpstr>Arial</vt:lpstr>
      <vt:lpstr>Calibri</vt:lpstr>
      <vt:lpstr>Cambria Math</vt:lpstr>
      <vt:lpstr>Footlight MT Light</vt:lpstr>
      <vt:lpstr>Lucida Sans</vt:lpstr>
      <vt:lpstr>Symbol</vt:lpstr>
      <vt:lpstr>Times New Roman</vt:lpstr>
      <vt:lpstr>Verdana</vt:lpstr>
      <vt:lpstr>Office Theme</vt:lpstr>
      <vt:lpstr>Lecture 4 单视图重构</vt:lpstr>
      <vt:lpstr>Lecture 4 单视图重构</vt:lpstr>
      <vt:lpstr>PowerPoint 演示文稿</vt:lpstr>
      <vt:lpstr>PowerPoint 演示文稿</vt:lpstr>
      <vt:lpstr>相机标定后...</vt:lpstr>
      <vt:lpstr>从单张图像恢复场景结构</vt:lpstr>
      <vt:lpstr>2D变换</vt:lpstr>
      <vt:lpstr>2D变换</vt:lpstr>
      <vt:lpstr>2D变换</vt:lpstr>
      <vt:lpstr>2D变换</vt:lpstr>
      <vt:lpstr>2D变换</vt:lpstr>
      <vt:lpstr>2D变换</vt:lpstr>
      <vt:lpstr>交比</vt:lpstr>
      <vt:lpstr>Lecture 4 单视图计量</vt:lpstr>
      <vt:lpstr>PowerPoint 演示文稿</vt:lpstr>
      <vt:lpstr>PowerPoint 演示文稿</vt:lpstr>
      <vt:lpstr>2D无穷远点(理想点)</vt:lpstr>
      <vt:lpstr>2D无穷远点(理想点)</vt:lpstr>
      <vt:lpstr>无穷远直线 l</vt:lpstr>
      <vt:lpstr>PowerPoint 演示文稿</vt:lpstr>
      <vt:lpstr>PowerPoint 演示文稿</vt:lpstr>
      <vt:lpstr>3D中的点和平面</vt:lpstr>
      <vt:lpstr>3D中的直线</vt:lpstr>
      <vt:lpstr>3D无穷远点</vt:lpstr>
      <vt:lpstr>影消点</vt:lpstr>
      <vt:lpstr>影消点和方向</vt:lpstr>
      <vt:lpstr>影消线（视平线）</vt:lpstr>
      <vt:lpstr>视平线例子</vt:lpstr>
      <vt:lpstr>这两条线是否平行？</vt:lpstr>
      <vt:lpstr>影消线和平面</vt:lpstr>
      <vt:lpstr>无穷远平面</vt:lpstr>
      <vt:lpstr>PowerPoint 演示文稿</vt:lpstr>
      <vt:lpstr>圆锥曲线""的投影变换</vt:lpstr>
      <vt:lpstr>圆锥曲线""的投影变换</vt:lpstr>
      <vt:lpstr>的性质</vt:lpstr>
      <vt:lpstr>PowerPoint 演示文稿</vt:lpstr>
      <vt:lpstr>Lecture 4 单视图计量</vt:lpstr>
      <vt:lpstr>单视图标定 –例子</vt:lpstr>
      <vt:lpstr>单视图标定 –例子</vt:lpstr>
      <vt:lpstr>单视图标定 –例子</vt:lpstr>
      <vt:lpstr>单视图标定 –例子</vt:lpstr>
      <vt:lpstr>PowerPoint 演示文稿</vt:lpstr>
      <vt:lpstr>单视图重构 –例子</vt:lpstr>
      <vt:lpstr>单视图重构 –例子</vt:lpstr>
      <vt:lpstr>Lecture 4 单视图计量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单视图重构 –弊病</vt:lpstr>
      <vt:lpstr>“Make3D”</vt:lpstr>
      <vt:lpstr>“Make3D” Saxena, Sun, Ng, 05…</vt:lpstr>
      <vt:lpstr>使用深度学习重构深度图 Eigen et al., 2014</vt:lpstr>
      <vt:lpstr>3D布局估计</vt:lpstr>
      <vt:lpstr>3D布局估计</vt:lpstr>
      <vt:lpstr>PowerPoint 演示文稿</vt:lpstr>
      <vt:lpstr>影消点 -例子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zhaozhaoran@outlook.com</cp:lastModifiedBy>
  <cp:revision>109</cp:revision>
  <dcterms:created xsi:type="dcterms:W3CDTF">2019-08-24T04:11:36Z</dcterms:created>
  <dcterms:modified xsi:type="dcterms:W3CDTF">2019-10-22T03:05:37Z</dcterms:modified>
</cp:coreProperties>
</file>