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26" r:id="rId3"/>
    <p:sldId id="320" r:id="rId4"/>
    <p:sldId id="321" r:id="rId5"/>
    <p:sldId id="260" r:id="rId6"/>
    <p:sldId id="261" r:id="rId7"/>
    <p:sldId id="262" r:id="rId8"/>
    <p:sldId id="263" r:id="rId9"/>
    <p:sldId id="264" r:id="rId10"/>
    <p:sldId id="265" r:id="rId11"/>
    <p:sldId id="322" r:id="rId12"/>
    <p:sldId id="267" r:id="rId13"/>
    <p:sldId id="268" r:id="rId14"/>
    <p:sldId id="32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328" r:id="rId36"/>
    <p:sldId id="293" r:id="rId37"/>
    <p:sldId id="294" r:id="rId38"/>
    <p:sldId id="295" r:id="rId39"/>
    <p:sldId id="296" r:id="rId40"/>
    <p:sldId id="298" r:id="rId41"/>
    <p:sldId id="299" r:id="rId42"/>
    <p:sldId id="301" r:id="rId43"/>
    <p:sldId id="329" r:id="rId44"/>
    <p:sldId id="305" r:id="rId45"/>
    <p:sldId id="306" r:id="rId46"/>
    <p:sldId id="318" r:id="rId47"/>
    <p:sldId id="319" r:id="rId48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5"/>
    <p:restoredTop sz="94702"/>
  </p:normalViewPr>
  <p:slideViewPr>
    <p:cSldViewPr>
      <p:cViewPr varScale="1">
        <p:scale>
          <a:sx n="89" d="100"/>
          <a:sy n="89" d="100"/>
        </p:scale>
        <p:origin x="160" y="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5A2C9-B9C9-2441-9203-5A58C5195426}" type="datetimeFigureOut">
              <a:rPr kumimoji="1" lang="zh-CN" altLang="en-US" smtClean="0"/>
              <a:t>2019/10/23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A335-01D9-D84D-9156-B00DC27B55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4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1A335-01D9-D84D-9156-B00DC27B558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10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155" y="224916"/>
            <a:ext cx="742568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3161445"/>
            <a:ext cx="6485890" cy="1605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4" Type="http://schemas.openxmlformats.org/officeDocument/2006/relationships/image" Target="../media/image70.jp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4" Type="http://schemas.openxmlformats.org/officeDocument/2006/relationships/image" Target="../media/image77.png"/><Relationship Id="rId5" Type="http://schemas.openxmlformats.org/officeDocument/2006/relationships/image" Target="../media/image7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0.png"/><Relationship Id="rId3" Type="http://schemas.openxmlformats.org/officeDocument/2006/relationships/image" Target="../media/image80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83.png"/><Relationship Id="rId5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Relationship Id="rId3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0.jpg"/><Relationship Id="rId3" Type="http://schemas.openxmlformats.org/officeDocument/2006/relationships/hyperlink" Target="http://www.robots.ox.ac.uk/~vgg/projects/SingleView/models/merton/merton.wrl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file:////var/folders/1_/tr5lx3bx0ws2xyrtd1wnktq00000gn/T/com.microsoft.Powerpoint/converted_emf.emf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robots.ox.ac.uk/~vgg/projects/SingleView/models/hut/hutme.wrl" TargetMode="External"/><Relationship Id="rId3" Type="http://schemas.openxmlformats.org/officeDocument/2006/relationships/image" Target="../media/image9.jp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4" Type="http://schemas.openxmlformats.org/officeDocument/2006/relationships/image" Target="../media/image42.png"/><Relationship Id="rId5" Type="http://schemas.openxmlformats.org/officeDocument/2006/relationships/image" Target="../media/image135.png"/><Relationship Id="rId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robots.ox.ac.uk/~vgg/projects/SingleView/models/hut/hutme.wrl" TargetMode="External"/><Relationship Id="rId3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0814" y="641817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</a:t>
            </a: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886F3DA-70CB-6C4E-8767-9B5C17AFE70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8848" y="2629493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FontTx/>
              <a:buChar char="•"/>
              <a:tabLst>
                <a:tab pos="412115" algn="l"/>
              </a:tabLst>
            </a:pPr>
            <a:r>
              <a:rPr lang="zh-CN" altLang="en-US" sz="2400" spc="-15" dirty="0" smtClean="0">
                <a:latin typeface="SimHei" charset="-122"/>
                <a:ea typeface="SimHei" charset="-122"/>
                <a:cs typeface="SimHei" charset="-122"/>
              </a:rPr>
              <a:t>摄像机标定</a:t>
            </a:r>
            <a:r>
              <a:rPr lang="zh-CN" altLang="en-US" sz="2400" spc="-15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sz="2400" spc="-15" dirty="0">
                <a:latin typeface="SimHei" charset="-122"/>
                <a:ea typeface="SimHei" charset="-122"/>
                <a:cs typeface="SimHei" charset="-122"/>
              </a:rPr>
              <a:t>2D</a:t>
            </a:r>
            <a:r>
              <a:rPr lang="zh-CN" altLang="en-US" sz="2400" spc="-15" dirty="0" smtClean="0">
                <a:latin typeface="SimHei" charset="-122"/>
                <a:ea typeface="SimHei" charset="-122"/>
                <a:cs typeface="SimHei" charset="-122"/>
              </a:rPr>
              <a:t>变换</a:t>
            </a:r>
            <a:endParaRPr lang="en-US" altLang="zh-CN" sz="2400" spc="-25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 smtClean="0">
                <a:latin typeface="SimHei" charset="-122"/>
                <a:ea typeface="SimHei" charset="-122"/>
                <a:cs typeface="SimHei" charset="-122"/>
              </a:rPr>
              <a:t>影</a:t>
            </a:r>
            <a:r>
              <a:rPr lang="zh-CN" altLang="en-US" sz="2400" spc="-25" dirty="0">
                <a:latin typeface="SimHei" charset="-122"/>
                <a:ea typeface="SimHei" charset="-122"/>
                <a:cs typeface="SimHei" charset="-122"/>
              </a:rPr>
              <a:t>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>
                <a:latin typeface="SimHei" charset="-122"/>
                <a:ea typeface="SimHei" charset="-122"/>
                <a:cs typeface="SimHei" charset="-122"/>
              </a:rPr>
              <a:t>从单个图像估计几何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00200" y="533400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0"/>
                </a:moveTo>
                <a:lnTo>
                  <a:pt x="838200" y="0"/>
                </a:lnTo>
                <a:lnTo>
                  <a:pt x="8382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26710" y="5160511"/>
            <a:ext cx="1185545" cy="1185545"/>
          </a:xfrm>
          <a:custGeom>
            <a:avLst/>
            <a:gdLst/>
            <a:ahLst/>
            <a:cxnLst/>
            <a:rect l="l" t="t" r="r" b="b"/>
            <a:pathLst>
              <a:path w="1185545" h="1185545">
                <a:moveTo>
                  <a:pt x="581265" y="0"/>
                </a:moveTo>
                <a:lnTo>
                  <a:pt x="1185177" y="581265"/>
                </a:lnTo>
                <a:lnTo>
                  <a:pt x="603911" y="1185177"/>
                </a:lnTo>
                <a:lnTo>
                  <a:pt x="0" y="603911"/>
                </a:lnTo>
                <a:lnTo>
                  <a:pt x="581265" y="0"/>
                </a:lnTo>
                <a:close/>
              </a:path>
            </a:pathLst>
          </a:custGeom>
          <a:ln w="25399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1600" y="4953000"/>
            <a:ext cx="1371600" cy="1447800"/>
          </a:xfrm>
          <a:custGeom>
            <a:avLst/>
            <a:gdLst/>
            <a:ahLst/>
            <a:cxnLst/>
            <a:rect l="l" t="t" r="r" b="b"/>
            <a:pathLst>
              <a:path w="1371600" h="1447800">
                <a:moveTo>
                  <a:pt x="0" y="1447800"/>
                </a:moveTo>
                <a:lnTo>
                  <a:pt x="411480" y="506730"/>
                </a:lnTo>
                <a:lnTo>
                  <a:pt x="1371600" y="0"/>
                </a:lnTo>
                <a:lnTo>
                  <a:pt x="891540" y="1085850"/>
                </a:lnTo>
                <a:lnTo>
                  <a:pt x="0" y="144780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6529" y="5405077"/>
            <a:ext cx="1994535" cy="748030"/>
          </a:xfrm>
          <a:custGeom>
            <a:avLst/>
            <a:gdLst/>
            <a:ahLst/>
            <a:cxnLst/>
            <a:rect l="l" t="t" r="r" b="b"/>
            <a:pathLst>
              <a:path w="1994535" h="748029">
                <a:moveTo>
                  <a:pt x="0" y="362271"/>
                </a:moveTo>
                <a:lnTo>
                  <a:pt x="961086" y="0"/>
                </a:lnTo>
                <a:lnTo>
                  <a:pt x="1994141" y="333773"/>
                </a:lnTo>
                <a:lnTo>
                  <a:pt x="881512" y="748001"/>
                </a:lnTo>
                <a:lnTo>
                  <a:pt x="0" y="362271"/>
                </a:lnTo>
                <a:close/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34889" y="5095796"/>
            <a:ext cx="283210" cy="459105"/>
          </a:xfrm>
          <a:custGeom>
            <a:avLst/>
            <a:gdLst/>
            <a:ahLst/>
            <a:cxnLst/>
            <a:rect l="l" t="t" r="r" b="b"/>
            <a:pathLst>
              <a:path w="283210" h="459104">
                <a:moveTo>
                  <a:pt x="209308" y="375283"/>
                </a:moveTo>
                <a:lnTo>
                  <a:pt x="225798" y="458866"/>
                </a:lnTo>
                <a:lnTo>
                  <a:pt x="282770" y="395524"/>
                </a:lnTo>
                <a:lnTo>
                  <a:pt x="258060" y="388716"/>
                </a:lnTo>
                <a:lnTo>
                  <a:pt x="259785" y="381967"/>
                </a:lnTo>
                <a:lnTo>
                  <a:pt x="233568" y="381967"/>
                </a:lnTo>
                <a:lnTo>
                  <a:pt x="209308" y="375283"/>
                </a:lnTo>
                <a:close/>
              </a:path>
              <a:path w="283210" h="459104">
                <a:moveTo>
                  <a:pt x="16621" y="0"/>
                </a:moveTo>
                <a:lnTo>
                  <a:pt x="23703" y="39583"/>
                </a:lnTo>
                <a:lnTo>
                  <a:pt x="71013" y="68226"/>
                </a:lnTo>
                <a:lnTo>
                  <a:pt x="93593" y="79823"/>
                </a:lnTo>
                <a:lnTo>
                  <a:pt x="115015" y="91732"/>
                </a:lnTo>
                <a:lnTo>
                  <a:pt x="135856" y="106155"/>
                </a:lnTo>
                <a:lnTo>
                  <a:pt x="154421" y="123315"/>
                </a:lnTo>
                <a:lnTo>
                  <a:pt x="163362" y="133941"/>
                </a:lnTo>
                <a:lnTo>
                  <a:pt x="173274" y="148125"/>
                </a:lnTo>
                <a:lnTo>
                  <a:pt x="174184" y="149075"/>
                </a:lnTo>
                <a:lnTo>
                  <a:pt x="206220" y="176636"/>
                </a:lnTo>
                <a:lnTo>
                  <a:pt x="234424" y="225762"/>
                </a:lnTo>
                <a:lnTo>
                  <a:pt x="243014" y="263681"/>
                </a:lnTo>
                <a:lnTo>
                  <a:pt x="244648" y="283833"/>
                </a:lnTo>
                <a:lnTo>
                  <a:pt x="244588" y="306336"/>
                </a:lnTo>
                <a:lnTo>
                  <a:pt x="243348" y="325605"/>
                </a:lnTo>
                <a:lnTo>
                  <a:pt x="236935" y="368804"/>
                </a:lnTo>
                <a:lnTo>
                  <a:pt x="233568" y="381967"/>
                </a:lnTo>
                <a:lnTo>
                  <a:pt x="259785" y="381967"/>
                </a:lnTo>
                <a:lnTo>
                  <a:pt x="261542" y="375098"/>
                </a:lnTo>
                <a:lnTo>
                  <a:pt x="268467" y="329371"/>
                </a:lnTo>
                <a:lnTo>
                  <a:pt x="270041" y="306336"/>
                </a:lnTo>
                <a:lnTo>
                  <a:pt x="270050" y="283833"/>
                </a:lnTo>
                <a:lnTo>
                  <a:pt x="268334" y="261675"/>
                </a:lnTo>
                <a:lnTo>
                  <a:pt x="258893" y="218946"/>
                </a:lnTo>
                <a:lnTo>
                  <a:pt x="239993" y="179410"/>
                </a:lnTo>
                <a:lnTo>
                  <a:pt x="210083" y="144689"/>
                </a:lnTo>
                <a:lnTo>
                  <a:pt x="192233" y="130912"/>
                </a:lnTo>
                <a:lnTo>
                  <a:pt x="184181" y="119391"/>
                </a:lnTo>
                <a:lnTo>
                  <a:pt x="152026" y="86511"/>
                </a:lnTo>
                <a:lnTo>
                  <a:pt x="105987" y="57652"/>
                </a:lnTo>
                <a:lnTo>
                  <a:pt x="82623" y="45636"/>
                </a:lnTo>
                <a:lnTo>
                  <a:pt x="59789" y="33097"/>
                </a:lnTo>
                <a:lnTo>
                  <a:pt x="37746" y="18418"/>
                </a:lnTo>
                <a:lnTo>
                  <a:pt x="166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5181600"/>
            <a:ext cx="262255" cy="453390"/>
          </a:xfrm>
          <a:custGeom>
            <a:avLst/>
            <a:gdLst/>
            <a:ahLst/>
            <a:cxnLst/>
            <a:rect l="l" t="t" r="r" b="b"/>
            <a:pathLst>
              <a:path w="262255" h="453389">
                <a:moveTo>
                  <a:pt x="108000" y="53849"/>
                </a:moveTo>
                <a:lnTo>
                  <a:pt x="55269" y="53849"/>
                </a:lnTo>
                <a:lnTo>
                  <a:pt x="62702" y="58623"/>
                </a:lnTo>
                <a:lnTo>
                  <a:pt x="85283" y="70219"/>
                </a:lnTo>
                <a:lnTo>
                  <a:pt x="106704" y="82128"/>
                </a:lnTo>
                <a:lnTo>
                  <a:pt x="127546" y="96551"/>
                </a:lnTo>
                <a:lnTo>
                  <a:pt x="146110" y="113711"/>
                </a:lnTo>
                <a:lnTo>
                  <a:pt x="155051" y="124338"/>
                </a:lnTo>
                <a:lnTo>
                  <a:pt x="164964" y="138521"/>
                </a:lnTo>
                <a:lnTo>
                  <a:pt x="165873" y="139471"/>
                </a:lnTo>
                <a:lnTo>
                  <a:pt x="197909" y="167032"/>
                </a:lnTo>
                <a:lnTo>
                  <a:pt x="226113" y="216159"/>
                </a:lnTo>
                <a:lnTo>
                  <a:pt x="234703" y="254077"/>
                </a:lnTo>
                <a:lnTo>
                  <a:pt x="236337" y="274229"/>
                </a:lnTo>
                <a:lnTo>
                  <a:pt x="236277" y="296732"/>
                </a:lnTo>
                <a:lnTo>
                  <a:pt x="235037" y="316001"/>
                </a:lnTo>
                <a:lnTo>
                  <a:pt x="228572" y="359408"/>
                </a:lnTo>
                <a:lnTo>
                  <a:pt x="218271" y="402832"/>
                </a:lnTo>
                <a:lnTo>
                  <a:pt x="205332" y="445584"/>
                </a:lnTo>
                <a:lnTo>
                  <a:pt x="229642" y="452941"/>
                </a:lnTo>
                <a:lnTo>
                  <a:pt x="242581" y="410190"/>
                </a:lnTo>
                <a:lnTo>
                  <a:pt x="253283" y="365285"/>
                </a:lnTo>
                <a:lnTo>
                  <a:pt x="260156" y="319768"/>
                </a:lnTo>
                <a:lnTo>
                  <a:pt x="261739" y="274229"/>
                </a:lnTo>
                <a:lnTo>
                  <a:pt x="260023" y="252072"/>
                </a:lnTo>
                <a:lnTo>
                  <a:pt x="250582" y="209342"/>
                </a:lnTo>
                <a:lnTo>
                  <a:pt x="231682" y="169806"/>
                </a:lnTo>
                <a:lnTo>
                  <a:pt x="201772" y="135086"/>
                </a:lnTo>
                <a:lnTo>
                  <a:pt x="183922" y="121309"/>
                </a:lnTo>
                <a:lnTo>
                  <a:pt x="175870" y="109787"/>
                </a:lnTo>
                <a:lnTo>
                  <a:pt x="165602" y="97425"/>
                </a:lnTo>
                <a:lnTo>
                  <a:pt x="143715" y="76907"/>
                </a:lnTo>
                <a:lnTo>
                  <a:pt x="143238" y="76522"/>
                </a:lnTo>
                <a:lnTo>
                  <a:pt x="121157" y="61241"/>
                </a:lnTo>
                <a:lnTo>
                  <a:pt x="108000" y="53849"/>
                </a:lnTo>
                <a:close/>
              </a:path>
              <a:path w="262255" h="453389">
                <a:moveTo>
                  <a:pt x="0" y="0"/>
                </a:moveTo>
                <a:lnTo>
                  <a:pt x="40323" y="75046"/>
                </a:lnTo>
                <a:lnTo>
                  <a:pt x="55269" y="53849"/>
                </a:lnTo>
                <a:lnTo>
                  <a:pt x="108000" y="53849"/>
                </a:lnTo>
                <a:lnTo>
                  <a:pt x="97676" y="48049"/>
                </a:lnTo>
                <a:lnTo>
                  <a:pt x="74312" y="36032"/>
                </a:lnTo>
                <a:lnTo>
                  <a:pt x="69870" y="33139"/>
                </a:lnTo>
                <a:lnTo>
                  <a:pt x="84231" y="1276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20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4191000" y="4876800"/>
            <a:ext cx="4114800" cy="1524000"/>
            <a:chOff x="4191000" y="4876800"/>
            <a:chExt cx="4114800" cy="1524000"/>
          </a:xfrm>
        </p:grpSpPr>
        <p:sp>
          <p:nvSpPr>
            <p:cNvPr id="9" name="object 9"/>
            <p:cNvSpPr/>
            <p:nvPr/>
          </p:nvSpPr>
          <p:spPr>
            <a:xfrm>
              <a:off x="4191000" y="4876800"/>
              <a:ext cx="1524000" cy="1524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1800" y="48768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3600" y="54673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6999"/>
                  </a:lnTo>
                  <a:lnTo>
                    <a:pt x="419100" y="190499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5940" y="1760220"/>
            <a:ext cx="1605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仿射变换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6]</a:t>
            </a:r>
            <a:endParaRPr sz="2800" dirty="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665"/>
                  </a:spcBef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spc="165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400" i="1" spc="165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65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550" i="1" spc="165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204" dirty="0" smtClean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204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−</m:t>
                    </m:r>
                    <m:r>
                      <a:rPr lang="zh-CN" altLang="en-US" sz="2400" b="0" i="1" spc="204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-10" dirty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  <m:r>
                      <a:rPr lang="en-US" altLang="zh-CN" sz="2400" i="1" spc="15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∙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𝑅</m:t>
                    </m:r>
                    <m:r>
                      <a:rPr lang="en-US" altLang="zh-CN" sz="2400" i="1" spc="180" dirty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zh-CN" altLang="en-US" sz="2550" i="1" spc="180" dirty="0" smtClean="0">
                        <a:latin typeface="Cambria Math" panose="02040503050406030204" pitchFamily="18" charset="0"/>
                        <a:cs typeface="Symbol"/>
                      </a:rPr>
                      <m:t>𝜙</m:t>
                    </m:r>
                    <m:r>
                      <a:rPr lang="en-US" altLang="zh-CN" sz="2550" i="1" spc="-3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US" altLang="zh-CN" sz="2400" spc="150" dirty="0">
                    <a:latin typeface="Times New Roman"/>
                    <a:cs typeface="Times New Roman"/>
                  </a:rPr>
                  <a:t>)</a:t>
                </a:r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1" y="3191923"/>
                <a:ext cx="5889882" cy="707245"/>
              </a:xfrm>
              <a:prstGeom prst="rect">
                <a:avLst/>
              </a:prstGeom>
              <a:blipFill rotWithShape="0">
                <a:blip r:embed="rId5"/>
                <a:stretch>
                  <a:fillRect r="-1034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129" y="3191923"/>
                <a:ext cx="1988045" cy="82150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21"/>
          <p:cNvSpPr txBox="1"/>
          <p:nvPr/>
        </p:nvSpPr>
        <p:spPr>
          <a:xfrm>
            <a:off x="848172" y="4271691"/>
            <a:ext cx="2766936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平行线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面积比值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共线的长度比值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527050" marR="5080" indent="-5715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其他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- 6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43708" y="3714502"/>
            <a:ext cx="12509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10489" algn="ctr">
              <a:lnSpc>
                <a:spcPct val="100000"/>
              </a:lnSpc>
              <a:spcBef>
                <a:spcPts val="580"/>
              </a:spcBef>
            </a:pPr>
            <a:r>
              <a:rPr lang="en-US" altLang="zh-CN" sz="280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lang="en-US" altLang="zh-CN" sz="280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Footlight MT Light"/>
                <a:cs typeface="Footlight MT Light"/>
              </a:rPr>
              <a:t>7]</a:t>
            </a:r>
            <a:endParaRPr lang="en-US" altLang="zh-CN" sz="2800" dirty="0">
              <a:latin typeface="Footlight MT Light"/>
              <a:cs typeface="Footlight MT Light"/>
            </a:endParaRPr>
          </a:p>
        </p:txBody>
      </p:sp>
      <p:sp>
        <p:nvSpPr>
          <p:cNvPr id="16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79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876494" y="1524000"/>
            <a:ext cx="2381306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</a:rPr>
              <a:t>2D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2141220"/>
            <a:ext cx="17748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射影变换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627" y="4162958"/>
            <a:ext cx="377952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320" indent="-134620">
              <a:lnSpc>
                <a:spcPct val="100000"/>
              </a:lnSpc>
              <a:spcBef>
                <a:spcPts val="100"/>
              </a:spcBef>
              <a:buChar char="-"/>
              <a:tabLst>
                <a:tab pos="14795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8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7320" indent="-134620">
              <a:lnSpc>
                <a:spcPct val="100000"/>
              </a:lnSpc>
              <a:buChar char="-"/>
              <a:tabLst>
                <a:tab pos="1479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共线性</a:t>
            </a:r>
            <a:endParaRPr lang="en-US" altLang="zh-CN" sz="2400" spc="-5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其他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876800" y="4267200"/>
            <a:ext cx="3962400" cy="1511300"/>
            <a:chOff x="4876800" y="4267200"/>
            <a:chExt cx="3962400" cy="1511300"/>
          </a:xfrm>
        </p:grpSpPr>
        <p:sp>
          <p:nvSpPr>
            <p:cNvPr id="10" name="object 10"/>
            <p:cNvSpPr/>
            <p:nvPr/>
          </p:nvSpPr>
          <p:spPr>
            <a:xfrm>
              <a:off x="4876800" y="4267200"/>
              <a:ext cx="1511300" cy="1511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5600" y="4997450"/>
              <a:ext cx="381000" cy="190500"/>
            </a:xfrm>
            <a:custGeom>
              <a:avLst/>
              <a:gdLst/>
              <a:ahLst/>
              <a:cxnLst/>
              <a:rect l="l" t="t" r="r" b="b"/>
              <a:pathLst>
                <a:path w="381000" h="190500">
                  <a:moveTo>
                    <a:pt x="190500" y="0"/>
                  </a:moveTo>
                  <a:lnTo>
                    <a:pt x="190500" y="63500"/>
                  </a:lnTo>
                  <a:lnTo>
                    <a:pt x="0" y="63500"/>
                  </a:lnTo>
                  <a:lnTo>
                    <a:pt x="0" y="127000"/>
                  </a:lnTo>
                  <a:lnTo>
                    <a:pt x="190500" y="127000"/>
                  </a:lnTo>
                  <a:lnTo>
                    <a:pt x="190500" y="190500"/>
                  </a:lnTo>
                  <a:lnTo>
                    <a:pt x="381000" y="95251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91400" y="4286250"/>
              <a:ext cx="1447800" cy="14319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88108" y="210610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8]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494" y="1652317"/>
                <a:ext cx="4114800" cy="1050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900777" y="2261648"/>
            <a:ext cx="332740" cy="272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775" y="223520"/>
            <a:ext cx="3634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468245" algn="l"/>
              </a:tabLst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</a:rPr>
              <a:t>交比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3869" y="1523198"/>
            <a:ext cx="5970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4520" lvl="1" indent="-134620">
              <a:lnSpc>
                <a:spcPct val="100000"/>
              </a:lnSpc>
              <a:buChar char="-"/>
              <a:tabLst>
                <a:tab pos="60515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四共线点的交比定义为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1000" y="3027362"/>
            <a:ext cx="2768283" cy="1711134"/>
            <a:chOff x="381000" y="3027362"/>
            <a:chExt cx="2768283" cy="1711134"/>
          </a:xfrm>
        </p:grpSpPr>
        <p:sp>
          <p:nvSpPr>
            <p:cNvPr id="30" name="object 30"/>
            <p:cNvSpPr/>
            <p:nvPr/>
          </p:nvSpPr>
          <p:spPr>
            <a:xfrm>
              <a:off x="381000" y="3027362"/>
              <a:ext cx="2743200" cy="1676400"/>
            </a:xfrm>
            <a:custGeom>
              <a:avLst/>
              <a:gdLst/>
              <a:ahLst/>
              <a:cxnLst/>
              <a:rect l="l" t="t" r="r" b="b"/>
              <a:pathLst>
                <a:path w="2743200" h="1676400">
                  <a:moveTo>
                    <a:pt x="50797" y="1595123"/>
                  </a:moveTo>
                  <a:lnTo>
                    <a:pt x="0" y="1676400"/>
                  </a:lnTo>
                  <a:lnTo>
                    <a:pt x="95498" y="1668272"/>
                  </a:lnTo>
                  <a:lnTo>
                    <a:pt x="80597" y="1643889"/>
                  </a:lnTo>
                  <a:lnTo>
                    <a:pt x="120496" y="1619506"/>
                  </a:lnTo>
                  <a:lnTo>
                    <a:pt x="65697" y="1619506"/>
                  </a:lnTo>
                  <a:lnTo>
                    <a:pt x="50797" y="1595123"/>
                  </a:lnTo>
                  <a:close/>
                </a:path>
                <a:path w="2743200" h="1676400">
                  <a:moveTo>
                    <a:pt x="2743200" y="0"/>
                  </a:moveTo>
                  <a:lnTo>
                    <a:pt x="2647701" y="8126"/>
                  </a:lnTo>
                  <a:lnTo>
                    <a:pt x="2662601" y="32509"/>
                  </a:lnTo>
                  <a:lnTo>
                    <a:pt x="65697" y="1619506"/>
                  </a:lnTo>
                  <a:lnTo>
                    <a:pt x="120496" y="1619506"/>
                  </a:lnTo>
                  <a:lnTo>
                    <a:pt x="2677502" y="56892"/>
                  </a:lnTo>
                  <a:lnTo>
                    <a:pt x="2707641" y="56892"/>
                  </a:lnTo>
                  <a:lnTo>
                    <a:pt x="2743200" y="0"/>
                  </a:lnTo>
                  <a:close/>
                </a:path>
                <a:path w="2743200" h="1676400">
                  <a:moveTo>
                    <a:pt x="2707641" y="56892"/>
                  </a:moveTo>
                  <a:lnTo>
                    <a:pt x="2677502" y="56892"/>
                  </a:lnTo>
                  <a:lnTo>
                    <a:pt x="2692402" y="81274"/>
                  </a:lnTo>
                  <a:lnTo>
                    <a:pt x="2707641" y="56892"/>
                  </a:lnTo>
                  <a:close/>
                </a:path>
              </a:pathLst>
            </a:custGeom>
            <a:solidFill>
              <a:srgbClr val="1616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86000" y="341471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43187" y="3197225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005839" y="4347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1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1602739" y="3966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2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2440939" y="34329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3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2807653" y="3204336"/>
              <a:ext cx="3416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latin typeface="Arial"/>
                  <a:cs typeface="Arial"/>
                </a:rPr>
                <a:t>P</a:t>
              </a:r>
              <a:r>
                <a:rPr sz="2400" b="1" baseline="-19097" dirty="0">
                  <a:latin typeface="Arial"/>
                  <a:cs typeface="Arial"/>
                </a:rPr>
                <a:t>4</a:t>
              </a:r>
              <a:endParaRPr sz="2400" baseline="-19097">
                <a:latin typeface="Arial"/>
                <a:cs typeface="Arial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524000" y="3865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4400" y="4246562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839340" y="2447267"/>
            <a:ext cx="2459990" cy="1146468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88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10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9]</a:t>
            </a:r>
            <a:endParaRPr sz="2800" dirty="0">
              <a:latin typeface="Footlight MT Light"/>
              <a:cs typeface="Footlight MT Light"/>
            </a:endParaRPr>
          </a:p>
          <a:p>
            <a:pPr marL="12700" marR="5080" indent="-17145" algn="ctr">
              <a:lnSpc>
                <a:spcPct val="125400"/>
              </a:lnSpc>
              <a:spcBef>
                <a:spcPts val="1019"/>
              </a:spcBef>
              <a:tabLst>
                <a:tab pos="1361440" algn="l"/>
                <a:tab pos="1421130" algn="l"/>
              </a:tabLst>
            </a:pPr>
            <a:endParaRPr sz="2700" baseline="-23148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</a:rPr>
                            <m:t> ||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368" y="3716055"/>
                <a:ext cx="3081934" cy="97905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0" y="3479099"/>
                <a:ext cx="1454116" cy="145296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0814" y="641817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</a:t>
            </a: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886F3DA-70CB-6C4E-8767-9B5C17AFE70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8848" y="2629493"/>
            <a:ext cx="7144336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FontTx/>
              <a:buChar char="•"/>
              <a:tabLst>
                <a:tab pos="412115" algn="l"/>
              </a:tabLst>
            </a:pPr>
            <a:r>
              <a:rPr lang="zh-CN" altLang="en-US" sz="2400" spc="-1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摄像机标定和</a:t>
            </a:r>
            <a:r>
              <a:rPr lang="en-US" altLang="zh-CN" sz="2400" spc="-1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2D</a:t>
            </a:r>
            <a:r>
              <a:rPr lang="zh-CN" altLang="en-US" sz="2400" spc="-1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变换</a:t>
            </a:r>
            <a:endParaRPr lang="en-US" altLang="zh-CN" sz="2400" spc="-25" dirty="0" smtClean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 smtClean="0">
                <a:latin typeface="SimHei" charset="-122"/>
                <a:ea typeface="SimHei" charset="-122"/>
                <a:cs typeface="SimHei" charset="-122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lang="zh-CN" altLang="en-US" sz="2400" spc="-10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单个图像估计</a:t>
            </a:r>
            <a:r>
              <a:rPr lang="zh-CN" altLang="en-US" sz="2400" spc="-1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几何</a:t>
            </a:r>
            <a:endParaRPr lang="en-US" altLang="zh-CN" sz="2400" spc="-10" dirty="0" smtClean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补充</a:t>
            </a:r>
            <a:endParaRPr lang="zh-CN" altLang="en-US" sz="2400" spc="-1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6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</a:t>
            </a:r>
            <a:r>
              <a:rPr lang="zh-CN" altLang="en-US" sz="36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上的线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832" y="1480537"/>
            <a:ext cx="2747645" cy="5995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7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10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8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</a:t>
            </a:r>
            <a:r>
              <a:rPr sz="3850" spc="-36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c</a:t>
            </a:r>
            <a:r>
              <a:rPr sz="3850" spc="-145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Symbol"/>
                <a:cs typeface="Symbol"/>
              </a:rPr>
              <a:t></a:t>
            </a:r>
            <a:r>
              <a:rPr sz="3850" spc="-190" dirty="0">
                <a:latin typeface="Times New Roman"/>
                <a:cs typeface="Times New Roman"/>
              </a:rPr>
              <a:t> </a:t>
            </a:r>
            <a:r>
              <a:rPr sz="3850" spc="-5" dirty="0">
                <a:latin typeface="Times New Roman"/>
                <a:cs typeface="Times New Roman"/>
              </a:rPr>
              <a:t>0</a:t>
            </a:r>
            <a:endParaRPr sz="3850" dirty="0">
              <a:latin typeface="Times New Roman"/>
              <a:cs typeface="Times New Roman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269740" y="1319974"/>
            <a:ext cx="3108960" cy="1938020"/>
            <a:chOff x="4269740" y="1319974"/>
            <a:chExt cx="3108960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269740" y="2539174"/>
              <a:ext cx="4406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250" dirty="0">
                  <a:latin typeface="Arial Unicode MS"/>
                  <a:cs typeface="Arial Unicode MS"/>
                </a:rPr>
                <a:t>c</a:t>
              </a:r>
              <a:r>
                <a:rPr sz="1800" spc="135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869940" y="1777174"/>
              <a:ext cx="46799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-215" dirty="0">
                  <a:latin typeface="Arial Unicode MS"/>
                  <a:cs typeface="Arial Unicode MS"/>
                </a:rPr>
                <a:t>-</a:t>
              </a:r>
              <a:r>
                <a:rPr sz="1800" spc="330" dirty="0">
                  <a:latin typeface="Arial Unicode MS"/>
                  <a:cs typeface="Arial Unicode MS"/>
                </a:rPr>
                <a:t>a</a:t>
              </a:r>
              <a:r>
                <a:rPr sz="1800" spc="170" dirty="0">
                  <a:latin typeface="Arial Unicode MS"/>
                  <a:cs typeface="Arial Unicode MS"/>
                </a:rPr>
                <a:t>/</a:t>
              </a:r>
              <a:r>
                <a:rPr sz="1800" spc="75" dirty="0">
                  <a:latin typeface="Arial Unicode MS"/>
                  <a:cs typeface="Arial Unicode MS"/>
                </a:rPr>
                <a:t>b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910091" y="14715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912100" y="6053645"/>
            <a:ext cx="1006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4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10]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95854" y="1192233"/>
            <a:ext cx="3657600" cy="3124200"/>
          </a:xfrm>
          <a:custGeom>
            <a:avLst/>
            <a:gdLst/>
            <a:ahLst/>
            <a:cxnLst/>
            <a:rect l="l" t="t" r="r" b="b"/>
            <a:pathLst>
              <a:path w="3657600" h="3124200">
                <a:moveTo>
                  <a:pt x="0" y="3124200"/>
                </a:moveTo>
                <a:lnTo>
                  <a:pt x="3657600" y="3124200"/>
                </a:lnTo>
                <a:lnTo>
                  <a:pt x="36576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1=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98" y="2601468"/>
                <a:ext cx="1593641" cy="131305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32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32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092" y="4586577"/>
                <a:ext cx="2604111" cy="146706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𝐼𝑓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3200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i="1">
                              <a:latin typeface="Cambria Math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zh-CN" altLang="en-US" sz="3200" dirty="0"/>
                            <m:t> 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71" y="5236883"/>
                <a:ext cx="3583225" cy="63209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4739" y="271653"/>
            <a:ext cx="4018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直线的交点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48006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2000" y="0"/>
                </a:moveTo>
                <a:lnTo>
                  <a:pt x="757009" y="29660"/>
                </a:lnTo>
                <a:lnTo>
                  <a:pt x="743401" y="53881"/>
                </a:lnTo>
                <a:lnTo>
                  <a:pt x="723217" y="70211"/>
                </a:lnTo>
                <a:lnTo>
                  <a:pt x="698500" y="76200"/>
                </a:lnTo>
                <a:lnTo>
                  <a:pt x="63500" y="76200"/>
                </a:lnTo>
                <a:lnTo>
                  <a:pt x="38782" y="70211"/>
                </a:lnTo>
                <a:lnTo>
                  <a:pt x="18598" y="53881"/>
                </a:lnTo>
                <a:lnTo>
                  <a:pt x="4990" y="29660"/>
                </a:ln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650740" y="5659120"/>
            <a:ext cx="3839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Arial Unicode MS"/>
                <a:cs typeface="Arial Unicode MS"/>
              </a:rPr>
              <a:t>x </a:t>
            </a:r>
            <a:r>
              <a:rPr lang="zh-CN" altLang="en-US" sz="2400" spc="-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为交点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572000" y="1242895"/>
            <a:ext cx="3410606" cy="1938020"/>
            <a:chOff x="4114800" y="1319974"/>
            <a:chExt cx="3410606" cy="193802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4800" y="2438400"/>
              <a:ext cx="3124200" cy="304800"/>
            </a:xfrm>
            <a:custGeom>
              <a:avLst/>
              <a:gdLst/>
              <a:ahLst/>
              <a:cxnLst/>
              <a:rect l="l" t="t" r="r" b="b"/>
              <a:pathLst>
                <a:path w="3124200" h="304800">
                  <a:moveTo>
                    <a:pt x="0" y="0"/>
                  </a:moveTo>
                  <a:lnTo>
                    <a:pt x="3124200" y="304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367291" y="2385923"/>
              <a:ext cx="158115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3750" dirty="0">
                  <a:latin typeface="Times New Roman"/>
                  <a:cs typeface="Times New Roman"/>
                </a:rPr>
                <a:t>l</a:t>
              </a:r>
              <a:endParaRPr sz="3750">
                <a:latin typeface="Times New Roman"/>
                <a:cs typeface="Times New Roman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970330" y="1444195"/>
              <a:ext cx="270510" cy="59880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5625" spc="-75" baseline="-2962" dirty="0">
                  <a:latin typeface="Times New Roman"/>
                  <a:cs typeface="Times New Roman"/>
                </a:rPr>
                <a:t>l</a:t>
              </a:r>
              <a:r>
                <a:rPr sz="3750" dirty="0">
                  <a:latin typeface="Symbol"/>
                  <a:cs typeface="Symbol"/>
                </a:rPr>
                <a:t></a:t>
              </a:r>
              <a:endParaRPr sz="3750">
                <a:latin typeface="Symbol"/>
                <a:cs typeface="Symbo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0" y="2514600"/>
              <a:ext cx="152400" cy="152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225665" y="2958274"/>
              <a:ext cx="15303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100" dirty="0">
                  <a:latin typeface="Arial Unicode MS"/>
                  <a:cs typeface="Arial Unicode MS"/>
                </a:rPr>
                <a:t>x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4803140" y="1319974"/>
              <a:ext cx="14986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spc="75" dirty="0">
                  <a:latin typeface="Arial Unicode MS"/>
                  <a:cs typeface="Arial Unicode MS"/>
                </a:rPr>
                <a:t>y</a:t>
              </a:r>
              <a:endParaRPr sz="1800">
                <a:latin typeface="Arial Unicode MS"/>
                <a:cs typeface="Arial Unicode MS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260340" y="2073215"/>
              <a:ext cx="158115" cy="32258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950" b="1" spc="25" dirty="0">
                  <a:latin typeface="Footlight MT Light"/>
                  <a:cs typeface="Footlight MT Light"/>
                </a:rPr>
                <a:t>x</a:t>
              </a:r>
              <a:endParaRPr sz="1950">
                <a:latin typeface="Footlight MT Light"/>
                <a:cs typeface="Footlight MT Light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20936" y="3733907"/>
            <a:ext cx="13233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12]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9282" y="3664085"/>
            <a:ext cx="8082915" cy="1715854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  <a:tabLst>
                <a:tab pos="1808480" algn="l"/>
                <a:tab pos="4963160" algn="l"/>
                <a:tab pos="6769100" algn="l"/>
              </a:tabLst>
            </a:pPr>
            <a:r>
              <a:rPr lang="en-US" sz="5775" spc="240" dirty="0">
                <a:latin typeface="Times New Roman"/>
                <a:cs typeface="Times New Roman"/>
              </a:rPr>
              <a:t>                               </a:t>
            </a:r>
            <a:r>
              <a:rPr sz="5775" spc="240" baseline="360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10" dirty="0">
                <a:solidFill>
                  <a:srgbClr val="FF0000"/>
                </a:solidFill>
                <a:latin typeface="Arial Unicode MS"/>
                <a:cs typeface="Arial Unicode MS"/>
              </a:rPr>
              <a:t>13]</a:t>
            </a:r>
            <a:endParaRPr sz="2800" dirty="0">
              <a:latin typeface="Arial Unicode MS"/>
              <a:cs typeface="Arial Unicode MS"/>
            </a:endParaRPr>
          </a:p>
          <a:p>
            <a:pPr marR="2247265" algn="ctr">
              <a:lnSpc>
                <a:spcPct val="100000"/>
              </a:lnSpc>
              <a:spcBef>
                <a:spcPts val="1325"/>
              </a:spcBef>
            </a:pPr>
            <a:r>
              <a:rPr sz="2400" spc="130" dirty="0">
                <a:latin typeface="Arial Unicode MS"/>
                <a:cs typeface="Arial Unicode MS"/>
              </a:rPr>
              <a:t>x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065" y="1229599"/>
            <a:ext cx="3357879" cy="2279650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397510">
              <a:lnSpc>
                <a:spcPct val="100000"/>
              </a:lnSpc>
              <a:spcBef>
                <a:spcPts val="2530"/>
              </a:spcBef>
              <a:tabLst>
                <a:tab pos="2070100" algn="l"/>
              </a:tabLst>
            </a:pPr>
            <a:r>
              <a:rPr sz="5625" baseline="-2222" dirty="0">
                <a:latin typeface="Times New Roman"/>
                <a:cs typeface="Times New Roman"/>
              </a:rPr>
              <a:t>x</a:t>
            </a:r>
            <a:r>
              <a:rPr sz="5625" spc="82" baseline="-2222" dirty="0">
                <a:latin typeface="Times New Roman"/>
                <a:cs typeface="Times New Roman"/>
              </a:rPr>
              <a:t> </a:t>
            </a:r>
            <a:r>
              <a:rPr sz="5625" baseline="-2222" dirty="0">
                <a:latin typeface="Symbol"/>
                <a:cs typeface="Symbol"/>
              </a:rPr>
              <a:t></a:t>
            </a:r>
            <a:r>
              <a:rPr sz="5625" spc="-187" baseline="-2222" dirty="0">
                <a:latin typeface="Times New Roman"/>
                <a:cs typeface="Times New Roman"/>
              </a:rPr>
              <a:t> 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5625" spc="277" baseline="-2222" dirty="0" err="1">
                <a:latin typeface="Symbol"/>
                <a:cs typeface="Symbol"/>
              </a:rPr>
              <a:t></a:t>
            </a:r>
            <a:r>
              <a:rPr sz="5625" spc="277" baseline="-2222" dirty="0" err="1">
                <a:latin typeface="Times New Roman"/>
                <a:cs typeface="Times New Roman"/>
              </a:rPr>
              <a:t>l</a:t>
            </a:r>
            <a:r>
              <a:rPr sz="3750" spc="185" dirty="0">
                <a:latin typeface="Symbol"/>
                <a:cs typeface="Symbol"/>
              </a:rPr>
              <a:t></a:t>
            </a:r>
            <a:r>
              <a:rPr sz="3750" spc="185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40" dirty="0">
                <a:solidFill>
                  <a:srgbClr val="FF0000"/>
                </a:solidFill>
                <a:latin typeface="Arial Unicode MS"/>
                <a:cs typeface="Arial Unicode MS"/>
              </a:rPr>
              <a:t>11]</a:t>
            </a:r>
            <a:endParaRPr sz="2800" dirty="0">
              <a:latin typeface="Arial Unicode MS"/>
              <a:cs typeface="Arial Unicode MS"/>
            </a:endParaRPr>
          </a:p>
          <a:p>
            <a:pPr marL="139700">
              <a:lnSpc>
                <a:spcPct val="100000"/>
              </a:lnSpc>
              <a:spcBef>
                <a:spcPts val="26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证明</a:t>
            </a:r>
            <a:endParaRPr sz="2400" b="1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⊥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→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=0 →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zh-CN" altLang="en-US" sz="2800" b="0" i="1" smtClean="0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𝑙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11" y="3698357"/>
                <a:ext cx="5278689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⊥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→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=0 →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zh-CN" altLang="en-US" sz="2800" b="0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en-US" altLang="zh-CN" sz="2800" dirty="0"/>
                  <a:t>’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196" y="4353580"/>
                <a:ext cx="5286704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465" r="-1384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83540" y="4977574"/>
            <a:ext cx="33159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将两条平行线相交：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511044" y="1300491"/>
            <a:ext cx="2786561" cy="2359390"/>
            <a:chOff x="4300039" y="1286486"/>
            <a:chExt cx="2786561" cy="2359390"/>
          </a:xfrm>
        </p:grpSpPr>
        <p:sp>
          <p:nvSpPr>
            <p:cNvPr id="3" name="object 3"/>
            <p:cNvSpPr/>
            <p:nvPr/>
          </p:nvSpPr>
          <p:spPr>
            <a:xfrm>
              <a:off x="4800601" y="1676400"/>
              <a:ext cx="152400" cy="1447800"/>
            </a:xfrm>
            <a:custGeom>
              <a:avLst/>
              <a:gdLst/>
              <a:ahLst/>
              <a:cxnLst/>
              <a:rect l="l" t="t" r="r" b="b"/>
              <a:pathLst>
                <a:path w="152400" h="1447800">
                  <a:moveTo>
                    <a:pt x="101600" y="152400"/>
                  </a:moveTo>
                  <a:lnTo>
                    <a:pt x="50800" y="152400"/>
                  </a:lnTo>
                  <a:lnTo>
                    <a:pt x="50798" y="1447800"/>
                  </a:lnTo>
                  <a:lnTo>
                    <a:pt x="101598" y="1447800"/>
                  </a:lnTo>
                  <a:lnTo>
                    <a:pt x="101600" y="152400"/>
                  </a:lnTo>
                  <a:close/>
                </a:path>
                <a:path w="152400" h="1447800">
                  <a:moveTo>
                    <a:pt x="76200" y="0"/>
                  </a:moveTo>
                  <a:lnTo>
                    <a:pt x="0" y="152400"/>
                  </a:lnTo>
                  <a:lnTo>
                    <a:pt x="152400" y="1524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76800" y="3048001"/>
              <a:ext cx="2209800" cy="152400"/>
            </a:xfrm>
            <a:custGeom>
              <a:avLst/>
              <a:gdLst/>
              <a:ahLst/>
              <a:cxnLst/>
              <a:rect l="l" t="t" r="r" b="b"/>
              <a:pathLst>
                <a:path w="2209800" h="152400">
                  <a:moveTo>
                    <a:pt x="0" y="50798"/>
                  </a:moveTo>
                  <a:lnTo>
                    <a:pt x="0" y="101598"/>
                  </a:lnTo>
                  <a:lnTo>
                    <a:pt x="2057400" y="101600"/>
                  </a:lnTo>
                  <a:lnTo>
                    <a:pt x="2057400" y="152400"/>
                  </a:lnTo>
                  <a:lnTo>
                    <a:pt x="2209800" y="76200"/>
                  </a:lnTo>
                  <a:lnTo>
                    <a:pt x="2159000" y="50800"/>
                  </a:lnTo>
                  <a:lnTo>
                    <a:pt x="0" y="50798"/>
                  </a:lnTo>
                  <a:close/>
                </a:path>
                <a:path w="2209800" h="152400">
                  <a:moveTo>
                    <a:pt x="2057400" y="0"/>
                  </a:moveTo>
                  <a:lnTo>
                    <a:pt x="2057400" y="50800"/>
                  </a:lnTo>
                  <a:lnTo>
                    <a:pt x="2159000" y="508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3400" y="1828800"/>
              <a:ext cx="2438400" cy="1295400"/>
            </a:xfrm>
            <a:custGeom>
              <a:avLst/>
              <a:gdLst/>
              <a:ahLst/>
              <a:cxnLst/>
              <a:rect l="l" t="t" r="r" b="b"/>
              <a:pathLst>
                <a:path w="2438400" h="1295400">
                  <a:moveTo>
                    <a:pt x="0" y="1295400"/>
                  </a:moveTo>
                  <a:lnTo>
                    <a:pt x="24384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09800"/>
              <a:ext cx="2362200" cy="1219200"/>
            </a:xfrm>
            <a:custGeom>
              <a:avLst/>
              <a:gdLst/>
              <a:ahLst/>
              <a:cxnLst/>
              <a:rect l="l" t="t" r="r" b="b"/>
              <a:pathLst>
                <a:path w="2362200" h="1219200">
                  <a:moveTo>
                    <a:pt x="0" y="1219200"/>
                  </a:moveTo>
                  <a:lnTo>
                    <a:pt x="23622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300039" y="2473995"/>
              <a:ext cx="118745" cy="42735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2600" spc="5" dirty="0">
                  <a:latin typeface="Times New Roman"/>
                  <a:cs typeface="Times New Roman"/>
                </a:rPr>
                <a:t>l</a:t>
              </a:r>
              <a:endParaRPr sz="2600">
                <a:latin typeface="Times New Roman"/>
                <a:cs typeface="Times New Roman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300052" y="3216617"/>
              <a:ext cx="198120" cy="429259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3975" spc="-60" baseline="-3144" dirty="0">
                  <a:latin typeface="Times New Roman"/>
                  <a:cs typeface="Times New Roman"/>
                </a:rPr>
                <a:t>l</a:t>
              </a:r>
              <a:r>
                <a:rPr sz="2650" spc="-5" dirty="0">
                  <a:latin typeface="Symbol"/>
                  <a:cs typeface="Symbol"/>
                </a:rPr>
                <a:t></a:t>
              </a:r>
              <a:endParaRPr sz="2650">
                <a:latin typeface="Symbol"/>
                <a:cs typeface="Symbo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5248598" y="1286486"/>
              <a:ext cx="1698625" cy="370205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250" dirty="0">
                  <a:latin typeface="Symbol"/>
                  <a:cs typeface="Symbol"/>
                </a:rPr>
                <a:t></a:t>
              </a:r>
              <a:r>
                <a:rPr sz="2250" spc="-195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a</a:t>
              </a:r>
              <a:r>
                <a:rPr sz="2250" i="1" spc="-19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dirty="0">
                  <a:latin typeface="Times New Roman"/>
                  <a:cs typeface="Times New Roman"/>
                </a:rPr>
                <a:t>b</a:t>
              </a:r>
              <a:r>
                <a:rPr sz="2250" i="1" spc="-55" dirty="0">
                  <a:latin typeface="Times New Roman"/>
                  <a:cs typeface="Times New Roman"/>
                </a:rPr>
                <a:t> </a:t>
              </a:r>
              <a:r>
                <a:rPr sz="2250" dirty="0">
                  <a:latin typeface="Symbol"/>
                  <a:cs typeface="Symbol"/>
                </a:rPr>
                <a:t></a:t>
              </a:r>
              <a:r>
                <a:rPr sz="2250" spc="-60" dirty="0">
                  <a:latin typeface="Times New Roman"/>
                  <a:cs typeface="Times New Roman"/>
                </a:rPr>
                <a:t> </a:t>
              </a:r>
              <a:r>
                <a:rPr sz="2250" spc="75" dirty="0">
                  <a:latin typeface="Symbol"/>
                  <a:cs typeface="Symbol"/>
                </a:rPr>
                <a:t></a:t>
              </a:r>
              <a:r>
                <a:rPr sz="2250" i="1" spc="75" dirty="0">
                  <a:latin typeface="Times New Roman"/>
                  <a:cs typeface="Times New Roman"/>
                </a:rPr>
                <a:t>a'/</a:t>
              </a:r>
              <a:r>
                <a:rPr sz="2250" i="1" spc="-250" dirty="0">
                  <a:latin typeface="Times New Roman"/>
                  <a:cs typeface="Times New Roman"/>
                </a:rPr>
                <a:t> </a:t>
              </a:r>
              <a:r>
                <a:rPr sz="2250" i="1" spc="-25" dirty="0">
                  <a:latin typeface="Times New Roman"/>
                  <a:cs typeface="Times New Roman"/>
                </a:rPr>
                <a:t>b'</a:t>
              </a:r>
              <a:endParaRPr sz="2250">
                <a:latin typeface="Times New Roman"/>
                <a:cs typeface="Times New Roman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3540" y="4956365"/>
            <a:ext cx="93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[Eq.13]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3534" y="6004989"/>
            <a:ext cx="86525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91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在欧氏坐标中，此点位于无穷远处</a:t>
            </a:r>
          </a:p>
        </p:txBody>
      </p:sp>
      <p:sp>
        <p:nvSpPr>
          <p:cNvPr id="28" name="object 28"/>
          <p:cNvSpPr/>
          <p:nvPr/>
        </p:nvSpPr>
        <p:spPr>
          <a:xfrm>
            <a:off x="604498" y="3062006"/>
            <a:ext cx="1752600" cy="1752600"/>
          </a:xfrm>
          <a:custGeom>
            <a:avLst/>
            <a:gdLst/>
            <a:ahLst/>
            <a:cxnLst/>
            <a:rect l="l" t="t" r="r" b="b"/>
            <a:pathLst>
              <a:path w="1752600" h="1752600">
                <a:moveTo>
                  <a:pt x="0" y="1752600"/>
                </a:moveTo>
                <a:lnTo>
                  <a:pt x="1752600" y="1752600"/>
                </a:lnTo>
                <a:lnTo>
                  <a:pt x="1752600" y="0"/>
                </a:lnTo>
                <a:lnTo>
                  <a:pt x="0" y="0"/>
                </a:lnTo>
                <a:lnTo>
                  <a:pt x="0" y="1752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18331" y="4136834"/>
            <a:ext cx="981168" cy="1981200"/>
          </a:xfrm>
          <a:custGeom>
            <a:avLst/>
            <a:gdLst/>
            <a:ahLst/>
            <a:cxnLst/>
            <a:rect l="l" t="t" r="r" b="b"/>
            <a:pathLst>
              <a:path w="1143000" h="1981200">
                <a:moveTo>
                  <a:pt x="0" y="1981200"/>
                </a:moveTo>
                <a:lnTo>
                  <a:pt x="1143000" y="1981200"/>
                </a:lnTo>
                <a:lnTo>
                  <a:pt x="1143000" y="0"/>
                </a:lnTo>
                <a:lnTo>
                  <a:pt x="0" y="0"/>
                </a:lnTo>
                <a:lnTo>
                  <a:pt x="0" y="1981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" y="1535579"/>
                <a:ext cx="2789995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6" y="3279740"/>
                <a:ext cx="1915204" cy="1315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110214"/>
                <a:ext cx="1343638" cy="11603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873" y="2722269"/>
                <a:ext cx="1546577" cy="12647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→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376" y="4449733"/>
                <a:ext cx="4054123" cy="14044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7080711" y="5705872"/>
            <a:ext cx="162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spc="7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= </a:t>
            </a:r>
            <a:r>
              <a:rPr lang="zh-CN" altLang="en-US" sz="2400" b="1" spc="60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理想点</a:t>
            </a:r>
            <a:r>
              <a:rPr lang="en-US" altLang="zh-CN" sz="2400" b="1" spc="5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!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44665"/>
            <a:ext cx="68872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无穷远点</a:t>
            </a:r>
            <a:r>
              <a:rPr lang="en-US" altLang="zh-CN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(</a:t>
            </a: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</a:t>
            </a:r>
            <a:r>
              <a:rPr lang="en-US" altLang="zh-CN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)</a:t>
            </a:r>
            <a:endParaRPr spc="15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00601" y="1676400"/>
            <a:ext cx="152400" cy="1447800"/>
          </a:xfrm>
          <a:custGeom>
            <a:avLst/>
            <a:gdLst/>
            <a:ahLst/>
            <a:cxnLst/>
            <a:rect l="l" t="t" r="r" b="b"/>
            <a:pathLst>
              <a:path w="152400" h="1447800">
                <a:moveTo>
                  <a:pt x="101600" y="152400"/>
                </a:moveTo>
                <a:lnTo>
                  <a:pt x="50800" y="152400"/>
                </a:lnTo>
                <a:lnTo>
                  <a:pt x="50798" y="1447800"/>
                </a:lnTo>
                <a:lnTo>
                  <a:pt x="101598" y="1447800"/>
                </a:lnTo>
                <a:lnTo>
                  <a:pt x="101600" y="152400"/>
                </a:lnTo>
                <a:close/>
              </a:path>
              <a:path w="152400" h="14478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76800" y="3048001"/>
            <a:ext cx="2209800" cy="152400"/>
          </a:xfrm>
          <a:custGeom>
            <a:avLst/>
            <a:gdLst/>
            <a:ahLst/>
            <a:cxnLst/>
            <a:rect l="l" t="t" r="r" b="b"/>
            <a:pathLst>
              <a:path w="2209800" h="152400">
                <a:moveTo>
                  <a:pt x="0" y="50798"/>
                </a:moveTo>
                <a:lnTo>
                  <a:pt x="0" y="101598"/>
                </a:lnTo>
                <a:lnTo>
                  <a:pt x="2057400" y="101600"/>
                </a:lnTo>
                <a:lnTo>
                  <a:pt x="2057400" y="152400"/>
                </a:lnTo>
                <a:lnTo>
                  <a:pt x="2209800" y="76200"/>
                </a:lnTo>
                <a:lnTo>
                  <a:pt x="2159000" y="50800"/>
                </a:lnTo>
                <a:lnTo>
                  <a:pt x="0" y="50798"/>
                </a:lnTo>
                <a:close/>
              </a:path>
              <a:path w="2209800" h="152400">
                <a:moveTo>
                  <a:pt x="2057400" y="0"/>
                </a:moveTo>
                <a:lnTo>
                  <a:pt x="2057400" y="50800"/>
                </a:lnTo>
                <a:lnTo>
                  <a:pt x="2159000" y="50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1828800"/>
            <a:ext cx="2438400" cy="1295400"/>
          </a:xfrm>
          <a:custGeom>
            <a:avLst/>
            <a:gdLst/>
            <a:ahLst/>
            <a:cxnLst/>
            <a:rect l="l" t="t" r="r" b="b"/>
            <a:pathLst>
              <a:path w="2438400" h="1295400">
                <a:moveTo>
                  <a:pt x="0" y="1295400"/>
                </a:moveTo>
                <a:lnTo>
                  <a:pt x="2438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48200" y="2209800"/>
            <a:ext cx="2362200" cy="1219200"/>
          </a:xfrm>
          <a:custGeom>
            <a:avLst/>
            <a:gdLst/>
            <a:ahLst/>
            <a:cxnLst/>
            <a:rect l="l" t="t" r="r" b="b"/>
            <a:pathLst>
              <a:path w="2362200" h="1219200">
                <a:moveTo>
                  <a:pt x="0" y="1219200"/>
                </a:moveTo>
                <a:lnTo>
                  <a:pt x="23622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5303554"/>
            <a:ext cx="5167630" cy="996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0"/>
              </a:spcBef>
              <a:tabLst>
                <a:tab pos="259079" algn="l"/>
                <a:tab pos="560070" algn="l"/>
              </a:tabLst>
            </a:pPr>
            <a:endParaRPr sz="2400" baseline="-17819" dirty="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013585" algn="l"/>
              </a:tabLst>
            </a:pPr>
            <a:r>
              <a:rPr lang="zh-CN" altLang="en-US" sz="2400" spc="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</a:t>
            </a:r>
            <a:r>
              <a:rPr sz="2400" spc="55" dirty="0">
                <a:latin typeface="Arial Unicode MS"/>
                <a:cs typeface="Arial Unicode MS"/>
              </a:rPr>
              <a:t> </a:t>
            </a:r>
            <a:r>
              <a:rPr sz="2400" spc="110" dirty="0">
                <a:latin typeface="Arial Unicode MS"/>
                <a:cs typeface="Arial Unicode MS"/>
              </a:rPr>
              <a:t>l’</a:t>
            </a:r>
            <a:r>
              <a:rPr lang="en-US" sz="2400" spc="110" dirty="0">
                <a:latin typeface="Arial Unicode MS"/>
                <a:cs typeface="Arial Unicode MS"/>
              </a:rPr>
              <a:t> </a:t>
            </a:r>
            <a:r>
              <a:rPr lang="zh-CN" altLang="en-US" sz="2400" spc="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同理</a:t>
            </a:r>
            <a:r>
              <a:rPr lang="zh-CN" altLang="en-US" sz="2400" spc="110" dirty="0">
                <a:latin typeface="Arial Unicode MS"/>
                <a:cs typeface="Arial Unicode MS"/>
              </a:rPr>
              <a:t>，</a:t>
            </a:r>
            <a:r>
              <a:rPr sz="2400" spc="-40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a </a:t>
            </a:r>
            <a:r>
              <a:rPr sz="2400" spc="125" dirty="0">
                <a:latin typeface="Arial Unicode MS"/>
                <a:cs typeface="Arial Unicode MS"/>
              </a:rPr>
              <a:t>b’ </a:t>
            </a:r>
            <a:r>
              <a:rPr sz="2400" spc="50" dirty="0">
                <a:latin typeface="Arial Unicode MS"/>
                <a:cs typeface="Arial Unicode MS"/>
              </a:rPr>
              <a:t>= </a:t>
            </a:r>
            <a:r>
              <a:rPr sz="2400" spc="135" dirty="0">
                <a:latin typeface="Arial Unicode MS"/>
                <a:cs typeface="Arial Unicode MS"/>
              </a:rPr>
              <a:t>a’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75" dirty="0">
                <a:latin typeface="Arial Unicode MS"/>
                <a:cs typeface="Arial Unicode MS"/>
              </a:rPr>
              <a:t>b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00039" y="2473995"/>
            <a:ext cx="118745" cy="427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5" dirty="0">
                <a:latin typeface="Times New Roman"/>
                <a:cs typeface="Times New Roman"/>
              </a:rPr>
              <a:t>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8598" y="1286486"/>
            <a:ext cx="1698625" cy="370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50" dirty="0">
                <a:latin typeface="Symbol"/>
                <a:cs typeface="Symbol"/>
              </a:rPr>
              <a:t></a:t>
            </a:r>
            <a:r>
              <a:rPr sz="2250" spc="-19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a</a:t>
            </a:r>
            <a:r>
              <a:rPr sz="2250" i="1" spc="-19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b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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75" dirty="0">
                <a:latin typeface="Symbol"/>
                <a:cs typeface="Symbol"/>
              </a:rPr>
              <a:t></a:t>
            </a:r>
            <a:r>
              <a:rPr sz="2250" i="1" spc="75" dirty="0">
                <a:latin typeface="Times New Roman"/>
                <a:cs typeface="Times New Roman"/>
              </a:rPr>
              <a:t>a'/</a:t>
            </a:r>
            <a:r>
              <a:rPr sz="2250" i="1" spc="-250" dirty="0">
                <a:latin typeface="Times New Roman"/>
                <a:cs typeface="Times New Roman"/>
              </a:rPr>
              <a:t> </a:t>
            </a:r>
            <a:r>
              <a:rPr sz="2250" i="1" spc="-25" dirty="0">
                <a:latin typeface="Times New Roman"/>
                <a:cs typeface="Times New Roman"/>
              </a:rPr>
              <a:t>b'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xfrm>
            <a:off x="307340" y="3161445"/>
            <a:ext cx="6485890" cy="14837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697355" algn="ctr">
              <a:lnSpc>
                <a:spcPct val="100000"/>
              </a:lnSpc>
              <a:spcBef>
                <a:spcPts val="530"/>
              </a:spcBef>
            </a:pPr>
            <a:r>
              <a:rPr sz="3975" spc="-30" baseline="-3144" dirty="0"/>
              <a:t>l</a:t>
            </a:r>
            <a:r>
              <a:rPr sz="2650" spc="-20" dirty="0">
                <a:latin typeface="Symbol"/>
                <a:cs typeface="Symbol"/>
              </a:rPr>
              <a:t></a:t>
            </a:r>
            <a:endParaRPr sz="26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zh-CN" altLang="en-US"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</a:t>
            </a:r>
            <a:r>
              <a:rPr sz="2400" spc="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 </a:t>
            </a:r>
            <a:r>
              <a:rPr sz="2400" spc="50" dirty="0">
                <a:latin typeface="Arial Unicode MS"/>
                <a:cs typeface="Arial Unicode MS"/>
              </a:rPr>
              <a:t>l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 </a:t>
            </a:r>
            <a:r>
              <a:rPr sz="2400" spc="80" dirty="0">
                <a:latin typeface="Arial Unicode MS"/>
                <a:cs typeface="Arial Unicode MS"/>
              </a:rPr>
              <a:t>b </a:t>
            </a:r>
            <a:r>
              <a:rPr sz="2400" spc="-20" dirty="0">
                <a:latin typeface="Arial Unicode MS"/>
                <a:cs typeface="Arial Unicode MS"/>
              </a:rPr>
              <a:t>c]</a:t>
            </a:r>
            <a:r>
              <a:rPr sz="2400" spc="-30" baseline="25641" dirty="0">
                <a:latin typeface="Arial Unicode MS"/>
                <a:cs typeface="Arial Unicode MS"/>
              </a:rPr>
              <a:t>T </a:t>
            </a:r>
            <a:r>
              <a:rPr lang="en-US" sz="2400" spc="-30" baseline="25641" dirty="0">
                <a:latin typeface="Arial Unicode MS"/>
                <a:cs typeface="Arial Unicode MS"/>
              </a:rPr>
              <a:t> </a:t>
            </a:r>
            <a:r>
              <a:rPr lang="zh-CN" altLang="en-US" sz="2400" spc="-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穿过理想点 </a:t>
            </a:r>
            <a:r>
              <a:rPr sz="2400" i="1" spc="-10" dirty="0"/>
              <a:t>x</a:t>
            </a:r>
            <a:r>
              <a:rPr sz="2400" spc="-15" baseline="-24024" dirty="0">
                <a:latin typeface="Symbol"/>
                <a:cs typeface="Symbol"/>
              </a:rPr>
              <a:t></a:t>
            </a:r>
            <a:endParaRPr sz="2400" baseline="-24024" dirty="0">
              <a:latin typeface="Symbol"/>
              <a:cs typeface="Symbol"/>
            </a:endParaRPr>
          </a:p>
          <a:p>
            <a:pPr marR="1247140" algn="r">
              <a:lnSpc>
                <a:spcPct val="100000"/>
              </a:lnSpc>
              <a:spcBef>
                <a:spcPts val="1335"/>
              </a:spcBef>
              <a:tabLst>
                <a:tab pos="560070" algn="l"/>
              </a:tabLst>
            </a:pPr>
            <a:endParaRPr sz="2650" dirty="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20274" y="4737072"/>
            <a:ext cx="302387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12595" algn="l"/>
              </a:tabLst>
            </a:pPr>
            <a:r>
              <a:rPr lang="en-US" sz="3975" i="1" spc="-195" baseline="7337" dirty="0">
                <a:latin typeface="Times New Roman"/>
                <a:cs typeface="Times New Roman"/>
              </a:rPr>
              <a:t> </a:t>
            </a:r>
            <a:r>
              <a:rPr sz="3975" spc="-7" baseline="7337" dirty="0">
                <a:latin typeface="Times New Roman"/>
                <a:cs typeface="Times New Roman"/>
              </a:rPr>
              <a:t>	</a:t>
            </a: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15]</a:t>
            </a:r>
            <a:endParaRPr sz="2800" dirty="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≠0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57" y="1400686"/>
                <a:ext cx="2467022" cy="123290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812" y="1057663"/>
                <a:ext cx="1343638" cy="11603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342" y="2722269"/>
                <a:ext cx="1546577" cy="12647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051" y="4421409"/>
                <a:ext cx="3908249" cy="10763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339" y="312970"/>
            <a:ext cx="323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5590" algn="l"/>
              </a:tabLst>
            </a:pPr>
            <a:r>
              <a:rPr lang="zh-CN" altLang="en-US" spc="-409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 </a:t>
            </a:r>
            <a:r>
              <a:rPr spc="325" dirty="0">
                <a:latin typeface="Times New Roman"/>
                <a:cs typeface="Times New Roman"/>
              </a:rPr>
              <a:t>l</a:t>
            </a:r>
            <a:r>
              <a:rPr spc="427" baseline="-24547" dirty="0">
                <a:latin typeface="Symbol"/>
                <a:cs typeface="Symbol"/>
              </a:rPr>
              <a:t></a:t>
            </a:r>
            <a:endParaRPr baseline="-24547" dirty="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1087120"/>
            <a:ext cx="7816215" cy="34201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lang="zh-CN" altLang="en-US" sz="2400" spc="-7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理想点集位于称为无穷远线的一条线上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903921" y="2233920"/>
            <a:ext cx="3270080" cy="3497811"/>
            <a:chOff x="4114800" y="2195332"/>
            <a:chExt cx="3270080" cy="3497811"/>
          </a:xfrm>
        </p:grpSpPr>
        <p:sp>
          <p:nvSpPr>
            <p:cNvPr id="4" name="object 4"/>
            <p:cNvSpPr/>
            <p:nvPr/>
          </p:nvSpPr>
          <p:spPr>
            <a:xfrm>
              <a:off x="4114800" y="2881132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4800" y="3262132"/>
              <a:ext cx="2209800" cy="0"/>
            </a:xfrm>
            <a:custGeom>
              <a:avLst/>
              <a:gdLst/>
              <a:ahLst/>
              <a:cxnLst/>
              <a:rect l="l" t="t" r="r" b="b"/>
              <a:pathLst>
                <a:path w="2209800">
                  <a:moveTo>
                    <a:pt x="0" y="0"/>
                  </a:moveTo>
                  <a:lnTo>
                    <a:pt x="22098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48200" y="2271532"/>
              <a:ext cx="1600200" cy="1676400"/>
            </a:xfrm>
            <a:custGeom>
              <a:avLst/>
              <a:gdLst/>
              <a:ahLst/>
              <a:cxnLst/>
              <a:rect l="l" t="t" r="r" b="b"/>
              <a:pathLst>
                <a:path w="1600200" h="1676400">
                  <a:moveTo>
                    <a:pt x="0" y="0"/>
                  </a:moveTo>
                  <a:lnTo>
                    <a:pt x="1600200" y="16764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2347732"/>
              <a:ext cx="1676400" cy="1828800"/>
            </a:xfrm>
            <a:custGeom>
              <a:avLst/>
              <a:gdLst/>
              <a:ahLst/>
              <a:cxnLst/>
              <a:rect l="l" t="t" r="r" b="b"/>
              <a:pathLst>
                <a:path w="1676400" h="1828800">
                  <a:moveTo>
                    <a:pt x="0" y="0"/>
                  </a:moveTo>
                  <a:lnTo>
                    <a:pt x="1676400" y="18288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92900" y="46972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69100" y="2944632"/>
              <a:ext cx="177800" cy="177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19800" y="41765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72200" y="3871732"/>
              <a:ext cx="685800" cy="762000"/>
            </a:xfrm>
            <a:custGeom>
              <a:avLst/>
              <a:gdLst/>
              <a:ahLst/>
              <a:cxnLst/>
              <a:rect l="l" t="t" r="r" b="b"/>
              <a:pathLst>
                <a:path w="685800" h="762000">
                  <a:moveTo>
                    <a:pt x="0" y="0"/>
                  </a:moveTo>
                  <a:lnTo>
                    <a:pt x="685800" y="76200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8400" y="2881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8400" y="3262132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1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5600" y="2195332"/>
              <a:ext cx="228600" cy="3429000"/>
            </a:xfrm>
            <a:custGeom>
              <a:avLst/>
              <a:gdLst/>
              <a:ahLst/>
              <a:cxnLst/>
              <a:rect l="l" t="t" r="r" b="b"/>
              <a:pathLst>
                <a:path w="228600" h="3429000">
                  <a:moveTo>
                    <a:pt x="228600" y="0"/>
                  </a:moveTo>
                  <a:lnTo>
                    <a:pt x="0" y="3429000"/>
                  </a:lnTo>
                </a:path>
              </a:pathLst>
            </a:custGeom>
            <a:ln w="508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6925140" y="5078463"/>
              <a:ext cx="459740" cy="614680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3850" spc="365" dirty="0">
                  <a:latin typeface="Times New Roman"/>
                  <a:cs typeface="Times New Roman"/>
                </a:rPr>
                <a:t>l</a:t>
              </a:r>
              <a:r>
                <a:rPr sz="3375" spc="540" baseline="-23456" dirty="0">
                  <a:latin typeface="Symbol"/>
                  <a:cs typeface="Symbol"/>
                </a:rPr>
                <a:t></a:t>
              </a:r>
              <a:endParaRPr sz="3375" baseline="-23456">
                <a:latin typeface="Symbol"/>
                <a:cs typeface="Symbol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7598" y="4829950"/>
            <a:ext cx="1720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025" algn="l"/>
              </a:tabLst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确实</a:t>
            </a:r>
            <a:r>
              <a:rPr sz="2400" spc="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:</a:t>
            </a:r>
            <a:r>
              <a:rPr sz="3375" baseline="1234" dirty="0">
                <a:latin typeface="Times New Roman"/>
                <a:cs typeface="Times New Roman"/>
              </a:rPr>
              <a:t>	</a:t>
            </a:r>
            <a:endParaRPr sz="3375" baseline="2716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9972" y="6262194"/>
            <a:ext cx="886650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无穷远线可以认为是平面上线的“方向”的集合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4053" y="1841871"/>
            <a:ext cx="2133600" cy="2057400"/>
          </a:xfrm>
          <a:custGeom>
            <a:avLst/>
            <a:gdLst/>
            <a:ahLst/>
            <a:cxnLst/>
            <a:rect l="l" t="t" r="r" b="b"/>
            <a:pathLst>
              <a:path w="2133600" h="2057400">
                <a:moveTo>
                  <a:pt x="0" y="2057400"/>
                </a:moveTo>
                <a:lnTo>
                  <a:pt x="2133600" y="2057400"/>
                </a:lnTo>
                <a:lnTo>
                  <a:pt x="2133600" y="0"/>
                </a:lnTo>
                <a:lnTo>
                  <a:pt x="0" y="0"/>
                </a:lnTo>
                <a:lnTo>
                  <a:pt x="0" y="2057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9" y="2174867"/>
                <a:ext cx="1791068" cy="13914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89" y="4459734"/>
                <a:ext cx="1996572" cy="113159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81" y="2523604"/>
                <a:ext cx="1760290" cy="10970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′′</m:t>
                          </m:r>
                        </m:sup>
                      </m:sSubSup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′′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131" y="4276204"/>
                <a:ext cx="1840440" cy="10970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0814" y="641817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</a:t>
            </a: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886F3DA-70CB-6C4E-8767-9B5C17AFE70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8848" y="2629493"/>
            <a:ext cx="7144336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FontTx/>
              <a:buChar char="•"/>
              <a:tabLst>
                <a:tab pos="412115" algn="l"/>
              </a:tabLst>
            </a:pPr>
            <a:r>
              <a:rPr lang="zh-CN" altLang="en-US" sz="2400" spc="-15" dirty="0" smtClean="0">
                <a:latin typeface="SimHei" charset="-122"/>
                <a:ea typeface="SimHei" charset="-122"/>
                <a:cs typeface="SimHei" charset="-122"/>
              </a:rPr>
              <a:t>摄像机标定</a:t>
            </a:r>
            <a:r>
              <a:rPr lang="zh-CN" altLang="en-US" sz="2400" spc="-15" dirty="0">
                <a:latin typeface="SimHei" charset="-122"/>
                <a:ea typeface="SimHei" charset="-122"/>
                <a:cs typeface="SimHei" charset="-122"/>
              </a:rPr>
              <a:t>和</a:t>
            </a:r>
            <a:r>
              <a:rPr lang="en-US" altLang="zh-CN" sz="2400" spc="-15" dirty="0">
                <a:latin typeface="SimHei" charset="-122"/>
                <a:ea typeface="SimHei" charset="-122"/>
                <a:cs typeface="SimHei" charset="-122"/>
              </a:rPr>
              <a:t>2D</a:t>
            </a:r>
            <a:r>
              <a:rPr lang="zh-CN" altLang="en-US" sz="2400" spc="-15" dirty="0" smtClean="0">
                <a:latin typeface="SimHei" charset="-122"/>
                <a:ea typeface="SimHei" charset="-122"/>
                <a:cs typeface="SimHei" charset="-122"/>
              </a:rPr>
              <a:t>变换</a:t>
            </a:r>
            <a:endParaRPr lang="en-US" altLang="zh-CN" sz="2400" spc="-25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影</a:t>
            </a:r>
            <a:r>
              <a:rPr lang="zh-CN" altLang="en-US" sz="2400" spc="-25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从单个图像估计</a:t>
            </a:r>
            <a:r>
              <a:rPr lang="zh-CN" altLang="en-US" sz="2400" spc="-1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几何</a:t>
            </a:r>
            <a:endParaRPr lang="en-US" altLang="zh-CN" sz="2400" spc="-10" dirty="0" smtClean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补充</a:t>
            </a:r>
            <a:endParaRPr lang="zh-CN" altLang="en-US" sz="2400" spc="-1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189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168465"/>
            <a:ext cx="83140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无穷远点的投影变换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7719" y="2730404"/>
            <a:ext cx="1981835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74495" algn="l"/>
              </a:tabLst>
            </a:pPr>
            <a:r>
              <a:rPr sz="3900" i="1" spc="500" dirty="0">
                <a:latin typeface="Times New Roman"/>
                <a:cs typeface="Times New Roman"/>
              </a:rPr>
              <a:t>p</a:t>
            </a:r>
            <a:r>
              <a:rPr sz="3900" spc="125" dirty="0">
                <a:latin typeface="Times New Roman"/>
                <a:cs typeface="Times New Roman"/>
              </a:rPr>
              <a:t>'</a:t>
            </a:r>
            <a:r>
              <a:rPr sz="3900" spc="-50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235" dirty="0">
                <a:latin typeface="Times New Roman"/>
                <a:cs typeface="Times New Roman"/>
              </a:rPr>
              <a:t> </a:t>
            </a:r>
            <a:r>
              <a:rPr sz="3900" i="1" spc="525" dirty="0">
                <a:latin typeface="Times New Roman"/>
                <a:cs typeface="Times New Roman"/>
              </a:rPr>
              <a:t>H</a:t>
            </a:r>
            <a:r>
              <a:rPr sz="3900" i="1" dirty="0">
                <a:latin typeface="Times New Roman"/>
                <a:cs typeface="Times New Roman"/>
              </a:rPr>
              <a:t>	</a:t>
            </a:r>
            <a:r>
              <a:rPr sz="3900" i="1" spc="360" dirty="0">
                <a:latin typeface="Times New Roman"/>
                <a:cs typeface="Times New Roman"/>
              </a:rPr>
              <a:t>p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498340" y="2920174"/>
            <a:ext cx="2289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454265" y="4177474"/>
            <a:ext cx="775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z="18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z="18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27455" y="5390333"/>
            <a:ext cx="13069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0"/>
              </a:spcBef>
            </a:pPr>
            <a:r>
              <a:rPr lang="zh-CN" altLang="en-US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无穷远点的仿射变换仍然是无穷远点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95197" y="3638510"/>
            <a:ext cx="2062480" cy="146240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95"/>
              </a:spcBef>
              <a:tabLst>
                <a:tab pos="669290" algn="l"/>
              </a:tabLst>
            </a:pPr>
            <a:r>
              <a:rPr sz="3700" i="1" spc="490" dirty="0">
                <a:latin typeface="Times New Roman"/>
                <a:cs typeface="Times New Roman"/>
              </a:rPr>
              <a:t>H	</a:t>
            </a:r>
            <a:r>
              <a:rPr sz="370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10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endParaRPr sz="3700" dirty="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  <a:spcBef>
                <a:spcPts val="151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5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90" dirty="0">
                <a:solidFill>
                  <a:srgbClr val="FF0000"/>
                </a:solidFill>
                <a:latin typeface="Arial Unicode MS"/>
                <a:cs typeface="Arial Unicode MS"/>
              </a:rPr>
              <a:t>17]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78602" y="5519852"/>
            <a:ext cx="2299970" cy="122618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5"/>
              </a:spcBef>
              <a:tabLst>
                <a:tab pos="916305" algn="l"/>
              </a:tabLst>
            </a:pPr>
            <a:r>
              <a:rPr sz="3650" i="1" spc="655" dirty="0">
                <a:latin typeface="Times New Roman"/>
                <a:cs typeface="Times New Roman"/>
              </a:rPr>
              <a:t>H</a:t>
            </a:r>
            <a:r>
              <a:rPr sz="3225" i="1" spc="982" baseline="-23255" dirty="0">
                <a:latin typeface="Times New Roman"/>
                <a:cs typeface="Times New Roman"/>
              </a:rPr>
              <a:t>A	</a:t>
            </a:r>
            <a:r>
              <a:rPr sz="3650" i="1" spc="310" dirty="0">
                <a:latin typeface="Times New Roman"/>
                <a:cs typeface="Times New Roman"/>
              </a:rPr>
              <a:t>p</a:t>
            </a:r>
            <a:r>
              <a:rPr sz="3225" spc="465" baseline="-23255" dirty="0">
                <a:latin typeface="Symbol"/>
                <a:cs typeface="Symbol"/>
              </a:rPr>
              <a:t></a:t>
            </a:r>
            <a:r>
              <a:rPr sz="3225" spc="465" baseline="-23255" dirty="0">
                <a:latin typeface="Times New Roman"/>
                <a:cs typeface="Times New Roman"/>
              </a:rPr>
              <a:t> </a:t>
            </a:r>
            <a:r>
              <a:rPr sz="3650" spc="380" dirty="0">
                <a:latin typeface="Symbol"/>
                <a:cs typeface="Symbol"/>
              </a:rPr>
              <a:t></a:t>
            </a:r>
            <a:r>
              <a:rPr sz="3650" spc="-100" dirty="0">
                <a:latin typeface="Times New Roman"/>
                <a:cs typeface="Times New Roman"/>
              </a:rPr>
              <a:t> </a:t>
            </a:r>
            <a:r>
              <a:rPr sz="3650" spc="305" dirty="0">
                <a:latin typeface="Times New Roman"/>
                <a:cs typeface="Times New Roman"/>
              </a:rPr>
              <a:t>?</a:t>
            </a:r>
            <a:endParaRPr sz="365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  <a:spcBef>
                <a:spcPts val="735"/>
              </a:spcBef>
            </a:pPr>
            <a:r>
              <a:rPr sz="28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800" spc="6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800" spc="105" dirty="0">
                <a:solidFill>
                  <a:srgbClr val="FF0000"/>
                </a:solidFill>
                <a:latin typeface="Arial Unicode MS"/>
                <a:cs typeface="Arial Unicode MS"/>
              </a:rPr>
              <a:t>18]</a:t>
            </a:r>
            <a:endParaRPr sz="28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71" y="3386802"/>
                <a:ext cx="3927229" cy="16706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57677" y="5121830"/>
                <a:ext cx="4040209" cy="16706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677" y="5121830"/>
                <a:ext cx="4040209" cy="1670650"/>
              </a:xfrm>
              <a:prstGeom prst="rect">
                <a:avLst/>
              </a:prstGeom>
              <a:blipFill>
                <a:blip r:embed="rId6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293878"/>
            <a:ext cx="76473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直线的投影变换（</a:t>
            </a:r>
            <a:r>
              <a:rPr lang="en-US" altLang="zh-CN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sz="3200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）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1268" y="2772071"/>
            <a:ext cx="2151380" cy="62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900" spc="155" dirty="0">
                <a:latin typeface="Times New Roman"/>
                <a:cs typeface="Times New Roman"/>
              </a:rPr>
              <a:t>l</a:t>
            </a:r>
            <a:r>
              <a:rPr sz="5850" spc="232" baseline="2849" dirty="0">
                <a:latin typeface="Symbol"/>
                <a:cs typeface="Symbol"/>
              </a:rPr>
              <a:t></a:t>
            </a:r>
            <a:r>
              <a:rPr sz="5850" spc="232" baseline="2849" dirty="0">
                <a:latin typeface="Times New Roman"/>
                <a:cs typeface="Times New Roman"/>
              </a:rPr>
              <a:t> </a:t>
            </a:r>
            <a:r>
              <a:rPr sz="3900" spc="400" dirty="0">
                <a:latin typeface="Symbol"/>
                <a:cs typeface="Symbol"/>
              </a:rPr>
              <a:t></a:t>
            </a:r>
            <a:r>
              <a:rPr sz="3900" spc="400" dirty="0">
                <a:latin typeface="Times New Roman"/>
                <a:cs typeface="Times New Roman"/>
              </a:rPr>
              <a:t> </a:t>
            </a:r>
            <a:r>
              <a:rPr sz="3900" spc="500" dirty="0">
                <a:latin typeface="Times New Roman"/>
                <a:cs typeface="Times New Roman"/>
              </a:rPr>
              <a:t>H</a:t>
            </a:r>
            <a:r>
              <a:rPr sz="3375" spc="750" baseline="43209" dirty="0">
                <a:latin typeface="Symbol"/>
                <a:cs typeface="Symbol"/>
              </a:rPr>
              <a:t></a:t>
            </a:r>
            <a:r>
              <a:rPr sz="3375" spc="750" baseline="43209" dirty="0">
                <a:latin typeface="Times New Roman"/>
                <a:cs typeface="Times New Roman"/>
              </a:rPr>
              <a:t>T</a:t>
            </a:r>
            <a:r>
              <a:rPr sz="3375" spc="-322" baseline="43209" dirty="0">
                <a:latin typeface="Times New Roman"/>
                <a:cs typeface="Times New Roman"/>
              </a:rPr>
              <a:t> </a:t>
            </a:r>
            <a:r>
              <a:rPr sz="3900" spc="200" dirty="0">
                <a:latin typeface="Times New Roman"/>
                <a:cs typeface="Times New Roman"/>
              </a:rPr>
              <a:t>l</a:t>
            </a:r>
            <a:endParaRPr sz="39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38600" y="1143000"/>
            <a:ext cx="1273175" cy="1273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4833" y="1676991"/>
            <a:ext cx="303530" cy="190500"/>
          </a:xfrm>
          <a:custGeom>
            <a:avLst/>
            <a:gdLst/>
            <a:ahLst/>
            <a:cxnLst/>
            <a:rect l="l" t="t" r="r" b="b"/>
            <a:pathLst>
              <a:path w="303529" h="190500">
                <a:moveTo>
                  <a:pt x="113380" y="0"/>
                </a:moveTo>
                <a:lnTo>
                  <a:pt x="113047" y="63498"/>
                </a:lnTo>
                <a:lnTo>
                  <a:pt x="329" y="63498"/>
                </a:lnTo>
                <a:lnTo>
                  <a:pt x="0" y="126408"/>
                </a:lnTo>
                <a:lnTo>
                  <a:pt x="112716" y="126997"/>
                </a:lnTo>
                <a:lnTo>
                  <a:pt x="112383" y="190497"/>
                </a:lnTo>
                <a:lnTo>
                  <a:pt x="303378" y="96245"/>
                </a:lnTo>
                <a:lnTo>
                  <a:pt x="238733" y="63498"/>
                </a:lnTo>
                <a:lnTo>
                  <a:pt x="113047" y="63498"/>
                </a:lnTo>
                <a:lnTo>
                  <a:pt x="237567" y="62908"/>
                </a:lnTo>
                <a:lnTo>
                  <a:pt x="11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53200" y="1162050"/>
            <a:ext cx="1219200" cy="1206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57268" y="4225881"/>
            <a:ext cx="257175" cy="354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50" spc="285" dirty="0">
                <a:latin typeface="Symbol"/>
                <a:cs typeface="Symbol"/>
              </a:rPr>
              <a:t></a:t>
            </a:r>
            <a:endParaRPr sz="21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1921" y="3702482"/>
            <a:ext cx="862965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550" spc="1162" baseline="-24774" dirty="0">
                <a:latin typeface="Times New Roman"/>
                <a:cs typeface="Times New Roman"/>
              </a:rPr>
              <a:t>H</a:t>
            </a:r>
            <a:r>
              <a:rPr sz="2150" spc="385" dirty="0">
                <a:latin typeface="Symbol"/>
                <a:cs typeface="Symbol"/>
              </a:rPr>
              <a:t></a:t>
            </a:r>
            <a:r>
              <a:rPr sz="2150" spc="240" dirty="0">
                <a:latin typeface="Times New Roman"/>
                <a:cs typeface="Times New Roman"/>
              </a:rPr>
              <a:t>T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4839" y="3912850"/>
            <a:ext cx="216789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695" algn="l"/>
              </a:tabLst>
            </a:pPr>
            <a:r>
              <a:rPr sz="3700" spc="185" dirty="0">
                <a:latin typeface="Times New Roman"/>
                <a:cs typeface="Times New Roman"/>
              </a:rPr>
              <a:t>l	</a:t>
            </a:r>
            <a:r>
              <a:rPr sz="3700" spc="375" dirty="0">
                <a:latin typeface="Symbol"/>
                <a:cs typeface="Symbol"/>
              </a:rPr>
              <a:t></a:t>
            </a:r>
            <a:r>
              <a:rPr sz="3700" spc="-80" dirty="0">
                <a:latin typeface="Times New Roman"/>
                <a:cs typeface="Times New Roman"/>
              </a:rPr>
              <a:t> </a:t>
            </a:r>
            <a:r>
              <a:rPr sz="3700" spc="300" dirty="0">
                <a:latin typeface="Times New Roman"/>
                <a:cs typeface="Times New Roman"/>
              </a:rPr>
              <a:t>?</a:t>
            </a:r>
            <a:r>
              <a:rPr sz="3700" spc="-250" dirty="0">
                <a:latin typeface="Times New Roman"/>
                <a:cs typeface="Times New Roman"/>
              </a:rPr>
              <a:t> </a:t>
            </a:r>
            <a:endParaRPr sz="4125" baseline="51515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98340" y="2920174"/>
            <a:ext cx="213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无穷远直线？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29000" y="32004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762000"/>
                </a:moveTo>
                <a:lnTo>
                  <a:pt x="914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8909" y="4225881"/>
            <a:ext cx="1580536" cy="2885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0415" algn="l"/>
              </a:tabLst>
            </a:pPr>
            <a:r>
              <a:rPr baseline="-1313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	</a:t>
            </a:r>
            <a:r>
              <a:rPr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…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</a:t>
            </a:r>
            <a:r>
              <a:rPr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!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2275" y="5580457"/>
            <a:ext cx="1003935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74345" algn="l"/>
              </a:tabLst>
            </a:pPr>
            <a:r>
              <a:rPr sz="2850" spc="150" dirty="0">
                <a:latin typeface="Times New Roman"/>
                <a:cs typeface="Times New Roman"/>
              </a:rPr>
              <a:t>l	</a:t>
            </a:r>
            <a:r>
              <a:rPr sz="2850" spc="300" dirty="0">
                <a:latin typeface="Symbol"/>
                <a:cs typeface="Symbol"/>
              </a:rPr>
              <a:t></a:t>
            </a:r>
            <a:r>
              <a:rPr sz="2850" spc="-120" dirty="0">
                <a:latin typeface="Times New Roman"/>
                <a:cs typeface="Times New Roman"/>
              </a:rPr>
              <a:t> </a:t>
            </a:r>
            <a:r>
              <a:rPr sz="2850" spc="240" dirty="0">
                <a:latin typeface="Times New Roman"/>
                <a:cs typeface="Times New Roman"/>
              </a:rPr>
              <a:t>?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8992" y="5823532"/>
            <a:ext cx="792480" cy="280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99440" algn="l"/>
              </a:tabLst>
            </a:pPr>
            <a:r>
              <a:rPr sz="1650" spc="235" dirty="0">
                <a:latin typeface="Times New Roman"/>
                <a:cs typeface="Times New Roman"/>
              </a:rPr>
              <a:t>A	</a:t>
            </a:r>
            <a:r>
              <a:rPr sz="1650" spc="229" dirty="0">
                <a:latin typeface="Symbol"/>
                <a:cs typeface="Symbol"/>
              </a:rPr>
              <a:t></a:t>
            </a:r>
            <a:endParaRPr sz="16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142" y="5417100"/>
            <a:ext cx="67564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275" spc="922" baseline="-25341" dirty="0">
                <a:latin typeface="Times New Roman"/>
                <a:cs typeface="Times New Roman"/>
              </a:rPr>
              <a:t>H</a:t>
            </a:r>
            <a:r>
              <a:rPr sz="1650" spc="305" dirty="0">
                <a:latin typeface="Symbol"/>
                <a:cs typeface="Symbol"/>
              </a:rPr>
              <a:t></a:t>
            </a:r>
            <a:r>
              <a:rPr sz="1650" spc="200" dirty="0">
                <a:latin typeface="Times New Roman"/>
                <a:cs typeface="Times New Roman"/>
              </a:rPr>
              <a:t>T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432656" y="3340100"/>
            <a:ext cx="1140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19]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387411" y="4562579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Arial Unicode MS"/>
                <a:cs typeface="Arial Unicode MS"/>
              </a:rPr>
              <a:t>20]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8999" y="6110287"/>
            <a:ext cx="1139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400" spc="-1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spc="90" dirty="0">
                <a:solidFill>
                  <a:srgbClr val="FF0000"/>
                </a:solidFill>
                <a:latin typeface="Arial Unicode MS"/>
                <a:cs typeface="Arial Unicode MS"/>
              </a:rPr>
              <a:t>21]</a:t>
            </a:r>
            <a:endParaRPr sz="24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𝐻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99" y="1322731"/>
                <a:ext cx="2326214" cy="91371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8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573278"/>
                <a:ext cx="3684727" cy="12684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257268" y="5346728"/>
                <a:ext cx="5776966" cy="106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4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268" y="5346728"/>
                <a:ext cx="5776966" cy="1066574"/>
              </a:xfrm>
              <a:prstGeom prst="rect">
                <a:avLst/>
              </a:prstGeom>
              <a:blipFill>
                <a:blip r:embed="rId6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6139" y="320865"/>
            <a:ext cx="49091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14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空间</a:t>
            </a:r>
            <a:r>
              <a:rPr lang="zh-CN" altLang="en-US" spc="-114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</a:t>
            </a:r>
            <a:r>
              <a:rPr lang="zh-CN" altLang="en-US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的点</a:t>
            </a:r>
            <a:r>
              <a:rPr lang="zh-CN" altLang="en-US" spc="-114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和面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34201" y="1600200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10400" y="2514601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77000" y="2571515"/>
            <a:ext cx="550545" cy="476884"/>
          </a:xfrm>
          <a:custGeom>
            <a:avLst/>
            <a:gdLst/>
            <a:ahLst/>
            <a:cxnLst/>
            <a:rect l="l" t="t" r="r" b="b"/>
            <a:pathLst>
              <a:path w="550545" h="476885">
                <a:moveTo>
                  <a:pt x="66120" y="319449"/>
                </a:moveTo>
                <a:lnTo>
                  <a:pt x="0" y="476484"/>
                </a:lnTo>
                <a:lnTo>
                  <a:pt x="165300" y="435159"/>
                </a:lnTo>
                <a:lnTo>
                  <a:pt x="132241" y="396589"/>
                </a:lnTo>
                <a:lnTo>
                  <a:pt x="177239" y="358019"/>
                </a:lnTo>
                <a:lnTo>
                  <a:pt x="99180" y="358019"/>
                </a:lnTo>
                <a:lnTo>
                  <a:pt x="66120" y="319449"/>
                </a:lnTo>
                <a:close/>
              </a:path>
              <a:path w="550545" h="476885">
                <a:moveTo>
                  <a:pt x="516869" y="0"/>
                </a:moveTo>
                <a:lnTo>
                  <a:pt x="99180" y="358019"/>
                </a:lnTo>
                <a:lnTo>
                  <a:pt x="177239" y="358019"/>
                </a:lnTo>
                <a:lnTo>
                  <a:pt x="549930" y="38569"/>
                </a:lnTo>
                <a:lnTo>
                  <a:pt x="5168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79540" y="1548574"/>
            <a:ext cx="182943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0355" algn="ctr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60294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FF00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0293" y="1707013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776511" y="4366088"/>
            <a:ext cx="3704590" cy="910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39370" algn="r">
              <a:lnSpc>
                <a:spcPts val="4575"/>
              </a:lnSpc>
              <a:spcBef>
                <a:spcPts val="135"/>
              </a:spcBef>
            </a:pPr>
            <a:r>
              <a:rPr sz="3850" spc="-65" dirty="0">
                <a:latin typeface="Times New Roman"/>
                <a:cs typeface="Times New Roman"/>
              </a:rPr>
              <a:t>ax</a:t>
            </a:r>
            <a:r>
              <a:rPr sz="3850" spc="-1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295" dirty="0">
                <a:latin typeface="Times New Roman"/>
                <a:cs typeface="Times New Roman"/>
              </a:rPr>
              <a:t> </a:t>
            </a:r>
            <a:r>
              <a:rPr sz="3850" spc="-60" dirty="0">
                <a:latin typeface="Times New Roman"/>
                <a:cs typeface="Times New Roman"/>
              </a:rPr>
              <a:t>by</a:t>
            </a:r>
            <a:r>
              <a:rPr sz="3850" spc="-27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50" dirty="0">
                <a:latin typeface="Times New Roman"/>
                <a:cs typeface="Times New Roman"/>
              </a:rPr>
              <a:t> </a:t>
            </a:r>
            <a:r>
              <a:rPr sz="3850" spc="-65" dirty="0">
                <a:latin typeface="Times New Roman"/>
                <a:cs typeface="Times New Roman"/>
              </a:rPr>
              <a:t>cz</a:t>
            </a:r>
            <a:r>
              <a:rPr sz="3850" spc="-24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</a:t>
            </a:r>
            <a:r>
              <a:rPr sz="3850" spc="-36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d</a:t>
            </a:r>
            <a:r>
              <a:rPr sz="3850" spc="-50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Symbol"/>
                <a:cs typeface="Symbol"/>
              </a:rPr>
              <a:t></a:t>
            </a:r>
            <a:r>
              <a:rPr sz="3850" spc="-185" dirty="0">
                <a:latin typeface="Times New Roman"/>
                <a:cs typeface="Times New Roman"/>
              </a:rPr>
              <a:t> </a:t>
            </a:r>
            <a:r>
              <a:rPr sz="3850" spc="-10" dirty="0">
                <a:latin typeface="Times New Roman"/>
                <a:cs typeface="Times New Roman"/>
              </a:rPr>
              <a:t>0</a:t>
            </a:r>
            <a:endParaRPr sz="3850">
              <a:latin typeface="Times New Roman"/>
              <a:cs typeface="Times New Roman"/>
            </a:endParaRPr>
          </a:p>
          <a:p>
            <a:pPr marR="5080" algn="r">
              <a:lnSpc>
                <a:spcPts val="235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23]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476" y="4367176"/>
            <a:ext cx="2960370" cy="951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675"/>
              </a:spcBef>
            </a:pPr>
            <a:r>
              <a:rPr sz="3300" i="1" spc="-5" dirty="0">
                <a:latin typeface="Times New Roman"/>
                <a:cs typeface="Times New Roman"/>
              </a:rPr>
              <a:t>x</a:t>
            </a:r>
            <a:r>
              <a:rPr sz="3300" i="1" spc="-5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</a:t>
            </a:r>
            <a:r>
              <a:rPr sz="3300" spc="-1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315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Symbol"/>
                <a:cs typeface="Symbol"/>
              </a:rPr>
              <a:t></a:t>
            </a:r>
            <a:r>
              <a:rPr sz="3300" spc="-150" dirty="0">
                <a:latin typeface="Times New Roman"/>
                <a:cs typeface="Times New Roman"/>
              </a:rPr>
              <a:t> </a:t>
            </a:r>
            <a:r>
              <a:rPr sz="3300" i="1" spc="65" dirty="0">
                <a:latin typeface="Times New Roman"/>
                <a:cs typeface="Times New Roman"/>
              </a:rPr>
              <a:t>x</a:t>
            </a:r>
            <a:r>
              <a:rPr sz="2850" i="1" spc="97" baseline="42397" dirty="0">
                <a:latin typeface="Times New Roman"/>
                <a:cs typeface="Times New Roman"/>
              </a:rPr>
              <a:t>T</a:t>
            </a:r>
            <a:r>
              <a:rPr sz="2850" i="1" spc="-434" baseline="42397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</a:t>
            </a:r>
            <a:r>
              <a:rPr sz="3300" spc="-18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Symbol"/>
                <a:cs typeface="Symbol"/>
              </a:rPr>
              <a:t></a:t>
            </a:r>
            <a:r>
              <a:rPr sz="3300" spc="-17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35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22]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7646" y="1181101"/>
            <a:ext cx="1676400" cy="2819400"/>
          </a:xfrm>
          <a:custGeom>
            <a:avLst/>
            <a:gdLst/>
            <a:ahLst/>
            <a:cxnLst/>
            <a:rect l="l" t="t" r="r" b="b"/>
            <a:pathLst>
              <a:path w="1676400" h="2819400">
                <a:moveTo>
                  <a:pt x="0" y="2819400"/>
                </a:moveTo>
                <a:lnTo>
                  <a:pt x="1676400" y="2819400"/>
                </a:lnTo>
                <a:lnTo>
                  <a:pt x="16764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83" y="1915293"/>
                <a:ext cx="1781578" cy="17320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3200" b="0" i="1" smtClean="0">
                          <a:latin typeface="Cambria Math"/>
                          <a:ea typeface="Cambria Math"/>
                        </a:rPr>
                        <m:t>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915293"/>
                <a:ext cx="1663468" cy="165750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138" y="320865"/>
            <a:ext cx="3426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空间</a:t>
            </a:r>
            <a:r>
              <a:rPr lang="zh-CN" altLang="en-US" spc="-14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中的线</a:t>
            </a:r>
            <a:endParaRPr spc="1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468120"/>
            <a:ext cx="7222490" cy="2694969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直线具有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4</a:t>
            </a:r>
            <a:r>
              <a:rPr lang="zh-CN" altLang="en-US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个自由度</a:t>
            </a:r>
            <a:r>
              <a:rPr lang="en-US" altLang="zh-CN" sz="2400" spc="-1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 </a:t>
            </a:r>
            <a:r>
              <a:rPr 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难以</a:t>
            </a:r>
            <a:r>
              <a:rPr lang="zh-CN" altLang="en-US" sz="2400" spc="-32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在空间</a:t>
            </a:r>
            <a:r>
              <a:rPr lang="zh-CN" altLang="en-US" sz="2400" spc="-3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中表示</a:t>
            </a: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 marR="163195">
              <a:lnSpc>
                <a:spcPts val="3329"/>
              </a:lnSpc>
              <a:spcBef>
                <a:spcPts val="235"/>
              </a:spcBef>
              <a:tabLst>
                <a:tab pos="297815" algn="l"/>
                <a:tab pos="298450" algn="l"/>
              </a:tabLst>
            </a:pPr>
            <a:endParaRPr lang="en-US" altLang="zh-CN" sz="2400" spc="-3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8450" marR="16319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可以定义为两平面的交线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917700">
              <a:lnSpc>
                <a:spcPts val="3835"/>
              </a:lnSpc>
            </a:pPr>
            <a:r>
              <a:rPr sz="2400" b="1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2324100">
              <a:lnSpc>
                <a:spcPts val="3835"/>
              </a:lnSpc>
            </a:pP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5" dirty="0">
                <a:latin typeface="Times New Roman"/>
                <a:cs typeface="Times New Roman"/>
              </a:rPr>
              <a:t>[a,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0" dirty="0">
                <a:latin typeface="Times New Roman"/>
                <a:cs typeface="Times New Roman"/>
              </a:rPr>
              <a:t>c]</a:t>
            </a:r>
            <a:r>
              <a:rPr sz="2400" spc="0" baseline="25132" dirty="0">
                <a:latin typeface="Times New Roman"/>
                <a:cs typeface="Times New Roman"/>
              </a:rPr>
              <a:t>T</a:t>
            </a:r>
            <a:endParaRPr sz="2400" baseline="25132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2838" y="334178"/>
            <a:ext cx="55245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5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</a:t>
            </a:r>
            <a:r>
              <a:rPr lang="zh-CN" altLang="en-US" spc="-15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1738" y="2958403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310" y="3736975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1655" y="3976380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9519" y="332830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2460" y="3161314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0" y="1152121"/>
            <a:ext cx="5683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空间</a:t>
            </a:r>
            <a:r>
              <a:rPr lang="zh-CN" altLang="en-US" sz="2400" spc="-8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中平行线的交点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96013" y="4412553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6013" y="441255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2838" y="3568003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8518" y="4156220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07138" y="4423665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05077" y="4511168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1078" y="2376917"/>
            <a:ext cx="3100070" cy="900888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917700">
              <a:spcBef>
                <a:spcPts val="1205"/>
              </a:spcBef>
            </a:pPr>
            <a:r>
              <a:rPr lang="zh-CN" altLang="en-US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lang="zh-CN" altLang="en-US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7800" y="2362200"/>
            <a:ext cx="2059538" cy="2133600"/>
          </a:xfrm>
          <a:custGeom>
            <a:avLst/>
            <a:gdLst/>
            <a:ahLst/>
            <a:cxnLst/>
            <a:rect l="l" t="t" r="r" b="b"/>
            <a:pathLst>
              <a:path w="1600200" h="2133600">
                <a:moveTo>
                  <a:pt x="0" y="2133600"/>
                </a:moveTo>
                <a:lnTo>
                  <a:pt x="1600200" y="2133600"/>
                </a:lnTo>
                <a:lnTo>
                  <a:pt x="1600200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57800" y="2561390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561390"/>
                <a:ext cx="2059538" cy="1735219"/>
              </a:xfrm>
              <a:prstGeom prst="rect">
                <a:avLst/>
              </a:prstGeom>
              <a:blipFill>
                <a:blip r:embed="rId4"/>
                <a:stretch>
                  <a:fillRect b="-4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098" y="243379"/>
            <a:ext cx="45129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96329" y="2842210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4901" y="3620782"/>
            <a:ext cx="1751964" cy="1517650"/>
          </a:xfrm>
          <a:custGeom>
            <a:avLst/>
            <a:gdLst/>
            <a:ahLst/>
            <a:cxnLst/>
            <a:rect l="l" t="t" r="r" b="b"/>
            <a:pathLst>
              <a:path w="1751964" h="1517650">
                <a:moveTo>
                  <a:pt x="0" y="1517108"/>
                </a:moveTo>
                <a:lnTo>
                  <a:pt x="1751952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6246" y="3860187"/>
            <a:ext cx="1908175" cy="1586230"/>
          </a:xfrm>
          <a:custGeom>
            <a:avLst/>
            <a:gdLst/>
            <a:ahLst/>
            <a:cxnLst/>
            <a:rect l="l" t="t" r="r" b="b"/>
            <a:pathLst>
              <a:path w="1908175" h="1586229">
                <a:moveTo>
                  <a:pt x="0" y="1585836"/>
                </a:moveTo>
                <a:lnTo>
                  <a:pt x="190786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4110" y="3212108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87051" y="3045121"/>
            <a:ext cx="794385" cy="648335"/>
          </a:xfrm>
          <a:custGeom>
            <a:avLst/>
            <a:gdLst/>
            <a:ahLst/>
            <a:cxnLst/>
            <a:rect l="l" t="t" r="r" b="b"/>
            <a:pathLst>
              <a:path w="794385" h="648335">
                <a:moveTo>
                  <a:pt x="0" y="648080"/>
                </a:moveTo>
                <a:lnTo>
                  <a:pt x="79432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7341" y="1152121"/>
            <a:ext cx="8275955" cy="39241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lang="zh-CN" altLang="en-US" sz="2400" spc="-114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无穷远点在图像平面上的射影投影定义为影消点。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06129" y="322321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471233" y="0"/>
                </a:moveTo>
                <a:lnTo>
                  <a:pt x="471233" y="95250"/>
                </a:lnTo>
                <a:lnTo>
                  <a:pt x="0" y="95250"/>
                </a:lnTo>
                <a:lnTo>
                  <a:pt x="0" y="285750"/>
                </a:lnTo>
                <a:lnTo>
                  <a:pt x="471233" y="285750"/>
                </a:lnTo>
                <a:lnTo>
                  <a:pt x="471233" y="381000"/>
                </a:lnTo>
                <a:lnTo>
                  <a:pt x="661733" y="190500"/>
                </a:lnTo>
                <a:lnTo>
                  <a:pt x="47123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6129" y="3223210"/>
            <a:ext cx="662305" cy="381000"/>
          </a:xfrm>
          <a:custGeom>
            <a:avLst/>
            <a:gdLst/>
            <a:ahLst/>
            <a:cxnLst/>
            <a:rect l="l" t="t" r="r" b="b"/>
            <a:pathLst>
              <a:path w="662304" h="381000">
                <a:moveTo>
                  <a:pt x="0" y="95250"/>
                </a:moveTo>
                <a:lnTo>
                  <a:pt x="471233" y="95250"/>
                </a:lnTo>
                <a:lnTo>
                  <a:pt x="471233" y="0"/>
                </a:lnTo>
                <a:lnTo>
                  <a:pt x="661733" y="190500"/>
                </a:lnTo>
                <a:lnTo>
                  <a:pt x="471233" y="381000"/>
                </a:lnTo>
                <a:lnTo>
                  <a:pt x="471233" y="285749"/>
                </a:lnTo>
                <a:lnTo>
                  <a:pt x="0" y="285749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684869" y="2620968"/>
            <a:ext cx="329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70604" y="4296360"/>
            <a:ext cx="2286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0604" y="429636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5669" y="2862530"/>
            <a:ext cx="8172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7429" y="345181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9" y="969962"/>
                </a:lnTo>
                <a:lnTo>
                  <a:pt x="152399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3109" y="404002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70">
                <a:moveTo>
                  <a:pt x="516049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3" y="407045"/>
                </a:lnTo>
                <a:lnTo>
                  <a:pt x="583296" y="136759"/>
                </a:lnTo>
                <a:lnTo>
                  <a:pt x="668920" y="136759"/>
                </a:lnTo>
                <a:lnTo>
                  <a:pt x="771626" y="1697"/>
                </a:lnTo>
                <a:lnTo>
                  <a:pt x="516049" y="0"/>
                </a:lnTo>
                <a:close/>
              </a:path>
              <a:path w="772160" h="407670">
                <a:moveTo>
                  <a:pt x="668920" y="136759"/>
                </a:moveTo>
                <a:lnTo>
                  <a:pt x="583296" y="136759"/>
                </a:lnTo>
                <a:lnTo>
                  <a:pt x="616921" y="205140"/>
                </a:lnTo>
                <a:lnTo>
                  <a:pt x="668920" y="1367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1729" y="430747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40875" y="2156411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69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40875" y="215641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61303" y="300029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08903" y="3000295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85103" y="2924095"/>
            <a:ext cx="15240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823643" y="2188854"/>
            <a:ext cx="35369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i="1" spc="-80" dirty="0">
                <a:latin typeface="Times New Roman"/>
                <a:cs typeface="Times New Roman"/>
              </a:rPr>
              <a:t>p</a:t>
            </a:r>
            <a:r>
              <a:rPr sz="2550" spc="-7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79668" y="4394975"/>
            <a:ext cx="132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平行线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60668" y="2401075"/>
            <a:ext cx="156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无穷远点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28127" y="4458475"/>
            <a:ext cx="25539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中相应平行线的方向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23329" y="2584200"/>
                <a:ext cx="2059538" cy="1735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32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3200" b="0" i="1" smtClean="0">
                                            <a:latin typeface="Cambria Math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3200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32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329" y="2584200"/>
                <a:ext cx="2059538" cy="173521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000490" y="4343400"/>
                <a:ext cx="1582806" cy="10699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490" y="4343400"/>
                <a:ext cx="1582806" cy="1069908"/>
              </a:xfrm>
              <a:prstGeom prst="rect">
                <a:avLst/>
              </a:prstGeom>
              <a:blipFill>
                <a:blip r:embed="rId5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24600" y="1066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324600" y="1066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45029" y="1910685"/>
            <a:ext cx="304800" cy="685800"/>
          </a:xfrm>
          <a:custGeom>
            <a:avLst/>
            <a:gdLst/>
            <a:ahLst/>
            <a:cxnLst/>
            <a:rect l="l" t="t" r="r" b="b"/>
            <a:pathLst>
              <a:path w="304800" h="685800">
                <a:moveTo>
                  <a:pt x="304800" y="685800"/>
                </a:moveTo>
                <a:lnTo>
                  <a:pt x="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7769" y="1854805"/>
            <a:ext cx="3278504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latin typeface="Lucida Sans"/>
                <a:cs typeface="Lucida Sans"/>
              </a:rPr>
              <a:t>d </a:t>
            </a: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直线方向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293370">
              <a:lnSpc>
                <a:spcPct val="100000"/>
              </a:lnSpc>
              <a:spcBef>
                <a:spcPts val="20"/>
              </a:spcBef>
            </a:pPr>
            <a:r>
              <a:rPr sz="2400" spc="75" dirty="0">
                <a:latin typeface="Arial Unicode MS"/>
                <a:cs typeface="Arial Unicode MS"/>
              </a:rPr>
              <a:t>= </a:t>
            </a:r>
            <a:r>
              <a:rPr sz="2400" spc="114" dirty="0">
                <a:latin typeface="Arial Unicode MS"/>
                <a:cs typeface="Arial Unicode MS"/>
              </a:rPr>
              <a:t>[a, </a:t>
            </a:r>
            <a:r>
              <a:rPr sz="2400" spc="80" dirty="0">
                <a:latin typeface="Arial Unicode MS"/>
                <a:cs typeface="Arial Unicode MS"/>
              </a:rPr>
              <a:t>b,</a:t>
            </a:r>
            <a:r>
              <a:rPr sz="2400" spc="-5" dirty="0">
                <a:latin typeface="Arial Unicode MS"/>
                <a:cs typeface="Arial Unicode MS"/>
              </a:rPr>
              <a:t> </a:t>
            </a:r>
            <a:r>
              <a:rPr sz="2400" spc="-25" dirty="0">
                <a:latin typeface="Arial Unicode MS"/>
                <a:cs typeface="Arial Unicode MS"/>
              </a:rPr>
              <a:t>c]</a:t>
            </a:r>
            <a:r>
              <a:rPr sz="2400" spc="-37" baseline="26041" dirty="0">
                <a:latin typeface="Arial Unicode MS"/>
                <a:cs typeface="Arial Unicode MS"/>
              </a:rPr>
              <a:t>T</a:t>
            </a:r>
            <a:endParaRPr sz="2400" baseline="26041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66369" y="1173259"/>
            <a:ext cx="162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892779" y="2520285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892779" y="252028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081057" y="2769205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89605" y="1675735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65284" y="2263952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3904" y="2531397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3578" y="1215464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13776" y="1436670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3"/>
                </a:lnTo>
                <a:lnTo>
                  <a:pt x="118849" y="98720"/>
                </a:lnTo>
                <a:lnTo>
                  <a:pt x="143115" y="98720"/>
                </a:lnTo>
                <a:lnTo>
                  <a:pt x="162548" y="65399"/>
                </a:lnTo>
                <a:lnTo>
                  <a:pt x="144442" y="54839"/>
                </a:lnTo>
                <a:lnTo>
                  <a:pt x="170035" y="10957"/>
                </a:lnTo>
                <a:lnTo>
                  <a:pt x="0" y="0"/>
                </a:lnTo>
                <a:close/>
              </a:path>
              <a:path w="1303654" h="775335">
                <a:moveTo>
                  <a:pt x="143115" y="98720"/>
                </a:moveTo>
                <a:lnTo>
                  <a:pt x="118849" y="98720"/>
                </a:lnTo>
                <a:lnTo>
                  <a:pt x="136955" y="109282"/>
                </a:lnTo>
                <a:lnTo>
                  <a:pt x="143115" y="98720"/>
                </a:lnTo>
                <a:close/>
              </a:path>
              <a:path w="1303654" h="775335">
                <a:moveTo>
                  <a:pt x="206430" y="90992"/>
                </a:moveTo>
                <a:lnTo>
                  <a:pt x="180837" y="134875"/>
                </a:lnTo>
                <a:lnTo>
                  <a:pt x="224718" y="160468"/>
                </a:lnTo>
                <a:lnTo>
                  <a:pt x="250311" y="116586"/>
                </a:lnTo>
                <a:lnTo>
                  <a:pt x="206430" y="90992"/>
                </a:lnTo>
                <a:close/>
              </a:path>
              <a:path w="1303654" h="775335">
                <a:moveTo>
                  <a:pt x="294194" y="142180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3"/>
                </a:lnTo>
                <a:lnTo>
                  <a:pt x="294194" y="142180"/>
                </a:lnTo>
                <a:close/>
              </a:path>
              <a:path w="1303654" h="775335">
                <a:moveTo>
                  <a:pt x="381958" y="193366"/>
                </a:moveTo>
                <a:lnTo>
                  <a:pt x="356364" y="237248"/>
                </a:lnTo>
                <a:lnTo>
                  <a:pt x="400246" y="262841"/>
                </a:lnTo>
                <a:lnTo>
                  <a:pt x="425839" y="218959"/>
                </a:lnTo>
                <a:lnTo>
                  <a:pt x="381958" y="193366"/>
                </a:lnTo>
                <a:close/>
              </a:path>
              <a:path w="1303654" h="775335">
                <a:moveTo>
                  <a:pt x="469722" y="244552"/>
                </a:moveTo>
                <a:lnTo>
                  <a:pt x="444129" y="288434"/>
                </a:lnTo>
                <a:lnTo>
                  <a:pt x="488010" y="314027"/>
                </a:lnTo>
                <a:lnTo>
                  <a:pt x="513604" y="270146"/>
                </a:lnTo>
                <a:lnTo>
                  <a:pt x="469722" y="244552"/>
                </a:lnTo>
                <a:close/>
              </a:path>
              <a:path w="1303654" h="775335">
                <a:moveTo>
                  <a:pt x="557485" y="295739"/>
                </a:moveTo>
                <a:lnTo>
                  <a:pt x="531892" y="339622"/>
                </a:lnTo>
                <a:lnTo>
                  <a:pt x="575774" y="365215"/>
                </a:lnTo>
                <a:lnTo>
                  <a:pt x="601367" y="321332"/>
                </a:lnTo>
                <a:lnTo>
                  <a:pt x="557485" y="295739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5" y="390808"/>
                </a:lnTo>
                <a:lnTo>
                  <a:pt x="663538" y="416401"/>
                </a:lnTo>
                <a:lnTo>
                  <a:pt x="689131" y="372520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3" y="398113"/>
                </a:moveTo>
                <a:lnTo>
                  <a:pt x="707420" y="441994"/>
                </a:lnTo>
                <a:lnTo>
                  <a:pt x="751302" y="467588"/>
                </a:lnTo>
                <a:lnTo>
                  <a:pt x="776895" y="423706"/>
                </a:lnTo>
                <a:lnTo>
                  <a:pt x="733013" y="398113"/>
                </a:lnTo>
                <a:close/>
              </a:path>
              <a:path w="1303654" h="775335">
                <a:moveTo>
                  <a:pt x="820776" y="449299"/>
                </a:moveTo>
                <a:lnTo>
                  <a:pt x="795183" y="493181"/>
                </a:lnTo>
                <a:lnTo>
                  <a:pt x="839066" y="518774"/>
                </a:lnTo>
                <a:lnTo>
                  <a:pt x="864659" y="474892"/>
                </a:lnTo>
                <a:lnTo>
                  <a:pt x="820776" y="449299"/>
                </a:lnTo>
                <a:close/>
              </a:path>
              <a:path w="1303654" h="775335">
                <a:moveTo>
                  <a:pt x="908541" y="500486"/>
                </a:moveTo>
                <a:lnTo>
                  <a:pt x="882948" y="544367"/>
                </a:lnTo>
                <a:lnTo>
                  <a:pt x="926829" y="569960"/>
                </a:lnTo>
                <a:lnTo>
                  <a:pt x="952422" y="526079"/>
                </a:lnTo>
                <a:lnTo>
                  <a:pt x="908541" y="500486"/>
                </a:lnTo>
                <a:close/>
              </a:path>
              <a:path w="1303654" h="775335">
                <a:moveTo>
                  <a:pt x="996304" y="551672"/>
                </a:moveTo>
                <a:lnTo>
                  <a:pt x="970711" y="595555"/>
                </a:lnTo>
                <a:lnTo>
                  <a:pt x="1014594" y="621148"/>
                </a:lnTo>
                <a:lnTo>
                  <a:pt x="1040187" y="577265"/>
                </a:lnTo>
                <a:lnTo>
                  <a:pt x="996304" y="551672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5" y="646741"/>
                </a:lnTo>
                <a:lnTo>
                  <a:pt x="1102357" y="672334"/>
                </a:lnTo>
                <a:lnTo>
                  <a:pt x="1127950" y="628453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2" y="654046"/>
                </a:moveTo>
                <a:lnTo>
                  <a:pt x="1146239" y="697927"/>
                </a:lnTo>
                <a:lnTo>
                  <a:pt x="1190120" y="723521"/>
                </a:lnTo>
                <a:lnTo>
                  <a:pt x="1215715" y="679639"/>
                </a:lnTo>
                <a:lnTo>
                  <a:pt x="1171832" y="654046"/>
                </a:lnTo>
                <a:close/>
              </a:path>
              <a:path w="1303654" h="775335">
                <a:moveTo>
                  <a:pt x="1259596" y="705232"/>
                </a:moveTo>
                <a:lnTo>
                  <a:pt x="1234003" y="749114"/>
                </a:lnTo>
                <a:lnTo>
                  <a:pt x="1277885" y="774707"/>
                </a:lnTo>
                <a:lnTo>
                  <a:pt x="1303478" y="730825"/>
                </a:lnTo>
                <a:lnTo>
                  <a:pt x="1259596" y="7052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2740" y="1382150"/>
            <a:ext cx="1666239" cy="993775"/>
          </a:xfrm>
          <a:custGeom>
            <a:avLst/>
            <a:gdLst/>
            <a:ahLst/>
            <a:cxnLst/>
            <a:rect l="l" t="t" r="r" b="b"/>
            <a:pathLst>
              <a:path w="1666239" h="993775">
                <a:moveTo>
                  <a:pt x="1665952" y="993567"/>
                </a:moveTo>
                <a:lnTo>
                  <a:pt x="0" y="0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92629" y="1910685"/>
            <a:ext cx="152400" cy="838200"/>
          </a:xfrm>
          <a:custGeom>
            <a:avLst/>
            <a:gdLst/>
            <a:ahLst/>
            <a:cxnLst/>
            <a:rect l="l" t="t" r="r" b="b"/>
            <a:pathLst>
              <a:path w="152400" h="838200">
                <a:moveTo>
                  <a:pt x="0" y="838200"/>
                </a:moveTo>
                <a:lnTo>
                  <a:pt x="1524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768829" y="1834485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21229" y="1910685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999969" y="1550005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86547" y="5606385"/>
            <a:ext cx="777240" cy="76200"/>
          </a:xfrm>
          <a:custGeom>
            <a:avLst/>
            <a:gdLst/>
            <a:ahLst/>
            <a:cxnLst/>
            <a:rect l="l" t="t" r="r" b="b"/>
            <a:pathLst>
              <a:path w="777239" h="76200">
                <a:moveTo>
                  <a:pt x="0" y="25399"/>
                </a:moveTo>
                <a:lnTo>
                  <a:pt x="0" y="50799"/>
                </a:lnTo>
                <a:lnTo>
                  <a:pt x="700881" y="50800"/>
                </a:lnTo>
                <a:lnTo>
                  <a:pt x="700881" y="76200"/>
                </a:lnTo>
                <a:lnTo>
                  <a:pt x="777081" y="38100"/>
                </a:lnTo>
                <a:lnTo>
                  <a:pt x="751681" y="25400"/>
                </a:lnTo>
                <a:lnTo>
                  <a:pt x="0" y="25399"/>
                </a:lnTo>
                <a:close/>
              </a:path>
              <a:path w="777239" h="76200">
                <a:moveTo>
                  <a:pt x="700881" y="0"/>
                </a:moveTo>
                <a:lnTo>
                  <a:pt x="700881" y="25400"/>
                </a:lnTo>
                <a:lnTo>
                  <a:pt x="751681" y="25400"/>
                </a:lnTo>
                <a:lnTo>
                  <a:pt x="7008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656568" y="5101686"/>
            <a:ext cx="29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dirty="0">
                <a:latin typeface="Footlight MT Light"/>
                <a:cs typeface="Footlight MT Light"/>
              </a:rPr>
              <a:t>M</a:t>
            </a:r>
            <a:endParaRPr sz="2400">
              <a:latin typeface="Footlight MT Light"/>
              <a:cs typeface="Footlight MT Ligh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05246" y="3155702"/>
            <a:ext cx="1751964" cy="9715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ts val="5215"/>
              </a:lnSpc>
              <a:spcBef>
                <a:spcPts val="45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175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253365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65529" y="3870739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25]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6768" y="4589559"/>
            <a:ext cx="9143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证明</a:t>
            </a:r>
            <a:r>
              <a:rPr sz="2400" b="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Footlight MT Ligh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1145539" y="164274"/>
            <a:ext cx="71615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</a:t>
            </a:r>
            <a:r>
              <a:rPr lang="zh-CN" altLang="en-US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和直线方</a:t>
            </a: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向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01429" y="3053685"/>
            <a:ext cx="2286000" cy="1143000"/>
          </a:xfrm>
          <a:custGeom>
            <a:avLst/>
            <a:gdLst/>
            <a:ahLst/>
            <a:cxnLst/>
            <a:rect l="l" t="t" r="r" b="b"/>
            <a:pathLst>
              <a:path w="2286000" h="1143000">
                <a:moveTo>
                  <a:pt x="0" y="1143000"/>
                </a:moveTo>
                <a:lnTo>
                  <a:pt x="2286000" y="1143000"/>
                </a:lnTo>
                <a:lnTo>
                  <a:pt x="2286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13463" y="5049495"/>
                <a:ext cx="1488806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4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4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63" y="5049495"/>
                <a:ext cx="1488806" cy="1266180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366289" y="4951680"/>
                <a:ext cx="5201937" cy="1461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𝑣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𝑀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  0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𝐾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89" y="4951680"/>
                <a:ext cx="5201937" cy="1461810"/>
              </a:xfrm>
              <a:prstGeom prst="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92988" y="3521531"/>
                <a:ext cx="2241576" cy="1028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</a:rPr>
                        <m:t>𝑑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88" y="3521531"/>
                <a:ext cx="2241576" cy="1028615"/>
              </a:xfrm>
              <a:prstGeom prst="rect">
                <a:avLst/>
              </a:prstGeom>
              <a:blipFill>
                <a:blip r:embed="rId6"/>
                <a:stretch>
                  <a:fillRect r="-562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71800" y="5071646"/>
            <a:ext cx="2133600" cy="159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0" y="4460458"/>
            <a:ext cx="4419600" cy="1981200"/>
          </a:xfrm>
          <a:custGeom>
            <a:avLst/>
            <a:gdLst/>
            <a:ahLst/>
            <a:cxnLst/>
            <a:rect l="l" t="t" r="r" b="b"/>
            <a:pathLst>
              <a:path w="4419600" h="1981200">
                <a:moveTo>
                  <a:pt x="0" y="1981200"/>
                </a:moveTo>
                <a:lnTo>
                  <a:pt x="44196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62200" y="4536658"/>
            <a:ext cx="5105400" cy="1905000"/>
          </a:xfrm>
          <a:custGeom>
            <a:avLst/>
            <a:gdLst/>
            <a:ahLst/>
            <a:cxnLst/>
            <a:rect l="l" t="t" r="r" b="b"/>
            <a:pathLst>
              <a:path w="5105400" h="1905000">
                <a:moveTo>
                  <a:pt x="0" y="1905000"/>
                </a:moveTo>
                <a:lnTo>
                  <a:pt x="5105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4612858"/>
            <a:ext cx="381000" cy="2057400"/>
          </a:xfrm>
          <a:custGeom>
            <a:avLst/>
            <a:gdLst/>
            <a:ahLst/>
            <a:cxnLst/>
            <a:rect l="l" t="t" r="r" b="b"/>
            <a:pathLst>
              <a:path w="381000" h="2057400">
                <a:moveTo>
                  <a:pt x="381000" y="2057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1400" y="4689058"/>
            <a:ext cx="457200" cy="1981200"/>
          </a:xfrm>
          <a:custGeom>
            <a:avLst/>
            <a:gdLst/>
            <a:ahLst/>
            <a:cxnLst/>
            <a:rect l="l" t="t" r="r" b="b"/>
            <a:pathLst>
              <a:path w="457200" h="1981200">
                <a:moveTo>
                  <a:pt x="0" y="1981200"/>
                </a:moveTo>
                <a:lnTo>
                  <a:pt x="457200" y="0"/>
                </a:lnTo>
              </a:path>
            </a:pathLst>
          </a:custGeom>
          <a:ln w="254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9186" y="4843045"/>
            <a:ext cx="7848600" cy="0"/>
          </a:xfrm>
          <a:custGeom>
            <a:avLst/>
            <a:gdLst/>
            <a:ahLst/>
            <a:cxnLst/>
            <a:rect l="l" t="t" r="r" b="b"/>
            <a:pathLst>
              <a:path w="7848600">
                <a:moveTo>
                  <a:pt x="0" y="0"/>
                </a:moveTo>
                <a:lnTo>
                  <a:pt x="7848600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799" y="4689058"/>
            <a:ext cx="3886200" cy="1828800"/>
          </a:xfrm>
          <a:custGeom>
            <a:avLst/>
            <a:gdLst/>
            <a:ahLst/>
            <a:cxnLst/>
            <a:rect l="l" t="t" r="r" b="b"/>
            <a:pathLst>
              <a:path w="3886200" h="1828800">
                <a:moveTo>
                  <a:pt x="3886200" y="1828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599" y="4689058"/>
            <a:ext cx="4572000" cy="1752600"/>
          </a:xfrm>
          <a:custGeom>
            <a:avLst/>
            <a:gdLst/>
            <a:ahLst/>
            <a:cxnLst/>
            <a:rect l="l" t="t" r="r" b="b"/>
            <a:pathLst>
              <a:path w="4572000" h="1752600">
                <a:moveTo>
                  <a:pt x="4572000" y="1752600"/>
                </a:moveTo>
                <a:lnTo>
                  <a:pt x="0" y="0"/>
                </a:lnTo>
              </a:path>
            </a:pathLst>
          </a:custGeom>
          <a:ln w="25400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0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576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48437" y="4760495"/>
            <a:ext cx="161925" cy="1619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755139" y="88074"/>
            <a:ext cx="55079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影消线（视平线）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5299" y="4431851"/>
            <a:ext cx="8229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地平线</a:t>
            </a:r>
            <a:endParaRPr sz="18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96777" y="5358226"/>
            <a:ext cx="3759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i="1" spc="190" dirty="0">
                <a:latin typeface="Times New Roman"/>
                <a:cs typeface="Times New Roman"/>
              </a:rPr>
              <a:t>l</a:t>
            </a:r>
            <a:r>
              <a:rPr sz="2925" spc="375" baseline="-24216" dirty="0">
                <a:latin typeface="Symbol"/>
                <a:cs typeface="Symbol"/>
              </a:rPr>
              <a:t></a:t>
            </a:r>
            <a:endParaRPr sz="2925" baseline="-24216" dirty="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9165" y="5358226"/>
            <a:ext cx="794385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00" spc="350" dirty="0">
                <a:latin typeface="Symbol"/>
                <a:cs typeface="Symbol"/>
              </a:rPr>
              <a:t></a:t>
            </a:r>
            <a:r>
              <a:rPr sz="3300" spc="114" dirty="0">
                <a:latin typeface="Times New Roman"/>
                <a:cs typeface="Times New Roman"/>
              </a:rPr>
              <a:t> </a:t>
            </a:r>
            <a:r>
              <a:rPr sz="3300" i="1" spc="459" dirty="0">
                <a:latin typeface="Times New Roman"/>
                <a:cs typeface="Times New Roman"/>
              </a:rPr>
              <a:t>H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70243" y="5217438"/>
            <a:ext cx="339725" cy="7435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825"/>
              </a:spcBef>
            </a:pPr>
            <a:r>
              <a:rPr sz="1350" spc="275" dirty="0">
                <a:latin typeface="Symbol"/>
                <a:cs typeface="Symbol"/>
              </a:rPr>
              <a:t></a:t>
            </a:r>
            <a:r>
              <a:rPr sz="1350" i="1" spc="15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950" i="1" spc="204" dirty="0">
                <a:latin typeface="Times New Roman"/>
                <a:cs typeface="Times New Roman"/>
              </a:rPr>
              <a:t>P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1504" y="5463830"/>
            <a:ext cx="579120" cy="532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950" i="1" spc="345" baseline="14309" dirty="0">
                <a:latin typeface="Times New Roman"/>
                <a:cs typeface="Times New Roman"/>
              </a:rPr>
              <a:t>l</a:t>
            </a:r>
            <a:r>
              <a:rPr sz="1950" i="1" spc="155" dirty="0">
                <a:latin typeface="Times New Roman"/>
                <a:cs typeface="Times New Roman"/>
              </a:rPr>
              <a:t>hor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342900"/>
                </a:moveTo>
                <a:lnTo>
                  <a:pt x="0" y="342900"/>
                </a:lnTo>
                <a:lnTo>
                  <a:pt x="266700" y="609600"/>
                </a:lnTo>
                <a:lnTo>
                  <a:pt x="533400" y="342900"/>
                </a:lnTo>
                <a:close/>
              </a:path>
              <a:path w="533400" h="609600">
                <a:moveTo>
                  <a:pt x="400050" y="0"/>
                </a:moveTo>
                <a:lnTo>
                  <a:pt x="133350" y="0"/>
                </a:lnTo>
                <a:lnTo>
                  <a:pt x="133350" y="342900"/>
                </a:lnTo>
                <a:lnTo>
                  <a:pt x="400050" y="342900"/>
                </a:lnTo>
                <a:lnTo>
                  <a:pt x="4000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33800" y="3810000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0" y="342900"/>
                </a:moveTo>
                <a:lnTo>
                  <a:pt x="133350" y="342900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342900"/>
                </a:lnTo>
                <a:lnTo>
                  <a:pt x="533400" y="342900"/>
                </a:lnTo>
                <a:lnTo>
                  <a:pt x="266700" y="609600"/>
                </a:lnTo>
                <a:lnTo>
                  <a:pt x="0" y="3429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45940" y="3838765"/>
            <a:ext cx="2499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射影变换 </a:t>
            </a:r>
            <a:r>
              <a:rPr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M</a:t>
            </a:r>
          </a:p>
        </p:txBody>
      </p:sp>
      <p:sp>
        <p:nvSpPr>
          <p:cNvPr id="22" name="object 22"/>
          <p:cNvSpPr/>
          <p:nvPr/>
        </p:nvSpPr>
        <p:spPr>
          <a:xfrm>
            <a:off x="2709332" y="1849967"/>
            <a:ext cx="2798232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62730" y="1878239"/>
            <a:ext cx="2693625" cy="14613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62730" y="1878239"/>
            <a:ext cx="2693670" cy="1461770"/>
          </a:xfrm>
          <a:custGeom>
            <a:avLst/>
            <a:gdLst/>
            <a:ahLst/>
            <a:cxnLst/>
            <a:rect l="l" t="t" r="r" b="b"/>
            <a:pathLst>
              <a:path w="2693670" h="1461770">
                <a:moveTo>
                  <a:pt x="0" y="1161093"/>
                </a:moveTo>
                <a:lnTo>
                  <a:pt x="1100712" y="0"/>
                </a:lnTo>
                <a:lnTo>
                  <a:pt x="2693625" y="300256"/>
                </a:lnTo>
                <a:lnTo>
                  <a:pt x="1592913" y="1461350"/>
                </a:lnTo>
                <a:lnTo>
                  <a:pt x="0" y="1161093"/>
                </a:lnTo>
                <a:close/>
              </a:path>
            </a:pathLst>
          </a:custGeom>
          <a:ln w="9524">
            <a:solidFill>
              <a:srgbClr val="B6D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66317" y="1427289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34441" y="2392450"/>
            <a:ext cx="1432560" cy="1121410"/>
          </a:xfrm>
          <a:custGeom>
            <a:avLst/>
            <a:gdLst/>
            <a:ahLst/>
            <a:cxnLst/>
            <a:rect l="l" t="t" r="r" b="b"/>
            <a:pathLst>
              <a:path w="1432560" h="1121410">
                <a:moveTo>
                  <a:pt x="1432511" y="11212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06116" y="2161797"/>
            <a:ext cx="1532255" cy="1216660"/>
          </a:xfrm>
          <a:custGeom>
            <a:avLst/>
            <a:gdLst/>
            <a:ahLst/>
            <a:cxnLst/>
            <a:rect l="l" t="t" r="r" b="b"/>
            <a:pathLst>
              <a:path w="1532254" h="1216660">
                <a:moveTo>
                  <a:pt x="1531921" y="121639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4330" y="1579715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09538" y="1867592"/>
            <a:ext cx="702310" cy="582295"/>
          </a:xfrm>
          <a:custGeom>
            <a:avLst/>
            <a:gdLst/>
            <a:ahLst/>
            <a:cxnLst/>
            <a:rect l="l" t="t" r="r" b="b"/>
            <a:pathLst>
              <a:path w="702310" h="582294">
                <a:moveTo>
                  <a:pt x="701786" y="582082"/>
                </a:moveTo>
                <a:lnTo>
                  <a:pt x="0" y="0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23872" y="2022635"/>
            <a:ext cx="2322830" cy="1152525"/>
          </a:xfrm>
          <a:custGeom>
            <a:avLst/>
            <a:gdLst/>
            <a:ahLst/>
            <a:cxnLst/>
            <a:rect l="l" t="t" r="r" b="b"/>
            <a:pathLst>
              <a:path w="2322829" h="1152525">
                <a:moveTo>
                  <a:pt x="0" y="1152239"/>
                </a:moveTo>
                <a:lnTo>
                  <a:pt x="232239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27188" y="2276413"/>
            <a:ext cx="2254250" cy="1102360"/>
          </a:xfrm>
          <a:custGeom>
            <a:avLst/>
            <a:gdLst/>
            <a:ahLst/>
            <a:cxnLst/>
            <a:rect l="l" t="t" r="r" b="b"/>
            <a:pathLst>
              <a:path w="2254250" h="1102360">
                <a:moveTo>
                  <a:pt x="0" y="1101775"/>
                </a:moveTo>
                <a:lnTo>
                  <a:pt x="2254243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81431" y="1890686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1672" y="1681963"/>
            <a:ext cx="826769" cy="386080"/>
          </a:xfrm>
          <a:custGeom>
            <a:avLst/>
            <a:gdLst/>
            <a:ahLst/>
            <a:cxnLst/>
            <a:rect l="l" t="t" r="r" b="b"/>
            <a:pathLst>
              <a:path w="826770" h="386080">
                <a:moveTo>
                  <a:pt x="0" y="385727"/>
                </a:moveTo>
                <a:lnTo>
                  <a:pt x="826158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914095" y="1421697"/>
            <a:ext cx="135543" cy="1355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00" y="1484696"/>
            <a:ext cx="6980555" cy="0"/>
          </a:xfrm>
          <a:custGeom>
            <a:avLst/>
            <a:gdLst/>
            <a:ahLst/>
            <a:cxnLst/>
            <a:rect l="l" t="t" r="r" b="b"/>
            <a:pathLst>
              <a:path w="6980555">
                <a:moveTo>
                  <a:pt x="0" y="0"/>
                </a:moveTo>
                <a:lnTo>
                  <a:pt x="6980446" y="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118753" y="1206138"/>
            <a:ext cx="33718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50" i="1" spc="170" dirty="0">
                <a:latin typeface="Times New Roman"/>
                <a:cs typeface="Times New Roman"/>
              </a:rPr>
              <a:t>l</a:t>
            </a:r>
            <a:r>
              <a:rPr sz="2550" spc="359" baseline="-24509" dirty="0">
                <a:latin typeface="Symbol"/>
                <a:cs typeface="Symbol"/>
              </a:rPr>
              <a:t></a:t>
            </a:r>
            <a:endParaRPr sz="2550" baseline="-24509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73697" y="2356541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914842" y="1798705"/>
            <a:ext cx="33020" cy="1647825"/>
          </a:xfrm>
          <a:custGeom>
            <a:avLst/>
            <a:gdLst/>
            <a:ahLst/>
            <a:cxnLst/>
            <a:rect l="l" t="t" r="r" b="b"/>
            <a:pathLst>
              <a:path w="33020" h="1647825">
                <a:moveTo>
                  <a:pt x="0" y="1647256"/>
                </a:moveTo>
                <a:lnTo>
                  <a:pt x="3246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85926" y="1798576"/>
            <a:ext cx="49530" cy="1715770"/>
          </a:xfrm>
          <a:custGeom>
            <a:avLst/>
            <a:gdLst/>
            <a:ahLst/>
            <a:cxnLst/>
            <a:rect l="l" t="t" r="r" b="b"/>
            <a:pathLst>
              <a:path w="49529" h="1715770">
                <a:moveTo>
                  <a:pt x="0" y="1715156"/>
                </a:moveTo>
                <a:lnTo>
                  <a:pt x="48905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34834" y="888046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47347" y="984019"/>
            <a:ext cx="47625" cy="910590"/>
          </a:xfrm>
          <a:custGeom>
            <a:avLst/>
            <a:gdLst/>
            <a:ahLst/>
            <a:cxnLst/>
            <a:rect l="l" t="t" r="r" b="b"/>
            <a:pathLst>
              <a:path w="47625" h="910589">
                <a:moveTo>
                  <a:pt x="0" y="910531"/>
                </a:moveTo>
                <a:lnTo>
                  <a:pt x="4751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0384" y="1412821"/>
            <a:ext cx="135543" cy="1355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60340" y="6074854"/>
            <a:ext cx="2384425" cy="772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1460">
              <a:lnSpc>
                <a:spcPct val="100000"/>
              </a:lnSpc>
              <a:spcBef>
                <a:spcPts val="100"/>
              </a:spcBef>
            </a:pPr>
            <a:r>
              <a:rPr spc="1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/>
              </a:rPr>
              <a:t>[Eq.</a:t>
            </a:r>
            <a:r>
              <a:rPr spc="-35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pc="114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  <a:cs typeface="Arial Unicode MS"/>
              </a:rPr>
              <a:t>26]</a:t>
            </a:r>
            <a:endParaRPr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lang="zh-CN" altLang="en-US" spc="-5" dirty="0">
                <a:latin typeface="Heiti SC Medium" pitchFamily="2" charset="-128"/>
                <a:ea typeface="Heiti SC Medium" pitchFamily="2" charset="-128"/>
                <a:cs typeface="Arial"/>
              </a:rPr>
              <a:t>图像</a:t>
            </a:r>
            <a:endParaRPr dirty="0">
              <a:latin typeface="Heiti SC Medium" pitchFamily="2" charset="-128"/>
              <a:ea typeface="Heiti SC Medium" pitchFamily="2" charset="-128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539" y="164274"/>
            <a:ext cx="55206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视平线例子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4478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5146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6139" y="6027420"/>
            <a:ext cx="5031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Heiti SC Medium" pitchFamily="2" charset="-128"/>
                <a:ea typeface="Heiti SC Medium" pitchFamily="2" charset="-128"/>
                <a:cs typeface="Calibri"/>
              </a:rPr>
              <a:t>橙色的线是视平线！</a:t>
            </a:r>
            <a:endParaRPr sz="3200" dirty="0">
              <a:latin typeface="Heiti SC Medium" pitchFamily="2" charset="-128"/>
              <a:ea typeface="Heiti SC Medium" pitchFamily="2" charset="-128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16674"/>
            <a:ext cx="809053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1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这两条线是否平行？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3400" y="1219199"/>
            <a:ext cx="8229600" cy="459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94092" y="1996312"/>
            <a:ext cx="2049145" cy="3815079"/>
          </a:xfrm>
          <a:custGeom>
            <a:avLst/>
            <a:gdLst/>
            <a:ahLst/>
            <a:cxnLst/>
            <a:rect l="l" t="t" r="r" b="b"/>
            <a:pathLst>
              <a:path w="2049145" h="3815079">
                <a:moveTo>
                  <a:pt x="0" y="3814920"/>
                </a:moveTo>
                <a:lnTo>
                  <a:pt x="2048753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3493" y="2066960"/>
            <a:ext cx="1978660" cy="3674110"/>
          </a:xfrm>
          <a:custGeom>
            <a:avLst/>
            <a:gdLst/>
            <a:ahLst/>
            <a:cxnLst/>
            <a:rect l="l" t="t" r="r" b="b"/>
            <a:pathLst>
              <a:path w="1978659" h="3674110">
                <a:moveTo>
                  <a:pt x="1978107" y="3673626"/>
                </a:moveTo>
                <a:lnTo>
                  <a:pt x="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3739" y="5883044"/>
            <a:ext cx="4471035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识别视平线</a:t>
            </a:r>
            <a:endParaRPr lang="en-US" altLang="zh-CN" sz="1800" spc="1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10" dirty="0">
                <a:latin typeface="Heiti SC Medium" pitchFamily="2" charset="-128"/>
                <a:ea typeface="Heiti SC Medium" pitchFamily="2" charset="-128"/>
                <a:cs typeface="Arial Unicode MS"/>
              </a:rPr>
              <a:t>测量两条直线是否相交在视平线上</a:t>
            </a:r>
            <a:endParaRPr lang="en-US" altLang="zh-CN" sz="1800" spc="1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131445" indent="-118745">
              <a:lnSpc>
                <a:spcPct val="100000"/>
              </a:lnSpc>
              <a:spcBef>
                <a:spcPts val="100"/>
              </a:spcBef>
              <a:buChar char="-"/>
              <a:tabLst>
                <a:tab pos="132080" algn="l"/>
              </a:tabLst>
            </a:pPr>
            <a:r>
              <a:rPr lang="zh-CN" altLang="en-US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如果是</a:t>
            </a:r>
            <a:r>
              <a:rPr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, </a:t>
            </a:r>
            <a:r>
              <a:rPr lang="zh-CN" altLang="en-US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这两条线在</a:t>
            </a:r>
            <a:r>
              <a:rPr lang="en-US" altLang="zh-CN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3D</a:t>
            </a:r>
            <a:r>
              <a:rPr lang="zh-CN" altLang="en-US" sz="1800" spc="-25" dirty="0">
                <a:latin typeface="Heiti SC Medium" pitchFamily="2" charset="-128"/>
                <a:ea typeface="Heiti SC Medium" pitchFamily="2" charset="-128"/>
                <a:cs typeface="Arial Unicode MS"/>
              </a:rPr>
              <a:t>空间中</a:t>
            </a:r>
            <a:r>
              <a:rPr sz="1800" spc="35" dirty="0">
                <a:latin typeface="Heiti SC Medium" pitchFamily="2" charset="-128"/>
                <a:ea typeface="Heiti SC Medium" pitchFamily="2" charset="-128"/>
                <a:cs typeface="Arial Unicode MS"/>
              </a:rPr>
              <a:t> </a:t>
            </a:r>
            <a:r>
              <a:rPr sz="1800" spc="425" dirty="0">
                <a:latin typeface="Heiti SC Medium" pitchFamily="2" charset="-128"/>
                <a:ea typeface="Heiti SC Medium" pitchFamily="2" charset="-128"/>
                <a:cs typeface="Arial Unicode MS"/>
              </a:rPr>
              <a:t>//</a:t>
            </a:r>
            <a:endParaRPr sz="18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1981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1"/>
                </a:lnTo>
              </a:path>
            </a:pathLst>
          </a:custGeom>
          <a:ln w="508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62200" y="3200400"/>
            <a:ext cx="4997450" cy="772006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Heiti SC Medium" pitchFamily="2" charset="-128"/>
                <a:ea typeface="Heiti SC Medium" pitchFamily="2" charset="-128"/>
                <a:cs typeface="Arial Unicode MS"/>
              </a:rPr>
              <a:t>识别有助于重构</a:t>
            </a:r>
            <a:r>
              <a:rPr sz="2400" spc="5" dirty="0">
                <a:latin typeface="Heiti SC Medium" pitchFamily="2" charset="-128"/>
                <a:ea typeface="Heiti SC Medium" pitchFamily="2" charset="-128"/>
                <a:cs typeface="Arial Unicode MS"/>
              </a:rPr>
              <a:t>!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Heiti SC Medium" pitchFamily="2" charset="-128"/>
                <a:ea typeface="Heiti SC Medium" pitchFamily="2" charset="-128"/>
                <a:cs typeface="Arial Unicode MS"/>
              </a:rPr>
              <a:t>人类已证实了这一点</a:t>
            </a:r>
            <a:endParaRPr sz="2400"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732437" y="705400"/>
            <a:ext cx="7762875" cy="3552818"/>
            <a:chOff x="732437" y="705400"/>
            <a:chExt cx="7762875" cy="3552818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428512" y="2126515"/>
              <a:ext cx="1066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摄像机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标定装置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0600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64274"/>
            <a:ext cx="64655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影消线和</a:t>
            </a:r>
            <a:r>
              <a:rPr lang="zh-CN" altLang="en-US" spc="-20" dirty="0" smtClean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平面法向量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6252" y="2324103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1390208" y="0"/>
                </a:moveTo>
                <a:lnTo>
                  <a:pt x="523338" y="308643"/>
                </a:lnTo>
                <a:lnTo>
                  <a:pt x="0" y="506309"/>
                </a:lnTo>
                <a:lnTo>
                  <a:pt x="1032833" y="773361"/>
                </a:lnTo>
                <a:lnTo>
                  <a:pt x="2423041" y="267053"/>
                </a:lnTo>
                <a:lnTo>
                  <a:pt x="1390208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96252" y="2324104"/>
            <a:ext cx="2423160" cy="773430"/>
          </a:xfrm>
          <a:custGeom>
            <a:avLst/>
            <a:gdLst/>
            <a:ahLst/>
            <a:cxnLst/>
            <a:rect l="l" t="t" r="r" b="b"/>
            <a:pathLst>
              <a:path w="2423160" h="773430">
                <a:moveTo>
                  <a:pt x="89914" y="462959"/>
                </a:moveTo>
                <a:lnTo>
                  <a:pt x="1390208" y="0"/>
                </a:lnTo>
                <a:lnTo>
                  <a:pt x="2423041" y="267052"/>
                </a:lnTo>
                <a:lnTo>
                  <a:pt x="1032833" y="773361"/>
                </a:lnTo>
                <a:lnTo>
                  <a:pt x="0" y="506308"/>
                </a:lnTo>
                <a:lnTo>
                  <a:pt x="523345" y="308639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39946" y="1447800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5" y="0"/>
                </a:moveTo>
                <a:lnTo>
                  <a:pt x="125293" y="878889"/>
                </a:lnTo>
                <a:lnTo>
                  <a:pt x="0" y="2221170"/>
                </a:lnTo>
                <a:lnTo>
                  <a:pt x="1029406" y="1434795"/>
                </a:lnTo>
                <a:lnTo>
                  <a:pt x="1275805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9946" y="1447799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8124" y="2901284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8124" y="2901284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6401" y="3150204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04949" y="2056734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200" y="969963"/>
                </a:lnTo>
                <a:lnTo>
                  <a:pt x="152400" y="969963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80630" y="2644951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49" y="0"/>
                </a:moveTo>
                <a:lnTo>
                  <a:pt x="549673" y="68380"/>
                </a:lnTo>
                <a:lnTo>
                  <a:pt x="0" y="338665"/>
                </a:lnTo>
                <a:lnTo>
                  <a:pt x="33623" y="407046"/>
                </a:lnTo>
                <a:lnTo>
                  <a:pt x="583297" y="136761"/>
                </a:lnTo>
                <a:lnTo>
                  <a:pt x="668920" y="136761"/>
                </a:lnTo>
                <a:lnTo>
                  <a:pt x="771626" y="1699"/>
                </a:lnTo>
                <a:lnTo>
                  <a:pt x="516049" y="0"/>
                </a:lnTo>
                <a:close/>
              </a:path>
              <a:path w="772159" h="407669">
                <a:moveTo>
                  <a:pt x="668920" y="136761"/>
                </a:moveTo>
                <a:lnTo>
                  <a:pt x="583297" y="136761"/>
                </a:lnTo>
                <a:lnTo>
                  <a:pt x="616921" y="205141"/>
                </a:lnTo>
                <a:lnTo>
                  <a:pt x="668920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9249" y="2912397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50" y="152400"/>
                </a:moveTo>
                <a:lnTo>
                  <a:pt x="742950" y="152400"/>
                </a:lnTo>
                <a:lnTo>
                  <a:pt x="742950" y="228600"/>
                </a:lnTo>
                <a:lnTo>
                  <a:pt x="895350" y="152400"/>
                </a:lnTo>
                <a:close/>
              </a:path>
              <a:path w="971550" h="228600">
                <a:moveTo>
                  <a:pt x="742948" y="0"/>
                </a:moveTo>
                <a:lnTo>
                  <a:pt x="742948" y="76200"/>
                </a:lnTo>
                <a:lnTo>
                  <a:pt x="0" y="76201"/>
                </a:lnTo>
                <a:lnTo>
                  <a:pt x="0" y="152401"/>
                </a:lnTo>
                <a:lnTo>
                  <a:pt x="895350" y="152400"/>
                </a:lnTo>
                <a:lnTo>
                  <a:pt x="971550" y="114300"/>
                </a:lnTo>
                <a:lnTo>
                  <a:pt x="7429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5574" y="2291684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0" y="381000"/>
                </a:moveTo>
                <a:lnTo>
                  <a:pt x="762000" y="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1573" y="1910684"/>
            <a:ext cx="152400" cy="741680"/>
          </a:xfrm>
          <a:custGeom>
            <a:avLst/>
            <a:gdLst/>
            <a:ahLst/>
            <a:cxnLst/>
            <a:rect l="l" t="t" r="r" b="b"/>
            <a:pathLst>
              <a:path w="152400" h="74168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  <a:path w="152400" h="741680">
                <a:moveTo>
                  <a:pt x="101600" y="182563"/>
                </a:moveTo>
                <a:lnTo>
                  <a:pt x="50800" y="182563"/>
                </a:lnTo>
                <a:lnTo>
                  <a:pt x="50800" y="233363"/>
                </a:lnTo>
                <a:lnTo>
                  <a:pt x="101600" y="233363"/>
                </a:lnTo>
                <a:lnTo>
                  <a:pt x="101600" y="182563"/>
                </a:lnTo>
                <a:close/>
              </a:path>
              <a:path w="152400" h="741680">
                <a:moveTo>
                  <a:pt x="101600" y="284163"/>
                </a:moveTo>
                <a:lnTo>
                  <a:pt x="50800" y="284163"/>
                </a:lnTo>
                <a:lnTo>
                  <a:pt x="50800" y="334963"/>
                </a:lnTo>
                <a:lnTo>
                  <a:pt x="101600" y="334963"/>
                </a:lnTo>
                <a:lnTo>
                  <a:pt x="101600" y="284163"/>
                </a:lnTo>
                <a:close/>
              </a:path>
              <a:path w="152400" h="741680">
                <a:moveTo>
                  <a:pt x="101600" y="385763"/>
                </a:moveTo>
                <a:lnTo>
                  <a:pt x="50800" y="385763"/>
                </a:lnTo>
                <a:lnTo>
                  <a:pt x="50800" y="436563"/>
                </a:lnTo>
                <a:lnTo>
                  <a:pt x="101600" y="436563"/>
                </a:lnTo>
                <a:lnTo>
                  <a:pt x="101600" y="385763"/>
                </a:lnTo>
                <a:close/>
              </a:path>
              <a:path w="152400" h="741680">
                <a:moveTo>
                  <a:pt x="101600" y="487363"/>
                </a:moveTo>
                <a:lnTo>
                  <a:pt x="50800" y="487363"/>
                </a:lnTo>
                <a:lnTo>
                  <a:pt x="50800" y="538163"/>
                </a:lnTo>
                <a:lnTo>
                  <a:pt x="101600" y="538163"/>
                </a:lnTo>
                <a:lnTo>
                  <a:pt x="101600" y="487363"/>
                </a:lnTo>
                <a:close/>
              </a:path>
              <a:path w="152400" h="741680">
                <a:moveTo>
                  <a:pt x="101600" y="588963"/>
                </a:moveTo>
                <a:lnTo>
                  <a:pt x="50800" y="588963"/>
                </a:lnTo>
                <a:lnTo>
                  <a:pt x="50800" y="639763"/>
                </a:lnTo>
                <a:lnTo>
                  <a:pt x="101600" y="639763"/>
                </a:lnTo>
                <a:lnTo>
                  <a:pt x="101600" y="588963"/>
                </a:lnTo>
                <a:close/>
              </a:path>
              <a:path w="152400" h="741680">
                <a:moveTo>
                  <a:pt x="101600" y="690563"/>
                </a:moveTo>
                <a:lnTo>
                  <a:pt x="50800" y="690563"/>
                </a:lnTo>
                <a:lnTo>
                  <a:pt x="50801" y="741363"/>
                </a:lnTo>
                <a:lnTo>
                  <a:pt x="101601" y="741363"/>
                </a:lnTo>
                <a:lnTo>
                  <a:pt x="101600" y="6905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546839" y="1644747"/>
            <a:ext cx="1651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Arial Unicode MS"/>
                <a:cs typeface="Arial Unicode MS"/>
              </a:rPr>
              <a:t>n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4948" y="2215484"/>
            <a:ext cx="1371600" cy="457200"/>
          </a:xfrm>
          <a:custGeom>
            <a:avLst/>
            <a:gdLst/>
            <a:ahLst/>
            <a:cxnLst/>
            <a:rect l="l" t="t" r="r" b="b"/>
            <a:pathLst>
              <a:path w="1371600" h="457200">
                <a:moveTo>
                  <a:pt x="0" y="457200"/>
                </a:moveTo>
                <a:lnTo>
                  <a:pt x="1371600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13009" y="2420416"/>
            <a:ext cx="165256" cy="92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90719" y="2722386"/>
            <a:ext cx="53086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900" b="1" spc="22" baseline="13888" dirty="0">
                <a:latin typeface="Times New Roman"/>
                <a:cs typeface="Times New Roman"/>
              </a:rPr>
              <a:t>l</a:t>
            </a:r>
            <a:r>
              <a:rPr sz="1500" i="1" spc="15" dirty="0">
                <a:latin typeface="Times New Roman"/>
                <a:cs typeface="Times New Roman"/>
              </a:rPr>
              <a:t>horiz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114800" y="4648200"/>
            <a:ext cx="3695700" cy="2062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29100" y="4953000"/>
            <a:ext cx="3606800" cy="0"/>
          </a:xfrm>
          <a:custGeom>
            <a:avLst/>
            <a:gdLst/>
            <a:ahLst/>
            <a:cxnLst/>
            <a:rect l="l" t="t" r="r" b="b"/>
            <a:pathLst>
              <a:path w="3606800">
                <a:moveTo>
                  <a:pt x="0" y="0"/>
                </a:moveTo>
                <a:lnTo>
                  <a:pt x="3606800" y="1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99289" y="1829404"/>
            <a:ext cx="248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Footlight MT Light"/>
                <a:cs typeface="Footlight MT Light"/>
              </a:rPr>
              <a:t>π</a:t>
            </a:r>
            <a:endParaRPr sz="3200">
              <a:latin typeface="Footlight MT Light"/>
              <a:cs typeface="Footlight MT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6814" y="1973093"/>
            <a:ext cx="113664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22725" y="2186680"/>
            <a:ext cx="1568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-5" dirty="0">
                <a:latin typeface="Symbol"/>
                <a:cs typeface="Symbol"/>
              </a:rPr>
              <a:t>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75680" y="4611615"/>
            <a:ext cx="2225040" cy="11106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ts val="3790"/>
              </a:lnSpc>
              <a:spcBef>
                <a:spcPts val="40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7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algn="r">
              <a:lnSpc>
                <a:spcPts val="1750"/>
              </a:lnSpc>
            </a:pPr>
            <a:r>
              <a:rPr sz="2350" spc="25" dirty="0">
                <a:latin typeface="Times New Roman"/>
                <a:cs typeface="Times New Roman"/>
              </a:rPr>
              <a:t>ho</a:t>
            </a:r>
            <a:r>
              <a:rPr sz="2350" spc="-60" dirty="0">
                <a:latin typeface="Times New Roman"/>
                <a:cs typeface="Times New Roman"/>
              </a:rPr>
              <a:t>r</a:t>
            </a:r>
            <a:r>
              <a:rPr sz="2350" spc="60" dirty="0">
                <a:latin typeface="Times New Roman"/>
                <a:cs typeface="Times New Roman"/>
              </a:rPr>
              <a:t>i</a:t>
            </a:r>
            <a:r>
              <a:rPr sz="2350" spc="-15" dirty="0">
                <a:latin typeface="Times New Roman"/>
                <a:cs typeface="Times New Roman"/>
              </a:rPr>
              <a:t>z</a:t>
            </a:r>
            <a:endParaRPr sz="23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64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4540" y="5963920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See sec. 8.6.2 [HZ]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200" y="44196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1447800"/>
                </a:moveTo>
                <a:lnTo>
                  <a:pt x="2514600" y="1447800"/>
                </a:lnTo>
                <a:lnTo>
                  <a:pt x="2514600" y="0"/>
                </a:lnTo>
                <a:lnTo>
                  <a:pt x="0" y="0"/>
                </a:lnTo>
                <a:lnTo>
                  <a:pt x="0" y="14478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39" y="88074"/>
            <a:ext cx="41446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1" y="1583331"/>
            <a:ext cx="152400" cy="990600"/>
          </a:xfrm>
          <a:custGeom>
            <a:avLst/>
            <a:gdLst/>
            <a:ahLst/>
            <a:cxnLst/>
            <a:rect l="l" t="t" r="r" b="b"/>
            <a:pathLst>
              <a:path w="152400" h="990600">
                <a:moveTo>
                  <a:pt x="101600" y="152400"/>
                </a:moveTo>
                <a:lnTo>
                  <a:pt x="50800" y="152400"/>
                </a:lnTo>
                <a:lnTo>
                  <a:pt x="50798" y="990600"/>
                </a:lnTo>
                <a:lnTo>
                  <a:pt x="101598" y="990600"/>
                </a:lnTo>
                <a:lnTo>
                  <a:pt x="101600" y="152400"/>
                </a:lnTo>
                <a:close/>
              </a:path>
              <a:path w="152400" h="990600">
                <a:moveTo>
                  <a:pt x="76200" y="0"/>
                </a:moveTo>
                <a:lnTo>
                  <a:pt x="0" y="152400"/>
                </a:lnTo>
                <a:lnTo>
                  <a:pt x="152400" y="1524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0600" y="2497733"/>
            <a:ext cx="1066800" cy="152400"/>
          </a:xfrm>
          <a:custGeom>
            <a:avLst/>
            <a:gdLst/>
            <a:ahLst/>
            <a:cxnLst/>
            <a:rect l="l" t="t" r="r" b="b"/>
            <a:pathLst>
              <a:path w="1066800" h="152400">
                <a:moveTo>
                  <a:pt x="0" y="50798"/>
                </a:moveTo>
                <a:lnTo>
                  <a:pt x="0" y="101598"/>
                </a:lnTo>
                <a:lnTo>
                  <a:pt x="914400" y="101600"/>
                </a:lnTo>
                <a:lnTo>
                  <a:pt x="914400" y="152400"/>
                </a:lnTo>
                <a:lnTo>
                  <a:pt x="1066800" y="76200"/>
                </a:lnTo>
                <a:lnTo>
                  <a:pt x="1016000" y="50800"/>
                </a:lnTo>
                <a:lnTo>
                  <a:pt x="0" y="50798"/>
                </a:lnTo>
                <a:close/>
              </a:path>
              <a:path w="1066800" h="152400">
                <a:moveTo>
                  <a:pt x="914400" y="0"/>
                </a:moveTo>
                <a:lnTo>
                  <a:pt x="914400" y="50800"/>
                </a:lnTo>
                <a:lnTo>
                  <a:pt x="1016000" y="50800"/>
                </a:lnTo>
                <a:lnTo>
                  <a:pt x="914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6140" y="2446106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Arial Unicode MS"/>
                <a:cs typeface="Arial Unicode MS"/>
              </a:rPr>
              <a:t>x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55540" y="15317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y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38600" y="2554098"/>
            <a:ext cx="777875" cy="629920"/>
          </a:xfrm>
          <a:custGeom>
            <a:avLst/>
            <a:gdLst/>
            <a:ahLst/>
            <a:cxnLst/>
            <a:rect l="l" t="t" r="r" b="b"/>
            <a:pathLst>
              <a:path w="777875" h="629919">
                <a:moveTo>
                  <a:pt x="71403" y="474728"/>
                </a:moveTo>
                <a:lnTo>
                  <a:pt x="0" y="629433"/>
                </a:lnTo>
                <a:lnTo>
                  <a:pt x="166606" y="593732"/>
                </a:lnTo>
                <a:lnTo>
                  <a:pt x="134871" y="554064"/>
                </a:lnTo>
                <a:lnTo>
                  <a:pt x="184457" y="514395"/>
                </a:lnTo>
                <a:lnTo>
                  <a:pt x="103136" y="514395"/>
                </a:lnTo>
                <a:lnTo>
                  <a:pt x="71403" y="474728"/>
                </a:lnTo>
                <a:close/>
              </a:path>
              <a:path w="777875" h="629919">
                <a:moveTo>
                  <a:pt x="746132" y="0"/>
                </a:moveTo>
                <a:lnTo>
                  <a:pt x="103136" y="514395"/>
                </a:lnTo>
                <a:lnTo>
                  <a:pt x="184457" y="514395"/>
                </a:lnTo>
                <a:lnTo>
                  <a:pt x="777867" y="39668"/>
                </a:lnTo>
                <a:lnTo>
                  <a:pt x="7461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5940" y="3131906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z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558" y="1570645"/>
            <a:ext cx="45529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130" dirty="0">
                <a:latin typeface="Symbol"/>
                <a:cs typeface="Symbol"/>
              </a:rPr>
              <a:t></a:t>
            </a:r>
            <a:r>
              <a:rPr sz="2325" spc="82" baseline="-25089" dirty="0">
                <a:latin typeface="Symbol"/>
                <a:cs typeface="Symbol"/>
              </a:rPr>
              <a:t></a:t>
            </a:r>
            <a:endParaRPr sz="2325" baseline="-25089">
              <a:latin typeface="Symbol"/>
              <a:cs typeface="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99192" y="13091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1357602" y="709028"/>
                </a:moveTo>
                <a:lnTo>
                  <a:pt x="419976" y="709028"/>
                </a:lnTo>
                <a:lnTo>
                  <a:pt x="0" y="1078599"/>
                </a:lnTo>
                <a:lnTo>
                  <a:pt x="1060643" y="964156"/>
                </a:lnTo>
                <a:lnTo>
                  <a:pt x="1357602" y="709028"/>
                </a:lnTo>
                <a:close/>
              </a:path>
              <a:path w="2183129" h="1078864">
                <a:moveTo>
                  <a:pt x="2182887" y="0"/>
                </a:moveTo>
                <a:lnTo>
                  <a:pt x="1122243" y="114443"/>
                </a:lnTo>
                <a:lnTo>
                  <a:pt x="68842" y="1006320"/>
                </a:lnTo>
                <a:lnTo>
                  <a:pt x="419976" y="709028"/>
                </a:lnTo>
                <a:lnTo>
                  <a:pt x="1357602" y="709028"/>
                </a:lnTo>
                <a:lnTo>
                  <a:pt x="2182887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7792" y="1461578"/>
            <a:ext cx="2183130" cy="1078865"/>
          </a:xfrm>
          <a:custGeom>
            <a:avLst/>
            <a:gdLst/>
            <a:ahLst/>
            <a:cxnLst/>
            <a:rect l="l" t="t" r="r" b="b"/>
            <a:pathLst>
              <a:path w="2183129" h="1078864">
                <a:moveTo>
                  <a:pt x="68843" y="1006320"/>
                </a:moveTo>
                <a:lnTo>
                  <a:pt x="1122243" y="114443"/>
                </a:lnTo>
                <a:lnTo>
                  <a:pt x="2182887" y="0"/>
                </a:lnTo>
                <a:lnTo>
                  <a:pt x="1060643" y="964155"/>
                </a:lnTo>
                <a:lnTo>
                  <a:pt x="0" y="1078599"/>
                </a:lnTo>
                <a:lnTo>
                  <a:pt x="419976" y="70902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2223" y="1746691"/>
            <a:ext cx="1129665" cy="902969"/>
          </a:xfrm>
          <a:custGeom>
            <a:avLst/>
            <a:gdLst/>
            <a:ahLst/>
            <a:cxnLst/>
            <a:rect l="l" t="t" r="r" b="b"/>
            <a:pathLst>
              <a:path w="1129664" h="902969">
                <a:moveTo>
                  <a:pt x="0" y="902567"/>
                </a:moveTo>
                <a:lnTo>
                  <a:pt x="1129464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010313" y="2031475"/>
            <a:ext cx="179705" cy="41275"/>
          </a:xfrm>
          <a:custGeom>
            <a:avLst/>
            <a:gdLst/>
            <a:ahLst/>
            <a:cxnLst/>
            <a:rect l="l" t="t" r="r" b="b"/>
            <a:pathLst>
              <a:path w="179705" h="41275">
                <a:moveTo>
                  <a:pt x="11250" y="0"/>
                </a:moveTo>
                <a:lnTo>
                  <a:pt x="8097" y="979"/>
                </a:lnTo>
                <a:lnTo>
                  <a:pt x="2297" y="5525"/>
                </a:lnTo>
                <a:lnTo>
                  <a:pt x="676" y="8515"/>
                </a:lnTo>
                <a:lnTo>
                  <a:pt x="0" y="15850"/>
                </a:lnTo>
                <a:lnTo>
                  <a:pt x="1028" y="19084"/>
                </a:lnTo>
                <a:lnTo>
                  <a:pt x="5810" y="24757"/>
                </a:lnTo>
                <a:lnTo>
                  <a:pt x="8821" y="26342"/>
                </a:lnTo>
                <a:lnTo>
                  <a:pt x="16158" y="27019"/>
                </a:lnTo>
                <a:lnTo>
                  <a:pt x="19444" y="26014"/>
                </a:lnTo>
                <a:lnTo>
                  <a:pt x="25184" y="21313"/>
                </a:lnTo>
                <a:lnTo>
                  <a:pt x="26786" y="18322"/>
                </a:lnTo>
                <a:lnTo>
                  <a:pt x="27449" y="11134"/>
                </a:lnTo>
                <a:lnTo>
                  <a:pt x="26436" y="7940"/>
                </a:lnTo>
                <a:lnTo>
                  <a:pt x="21728" y="2274"/>
                </a:lnTo>
                <a:lnTo>
                  <a:pt x="18587" y="676"/>
                </a:lnTo>
                <a:lnTo>
                  <a:pt x="11250" y="0"/>
                </a:lnTo>
                <a:close/>
              </a:path>
              <a:path w="179705" h="41275">
                <a:moveTo>
                  <a:pt x="163043" y="14000"/>
                </a:moveTo>
                <a:lnTo>
                  <a:pt x="159908" y="14980"/>
                </a:lnTo>
                <a:lnTo>
                  <a:pt x="154034" y="19521"/>
                </a:lnTo>
                <a:lnTo>
                  <a:pt x="152394" y="22508"/>
                </a:lnTo>
                <a:lnTo>
                  <a:pt x="151719" y="29844"/>
                </a:lnTo>
                <a:lnTo>
                  <a:pt x="152746" y="33078"/>
                </a:lnTo>
                <a:lnTo>
                  <a:pt x="157529" y="38750"/>
                </a:lnTo>
                <a:lnTo>
                  <a:pt x="160577" y="40339"/>
                </a:lnTo>
                <a:lnTo>
                  <a:pt x="167914" y="41015"/>
                </a:lnTo>
                <a:lnTo>
                  <a:pt x="171164" y="40007"/>
                </a:lnTo>
                <a:lnTo>
                  <a:pt x="176903" y="35305"/>
                </a:lnTo>
                <a:lnTo>
                  <a:pt x="178506" y="32315"/>
                </a:lnTo>
                <a:lnTo>
                  <a:pt x="179169" y="25126"/>
                </a:lnTo>
                <a:lnTo>
                  <a:pt x="178155" y="21932"/>
                </a:lnTo>
                <a:lnTo>
                  <a:pt x="173446" y="16267"/>
                </a:lnTo>
                <a:lnTo>
                  <a:pt x="170305" y="14669"/>
                </a:lnTo>
                <a:lnTo>
                  <a:pt x="163043" y="14000"/>
                </a:lnTo>
                <a:close/>
              </a:path>
              <a:path w="179705" h="41275">
                <a:moveTo>
                  <a:pt x="87166" y="7001"/>
                </a:moveTo>
                <a:lnTo>
                  <a:pt x="84014" y="7962"/>
                </a:lnTo>
                <a:lnTo>
                  <a:pt x="78220" y="12435"/>
                </a:lnTo>
                <a:lnTo>
                  <a:pt x="76598" y="15443"/>
                </a:lnTo>
                <a:lnTo>
                  <a:pt x="75915" y="22852"/>
                </a:lnTo>
                <a:lnTo>
                  <a:pt x="76925" y="26084"/>
                </a:lnTo>
                <a:lnTo>
                  <a:pt x="81633" y="31750"/>
                </a:lnTo>
                <a:lnTo>
                  <a:pt x="84663" y="33337"/>
                </a:lnTo>
                <a:lnTo>
                  <a:pt x="91998" y="34014"/>
                </a:lnTo>
                <a:lnTo>
                  <a:pt x="95248" y="33006"/>
                </a:lnTo>
                <a:lnTo>
                  <a:pt x="100987" y="28304"/>
                </a:lnTo>
                <a:lnTo>
                  <a:pt x="102590" y="25313"/>
                </a:lnTo>
                <a:lnTo>
                  <a:pt x="103253" y="18125"/>
                </a:lnTo>
                <a:lnTo>
                  <a:pt x="102240" y="14931"/>
                </a:lnTo>
                <a:lnTo>
                  <a:pt x="97532" y="9265"/>
                </a:lnTo>
                <a:lnTo>
                  <a:pt x="94428" y="7672"/>
                </a:lnTo>
                <a:lnTo>
                  <a:pt x="87166" y="7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07880" y="3610630"/>
            <a:ext cx="1647825" cy="364202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45085" algn="ctr">
              <a:lnSpc>
                <a:spcPct val="100000"/>
              </a:lnSpc>
              <a:spcBef>
                <a:spcPts val="195"/>
              </a:spcBef>
            </a:pPr>
            <a:r>
              <a:rPr lang="zh-CN" altLang="en-US" spc="-12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无穷远平面</a:t>
            </a:r>
            <a:endParaRPr sz="1800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76401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2245681" y="319731"/>
                </a:moveTo>
                <a:lnTo>
                  <a:pt x="520767" y="319731"/>
                </a:lnTo>
                <a:lnTo>
                  <a:pt x="0" y="524094"/>
                </a:lnTo>
                <a:lnTo>
                  <a:pt x="1036172" y="777881"/>
                </a:lnTo>
                <a:lnTo>
                  <a:pt x="2245681" y="319731"/>
                </a:lnTo>
                <a:close/>
              </a:path>
              <a:path w="2419985" h="778510">
                <a:moveTo>
                  <a:pt x="1383600" y="0"/>
                </a:moveTo>
                <a:lnTo>
                  <a:pt x="89350" y="479596"/>
                </a:lnTo>
                <a:lnTo>
                  <a:pt x="520767" y="319731"/>
                </a:lnTo>
                <a:lnTo>
                  <a:pt x="2245681" y="319731"/>
                </a:lnTo>
                <a:lnTo>
                  <a:pt x="2419774" y="253786"/>
                </a:lnTo>
                <a:lnTo>
                  <a:pt x="1383600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76400" y="3092573"/>
            <a:ext cx="2419985" cy="778510"/>
          </a:xfrm>
          <a:custGeom>
            <a:avLst/>
            <a:gdLst/>
            <a:ahLst/>
            <a:cxnLst/>
            <a:rect l="l" t="t" r="r" b="b"/>
            <a:pathLst>
              <a:path w="2419985" h="778510">
                <a:moveTo>
                  <a:pt x="89351" y="479596"/>
                </a:moveTo>
                <a:lnTo>
                  <a:pt x="1383601" y="0"/>
                </a:lnTo>
                <a:lnTo>
                  <a:pt x="2419774" y="253786"/>
                </a:lnTo>
                <a:lnTo>
                  <a:pt x="1036173" y="777880"/>
                </a:lnTo>
                <a:lnTo>
                  <a:pt x="0" y="524094"/>
                </a:lnTo>
                <a:lnTo>
                  <a:pt x="520767" y="319731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2261" y="3248988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1395064" y="0"/>
                </a:moveTo>
                <a:lnTo>
                  <a:pt x="525188" y="300216"/>
                </a:lnTo>
                <a:lnTo>
                  <a:pt x="0" y="492770"/>
                </a:lnTo>
                <a:lnTo>
                  <a:pt x="1030188" y="769851"/>
                </a:lnTo>
                <a:lnTo>
                  <a:pt x="2425252" y="277079"/>
                </a:lnTo>
                <a:lnTo>
                  <a:pt x="1395064" y="0"/>
                </a:lnTo>
                <a:close/>
              </a:path>
            </a:pathLst>
          </a:custGeom>
          <a:solidFill>
            <a:srgbClr val="3C8C93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02261" y="3248987"/>
            <a:ext cx="2425700" cy="770255"/>
          </a:xfrm>
          <a:custGeom>
            <a:avLst/>
            <a:gdLst/>
            <a:ahLst/>
            <a:cxnLst/>
            <a:rect l="l" t="t" r="r" b="b"/>
            <a:pathLst>
              <a:path w="2425700" h="770254">
                <a:moveTo>
                  <a:pt x="90331" y="450297"/>
                </a:moveTo>
                <a:lnTo>
                  <a:pt x="1395064" y="0"/>
                </a:lnTo>
                <a:lnTo>
                  <a:pt x="2425253" y="277080"/>
                </a:lnTo>
                <a:lnTo>
                  <a:pt x="1030188" y="769850"/>
                </a:lnTo>
                <a:lnTo>
                  <a:pt x="0" y="492770"/>
                </a:lnTo>
                <a:lnTo>
                  <a:pt x="525242" y="300198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8619" y="2892439"/>
            <a:ext cx="1322705" cy="584835"/>
          </a:xfrm>
          <a:custGeom>
            <a:avLst/>
            <a:gdLst/>
            <a:ahLst/>
            <a:cxnLst/>
            <a:rect l="l" t="t" r="r" b="b"/>
            <a:pathLst>
              <a:path w="1322705" h="584835">
                <a:moveTo>
                  <a:pt x="0" y="584302"/>
                </a:moveTo>
                <a:lnTo>
                  <a:pt x="1322463" y="0"/>
                </a:lnTo>
              </a:path>
            </a:pathLst>
          </a:custGeom>
          <a:ln w="50800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59297" y="3121800"/>
            <a:ext cx="170861" cy="79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84450" y="1507133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983820" y="0"/>
                </a:moveTo>
                <a:lnTo>
                  <a:pt x="243179" y="767796"/>
                </a:lnTo>
                <a:lnTo>
                  <a:pt x="85389" y="1674345"/>
                </a:lnTo>
                <a:lnTo>
                  <a:pt x="0" y="2227211"/>
                </a:lnTo>
                <a:lnTo>
                  <a:pt x="740642" y="1459415"/>
                </a:lnTo>
                <a:lnTo>
                  <a:pt x="983820" y="0"/>
                </a:lnTo>
                <a:close/>
              </a:path>
            </a:pathLst>
          </a:custGeom>
          <a:solidFill>
            <a:srgbClr val="FFFF00">
              <a:alpha val="258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84450" y="1507132"/>
            <a:ext cx="984250" cy="2227580"/>
          </a:xfrm>
          <a:custGeom>
            <a:avLst/>
            <a:gdLst/>
            <a:ahLst/>
            <a:cxnLst/>
            <a:rect l="l" t="t" r="r" b="b"/>
            <a:pathLst>
              <a:path w="984250" h="2227579">
                <a:moveTo>
                  <a:pt x="6497" y="2127605"/>
                </a:moveTo>
                <a:lnTo>
                  <a:pt x="243178" y="767796"/>
                </a:lnTo>
                <a:lnTo>
                  <a:pt x="983820" y="0"/>
                </a:lnTo>
                <a:lnTo>
                  <a:pt x="740641" y="1459414"/>
                </a:lnTo>
                <a:lnTo>
                  <a:pt x="0" y="2227211"/>
                </a:lnTo>
                <a:lnTo>
                  <a:pt x="85391" y="1674335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7340" y="4675723"/>
            <a:ext cx="7746365" cy="1187504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平行平面在无穷远处交于一条公共线</a:t>
            </a:r>
            <a:r>
              <a:rPr sz="2400" spc="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–</a:t>
            </a:r>
            <a:r>
              <a:rPr lang="zh-CN" altLang="en-US" sz="2400" b="1" spc="425" dirty="0">
                <a:latin typeface="黑体" panose="02010609060101010101" pitchFamily="49" charset="-122"/>
                <a:ea typeface="黑体" panose="02010609060101010101" pitchFamily="49" charset="-122"/>
                <a:cs typeface="Lucida Sans"/>
              </a:rPr>
              <a:t>无穷远直线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Lucida Sans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altLang="zh-CN" sz="2400" spc="90"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  <a:p>
            <a:pPr marL="355600" marR="18415" indent="-342900">
              <a:lnSpc>
                <a:spcPts val="2800"/>
              </a:lnSpc>
              <a:spcBef>
                <a:spcPts val="2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altLang="zh-CN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2</a:t>
            </a:r>
            <a:r>
              <a:rPr lang="zh-CN" altLang="en-US" sz="2400" spc="90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条或多条无穷远直线的集合定义为无穷远平面</a:t>
            </a:r>
            <a:r>
              <a:rPr lang="zh-CN" altLang="en-US" sz="2800" spc="90" dirty="0">
                <a:latin typeface="Symbol"/>
                <a:cs typeface="Symbol"/>
              </a:rPr>
              <a:t></a:t>
            </a:r>
            <a:r>
              <a:rPr lang="zh-CN" altLang="en-US" sz="2400" spc="135" baseline="-25089" dirty="0">
                <a:latin typeface="Symbol"/>
                <a:cs typeface="Symbol"/>
              </a:rPr>
              <a:t></a:t>
            </a:r>
            <a:endParaRPr lang="zh-CN" altLang="en-US" sz="2400" baseline="-25089" dirty="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33914" y="952596"/>
            <a:ext cx="1795759" cy="2491158"/>
          </a:xfrm>
          <a:custGeom>
            <a:avLst/>
            <a:gdLst/>
            <a:ahLst/>
            <a:cxnLst/>
            <a:rect l="l" t="t" r="r" b="b"/>
            <a:pathLst>
              <a:path w="2286000" h="3124200">
                <a:moveTo>
                  <a:pt x="0" y="3124200"/>
                </a:moveTo>
                <a:lnTo>
                  <a:pt x="2286000" y="3124200"/>
                </a:lnTo>
                <a:lnTo>
                  <a:pt x="2286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14" y="1238753"/>
                <a:ext cx="1734064" cy="16797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36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32063" y="4995301"/>
            <a:ext cx="82550" cy="217170"/>
          </a:xfrm>
          <a:custGeom>
            <a:avLst/>
            <a:gdLst/>
            <a:ahLst/>
            <a:cxnLst/>
            <a:rect l="l" t="t" r="r" b="b"/>
            <a:pathLst>
              <a:path w="82550" h="217170">
                <a:moveTo>
                  <a:pt x="0" y="0"/>
                </a:moveTo>
                <a:lnTo>
                  <a:pt x="82306" y="217023"/>
                </a:lnTo>
              </a:path>
            </a:pathLst>
          </a:custGeom>
          <a:ln w="375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23506" y="4592635"/>
            <a:ext cx="109855" cy="619760"/>
          </a:xfrm>
          <a:custGeom>
            <a:avLst/>
            <a:gdLst/>
            <a:ahLst/>
            <a:cxnLst/>
            <a:rect l="l" t="t" r="r" b="b"/>
            <a:pathLst>
              <a:path w="109855" h="619760">
                <a:moveTo>
                  <a:pt x="0" y="619689"/>
                </a:moveTo>
                <a:lnTo>
                  <a:pt x="109754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333261" y="4592635"/>
            <a:ext cx="1322705" cy="0"/>
          </a:xfrm>
          <a:custGeom>
            <a:avLst/>
            <a:gdLst/>
            <a:ahLst/>
            <a:cxnLst/>
            <a:rect l="l" t="t" r="r" b="b"/>
            <a:pathLst>
              <a:path w="1322704">
                <a:moveTo>
                  <a:pt x="0" y="0"/>
                </a:moveTo>
                <a:lnTo>
                  <a:pt x="1322541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9682" y="4985142"/>
            <a:ext cx="57150" cy="33655"/>
          </a:xfrm>
          <a:custGeom>
            <a:avLst/>
            <a:gdLst/>
            <a:ahLst/>
            <a:cxnLst/>
            <a:rect l="l" t="t" r="r" b="b"/>
            <a:pathLst>
              <a:path w="57150" h="33654">
                <a:moveTo>
                  <a:pt x="0" y="33247"/>
                </a:moveTo>
                <a:lnTo>
                  <a:pt x="56700" y="0"/>
                </a:lnTo>
              </a:path>
            </a:pathLst>
          </a:custGeom>
          <a:ln w="184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56383" y="4995301"/>
            <a:ext cx="83820" cy="217170"/>
          </a:xfrm>
          <a:custGeom>
            <a:avLst/>
            <a:gdLst/>
            <a:ahLst/>
            <a:cxnLst/>
            <a:rect l="l" t="t" r="r" b="b"/>
            <a:pathLst>
              <a:path w="83820" h="217170">
                <a:moveTo>
                  <a:pt x="0" y="0"/>
                </a:moveTo>
                <a:lnTo>
                  <a:pt x="83227" y="217023"/>
                </a:lnTo>
              </a:path>
            </a:pathLst>
          </a:custGeom>
          <a:ln w="375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48784" y="4592635"/>
            <a:ext cx="109220" cy="619760"/>
          </a:xfrm>
          <a:custGeom>
            <a:avLst/>
            <a:gdLst/>
            <a:ahLst/>
            <a:cxnLst/>
            <a:rect l="l" t="t" r="r" b="b"/>
            <a:pathLst>
              <a:path w="109220" h="619760">
                <a:moveTo>
                  <a:pt x="0" y="619689"/>
                </a:moveTo>
                <a:lnTo>
                  <a:pt x="108833" y="0"/>
                </a:lnTo>
              </a:path>
            </a:pathLst>
          </a:custGeom>
          <a:ln w="182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57618" y="4592635"/>
            <a:ext cx="1338580" cy="0"/>
          </a:xfrm>
          <a:custGeom>
            <a:avLst/>
            <a:gdLst/>
            <a:ahLst/>
            <a:cxnLst/>
            <a:rect l="l" t="t" r="r" b="b"/>
            <a:pathLst>
              <a:path w="1338579">
                <a:moveTo>
                  <a:pt x="0" y="0"/>
                </a:moveTo>
                <a:lnTo>
                  <a:pt x="1338089" y="0"/>
                </a:lnTo>
              </a:path>
            </a:pathLst>
          </a:custGeom>
          <a:ln w="18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27501" y="4917030"/>
            <a:ext cx="1015365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71219" algn="l"/>
              </a:tabLst>
            </a:pPr>
            <a:r>
              <a:rPr sz="2050" dirty="0">
                <a:latin typeface="Times New Roman"/>
                <a:cs typeface="Times New Roman"/>
              </a:rPr>
              <a:t>2	2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80581" y="4592929"/>
            <a:ext cx="110680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340" y="459292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34866" y="3866139"/>
            <a:ext cx="1107440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550" spc="-10" dirty="0">
                <a:latin typeface="Times New Roman"/>
                <a:cs typeface="Times New Roman"/>
              </a:rPr>
              <a:t>v</a:t>
            </a:r>
            <a:r>
              <a:rPr sz="3075" spc="-15" baseline="43360" dirty="0">
                <a:latin typeface="Times New Roman"/>
                <a:cs typeface="Times New Roman"/>
              </a:rPr>
              <a:t>T</a:t>
            </a:r>
            <a:r>
              <a:rPr sz="3750" i="1" spc="-10" dirty="0">
                <a:latin typeface="Symbol"/>
                <a:cs typeface="Symbol"/>
              </a:rPr>
              <a:t></a:t>
            </a:r>
            <a:r>
              <a:rPr sz="3750" i="1" spc="130" dirty="0">
                <a:latin typeface="Times New Roman"/>
                <a:cs typeface="Times New Roman"/>
              </a:rPr>
              <a:t> </a:t>
            </a:r>
            <a:r>
              <a:rPr sz="3550" spc="-15" dirty="0">
                <a:latin typeface="Times New Roman"/>
                <a:cs typeface="Times New Roman"/>
              </a:rPr>
              <a:t>v</a:t>
            </a:r>
            <a:endParaRPr sz="3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0976" y="4022486"/>
            <a:ext cx="469836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18105" algn="l"/>
                <a:tab pos="3505200" algn="l"/>
                <a:tab pos="4685030" algn="l"/>
              </a:tabLst>
            </a:pPr>
            <a:r>
              <a:rPr sz="3550" spc="-10" dirty="0">
                <a:latin typeface="Times New Roman"/>
                <a:cs typeface="Times New Roman"/>
              </a:rPr>
              <a:t>cos</a:t>
            </a:r>
            <a:r>
              <a:rPr sz="3750" i="1" spc="-10" dirty="0">
                <a:latin typeface="Symbol"/>
                <a:cs typeface="Symbol"/>
              </a:rPr>
              <a:t></a:t>
            </a:r>
            <a:r>
              <a:rPr sz="3750" i="1" spc="350" dirty="0">
                <a:latin typeface="Times New Roman"/>
                <a:cs typeface="Times New Roman"/>
              </a:rPr>
              <a:t> </a:t>
            </a:r>
            <a:r>
              <a:rPr sz="3550" spc="-20" dirty="0">
                <a:latin typeface="Symbol"/>
                <a:cs typeface="Symbol"/>
              </a:rPr>
              <a:t></a:t>
            </a:r>
            <a:r>
              <a:rPr lang="en-US" sz="3550" spc="-20" dirty="0">
                <a:latin typeface="Symbol"/>
                <a:cs typeface="Symbol"/>
              </a:rPr>
              <a:t> </a:t>
            </a:r>
            <a:r>
              <a:rPr sz="5325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</a:t>
            </a:r>
            <a:r>
              <a:rPr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lang="zh-CN" altLang="en-US" sz="3200" u="heavy" spc="-30" baseline="21126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 </a:t>
            </a:r>
            <a:r>
              <a:rPr lang="en-US" sz="3075" u="heavy" baseline="365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endParaRPr sz="3075" baseline="36585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95996" y="1518315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0375" y="28956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0375" y="2895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28653" y="3144520"/>
            <a:ext cx="239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537201" y="20510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12880" y="26392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60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60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51500" y="29067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91000" y="2819400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1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1600" y="27432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43400" y="24384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0"/>
                </a:moveTo>
                <a:lnTo>
                  <a:pt x="4572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898139" y="23105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1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04876" y="2322978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15318" y="2585647"/>
            <a:ext cx="899794" cy="504190"/>
          </a:xfrm>
          <a:custGeom>
            <a:avLst/>
            <a:gdLst/>
            <a:ahLst/>
            <a:cxnLst/>
            <a:rect l="l" t="t" r="r" b="b"/>
            <a:pathLst>
              <a:path w="899795" h="504189">
                <a:moveTo>
                  <a:pt x="0" y="0"/>
                </a:moveTo>
                <a:lnTo>
                  <a:pt x="97586" y="139674"/>
                </a:lnTo>
                <a:lnTo>
                  <a:pt x="121822" y="95027"/>
                </a:lnTo>
                <a:lnTo>
                  <a:pt x="172705" y="95027"/>
                </a:lnTo>
                <a:lnTo>
                  <a:pt x="185360" y="71715"/>
                </a:lnTo>
                <a:lnTo>
                  <a:pt x="146056" y="50380"/>
                </a:lnTo>
                <a:lnTo>
                  <a:pt x="170291" y="5734"/>
                </a:lnTo>
                <a:lnTo>
                  <a:pt x="0" y="0"/>
                </a:lnTo>
                <a:close/>
              </a:path>
              <a:path w="899795" h="504189">
                <a:moveTo>
                  <a:pt x="172705" y="95027"/>
                </a:moveTo>
                <a:lnTo>
                  <a:pt x="121822" y="95027"/>
                </a:lnTo>
                <a:lnTo>
                  <a:pt x="161124" y="116361"/>
                </a:lnTo>
                <a:lnTo>
                  <a:pt x="172705" y="95027"/>
                </a:lnTo>
                <a:close/>
              </a:path>
              <a:path w="899795" h="504189">
                <a:moveTo>
                  <a:pt x="230007" y="95949"/>
                </a:moveTo>
                <a:lnTo>
                  <a:pt x="205771" y="140596"/>
                </a:lnTo>
                <a:lnTo>
                  <a:pt x="250418" y="164830"/>
                </a:lnTo>
                <a:lnTo>
                  <a:pt x="274654" y="120183"/>
                </a:lnTo>
                <a:lnTo>
                  <a:pt x="230007" y="95949"/>
                </a:lnTo>
                <a:close/>
              </a:path>
              <a:path w="899795" h="504189">
                <a:moveTo>
                  <a:pt x="319299" y="144419"/>
                </a:moveTo>
                <a:lnTo>
                  <a:pt x="295065" y="189066"/>
                </a:lnTo>
                <a:lnTo>
                  <a:pt x="339712" y="213300"/>
                </a:lnTo>
                <a:lnTo>
                  <a:pt x="363946" y="168653"/>
                </a:lnTo>
                <a:lnTo>
                  <a:pt x="319299" y="144419"/>
                </a:lnTo>
                <a:close/>
              </a:path>
              <a:path w="899795" h="504189">
                <a:moveTo>
                  <a:pt x="408593" y="192887"/>
                </a:moveTo>
                <a:lnTo>
                  <a:pt x="384359" y="237534"/>
                </a:lnTo>
                <a:lnTo>
                  <a:pt x="429006" y="261769"/>
                </a:lnTo>
                <a:lnTo>
                  <a:pt x="453240" y="217123"/>
                </a:lnTo>
                <a:lnTo>
                  <a:pt x="408593" y="192887"/>
                </a:lnTo>
                <a:close/>
              </a:path>
              <a:path w="899795" h="504189">
                <a:moveTo>
                  <a:pt x="497886" y="241357"/>
                </a:moveTo>
                <a:lnTo>
                  <a:pt x="473651" y="286004"/>
                </a:lnTo>
                <a:lnTo>
                  <a:pt x="518298" y="310238"/>
                </a:lnTo>
                <a:lnTo>
                  <a:pt x="542533" y="265592"/>
                </a:lnTo>
                <a:lnTo>
                  <a:pt x="497886" y="241357"/>
                </a:lnTo>
                <a:close/>
              </a:path>
              <a:path w="899795" h="504189">
                <a:moveTo>
                  <a:pt x="587179" y="289826"/>
                </a:moveTo>
                <a:lnTo>
                  <a:pt x="562945" y="334473"/>
                </a:lnTo>
                <a:lnTo>
                  <a:pt x="607592" y="358707"/>
                </a:lnTo>
                <a:lnTo>
                  <a:pt x="631826" y="314060"/>
                </a:lnTo>
                <a:lnTo>
                  <a:pt x="587179" y="289826"/>
                </a:lnTo>
                <a:close/>
              </a:path>
              <a:path w="899795" h="504189">
                <a:moveTo>
                  <a:pt x="676473" y="338296"/>
                </a:moveTo>
                <a:lnTo>
                  <a:pt x="652238" y="382943"/>
                </a:lnTo>
                <a:lnTo>
                  <a:pt x="696885" y="407177"/>
                </a:lnTo>
                <a:lnTo>
                  <a:pt x="721119" y="362530"/>
                </a:lnTo>
                <a:lnTo>
                  <a:pt x="676473" y="338296"/>
                </a:lnTo>
                <a:close/>
              </a:path>
              <a:path w="899795" h="504189">
                <a:moveTo>
                  <a:pt x="765766" y="386764"/>
                </a:moveTo>
                <a:lnTo>
                  <a:pt x="741531" y="431411"/>
                </a:lnTo>
                <a:lnTo>
                  <a:pt x="786178" y="455646"/>
                </a:lnTo>
                <a:lnTo>
                  <a:pt x="810413" y="410999"/>
                </a:lnTo>
                <a:lnTo>
                  <a:pt x="765766" y="386764"/>
                </a:lnTo>
                <a:close/>
              </a:path>
              <a:path w="899795" h="504189">
                <a:moveTo>
                  <a:pt x="855060" y="435234"/>
                </a:moveTo>
                <a:lnTo>
                  <a:pt x="830825" y="479880"/>
                </a:lnTo>
                <a:lnTo>
                  <a:pt x="875471" y="504115"/>
                </a:lnTo>
                <a:lnTo>
                  <a:pt x="899706" y="459469"/>
                </a:lnTo>
                <a:lnTo>
                  <a:pt x="855060" y="435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498340" y="2077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514600" y="2916359"/>
            <a:ext cx="994410" cy="212725"/>
          </a:xfrm>
          <a:custGeom>
            <a:avLst/>
            <a:gdLst/>
            <a:ahLst/>
            <a:cxnLst/>
            <a:rect l="l" t="t" r="r" b="b"/>
            <a:pathLst>
              <a:path w="994410" h="212725">
                <a:moveTo>
                  <a:pt x="238601" y="61554"/>
                </a:moveTo>
                <a:lnTo>
                  <a:pt x="231903" y="111911"/>
                </a:lnTo>
                <a:lnTo>
                  <a:pt x="282260" y="118609"/>
                </a:lnTo>
                <a:lnTo>
                  <a:pt x="288958" y="68252"/>
                </a:lnTo>
                <a:lnTo>
                  <a:pt x="238601" y="61554"/>
                </a:lnTo>
                <a:close/>
              </a:path>
              <a:path w="994410" h="212725">
                <a:moveTo>
                  <a:pt x="339314" y="74950"/>
                </a:moveTo>
                <a:lnTo>
                  <a:pt x="332616" y="125307"/>
                </a:lnTo>
                <a:lnTo>
                  <a:pt x="382973" y="132005"/>
                </a:lnTo>
                <a:lnTo>
                  <a:pt x="389671" y="81648"/>
                </a:lnTo>
                <a:lnTo>
                  <a:pt x="339314" y="74950"/>
                </a:lnTo>
                <a:close/>
              </a:path>
              <a:path w="994410" h="212725">
                <a:moveTo>
                  <a:pt x="440028" y="88346"/>
                </a:moveTo>
                <a:lnTo>
                  <a:pt x="433329" y="138703"/>
                </a:lnTo>
                <a:lnTo>
                  <a:pt x="483685" y="145401"/>
                </a:lnTo>
                <a:lnTo>
                  <a:pt x="490383" y="95044"/>
                </a:lnTo>
                <a:lnTo>
                  <a:pt x="440028" y="88346"/>
                </a:lnTo>
                <a:close/>
              </a:path>
              <a:path w="994410" h="212725">
                <a:moveTo>
                  <a:pt x="161116" y="0"/>
                </a:moveTo>
                <a:lnTo>
                  <a:pt x="0" y="55440"/>
                </a:lnTo>
                <a:lnTo>
                  <a:pt x="141022" y="151069"/>
                </a:lnTo>
                <a:lnTo>
                  <a:pt x="147720" y="100713"/>
                </a:lnTo>
                <a:lnTo>
                  <a:pt x="182146" y="100713"/>
                </a:lnTo>
                <a:lnTo>
                  <a:pt x="188245" y="54856"/>
                </a:lnTo>
                <a:lnTo>
                  <a:pt x="154418" y="50356"/>
                </a:lnTo>
                <a:lnTo>
                  <a:pt x="161116" y="0"/>
                </a:lnTo>
                <a:close/>
              </a:path>
              <a:path w="994410" h="212725">
                <a:moveTo>
                  <a:pt x="182146" y="100713"/>
                </a:moveTo>
                <a:lnTo>
                  <a:pt x="147720" y="100713"/>
                </a:lnTo>
                <a:lnTo>
                  <a:pt x="181547" y="105211"/>
                </a:lnTo>
                <a:lnTo>
                  <a:pt x="182146" y="100713"/>
                </a:lnTo>
                <a:close/>
              </a:path>
              <a:path w="994410" h="212725">
                <a:moveTo>
                  <a:pt x="540740" y="101742"/>
                </a:moveTo>
                <a:lnTo>
                  <a:pt x="534042" y="152099"/>
                </a:lnTo>
                <a:lnTo>
                  <a:pt x="584399" y="158796"/>
                </a:lnTo>
                <a:lnTo>
                  <a:pt x="591097" y="108440"/>
                </a:lnTo>
                <a:lnTo>
                  <a:pt x="540740" y="101742"/>
                </a:lnTo>
                <a:close/>
              </a:path>
              <a:path w="994410" h="212725">
                <a:moveTo>
                  <a:pt x="641454" y="115138"/>
                </a:moveTo>
                <a:lnTo>
                  <a:pt x="634756" y="165494"/>
                </a:lnTo>
                <a:lnTo>
                  <a:pt x="685111" y="172192"/>
                </a:lnTo>
                <a:lnTo>
                  <a:pt x="691809" y="121837"/>
                </a:lnTo>
                <a:lnTo>
                  <a:pt x="641454" y="115138"/>
                </a:lnTo>
                <a:close/>
              </a:path>
              <a:path w="994410" h="212725">
                <a:moveTo>
                  <a:pt x="742166" y="128535"/>
                </a:moveTo>
                <a:lnTo>
                  <a:pt x="735468" y="178890"/>
                </a:lnTo>
                <a:lnTo>
                  <a:pt x="785825" y="185588"/>
                </a:lnTo>
                <a:lnTo>
                  <a:pt x="792523" y="135233"/>
                </a:lnTo>
                <a:lnTo>
                  <a:pt x="742166" y="128535"/>
                </a:lnTo>
                <a:close/>
              </a:path>
              <a:path w="994410" h="212725">
                <a:moveTo>
                  <a:pt x="842879" y="141931"/>
                </a:moveTo>
                <a:lnTo>
                  <a:pt x="836181" y="192288"/>
                </a:lnTo>
                <a:lnTo>
                  <a:pt x="886537" y="198986"/>
                </a:lnTo>
                <a:lnTo>
                  <a:pt x="893235" y="148629"/>
                </a:lnTo>
                <a:lnTo>
                  <a:pt x="842879" y="141931"/>
                </a:lnTo>
                <a:close/>
              </a:path>
              <a:path w="994410" h="212725">
                <a:moveTo>
                  <a:pt x="943592" y="155327"/>
                </a:moveTo>
                <a:lnTo>
                  <a:pt x="936894" y="205684"/>
                </a:lnTo>
                <a:lnTo>
                  <a:pt x="987251" y="212382"/>
                </a:lnTo>
                <a:lnTo>
                  <a:pt x="993948" y="162025"/>
                </a:lnTo>
                <a:lnTo>
                  <a:pt x="943592" y="155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140" y="2839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3339" y="3148774"/>
            <a:ext cx="256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Arial Unicode MS"/>
                <a:cs typeface="Arial Unicode MS"/>
              </a:rPr>
              <a:t>d</a:t>
            </a:r>
            <a:r>
              <a:rPr sz="1800" spc="97" baseline="-20833" dirty="0">
                <a:latin typeface="Arial Unicode MS"/>
                <a:cs typeface="Arial Unicode MS"/>
              </a:rPr>
              <a:t>2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284780" y="2514600"/>
            <a:ext cx="153670" cy="381000"/>
          </a:xfrm>
          <a:custGeom>
            <a:avLst/>
            <a:gdLst/>
            <a:ahLst/>
            <a:cxnLst/>
            <a:rect l="l" t="t" r="r" b="b"/>
            <a:pathLst>
              <a:path w="153669" h="381000">
                <a:moveTo>
                  <a:pt x="77419" y="381000"/>
                </a:moveTo>
                <a:lnTo>
                  <a:pt x="51206" y="331622"/>
                </a:lnTo>
                <a:lnTo>
                  <a:pt x="27736" y="283159"/>
                </a:lnTo>
                <a:lnTo>
                  <a:pt x="9753" y="236524"/>
                </a:lnTo>
                <a:lnTo>
                  <a:pt x="0" y="192633"/>
                </a:lnTo>
                <a:lnTo>
                  <a:pt x="1219" y="152400"/>
                </a:lnTo>
                <a:lnTo>
                  <a:pt x="15240" y="116433"/>
                </a:lnTo>
                <a:lnTo>
                  <a:pt x="40233" y="84124"/>
                </a:lnTo>
                <a:lnTo>
                  <a:pt x="73456" y="54559"/>
                </a:lnTo>
                <a:lnTo>
                  <a:pt x="112166" y="26822"/>
                </a:lnTo>
                <a:lnTo>
                  <a:pt x="153619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993561" y="2380826"/>
            <a:ext cx="195580" cy="4394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700" b="1" i="1" spc="-70" dirty="0">
                <a:latin typeface="Symbol"/>
                <a:cs typeface="Symbol"/>
              </a:rPr>
              <a:t>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3351" y="5591406"/>
            <a:ext cx="2480310" cy="5751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2759" algn="l"/>
                <a:tab pos="2011680" algn="l"/>
              </a:tabLst>
            </a:pPr>
            <a:r>
              <a:rPr lang="zh-CN" altLang="en-US" sz="3600" spc="67" baseline="6944" dirty="0">
                <a:latin typeface="Heiti SC Medium" pitchFamily="2" charset="-128"/>
                <a:ea typeface="Heiti SC Medium" pitchFamily="2" charset="-128"/>
                <a:cs typeface="Arial Unicode MS"/>
              </a:rPr>
              <a:t>如果 </a:t>
            </a:r>
            <a:r>
              <a:rPr sz="3250" b="1" i="1" spc="-90" dirty="0">
                <a:latin typeface="Symbol"/>
                <a:cs typeface="Symbol"/>
              </a:rPr>
              <a:t></a:t>
            </a:r>
            <a:r>
              <a:rPr sz="3250" spc="315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Symbol"/>
                <a:cs typeface="Symbol"/>
              </a:rPr>
              <a:t></a:t>
            </a:r>
            <a:r>
              <a:rPr sz="3100" spc="-160" dirty="0">
                <a:latin typeface="Times New Roman"/>
                <a:cs typeface="Times New Roman"/>
              </a:rPr>
              <a:t> </a:t>
            </a:r>
            <a:r>
              <a:rPr sz="3100" spc="-10" dirty="0">
                <a:latin typeface="Times New Roman"/>
                <a:cs typeface="Times New Roman"/>
              </a:rPr>
              <a:t>90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3650" spc="-20" dirty="0">
                <a:latin typeface="Symbol"/>
                <a:cs typeface="Symbol"/>
              </a:rPr>
              <a:t></a:t>
            </a:r>
            <a:endParaRPr sz="3650" dirty="0">
              <a:latin typeface="Symbol"/>
              <a:cs typeface="Symbo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56383" y="566003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0"/>
                </a:moveTo>
                <a:lnTo>
                  <a:pt x="2514600" y="0"/>
                </a:lnTo>
                <a:lnTo>
                  <a:pt x="25146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76400" y="1981200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457200" y="3048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62000" y="2590800"/>
            <a:ext cx="685800" cy="152400"/>
          </a:xfrm>
          <a:custGeom>
            <a:avLst/>
            <a:gdLst/>
            <a:ahLst/>
            <a:cxnLst/>
            <a:rect l="l" t="t" r="r" b="b"/>
            <a:pathLst>
              <a:path w="685800" h="152400">
                <a:moveTo>
                  <a:pt x="0" y="0"/>
                </a:moveTo>
                <a:lnTo>
                  <a:pt x="685800" y="1524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11300" y="18161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6900" y="25019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04876" y="2185624"/>
            <a:ext cx="1305560" cy="764540"/>
          </a:xfrm>
          <a:custGeom>
            <a:avLst/>
            <a:gdLst/>
            <a:ahLst/>
            <a:cxnLst/>
            <a:rect l="l" t="t" r="r" b="b"/>
            <a:pathLst>
              <a:path w="1305560" h="764539">
                <a:moveTo>
                  <a:pt x="0" y="0"/>
                </a:moveTo>
                <a:lnTo>
                  <a:pt x="1305247" y="764242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295400" y="2895600"/>
            <a:ext cx="2133600" cy="381000"/>
          </a:xfrm>
          <a:custGeom>
            <a:avLst/>
            <a:gdLst/>
            <a:ahLst/>
            <a:cxnLst/>
            <a:rect l="l" t="t" r="r" b="b"/>
            <a:pathLst>
              <a:path w="2133600" h="381000">
                <a:moveTo>
                  <a:pt x="0" y="0"/>
                </a:moveTo>
                <a:lnTo>
                  <a:pt x="2133600" y="381000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49300" y="4921730"/>
            <a:ext cx="2839720" cy="3429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37055" algn="l"/>
                <a:tab pos="2695575" algn="l"/>
              </a:tabLst>
            </a:pP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[</a:t>
            </a:r>
            <a:r>
              <a:rPr sz="2000" spc="-215" dirty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000" spc="65" dirty="0">
                <a:solidFill>
                  <a:srgbClr val="FF0000"/>
                </a:solidFill>
                <a:latin typeface="Arial Unicode MS"/>
                <a:cs typeface="Arial Unicode MS"/>
              </a:rPr>
              <a:t>q.</a:t>
            </a:r>
            <a:r>
              <a:rPr sz="2000" spc="5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4" dirty="0">
                <a:solidFill>
                  <a:srgbClr val="FF0000"/>
                </a:solidFill>
                <a:latin typeface="Arial Unicode MS"/>
                <a:cs typeface="Arial Unicode MS"/>
              </a:rPr>
              <a:t>28</a:t>
            </a:r>
            <a:r>
              <a:rPr sz="2000" spc="150" dirty="0">
                <a:solidFill>
                  <a:srgbClr val="FF0000"/>
                </a:solidFill>
                <a:latin typeface="Arial Unicode MS"/>
                <a:cs typeface="Arial Unicode MS"/>
              </a:rPr>
              <a:t>]</a:t>
            </a:r>
            <a:r>
              <a:rPr sz="2000" dirty="0">
                <a:solidFill>
                  <a:srgbClr val="FF0000"/>
                </a:solidFill>
                <a:latin typeface="Arial Unicode MS"/>
                <a:cs typeface="Arial Unicode MS"/>
              </a:rPr>
              <a:t>	</a:t>
            </a:r>
            <a:r>
              <a:rPr sz="3075" baseline="1355" dirty="0">
                <a:latin typeface="Times New Roman"/>
                <a:cs typeface="Times New Roman"/>
              </a:rPr>
              <a:t>1	1</a:t>
            </a:r>
            <a:endParaRPr sz="3075" baseline="1355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59740" y="2069274"/>
            <a:ext cx="399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5" dirty="0">
                <a:latin typeface="Arial Unicode MS"/>
                <a:cs typeface="Arial Unicode MS"/>
              </a:rPr>
              <a:t>x</a:t>
            </a:r>
            <a:r>
              <a:rPr sz="1950" spc="135" baseline="-4273" dirty="0">
                <a:latin typeface="Arial Unicode MS"/>
                <a:cs typeface="Arial Unicode MS"/>
              </a:rPr>
              <a:t>1</a:t>
            </a:r>
            <a:r>
              <a:rPr sz="1950" spc="427" baseline="-19230" dirty="0">
                <a:latin typeface="Arial Unicode MS"/>
                <a:cs typeface="Arial Unicode MS"/>
              </a:rPr>
              <a:t>∞</a:t>
            </a:r>
            <a:endParaRPr sz="1950" baseline="-19230">
              <a:latin typeface="Arial Unicode MS"/>
              <a:cs typeface="Arial Unicode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5703" y="397065"/>
            <a:ext cx="7023100" cy="131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Angle </a:t>
            </a:r>
            <a:r>
              <a:rPr lang="zh-CN" altLang="en-US" sz="3600" spc="8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两个影消点之间的角度</a:t>
            </a:r>
            <a:endParaRPr lang="en-US" altLang="zh-CN" sz="3600" spc="2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58419">
              <a:lnSpc>
                <a:spcPct val="100000"/>
              </a:lnSpc>
              <a:spcBef>
                <a:spcPts val="3445"/>
              </a:spcBef>
            </a:pPr>
            <a:r>
              <a:rPr sz="2000" spc="160" dirty="0">
                <a:latin typeface="Arial Unicode MS"/>
                <a:cs typeface="Arial Unicode MS"/>
              </a:rPr>
              <a:t>x</a:t>
            </a:r>
            <a:r>
              <a:rPr sz="1950" spc="240" baseline="-4273" dirty="0">
                <a:latin typeface="Arial Unicode MS"/>
                <a:cs typeface="Arial Unicode MS"/>
              </a:rPr>
              <a:t>2</a:t>
            </a:r>
            <a:r>
              <a:rPr sz="1950" spc="240" baseline="-19230" dirty="0">
                <a:latin typeface="Arial Unicode MS"/>
                <a:cs typeface="Arial Unicode MS"/>
              </a:rPr>
              <a:t>∞</a:t>
            </a:r>
            <a:endParaRPr sz="1950" baseline="-19230" dirty="0">
              <a:latin typeface="Arial Unicode MS"/>
              <a:cs typeface="Arial Unicode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12931" y="587593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02827" y="6490968"/>
            <a:ext cx="143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标量方程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11293" y="4136834"/>
            <a:ext cx="2667000" cy="838200"/>
          </a:xfrm>
          <a:custGeom>
            <a:avLst/>
            <a:gdLst/>
            <a:ahLst/>
            <a:cxnLst/>
            <a:rect l="l" t="t" r="r" b="b"/>
            <a:pathLst>
              <a:path w="2667000" h="838200">
                <a:moveTo>
                  <a:pt x="0" y="838200"/>
                </a:moveTo>
                <a:lnTo>
                  <a:pt x="2667000" y="838200"/>
                </a:lnTo>
                <a:lnTo>
                  <a:pt x="2667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756383" y="5660034"/>
            <a:ext cx="2514600" cy="762000"/>
          </a:xfrm>
          <a:custGeom>
            <a:avLst/>
            <a:gdLst/>
            <a:ahLst/>
            <a:cxnLst/>
            <a:rect l="l" t="t" r="r" b="b"/>
            <a:pathLst>
              <a:path w="2514600" h="762000">
                <a:moveTo>
                  <a:pt x="0" y="762000"/>
                </a:moveTo>
                <a:lnTo>
                  <a:pt x="2514600" y="762000"/>
                </a:lnTo>
                <a:lnTo>
                  <a:pt x="2514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FFFF00">
              <a:alpha val="3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316255" y="4931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286250" y="2438397"/>
            <a:ext cx="561340" cy="290195"/>
          </a:xfrm>
          <a:custGeom>
            <a:avLst/>
            <a:gdLst/>
            <a:ahLst/>
            <a:cxnLst/>
            <a:rect l="l" t="t" r="r" b="b"/>
            <a:pathLst>
              <a:path w="561339" h="290194">
                <a:moveTo>
                  <a:pt x="0" y="0"/>
                </a:moveTo>
                <a:lnTo>
                  <a:pt x="560976" y="289645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75736" y="2836862"/>
            <a:ext cx="643890" cy="91440"/>
          </a:xfrm>
          <a:custGeom>
            <a:avLst/>
            <a:gdLst/>
            <a:ahLst/>
            <a:cxnLst/>
            <a:rect l="l" t="t" r="r" b="b"/>
            <a:pathLst>
              <a:path w="643889" h="91439">
                <a:moveTo>
                  <a:pt x="0" y="0"/>
                </a:moveTo>
                <a:lnTo>
                  <a:pt x="643740" y="91356"/>
                </a:lnTo>
              </a:path>
            </a:pathLst>
          </a:custGeom>
          <a:ln w="3810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254500" y="2349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25900" y="2730500"/>
            <a:ext cx="177800" cy="17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</a:rPr>
                      <m:t>𝜔</m:t>
                    </m:r>
                    <m:r>
                      <a:rPr lang="en-US" altLang="zh-CN" sz="2800" b="0" i="1" smtClean="0">
                        <a:latin typeface="Cambria Math"/>
                      </a:rPr>
                      <m:t>=(</m:t>
                    </m:r>
                    <m:r>
                      <a:rPr lang="en-US" altLang="zh-CN" sz="2800" b="0" i="1" smtClean="0">
                        <a:latin typeface="Cambria Math"/>
                      </a:rPr>
                      <m:t>𝐾</m:t>
                    </m:r>
                    <m:r>
                      <a:rPr lang="en-US" altLang="zh-CN" sz="28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800" baseline="30000" dirty="0"/>
                  <a:t>-1</a:t>
                </a:r>
                <a:endParaRPr lang="zh-CN" altLang="en-US" sz="2800" baseline="300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960" y="4277738"/>
                <a:ext cx="2206310" cy="522194"/>
              </a:xfrm>
              <a:prstGeom prst="rect">
                <a:avLst/>
              </a:prstGeom>
              <a:blipFill rotWithShape="1">
                <a:blip r:embed="rId4"/>
                <a:stretch>
                  <a:fillRect t="-2353" r="-1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973911" y="5766375"/>
                <a:ext cx="2079544" cy="54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11" y="5766375"/>
                <a:ext cx="2079544" cy="549318"/>
              </a:xfrm>
              <a:prstGeom prst="rect">
                <a:avLst/>
              </a:prstGeom>
              <a:blipFill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4499755" y="4136708"/>
            <a:ext cx="42456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对称且已知放大比例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64917" y="5826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31243" y="5606733"/>
            <a:ext cx="162242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零倾斜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7882" y="5584423"/>
            <a:ext cx="1165860" cy="5238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50" i="1" spc="-105" dirty="0">
                <a:latin typeface="Symbol"/>
                <a:cs typeface="Symbol"/>
              </a:rPr>
              <a:t></a:t>
            </a:r>
            <a:r>
              <a:rPr sz="2700" spc="-157" baseline="-24691" dirty="0">
                <a:latin typeface="Times New Roman"/>
                <a:cs typeface="Times New Roman"/>
              </a:rPr>
              <a:t>1 </a:t>
            </a:r>
            <a:r>
              <a:rPr sz="3100" spc="-15" dirty="0">
                <a:latin typeface="Symbol"/>
                <a:cs typeface="Symbol"/>
              </a:rPr>
              <a:t></a:t>
            </a:r>
            <a:r>
              <a:rPr sz="3100" spc="-580" dirty="0">
                <a:latin typeface="Times New Roman"/>
                <a:cs typeface="Times New Roman"/>
              </a:rPr>
              <a:t> </a:t>
            </a:r>
            <a:r>
              <a:rPr sz="3250" i="1" spc="-35" dirty="0">
                <a:latin typeface="Symbol"/>
                <a:cs typeface="Symbol"/>
              </a:rPr>
              <a:t></a:t>
            </a:r>
            <a:r>
              <a:rPr sz="2700" spc="-52" baseline="-24691" dirty="0">
                <a:latin typeface="Times New Roman"/>
                <a:cs typeface="Times New Roman"/>
              </a:rPr>
              <a:t>3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9443" y="5440045"/>
            <a:ext cx="20104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正方形像素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60717" y="5445922"/>
            <a:ext cx="142240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74022" y="5156744"/>
            <a:ext cx="1049020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39115" algn="l"/>
              </a:tabLst>
            </a:pP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2443" y="4077795"/>
            <a:ext cx="2441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1185" algn="l"/>
                <a:tab pos="2165350" algn="l"/>
              </a:tabLst>
            </a:pPr>
            <a:r>
              <a:rPr sz="4800" spc="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1</a:t>
            </a:r>
            <a:r>
              <a:rPr sz="4800" spc="135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.</a:t>
            </a:r>
            <a:r>
              <a:rPr sz="4800" baseline="7812" dirty="0">
                <a:solidFill>
                  <a:srgbClr val="CC3300"/>
                </a:solidFill>
                <a:latin typeface="Arial Unicode MS"/>
                <a:cs typeface="Arial Unicode MS"/>
              </a:rPr>
              <a:t>	</a:t>
            </a:r>
            <a:r>
              <a:rPr lang="en-US" sz="3150" i="1" spc="-95" dirty="0">
                <a:latin typeface="Symbol"/>
                <a:cs typeface="Symbol"/>
              </a:rPr>
              <a:t> </a:t>
            </a:r>
            <a:endParaRPr sz="3150" dirty="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2443" y="5537744"/>
            <a:ext cx="152463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14730" algn="l"/>
              </a:tabLst>
            </a:pPr>
            <a:r>
              <a:rPr sz="4800" spc="209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2.</a:t>
            </a:r>
            <a:r>
              <a:rPr sz="4800" spc="-165" baseline="1736" dirty="0">
                <a:solidFill>
                  <a:srgbClr val="CC3300"/>
                </a:solidFill>
                <a:latin typeface="Arial Unicode MS"/>
                <a:cs typeface="Arial Unicode MS"/>
              </a:rPr>
              <a:t> </a:t>
            </a:r>
            <a:r>
              <a:rPr sz="3300" i="1" spc="-100" dirty="0">
                <a:latin typeface="Symbol"/>
                <a:cs typeface="Symbol"/>
              </a:rPr>
              <a:t></a:t>
            </a:r>
            <a:r>
              <a:rPr sz="3300" spc="-100" dirty="0">
                <a:latin typeface="Times New Roman"/>
                <a:cs typeface="Times New Roman"/>
              </a:rPr>
              <a:t>	</a:t>
            </a:r>
            <a:r>
              <a:rPr sz="3150" dirty="0">
                <a:latin typeface="Symbol"/>
                <a:cs typeface="Symbol"/>
              </a:rPr>
              <a:t></a:t>
            </a:r>
            <a:r>
              <a:rPr sz="3150" spc="-27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5843" y="5542153"/>
            <a:ext cx="4019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0" dirty="0">
                <a:solidFill>
                  <a:srgbClr val="CC3300"/>
                </a:solidFill>
                <a:latin typeface="Arial Unicode MS"/>
                <a:cs typeface="Arial Unicode MS"/>
              </a:rPr>
              <a:t>3.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524000" y="1524000"/>
            <a:ext cx="3124200" cy="1238885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142875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125"/>
              </a:spcBef>
              <a:tabLst>
                <a:tab pos="973455" algn="l"/>
              </a:tabLst>
            </a:pPr>
            <a:r>
              <a:rPr sz="6900" i="1" spc="-142" baseline="1207" dirty="0">
                <a:latin typeface="Symbol"/>
                <a:cs typeface="Symbol"/>
              </a:rPr>
              <a:t></a:t>
            </a:r>
            <a:r>
              <a:rPr sz="6900" spc="-142" baseline="1207" dirty="0">
                <a:latin typeface="Times New Roman"/>
                <a:cs typeface="Times New Roman"/>
              </a:rPr>
              <a:t>	</a:t>
            </a:r>
            <a:r>
              <a:rPr sz="3650" spc="0" dirty="0">
                <a:latin typeface="Symbol"/>
                <a:cs typeface="Symbol"/>
              </a:rPr>
              <a:t></a:t>
            </a:r>
            <a:r>
              <a:rPr sz="3650" spc="0" dirty="0">
                <a:latin typeface="Times New Roman"/>
                <a:cs typeface="Times New Roman"/>
              </a:rPr>
              <a:t> </a:t>
            </a:r>
            <a:r>
              <a:rPr sz="3650" spc="55" dirty="0">
                <a:latin typeface="Times New Roman"/>
                <a:cs typeface="Times New Roman"/>
              </a:rPr>
              <a:t>(</a:t>
            </a:r>
            <a:r>
              <a:rPr sz="3650" i="1" spc="55" dirty="0">
                <a:latin typeface="Times New Roman"/>
                <a:cs typeface="Times New Roman"/>
              </a:rPr>
              <a:t>K </a:t>
            </a:r>
            <a:r>
              <a:rPr sz="3650" i="1" spc="185" dirty="0">
                <a:latin typeface="Times New Roman"/>
                <a:cs typeface="Times New Roman"/>
              </a:rPr>
              <a:t>K</a:t>
            </a:r>
            <a:r>
              <a:rPr sz="3150" i="1" spc="277" baseline="43650" dirty="0">
                <a:latin typeface="Times New Roman"/>
                <a:cs typeface="Times New Roman"/>
              </a:rPr>
              <a:t>T</a:t>
            </a:r>
            <a:r>
              <a:rPr sz="3150" i="1" spc="-457" baseline="43650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)</a:t>
            </a:r>
            <a:r>
              <a:rPr sz="3150" baseline="43650" dirty="0">
                <a:latin typeface="Symbol"/>
                <a:cs typeface="Symbol"/>
              </a:rPr>
              <a:t></a:t>
            </a:r>
            <a:r>
              <a:rPr sz="3150" baseline="43650" dirty="0">
                <a:latin typeface="Times New Roman"/>
                <a:cs typeface="Times New Roman"/>
              </a:rPr>
              <a:t>1</a:t>
            </a:r>
            <a:endParaRPr sz="3150" baseline="43650">
              <a:latin typeface="Times New Roman"/>
              <a:cs typeface="Times New Roman"/>
            </a:endParaRPr>
          </a:p>
          <a:p>
            <a:pPr marL="1994535">
              <a:lnSpc>
                <a:spcPct val="100000"/>
              </a:lnSpc>
              <a:spcBef>
                <a:spcPts val="61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821939" y="147742"/>
            <a:ext cx="3219450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i="1" spc="-105" dirty="0">
                <a:latin typeface="Symbol"/>
                <a:cs typeface="Symbol"/>
              </a:rPr>
              <a:t></a:t>
            </a:r>
            <a:r>
              <a:rPr lang="zh-CN" altLang="en-US" spc="-105" dirty="0">
                <a:latin typeface="黑体" panose="02010609060101010101" pitchFamily="49" charset="-122"/>
                <a:ea typeface="黑体" panose="02010609060101010101" pitchFamily="49" charset="-122"/>
                <a:cs typeface="Symbol"/>
              </a:rPr>
              <a:t>的性质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/>
                        </a:rPr>
                        <m:t>𝑀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𝐾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[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𝑅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𝑇</m:t>
                      </m:r>
                      <m:r>
                        <a:rPr lang="en-US" altLang="zh-CN" sz="3200" b="0" i="1" smtClean="0">
                          <a:latin typeface="Cambria Math"/>
                        </a:rPr>
                        <m:t>  ]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220" y="1774109"/>
                <a:ext cx="2823850" cy="5847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715580"/>
                <a:ext cx="3292824" cy="12334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9140" y="244665"/>
            <a:ext cx="1979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600" spc="-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总结</a:t>
            </a:r>
            <a:endParaRPr sz="3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219200"/>
            <a:ext cx="2286000" cy="1143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314" rIns="0" bIns="0" rtlCol="0">
            <a:spAutoFit/>
          </a:bodyPr>
          <a:lstStyle/>
          <a:p>
            <a:pPr marL="203200">
              <a:lnSpc>
                <a:spcPts val="5215"/>
              </a:lnSpc>
              <a:spcBef>
                <a:spcPts val="844"/>
              </a:spcBef>
            </a:pPr>
            <a:r>
              <a:rPr sz="4450" b="1" spc="5" dirty="0">
                <a:latin typeface="Times New Roman"/>
                <a:cs typeface="Times New Roman"/>
              </a:rPr>
              <a:t>v </a:t>
            </a:r>
            <a:r>
              <a:rPr sz="4450" spc="5" dirty="0">
                <a:latin typeface="Symbol"/>
                <a:cs typeface="Symbol"/>
              </a:rPr>
              <a:t></a:t>
            </a:r>
            <a:r>
              <a:rPr sz="4450" spc="5" dirty="0">
                <a:latin typeface="Times New Roman"/>
                <a:cs typeface="Times New Roman"/>
              </a:rPr>
              <a:t> </a:t>
            </a:r>
            <a:r>
              <a:rPr sz="4450" i="1" spc="5" dirty="0">
                <a:latin typeface="Times New Roman"/>
                <a:cs typeface="Times New Roman"/>
              </a:rPr>
              <a:t>K</a:t>
            </a:r>
            <a:r>
              <a:rPr sz="4450" i="1" spc="210" dirty="0">
                <a:latin typeface="Times New Roman"/>
                <a:cs typeface="Times New Roman"/>
              </a:rPr>
              <a:t> </a:t>
            </a:r>
            <a:r>
              <a:rPr sz="4450" b="1" spc="5" dirty="0">
                <a:latin typeface="Times New Roman"/>
                <a:cs typeface="Times New Roman"/>
              </a:rPr>
              <a:t>d</a:t>
            </a:r>
            <a:endParaRPr sz="4450">
              <a:latin typeface="Times New Roman"/>
              <a:cs typeface="Times New Roman"/>
            </a:endParaRPr>
          </a:p>
          <a:p>
            <a:pPr marL="457200">
              <a:lnSpc>
                <a:spcPts val="2275"/>
              </a:lnSpc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24]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5575" y="1670313"/>
            <a:ext cx="635000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350" spc="0" dirty="0">
                <a:latin typeface="Times New Roman"/>
                <a:cs typeface="Times New Roman"/>
              </a:rPr>
              <a:t>horiz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880" y="984865"/>
            <a:ext cx="1576705" cy="1457960"/>
          </a:xfrm>
          <a:prstGeom prst="rect">
            <a:avLst/>
          </a:prstGeom>
        </p:spPr>
        <p:txBody>
          <a:bodyPr vert="horz" wrap="square" lIns="0" tIns="3549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95"/>
              </a:spcBef>
            </a:pPr>
            <a:r>
              <a:rPr sz="4050" b="1" spc="-35" dirty="0">
                <a:latin typeface="Times New Roman"/>
                <a:cs typeface="Times New Roman"/>
              </a:rPr>
              <a:t>n </a:t>
            </a:r>
            <a:r>
              <a:rPr sz="4050" spc="-35" dirty="0">
                <a:latin typeface="Symbol"/>
                <a:cs typeface="Symbol"/>
              </a:rPr>
              <a:t></a:t>
            </a:r>
            <a:r>
              <a:rPr sz="4050" spc="-135" dirty="0">
                <a:latin typeface="Times New Roman"/>
                <a:cs typeface="Times New Roman"/>
              </a:rPr>
              <a:t> </a:t>
            </a:r>
            <a:r>
              <a:rPr sz="4050" spc="114" dirty="0">
                <a:latin typeface="Times New Roman"/>
                <a:cs typeface="Times New Roman"/>
              </a:rPr>
              <a:t>K</a:t>
            </a:r>
            <a:r>
              <a:rPr sz="3525" spc="172" baseline="42553" dirty="0">
                <a:latin typeface="Times New Roman"/>
                <a:cs typeface="Times New Roman"/>
              </a:rPr>
              <a:t>T</a:t>
            </a:r>
            <a:r>
              <a:rPr sz="4050" b="1" spc="114" dirty="0">
                <a:latin typeface="Times New Roman"/>
                <a:cs typeface="Times New Roman"/>
              </a:rPr>
              <a:t>l</a:t>
            </a:r>
            <a:endParaRPr sz="405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132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05400" y="1143000"/>
            <a:ext cx="2514600" cy="1447800"/>
          </a:xfrm>
          <a:custGeom>
            <a:avLst/>
            <a:gdLst/>
            <a:ahLst/>
            <a:cxnLst/>
            <a:rect l="l" t="t" r="r" b="b"/>
            <a:pathLst>
              <a:path w="2514600" h="1447800">
                <a:moveTo>
                  <a:pt x="0" y="0"/>
                </a:moveTo>
                <a:lnTo>
                  <a:pt x="2514600" y="0"/>
                </a:lnTo>
                <a:lnTo>
                  <a:pt x="2514600" y="1447800"/>
                </a:lnTo>
                <a:lnTo>
                  <a:pt x="0" y="1447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359543" y="3075573"/>
            <a:ext cx="7150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1" i="1" spc="-50" dirty="0">
                <a:latin typeface="Symbol"/>
                <a:cs typeface="Symbol"/>
              </a:rPr>
              <a:t></a:t>
            </a:r>
            <a:r>
              <a:rPr sz="2150" b="1" i="1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Symbol"/>
                <a:cs typeface="Symbol"/>
              </a:rPr>
              <a:t></a:t>
            </a:r>
            <a:r>
              <a:rPr sz="2050" spc="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90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9100" y="41698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0268" y="3277859"/>
            <a:ext cx="2859405" cy="106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40"/>
              </a:lnSpc>
              <a:spcBef>
                <a:spcPts val="100"/>
              </a:spcBef>
              <a:tabLst>
                <a:tab pos="882015" algn="l"/>
                <a:tab pos="2272665" algn="l"/>
              </a:tabLst>
            </a:pPr>
            <a:r>
              <a:rPr sz="3650" spc="-20" dirty="0">
                <a:latin typeface="Symbol"/>
                <a:cs typeface="Symbol"/>
              </a:rPr>
              <a:t></a:t>
            </a:r>
            <a:r>
              <a:rPr sz="3650" spc="-20" dirty="0">
                <a:latin typeface="Times New Roman"/>
                <a:cs typeface="Times New Roman"/>
              </a:rPr>
              <a:t>	</a:t>
            </a:r>
            <a:r>
              <a:rPr sz="3650" spc="-25" dirty="0">
                <a:latin typeface="Times New Roman"/>
                <a:cs typeface="Times New Roman"/>
              </a:rPr>
              <a:t>v</a:t>
            </a:r>
            <a:r>
              <a:rPr sz="3150" spc="-37" baseline="43650" dirty="0">
                <a:latin typeface="Times New Roman"/>
                <a:cs typeface="Times New Roman"/>
              </a:rPr>
              <a:t>T</a:t>
            </a:r>
            <a:r>
              <a:rPr sz="3850" i="1" spc="-25" dirty="0">
                <a:latin typeface="Symbol"/>
                <a:cs typeface="Symbol"/>
              </a:rPr>
              <a:t></a:t>
            </a:r>
            <a:r>
              <a:rPr sz="3850" i="1" spc="125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v	</a:t>
            </a:r>
            <a:r>
              <a:rPr sz="3650" spc="-15" dirty="0">
                <a:latin typeface="Symbol"/>
                <a:cs typeface="Symbol"/>
              </a:rPr>
              <a:t></a:t>
            </a:r>
            <a:r>
              <a:rPr sz="3650" spc="-290" dirty="0">
                <a:latin typeface="Times New Roman"/>
                <a:cs typeface="Times New Roman"/>
              </a:rPr>
              <a:t> </a:t>
            </a:r>
            <a:r>
              <a:rPr sz="3650" spc="-1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  <a:p>
            <a:pPr marL="370205" algn="ctr">
              <a:lnSpc>
                <a:spcPts val="1540"/>
              </a:lnSpc>
              <a:tabLst>
                <a:tab pos="1261110" algn="l"/>
              </a:tabLst>
            </a:pPr>
            <a:r>
              <a:rPr sz="2100" spc="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  <a:p>
            <a:pPr marL="429895" algn="ctr">
              <a:lnSpc>
                <a:spcPct val="100000"/>
              </a:lnSpc>
              <a:spcBef>
                <a:spcPts val="64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400" y="3200400"/>
            <a:ext cx="2438400" cy="1219200"/>
          </a:xfrm>
          <a:custGeom>
            <a:avLst/>
            <a:gdLst/>
            <a:ahLst/>
            <a:cxnLst/>
            <a:rect l="l" t="t" r="r" b="b"/>
            <a:pathLst>
              <a:path w="2438400" h="1219200">
                <a:moveTo>
                  <a:pt x="0" y="0"/>
                </a:moveTo>
                <a:lnTo>
                  <a:pt x="2438400" y="0"/>
                </a:lnTo>
                <a:lnTo>
                  <a:pt x="24384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35940" y="5336455"/>
            <a:ext cx="7195184" cy="1175322"/>
          </a:xfrm>
          <a:prstGeom prst="rect">
            <a:avLst/>
          </a:prstGeom>
        </p:spPr>
        <p:txBody>
          <a:bodyPr vert="horz" wrap="square" lIns="0" tIns="2165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zh-CN" altLang="en-US" sz="2400" spc="-1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相机标定</a:t>
            </a:r>
            <a:endParaRPr lang="en-US" altLang="zh-CN" sz="2400" spc="-18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469900" indent="-45720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3D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世界的几何估计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940" y="4884420"/>
            <a:ext cx="1623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有助于</a:t>
            </a:r>
            <a:r>
              <a:rPr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72200" y="4648200"/>
            <a:ext cx="2667000" cy="12192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46685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155"/>
              </a:spcBef>
            </a:pPr>
            <a:r>
              <a:rPr sz="3500" i="1" spc="-60" dirty="0">
                <a:latin typeface="Symbol"/>
                <a:cs typeface="Symbol"/>
              </a:rPr>
              <a:t></a:t>
            </a:r>
            <a:r>
              <a:rPr sz="3500" i="1" spc="-60" dirty="0">
                <a:latin typeface="Times New Roman"/>
                <a:cs typeface="Times New Roman"/>
              </a:rPr>
              <a:t> </a:t>
            </a:r>
            <a:r>
              <a:rPr sz="3400" spc="0" dirty="0">
                <a:latin typeface="Symbol"/>
                <a:cs typeface="Symbol"/>
              </a:rPr>
              <a:t></a:t>
            </a:r>
            <a:r>
              <a:rPr sz="3400" spc="0" dirty="0">
                <a:latin typeface="Times New Roman"/>
                <a:cs typeface="Times New Roman"/>
              </a:rPr>
              <a:t> </a:t>
            </a:r>
            <a:r>
              <a:rPr sz="3400" spc="50" dirty="0">
                <a:latin typeface="Times New Roman"/>
                <a:cs typeface="Times New Roman"/>
              </a:rPr>
              <a:t>(</a:t>
            </a:r>
            <a:r>
              <a:rPr sz="3400" i="1" spc="50" dirty="0">
                <a:latin typeface="Times New Roman"/>
                <a:cs typeface="Times New Roman"/>
              </a:rPr>
              <a:t>K </a:t>
            </a:r>
            <a:r>
              <a:rPr sz="3400" i="1" spc="175" dirty="0">
                <a:latin typeface="Times New Roman"/>
                <a:cs typeface="Times New Roman"/>
              </a:rPr>
              <a:t>K</a:t>
            </a:r>
            <a:r>
              <a:rPr sz="2925" i="1" spc="262" baseline="44159" dirty="0">
                <a:latin typeface="Times New Roman"/>
                <a:cs typeface="Times New Roman"/>
              </a:rPr>
              <a:t>T</a:t>
            </a:r>
            <a:r>
              <a:rPr sz="2925" i="1" spc="-240" baseline="44159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)</a:t>
            </a:r>
            <a:r>
              <a:rPr sz="2925" baseline="44159" dirty="0">
                <a:latin typeface="Symbol"/>
                <a:cs typeface="Symbol"/>
              </a:rPr>
              <a:t></a:t>
            </a:r>
            <a:r>
              <a:rPr sz="2925" baseline="44159" dirty="0">
                <a:latin typeface="Times New Roman"/>
                <a:cs typeface="Times New Roman"/>
              </a:rPr>
              <a:t>1</a:t>
            </a:r>
            <a:endParaRPr sz="2925" baseline="44159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  <a:spcBef>
                <a:spcPts val="575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4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30]</a:t>
            </a:r>
            <a:endParaRPr sz="2000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/>
                        </a:rPr>
                        <m:t>cos</m:t>
                      </m:r>
                      <m:r>
                        <a:rPr lang="el-GR" altLang="zh-CN" sz="28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8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b="0" i="1" smtClean="0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800" b="0" i="1" smtClean="0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8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717" y="3031786"/>
                <a:ext cx="4307718" cy="11380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0814" y="641817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</a:t>
            </a: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886F3DA-70CB-6C4E-8767-9B5C17AFE70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8848" y="2629493"/>
            <a:ext cx="7144336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FontTx/>
              <a:buChar char="•"/>
              <a:tabLst>
                <a:tab pos="412115" algn="l"/>
              </a:tabLst>
            </a:pPr>
            <a:r>
              <a:rPr lang="zh-CN" altLang="en-US" sz="2400" spc="-1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摄像机标定和</a:t>
            </a:r>
            <a:r>
              <a:rPr lang="en-US" altLang="zh-CN" sz="2400" spc="-1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2D</a:t>
            </a:r>
            <a:r>
              <a:rPr lang="zh-CN" altLang="en-US" sz="2400" spc="-1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变换</a:t>
            </a:r>
            <a:endParaRPr lang="en-US" altLang="zh-CN" sz="2400" spc="-25" dirty="0" smtClean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 smtClean="0"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lang="zh-CN" altLang="en-US" sz="2400" spc="-10" dirty="0">
                <a:latin typeface="SimHei" charset="-122"/>
                <a:ea typeface="SimHei" charset="-122"/>
                <a:cs typeface="SimHei" charset="-122"/>
              </a:rPr>
              <a:t>单个图像估计</a:t>
            </a:r>
            <a:r>
              <a:rPr lang="zh-CN" altLang="en-US" sz="2400" spc="-10" dirty="0" smtClean="0">
                <a:latin typeface="SimHei" charset="-122"/>
                <a:ea typeface="SimHei" charset="-122"/>
                <a:cs typeface="SimHei" charset="-122"/>
              </a:rPr>
              <a:t>几何</a:t>
            </a:r>
            <a:endParaRPr lang="en-US" altLang="zh-CN" sz="2400" spc="-10" dirty="0" smtClean="0"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补充</a:t>
            </a:r>
            <a:endParaRPr lang="zh-CN" altLang="en-US" sz="2400" spc="-10" dirty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86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6757" y="5364962"/>
            <a:ext cx="104711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98525" algn="l"/>
              </a:tabLst>
            </a:pPr>
            <a:r>
              <a:rPr sz="2100" spc="10" dirty="0">
                <a:latin typeface="Times New Roman"/>
                <a:cs typeface="Times New Roman"/>
              </a:rPr>
              <a:t>1	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8429" y="5030110"/>
            <a:ext cx="1981835" cy="613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94460" algn="l"/>
              </a:tabLst>
            </a:pPr>
            <a:r>
              <a:rPr sz="3650" spc="-20" dirty="0">
                <a:latin typeface="Times New Roman"/>
                <a:cs typeface="Times New Roman"/>
              </a:rPr>
              <a:t>v</a:t>
            </a:r>
            <a:r>
              <a:rPr sz="3150" spc="-30" baseline="43650" dirty="0">
                <a:latin typeface="Times New Roman"/>
                <a:cs typeface="Times New Roman"/>
              </a:rPr>
              <a:t>T</a:t>
            </a:r>
            <a:r>
              <a:rPr sz="3850" i="1" spc="-20" dirty="0">
                <a:latin typeface="Symbol"/>
                <a:cs typeface="Symbol"/>
              </a:rPr>
              <a:t></a:t>
            </a:r>
            <a:r>
              <a:rPr sz="3850" i="1" spc="8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v	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spc="-31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0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471" y="5801842"/>
            <a:ext cx="207391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12620" algn="l"/>
              </a:tabLst>
            </a:pPr>
            <a:r>
              <a:rPr sz="3600" i="1" spc="-80" dirty="0">
                <a:latin typeface="Symbol"/>
                <a:cs typeface="Symbol"/>
              </a:rPr>
              <a:t></a:t>
            </a:r>
            <a:r>
              <a:rPr sz="36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Symbol"/>
                <a:cs typeface="Symbol"/>
              </a:rPr>
              <a:t></a:t>
            </a:r>
            <a:r>
              <a:rPr sz="3500" spc="-240" dirty="0">
                <a:latin typeface="Times New Roman"/>
                <a:cs typeface="Times New Roman"/>
              </a:rPr>
              <a:t> </a:t>
            </a:r>
            <a:r>
              <a:rPr sz="3500" spc="10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spc="22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K</a:t>
            </a:r>
            <a:r>
              <a:rPr sz="3500" i="1" dirty="0">
                <a:latin typeface="Times New Roman"/>
                <a:cs typeface="Times New Roman"/>
              </a:rPr>
              <a:t>	</a:t>
            </a:r>
            <a:r>
              <a:rPr sz="3500" spc="-5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8876" y="5803905"/>
            <a:ext cx="6591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77825" algn="l"/>
              </a:tabLst>
            </a:pPr>
            <a:r>
              <a:rPr sz="2000" i="1" spc="0" dirty="0">
                <a:latin typeface="Times New Roman"/>
                <a:cs typeface="Times New Roman"/>
              </a:rPr>
              <a:t>T	</a:t>
            </a: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39825" y="4953000"/>
            <a:ext cx="305435" cy="1600200"/>
          </a:xfrm>
          <a:custGeom>
            <a:avLst/>
            <a:gdLst/>
            <a:ahLst/>
            <a:cxnLst/>
            <a:rect l="l" t="t" r="r" b="b"/>
            <a:pathLst>
              <a:path w="305434" h="1600200">
                <a:moveTo>
                  <a:pt x="304800" y="1600200"/>
                </a:moveTo>
                <a:lnTo>
                  <a:pt x="256629" y="1593401"/>
                </a:lnTo>
                <a:lnTo>
                  <a:pt x="214794" y="1574471"/>
                </a:lnTo>
                <a:lnTo>
                  <a:pt x="181803" y="1545604"/>
                </a:lnTo>
                <a:lnTo>
                  <a:pt x="160168" y="1508998"/>
                </a:lnTo>
                <a:lnTo>
                  <a:pt x="152399" y="1466850"/>
                </a:lnTo>
                <a:lnTo>
                  <a:pt x="152400" y="933450"/>
                </a:lnTo>
                <a:lnTo>
                  <a:pt x="144631" y="891301"/>
                </a:lnTo>
                <a:lnTo>
                  <a:pt x="122996" y="854695"/>
                </a:lnTo>
                <a:lnTo>
                  <a:pt x="90005" y="825828"/>
                </a:lnTo>
                <a:lnTo>
                  <a:pt x="48170" y="806898"/>
                </a:lnTo>
                <a:lnTo>
                  <a:pt x="0" y="800100"/>
                </a:lnTo>
                <a:lnTo>
                  <a:pt x="48170" y="793301"/>
                </a:lnTo>
                <a:lnTo>
                  <a:pt x="90005" y="774371"/>
                </a:lnTo>
                <a:lnTo>
                  <a:pt x="122996" y="745504"/>
                </a:lnTo>
                <a:lnTo>
                  <a:pt x="144631" y="708898"/>
                </a:lnTo>
                <a:lnTo>
                  <a:pt x="152400" y="666750"/>
                </a:lnTo>
                <a:lnTo>
                  <a:pt x="152400" y="133350"/>
                </a:lnTo>
                <a:lnTo>
                  <a:pt x="160170" y="91201"/>
                </a:lnTo>
                <a:lnTo>
                  <a:pt x="181805" y="54595"/>
                </a:lnTo>
                <a:lnTo>
                  <a:pt x="214795" y="25728"/>
                </a:lnTo>
                <a:lnTo>
                  <a:pt x="256631" y="6798"/>
                </a:lnTo>
                <a:lnTo>
                  <a:pt x="30480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59225" y="5600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0" y="25399"/>
                </a:moveTo>
                <a:lnTo>
                  <a:pt x="0" y="50799"/>
                </a:lnTo>
                <a:lnTo>
                  <a:pt x="609600" y="50800"/>
                </a:lnTo>
                <a:lnTo>
                  <a:pt x="609600" y="76200"/>
                </a:lnTo>
                <a:lnTo>
                  <a:pt x="685800" y="38100"/>
                </a:lnTo>
                <a:lnTo>
                  <a:pt x="660399" y="25400"/>
                </a:lnTo>
                <a:lnTo>
                  <a:pt x="0" y="25399"/>
                </a:lnTo>
                <a:close/>
              </a:path>
              <a:path w="685800" h="76200">
                <a:moveTo>
                  <a:pt x="609600" y="0"/>
                </a:moveTo>
                <a:lnTo>
                  <a:pt x="609600" y="25400"/>
                </a:lnTo>
                <a:lnTo>
                  <a:pt x="660399" y="25400"/>
                </a:lnTo>
                <a:lnTo>
                  <a:pt x="609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800600" y="5379247"/>
            <a:ext cx="456791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40"/>
              </a:spcBef>
            </a:pP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有足够的约束条件去估计</a:t>
            </a:r>
            <a:r>
              <a:rPr lang="en-US" altLang="zh-CN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3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吗？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  <a:p>
            <a:pPr marL="12700" marR="5080">
              <a:spcBef>
                <a:spcPts val="40"/>
              </a:spcBef>
            </a:pP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有</a:t>
            </a:r>
            <a:r>
              <a:rPr lang="en-US" altLang="zh-CN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5</a:t>
            </a: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自由度且</a:t>
            </a:r>
            <a:r>
              <a:rPr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Eq.29</a:t>
            </a:r>
            <a:r>
              <a:rPr lang="zh-CN" altLang="en-US" sz="2400" spc="2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是标量方程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14673" y="4057464"/>
            <a:ext cx="1139825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50" i="1" spc="-40" dirty="0">
                <a:latin typeface="Symbol"/>
                <a:cs typeface="Symbol"/>
              </a:rPr>
              <a:t></a:t>
            </a:r>
            <a:r>
              <a:rPr sz="3150" i="1" spc="-40" dirty="0">
                <a:latin typeface="Times New Roman"/>
                <a:cs typeface="Times New Roman"/>
              </a:rPr>
              <a:t> </a:t>
            </a:r>
            <a:r>
              <a:rPr sz="4575" spc="15" baseline="1821" dirty="0">
                <a:latin typeface="Symbol"/>
                <a:cs typeface="Symbol"/>
              </a:rPr>
              <a:t></a:t>
            </a:r>
            <a:r>
              <a:rPr sz="4575" spc="-337" baseline="1821" dirty="0">
                <a:latin typeface="Times New Roman"/>
                <a:cs typeface="Times New Roman"/>
              </a:rPr>
              <a:t> </a:t>
            </a:r>
            <a:r>
              <a:rPr sz="4575" spc="75" baseline="1821" dirty="0">
                <a:latin typeface="Times New Roman"/>
                <a:cs typeface="Times New Roman"/>
              </a:rPr>
              <a:t>90</a:t>
            </a:r>
            <a:r>
              <a:rPr sz="2625" i="1" spc="75" baseline="46031" dirty="0">
                <a:latin typeface="Times New Roman"/>
                <a:cs typeface="Times New Roman"/>
              </a:rPr>
              <a:t>o</a:t>
            </a:r>
            <a:endParaRPr sz="2625" baseline="4603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68500" y="4855654"/>
            <a:ext cx="972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1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25" dirty="0">
                <a:solidFill>
                  <a:srgbClr val="FF0000"/>
                </a:solidFill>
                <a:latin typeface="Arial Unicode MS"/>
                <a:cs typeface="Arial Unicode MS"/>
              </a:rPr>
              <a:t>29]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6340" y="34493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395" y="1284684"/>
            <a:ext cx="289560" cy="785495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600" spc="10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1600" spc="-5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600" spc="100" dirty="0">
                <a:solidFill>
                  <a:srgbClr val="FF0000"/>
                </a:solidFill>
                <a:latin typeface="Arial Unicode MS"/>
                <a:cs typeface="Arial Unicode MS"/>
              </a:rPr>
              <a:t>28]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5550" y="4731067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540" y="3220720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" y="1296315"/>
                <a:ext cx="3144579" cy="83926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40940" y="4417616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940" y="4417616"/>
                <a:ext cx="2316660" cy="1490601"/>
              </a:xfrm>
              <a:prstGeom prst="rect">
                <a:avLst/>
              </a:prstGeom>
              <a:blipFill>
                <a:blip r:embed="rId5"/>
                <a:stretch>
                  <a:fillRect l="-125137" t="-250427" r="-37158" b="-367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22880" y="3832034"/>
            <a:ext cx="81153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endParaRPr lang="en-US" altLang="zh-CN" sz="2250" i="1" spc="-80" dirty="0">
              <a:latin typeface="Symbol"/>
              <a:cs typeface="Symbol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67966" y="3626843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7340" y="3220720"/>
            <a:ext cx="299847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  <a:endParaRPr lang="en-US" altLang="zh-CN" sz="2400" spc="-1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零倾斜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76" y="4989592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/>
                        </a:rPr>
                        <m:t>𝑐𝑜𝑠</m:t>
                      </m:r>
                      <m:r>
                        <a:rPr lang="zh-CN" altLang="en-US" sz="2000" b="0" i="1" smtClean="0">
                          <a:latin typeface="Cambria Math"/>
                        </a:rPr>
                        <m:t>𝜃</m:t>
                      </m:r>
                      <m:r>
                        <a:rPr lang="en-US" altLang="zh-C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0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0" y="1485364"/>
                <a:ext cx="3144579" cy="8392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674" y="191325"/>
            <a:ext cx="6886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单视图标定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3090" y="5208162"/>
            <a:ext cx="355600" cy="1053465"/>
          </a:xfrm>
          <a:prstGeom prst="rect">
            <a:avLst/>
          </a:prstGeom>
        </p:spPr>
        <p:txBody>
          <a:bodyPr vert="vert270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[Eqs.</a:t>
            </a:r>
            <a:r>
              <a:rPr sz="2000" spc="-3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75" dirty="0">
                <a:solidFill>
                  <a:srgbClr val="FF0000"/>
                </a:solidFill>
                <a:latin typeface="Arial Unicode MS"/>
                <a:cs typeface="Arial Unicode MS"/>
              </a:rPr>
              <a:t>31]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19600" y="19050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0000" y="2133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10000" y="2819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696200" y="32766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14400" y="3048000"/>
            <a:ext cx="7467600" cy="457200"/>
          </a:xfrm>
          <a:custGeom>
            <a:avLst/>
            <a:gdLst/>
            <a:ahLst/>
            <a:cxnLst/>
            <a:rect l="l" t="t" r="r" b="b"/>
            <a:pathLst>
              <a:path w="7467600" h="457200">
                <a:moveTo>
                  <a:pt x="0" y="457200"/>
                </a:moveTo>
                <a:lnTo>
                  <a:pt x="74676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90600" y="2590800"/>
            <a:ext cx="7239000" cy="914400"/>
          </a:xfrm>
          <a:custGeom>
            <a:avLst/>
            <a:gdLst/>
            <a:ahLst/>
            <a:cxnLst/>
            <a:rect l="l" t="t" r="r" b="b"/>
            <a:pathLst>
              <a:path w="7239000" h="914400">
                <a:moveTo>
                  <a:pt x="0" y="914400"/>
                </a:moveTo>
                <a:lnTo>
                  <a:pt x="7239000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82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546340" y="3449320"/>
            <a:ext cx="17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solidFill>
                  <a:srgbClr val="FFFFFF"/>
                </a:solidFill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8740" y="3622865"/>
            <a:ext cx="1511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019800" y="3276600"/>
            <a:ext cx="3124200" cy="1600200"/>
          </a:xfrm>
          <a:custGeom>
            <a:avLst/>
            <a:gdLst/>
            <a:ahLst/>
            <a:cxnLst/>
            <a:rect l="l" t="t" r="r" b="b"/>
            <a:pathLst>
              <a:path w="3124200" h="1600200">
                <a:moveTo>
                  <a:pt x="0" y="1600200"/>
                </a:moveTo>
                <a:lnTo>
                  <a:pt x="3124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010400" y="3200400"/>
            <a:ext cx="1981200" cy="2057400"/>
          </a:xfrm>
          <a:custGeom>
            <a:avLst/>
            <a:gdLst/>
            <a:ahLst/>
            <a:cxnLst/>
            <a:rect l="l" t="t" r="r" b="b"/>
            <a:pathLst>
              <a:path w="1981200" h="2057400">
                <a:moveTo>
                  <a:pt x="0" y="2057400"/>
                </a:moveTo>
                <a:lnTo>
                  <a:pt x="1981200" y="0"/>
                </a:lnTo>
              </a:path>
            </a:pathLst>
          </a:custGeom>
          <a:ln w="50800">
            <a:solidFill>
              <a:srgbClr val="4FCA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610600" y="3429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89340" y="3682174"/>
            <a:ext cx="23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v</a:t>
            </a:r>
            <a:r>
              <a:rPr sz="1800" spc="97" baseline="-20833" dirty="0">
                <a:latin typeface="Arial Unicode MS"/>
                <a:cs typeface="Arial Unicode MS"/>
              </a:rPr>
              <a:t>3</a:t>
            </a:r>
            <a:endParaRPr sz="1800" baseline="-20833">
              <a:latin typeface="Arial Unicode MS"/>
              <a:cs typeface="Arial Unicode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87489" y="3842539"/>
            <a:ext cx="811530" cy="863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2725">
              <a:lnSpc>
                <a:spcPts val="1440"/>
              </a:lnSpc>
              <a:spcBef>
                <a:spcPts val="130"/>
              </a:spcBef>
            </a:pPr>
            <a:r>
              <a:rPr sz="1250" spc="10" dirty="0">
                <a:latin typeface="Times New Roman"/>
                <a:cs typeface="Times New Roman"/>
              </a:rPr>
              <a:t>2</a:t>
            </a:r>
            <a:endParaRPr sz="1250" dirty="0">
              <a:latin typeface="Times New Roman"/>
              <a:cs typeface="Times New Roman"/>
            </a:endParaRPr>
          </a:p>
          <a:p>
            <a:pPr marL="12700">
              <a:lnSpc>
                <a:spcPts val="2640"/>
              </a:lnSpc>
            </a:pPr>
            <a:endParaRPr lang="en-US" altLang="zh-CN" sz="2250" i="1" spc="-80" dirty="0">
              <a:latin typeface="Symbol"/>
              <a:cs typeface="Symbol"/>
            </a:endParaRPr>
          </a:p>
          <a:p>
            <a:pPr marL="12700">
              <a:lnSpc>
                <a:spcPts val="2640"/>
              </a:lnSpc>
            </a:pPr>
            <a:r>
              <a:rPr sz="2250" i="1" spc="-80" dirty="0">
                <a:latin typeface="Symbol"/>
                <a:cs typeface="Symbol"/>
              </a:rPr>
              <a:t></a:t>
            </a:r>
            <a:r>
              <a:rPr sz="1875" spc="-120" baseline="-24444" dirty="0">
                <a:latin typeface="Times New Roman"/>
                <a:cs typeface="Times New Roman"/>
              </a:rPr>
              <a:t>1 </a:t>
            </a:r>
            <a:r>
              <a:rPr sz="2100" spc="5" dirty="0">
                <a:latin typeface="Symbol"/>
                <a:cs typeface="Symbol"/>
              </a:rPr>
              <a:t></a:t>
            </a:r>
            <a:r>
              <a:rPr sz="2100" spc="-395" dirty="0">
                <a:latin typeface="Times New Roman"/>
                <a:cs typeface="Times New Roman"/>
              </a:rPr>
              <a:t> </a:t>
            </a:r>
            <a:r>
              <a:rPr sz="2250" i="1" spc="-35" dirty="0">
                <a:latin typeface="Symbol"/>
                <a:cs typeface="Symbol"/>
              </a:rPr>
              <a:t></a:t>
            </a:r>
            <a:r>
              <a:rPr sz="1875" spc="-52" baseline="-24444" dirty="0">
                <a:latin typeface="Times New Roman"/>
                <a:cs typeface="Times New Roman"/>
              </a:rPr>
              <a:t>3</a:t>
            </a:r>
            <a:endParaRPr sz="1875" baseline="-24444" dirty="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730912" y="3619271"/>
            <a:ext cx="7391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9730" algn="l"/>
              </a:tabLst>
            </a:pPr>
            <a:r>
              <a:rPr sz="2300" i="1" spc="-70" dirty="0">
                <a:latin typeface="Symbol"/>
                <a:cs typeface="Symbol"/>
              </a:rPr>
              <a:t></a:t>
            </a:r>
            <a:r>
              <a:rPr sz="2300" spc="-7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-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07340" y="3220720"/>
            <a:ext cx="3257706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latin typeface="Arial Unicode MS"/>
                <a:cs typeface="Arial Unicode MS"/>
              </a:rPr>
              <a:t>v</a:t>
            </a:r>
            <a:r>
              <a:rPr sz="2400" spc="60" baseline="-19097" dirty="0">
                <a:latin typeface="Arial Unicode MS"/>
                <a:cs typeface="Arial Unicode MS"/>
              </a:rPr>
              <a:t>2</a:t>
            </a:r>
            <a:endParaRPr sz="2400" baseline="-19097" dirty="0">
              <a:latin typeface="Arial Unicode MS"/>
              <a:cs typeface="Arial Unicode MS"/>
            </a:endParaRP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正方形像素</a:t>
            </a:r>
          </a:p>
          <a:p>
            <a:pPr marL="298450" indent="-285750">
              <a:lnSpc>
                <a:spcPts val="2000"/>
              </a:lnSpc>
              <a:spcBef>
                <a:spcPts val="19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b="0" i="1" smtClean="0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sz="2800" i="1">
                                            <a:latin typeface="Cambria Math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8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800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  <a:ea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sz="2800" i="1">
                                    <a:latin typeface="Cambria Math"/>
                                    <a:ea typeface="Cambria Math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6" y="4962684"/>
                <a:ext cx="2316660" cy="14906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/>
                        </a:rPr>
                        <m:t>𝜔</m:t>
                      </m:r>
                      <m:r>
                        <a:rPr lang="en-US" altLang="zh-CN" sz="2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b="0" i="1" smtClean="0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0" y="1328624"/>
                <a:ext cx="3284554" cy="13138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197931" y="5319395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-70" dirty="0">
                <a:latin typeface="Heiti SC Medium" pitchFamily="2" charset="-128"/>
                <a:ea typeface="Heiti SC Medium" pitchFamily="2" charset="-128"/>
                <a:cs typeface="Symbol"/>
              </a:rPr>
              <a:t>计算</a:t>
            </a:r>
            <a:r>
              <a:rPr lang="en-US" altLang="zh-CN" sz="2400" spc="-70" dirty="0">
                <a:latin typeface="Heiti SC Medium" pitchFamily="2" charset="-128"/>
                <a:ea typeface="Heiti SC Medium" pitchFamily="2" charset="-128"/>
                <a:cs typeface="Symbol"/>
              </a:rPr>
              <a:t>w </a:t>
            </a:r>
            <a:r>
              <a:rPr lang="zh-CN" altLang="en-US" sz="2400" spc="-70" dirty="0">
                <a:latin typeface="Heiti SC Medium" pitchFamily="2" charset="-128"/>
                <a:ea typeface="Heiti SC Medium" pitchFamily="2" charset="-128"/>
                <a:cs typeface="Symbol"/>
              </a:rPr>
              <a:t>， 然后可以得到</a:t>
            </a:r>
            <a:r>
              <a:rPr lang="en-US" altLang="zh-CN" sz="2400" spc="-70" dirty="0">
                <a:latin typeface="Heiti SC Medium" pitchFamily="2" charset="-128"/>
                <a:ea typeface="Heiti SC Medium" pitchFamily="2" charset="-128"/>
                <a:cs typeface="Symbol"/>
              </a:rPr>
              <a:t>K:</a:t>
            </a:r>
            <a:endParaRPr lang="zh-CN" altLang="en-US" sz="2400" dirty="0"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5DACC23-770A-E44C-86BD-B0AFD4A67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4422" y="5700474"/>
            <a:ext cx="2230292" cy="4344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32437" y="670937"/>
            <a:ext cx="7954363" cy="3672463"/>
            <a:chOff x="732437" y="670937"/>
            <a:chExt cx="7954363" cy="3672463"/>
          </a:xfrm>
        </p:grpSpPr>
        <p:sp>
          <p:nvSpPr>
            <p:cNvPr id="17" name="object 17"/>
            <p:cNvSpPr/>
            <p:nvPr/>
          </p:nvSpPr>
          <p:spPr>
            <a:xfrm>
              <a:off x="732437" y="705400"/>
              <a:ext cx="7229475" cy="355281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矩形 7"/>
            <p:cNvSpPr/>
            <p:nvPr/>
          </p:nvSpPr>
          <p:spPr>
            <a:xfrm>
              <a:off x="5181600" y="670937"/>
              <a:ext cx="3505200" cy="251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454723" y="1777043"/>
              <a:ext cx="5851077" cy="2566357"/>
              <a:chOff x="2354078" y="2096376"/>
              <a:chExt cx="5851077" cy="2566357"/>
            </a:xfrm>
          </p:grpSpPr>
          <p:sp>
            <p:nvSpPr>
              <p:cNvPr id="4" name="object 20"/>
              <p:cNvSpPr/>
              <p:nvPr/>
            </p:nvSpPr>
            <p:spPr>
              <a:xfrm>
                <a:off x="5739899" y="2198747"/>
                <a:ext cx="2465256" cy="246398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21"/>
              <p:cNvSpPr/>
              <p:nvPr/>
            </p:nvSpPr>
            <p:spPr>
              <a:xfrm>
                <a:off x="2354078" y="2096376"/>
                <a:ext cx="4199255" cy="1014730"/>
              </a:xfrm>
              <a:custGeom>
                <a:avLst/>
                <a:gdLst/>
                <a:ahLst/>
                <a:cxnLst/>
                <a:rect l="l" t="t" r="r" b="b"/>
                <a:pathLst>
                  <a:path w="4199255" h="1014730">
                    <a:moveTo>
                      <a:pt x="16243" y="0"/>
                    </a:moveTo>
                    <a:lnTo>
                      <a:pt x="0" y="74447"/>
                    </a:lnTo>
                    <a:lnTo>
                      <a:pt x="3967653" y="940117"/>
                    </a:lnTo>
                    <a:lnTo>
                      <a:pt x="3951410" y="1014566"/>
                    </a:lnTo>
                    <a:lnTo>
                      <a:pt x="4199121" y="951623"/>
                    </a:lnTo>
                    <a:lnTo>
                      <a:pt x="4092494" y="865668"/>
                    </a:lnTo>
                    <a:lnTo>
                      <a:pt x="3983897" y="865668"/>
                    </a:lnTo>
                    <a:lnTo>
                      <a:pt x="16243" y="0"/>
                    </a:lnTo>
                    <a:close/>
                  </a:path>
                  <a:path w="4199255" h="1014730">
                    <a:moveTo>
                      <a:pt x="4000140" y="791220"/>
                    </a:moveTo>
                    <a:lnTo>
                      <a:pt x="3983897" y="865668"/>
                    </a:lnTo>
                    <a:lnTo>
                      <a:pt x="4092494" y="865668"/>
                    </a:lnTo>
                    <a:lnTo>
                      <a:pt x="4000140" y="79122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22"/>
              <p:cNvSpPr/>
              <p:nvPr/>
            </p:nvSpPr>
            <p:spPr>
              <a:xfrm>
                <a:off x="6540500" y="2959099"/>
                <a:ext cx="177800" cy="177801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23"/>
              <p:cNvSpPr txBox="1"/>
              <p:nvPr/>
            </p:nvSpPr>
            <p:spPr>
              <a:xfrm>
                <a:off x="6551312" y="2310913"/>
                <a:ext cx="473709" cy="58483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wrap="square" lIns="0" tIns="7620" rIns="0" bIns="0" rtlCol="0">
                <a:spAutoFit/>
              </a:bodyPr>
              <a:lstStyle/>
              <a:p>
                <a:pPr marL="90805">
                  <a:lnSpc>
                    <a:spcPct val="100000"/>
                  </a:lnSpc>
                  <a:spcBef>
                    <a:spcPts val="60"/>
                  </a:spcBef>
                </a:pPr>
                <a:r>
                  <a:rPr sz="3200" b="0" dirty="0">
                    <a:latin typeface="Footlight MT Light"/>
                    <a:cs typeface="Footlight MT Light"/>
                  </a:rPr>
                  <a:t>p</a:t>
                </a:r>
                <a:r>
                  <a:rPr sz="3150" b="0" baseline="-19841" dirty="0">
                    <a:latin typeface="Footlight MT Light"/>
                    <a:cs typeface="Footlight MT Light"/>
                  </a:rPr>
                  <a:t>i</a:t>
                </a:r>
                <a:endParaRPr sz="3150" baseline="-19841">
                  <a:latin typeface="Footlight MT Light"/>
                  <a:cs typeface="Footlight MT Light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6750241" y="1381499"/>
              <a:ext cx="6501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230"/>
                </a:spcBef>
              </a:pPr>
              <a:r>
                <a:rPr lang="zh-CN" altLang="en-US" spc="-5" dirty="0">
                  <a:latin typeface="Heiti SC Medium" pitchFamily="2" charset="-128"/>
                  <a:ea typeface="Heiti SC Medium" pitchFamily="2" charset="-128"/>
                  <a:cs typeface="Footlight MT Light"/>
                </a:rPr>
                <a:t>图像</a:t>
              </a:r>
              <a:endParaRPr lang="en-US" altLang="zh-CN" dirty="0">
                <a:latin typeface="Heiti SC Medium" pitchFamily="2" charset="-128"/>
                <a:ea typeface="Heiti SC Medium" pitchFamily="2" charset="-128"/>
                <a:cs typeface="Footlight MT Ligh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429000" y="7054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Heiti SC Medium" pitchFamily="2" charset="-128"/>
                  <a:ea typeface="Heiti SC Medium" pitchFamily="2" charset="-128"/>
                </a:rPr>
                <a:t>标定装置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3600" b="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600" b="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3600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n-US" altLang="zh-CN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65" y="4692510"/>
                <a:ext cx="3240823" cy="9254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3600" dirty="0"/>
                  <a:t>M=K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3600" i="1" smtClean="0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600" i="1" smtClean="0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sz="36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310" y="4878234"/>
                <a:ext cx="2282163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12000" t="-25275" b="-49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3276600" y="61937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世界坐标系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889882" y="6182340"/>
            <a:ext cx="73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像素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40544" y="5791200"/>
            <a:ext cx="2465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11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个未知量</a:t>
            </a:r>
            <a:endParaRPr lang="en-US" altLang="zh-CN" dirty="0">
              <a:latin typeface="Heiti SC Medium" pitchFamily="2" charset="-128"/>
              <a:ea typeface="Heiti SC Medium" pitchFamily="2" charset="-128"/>
            </a:endParaRPr>
          </a:p>
          <a:p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至少需要</a:t>
            </a:r>
            <a:r>
              <a:rPr lang="en-US" altLang="zh-CN" dirty="0">
                <a:latin typeface="Heiti SC Medium" pitchFamily="2" charset="-128"/>
                <a:ea typeface="Heiti SC Medium" pitchFamily="2" charset="-128"/>
              </a:rPr>
              <a:t>6</a:t>
            </a:r>
            <a:r>
              <a:rPr lang="zh-CN" altLang="en-US" dirty="0">
                <a:latin typeface="Heiti SC Medium" pitchFamily="2" charset="-128"/>
                <a:ea typeface="Heiti SC Medium" pitchFamily="2" charset="-128"/>
              </a:rPr>
              <a:t>对对应点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2255764" y="5711803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962400" y="5581174"/>
            <a:ext cx="0" cy="40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025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600" y="1371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8340" y="2727515"/>
            <a:ext cx="30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latin typeface="Arial Unicode MS"/>
                <a:cs typeface="Arial Unicode MS"/>
              </a:rPr>
              <a:t>l</a:t>
            </a:r>
            <a:r>
              <a:rPr sz="3600" spc="-30" baseline="-19675" dirty="0">
                <a:latin typeface="Arial Unicode MS"/>
                <a:cs typeface="Arial Unicode MS"/>
              </a:rPr>
              <a:t>h</a:t>
            </a:r>
            <a:endParaRPr sz="3600" baseline="-19675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169" y="5037297"/>
            <a:ext cx="1259840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95934" algn="l"/>
              </a:tabLst>
            </a:pPr>
            <a:r>
              <a:rPr sz="5025" spc="37" baseline="-4145" dirty="0" err="1">
                <a:latin typeface="Times New Roman"/>
                <a:cs typeface="Times New Roman"/>
              </a:rPr>
              <a:t>K</a:t>
            </a:r>
            <a:r>
              <a:rPr lang="en-US" altLang="zh-CN" sz="2400" spc="37" baseline="-25000" dirty="0" err="1">
                <a:latin typeface="Times New Roman"/>
                <a:cs typeface="Times New Roman"/>
              </a:rPr>
              <a:t>known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2329" y="5368666"/>
            <a:ext cx="587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0" dirty="0">
                <a:latin typeface="Times New Roman"/>
                <a:cs typeface="Times New Roman"/>
              </a:rPr>
              <a:t>ho</a:t>
            </a:r>
            <a:r>
              <a:rPr sz="2150" spc="-65" dirty="0">
                <a:latin typeface="Times New Roman"/>
                <a:cs typeface="Times New Roman"/>
              </a:rPr>
              <a:t>r</a:t>
            </a:r>
            <a:r>
              <a:rPr sz="2150" spc="45" dirty="0">
                <a:latin typeface="Times New Roman"/>
                <a:cs typeface="Times New Roman"/>
              </a:rPr>
              <a:t>i</a:t>
            </a:r>
            <a:r>
              <a:rPr sz="2150" spc="-20" dirty="0">
                <a:latin typeface="Times New Roman"/>
                <a:cs typeface="Times New Roman"/>
              </a:rPr>
              <a:t>z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97435" y="5055014"/>
            <a:ext cx="231648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7730" algn="l"/>
              </a:tabLst>
            </a:pPr>
            <a:r>
              <a:rPr sz="3700" spc="-75" dirty="0">
                <a:latin typeface="Symbol"/>
                <a:cs typeface="Symbol"/>
              </a:rPr>
              <a:t></a:t>
            </a:r>
            <a:r>
              <a:rPr sz="3700" spc="-75" dirty="0">
                <a:latin typeface="Times New Roman"/>
                <a:cs typeface="Times New Roman"/>
              </a:rPr>
              <a:t>	</a:t>
            </a:r>
            <a:r>
              <a:rPr sz="3700" b="1" spc="-45" dirty="0">
                <a:latin typeface="Times New Roman"/>
                <a:cs typeface="Times New Roman"/>
              </a:rPr>
              <a:t>n </a:t>
            </a:r>
            <a:r>
              <a:rPr sz="3700" spc="-45" dirty="0">
                <a:latin typeface="Symbol"/>
                <a:cs typeface="Symbol"/>
              </a:rPr>
              <a:t></a:t>
            </a:r>
            <a:r>
              <a:rPr sz="3700" spc="-135" dirty="0">
                <a:latin typeface="Times New Roman"/>
                <a:cs typeface="Times New Roman"/>
              </a:rPr>
              <a:t> </a:t>
            </a:r>
            <a:r>
              <a:rPr sz="3700" spc="85" dirty="0">
                <a:latin typeface="Times New Roman"/>
                <a:cs typeface="Times New Roman"/>
              </a:rPr>
              <a:t>K</a:t>
            </a:r>
            <a:r>
              <a:rPr sz="3225" spc="127" baseline="42635" dirty="0">
                <a:latin typeface="Times New Roman"/>
                <a:cs typeface="Times New Roman"/>
              </a:rPr>
              <a:t>T</a:t>
            </a:r>
            <a:r>
              <a:rPr sz="3700" b="1" spc="85" dirty="0">
                <a:latin typeface="Times New Roman"/>
                <a:cs typeface="Times New Roman"/>
              </a:rPr>
              <a:t>l</a:t>
            </a:r>
            <a:endParaRPr sz="3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0" y="2971800"/>
            <a:ext cx="3276600" cy="1371600"/>
          </a:xfrm>
          <a:custGeom>
            <a:avLst/>
            <a:gdLst/>
            <a:ahLst/>
            <a:cxnLst/>
            <a:rect l="l" t="t" r="r" b="b"/>
            <a:pathLst>
              <a:path w="3276600" h="1371600">
                <a:moveTo>
                  <a:pt x="0" y="1371600"/>
                </a:moveTo>
                <a:lnTo>
                  <a:pt x="3276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24200" y="2895600"/>
            <a:ext cx="2514600" cy="1600200"/>
          </a:xfrm>
          <a:custGeom>
            <a:avLst/>
            <a:gdLst/>
            <a:ahLst/>
            <a:cxnLst/>
            <a:rect l="l" t="t" r="r" b="b"/>
            <a:pathLst>
              <a:path w="2514600" h="1600200">
                <a:moveTo>
                  <a:pt x="0" y="1600200"/>
                </a:moveTo>
                <a:lnTo>
                  <a:pt x="251460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3124199"/>
            <a:ext cx="4419600" cy="0"/>
          </a:xfrm>
          <a:custGeom>
            <a:avLst/>
            <a:gdLst/>
            <a:ahLst/>
            <a:cxnLst/>
            <a:rect l="l" t="t" r="r" b="b"/>
            <a:pathLst>
              <a:path w="4419600">
                <a:moveTo>
                  <a:pt x="0" y="1"/>
                </a:moveTo>
                <a:lnTo>
                  <a:pt x="4419600" y="0"/>
                </a:lnTo>
              </a:path>
            </a:pathLst>
          </a:custGeom>
          <a:ln w="508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16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00600" y="5158576"/>
            <a:ext cx="44408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=</a:t>
            </a:r>
            <a:r>
              <a:rPr lang="zh-CN" altLang="en-US" sz="2400" spc="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相机参考系中的场景平面方向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95600" y="1676400"/>
            <a:ext cx="76200" cy="1600200"/>
          </a:xfrm>
          <a:custGeom>
            <a:avLst/>
            <a:gdLst/>
            <a:ahLst/>
            <a:cxnLst/>
            <a:rect l="l" t="t" r="r" b="b"/>
            <a:pathLst>
              <a:path w="76200" h="1600200">
                <a:moveTo>
                  <a:pt x="0" y="0"/>
                </a:moveTo>
                <a:lnTo>
                  <a:pt x="76200" y="1600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4400" y="3276600"/>
            <a:ext cx="2057400" cy="304800"/>
          </a:xfrm>
          <a:custGeom>
            <a:avLst/>
            <a:gdLst/>
            <a:ahLst/>
            <a:cxnLst/>
            <a:rect l="l" t="t" r="r" b="b"/>
            <a:pathLst>
              <a:path w="2057400" h="304800">
                <a:moveTo>
                  <a:pt x="0" y="304800"/>
                </a:moveTo>
                <a:lnTo>
                  <a:pt x="205740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71800" y="3276600"/>
            <a:ext cx="3048000" cy="76200"/>
          </a:xfrm>
          <a:custGeom>
            <a:avLst/>
            <a:gdLst/>
            <a:ahLst/>
            <a:cxnLst/>
            <a:rect l="l" t="t" r="r" b="b"/>
            <a:pathLst>
              <a:path w="3048000" h="76200">
                <a:moveTo>
                  <a:pt x="0" y="0"/>
                </a:moveTo>
                <a:lnTo>
                  <a:pt x="3048000" y="762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95400" y="3124200"/>
            <a:ext cx="2895600" cy="1143000"/>
          </a:xfrm>
          <a:custGeom>
            <a:avLst/>
            <a:gdLst/>
            <a:ahLst/>
            <a:cxnLst/>
            <a:rect l="l" t="t" r="r" b="b"/>
            <a:pathLst>
              <a:path w="2895600" h="1143000">
                <a:moveTo>
                  <a:pt x="2895600" y="11430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3124200"/>
            <a:ext cx="2895600" cy="914400"/>
          </a:xfrm>
          <a:custGeom>
            <a:avLst/>
            <a:gdLst/>
            <a:ahLst/>
            <a:cxnLst/>
            <a:rect l="l" t="t" r="r" b="b"/>
            <a:pathLst>
              <a:path w="2895600" h="914400">
                <a:moveTo>
                  <a:pt x="2895600" y="9144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95400" y="3048000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92500" y="4703254"/>
            <a:ext cx="9658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FF0000"/>
                </a:solidFill>
                <a:latin typeface="Arial Unicode MS"/>
                <a:cs typeface="Arial Unicode MS"/>
              </a:rPr>
              <a:t>[Eq.</a:t>
            </a:r>
            <a:r>
              <a:rPr sz="2000" spc="-20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000" spc="110" dirty="0">
                <a:solidFill>
                  <a:srgbClr val="FF0000"/>
                </a:solidFill>
                <a:latin typeface="Arial Unicode MS"/>
                <a:cs typeface="Arial Unicode MS"/>
              </a:rPr>
              <a:t>27]</a:t>
            </a:r>
            <a:endParaRPr sz="20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63468" y="2120090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1322062" y="0"/>
                </a:moveTo>
                <a:lnTo>
                  <a:pt x="171550" y="878889"/>
                </a:lnTo>
                <a:lnTo>
                  <a:pt x="0" y="2160617"/>
                </a:lnTo>
                <a:lnTo>
                  <a:pt x="60553" y="2114359"/>
                </a:lnTo>
                <a:lnTo>
                  <a:pt x="1029404" y="1374242"/>
                </a:lnTo>
                <a:lnTo>
                  <a:pt x="1322062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3468" y="2120091"/>
            <a:ext cx="1322070" cy="2160905"/>
          </a:xfrm>
          <a:custGeom>
            <a:avLst/>
            <a:gdLst/>
            <a:ahLst/>
            <a:cxnLst/>
            <a:rect l="l" t="t" r="r" b="b"/>
            <a:pathLst>
              <a:path w="1322070" h="2160904">
                <a:moveTo>
                  <a:pt x="60553" y="2114359"/>
                </a:moveTo>
                <a:lnTo>
                  <a:pt x="1029405" y="1374242"/>
                </a:lnTo>
                <a:lnTo>
                  <a:pt x="1322062" y="0"/>
                </a:lnTo>
                <a:lnTo>
                  <a:pt x="171550" y="878889"/>
                </a:lnTo>
                <a:lnTo>
                  <a:pt x="0" y="2160617"/>
                </a:lnTo>
                <a:lnTo>
                  <a:pt x="121106" y="206810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4901" y="191325"/>
            <a:ext cx="7567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2087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508795" y="505105"/>
                </a:moveTo>
                <a:lnTo>
                  <a:pt x="285278" y="505105"/>
                </a:lnTo>
                <a:lnTo>
                  <a:pt x="0" y="674951"/>
                </a:lnTo>
                <a:lnTo>
                  <a:pt x="1255925" y="675700"/>
                </a:lnTo>
                <a:lnTo>
                  <a:pt x="1508795" y="505105"/>
                </a:lnTo>
                <a:close/>
              </a:path>
              <a:path w="2250440" h="676275">
                <a:moveTo>
                  <a:pt x="1067508" y="0"/>
                </a:moveTo>
                <a:lnTo>
                  <a:pt x="142644" y="590025"/>
                </a:lnTo>
                <a:lnTo>
                  <a:pt x="285278" y="505105"/>
                </a:lnTo>
                <a:lnTo>
                  <a:pt x="1508795" y="505105"/>
                </a:lnTo>
                <a:lnTo>
                  <a:pt x="2249825" y="5180"/>
                </a:lnTo>
                <a:lnTo>
                  <a:pt x="1067508" y="0"/>
                </a:lnTo>
                <a:close/>
              </a:path>
            </a:pathLst>
          </a:custGeom>
          <a:solidFill>
            <a:srgbClr val="99CCFF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2086" y="2823822"/>
            <a:ext cx="2250440" cy="676275"/>
          </a:xfrm>
          <a:custGeom>
            <a:avLst/>
            <a:gdLst/>
            <a:ahLst/>
            <a:cxnLst/>
            <a:rect l="l" t="t" r="r" b="b"/>
            <a:pathLst>
              <a:path w="2250440" h="676275">
                <a:moveTo>
                  <a:pt x="142639" y="590028"/>
                </a:moveTo>
                <a:lnTo>
                  <a:pt x="1067508" y="0"/>
                </a:lnTo>
                <a:lnTo>
                  <a:pt x="2249826" y="5179"/>
                </a:lnTo>
                <a:lnTo>
                  <a:pt x="1255926" y="675701"/>
                </a:lnTo>
                <a:lnTo>
                  <a:pt x="0" y="674951"/>
                </a:lnTo>
                <a:lnTo>
                  <a:pt x="285279" y="50510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1066800"/>
                </a:moveTo>
                <a:lnTo>
                  <a:pt x="1219200" y="1066800"/>
                </a:lnTo>
                <a:lnTo>
                  <a:pt x="1219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90800" y="1752600"/>
            <a:ext cx="1219200" cy="1066800"/>
          </a:xfrm>
          <a:custGeom>
            <a:avLst/>
            <a:gdLst/>
            <a:ahLst/>
            <a:cxnLst/>
            <a:rect l="l" t="t" r="r" b="b"/>
            <a:pathLst>
              <a:path w="1219200" h="1066800">
                <a:moveTo>
                  <a:pt x="0" y="0"/>
                </a:moveTo>
                <a:lnTo>
                  <a:pt x="1219200" y="0"/>
                </a:lnTo>
                <a:lnTo>
                  <a:pt x="12192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1066800" y="0"/>
                </a:moveTo>
                <a:lnTo>
                  <a:pt x="0" y="657225"/>
                </a:lnTo>
                <a:lnTo>
                  <a:pt x="0" y="1752600"/>
                </a:lnTo>
                <a:lnTo>
                  <a:pt x="1066800" y="1095375"/>
                </a:lnTo>
                <a:lnTo>
                  <a:pt x="10668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24000" y="1752600"/>
            <a:ext cx="1066800" cy="1752600"/>
          </a:xfrm>
          <a:custGeom>
            <a:avLst/>
            <a:gdLst/>
            <a:ahLst/>
            <a:cxnLst/>
            <a:rect l="l" t="t" r="r" b="b"/>
            <a:pathLst>
              <a:path w="1066800" h="1752600">
                <a:moveTo>
                  <a:pt x="0" y="1752600"/>
                </a:moveTo>
                <a:lnTo>
                  <a:pt x="1066800" y="1095375"/>
                </a:lnTo>
                <a:lnTo>
                  <a:pt x="1066800" y="0"/>
                </a:lnTo>
                <a:lnTo>
                  <a:pt x="0" y="657225"/>
                </a:lnTo>
                <a:lnTo>
                  <a:pt x="0" y="17526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7019" y="3300620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52589" y="151325"/>
                </a:moveTo>
                <a:lnTo>
                  <a:pt x="85587" y="151325"/>
                </a:lnTo>
                <a:lnTo>
                  <a:pt x="0" y="202209"/>
                </a:lnTo>
                <a:lnTo>
                  <a:pt x="376774" y="202399"/>
                </a:lnTo>
                <a:lnTo>
                  <a:pt x="452589" y="151325"/>
                </a:lnTo>
                <a:close/>
              </a:path>
              <a:path w="675004" h="202564">
                <a:moveTo>
                  <a:pt x="320268" y="0"/>
                </a:moveTo>
                <a:lnTo>
                  <a:pt x="42793" y="176767"/>
                </a:lnTo>
                <a:lnTo>
                  <a:pt x="85587" y="151325"/>
                </a:lnTo>
                <a:lnTo>
                  <a:pt x="452589" y="151325"/>
                </a:lnTo>
                <a:lnTo>
                  <a:pt x="674961" y="1520"/>
                </a:lnTo>
                <a:lnTo>
                  <a:pt x="320268" y="0"/>
                </a:lnTo>
                <a:close/>
              </a:path>
            </a:pathLst>
          </a:custGeom>
          <a:solidFill>
            <a:srgbClr val="969696">
              <a:alpha val="541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7019" y="3300621"/>
            <a:ext cx="675005" cy="202565"/>
          </a:xfrm>
          <a:custGeom>
            <a:avLst/>
            <a:gdLst/>
            <a:ahLst/>
            <a:cxnLst/>
            <a:rect l="l" t="t" r="r" b="b"/>
            <a:pathLst>
              <a:path w="675004" h="202564">
                <a:moveTo>
                  <a:pt x="42793" y="176767"/>
                </a:moveTo>
                <a:lnTo>
                  <a:pt x="320269" y="0"/>
                </a:lnTo>
                <a:lnTo>
                  <a:pt x="674962" y="1519"/>
                </a:lnTo>
                <a:lnTo>
                  <a:pt x="376775" y="202399"/>
                </a:lnTo>
                <a:lnTo>
                  <a:pt x="0" y="202209"/>
                </a:lnTo>
                <a:lnTo>
                  <a:pt x="85587" y="15132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319557"/>
                </a:moveTo>
                <a:lnTo>
                  <a:pt x="365760" y="319557"/>
                </a:lnTo>
                <a:lnTo>
                  <a:pt x="365760" y="0"/>
                </a:lnTo>
                <a:lnTo>
                  <a:pt x="0" y="0"/>
                </a:lnTo>
                <a:lnTo>
                  <a:pt x="0" y="319557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1640" y="2979737"/>
            <a:ext cx="365760" cy="320040"/>
          </a:xfrm>
          <a:custGeom>
            <a:avLst/>
            <a:gdLst/>
            <a:ahLst/>
            <a:cxnLst/>
            <a:rect l="l" t="t" r="r" b="b"/>
            <a:pathLst>
              <a:path w="365760" h="320039">
                <a:moveTo>
                  <a:pt x="0" y="0"/>
                </a:moveTo>
                <a:lnTo>
                  <a:pt x="365760" y="0"/>
                </a:lnTo>
                <a:lnTo>
                  <a:pt x="365760" y="319557"/>
                </a:lnTo>
                <a:lnTo>
                  <a:pt x="0" y="31955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320039" y="0"/>
                </a:moveTo>
                <a:lnTo>
                  <a:pt x="0" y="196870"/>
                </a:lnTo>
                <a:lnTo>
                  <a:pt x="0" y="524986"/>
                </a:lnTo>
                <a:lnTo>
                  <a:pt x="320039" y="328117"/>
                </a:lnTo>
                <a:lnTo>
                  <a:pt x="320039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1600" y="2979737"/>
            <a:ext cx="320040" cy="525145"/>
          </a:xfrm>
          <a:custGeom>
            <a:avLst/>
            <a:gdLst/>
            <a:ahLst/>
            <a:cxnLst/>
            <a:rect l="l" t="t" r="r" b="b"/>
            <a:pathLst>
              <a:path w="320039" h="525145">
                <a:moveTo>
                  <a:pt x="0" y="524986"/>
                </a:moveTo>
                <a:lnTo>
                  <a:pt x="320040" y="328116"/>
                </a:lnTo>
                <a:lnTo>
                  <a:pt x="320040" y="0"/>
                </a:lnTo>
                <a:lnTo>
                  <a:pt x="0" y="196869"/>
                </a:lnTo>
                <a:lnTo>
                  <a:pt x="0" y="524986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799" y="2438400"/>
            <a:ext cx="5867400" cy="1066800"/>
          </a:xfrm>
          <a:custGeom>
            <a:avLst/>
            <a:gdLst/>
            <a:ahLst/>
            <a:cxnLst/>
            <a:rect l="l" t="t" r="r" b="b"/>
            <a:pathLst>
              <a:path w="5867400" h="1066800">
                <a:moveTo>
                  <a:pt x="5867400" y="1066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07340" y="3601720"/>
            <a:ext cx="7863840" cy="17979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71270" algn="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Arial Unicode MS"/>
                <a:cs typeface="Arial Unicode MS"/>
              </a:rPr>
              <a:t>C</a:t>
            </a: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恢复相机参考系统中的结构</a:t>
            </a:r>
            <a:endParaRPr lang="en-US" altLang="zh-CN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lang="zh-CN" altLang="en-US" sz="2400" spc="-45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000" spc="-4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注意：场景的实际比例无法恢复</a:t>
            </a:r>
            <a:endParaRPr sz="16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4200" y="1295400"/>
            <a:ext cx="3505200" cy="2209800"/>
          </a:xfrm>
          <a:custGeom>
            <a:avLst/>
            <a:gdLst/>
            <a:ahLst/>
            <a:cxnLst/>
            <a:rect l="l" t="t" r="r" b="b"/>
            <a:pathLst>
              <a:path w="3505200" h="2209800">
                <a:moveTo>
                  <a:pt x="3505200" y="2209800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1999" y="3505198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5867400" y="1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77000" y="3352800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77000" y="33528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73826" y="2508250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79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49505" y="3096467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70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70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588125" y="3363912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57400" y="2762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3150" y="2667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57400" y="2667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057400" y="2667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43150" y="2762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00400" y="2381250"/>
            <a:ext cx="285750" cy="590550"/>
          </a:xfrm>
          <a:custGeom>
            <a:avLst/>
            <a:gdLst/>
            <a:ahLst/>
            <a:cxnLst/>
            <a:rect l="l" t="t" r="r" b="b"/>
            <a:pathLst>
              <a:path w="285750" h="590550">
                <a:moveTo>
                  <a:pt x="0" y="590550"/>
                </a:moveTo>
                <a:lnTo>
                  <a:pt x="285750" y="590550"/>
                </a:lnTo>
                <a:lnTo>
                  <a:pt x="285750" y="0"/>
                </a:lnTo>
                <a:lnTo>
                  <a:pt x="0" y="0"/>
                </a:lnTo>
                <a:lnTo>
                  <a:pt x="0" y="59055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86150" y="2286000"/>
            <a:ext cx="95250" cy="685800"/>
          </a:xfrm>
          <a:custGeom>
            <a:avLst/>
            <a:gdLst/>
            <a:ahLst/>
            <a:cxnLst/>
            <a:rect l="l" t="t" r="r" b="b"/>
            <a:pathLst>
              <a:path w="95250" h="685800">
                <a:moveTo>
                  <a:pt x="95250" y="0"/>
                </a:moveTo>
                <a:lnTo>
                  <a:pt x="0" y="95250"/>
                </a:lnTo>
                <a:lnTo>
                  <a:pt x="0" y="685800"/>
                </a:lnTo>
                <a:lnTo>
                  <a:pt x="95250" y="590550"/>
                </a:lnTo>
                <a:lnTo>
                  <a:pt x="95250" y="0"/>
                </a:lnTo>
                <a:close/>
              </a:path>
            </a:pathLst>
          </a:custGeom>
          <a:solidFill>
            <a:srgbClr val="2929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381000" y="0"/>
                </a:moveTo>
                <a:lnTo>
                  <a:pt x="95250" y="0"/>
                </a:lnTo>
                <a:lnTo>
                  <a:pt x="0" y="95250"/>
                </a:lnTo>
                <a:lnTo>
                  <a:pt x="285750" y="95250"/>
                </a:lnTo>
                <a:lnTo>
                  <a:pt x="381000" y="0"/>
                </a:lnTo>
                <a:close/>
              </a:path>
            </a:pathLst>
          </a:custGeom>
          <a:solidFill>
            <a:srgbClr val="5B5B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0400" y="2286000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95250"/>
                </a:moveTo>
                <a:lnTo>
                  <a:pt x="95250" y="0"/>
                </a:lnTo>
                <a:lnTo>
                  <a:pt x="381000" y="0"/>
                </a:lnTo>
                <a:lnTo>
                  <a:pt x="381000" y="590550"/>
                </a:lnTo>
                <a:lnTo>
                  <a:pt x="285750" y="685800"/>
                </a:lnTo>
                <a:lnTo>
                  <a:pt x="0" y="685800"/>
                </a:lnTo>
                <a:lnTo>
                  <a:pt x="0" y="952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00400" y="2286000"/>
            <a:ext cx="381000" cy="95250"/>
          </a:xfrm>
          <a:custGeom>
            <a:avLst/>
            <a:gdLst/>
            <a:ahLst/>
            <a:cxnLst/>
            <a:rect l="l" t="t" r="r" b="b"/>
            <a:pathLst>
              <a:path w="381000" h="95250">
                <a:moveTo>
                  <a:pt x="0" y="95250"/>
                </a:moveTo>
                <a:lnTo>
                  <a:pt x="285750" y="95250"/>
                </a:lnTo>
                <a:lnTo>
                  <a:pt x="381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486150" y="2381250"/>
            <a:ext cx="0" cy="590550"/>
          </a:xfrm>
          <a:custGeom>
            <a:avLst/>
            <a:gdLst/>
            <a:ahLst/>
            <a:cxnLst/>
            <a:rect l="l" t="t" r="r" b="b"/>
            <a:pathLst>
              <a:path h="590550">
                <a:moveTo>
                  <a:pt x="0" y="0"/>
                </a:moveTo>
                <a:lnTo>
                  <a:pt x="0" y="5905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72087" y="3187700"/>
            <a:ext cx="150812" cy="2524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62600" y="3124200"/>
            <a:ext cx="1270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2600" y="3124200"/>
            <a:ext cx="127000" cy="228600"/>
          </a:xfrm>
          <a:custGeom>
            <a:avLst/>
            <a:gdLst/>
            <a:ahLst/>
            <a:cxnLst/>
            <a:rect l="l" t="t" r="r" b="b"/>
            <a:pathLst>
              <a:path w="127000" h="228600">
                <a:moveTo>
                  <a:pt x="0" y="31750"/>
                </a:moveTo>
                <a:lnTo>
                  <a:pt x="31750" y="0"/>
                </a:lnTo>
                <a:lnTo>
                  <a:pt x="127000" y="0"/>
                </a:lnTo>
                <a:lnTo>
                  <a:pt x="127000" y="196850"/>
                </a:lnTo>
                <a:lnTo>
                  <a:pt x="95250" y="228600"/>
                </a:lnTo>
                <a:lnTo>
                  <a:pt x="0" y="228600"/>
                </a:lnTo>
                <a:lnTo>
                  <a:pt x="0" y="3175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3124200"/>
            <a:ext cx="127000" cy="31750"/>
          </a:xfrm>
          <a:custGeom>
            <a:avLst/>
            <a:gdLst/>
            <a:ahLst/>
            <a:cxnLst/>
            <a:rect l="l" t="t" r="r" b="b"/>
            <a:pathLst>
              <a:path w="127000" h="31750">
                <a:moveTo>
                  <a:pt x="0" y="31750"/>
                </a:moveTo>
                <a:lnTo>
                  <a:pt x="95250" y="31750"/>
                </a:lnTo>
                <a:lnTo>
                  <a:pt x="12700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57850" y="3155950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181100" y="2362200"/>
            <a:ext cx="76200" cy="1143000"/>
          </a:xfrm>
          <a:custGeom>
            <a:avLst/>
            <a:gdLst/>
            <a:ahLst/>
            <a:cxnLst/>
            <a:rect l="l" t="t" r="r" b="b"/>
            <a:pathLst>
              <a:path w="76200" h="1143000">
                <a:moveTo>
                  <a:pt x="76200" y="1066800"/>
                </a:moveTo>
                <a:lnTo>
                  <a:pt x="0" y="1066800"/>
                </a:lnTo>
                <a:lnTo>
                  <a:pt x="38100" y="1143000"/>
                </a:lnTo>
                <a:lnTo>
                  <a:pt x="76200" y="1066800"/>
                </a:lnTo>
                <a:close/>
              </a:path>
              <a:path w="76200" h="1143000">
                <a:moveTo>
                  <a:pt x="50800" y="76200"/>
                </a:moveTo>
                <a:lnTo>
                  <a:pt x="25400" y="76200"/>
                </a:lnTo>
                <a:lnTo>
                  <a:pt x="25400" y="1066800"/>
                </a:lnTo>
                <a:lnTo>
                  <a:pt x="50800" y="1066800"/>
                </a:lnTo>
                <a:lnTo>
                  <a:pt x="50800" y="76200"/>
                </a:lnTo>
                <a:close/>
              </a:path>
              <a:path w="76200" h="1143000">
                <a:moveTo>
                  <a:pt x="38099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209800" y="5638800"/>
            <a:ext cx="4997450" cy="772006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21310" indent="-229870">
              <a:lnSpc>
                <a:spcPct val="100000"/>
              </a:lnSpc>
              <a:spcBef>
                <a:spcPts val="26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spc="-5" dirty="0">
                <a:latin typeface="Arial Unicode MS"/>
                <a:cs typeface="Arial Unicode MS"/>
              </a:rPr>
              <a:t>识别有助于重构</a:t>
            </a:r>
            <a:r>
              <a:rPr lang="en-US" altLang="zh-CN" sz="2400" spc="5" dirty="0">
                <a:latin typeface="Arial Unicode MS"/>
                <a:cs typeface="Arial Unicode MS"/>
              </a:rPr>
              <a:t>!</a:t>
            </a:r>
            <a:endParaRPr lang="zh-CN" altLang="en-US" sz="2400" dirty="0">
              <a:latin typeface="Arial Unicode MS"/>
              <a:cs typeface="Arial Unicode MS"/>
            </a:endParaRPr>
          </a:p>
          <a:p>
            <a:pPr marL="321310" indent="-229870">
              <a:lnSpc>
                <a:spcPct val="100000"/>
              </a:lnSpc>
              <a:spcBef>
                <a:spcPts val="20"/>
              </a:spcBef>
              <a:buSzPct val="95833"/>
              <a:buChar char="•"/>
              <a:tabLst>
                <a:tab pos="321945" algn="l"/>
              </a:tabLst>
            </a:pPr>
            <a:r>
              <a:rPr lang="zh-CN" altLang="en-US" sz="2400" dirty="0">
                <a:latin typeface="Arial Unicode MS"/>
                <a:cs typeface="Arial Unicode MS"/>
              </a:rPr>
              <a:t>人类已证实了这一点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10600" cy="6472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41340" y="253174"/>
            <a:ext cx="2673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Unicode MS"/>
                <a:cs typeface="Arial Unicode MS"/>
              </a:rPr>
              <a:t>Criminisi </a:t>
            </a:r>
            <a:r>
              <a:rPr sz="1800" spc="110" dirty="0">
                <a:latin typeface="Arial Unicode MS"/>
                <a:cs typeface="Arial Unicode MS"/>
              </a:rPr>
              <a:t>&amp; </a:t>
            </a:r>
            <a:r>
              <a:rPr sz="1800" spc="-20" dirty="0">
                <a:latin typeface="Arial Unicode MS"/>
                <a:cs typeface="Arial Unicode MS"/>
              </a:rPr>
              <a:t>Zisserman,</a:t>
            </a:r>
            <a:r>
              <a:rPr sz="1800" spc="5" dirty="0">
                <a:latin typeface="Arial Unicode MS"/>
                <a:cs typeface="Arial Unicode MS"/>
              </a:rPr>
              <a:t> </a:t>
            </a:r>
            <a:r>
              <a:rPr sz="1800" spc="100" dirty="0">
                <a:latin typeface="Arial Unicode MS"/>
                <a:cs typeface="Arial Unicode MS"/>
              </a:rPr>
              <a:t>99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6503162"/>
            <a:ext cx="8009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3"/>
              </a:rPr>
              <a:t>http://www.robots.ox.ac.uk/~vgg/projects/SingleView/models/merton/merton.wrl</a:t>
            </a:r>
            <a:endParaRPr sz="1800">
              <a:latin typeface="Footlight MT Light"/>
              <a:cs typeface="Footlight MT Ligh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28833"/>
            <a:ext cx="9143999" cy="27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501648"/>
                </a:moveTo>
                <a:lnTo>
                  <a:pt x="9144000" y="501648"/>
                </a:lnTo>
                <a:lnTo>
                  <a:pt x="9144000" y="0"/>
                </a:lnTo>
                <a:lnTo>
                  <a:pt x="0" y="0"/>
                </a:lnTo>
                <a:lnTo>
                  <a:pt x="0" y="501648"/>
                </a:lnTo>
                <a:close/>
              </a:path>
            </a:pathLst>
          </a:custGeom>
          <a:solidFill>
            <a:srgbClr val="85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6350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0" y="0"/>
                </a:moveTo>
                <a:lnTo>
                  <a:pt x="9144000" y="0"/>
                </a:lnTo>
                <a:lnTo>
                  <a:pt x="9144000" y="501649"/>
                </a:lnTo>
                <a:lnTo>
                  <a:pt x="0" y="5016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40814" y="641817"/>
            <a:ext cx="6262370" cy="1502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>
                <a:latin typeface="黑体" panose="02010609060101010101" pitchFamily="49" charset="-122"/>
                <a:ea typeface="黑体" panose="02010609060101010101" pitchFamily="49" charset="-122"/>
              </a:rPr>
              <a:t>Lecture</a:t>
            </a:r>
            <a:r>
              <a:rPr sz="4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单视</a:t>
            </a:r>
            <a:r>
              <a:rPr lang="zh-CN" altLang="en-US" sz="4800" spc="-5" dirty="0" smtClean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测量</a:t>
            </a:r>
            <a:endParaRPr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1886F3DA-70CB-6C4E-8767-9B5C17AFE70C}"/>
              </a:ext>
            </a:extLst>
          </p:cNvPr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8848" y="2629493"/>
            <a:ext cx="7144336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1480" indent="-295275">
              <a:spcBef>
                <a:spcPts val="2170"/>
              </a:spcBef>
              <a:buFontTx/>
              <a:buChar char="•"/>
              <a:tabLst>
                <a:tab pos="412115" algn="l"/>
              </a:tabLst>
            </a:pPr>
            <a:r>
              <a:rPr lang="zh-CN" altLang="en-US" sz="2400" spc="-1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摄像机标定和</a:t>
            </a:r>
            <a:r>
              <a:rPr lang="en-US" altLang="zh-CN" sz="2400" spc="-1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2D</a:t>
            </a:r>
            <a:r>
              <a:rPr lang="zh-CN" altLang="en-US" sz="2400" spc="-1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变换</a:t>
            </a:r>
            <a:endParaRPr lang="en-US" altLang="zh-CN" sz="2400" spc="-25" dirty="0" smtClean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25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影消点和影消线</a:t>
            </a: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从</a:t>
            </a:r>
            <a:r>
              <a:rPr lang="zh-CN" altLang="en-US" sz="2400" spc="-10" dirty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单个图像估计</a:t>
            </a:r>
            <a:r>
              <a:rPr lang="zh-CN" altLang="en-US" sz="2400" spc="-10" dirty="0" smtClean="0">
                <a:solidFill>
                  <a:schemeClr val="bg2"/>
                </a:solidFill>
                <a:latin typeface="SimHei" charset="-122"/>
                <a:ea typeface="SimHei" charset="-122"/>
                <a:cs typeface="SimHei" charset="-122"/>
              </a:rPr>
              <a:t>几何</a:t>
            </a:r>
            <a:endParaRPr lang="en-US" altLang="zh-CN" sz="2400" spc="-10" dirty="0" smtClean="0">
              <a:solidFill>
                <a:schemeClr val="bg2"/>
              </a:solidFill>
              <a:latin typeface="SimHei" charset="-122"/>
              <a:ea typeface="SimHei" charset="-122"/>
              <a:cs typeface="SimHei" charset="-122"/>
            </a:endParaRPr>
          </a:p>
          <a:p>
            <a:pPr marL="411480" indent="-295275">
              <a:spcBef>
                <a:spcPts val="2170"/>
              </a:spcBef>
              <a:buChar char="•"/>
              <a:tabLst>
                <a:tab pos="412115" algn="l"/>
              </a:tabLst>
            </a:pPr>
            <a:r>
              <a:rPr lang="zh-CN" altLang="en-US" sz="2400" spc="-10" dirty="0" smtClean="0">
                <a:latin typeface="SimHei" charset="-122"/>
                <a:ea typeface="SimHei" charset="-122"/>
                <a:cs typeface="SimHei" charset="-122"/>
              </a:rPr>
              <a:t>补充</a:t>
            </a:r>
            <a:endParaRPr lang="zh-CN" altLang="en-US" sz="2400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816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380999"/>
            <a:ext cx="6451600" cy="5529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14400"/>
            <a:ext cx="67818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76800" y="1219200"/>
            <a:ext cx="2590800" cy="3276600"/>
          </a:xfrm>
          <a:custGeom>
            <a:avLst/>
            <a:gdLst/>
            <a:ahLst/>
            <a:cxnLst/>
            <a:rect l="l" t="t" r="r" b="b"/>
            <a:pathLst>
              <a:path w="2590800" h="3276600">
                <a:moveTo>
                  <a:pt x="76200" y="609600"/>
                </a:moveTo>
                <a:lnTo>
                  <a:pt x="838200" y="0"/>
                </a:lnTo>
                <a:lnTo>
                  <a:pt x="2590800" y="2133600"/>
                </a:lnTo>
                <a:lnTo>
                  <a:pt x="2590800" y="2971800"/>
                </a:lnTo>
                <a:lnTo>
                  <a:pt x="0" y="3276600"/>
                </a:lnTo>
                <a:lnTo>
                  <a:pt x="0" y="609600"/>
                </a:lnTo>
              </a:path>
            </a:pathLst>
          </a:custGeom>
          <a:ln w="635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200" y="1219200"/>
            <a:ext cx="3657600" cy="1447800"/>
          </a:xfrm>
          <a:custGeom>
            <a:avLst/>
            <a:gdLst/>
            <a:ahLst/>
            <a:cxnLst/>
            <a:rect l="l" t="t" r="r" b="b"/>
            <a:pathLst>
              <a:path w="3657600" h="1447800">
                <a:moveTo>
                  <a:pt x="0" y="1447800"/>
                </a:moveTo>
                <a:lnTo>
                  <a:pt x="1981200" y="1295400"/>
                </a:lnTo>
                <a:lnTo>
                  <a:pt x="3657600" y="0"/>
                </a:lnTo>
                <a:lnTo>
                  <a:pt x="1143000" y="762000"/>
                </a:lnTo>
                <a:lnTo>
                  <a:pt x="152400" y="1447800"/>
                </a:lnTo>
              </a:path>
            </a:pathLst>
          </a:custGeom>
          <a:ln w="63500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76600" y="2971800"/>
            <a:ext cx="609600" cy="1524000"/>
          </a:xfrm>
          <a:custGeom>
            <a:avLst/>
            <a:gdLst/>
            <a:ahLst/>
            <a:cxnLst/>
            <a:rect l="l" t="t" r="r" b="b"/>
            <a:pathLst>
              <a:path w="609600" h="1524000">
                <a:moveTo>
                  <a:pt x="76200" y="1447800"/>
                </a:moveTo>
                <a:lnTo>
                  <a:pt x="381000" y="1447800"/>
                </a:lnTo>
                <a:lnTo>
                  <a:pt x="381000" y="533400"/>
                </a:lnTo>
                <a:lnTo>
                  <a:pt x="609600" y="457200"/>
                </a:lnTo>
                <a:lnTo>
                  <a:pt x="228600" y="0"/>
                </a:lnTo>
                <a:lnTo>
                  <a:pt x="152400" y="0"/>
                </a:lnTo>
                <a:lnTo>
                  <a:pt x="0" y="304800"/>
                </a:lnTo>
                <a:lnTo>
                  <a:pt x="0" y="685800"/>
                </a:lnTo>
                <a:lnTo>
                  <a:pt x="76200" y="1524000"/>
                </a:lnTo>
              </a:path>
            </a:pathLst>
          </a:custGeom>
          <a:ln w="635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9740" y="5049520"/>
            <a:ext cx="3355340" cy="16645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手动选择：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影消点与影消线；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平面；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遮盖边界；</a:t>
            </a:r>
          </a:p>
          <a:p>
            <a:pPr marL="469900" lvl="1">
              <a:spcBef>
                <a:spcPts val="100"/>
              </a:spcBef>
            </a:pPr>
            <a:r>
              <a:rPr lang="zh-CN" altLang="en-US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等等</a:t>
            </a:r>
            <a:r>
              <a:rPr lang="en-US" altLang="zh-CN" sz="2000" spc="8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..</a:t>
            </a:r>
            <a:endParaRPr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7106" y="145605"/>
            <a:ext cx="71704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单视图重构 </a:t>
            </a:r>
            <a:r>
              <a:rPr lang="en-US" altLang="zh-CN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3200" spc="-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弊病</a:t>
            </a:r>
            <a:endParaRPr sz="32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5257" y="956204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1275806" y="0"/>
                </a:moveTo>
                <a:lnTo>
                  <a:pt x="125294" y="878889"/>
                </a:lnTo>
                <a:lnTo>
                  <a:pt x="0" y="2221170"/>
                </a:lnTo>
                <a:lnTo>
                  <a:pt x="60554" y="2174911"/>
                </a:lnTo>
                <a:lnTo>
                  <a:pt x="1029406" y="1434795"/>
                </a:lnTo>
                <a:lnTo>
                  <a:pt x="1275806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85257" y="956204"/>
            <a:ext cx="1276350" cy="2221230"/>
          </a:xfrm>
          <a:custGeom>
            <a:avLst/>
            <a:gdLst/>
            <a:ahLst/>
            <a:cxnLst/>
            <a:rect l="l" t="t" r="r" b="b"/>
            <a:pathLst>
              <a:path w="1276350" h="2221229">
                <a:moveTo>
                  <a:pt x="60553" y="2174913"/>
                </a:moveTo>
                <a:lnTo>
                  <a:pt x="1029405" y="1434795"/>
                </a:lnTo>
                <a:lnTo>
                  <a:pt x="1275805" y="0"/>
                </a:lnTo>
                <a:lnTo>
                  <a:pt x="125293" y="878889"/>
                </a:lnTo>
                <a:lnTo>
                  <a:pt x="0" y="2221170"/>
                </a:lnTo>
                <a:lnTo>
                  <a:pt x="121106" y="21286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83739" y="168465"/>
            <a:ext cx="55486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影消点 </a:t>
            </a:r>
            <a:r>
              <a:rPr lang="en-US" altLang="zh-CN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pc="-1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例子</a:t>
            </a:r>
            <a:endParaRPr spc="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53436" y="2409689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53436" y="24096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654414" y="2658609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50262" y="1565139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80">
                <a:moveTo>
                  <a:pt x="152400" y="228600"/>
                </a:moveTo>
                <a:lnTo>
                  <a:pt x="76200" y="228600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400" y="228600"/>
                </a:lnTo>
                <a:close/>
              </a:path>
              <a:path w="228600" h="970280">
                <a:moveTo>
                  <a:pt x="114300" y="0"/>
                </a:moveTo>
                <a:lnTo>
                  <a:pt x="0" y="228600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5941" y="2153356"/>
            <a:ext cx="772160" cy="407670"/>
          </a:xfrm>
          <a:custGeom>
            <a:avLst/>
            <a:gdLst/>
            <a:ahLst/>
            <a:cxnLst/>
            <a:rect l="l" t="t" r="r" b="b"/>
            <a:pathLst>
              <a:path w="772159" h="407669">
                <a:moveTo>
                  <a:pt x="516050" y="0"/>
                </a:moveTo>
                <a:lnTo>
                  <a:pt x="549673" y="68380"/>
                </a:lnTo>
                <a:lnTo>
                  <a:pt x="0" y="338664"/>
                </a:lnTo>
                <a:lnTo>
                  <a:pt x="33624" y="407045"/>
                </a:lnTo>
                <a:lnTo>
                  <a:pt x="583298" y="136761"/>
                </a:lnTo>
                <a:lnTo>
                  <a:pt x="668919" y="136761"/>
                </a:lnTo>
                <a:lnTo>
                  <a:pt x="771626" y="1699"/>
                </a:lnTo>
                <a:lnTo>
                  <a:pt x="516050" y="0"/>
                </a:lnTo>
                <a:close/>
              </a:path>
              <a:path w="772159" h="407669">
                <a:moveTo>
                  <a:pt x="668919" y="136761"/>
                </a:moveTo>
                <a:lnTo>
                  <a:pt x="583298" y="136761"/>
                </a:lnTo>
                <a:lnTo>
                  <a:pt x="616921" y="205140"/>
                </a:lnTo>
                <a:lnTo>
                  <a:pt x="668919" y="136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64561" y="2420801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742950" y="152400"/>
                </a:lnTo>
                <a:lnTo>
                  <a:pt x="742950" y="228600"/>
                </a:lnTo>
                <a:lnTo>
                  <a:pt x="971550" y="114300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29486" y="17238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81886" y="1800089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73326" y="1439409"/>
            <a:ext cx="290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45111" y="14190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92838" y="2668826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1923544" y="0"/>
                </a:moveTo>
                <a:lnTo>
                  <a:pt x="551177" y="461233"/>
                </a:lnTo>
                <a:lnTo>
                  <a:pt x="0" y="1691525"/>
                </a:lnTo>
                <a:lnTo>
                  <a:pt x="72231" y="1667249"/>
                </a:lnTo>
                <a:lnTo>
                  <a:pt x="1227907" y="1278843"/>
                </a:lnTo>
                <a:lnTo>
                  <a:pt x="1923544" y="0"/>
                </a:lnTo>
                <a:close/>
              </a:path>
            </a:pathLst>
          </a:custGeom>
          <a:solidFill>
            <a:srgbClr val="C0C0C0">
              <a:alpha val="529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2838" y="2668827"/>
            <a:ext cx="1924050" cy="1691639"/>
          </a:xfrm>
          <a:custGeom>
            <a:avLst/>
            <a:gdLst/>
            <a:ahLst/>
            <a:cxnLst/>
            <a:rect l="l" t="t" r="r" b="b"/>
            <a:pathLst>
              <a:path w="1924050" h="1691639">
                <a:moveTo>
                  <a:pt x="72229" y="1667249"/>
                </a:moveTo>
                <a:lnTo>
                  <a:pt x="1227906" y="1278842"/>
                </a:lnTo>
                <a:lnTo>
                  <a:pt x="1923543" y="0"/>
                </a:lnTo>
                <a:lnTo>
                  <a:pt x="551177" y="461232"/>
                </a:lnTo>
                <a:lnTo>
                  <a:pt x="0" y="1691524"/>
                </a:lnTo>
                <a:lnTo>
                  <a:pt x="144459" y="1642973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84886" y="3857489"/>
            <a:ext cx="2286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84886" y="3857489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114300"/>
                </a:moveTo>
                <a:lnTo>
                  <a:pt x="8982" y="69809"/>
                </a:lnTo>
                <a:lnTo>
                  <a:pt x="33477" y="33477"/>
                </a:lnTo>
                <a:lnTo>
                  <a:pt x="69809" y="8982"/>
                </a:lnTo>
                <a:lnTo>
                  <a:pt x="114300" y="0"/>
                </a:lnTo>
                <a:lnTo>
                  <a:pt x="158790" y="8982"/>
                </a:lnTo>
                <a:lnTo>
                  <a:pt x="195122" y="33477"/>
                </a:lnTo>
                <a:lnTo>
                  <a:pt x="219617" y="69809"/>
                </a:lnTo>
                <a:lnTo>
                  <a:pt x="228600" y="114300"/>
                </a:lnTo>
                <a:lnTo>
                  <a:pt x="219617" y="158790"/>
                </a:lnTo>
                <a:lnTo>
                  <a:pt x="195122" y="195122"/>
                </a:lnTo>
                <a:lnTo>
                  <a:pt x="158790" y="219617"/>
                </a:lnTo>
                <a:lnTo>
                  <a:pt x="114300" y="228600"/>
                </a:lnTo>
                <a:lnTo>
                  <a:pt x="69809" y="219617"/>
                </a:lnTo>
                <a:lnTo>
                  <a:pt x="33477" y="195122"/>
                </a:lnTo>
                <a:lnTo>
                  <a:pt x="8982" y="158790"/>
                </a:lnTo>
                <a:lnTo>
                  <a:pt x="0" y="1143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85864" y="4106409"/>
            <a:ext cx="352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Unicode MS"/>
                <a:cs typeface="Arial Unicode MS"/>
              </a:rPr>
              <a:t>C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07951" y="3065158"/>
            <a:ext cx="299085" cy="958215"/>
          </a:xfrm>
          <a:custGeom>
            <a:avLst/>
            <a:gdLst/>
            <a:ahLst/>
            <a:cxnLst/>
            <a:rect l="l" t="t" r="r" b="b"/>
            <a:pathLst>
              <a:path w="299085" h="958214">
                <a:moveTo>
                  <a:pt x="232618" y="0"/>
                </a:moveTo>
                <a:lnTo>
                  <a:pt x="74631" y="200903"/>
                </a:lnTo>
                <a:lnTo>
                  <a:pt x="149270" y="216246"/>
                </a:lnTo>
                <a:lnTo>
                  <a:pt x="0" y="942425"/>
                </a:lnTo>
                <a:lnTo>
                  <a:pt x="74639" y="957767"/>
                </a:lnTo>
                <a:lnTo>
                  <a:pt x="223909" y="231589"/>
                </a:lnTo>
                <a:lnTo>
                  <a:pt x="294452" y="231589"/>
                </a:lnTo>
                <a:lnTo>
                  <a:pt x="232618" y="0"/>
                </a:lnTo>
                <a:close/>
              </a:path>
              <a:path w="299085" h="958214">
                <a:moveTo>
                  <a:pt x="294452" y="231589"/>
                </a:moveTo>
                <a:lnTo>
                  <a:pt x="223909" y="231589"/>
                </a:lnTo>
                <a:lnTo>
                  <a:pt x="298549" y="246932"/>
                </a:lnTo>
                <a:lnTo>
                  <a:pt x="294452" y="231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6117" y="3737457"/>
            <a:ext cx="824230" cy="301625"/>
          </a:xfrm>
          <a:custGeom>
            <a:avLst/>
            <a:gdLst/>
            <a:ahLst/>
            <a:cxnLst/>
            <a:rect l="l" t="t" r="r" b="b"/>
            <a:pathLst>
              <a:path w="824229" h="301625">
                <a:moveTo>
                  <a:pt x="573669" y="0"/>
                </a:moveTo>
                <a:lnTo>
                  <a:pt x="592836" y="73748"/>
                </a:lnTo>
                <a:lnTo>
                  <a:pt x="0" y="227824"/>
                </a:lnTo>
                <a:lnTo>
                  <a:pt x="19166" y="301574"/>
                </a:lnTo>
                <a:lnTo>
                  <a:pt x="612002" y="147499"/>
                </a:lnTo>
                <a:lnTo>
                  <a:pt x="715611" y="147499"/>
                </a:lnTo>
                <a:lnTo>
                  <a:pt x="823668" y="53122"/>
                </a:lnTo>
                <a:lnTo>
                  <a:pt x="573669" y="0"/>
                </a:lnTo>
                <a:close/>
              </a:path>
              <a:path w="824229" h="301625">
                <a:moveTo>
                  <a:pt x="715611" y="147499"/>
                </a:moveTo>
                <a:lnTo>
                  <a:pt x="612002" y="147499"/>
                </a:lnTo>
                <a:lnTo>
                  <a:pt x="631169" y="221249"/>
                </a:lnTo>
                <a:lnTo>
                  <a:pt x="715611" y="147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137599" y="3977935"/>
            <a:ext cx="959485" cy="299085"/>
          </a:xfrm>
          <a:custGeom>
            <a:avLst/>
            <a:gdLst/>
            <a:ahLst/>
            <a:cxnLst/>
            <a:rect l="l" t="t" r="r" b="b"/>
            <a:pathLst>
              <a:path w="959484" h="299085">
                <a:moveTo>
                  <a:pt x="15342" y="0"/>
                </a:moveTo>
                <a:lnTo>
                  <a:pt x="0" y="74640"/>
                </a:lnTo>
                <a:lnTo>
                  <a:pt x="727735" y="224229"/>
                </a:lnTo>
                <a:lnTo>
                  <a:pt x="712392" y="298869"/>
                </a:lnTo>
                <a:lnTo>
                  <a:pt x="959324" y="232937"/>
                </a:lnTo>
                <a:lnTo>
                  <a:pt x="853335" y="149589"/>
                </a:lnTo>
                <a:lnTo>
                  <a:pt x="743077" y="149589"/>
                </a:lnTo>
                <a:lnTo>
                  <a:pt x="15342" y="0"/>
                </a:lnTo>
                <a:close/>
              </a:path>
              <a:path w="959484" h="299085">
                <a:moveTo>
                  <a:pt x="758419" y="74950"/>
                </a:moveTo>
                <a:lnTo>
                  <a:pt x="743077" y="149589"/>
                </a:lnTo>
                <a:lnTo>
                  <a:pt x="853335" y="149589"/>
                </a:lnTo>
                <a:lnTo>
                  <a:pt x="758419" y="74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0936" y="3171689"/>
            <a:ext cx="1524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13336" y="3247889"/>
            <a:ext cx="1081405" cy="762635"/>
          </a:xfrm>
          <a:custGeom>
            <a:avLst/>
            <a:gdLst/>
            <a:ahLst/>
            <a:cxnLst/>
            <a:rect l="l" t="t" r="r" b="b"/>
            <a:pathLst>
              <a:path w="1081404" h="762635">
                <a:moveTo>
                  <a:pt x="0" y="0"/>
                </a:moveTo>
                <a:lnTo>
                  <a:pt x="81662" y="149543"/>
                </a:lnTo>
                <a:lnTo>
                  <a:pt x="110652" y="107828"/>
                </a:lnTo>
                <a:lnTo>
                  <a:pt x="146099" y="107828"/>
                </a:lnTo>
                <a:lnTo>
                  <a:pt x="163545" y="82723"/>
                </a:lnTo>
                <a:lnTo>
                  <a:pt x="139642" y="66112"/>
                </a:lnTo>
                <a:lnTo>
                  <a:pt x="168633" y="24396"/>
                </a:lnTo>
                <a:lnTo>
                  <a:pt x="0" y="0"/>
                </a:lnTo>
                <a:close/>
              </a:path>
              <a:path w="1081404" h="762635">
                <a:moveTo>
                  <a:pt x="146099" y="107828"/>
                </a:moveTo>
                <a:lnTo>
                  <a:pt x="110652" y="107828"/>
                </a:lnTo>
                <a:lnTo>
                  <a:pt x="134555" y="124439"/>
                </a:lnTo>
                <a:lnTo>
                  <a:pt x="146099" y="107828"/>
                </a:lnTo>
                <a:close/>
              </a:path>
              <a:path w="1081404" h="762635">
                <a:moveTo>
                  <a:pt x="205261" y="111713"/>
                </a:moveTo>
                <a:lnTo>
                  <a:pt x="176270" y="153429"/>
                </a:lnTo>
                <a:lnTo>
                  <a:pt x="217987" y="182418"/>
                </a:lnTo>
                <a:lnTo>
                  <a:pt x="246976" y="140703"/>
                </a:lnTo>
                <a:lnTo>
                  <a:pt x="205261" y="111713"/>
                </a:lnTo>
                <a:close/>
              </a:path>
              <a:path w="1081404" h="762635">
                <a:moveTo>
                  <a:pt x="288693" y="169693"/>
                </a:moveTo>
                <a:lnTo>
                  <a:pt x="259703" y="211409"/>
                </a:lnTo>
                <a:lnTo>
                  <a:pt x="301419" y="240399"/>
                </a:lnTo>
                <a:lnTo>
                  <a:pt x="330409" y="198683"/>
                </a:lnTo>
                <a:lnTo>
                  <a:pt x="288693" y="169693"/>
                </a:lnTo>
                <a:close/>
              </a:path>
              <a:path w="1081404" h="762635">
                <a:moveTo>
                  <a:pt x="372125" y="227674"/>
                </a:moveTo>
                <a:lnTo>
                  <a:pt x="343134" y="269389"/>
                </a:lnTo>
                <a:lnTo>
                  <a:pt x="384850" y="298380"/>
                </a:lnTo>
                <a:lnTo>
                  <a:pt x="413840" y="256664"/>
                </a:lnTo>
                <a:lnTo>
                  <a:pt x="372125" y="227674"/>
                </a:lnTo>
                <a:close/>
              </a:path>
              <a:path w="1081404" h="762635">
                <a:moveTo>
                  <a:pt x="455556" y="285653"/>
                </a:moveTo>
                <a:lnTo>
                  <a:pt x="426566" y="327369"/>
                </a:lnTo>
                <a:lnTo>
                  <a:pt x="468282" y="356359"/>
                </a:lnTo>
                <a:lnTo>
                  <a:pt x="497272" y="314643"/>
                </a:lnTo>
                <a:lnTo>
                  <a:pt x="455556" y="285653"/>
                </a:lnTo>
                <a:close/>
              </a:path>
              <a:path w="1081404" h="762635">
                <a:moveTo>
                  <a:pt x="538988" y="343634"/>
                </a:moveTo>
                <a:lnTo>
                  <a:pt x="509998" y="385349"/>
                </a:lnTo>
                <a:lnTo>
                  <a:pt x="551714" y="414340"/>
                </a:lnTo>
                <a:lnTo>
                  <a:pt x="580704" y="372624"/>
                </a:lnTo>
                <a:lnTo>
                  <a:pt x="538988" y="343634"/>
                </a:lnTo>
                <a:close/>
              </a:path>
              <a:path w="1081404" h="762635">
                <a:moveTo>
                  <a:pt x="622420" y="401614"/>
                </a:moveTo>
                <a:lnTo>
                  <a:pt x="593430" y="443330"/>
                </a:lnTo>
                <a:lnTo>
                  <a:pt x="635146" y="472320"/>
                </a:lnTo>
                <a:lnTo>
                  <a:pt x="664136" y="430604"/>
                </a:lnTo>
                <a:lnTo>
                  <a:pt x="622420" y="401614"/>
                </a:lnTo>
                <a:close/>
              </a:path>
              <a:path w="1081404" h="762635">
                <a:moveTo>
                  <a:pt x="705852" y="459593"/>
                </a:moveTo>
                <a:lnTo>
                  <a:pt x="676861" y="501309"/>
                </a:lnTo>
                <a:lnTo>
                  <a:pt x="718577" y="530299"/>
                </a:lnTo>
                <a:lnTo>
                  <a:pt x="747567" y="488584"/>
                </a:lnTo>
                <a:lnTo>
                  <a:pt x="705852" y="459593"/>
                </a:lnTo>
                <a:close/>
              </a:path>
              <a:path w="1081404" h="762635">
                <a:moveTo>
                  <a:pt x="789283" y="517574"/>
                </a:moveTo>
                <a:lnTo>
                  <a:pt x="760293" y="559290"/>
                </a:lnTo>
                <a:lnTo>
                  <a:pt x="802010" y="588280"/>
                </a:lnTo>
                <a:lnTo>
                  <a:pt x="830999" y="546564"/>
                </a:lnTo>
                <a:lnTo>
                  <a:pt x="789283" y="517574"/>
                </a:lnTo>
                <a:close/>
              </a:path>
              <a:path w="1081404" h="762635">
                <a:moveTo>
                  <a:pt x="872716" y="575555"/>
                </a:moveTo>
                <a:lnTo>
                  <a:pt x="843725" y="617270"/>
                </a:lnTo>
                <a:lnTo>
                  <a:pt x="885441" y="646261"/>
                </a:lnTo>
                <a:lnTo>
                  <a:pt x="914431" y="604544"/>
                </a:lnTo>
                <a:lnTo>
                  <a:pt x="872716" y="575555"/>
                </a:lnTo>
                <a:close/>
              </a:path>
              <a:path w="1081404" h="762635">
                <a:moveTo>
                  <a:pt x="956147" y="633534"/>
                </a:moveTo>
                <a:lnTo>
                  <a:pt x="927157" y="675250"/>
                </a:lnTo>
                <a:lnTo>
                  <a:pt x="968872" y="704240"/>
                </a:lnTo>
                <a:lnTo>
                  <a:pt x="997863" y="662524"/>
                </a:lnTo>
                <a:lnTo>
                  <a:pt x="956147" y="633534"/>
                </a:lnTo>
                <a:close/>
              </a:path>
              <a:path w="1081404" h="762635">
                <a:moveTo>
                  <a:pt x="1039578" y="691514"/>
                </a:moveTo>
                <a:lnTo>
                  <a:pt x="1010588" y="733230"/>
                </a:lnTo>
                <a:lnTo>
                  <a:pt x="1052305" y="762220"/>
                </a:lnTo>
                <a:lnTo>
                  <a:pt x="1081294" y="720505"/>
                </a:lnTo>
                <a:lnTo>
                  <a:pt x="1039578" y="6915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04776" y="2887209"/>
            <a:ext cx="166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0" dirty="0">
                <a:latin typeface="Arial Unicode MS"/>
                <a:cs typeface="Arial Unicode MS"/>
              </a:rPr>
              <a:t>v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57176" y="3060754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latin typeface="Arial Unicode MS"/>
                <a:cs typeface="Arial Unicode MS"/>
              </a:rPr>
              <a:t>1</a:t>
            </a:r>
            <a:endParaRPr sz="1600">
              <a:latin typeface="Arial Unicode MS"/>
              <a:cs typeface="Arial Unicode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707311" y="3324089"/>
            <a:ext cx="869315" cy="854075"/>
          </a:xfrm>
          <a:custGeom>
            <a:avLst/>
            <a:gdLst/>
            <a:ahLst/>
            <a:cxnLst/>
            <a:rect l="l" t="t" r="r" b="b"/>
            <a:pathLst>
              <a:path w="869315" h="854075">
                <a:moveTo>
                  <a:pt x="216529" y="626216"/>
                </a:moveTo>
                <a:lnTo>
                  <a:pt x="0" y="762000"/>
                </a:lnTo>
                <a:lnTo>
                  <a:pt x="238545" y="853753"/>
                </a:lnTo>
                <a:lnTo>
                  <a:pt x="231011" y="775893"/>
                </a:lnTo>
                <a:lnTo>
                  <a:pt x="293862" y="766329"/>
                </a:lnTo>
                <a:lnTo>
                  <a:pt x="331218" y="757196"/>
                </a:lnTo>
                <a:lnTo>
                  <a:pt x="400330" y="734514"/>
                </a:lnTo>
                <a:lnTo>
                  <a:pt x="466462" y="703684"/>
                </a:lnTo>
                <a:lnTo>
                  <a:pt x="472719" y="699935"/>
                </a:lnTo>
                <a:lnTo>
                  <a:pt x="223662" y="699935"/>
                </a:lnTo>
                <a:lnTo>
                  <a:pt x="216529" y="626216"/>
                </a:lnTo>
                <a:close/>
              </a:path>
              <a:path w="869315" h="854075">
                <a:moveTo>
                  <a:pt x="838200" y="0"/>
                </a:moveTo>
                <a:lnTo>
                  <a:pt x="653844" y="177018"/>
                </a:lnTo>
                <a:lnTo>
                  <a:pt x="725136" y="202402"/>
                </a:lnTo>
                <a:lnTo>
                  <a:pt x="707274" y="250482"/>
                </a:lnTo>
                <a:lnTo>
                  <a:pt x="672779" y="331393"/>
                </a:lnTo>
                <a:lnTo>
                  <a:pt x="654799" y="369511"/>
                </a:lnTo>
                <a:lnTo>
                  <a:pt x="636197" y="405964"/>
                </a:lnTo>
                <a:lnTo>
                  <a:pt x="616917" y="440576"/>
                </a:lnTo>
                <a:lnTo>
                  <a:pt x="596917" y="473176"/>
                </a:lnTo>
                <a:lnTo>
                  <a:pt x="554598" y="531691"/>
                </a:lnTo>
                <a:lnTo>
                  <a:pt x="508928" y="580398"/>
                </a:lnTo>
                <a:lnTo>
                  <a:pt x="458778" y="619459"/>
                </a:lnTo>
                <a:lnTo>
                  <a:pt x="403779" y="650191"/>
                </a:lnTo>
                <a:lnTo>
                  <a:pt x="344187" y="673790"/>
                </a:lnTo>
                <a:lnTo>
                  <a:pt x="282399" y="690995"/>
                </a:lnTo>
                <a:lnTo>
                  <a:pt x="223662" y="699935"/>
                </a:lnTo>
                <a:lnTo>
                  <a:pt x="472719" y="699935"/>
                </a:lnTo>
                <a:lnTo>
                  <a:pt x="528632" y="663148"/>
                </a:lnTo>
                <a:lnTo>
                  <a:pt x="585657" y="611635"/>
                </a:lnTo>
                <a:lnTo>
                  <a:pt x="611841" y="581988"/>
                </a:lnTo>
                <a:lnTo>
                  <a:pt x="636504" y="550122"/>
                </a:lnTo>
                <a:lnTo>
                  <a:pt x="659787" y="516232"/>
                </a:lnTo>
                <a:lnTo>
                  <a:pt x="681821" y="480501"/>
                </a:lnTo>
                <a:lnTo>
                  <a:pt x="702735" y="443100"/>
                </a:lnTo>
                <a:lnTo>
                  <a:pt x="722651" y="404190"/>
                </a:lnTo>
                <a:lnTo>
                  <a:pt x="741682" y="363931"/>
                </a:lnTo>
                <a:lnTo>
                  <a:pt x="777360" y="280388"/>
                </a:lnTo>
                <a:lnTo>
                  <a:pt x="796897" y="227951"/>
                </a:lnTo>
                <a:lnTo>
                  <a:pt x="866055" y="227951"/>
                </a:lnTo>
                <a:lnTo>
                  <a:pt x="838200" y="0"/>
                </a:lnTo>
                <a:close/>
              </a:path>
              <a:path w="869315" h="854075">
                <a:moveTo>
                  <a:pt x="866055" y="227951"/>
                </a:moveTo>
                <a:lnTo>
                  <a:pt x="796897" y="227951"/>
                </a:lnTo>
                <a:lnTo>
                  <a:pt x="869201" y="253695"/>
                </a:lnTo>
                <a:lnTo>
                  <a:pt x="866055" y="2279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68676" y="3869872"/>
            <a:ext cx="508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185" dirty="0">
                <a:latin typeface="Arial Unicode MS"/>
                <a:cs typeface="Arial Unicode MS"/>
              </a:rPr>
              <a:t>R</a:t>
            </a:r>
            <a:r>
              <a:rPr sz="2800" spc="-75" dirty="0">
                <a:latin typeface="Arial Unicode MS"/>
                <a:cs typeface="Arial Unicode MS"/>
              </a:rPr>
              <a:t>,</a:t>
            </a:r>
            <a:r>
              <a:rPr sz="2800" spc="-360" dirty="0">
                <a:latin typeface="Arial Unicode MS"/>
                <a:cs typeface="Arial Unicode MS"/>
              </a:rPr>
              <a:t>T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5151" y="1215063"/>
            <a:ext cx="39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25" dirty="0">
                <a:latin typeface="Arial Unicode MS"/>
                <a:cs typeface="Arial Unicode MS"/>
              </a:rPr>
              <a:t>s</a:t>
            </a:r>
            <a:r>
              <a:rPr sz="1800" spc="-55" dirty="0">
                <a:latin typeface="Arial Unicode MS"/>
                <a:cs typeface="Arial Unicode MS"/>
              </a:rPr>
              <a:t>t</a:t>
            </a:r>
            <a:r>
              <a:rPr sz="1800" spc="65" dirty="0">
                <a:latin typeface="Arial Unicode MS"/>
                <a:cs typeface="Arial Unicode MS"/>
              </a:rPr>
              <a:t>ar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827" y="5971969"/>
            <a:ext cx="1538605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 </a:t>
            </a:r>
            <a:r>
              <a:rPr sz="3300" b="1" spc="-10" dirty="0">
                <a:latin typeface="Times New Roman"/>
                <a:cs typeface="Times New Roman"/>
              </a:rPr>
              <a:t>d</a:t>
            </a:r>
            <a:r>
              <a:rPr sz="2850" spc="-15" baseline="-24853" dirty="0">
                <a:latin typeface="Times New Roman"/>
                <a:cs typeface="Times New Roman"/>
              </a:rPr>
              <a:t>1 </a:t>
            </a:r>
            <a:r>
              <a:rPr sz="3300" spc="-5" dirty="0">
                <a:latin typeface="Symbol"/>
                <a:cs typeface="Symbol"/>
              </a:rPr>
              <a:t></a:t>
            </a:r>
            <a:r>
              <a:rPr sz="3300" spc="-434" dirty="0">
                <a:latin typeface="Times New Roman"/>
                <a:cs typeface="Times New Roman"/>
              </a:rPr>
              <a:t> </a:t>
            </a:r>
            <a:r>
              <a:rPr sz="3300" b="1" spc="90" dirty="0">
                <a:latin typeface="Times New Roman"/>
                <a:cs typeface="Times New Roman"/>
              </a:rPr>
              <a:t>d</a:t>
            </a:r>
            <a:r>
              <a:rPr sz="2850" spc="135" baseline="-24853" dirty="0">
                <a:latin typeface="Times New Roman"/>
                <a:cs typeface="Times New Roman"/>
              </a:rPr>
              <a:t>2</a:t>
            </a:r>
            <a:endParaRPr sz="2850" baseline="-24853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67305" y="5949872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07340" y="1243774"/>
            <a:ext cx="280733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latin typeface="Arial Unicode MS"/>
                <a:cs typeface="Arial Unicode MS"/>
              </a:rPr>
              <a:t>v1, </a:t>
            </a:r>
            <a:r>
              <a:rPr sz="2400" spc="55" dirty="0">
                <a:latin typeface="Arial Unicode MS"/>
                <a:cs typeface="Arial Unicode MS"/>
              </a:rPr>
              <a:t>v2:</a:t>
            </a:r>
            <a:r>
              <a:rPr sz="2400" spc="50" dirty="0">
                <a:latin typeface="Arial Unicode MS"/>
                <a:cs typeface="Arial Unicode MS"/>
              </a:rPr>
              <a:t> </a:t>
            </a:r>
            <a:r>
              <a:rPr lang="zh-CN" altLang="en-US" sz="2400" spc="-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测量值</a:t>
            </a:r>
            <a:endParaRPr lang="en-US" altLang="zh-CN" sz="2400" spc="-4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Unicode MS"/>
                <a:cs typeface="Arial Unicode MS"/>
              </a:rPr>
              <a:t>K </a:t>
            </a:r>
            <a:r>
              <a:rPr sz="2400" spc="60" dirty="0">
                <a:latin typeface="Arial Unicode MS"/>
                <a:cs typeface="Arial Unicode MS"/>
              </a:rPr>
              <a:t>= </a:t>
            </a:r>
            <a:r>
              <a:rPr lang="zh-CN" altLang="en-US" sz="2400" spc="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已知且不变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177646" y="843386"/>
            <a:ext cx="5404121" cy="4100519"/>
          </a:xfrm>
          <a:custGeom>
            <a:avLst/>
            <a:gdLst/>
            <a:ahLst/>
            <a:cxnLst/>
            <a:rect l="l" t="t" r="r" b="b"/>
            <a:pathLst>
              <a:path w="5486400" h="4038600">
                <a:moveTo>
                  <a:pt x="0" y="0"/>
                </a:moveTo>
                <a:lnTo>
                  <a:pt x="5486400" y="0"/>
                </a:lnTo>
                <a:lnTo>
                  <a:pt x="5486400" y="4038600"/>
                </a:lnTo>
                <a:lnTo>
                  <a:pt x="0" y="40386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81200" y="6157872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9"/>
                </a:moveTo>
                <a:lnTo>
                  <a:pt x="0" y="126999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299" y="63500"/>
                </a:lnTo>
                <a:lnTo>
                  <a:pt x="0" y="63499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299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307340" y="2153920"/>
            <a:ext cx="287718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能计算出 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</a:t>
            </a:r>
            <a:r>
              <a:rPr 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吗</a:t>
            </a:r>
            <a:r>
              <a:rPr sz="2400" spc="-26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altLang="zh-CN" sz="2400" spc="15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绕</a:t>
            </a:r>
            <a:r>
              <a:rPr lang="en-US" altLang="zh-CN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z</a:t>
            </a:r>
            <a:r>
              <a:rPr lang="zh-CN" altLang="en-US" sz="2400" spc="1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旋转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24622" y="5546842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76200" y="228599"/>
                </a:lnTo>
                <a:lnTo>
                  <a:pt x="76198" y="969961"/>
                </a:lnTo>
                <a:lnTo>
                  <a:pt x="152398" y="969961"/>
                </a:lnTo>
                <a:lnTo>
                  <a:pt x="152400" y="228600"/>
                </a:lnTo>
                <a:lnTo>
                  <a:pt x="228599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228599" y="228600"/>
                </a:moveTo>
                <a:lnTo>
                  <a:pt x="152400" y="228600"/>
                </a:lnTo>
                <a:lnTo>
                  <a:pt x="228600" y="2286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38921" y="6402504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895349" y="152400"/>
                </a:moveTo>
                <a:lnTo>
                  <a:pt x="742950" y="152400"/>
                </a:lnTo>
                <a:lnTo>
                  <a:pt x="742950" y="228599"/>
                </a:lnTo>
                <a:lnTo>
                  <a:pt x="895349" y="1524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76200"/>
                </a:lnTo>
                <a:lnTo>
                  <a:pt x="0" y="76200"/>
                </a:lnTo>
                <a:lnTo>
                  <a:pt x="0" y="152400"/>
                </a:lnTo>
                <a:lnTo>
                  <a:pt x="895349" y="152400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917572" y="5392243"/>
            <a:ext cx="438150" cy="903605"/>
          </a:xfrm>
          <a:custGeom>
            <a:avLst/>
            <a:gdLst/>
            <a:ahLst/>
            <a:cxnLst/>
            <a:rect l="l" t="t" r="r" b="b"/>
            <a:pathLst>
              <a:path w="438150" h="903604">
                <a:moveTo>
                  <a:pt x="425621" y="0"/>
                </a:moveTo>
                <a:lnTo>
                  <a:pt x="228914" y="163184"/>
                </a:lnTo>
                <a:lnTo>
                  <a:pt x="298658" y="193881"/>
                </a:lnTo>
                <a:lnTo>
                  <a:pt x="0" y="872424"/>
                </a:lnTo>
                <a:lnTo>
                  <a:pt x="69743" y="903121"/>
                </a:lnTo>
                <a:lnTo>
                  <a:pt x="368401" y="224578"/>
                </a:lnTo>
                <a:lnTo>
                  <a:pt x="436638" y="224578"/>
                </a:lnTo>
                <a:lnTo>
                  <a:pt x="425621" y="0"/>
                </a:lnTo>
                <a:close/>
              </a:path>
              <a:path w="438150" h="903604">
                <a:moveTo>
                  <a:pt x="436638" y="224578"/>
                </a:moveTo>
                <a:lnTo>
                  <a:pt x="368401" y="224578"/>
                </a:lnTo>
                <a:lnTo>
                  <a:pt x="438144" y="255275"/>
                </a:lnTo>
                <a:lnTo>
                  <a:pt x="436638" y="224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937096" y="6245145"/>
            <a:ext cx="904875" cy="438784"/>
          </a:xfrm>
          <a:custGeom>
            <a:avLst/>
            <a:gdLst/>
            <a:ahLst/>
            <a:cxnLst/>
            <a:rect l="l" t="t" r="r" b="b"/>
            <a:pathLst>
              <a:path w="904875" h="438784">
                <a:moveTo>
                  <a:pt x="30695" y="0"/>
                </a:moveTo>
                <a:lnTo>
                  <a:pt x="0" y="69743"/>
                </a:lnTo>
                <a:lnTo>
                  <a:pt x="679997" y="369039"/>
                </a:lnTo>
                <a:lnTo>
                  <a:pt x="649300" y="438782"/>
                </a:lnTo>
                <a:lnTo>
                  <a:pt x="904575" y="426259"/>
                </a:lnTo>
                <a:lnTo>
                  <a:pt x="799248" y="299296"/>
                </a:lnTo>
                <a:lnTo>
                  <a:pt x="710693" y="299296"/>
                </a:lnTo>
                <a:lnTo>
                  <a:pt x="30695" y="0"/>
                </a:lnTo>
                <a:close/>
              </a:path>
              <a:path w="904875" h="438784">
                <a:moveTo>
                  <a:pt x="741390" y="229553"/>
                </a:moveTo>
                <a:lnTo>
                  <a:pt x="710693" y="299296"/>
                </a:lnTo>
                <a:lnTo>
                  <a:pt x="799248" y="299296"/>
                </a:lnTo>
                <a:lnTo>
                  <a:pt x="741390" y="229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97771" y="5623042"/>
            <a:ext cx="1184275" cy="1048385"/>
          </a:xfrm>
          <a:custGeom>
            <a:avLst/>
            <a:gdLst/>
            <a:ahLst/>
            <a:cxnLst/>
            <a:rect l="l" t="t" r="r" b="b"/>
            <a:pathLst>
              <a:path w="1184275" h="1048384">
                <a:moveTo>
                  <a:pt x="0" y="1048364"/>
                </a:moveTo>
                <a:lnTo>
                  <a:pt x="1184216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78812" y="5623042"/>
            <a:ext cx="1216660" cy="1048385"/>
          </a:xfrm>
          <a:custGeom>
            <a:avLst/>
            <a:gdLst/>
            <a:ahLst/>
            <a:cxnLst/>
            <a:rect l="l" t="t" r="r" b="b"/>
            <a:pathLst>
              <a:path w="1216659" h="1048384">
                <a:moveTo>
                  <a:pt x="0" y="1048364"/>
                </a:moveTo>
                <a:lnTo>
                  <a:pt x="1216442" y="0"/>
                </a:lnTo>
              </a:path>
            </a:pathLst>
          </a:custGeom>
          <a:ln w="25400">
            <a:solidFill>
              <a:srgbClr val="7575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576518" y="5914427"/>
            <a:ext cx="378460" cy="233679"/>
          </a:xfrm>
          <a:custGeom>
            <a:avLst/>
            <a:gdLst/>
            <a:ahLst/>
            <a:cxnLst/>
            <a:rect l="l" t="t" r="r" b="b"/>
            <a:pathLst>
              <a:path w="378460" h="233679">
                <a:moveTo>
                  <a:pt x="0" y="11589"/>
                </a:moveTo>
                <a:lnTo>
                  <a:pt x="43436" y="2341"/>
                </a:lnTo>
                <a:lnTo>
                  <a:pt x="86813" y="0"/>
                </a:lnTo>
                <a:lnTo>
                  <a:pt x="129547" y="4221"/>
                </a:lnTo>
                <a:lnTo>
                  <a:pt x="171054" y="14662"/>
                </a:lnTo>
                <a:lnTo>
                  <a:pt x="210747" y="30982"/>
                </a:lnTo>
                <a:lnTo>
                  <a:pt x="248043" y="52836"/>
                </a:lnTo>
                <a:lnTo>
                  <a:pt x="282355" y="79883"/>
                </a:lnTo>
                <a:lnTo>
                  <a:pt x="313101" y="111779"/>
                </a:lnTo>
                <a:lnTo>
                  <a:pt x="339694" y="148182"/>
                </a:lnTo>
                <a:lnTo>
                  <a:pt x="361550" y="188749"/>
                </a:lnTo>
                <a:lnTo>
                  <a:pt x="378084" y="2331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48689" y="5351148"/>
            <a:ext cx="228600" cy="970280"/>
          </a:xfrm>
          <a:custGeom>
            <a:avLst/>
            <a:gdLst/>
            <a:ahLst/>
            <a:cxnLst/>
            <a:rect l="l" t="t" r="r" b="b"/>
            <a:pathLst>
              <a:path w="228600" h="970279">
                <a:moveTo>
                  <a:pt x="114300" y="0"/>
                </a:moveTo>
                <a:lnTo>
                  <a:pt x="0" y="228599"/>
                </a:lnTo>
                <a:lnTo>
                  <a:pt x="228600" y="228600"/>
                </a:lnTo>
                <a:lnTo>
                  <a:pt x="114300" y="0"/>
                </a:lnTo>
                <a:close/>
              </a:path>
              <a:path w="228600" h="970279">
                <a:moveTo>
                  <a:pt x="76200" y="284162"/>
                </a:moveTo>
                <a:lnTo>
                  <a:pt x="76200" y="360362"/>
                </a:lnTo>
                <a:lnTo>
                  <a:pt x="152400" y="360362"/>
                </a:lnTo>
                <a:lnTo>
                  <a:pt x="152400" y="284162"/>
                </a:lnTo>
                <a:lnTo>
                  <a:pt x="76200" y="284162"/>
                </a:lnTo>
                <a:close/>
              </a:path>
              <a:path w="228600" h="970279">
                <a:moveTo>
                  <a:pt x="76198" y="436562"/>
                </a:moveTo>
                <a:lnTo>
                  <a:pt x="76198" y="512762"/>
                </a:lnTo>
                <a:lnTo>
                  <a:pt x="152398" y="512762"/>
                </a:lnTo>
                <a:lnTo>
                  <a:pt x="152398" y="436562"/>
                </a:lnTo>
                <a:lnTo>
                  <a:pt x="76198" y="436562"/>
                </a:lnTo>
                <a:close/>
              </a:path>
              <a:path w="228600" h="970279">
                <a:moveTo>
                  <a:pt x="152398" y="588962"/>
                </a:moveTo>
                <a:lnTo>
                  <a:pt x="76198" y="588962"/>
                </a:lnTo>
                <a:lnTo>
                  <a:pt x="76198" y="665162"/>
                </a:lnTo>
                <a:lnTo>
                  <a:pt x="152398" y="665162"/>
                </a:lnTo>
                <a:lnTo>
                  <a:pt x="152398" y="588962"/>
                </a:lnTo>
                <a:close/>
              </a:path>
              <a:path w="228600" h="970279">
                <a:moveTo>
                  <a:pt x="152398" y="741362"/>
                </a:moveTo>
                <a:lnTo>
                  <a:pt x="76198" y="741362"/>
                </a:lnTo>
                <a:lnTo>
                  <a:pt x="76198" y="817562"/>
                </a:lnTo>
                <a:lnTo>
                  <a:pt x="152398" y="817562"/>
                </a:lnTo>
                <a:lnTo>
                  <a:pt x="152398" y="741362"/>
                </a:lnTo>
                <a:close/>
              </a:path>
              <a:path w="228600" h="970279">
                <a:moveTo>
                  <a:pt x="152398" y="893762"/>
                </a:moveTo>
                <a:lnTo>
                  <a:pt x="76198" y="893762"/>
                </a:lnTo>
                <a:lnTo>
                  <a:pt x="76198" y="969962"/>
                </a:lnTo>
                <a:lnTo>
                  <a:pt x="152398" y="969962"/>
                </a:lnTo>
                <a:lnTo>
                  <a:pt x="152398" y="893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962987" y="6206809"/>
            <a:ext cx="971550" cy="228600"/>
          </a:xfrm>
          <a:custGeom>
            <a:avLst/>
            <a:gdLst/>
            <a:ahLst/>
            <a:cxnLst/>
            <a:rect l="l" t="t" r="r" b="b"/>
            <a:pathLst>
              <a:path w="971550" h="228600">
                <a:moveTo>
                  <a:pt x="685800" y="76199"/>
                </a:moveTo>
                <a:lnTo>
                  <a:pt x="609600" y="76200"/>
                </a:lnTo>
                <a:lnTo>
                  <a:pt x="609600" y="152400"/>
                </a:lnTo>
                <a:lnTo>
                  <a:pt x="685800" y="152399"/>
                </a:lnTo>
                <a:lnTo>
                  <a:pt x="685800" y="76199"/>
                </a:lnTo>
                <a:close/>
              </a:path>
              <a:path w="971550" h="228600">
                <a:moveTo>
                  <a:pt x="533400" y="76200"/>
                </a:moveTo>
                <a:lnTo>
                  <a:pt x="457200" y="76200"/>
                </a:lnTo>
                <a:lnTo>
                  <a:pt x="45720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w="971550" h="228600">
                <a:moveTo>
                  <a:pt x="381000" y="76200"/>
                </a:moveTo>
                <a:lnTo>
                  <a:pt x="304800" y="76200"/>
                </a:lnTo>
                <a:lnTo>
                  <a:pt x="304800" y="152400"/>
                </a:lnTo>
                <a:lnTo>
                  <a:pt x="381000" y="152400"/>
                </a:lnTo>
                <a:lnTo>
                  <a:pt x="381000" y="76200"/>
                </a:lnTo>
                <a:close/>
              </a:path>
              <a:path w="971550" h="228600">
                <a:moveTo>
                  <a:pt x="228600" y="76200"/>
                </a:moveTo>
                <a:lnTo>
                  <a:pt x="152400" y="76200"/>
                </a:lnTo>
                <a:lnTo>
                  <a:pt x="1524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71550" h="228600">
                <a:moveTo>
                  <a:pt x="762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76200" y="152400"/>
                </a:lnTo>
                <a:lnTo>
                  <a:pt x="76200" y="76200"/>
                </a:lnTo>
                <a:close/>
              </a:path>
              <a:path w="971550" h="228600">
                <a:moveTo>
                  <a:pt x="742950" y="0"/>
                </a:moveTo>
                <a:lnTo>
                  <a:pt x="742950" y="228599"/>
                </a:lnTo>
                <a:lnTo>
                  <a:pt x="971550" y="114299"/>
                </a:lnTo>
                <a:lnTo>
                  <a:pt x="742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932063" y="5334697"/>
            <a:ext cx="413384" cy="101600"/>
          </a:xfrm>
          <a:custGeom>
            <a:avLst/>
            <a:gdLst/>
            <a:ahLst/>
            <a:cxnLst/>
            <a:rect l="l" t="t" r="r" b="b"/>
            <a:pathLst>
              <a:path w="413385" h="101600">
                <a:moveTo>
                  <a:pt x="0" y="19046"/>
                </a:moveTo>
                <a:lnTo>
                  <a:pt x="49397" y="7267"/>
                </a:lnTo>
                <a:lnTo>
                  <a:pt x="99059" y="950"/>
                </a:lnTo>
                <a:lnTo>
                  <a:pt x="148497" y="0"/>
                </a:lnTo>
                <a:lnTo>
                  <a:pt x="197227" y="4317"/>
                </a:lnTo>
                <a:lnTo>
                  <a:pt x="244761" y="13806"/>
                </a:lnTo>
                <a:lnTo>
                  <a:pt x="290615" y="28370"/>
                </a:lnTo>
                <a:lnTo>
                  <a:pt x="334301" y="47911"/>
                </a:lnTo>
                <a:lnTo>
                  <a:pt x="375335" y="72332"/>
                </a:lnTo>
                <a:lnTo>
                  <a:pt x="413229" y="10153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08052" y="5741205"/>
            <a:ext cx="239395" cy="196850"/>
          </a:xfrm>
          <a:custGeom>
            <a:avLst/>
            <a:gdLst/>
            <a:ahLst/>
            <a:cxnLst/>
            <a:rect l="l" t="t" r="r" b="b"/>
            <a:pathLst>
              <a:path w="239395" h="196850">
                <a:moveTo>
                  <a:pt x="0" y="0"/>
                </a:moveTo>
                <a:lnTo>
                  <a:pt x="46264" y="9196"/>
                </a:lnTo>
                <a:lnTo>
                  <a:pt x="89558" y="25582"/>
                </a:lnTo>
                <a:lnTo>
                  <a:pt x="129238" y="48629"/>
                </a:lnTo>
                <a:lnTo>
                  <a:pt x="164662" y="77807"/>
                </a:lnTo>
                <a:lnTo>
                  <a:pt x="195186" y="112586"/>
                </a:lnTo>
                <a:lnTo>
                  <a:pt x="220167" y="152436"/>
                </a:lnTo>
                <a:lnTo>
                  <a:pt x="238961" y="196827"/>
                </a:lnTo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245251" y="5504424"/>
            <a:ext cx="99695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350" spc="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81037" y="5305542"/>
            <a:ext cx="17843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350" b="1" spc="-5" dirty="0">
                <a:latin typeface="Times New Roman"/>
                <a:cs typeface="Times New Roman"/>
              </a:rPr>
              <a:t>d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80478" y="5304443"/>
            <a:ext cx="19304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550" b="1" spc="-5" dirty="0">
                <a:latin typeface="Times New Roman"/>
                <a:cs typeface="Times New Roman"/>
              </a:rPr>
              <a:t>d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553902" y="5046077"/>
            <a:ext cx="3896360" cy="1710055"/>
          </a:xfrm>
          <a:custGeom>
            <a:avLst/>
            <a:gdLst/>
            <a:ahLst/>
            <a:cxnLst/>
            <a:rect l="l" t="t" r="r" b="b"/>
            <a:pathLst>
              <a:path w="3896359" h="1710054">
                <a:moveTo>
                  <a:pt x="0" y="0"/>
                </a:moveTo>
                <a:lnTo>
                  <a:pt x="3896213" y="0"/>
                </a:lnTo>
                <a:lnTo>
                  <a:pt x="3896213" y="1709533"/>
                </a:lnTo>
                <a:lnTo>
                  <a:pt x="0" y="170953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689053" y="5189385"/>
            <a:ext cx="556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Footlight MT Light"/>
                <a:cs typeface="Footlight MT Light"/>
              </a:rPr>
              <a:t>2D</a:t>
            </a:r>
            <a:endParaRPr sz="1800" dirty="0">
              <a:latin typeface="Footlight MT Light"/>
              <a:cs typeface="Footlight MT Ligh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66688" y="99360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Arial Unicode MS"/>
                <a:cs typeface="Arial Unicode MS"/>
              </a:rPr>
              <a:t>d</a:t>
            </a:r>
            <a:endParaRPr sz="1800">
              <a:latin typeface="Arial Unicode MS"/>
              <a:cs typeface="Arial Unicode MS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001394" y="1257019"/>
            <a:ext cx="1303655" cy="775335"/>
          </a:xfrm>
          <a:custGeom>
            <a:avLst/>
            <a:gdLst/>
            <a:ahLst/>
            <a:cxnLst/>
            <a:rect l="l" t="t" r="r" b="b"/>
            <a:pathLst>
              <a:path w="1303654" h="775335">
                <a:moveTo>
                  <a:pt x="0" y="0"/>
                </a:moveTo>
                <a:lnTo>
                  <a:pt x="93256" y="142601"/>
                </a:lnTo>
                <a:lnTo>
                  <a:pt x="118849" y="98720"/>
                </a:lnTo>
                <a:lnTo>
                  <a:pt x="143114" y="98720"/>
                </a:lnTo>
                <a:lnTo>
                  <a:pt x="162549" y="65398"/>
                </a:lnTo>
                <a:lnTo>
                  <a:pt x="144443" y="54838"/>
                </a:lnTo>
                <a:lnTo>
                  <a:pt x="170036" y="10956"/>
                </a:lnTo>
                <a:lnTo>
                  <a:pt x="0" y="0"/>
                </a:lnTo>
                <a:close/>
              </a:path>
              <a:path w="1303654" h="775335">
                <a:moveTo>
                  <a:pt x="143114" y="98720"/>
                </a:moveTo>
                <a:lnTo>
                  <a:pt x="118849" y="98720"/>
                </a:lnTo>
                <a:lnTo>
                  <a:pt x="136955" y="109280"/>
                </a:lnTo>
                <a:lnTo>
                  <a:pt x="143114" y="98720"/>
                </a:lnTo>
                <a:close/>
              </a:path>
              <a:path w="1303654" h="775335">
                <a:moveTo>
                  <a:pt x="206430" y="90991"/>
                </a:moveTo>
                <a:lnTo>
                  <a:pt x="180837" y="134874"/>
                </a:lnTo>
                <a:lnTo>
                  <a:pt x="224720" y="160467"/>
                </a:lnTo>
                <a:lnTo>
                  <a:pt x="250313" y="116586"/>
                </a:lnTo>
                <a:lnTo>
                  <a:pt x="206430" y="90991"/>
                </a:lnTo>
                <a:close/>
              </a:path>
              <a:path w="1303654" h="775335">
                <a:moveTo>
                  <a:pt x="294195" y="142179"/>
                </a:moveTo>
                <a:lnTo>
                  <a:pt x="268601" y="186061"/>
                </a:lnTo>
                <a:lnTo>
                  <a:pt x="312483" y="211654"/>
                </a:lnTo>
                <a:lnTo>
                  <a:pt x="338076" y="167772"/>
                </a:lnTo>
                <a:lnTo>
                  <a:pt x="294195" y="142179"/>
                </a:lnTo>
                <a:close/>
              </a:path>
              <a:path w="1303654" h="775335">
                <a:moveTo>
                  <a:pt x="381958" y="193365"/>
                </a:moveTo>
                <a:lnTo>
                  <a:pt x="356365" y="237247"/>
                </a:lnTo>
                <a:lnTo>
                  <a:pt x="400248" y="262840"/>
                </a:lnTo>
                <a:lnTo>
                  <a:pt x="425841" y="218958"/>
                </a:lnTo>
                <a:lnTo>
                  <a:pt x="381958" y="193365"/>
                </a:lnTo>
                <a:close/>
              </a:path>
              <a:path w="1303654" h="775335">
                <a:moveTo>
                  <a:pt x="469723" y="244552"/>
                </a:moveTo>
                <a:lnTo>
                  <a:pt x="444129" y="288433"/>
                </a:lnTo>
                <a:lnTo>
                  <a:pt x="488011" y="314027"/>
                </a:lnTo>
                <a:lnTo>
                  <a:pt x="513604" y="270145"/>
                </a:lnTo>
                <a:lnTo>
                  <a:pt x="469723" y="244552"/>
                </a:lnTo>
                <a:close/>
              </a:path>
              <a:path w="1303654" h="775335">
                <a:moveTo>
                  <a:pt x="557486" y="295738"/>
                </a:moveTo>
                <a:lnTo>
                  <a:pt x="531893" y="339620"/>
                </a:lnTo>
                <a:lnTo>
                  <a:pt x="575774" y="365213"/>
                </a:lnTo>
                <a:lnTo>
                  <a:pt x="601369" y="321331"/>
                </a:lnTo>
                <a:lnTo>
                  <a:pt x="557486" y="295738"/>
                </a:lnTo>
                <a:close/>
              </a:path>
              <a:path w="1303654" h="775335">
                <a:moveTo>
                  <a:pt x="645250" y="346925"/>
                </a:moveTo>
                <a:lnTo>
                  <a:pt x="619657" y="390806"/>
                </a:lnTo>
                <a:lnTo>
                  <a:pt x="663539" y="416399"/>
                </a:lnTo>
                <a:lnTo>
                  <a:pt x="689132" y="372518"/>
                </a:lnTo>
                <a:lnTo>
                  <a:pt x="645250" y="346925"/>
                </a:lnTo>
                <a:close/>
              </a:path>
              <a:path w="1303654" h="775335">
                <a:moveTo>
                  <a:pt x="733014" y="398111"/>
                </a:moveTo>
                <a:lnTo>
                  <a:pt x="707420" y="441994"/>
                </a:lnTo>
                <a:lnTo>
                  <a:pt x="751302" y="467587"/>
                </a:lnTo>
                <a:lnTo>
                  <a:pt x="776895" y="423705"/>
                </a:lnTo>
                <a:lnTo>
                  <a:pt x="733014" y="398111"/>
                </a:lnTo>
                <a:close/>
              </a:path>
              <a:path w="1303654" h="775335">
                <a:moveTo>
                  <a:pt x="820778" y="449298"/>
                </a:moveTo>
                <a:lnTo>
                  <a:pt x="795185" y="493180"/>
                </a:lnTo>
                <a:lnTo>
                  <a:pt x="839066" y="518773"/>
                </a:lnTo>
                <a:lnTo>
                  <a:pt x="864660" y="474892"/>
                </a:lnTo>
                <a:lnTo>
                  <a:pt x="820778" y="449298"/>
                </a:lnTo>
                <a:close/>
              </a:path>
              <a:path w="1303654" h="775335">
                <a:moveTo>
                  <a:pt x="908541" y="500485"/>
                </a:moveTo>
                <a:lnTo>
                  <a:pt x="882948" y="544366"/>
                </a:lnTo>
                <a:lnTo>
                  <a:pt x="926830" y="569960"/>
                </a:lnTo>
                <a:lnTo>
                  <a:pt x="952423" y="526078"/>
                </a:lnTo>
                <a:lnTo>
                  <a:pt x="908541" y="500485"/>
                </a:lnTo>
                <a:close/>
              </a:path>
              <a:path w="1303654" h="775335">
                <a:moveTo>
                  <a:pt x="996306" y="551671"/>
                </a:moveTo>
                <a:lnTo>
                  <a:pt x="970713" y="595553"/>
                </a:lnTo>
                <a:lnTo>
                  <a:pt x="1014594" y="621146"/>
                </a:lnTo>
                <a:lnTo>
                  <a:pt x="1040187" y="577264"/>
                </a:lnTo>
                <a:lnTo>
                  <a:pt x="996306" y="551671"/>
                </a:lnTo>
                <a:close/>
              </a:path>
              <a:path w="1303654" h="775335">
                <a:moveTo>
                  <a:pt x="1084069" y="602858"/>
                </a:moveTo>
                <a:lnTo>
                  <a:pt x="1058476" y="646739"/>
                </a:lnTo>
                <a:lnTo>
                  <a:pt x="1102358" y="672334"/>
                </a:lnTo>
                <a:lnTo>
                  <a:pt x="1127951" y="628451"/>
                </a:lnTo>
                <a:lnTo>
                  <a:pt x="1084069" y="602858"/>
                </a:lnTo>
                <a:close/>
              </a:path>
              <a:path w="1303654" h="775335">
                <a:moveTo>
                  <a:pt x="1171834" y="654044"/>
                </a:moveTo>
                <a:lnTo>
                  <a:pt x="1146239" y="697927"/>
                </a:lnTo>
                <a:lnTo>
                  <a:pt x="1190122" y="723520"/>
                </a:lnTo>
                <a:lnTo>
                  <a:pt x="1215715" y="679637"/>
                </a:lnTo>
                <a:lnTo>
                  <a:pt x="1171834" y="654044"/>
                </a:lnTo>
                <a:close/>
              </a:path>
              <a:path w="1303654" h="775335">
                <a:moveTo>
                  <a:pt x="1259597" y="705230"/>
                </a:moveTo>
                <a:lnTo>
                  <a:pt x="1234004" y="749113"/>
                </a:lnTo>
                <a:lnTo>
                  <a:pt x="1277885" y="774706"/>
                </a:lnTo>
                <a:lnTo>
                  <a:pt x="1303479" y="730825"/>
                </a:lnTo>
                <a:lnTo>
                  <a:pt x="1259597" y="705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8140709" y="6289776"/>
            <a:ext cx="79248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spc="-10" dirty="0">
                <a:latin typeface="Symbol"/>
                <a:cs typeface="Symbol"/>
              </a:rPr>
              <a:t>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200" i="1" spc="-70" dirty="0">
                <a:latin typeface="Symbol"/>
                <a:cs typeface="Symbol"/>
              </a:rPr>
              <a:t></a:t>
            </a:r>
            <a:r>
              <a:rPr sz="2200" i="1" spc="-7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Symbol"/>
                <a:cs typeface="Symbol"/>
              </a:rPr>
              <a:t>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200" i="1" spc="-65" dirty="0">
                <a:latin typeface="Symbol"/>
                <a:cs typeface="Symbol"/>
              </a:rPr>
              <a:t>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41362" y="5431269"/>
            <a:ext cx="74676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638810" algn="l"/>
              </a:tabLst>
            </a:pPr>
            <a:r>
              <a:rPr sz="2200" i="1" spc="-60" dirty="0">
                <a:latin typeface="Symbol"/>
                <a:cs typeface="Symbol"/>
              </a:rPr>
              <a:t></a:t>
            </a:r>
            <a:r>
              <a:rPr sz="2200" spc="-60" dirty="0">
                <a:latin typeface="Times New Roman"/>
                <a:cs typeface="Times New Roman"/>
              </a:rPr>
              <a:t>	</a:t>
            </a:r>
            <a:r>
              <a:rPr sz="1500" spc="-1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33562" y="5882532"/>
            <a:ext cx="180975" cy="3638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70" dirty="0">
                <a:latin typeface="Symbol"/>
                <a:cs typeface="Symbol"/>
              </a:rPr>
              <a:t>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10795" y="5206067"/>
            <a:ext cx="10795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1200" i="1" spc="5" dirty="0">
                <a:latin typeface="Times New Roman"/>
                <a:cs typeface="Times New Roman"/>
              </a:rPr>
              <a:t>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147738" y="5062517"/>
            <a:ext cx="151765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200" i="1" spc="-60" dirty="0">
                <a:latin typeface="Symbol"/>
                <a:cs typeface="Symbol"/>
              </a:rPr>
              <a:t>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39097" y="6214250"/>
            <a:ext cx="313055" cy="408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00" i="1" spc="100" dirty="0">
                <a:latin typeface="Symbol"/>
                <a:cs typeface="Symbol"/>
              </a:rPr>
              <a:t></a:t>
            </a:r>
            <a:r>
              <a:rPr sz="2100" i="1" spc="-15" baseline="-23809" dirty="0">
                <a:latin typeface="Times New Roman"/>
                <a:cs typeface="Times New Roman"/>
              </a:rPr>
              <a:t>R</a:t>
            </a:r>
            <a:endParaRPr sz="2100" baseline="-23809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3487006"/>
                <a:ext cx="2194447" cy="8949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5" y="4602480"/>
                <a:ext cx="2208682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3276600"/>
            <a:ext cx="3810000" cy="285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228600"/>
            <a:ext cx="3810000" cy="285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609600"/>
            <a:ext cx="4876800" cy="1524000"/>
          </a:xfrm>
          <a:custGeom>
            <a:avLst/>
            <a:gdLst/>
            <a:ahLst/>
            <a:cxnLst/>
            <a:rect l="l" t="t" r="r" b="b"/>
            <a:pathLst>
              <a:path w="4876800" h="1524000">
                <a:moveTo>
                  <a:pt x="0" y="0"/>
                </a:moveTo>
                <a:lnTo>
                  <a:pt x="4876800" y="1524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1295400"/>
            <a:ext cx="4876800" cy="685800"/>
          </a:xfrm>
          <a:custGeom>
            <a:avLst/>
            <a:gdLst/>
            <a:ahLst/>
            <a:cxnLst/>
            <a:rect l="l" t="t" r="r" b="b"/>
            <a:pathLst>
              <a:path w="4876800" h="685800">
                <a:moveTo>
                  <a:pt x="0" y="0"/>
                </a:moveTo>
                <a:lnTo>
                  <a:pt x="4876800" y="6858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886200"/>
            <a:ext cx="8686800" cy="914400"/>
          </a:xfrm>
          <a:custGeom>
            <a:avLst/>
            <a:gdLst/>
            <a:ahLst/>
            <a:cxnLst/>
            <a:rect l="l" t="t" r="r" b="b"/>
            <a:pathLst>
              <a:path w="8686800" h="914400">
                <a:moveTo>
                  <a:pt x="0" y="0"/>
                </a:moveTo>
                <a:lnTo>
                  <a:pt x="8686800" y="9144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4419600"/>
            <a:ext cx="8610600" cy="381000"/>
          </a:xfrm>
          <a:custGeom>
            <a:avLst/>
            <a:gdLst/>
            <a:ahLst/>
            <a:cxnLst/>
            <a:rect l="l" t="t" r="r" b="b"/>
            <a:pathLst>
              <a:path w="8610600" h="381000">
                <a:moveTo>
                  <a:pt x="0" y="0"/>
                </a:moveTo>
                <a:lnTo>
                  <a:pt x="8610600" y="381000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200" y="18288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39200" y="4724400"/>
            <a:ext cx="152400" cy="152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8400" y="3257551"/>
            <a:ext cx="685800" cy="190500"/>
          </a:xfrm>
          <a:custGeom>
            <a:avLst/>
            <a:gdLst/>
            <a:ahLst/>
            <a:cxnLst/>
            <a:rect l="l" t="t" r="r" b="b"/>
            <a:pathLst>
              <a:path w="685800" h="190500">
                <a:moveTo>
                  <a:pt x="0" y="63498"/>
                </a:moveTo>
                <a:lnTo>
                  <a:pt x="0" y="126998"/>
                </a:lnTo>
                <a:lnTo>
                  <a:pt x="495300" y="127000"/>
                </a:lnTo>
                <a:lnTo>
                  <a:pt x="495300" y="190500"/>
                </a:lnTo>
                <a:lnTo>
                  <a:pt x="685800" y="95250"/>
                </a:lnTo>
                <a:lnTo>
                  <a:pt x="622300" y="63500"/>
                </a:lnTo>
                <a:lnTo>
                  <a:pt x="0" y="63498"/>
                </a:lnTo>
                <a:close/>
              </a:path>
              <a:path w="685800" h="190500">
                <a:moveTo>
                  <a:pt x="495300" y="0"/>
                </a:moveTo>
                <a:lnTo>
                  <a:pt x="495300" y="63500"/>
                </a:lnTo>
                <a:lnTo>
                  <a:pt x="622300" y="635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289531" y="3000297"/>
            <a:ext cx="30480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-5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45940" y="1356962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1</a:t>
            </a:r>
            <a:endParaRPr sz="2400" baseline="-19097">
              <a:latin typeface="Arial Unicode MS"/>
              <a:cs typeface="Arial Unicode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44563" y="4199535"/>
            <a:ext cx="303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Unicode MS"/>
                <a:cs typeface="Arial Unicode MS"/>
              </a:rPr>
              <a:t>v</a:t>
            </a:r>
            <a:r>
              <a:rPr sz="2400" spc="135" baseline="-19097" dirty="0">
                <a:latin typeface="Arial Unicode MS"/>
                <a:cs typeface="Arial Unicode MS"/>
              </a:rPr>
              <a:t>2</a:t>
            </a:r>
            <a:endParaRPr sz="2400" baseline="-19097">
              <a:latin typeface="Arial Unicode MS"/>
              <a:cs typeface="Arial Unicode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743375"/>
                <a:ext cx="2194447" cy="8949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||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858849"/>
                <a:ext cx="2208682" cy="8949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8729" y="232854"/>
            <a:ext cx="74752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pc="75" dirty="0">
                <a:latin typeface="Heiti SC Medium" pitchFamily="2" charset="-128"/>
                <a:ea typeface="Heiti SC Medium" pitchFamily="2" charset="-128"/>
                <a:cs typeface="Arial Unicode MS"/>
              </a:rPr>
              <a:t>相机标定后</a:t>
            </a:r>
            <a:r>
              <a:rPr spc="100" dirty="0">
                <a:latin typeface="Heiti SC Medium" pitchFamily="2" charset="-128"/>
                <a:ea typeface="Heiti SC Medium" pitchFamily="2" charset="-128"/>
                <a:cs typeface="Arial Unicode MS"/>
              </a:rPr>
              <a:t>...</a:t>
            </a:r>
            <a:endParaRPr dirty="0">
              <a:latin typeface="Heiti SC Medium" pitchFamily="2" charset="-128"/>
              <a:ea typeface="Heiti SC Medium" pitchFamily="2" charset="-128"/>
              <a:cs typeface="Arial Unicode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9813" y="3426483"/>
            <a:ext cx="7992109" cy="3057247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1995"/>
              </a:spcBef>
              <a:tabLst>
                <a:tab pos="2590800" algn="l"/>
              </a:tabLst>
            </a:pPr>
            <a:r>
              <a:rPr sz="3950" spc="75" dirty="0">
                <a:latin typeface="Times New Roman"/>
                <a:cs typeface="Times New Roman"/>
              </a:rPr>
              <a:t>M</a:t>
            </a:r>
            <a:r>
              <a:rPr sz="3950" spc="-254" dirty="0">
                <a:latin typeface="Times New Roman"/>
                <a:cs typeface="Times New Roman"/>
              </a:rPr>
              <a:t> </a:t>
            </a:r>
            <a:r>
              <a:rPr sz="3950" spc="50" dirty="0">
                <a:latin typeface="Symbol"/>
                <a:cs typeface="Symbol"/>
              </a:rPr>
              <a:t></a:t>
            </a:r>
            <a:r>
              <a:rPr sz="3950" spc="-240" dirty="0">
                <a:latin typeface="Times New Roman"/>
                <a:cs typeface="Times New Roman"/>
              </a:rPr>
              <a:t> </a:t>
            </a:r>
            <a:r>
              <a:rPr sz="3950" spc="-250" dirty="0">
                <a:latin typeface="Times New Roman"/>
                <a:cs typeface="Times New Roman"/>
              </a:rPr>
              <a:t>K</a:t>
            </a:r>
            <a:r>
              <a:rPr sz="5450" spc="-250" dirty="0">
                <a:latin typeface="Symbol"/>
                <a:cs typeface="Symbol"/>
              </a:rPr>
              <a:t></a:t>
            </a:r>
            <a:r>
              <a:rPr sz="3950" spc="-250" dirty="0">
                <a:latin typeface="Times New Roman"/>
                <a:cs typeface="Times New Roman"/>
              </a:rPr>
              <a:t>R	</a:t>
            </a:r>
            <a:r>
              <a:rPr sz="3950" spc="-220" dirty="0">
                <a:latin typeface="Times New Roman"/>
                <a:cs typeface="Times New Roman"/>
              </a:rPr>
              <a:t>T</a:t>
            </a:r>
            <a:r>
              <a:rPr sz="5450" spc="-220" dirty="0">
                <a:latin typeface="Symbol"/>
                <a:cs typeface="Symbol"/>
              </a:rPr>
              <a:t></a:t>
            </a:r>
            <a:endParaRPr sz="5450" dirty="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内部参数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K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sz="2400" spc="-1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R, </a:t>
            </a:r>
            <a:r>
              <a:rPr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T</a:t>
            </a:r>
            <a:r>
              <a:rPr 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2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已知  </a:t>
            </a:r>
            <a:r>
              <a:rPr sz="2400" spc="275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–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但这些只能将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与标定装置相关联</a:t>
            </a:r>
            <a:endParaRPr lang="en-US" altLang="zh-CN" sz="2400" spc="1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那么是否可以根据单个图像的测量值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去估算</a:t>
            </a:r>
            <a:r>
              <a:rPr lang="en-US" altLang="zh-CN" sz="2400" spc="1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?</a:t>
            </a:r>
          </a:p>
          <a:p>
            <a:pPr marL="12700">
              <a:lnSpc>
                <a:spcPct val="100000"/>
              </a:lnSpc>
            </a:pP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不能</a:t>
            </a:r>
            <a:r>
              <a:rPr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（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可以位于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C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和</a:t>
            </a:r>
            <a:r>
              <a:rPr lang="en-US" altLang="zh-CN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p</a:t>
            </a:r>
            <a:r>
              <a:rPr lang="zh-CN" altLang="en-US" sz="2400" spc="1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定义的直线上的任何位置）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383540" y="1219200"/>
            <a:ext cx="7176135" cy="2998527"/>
            <a:chOff x="383540" y="1219200"/>
            <a:chExt cx="7176135" cy="2998527"/>
          </a:xfrm>
        </p:grpSpPr>
        <p:sp>
          <p:nvSpPr>
            <p:cNvPr id="3" name="object 3"/>
            <p:cNvSpPr/>
            <p:nvPr/>
          </p:nvSpPr>
          <p:spPr>
            <a:xfrm>
              <a:off x="4626249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171745" y="0"/>
                  </a:moveTo>
                  <a:lnTo>
                    <a:pt x="0" y="895109"/>
                  </a:lnTo>
                  <a:lnTo>
                    <a:pt x="95109" y="2553707"/>
                  </a:lnTo>
                  <a:lnTo>
                    <a:pt x="156780" y="2506595"/>
                  </a:lnTo>
                  <a:lnTo>
                    <a:pt x="1143511" y="1752818"/>
                  </a:lnTo>
                  <a:lnTo>
                    <a:pt x="1171745" y="0"/>
                  </a:lnTo>
                  <a:close/>
                </a:path>
              </a:pathLst>
            </a:custGeom>
            <a:solidFill>
              <a:srgbClr val="C0C0C0">
                <a:alpha val="529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26250" y="1663757"/>
              <a:ext cx="1172210" cy="2553970"/>
            </a:xfrm>
            <a:custGeom>
              <a:avLst/>
              <a:gdLst/>
              <a:ahLst/>
              <a:cxnLst/>
              <a:rect l="l" t="t" r="r" b="b"/>
              <a:pathLst>
                <a:path w="1172210" h="2553970">
                  <a:moveTo>
                    <a:pt x="156778" y="2506595"/>
                  </a:moveTo>
                  <a:lnTo>
                    <a:pt x="1143511" y="1752819"/>
                  </a:lnTo>
                  <a:lnTo>
                    <a:pt x="1171744" y="0"/>
                  </a:lnTo>
                  <a:lnTo>
                    <a:pt x="0" y="895109"/>
                  </a:lnTo>
                  <a:lnTo>
                    <a:pt x="95108" y="2553706"/>
                  </a:lnTo>
                  <a:lnTo>
                    <a:pt x="218449" y="245948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19400" y="2038350"/>
              <a:ext cx="628650" cy="1085850"/>
            </a:xfrm>
            <a:custGeom>
              <a:avLst/>
              <a:gdLst/>
              <a:ahLst/>
              <a:cxnLst/>
              <a:rect l="l" t="t" r="r" b="b"/>
              <a:pathLst>
                <a:path w="628650" h="1085850">
                  <a:moveTo>
                    <a:pt x="0" y="1085849"/>
                  </a:moveTo>
                  <a:lnTo>
                    <a:pt x="628650" y="1085849"/>
                  </a:lnTo>
                  <a:lnTo>
                    <a:pt x="628650" y="0"/>
                  </a:lnTo>
                  <a:lnTo>
                    <a:pt x="0" y="0"/>
                  </a:lnTo>
                  <a:lnTo>
                    <a:pt x="0" y="10858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1" y="1828800"/>
              <a:ext cx="209550" cy="1295400"/>
            </a:xfrm>
            <a:custGeom>
              <a:avLst/>
              <a:gdLst/>
              <a:ahLst/>
              <a:cxnLst/>
              <a:rect l="l" t="t" r="r" b="b"/>
              <a:pathLst>
                <a:path w="209550" h="1295400">
                  <a:moveTo>
                    <a:pt x="209548" y="0"/>
                  </a:moveTo>
                  <a:lnTo>
                    <a:pt x="0" y="209550"/>
                  </a:lnTo>
                  <a:lnTo>
                    <a:pt x="0" y="1295400"/>
                  </a:lnTo>
                  <a:lnTo>
                    <a:pt x="209548" y="1085851"/>
                  </a:lnTo>
                  <a:lnTo>
                    <a:pt x="209548" y="0"/>
                  </a:lnTo>
                  <a:close/>
                </a:path>
              </a:pathLst>
            </a:custGeom>
            <a:solidFill>
              <a:srgbClr val="000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838200" y="0"/>
                  </a:moveTo>
                  <a:lnTo>
                    <a:pt x="209551" y="0"/>
                  </a:lnTo>
                  <a:lnTo>
                    <a:pt x="0" y="209550"/>
                  </a:lnTo>
                  <a:lnTo>
                    <a:pt x="628651" y="209550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32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19400" y="1828800"/>
              <a:ext cx="838200" cy="1295400"/>
            </a:xfrm>
            <a:custGeom>
              <a:avLst/>
              <a:gdLst/>
              <a:ahLst/>
              <a:cxnLst/>
              <a:rect l="l" t="t" r="r" b="b"/>
              <a:pathLst>
                <a:path w="838200" h="1295400">
                  <a:moveTo>
                    <a:pt x="0" y="209550"/>
                  </a:moveTo>
                  <a:lnTo>
                    <a:pt x="209550" y="0"/>
                  </a:lnTo>
                  <a:lnTo>
                    <a:pt x="838200" y="0"/>
                  </a:lnTo>
                  <a:lnTo>
                    <a:pt x="838200" y="1085851"/>
                  </a:lnTo>
                  <a:lnTo>
                    <a:pt x="628650" y="1295400"/>
                  </a:lnTo>
                  <a:lnTo>
                    <a:pt x="0" y="1295400"/>
                  </a:lnTo>
                  <a:lnTo>
                    <a:pt x="0" y="209550"/>
                  </a:lnTo>
                  <a:close/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1828800"/>
              <a:ext cx="838200" cy="209550"/>
            </a:xfrm>
            <a:custGeom>
              <a:avLst/>
              <a:gdLst/>
              <a:ahLst/>
              <a:cxnLst/>
              <a:rect l="l" t="t" r="r" b="b"/>
              <a:pathLst>
                <a:path w="838200" h="209550">
                  <a:moveTo>
                    <a:pt x="0" y="209550"/>
                  </a:moveTo>
                  <a:lnTo>
                    <a:pt x="628650" y="209550"/>
                  </a:lnTo>
                  <a:lnTo>
                    <a:pt x="838200" y="0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48050" y="2038350"/>
              <a:ext cx="0" cy="1085850"/>
            </a:xfrm>
            <a:custGeom>
              <a:avLst/>
              <a:gdLst/>
              <a:ahLst/>
              <a:cxnLst/>
              <a:rect l="l" t="t" r="r" b="b"/>
              <a:pathLst>
                <a:path h="1085850">
                  <a:moveTo>
                    <a:pt x="0" y="0"/>
                  </a:moveTo>
                  <a:lnTo>
                    <a:pt x="0" y="1085849"/>
                  </a:lnTo>
                </a:path>
              </a:pathLst>
            </a:custGeom>
            <a:ln w="25400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4300" y="2778125"/>
              <a:ext cx="333375" cy="574675"/>
            </a:xfrm>
            <a:custGeom>
              <a:avLst/>
              <a:gdLst/>
              <a:ahLst/>
              <a:cxnLst/>
              <a:rect l="l" t="t" r="r" b="b"/>
              <a:pathLst>
                <a:path w="333375" h="574675">
                  <a:moveTo>
                    <a:pt x="0" y="574674"/>
                  </a:moveTo>
                  <a:lnTo>
                    <a:pt x="333375" y="574674"/>
                  </a:lnTo>
                  <a:lnTo>
                    <a:pt x="333375" y="0"/>
                  </a:lnTo>
                  <a:lnTo>
                    <a:pt x="0" y="0"/>
                  </a:lnTo>
                  <a:lnTo>
                    <a:pt x="0" y="574674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27675" y="2667000"/>
              <a:ext cx="111125" cy="685800"/>
            </a:xfrm>
            <a:custGeom>
              <a:avLst/>
              <a:gdLst/>
              <a:ahLst/>
              <a:cxnLst/>
              <a:rect l="l" t="t" r="r" b="b"/>
              <a:pathLst>
                <a:path w="111125" h="685800">
                  <a:moveTo>
                    <a:pt x="111125" y="0"/>
                  </a:moveTo>
                  <a:lnTo>
                    <a:pt x="0" y="111125"/>
                  </a:lnTo>
                  <a:lnTo>
                    <a:pt x="0" y="685800"/>
                  </a:lnTo>
                  <a:lnTo>
                    <a:pt x="111125" y="574675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7979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444500" y="0"/>
                  </a:moveTo>
                  <a:lnTo>
                    <a:pt x="111125" y="0"/>
                  </a:lnTo>
                  <a:lnTo>
                    <a:pt x="0" y="111125"/>
                  </a:lnTo>
                  <a:lnTo>
                    <a:pt x="333375" y="111125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AB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4300" y="2667000"/>
              <a:ext cx="444500" cy="685800"/>
            </a:xfrm>
            <a:custGeom>
              <a:avLst/>
              <a:gdLst/>
              <a:ahLst/>
              <a:cxnLst/>
              <a:rect l="l" t="t" r="r" b="b"/>
              <a:pathLst>
                <a:path w="444500" h="685800">
                  <a:moveTo>
                    <a:pt x="0" y="111125"/>
                  </a:moveTo>
                  <a:lnTo>
                    <a:pt x="111125" y="0"/>
                  </a:lnTo>
                  <a:lnTo>
                    <a:pt x="444500" y="0"/>
                  </a:lnTo>
                  <a:lnTo>
                    <a:pt x="444500" y="574675"/>
                  </a:lnTo>
                  <a:lnTo>
                    <a:pt x="333375" y="685800"/>
                  </a:lnTo>
                  <a:lnTo>
                    <a:pt x="0" y="685800"/>
                  </a:lnTo>
                  <a:lnTo>
                    <a:pt x="0" y="111125"/>
                  </a:lnTo>
                  <a:close/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94300" y="2667000"/>
              <a:ext cx="444500" cy="111125"/>
            </a:xfrm>
            <a:custGeom>
              <a:avLst/>
              <a:gdLst/>
              <a:ahLst/>
              <a:cxnLst/>
              <a:rect l="l" t="t" r="r" b="b"/>
              <a:pathLst>
                <a:path w="444500" h="111125">
                  <a:moveTo>
                    <a:pt x="0" y="111125"/>
                  </a:moveTo>
                  <a:lnTo>
                    <a:pt x="333375" y="111125"/>
                  </a:lnTo>
                  <a:lnTo>
                    <a:pt x="444500" y="0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27675" y="2778125"/>
              <a:ext cx="0" cy="574675"/>
            </a:xfrm>
            <a:custGeom>
              <a:avLst/>
              <a:gdLst/>
              <a:ahLst/>
              <a:cxnLst/>
              <a:rect l="l" t="t" r="r" b="b"/>
              <a:pathLst>
                <a:path h="574675">
                  <a:moveTo>
                    <a:pt x="0" y="0"/>
                  </a:moveTo>
                  <a:lnTo>
                    <a:pt x="0" y="574674"/>
                  </a:lnTo>
                </a:path>
              </a:pathLst>
            </a:custGeom>
            <a:ln w="25400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29000" y="2057400"/>
              <a:ext cx="3200400" cy="1143000"/>
            </a:xfrm>
            <a:custGeom>
              <a:avLst/>
              <a:gdLst/>
              <a:ahLst/>
              <a:cxnLst/>
              <a:rect l="l" t="t" r="r" b="b"/>
              <a:pathLst>
                <a:path w="3200400" h="1143000">
                  <a:moveTo>
                    <a:pt x="3200400" y="11430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77000" y="3124200"/>
              <a:ext cx="228600" cy="2286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77000" y="31242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114300"/>
                  </a:move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86400" y="2743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52800" y="1981200"/>
              <a:ext cx="152400" cy="152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2000" y="1676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14400" y="15240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66800" y="14478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200" y="12954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2000" y="1219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71600" y="1219200"/>
              <a:ext cx="0" cy="1219200"/>
            </a:xfrm>
            <a:custGeom>
              <a:avLst/>
              <a:gdLst/>
              <a:ahLst/>
              <a:cxnLst/>
              <a:rect l="l" t="t" r="r" b="b"/>
              <a:pathLst>
                <a:path h="1219200">
                  <a:moveTo>
                    <a:pt x="0" y="0"/>
                  </a:moveTo>
                  <a:lnTo>
                    <a:pt x="1" y="1219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000" y="14478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000" y="1676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2000" y="19050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000" y="21336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20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2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906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47800" y="23622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5334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2000" y="28956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14400" y="27432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43000" y="25908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954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71600" y="2438400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73826" y="2279650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8" y="969962"/>
                  </a:lnTo>
                  <a:lnTo>
                    <a:pt x="152398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505" y="2867867"/>
              <a:ext cx="772160" cy="407670"/>
            </a:xfrm>
            <a:custGeom>
              <a:avLst/>
              <a:gdLst/>
              <a:ahLst/>
              <a:cxnLst/>
              <a:rect l="l" t="t" r="r" b="b"/>
              <a:pathLst>
                <a:path w="772159" h="407670">
                  <a:moveTo>
                    <a:pt x="516050" y="0"/>
                  </a:moveTo>
                  <a:lnTo>
                    <a:pt x="549673" y="68380"/>
                  </a:lnTo>
                  <a:lnTo>
                    <a:pt x="0" y="338664"/>
                  </a:lnTo>
                  <a:lnTo>
                    <a:pt x="33624" y="407045"/>
                  </a:lnTo>
                  <a:lnTo>
                    <a:pt x="583298" y="136761"/>
                  </a:lnTo>
                  <a:lnTo>
                    <a:pt x="668919" y="136761"/>
                  </a:lnTo>
                  <a:lnTo>
                    <a:pt x="771626" y="1699"/>
                  </a:lnTo>
                  <a:lnTo>
                    <a:pt x="516050" y="0"/>
                  </a:lnTo>
                  <a:close/>
                </a:path>
                <a:path w="772159" h="407670">
                  <a:moveTo>
                    <a:pt x="668919" y="136761"/>
                  </a:moveTo>
                  <a:lnTo>
                    <a:pt x="583298" y="136761"/>
                  </a:lnTo>
                  <a:lnTo>
                    <a:pt x="616921" y="205140"/>
                  </a:lnTo>
                  <a:lnTo>
                    <a:pt x="668919" y="136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8125" y="3135312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0"/>
                  </a:lnTo>
                  <a:lnTo>
                    <a:pt x="0" y="152400"/>
                  </a:lnTo>
                  <a:lnTo>
                    <a:pt x="742950" y="152400"/>
                  </a:lnTo>
                  <a:lnTo>
                    <a:pt x="742950" y="2286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7700" y="1884362"/>
              <a:ext cx="228600" cy="970280"/>
            </a:xfrm>
            <a:custGeom>
              <a:avLst/>
              <a:gdLst/>
              <a:ahLst/>
              <a:cxnLst/>
              <a:rect l="l" t="t" r="r" b="b"/>
              <a:pathLst>
                <a:path w="228600" h="970280">
                  <a:moveTo>
                    <a:pt x="152400" y="228600"/>
                  </a:moveTo>
                  <a:lnTo>
                    <a:pt x="76200" y="228600"/>
                  </a:lnTo>
                  <a:lnTo>
                    <a:pt x="76199" y="969962"/>
                  </a:lnTo>
                  <a:lnTo>
                    <a:pt x="152399" y="969962"/>
                  </a:lnTo>
                  <a:lnTo>
                    <a:pt x="152400" y="228600"/>
                  </a:lnTo>
                  <a:close/>
                </a:path>
                <a:path w="228600" h="970280">
                  <a:moveTo>
                    <a:pt x="114300" y="0"/>
                  </a:moveTo>
                  <a:lnTo>
                    <a:pt x="0" y="228600"/>
                  </a:lnTo>
                  <a:lnTo>
                    <a:pt x="228600" y="228601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792" y="2232670"/>
              <a:ext cx="937894" cy="643255"/>
            </a:xfrm>
            <a:custGeom>
              <a:avLst/>
              <a:gdLst/>
              <a:ahLst/>
              <a:cxnLst/>
              <a:rect l="l" t="t" r="r" b="b"/>
              <a:pathLst>
                <a:path w="937894" h="643255">
                  <a:moveTo>
                    <a:pt x="937631" y="0"/>
                  </a:moveTo>
                  <a:lnTo>
                    <a:pt x="684034" y="31795"/>
                  </a:lnTo>
                  <a:lnTo>
                    <a:pt x="726325" y="95181"/>
                  </a:lnTo>
                  <a:lnTo>
                    <a:pt x="0" y="579791"/>
                  </a:lnTo>
                  <a:lnTo>
                    <a:pt x="42291" y="643178"/>
                  </a:lnTo>
                  <a:lnTo>
                    <a:pt x="768618" y="158568"/>
                  </a:lnTo>
                  <a:lnTo>
                    <a:pt x="847099" y="158568"/>
                  </a:lnTo>
                  <a:lnTo>
                    <a:pt x="937631" y="0"/>
                  </a:lnTo>
                  <a:close/>
                </a:path>
                <a:path w="937894" h="643255">
                  <a:moveTo>
                    <a:pt x="847099" y="158568"/>
                  </a:moveTo>
                  <a:lnTo>
                    <a:pt x="768618" y="158568"/>
                  </a:lnTo>
                  <a:lnTo>
                    <a:pt x="810910" y="221955"/>
                  </a:lnTo>
                  <a:lnTo>
                    <a:pt x="847099" y="158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000" y="2740023"/>
              <a:ext cx="971550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895350" y="152400"/>
                  </a:moveTo>
                  <a:lnTo>
                    <a:pt x="742950" y="152400"/>
                  </a:lnTo>
                  <a:lnTo>
                    <a:pt x="742950" y="228600"/>
                  </a:lnTo>
                  <a:lnTo>
                    <a:pt x="895350" y="152400"/>
                  </a:lnTo>
                  <a:close/>
                </a:path>
                <a:path w="971550" h="228600">
                  <a:moveTo>
                    <a:pt x="742950" y="0"/>
                  </a:moveTo>
                  <a:lnTo>
                    <a:pt x="742950" y="76200"/>
                  </a:lnTo>
                  <a:lnTo>
                    <a:pt x="0" y="76201"/>
                  </a:lnTo>
                  <a:lnTo>
                    <a:pt x="0" y="152401"/>
                  </a:lnTo>
                  <a:lnTo>
                    <a:pt x="895350" y="152400"/>
                  </a:lnTo>
                  <a:lnTo>
                    <a:pt x="971550" y="1143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 txBox="1"/>
            <p:nvPr/>
          </p:nvSpPr>
          <p:spPr>
            <a:xfrm>
              <a:off x="383540" y="2839720"/>
              <a:ext cx="45593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275" dirty="0">
                  <a:latin typeface="Arial Unicode MS"/>
                  <a:cs typeface="Arial Unicode MS"/>
                </a:rPr>
                <a:t>O</a:t>
              </a:r>
              <a:r>
                <a:rPr sz="2400" spc="112" baseline="-19097" dirty="0">
                  <a:latin typeface="Arial Unicode MS"/>
                  <a:cs typeface="Arial Unicode MS"/>
                </a:rPr>
                <a:t>w</a:t>
              </a:r>
              <a:endParaRPr sz="2400" baseline="-19097" dirty="0">
                <a:latin typeface="Arial Unicode MS"/>
                <a:cs typeface="Arial Unicode MS"/>
              </a:endParaRPr>
            </a:p>
          </p:txBody>
        </p:sp>
        <p:sp>
          <p:nvSpPr>
            <p:cNvPr id="48" name="object 48"/>
            <p:cNvSpPr txBox="1"/>
            <p:nvPr/>
          </p:nvSpPr>
          <p:spPr>
            <a:xfrm>
              <a:off x="3126739" y="2077720"/>
              <a:ext cx="190500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305" dirty="0">
                  <a:solidFill>
                    <a:srgbClr val="FFFFFF"/>
                  </a:solidFill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49" name="object 49"/>
            <p:cNvSpPr txBox="1"/>
            <p:nvPr/>
          </p:nvSpPr>
          <p:spPr>
            <a:xfrm>
              <a:off x="5431790" y="2306320"/>
              <a:ext cx="208279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100" dirty="0">
                  <a:latin typeface="Arial Unicode MS"/>
                  <a:cs typeface="Arial Unicode MS"/>
                </a:rPr>
                <a:t>p</a:t>
              </a:r>
              <a:endParaRPr sz="2400">
                <a:latin typeface="Arial Unicode MS"/>
                <a:cs typeface="Arial Unicode M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24400" y="2854036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88568" y="2791691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2737" y="2760517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16905" y="2698173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724400" y="2667000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81073" y="2667000"/>
              <a:ext cx="0" cy="499109"/>
            </a:xfrm>
            <a:custGeom>
              <a:avLst/>
              <a:gdLst/>
              <a:ahLst/>
              <a:cxnLst/>
              <a:rect l="l" t="t" r="r" b="b"/>
              <a:pathLst>
                <a:path h="499110">
                  <a:moveTo>
                    <a:pt x="0" y="0"/>
                  </a:moveTo>
                  <a:lnTo>
                    <a:pt x="1" y="498764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24400" y="2760517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24400" y="2854036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24400" y="2947554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24400" y="3041073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24400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916905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820652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13157" y="3134591"/>
              <a:ext cx="288925" cy="218440"/>
            </a:xfrm>
            <a:custGeom>
              <a:avLst/>
              <a:gdLst/>
              <a:ahLst/>
              <a:cxnLst/>
              <a:rect l="l" t="t" r="r" b="b"/>
              <a:pathLst>
                <a:path w="288925" h="218439">
                  <a:moveTo>
                    <a:pt x="288757" y="0"/>
                  </a:moveTo>
                  <a:lnTo>
                    <a:pt x="0" y="218209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724399" y="3352800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788567" y="3290454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4820" y="3228108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948988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81072" y="3165763"/>
              <a:ext cx="353060" cy="0"/>
            </a:xfrm>
            <a:custGeom>
              <a:avLst/>
              <a:gdLst/>
              <a:ahLst/>
              <a:cxnLst/>
              <a:rect l="l" t="t" r="r" b="b"/>
              <a:pathLst>
                <a:path w="353060">
                  <a:moveTo>
                    <a:pt x="352926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 txBox="1"/>
            <p:nvPr/>
          </p:nvSpPr>
          <p:spPr>
            <a:xfrm>
              <a:off x="3745865" y="1870442"/>
              <a:ext cx="877209" cy="238527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670"/>
                </a:lnSpc>
                <a:spcBef>
                  <a:spcPts val="160"/>
                </a:spcBef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Footlight MT Light"/>
                </a:rPr>
                <a:t>视线</a:t>
              </a:r>
              <a:endParaRPr sz="2400" dirty="0">
                <a:latin typeface="黑体" panose="02010609060101010101" pitchFamily="49" charset="-122"/>
                <a:ea typeface="黑体" panose="02010609060101010101" pitchFamily="49" charset="-122"/>
                <a:cs typeface="Footlight MT Light"/>
              </a:endParaRPr>
            </a:p>
          </p:txBody>
        </p:sp>
      </p:grpSp>
      <p:sp>
        <p:nvSpPr>
          <p:cNvPr id="72" name="矩形 71"/>
          <p:cNvSpPr/>
          <p:nvPr/>
        </p:nvSpPr>
        <p:spPr>
          <a:xfrm>
            <a:off x="6391487" y="3402089"/>
            <a:ext cx="6218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552575" algn="r">
              <a:lnSpc>
                <a:spcPct val="100000"/>
              </a:lnSpc>
              <a:spcBef>
                <a:spcPts val="980"/>
              </a:spcBef>
            </a:pPr>
            <a:r>
              <a:rPr lang="en-US" altLang="zh-CN" sz="2400" spc="-55" dirty="0">
                <a:latin typeface="Arial Unicode MS"/>
                <a:cs typeface="Arial Unicode MS"/>
              </a:rPr>
              <a:t>C</a:t>
            </a:r>
            <a:endParaRPr lang="en-US" altLang="zh-CN" sz="2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0252" y="6336474"/>
            <a:ext cx="756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10" dirty="0">
                <a:latin typeface="Footlight MT Light"/>
                <a:cs typeface="Footlight MT Light"/>
                <a:hlinkClick r:id="rId2"/>
              </a:rPr>
              <a:t>http://www.robots.ox.ac.uk/~vgg/projects/SingleView/models/hut/hutme.wrl</a:t>
            </a:r>
            <a:endParaRPr sz="1800">
              <a:latin typeface="Footlight MT Light"/>
              <a:cs typeface="Footlight MT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203" y="145605"/>
            <a:ext cx="7232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从单张图像恢复场景结构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52600" y="950323"/>
            <a:ext cx="5943600" cy="50945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057400"/>
            <a:ext cx="2085975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3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相似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4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仿射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pPr marL="12700"/>
            <a:r>
              <a:rPr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-</a:t>
            </a:r>
            <a:r>
              <a:rPr 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 </a:t>
            </a:r>
            <a:r>
              <a:rPr lang="zh-CN" altLang="en-US" sz="2400" spc="-5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射影</a:t>
            </a: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  <a:p>
            <a:pPr marL="12700">
              <a:lnSpc>
                <a:spcPct val="100000"/>
              </a:lnSpc>
            </a:pP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Arial Unicode MS"/>
            </a:endParaRPr>
          </a:p>
        </p:txBody>
      </p:sp>
      <p:sp>
        <p:nvSpPr>
          <p:cNvPr id="5" name="object 4"/>
          <p:cNvSpPr txBox="1">
            <a:spLocks noGrp="1"/>
          </p:cNvSpPr>
          <p:nvPr>
            <p:ph type="title"/>
          </p:nvPr>
        </p:nvSpPr>
        <p:spPr>
          <a:xfrm>
            <a:off x="2586513" y="254825"/>
            <a:ext cx="397097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351366" y="5012266"/>
            <a:ext cx="516466" cy="702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35940" y="4358449"/>
            <a:ext cx="357886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indent="-1365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保留长度（面积）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indent="-136525">
              <a:lnSpc>
                <a:spcPts val="2875"/>
              </a:lnSpc>
              <a:spcBef>
                <a:spcPts val="20"/>
              </a:spcBef>
              <a:buChar char="-"/>
              <a:tabLst>
                <a:tab pos="174625" algn="l"/>
              </a:tabLst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3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49225" marR="1059815" indent="-136525">
              <a:lnSpc>
                <a:spcPts val="2900"/>
              </a:lnSpc>
              <a:spcBef>
                <a:spcPts val="70"/>
              </a:spcBef>
              <a:buChar char="-"/>
              <a:tabLst>
                <a:tab pos="1746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刚性物体的运动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0052" y="1862785"/>
            <a:ext cx="2018348" cy="1179809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spcBef>
                <a:spcPts val="1739"/>
              </a:spcBef>
            </a:pPr>
            <a:r>
              <a:rPr lang="zh-CN" altLang="en-US" sz="2400" spc="-60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等距变换</a:t>
            </a: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spcBef>
                <a:spcPts val="1739"/>
              </a:spcBef>
            </a:pP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[</a:t>
            </a: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欧式变换</a:t>
            </a:r>
            <a:r>
              <a:rPr lang="en-US" altLang="zh-CN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]</a:t>
            </a:r>
            <a:endParaRPr lang="en-US"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800600" y="4572000"/>
            <a:ext cx="3977711" cy="1537862"/>
            <a:chOff x="4800600" y="4572000"/>
            <a:chExt cx="3977711" cy="1537862"/>
          </a:xfrm>
        </p:grpSpPr>
        <p:sp>
          <p:nvSpPr>
            <p:cNvPr id="19" name="object 19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1524000"/>
                  </a:moveTo>
                  <a:lnTo>
                    <a:pt x="1524000" y="15240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9000" y="4572000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00600" y="4572000"/>
              <a:ext cx="1524000" cy="1524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200" y="5162551"/>
              <a:ext cx="609600" cy="190500"/>
            </a:xfrm>
            <a:custGeom>
              <a:avLst/>
              <a:gdLst/>
              <a:ahLst/>
              <a:cxnLst/>
              <a:rect l="l" t="t" r="r" b="b"/>
              <a:pathLst>
                <a:path w="609600" h="190500">
                  <a:moveTo>
                    <a:pt x="0" y="63498"/>
                  </a:moveTo>
                  <a:lnTo>
                    <a:pt x="0" y="126998"/>
                  </a:lnTo>
                  <a:lnTo>
                    <a:pt x="419100" y="127000"/>
                  </a:lnTo>
                  <a:lnTo>
                    <a:pt x="419100" y="190500"/>
                  </a:lnTo>
                  <a:lnTo>
                    <a:pt x="609600" y="95250"/>
                  </a:lnTo>
                  <a:lnTo>
                    <a:pt x="546100" y="63500"/>
                  </a:lnTo>
                  <a:lnTo>
                    <a:pt x="0" y="63498"/>
                  </a:lnTo>
                  <a:close/>
                </a:path>
                <a:path w="609600" h="190500">
                  <a:moveTo>
                    <a:pt x="419100" y="0"/>
                  </a:moveTo>
                  <a:lnTo>
                    <a:pt x="419100" y="63500"/>
                  </a:lnTo>
                  <a:lnTo>
                    <a:pt x="546100" y="635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23688" y="4634338"/>
              <a:ext cx="246083" cy="11523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69771" y="4634338"/>
              <a:ext cx="1308539" cy="62497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23688" y="4634338"/>
              <a:ext cx="1554622" cy="14755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97082" y="5259311"/>
              <a:ext cx="781229" cy="85055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422277" y="20362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4]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113766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1524000"/>
                </a:moveTo>
                <a:lnTo>
                  <a:pt x="1524000" y="1524000"/>
                </a:lnTo>
                <a:lnTo>
                  <a:pt x="1524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10400" y="4953000"/>
            <a:ext cx="1524000" cy="1524000"/>
          </a:xfrm>
          <a:custGeom>
            <a:avLst/>
            <a:gdLst/>
            <a:ahLst/>
            <a:cxnLst/>
            <a:rect l="l" t="t" r="r" b="b"/>
            <a:pathLst>
              <a:path w="1524000" h="1524000">
                <a:moveTo>
                  <a:pt x="0" y="0"/>
                </a:moveTo>
                <a:lnTo>
                  <a:pt x="1524000" y="0"/>
                </a:lnTo>
                <a:lnTo>
                  <a:pt x="1524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2D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Arial Unicode MS"/>
              </a:rPr>
              <a:t>变换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459740" y="2141220"/>
            <a:ext cx="194881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相似变换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: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8340" y="4583874"/>
            <a:ext cx="251269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4625" indent="-161925">
              <a:lnSpc>
                <a:spcPct val="100000"/>
              </a:lnSpc>
              <a:spcBef>
                <a:spcPts val="100"/>
              </a:spcBef>
              <a:buChar char="-"/>
              <a:tabLst>
                <a:tab pos="174625" algn="l"/>
              </a:tabLst>
            </a:pPr>
            <a:r>
              <a:rPr lang="zh-CN" altLang="en-US" sz="2400" spc="-1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不变量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spcBef>
                <a:spcPts val="20"/>
              </a:spcBef>
              <a:buChar char="-"/>
              <a:tabLst>
                <a:tab pos="631825" algn="l"/>
              </a:tabLs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长度的比值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631825" lvl="1" indent="-161925">
              <a:lnSpc>
                <a:spcPts val="2875"/>
              </a:lnSpc>
              <a:buChar char="-"/>
              <a:tabLst>
                <a:tab pos="631825" algn="l"/>
              </a:tabLst>
            </a:pPr>
            <a:r>
              <a:rPr lang="zh-CN" altLang="en-US"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角度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-4</a:t>
            </a:r>
            <a:r>
              <a:rPr sz="2400" spc="-1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 </a:t>
            </a:r>
            <a:r>
              <a:rPr sz="2400" spc="-5" dirty="0">
                <a:latin typeface="黑体" panose="02010609060101010101" pitchFamily="49" charset="-122"/>
                <a:ea typeface="黑体" panose="02010609060101010101" pitchFamily="49" charset="-122"/>
                <a:cs typeface="Calibri"/>
              </a:rPr>
              <a:t>DOF</a:t>
            </a:r>
            <a:endParaRPr sz="2400" dirty="0">
              <a:latin typeface="黑体" panose="02010609060101010101" pitchFamily="49" charset="-122"/>
              <a:ea typeface="黑体" panose="02010609060101010101" pitchFamily="49" charset="-122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572000" y="4953000"/>
            <a:ext cx="152400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24600" y="5543551"/>
            <a:ext cx="609600" cy="190500"/>
          </a:xfrm>
          <a:custGeom>
            <a:avLst/>
            <a:gdLst/>
            <a:ahLst/>
            <a:cxnLst/>
            <a:rect l="l" t="t" r="r" b="b"/>
            <a:pathLst>
              <a:path w="609600" h="190500">
                <a:moveTo>
                  <a:pt x="0" y="63498"/>
                </a:moveTo>
                <a:lnTo>
                  <a:pt x="0" y="126998"/>
                </a:lnTo>
                <a:lnTo>
                  <a:pt x="419100" y="126999"/>
                </a:lnTo>
                <a:lnTo>
                  <a:pt x="419100" y="190499"/>
                </a:lnTo>
                <a:lnTo>
                  <a:pt x="609600" y="95249"/>
                </a:lnTo>
                <a:lnTo>
                  <a:pt x="546099" y="63499"/>
                </a:lnTo>
                <a:lnTo>
                  <a:pt x="0" y="63498"/>
                </a:lnTo>
                <a:close/>
              </a:path>
              <a:path w="609600" h="190500">
                <a:moveTo>
                  <a:pt x="419100" y="0"/>
                </a:moveTo>
                <a:lnTo>
                  <a:pt x="419100" y="63499"/>
                </a:lnTo>
                <a:lnTo>
                  <a:pt x="546099" y="63499"/>
                </a:lnTo>
                <a:lnTo>
                  <a:pt x="419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2539" y="5237539"/>
            <a:ext cx="558444" cy="6250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700984" y="5237539"/>
            <a:ext cx="625076" cy="558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42539" y="5237540"/>
            <a:ext cx="1183519" cy="11835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142539" y="5862616"/>
            <a:ext cx="625076" cy="55844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67615" y="5795983"/>
            <a:ext cx="558444" cy="6250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531100" y="315385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5" dirty="0">
                <a:solidFill>
                  <a:srgbClr val="FF0000"/>
                </a:solidFill>
                <a:latin typeface="Footlight MT Light"/>
                <a:cs typeface="Footlight MT Light"/>
              </a:rPr>
              <a:t>[Eq.</a:t>
            </a:r>
            <a:r>
              <a:rPr sz="2800" b="0" spc="-75" dirty="0">
                <a:solidFill>
                  <a:srgbClr val="FF0000"/>
                </a:solidFill>
                <a:latin typeface="Footlight MT Light"/>
                <a:cs typeface="Footlight MT Light"/>
              </a:rPr>
              <a:t> </a:t>
            </a:r>
            <a:r>
              <a:rPr sz="2800" b="0" dirty="0">
                <a:solidFill>
                  <a:srgbClr val="FF0000"/>
                </a:solidFill>
                <a:latin typeface="Footlight MT Light"/>
                <a:cs typeface="Footlight MT Light"/>
              </a:rPr>
              <a:t>5]</a:t>
            </a:r>
            <a:endParaRPr sz="2800">
              <a:latin typeface="Footlight MT Light"/>
              <a:cs typeface="Footlight MT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eqArr>
                              <m:eqArrPr>
                                <m:ctrlPr>
                                  <a:rPr lang="zh-CN" altLang="en-US" sz="2400" i="1">
                                    <a:latin typeface="Cambria Math" charset="0"/>
                                  </a:rPr>
                                </m:ctrlPr>
                              </m:eqArrP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&amp;1</m:t>
                                </m:r>
                              </m:e>
                            </m:eqArr>
                          </m:den>
                        </m:f>
                      </m:e>
                    </m:d>
                    <m:r>
                      <a:rPr lang="en-US" altLang="zh-CN" sz="2400" b="1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zh-CN" sz="2400" b="1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zh-CN" sz="2400" i="1">
                                  <a:latin typeface="Cambria Math"/>
                                </a:rPr>
                                <m:t>𝑅</m:t>
                              </m:r>
                            </m:e>
                            <m:e>
                              <m:r>
                                <a:rPr lang="en-US" altLang="zh-CN" sz="2400" b="1" i="1">
                                  <a:latin typeface="Cambria Math"/>
                                </a:rPr>
                                <m:t>𝒕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416" y="2103630"/>
                <a:ext cx="4114800" cy="105022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2400" i="1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72" y="3264919"/>
                <a:ext cx="1715341" cy="70833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</TotalTime>
  <Words>1457</Words>
  <Application>Microsoft Macintosh PowerPoint</Application>
  <PresentationFormat>全屏显示(4:3)</PresentationFormat>
  <Paragraphs>457</Paragraphs>
  <Slides>47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1" baseType="lpstr">
      <vt:lpstr>Arial Unicode MS</vt:lpstr>
      <vt:lpstr>Calibri</vt:lpstr>
      <vt:lpstr>Cambria Math</vt:lpstr>
      <vt:lpstr>Footlight MT Light</vt:lpstr>
      <vt:lpstr>Heiti SC Medium</vt:lpstr>
      <vt:lpstr>Lucida Sans</vt:lpstr>
      <vt:lpstr>SimHei</vt:lpstr>
      <vt:lpstr>Symbol</vt:lpstr>
      <vt:lpstr>Times New Roman</vt:lpstr>
      <vt:lpstr>等线</vt:lpstr>
      <vt:lpstr>黑体</vt:lpstr>
      <vt:lpstr>宋体</vt:lpstr>
      <vt:lpstr>Arial</vt:lpstr>
      <vt:lpstr>Office Theme</vt:lpstr>
      <vt:lpstr>Lecture 3 单视测量</vt:lpstr>
      <vt:lpstr>Lecture 3 单视测量</vt:lpstr>
      <vt:lpstr>PowerPoint 演示文稿</vt:lpstr>
      <vt:lpstr>PowerPoint 演示文稿</vt:lpstr>
      <vt:lpstr>相机标定后...</vt:lpstr>
      <vt:lpstr>从单张图像恢复场景结构</vt:lpstr>
      <vt:lpstr>2D变换</vt:lpstr>
      <vt:lpstr>2D变换</vt:lpstr>
      <vt:lpstr>2D变换</vt:lpstr>
      <vt:lpstr>2D变换</vt:lpstr>
      <vt:lpstr>2D变换</vt:lpstr>
      <vt:lpstr>2D变换</vt:lpstr>
      <vt:lpstr>交比</vt:lpstr>
      <vt:lpstr>Lecture 3 单视测量</vt:lpstr>
      <vt:lpstr>PowerPoint 演示文稿</vt:lpstr>
      <vt:lpstr>PowerPoint 演示文稿</vt:lpstr>
      <vt:lpstr>2D无穷远点(理想点)</vt:lpstr>
      <vt:lpstr>2D无穷远点(理想点)</vt:lpstr>
      <vt:lpstr>无穷远直线 l</vt:lpstr>
      <vt:lpstr>PowerPoint 演示文稿</vt:lpstr>
      <vt:lpstr>PowerPoint 演示文稿</vt:lpstr>
      <vt:lpstr>空间中的点和面</vt:lpstr>
      <vt:lpstr>空间中的线</vt:lpstr>
      <vt:lpstr>无穷远点</vt:lpstr>
      <vt:lpstr>影消点</vt:lpstr>
      <vt:lpstr>影消点和直线方向</vt:lpstr>
      <vt:lpstr>影消线（视平线）</vt:lpstr>
      <vt:lpstr>视平线例子</vt:lpstr>
      <vt:lpstr>这两条线是否平行？</vt:lpstr>
      <vt:lpstr>影消线和平面法向量</vt:lpstr>
      <vt:lpstr>无穷远平面</vt:lpstr>
      <vt:lpstr>PowerPoint 演示文稿</vt:lpstr>
      <vt:lpstr>的性质</vt:lpstr>
      <vt:lpstr>PowerPoint 演示文稿</vt:lpstr>
      <vt:lpstr>Lecture 3 单视测量</vt:lpstr>
      <vt:lpstr>单视图标定 –例子</vt:lpstr>
      <vt:lpstr>单视图标定 –例子</vt:lpstr>
      <vt:lpstr>单视图标定 –例子</vt:lpstr>
      <vt:lpstr>单视图标定 –例子</vt:lpstr>
      <vt:lpstr>单视图重构 –例子</vt:lpstr>
      <vt:lpstr>单视图重构 –例子</vt:lpstr>
      <vt:lpstr>PowerPoint 演示文稿</vt:lpstr>
      <vt:lpstr>Lecture 3 单视测量</vt:lpstr>
      <vt:lpstr>PowerPoint 演示文稿</vt:lpstr>
      <vt:lpstr>单视图重构 –弊病</vt:lpstr>
      <vt:lpstr>影消点 -例子</vt:lpstr>
      <vt:lpstr>PowerPoint 演示文稿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 Single View Metrology</dc:title>
  <cp:lastModifiedBy>Microsoft Office 用户</cp:lastModifiedBy>
  <cp:revision>113</cp:revision>
  <dcterms:created xsi:type="dcterms:W3CDTF">2019-08-24T04:11:36Z</dcterms:created>
  <dcterms:modified xsi:type="dcterms:W3CDTF">2019-10-23T08:52:46Z</dcterms:modified>
</cp:coreProperties>
</file>