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323" r:id="rId12"/>
    <p:sldId id="268" r:id="rId13"/>
    <p:sldId id="324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321" r:id="rId35"/>
    <p:sldId id="291" r:id="rId36"/>
    <p:sldId id="292" r:id="rId37"/>
    <p:sldId id="322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88">
          <p15:clr>
            <a:srgbClr val="A4A3A4"/>
          </p15:clr>
        </p15:guide>
        <p15:guide id="2" pos="21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79"/>
    <p:restoredTop sz="86424"/>
  </p:normalViewPr>
  <p:slideViewPr>
    <p:cSldViewPr>
      <p:cViewPr varScale="1">
        <p:scale>
          <a:sx n="77" d="100"/>
          <a:sy n="77" d="100"/>
        </p:scale>
        <p:origin x="176" y="440"/>
      </p:cViewPr>
      <p:guideLst>
        <p:guide orient="horz" pos="2988"/>
        <p:guide pos="2113"/>
      </p:guideLst>
    </p:cSldViewPr>
  </p:slideViewPr>
  <p:outlineViewPr>
    <p:cViewPr>
      <p:scale>
        <a:sx n="33" d="100"/>
        <a:sy n="33" d="100"/>
      </p:scale>
      <p:origin x="0" y="-54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051EA-7116-FD48-95CB-BE3C2339D8BA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EC8B4-CA59-3A42-9198-08DF62B576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473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EC8B4-CA59-3A42-9198-08DF62B5769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1866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EC8B4-CA59-3A42-9198-08DF62B5769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7141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0C2F9-FC34-384D-BBC7-9C63C9DA2DC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291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EC8B4-CA59-3A42-9198-08DF62B5769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9475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2935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EC8B4-CA59-3A42-9198-08DF62B5769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945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EC8B4-CA59-3A42-9198-08DF62B5769F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1615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EC8B4-CA59-3A42-9198-08DF62B5769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253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EC8B4-CA59-3A42-9198-08DF62B5769F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9190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EC8B4-CA59-3A42-9198-08DF62B5769F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3422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EC8B4-CA59-3A42-9198-08DF62B5769F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0122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EC8B4-CA59-3A42-9198-08DF62B5769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8790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EC8B4-CA59-3A42-9198-08DF62B5769F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6145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EC8B4-CA59-3A42-9198-08DF62B5769F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13995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EC8B4-CA59-3A42-9198-08DF62B5769F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4890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EC8B4-CA59-3A42-9198-08DF62B5769F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16887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EC8B4-CA59-3A42-9198-08DF62B5769F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66249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EC8B4-CA59-3A42-9198-08DF62B5769F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0584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EC8B4-CA59-3A42-9198-08DF62B5769F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7528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EC8B4-CA59-3A42-9198-08DF62B5769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1701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EC8B4-CA59-3A42-9198-08DF62B5769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713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EC8B4-CA59-3A42-9198-08DF62B5769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5319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EC8B4-CA59-3A42-9198-08DF62B5769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0908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EC8B4-CA59-3A42-9198-08DF62B5769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0500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EC8B4-CA59-3A42-9198-08DF62B5769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3910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EC8B4-CA59-3A42-9198-08DF62B5769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1802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07539" y="164274"/>
            <a:ext cx="53289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Unicode MS" panose="020B0604020202020204" charset="-122"/>
                <a:cs typeface="Arial Unicode MS" panose="020B0604020202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Unicode MS" panose="020B0604020202020204" charset="-122"/>
                <a:cs typeface="Arial Unicode MS" panose="020B0604020202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Unicode MS" panose="020B0604020202020204" charset="-122"/>
                <a:cs typeface="Arial Unicode MS" panose="020B0604020202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838657" y="2571515"/>
            <a:ext cx="4471670" cy="1661993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583680" y="6377940"/>
            <a:ext cx="2103120" cy="27699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2351" y="115125"/>
            <a:ext cx="655929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Unicode MS" panose="020B0604020202020204" charset="-122"/>
                <a:cs typeface="Arial Unicode MS" panose="020B0604020202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38657" y="2571515"/>
            <a:ext cx="4471670" cy="1561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4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jpeg"/><Relationship Id="rId3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60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Relationship Id="rId10" Type="http://schemas.openxmlformats.org/officeDocument/2006/relationships/image" Target="../media/image8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5.png"/><Relationship Id="rId1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0" Type="http://schemas.openxmlformats.org/officeDocument/2006/relationships/image" Target="../media/image8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600200" y="651831"/>
            <a:ext cx="4114800" cy="1687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5" dirty="0">
                <a:latin typeface="Heiti SC Medium" pitchFamily="2" charset="-128"/>
                <a:ea typeface="Heiti SC Medium" pitchFamily="2" charset="-128"/>
                <a:cs typeface="Calibri" panose="020F0502020204030204"/>
              </a:rPr>
              <a:t>Lecture</a:t>
            </a:r>
            <a:r>
              <a:rPr sz="5400" spc="-5" dirty="0">
                <a:latin typeface="Heiti SC Medium" pitchFamily="2" charset="-128"/>
                <a:ea typeface="Heiti SC Medium" pitchFamily="2" charset="-128"/>
                <a:cs typeface="Calibri" panose="020F0502020204030204"/>
              </a:rPr>
              <a:t> </a:t>
            </a:r>
            <a:r>
              <a:rPr lang="en-US" altLang="zh-CN" sz="5400" dirty="0">
                <a:latin typeface="Heiti SC Medium" pitchFamily="2" charset="-128"/>
                <a:ea typeface="Heiti SC Medium" pitchFamily="2" charset="-128"/>
                <a:cs typeface="Calibri" panose="020F0502020204030204"/>
              </a:rPr>
              <a:t>4</a:t>
            </a:r>
            <a:endParaRPr sz="5400" dirty="0">
              <a:latin typeface="Heiti SC Medium" pitchFamily="2" charset="-128"/>
              <a:ea typeface="Heiti SC Medium" pitchFamily="2" charset="-128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zh-CN" altLang="en-US" sz="5400" dirty="0">
                <a:solidFill>
                  <a:srgbClr val="CC3300"/>
                </a:solidFill>
                <a:latin typeface="Heiti SC Medium" pitchFamily="2" charset="-128"/>
                <a:ea typeface="Heiti SC Medium" pitchFamily="2" charset="-128"/>
                <a:cs typeface="Calibri" panose="020F0502020204030204"/>
              </a:rPr>
              <a:t>极几何</a:t>
            </a:r>
            <a:endParaRPr sz="5400" dirty="0">
              <a:latin typeface="Heiti SC Medium" pitchFamily="2" charset="-128"/>
              <a:ea typeface="Heiti SC Medium" pitchFamily="2" charset="-128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1375" y="222885"/>
            <a:ext cx="238061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10" dirty="0">
                <a:latin typeface="黑体" panose="02010609060101010101" charset="-122"/>
                <a:ea typeface="黑体" panose="02010609060101010101" charset="-122"/>
              </a:rPr>
              <a:t>极线的例子</a:t>
            </a:r>
          </a:p>
        </p:txBody>
      </p:sp>
      <p:sp>
        <p:nvSpPr>
          <p:cNvPr id="3" name="object 3"/>
          <p:cNvSpPr/>
          <p:nvPr/>
        </p:nvSpPr>
        <p:spPr>
          <a:xfrm>
            <a:off x="1451729" y="2362200"/>
            <a:ext cx="2652085" cy="274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80955" y="2362200"/>
            <a:ext cx="2639275" cy="274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0270" y="2545079"/>
            <a:ext cx="2618740" cy="137160"/>
          </a:xfrm>
          <a:custGeom>
            <a:avLst/>
            <a:gdLst/>
            <a:ahLst/>
            <a:cxnLst/>
            <a:rect l="l" t="t" r="r" b="b"/>
            <a:pathLst>
              <a:path w="2618740" h="137160">
                <a:moveTo>
                  <a:pt x="0" y="0"/>
                </a:moveTo>
                <a:lnTo>
                  <a:pt x="2618607" y="13716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0270" y="3116579"/>
            <a:ext cx="2618740" cy="68580"/>
          </a:xfrm>
          <a:custGeom>
            <a:avLst/>
            <a:gdLst/>
            <a:ahLst/>
            <a:cxnLst/>
            <a:rect l="l" t="t" r="r" b="b"/>
            <a:pathLst>
              <a:path w="2618740" h="68580">
                <a:moveTo>
                  <a:pt x="0" y="0"/>
                </a:moveTo>
                <a:lnTo>
                  <a:pt x="2618607" y="6858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47800" y="3733800"/>
            <a:ext cx="2631440" cy="0"/>
          </a:xfrm>
          <a:custGeom>
            <a:avLst/>
            <a:gdLst/>
            <a:ahLst/>
            <a:cxnLst/>
            <a:rect l="l" t="t" r="r" b="b"/>
            <a:pathLst>
              <a:path w="2631440">
                <a:moveTo>
                  <a:pt x="0" y="0"/>
                </a:moveTo>
                <a:lnTo>
                  <a:pt x="2631076" y="1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89154" y="2556510"/>
            <a:ext cx="2618740" cy="68580"/>
          </a:xfrm>
          <a:custGeom>
            <a:avLst/>
            <a:gdLst/>
            <a:ahLst/>
            <a:cxnLst/>
            <a:rect l="l" t="t" r="r" b="b"/>
            <a:pathLst>
              <a:path w="2618740" h="68580">
                <a:moveTo>
                  <a:pt x="0" y="68580"/>
                </a:moveTo>
                <a:lnTo>
                  <a:pt x="2618607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76684" y="3059429"/>
            <a:ext cx="2656205" cy="91440"/>
          </a:xfrm>
          <a:custGeom>
            <a:avLst/>
            <a:gdLst/>
            <a:ahLst/>
            <a:cxnLst/>
            <a:rect l="l" t="t" r="r" b="b"/>
            <a:pathLst>
              <a:path w="2656204" h="91439">
                <a:moveTo>
                  <a:pt x="0" y="91440"/>
                </a:moveTo>
                <a:lnTo>
                  <a:pt x="2656016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01624" y="3722370"/>
            <a:ext cx="2618740" cy="0"/>
          </a:xfrm>
          <a:custGeom>
            <a:avLst/>
            <a:gdLst/>
            <a:ahLst/>
            <a:cxnLst/>
            <a:rect l="l" t="t" r="r" b="b"/>
            <a:pathLst>
              <a:path w="2618740">
                <a:moveTo>
                  <a:pt x="0" y="0"/>
                </a:moveTo>
                <a:lnTo>
                  <a:pt x="2618607" y="1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68854" y="2589529"/>
            <a:ext cx="100217" cy="939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44402" y="3103879"/>
            <a:ext cx="100217" cy="939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56872" y="3698240"/>
            <a:ext cx="100217" cy="939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49078" y="2555239"/>
            <a:ext cx="100217" cy="939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73288" y="3035300"/>
            <a:ext cx="100217" cy="939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73288" y="3663950"/>
            <a:ext cx="100217" cy="939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4）极几何特例1：平行视图"/>
          <p:cNvSpPr txBox="1">
            <a:spLocks noGrp="1"/>
          </p:cNvSpPr>
          <p:nvPr>
            <p:ph type="title"/>
          </p:nvPr>
        </p:nvSpPr>
        <p:spPr>
          <a:xfrm>
            <a:off x="2274570" y="226695"/>
            <a:ext cx="4593590" cy="574040"/>
          </a:xfrm>
          <a:prstGeom prst="rect">
            <a:avLst/>
          </a:prstGeom>
        </p:spPr>
        <p:txBody>
          <a:bodyPr>
            <a:normAutofit/>
          </a:bodyPr>
          <a:lstStyle>
            <a:lvl1pPr defTabSz="520065">
              <a:defRPr sz="7120"/>
            </a:lvl1pPr>
          </a:lstStyle>
          <a:p>
            <a:r>
              <a:rPr lang="zh-CN" altLang="en-US" sz="3600" dirty="0">
                <a:latin typeface="黑体" panose="02010609060101010101" charset="-122"/>
                <a:ea typeface="黑体" panose="02010609060101010101" charset="-122"/>
              </a:rPr>
              <a:t>极几何特例：平行视图</a:t>
            </a:r>
          </a:p>
        </p:txBody>
      </p:sp>
      <p:sp>
        <p:nvSpPr>
          <p:cNvPr id="206" name="正文"/>
          <p:cNvSpPr txBox="1">
            <a:spLocks noGrp="1"/>
          </p:cNvSpPr>
          <p:nvPr>
            <p:ph type="body" idx="1"/>
          </p:nvPr>
        </p:nvSpPr>
        <p:spPr>
          <a:xfrm>
            <a:off x="1838657" y="2571515"/>
            <a:ext cx="4471670" cy="55399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07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10" y="1395095"/>
            <a:ext cx="7231380" cy="365950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8" name="文本"/>
          <p:cNvSpPr txBox="1"/>
          <p:nvPr/>
        </p:nvSpPr>
        <p:spPr>
          <a:xfrm>
            <a:off x="4381128" y="3326982"/>
            <a:ext cx="54166" cy="200167"/>
          </a:xfrm>
          <a:prstGeom prst="rect">
            <a:avLst/>
          </a:prstGeom>
          <a:ln w="12700">
            <a:miter lim="400000"/>
          </a:ln>
        </p:spPr>
        <p:txBody>
          <a:bodyPr wrap="none" lIns="26789" tIns="26789" rIns="26789" bIns="26789" anchor="ctr">
            <a:spAutoFit/>
          </a:bodyPr>
          <a:lstStyle/>
          <a:p>
            <a:endParaRPr sz="950"/>
          </a:p>
        </p:txBody>
      </p:sp>
      <p:sp>
        <p:nvSpPr>
          <p:cNvPr id="209" name="图4：当两个图像平面是平行的，那么这个极点e和e‘就位于无穷远处。注意，这些极线平行于每个图像平面的u轴。"/>
          <p:cNvSpPr txBox="1"/>
          <p:nvPr/>
        </p:nvSpPr>
        <p:spPr>
          <a:xfrm>
            <a:off x="1763201" y="5209568"/>
            <a:ext cx="5616328" cy="1162097"/>
          </a:xfrm>
          <a:prstGeom prst="rect">
            <a:avLst/>
          </a:prstGeom>
          <a:ln w="12700">
            <a:miter lim="400000"/>
          </a:ln>
        </p:spPr>
        <p:txBody>
          <a:bodyPr wrap="square" lIns="26789" tIns="26789" rIns="26789" bIns="26789" anchor="ctr">
            <a:spAutoFit/>
          </a:bodyPr>
          <a:lstStyle/>
          <a:p>
            <a:r>
              <a:rPr sz="2400" dirty="0" err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当两个图像平面是平行的，那么这个极点</a:t>
            </a:r>
            <a:r>
              <a:rPr sz="2400" dirty="0" err="1"/>
              <a:t>e</a:t>
            </a:r>
            <a:r>
              <a:rPr sz="2400" dirty="0" err="1">
                <a:latin typeface="黑体" panose="02010609060101010101" charset="-122"/>
                <a:ea typeface="黑体" panose="02010609060101010101" charset="-122"/>
              </a:rPr>
              <a:t>和</a:t>
            </a:r>
            <a:r>
              <a:rPr sz="2400" dirty="0" err="1"/>
              <a:t>e‘</a:t>
            </a:r>
            <a:r>
              <a:rPr sz="2400" dirty="0" err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就位于无穷远处。注意，这些极线平行于每个图像平面的u轴</a:t>
            </a:r>
            <a:r>
              <a:rPr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1647770"/>
            <a:ext cx="3581400" cy="22001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5200" y="640715"/>
            <a:ext cx="46736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极几何特例：平行视图</a:t>
            </a:r>
            <a:endParaRPr lang="zh-CN" altLang="en-US" spc="-5" dirty="0">
              <a:latin typeface="黑体" panose="02010609060101010101" charset="-122"/>
              <a:ea typeface="黑体" panose="02010609060101010101" charset="-122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0" y="1574800"/>
            <a:ext cx="3581400" cy="228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2590800"/>
            <a:ext cx="3581400" cy="203200"/>
          </a:xfrm>
          <a:custGeom>
            <a:avLst/>
            <a:gdLst/>
            <a:ahLst/>
            <a:cxnLst/>
            <a:rect l="l" t="t" r="r" b="b"/>
            <a:pathLst>
              <a:path w="3581400" h="203200">
                <a:moveTo>
                  <a:pt x="0" y="203200"/>
                </a:moveTo>
                <a:lnTo>
                  <a:pt x="3581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0" y="3352800"/>
            <a:ext cx="3581400" cy="152400"/>
          </a:xfrm>
          <a:custGeom>
            <a:avLst/>
            <a:gdLst/>
            <a:ahLst/>
            <a:cxnLst/>
            <a:rect l="l" t="t" r="r" b="b"/>
            <a:pathLst>
              <a:path w="3581400" h="152400">
                <a:moveTo>
                  <a:pt x="0" y="152400"/>
                </a:moveTo>
                <a:lnTo>
                  <a:pt x="3581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00" y="1981200"/>
            <a:ext cx="3581400" cy="304800"/>
          </a:xfrm>
          <a:custGeom>
            <a:avLst/>
            <a:gdLst/>
            <a:ahLst/>
            <a:cxnLst/>
            <a:rect l="l" t="t" r="r" b="b"/>
            <a:pathLst>
              <a:path w="3581400" h="304800">
                <a:moveTo>
                  <a:pt x="0" y="304800"/>
                </a:moveTo>
                <a:lnTo>
                  <a:pt x="3581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0" y="2590800"/>
            <a:ext cx="3581400" cy="203200"/>
          </a:xfrm>
          <a:custGeom>
            <a:avLst/>
            <a:gdLst/>
            <a:ahLst/>
            <a:cxnLst/>
            <a:rect l="l" t="t" r="r" b="b"/>
            <a:pathLst>
              <a:path w="3581400" h="203200">
                <a:moveTo>
                  <a:pt x="0" y="203200"/>
                </a:moveTo>
                <a:lnTo>
                  <a:pt x="3581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0" y="3352800"/>
            <a:ext cx="3581400" cy="152400"/>
          </a:xfrm>
          <a:custGeom>
            <a:avLst/>
            <a:gdLst/>
            <a:ahLst/>
            <a:cxnLst/>
            <a:rect l="l" t="t" r="r" b="b"/>
            <a:pathLst>
              <a:path w="3581400" h="152400">
                <a:moveTo>
                  <a:pt x="0" y="152400"/>
                </a:moveTo>
                <a:lnTo>
                  <a:pt x="3581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0" y="1981200"/>
            <a:ext cx="3581400" cy="304800"/>
          </a:xfrm>
          <a:custGeom>
            <a:avLst/>
            <a:gdLst/>
            <a:ahLst/>
            <a:cxnLst/>
            <a:rect l="l" t="t" r="r" b="b"/>
            <a:pathLst>
              <a:path w="3581400" h="304800">
                <a:moveTo>
                  <a:pt x="0" y="304800"/>
                </a:moveTo>
                <a:lnTo>
                  <a:pt x="3581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5）极几何特例2：极点不变"/>
          <p:cNvSpPr txBox="1">
            <a:spLocks noGrp="1"/>
          </p:cNvSpPr>
          <p:nvPr>
            <p:ph type="title"/>
          </p:nvPr>
        </p:nvSpPr>
        <p:spPr>
          <a:xfrm>
            <a:off x="2108200" y="290195"/>
            <a:ext cx="4928870" cy="574040"/>
          </a:xfrm>
          <a:prstGeom prst="rect">
            <a:avLst/>
          </a:prstGeom>
        </p:spPr>
        <p:txBody>
          <a:bodyPr>
            <a:normAutofit/>
          </a:bodyPr>
          <a:lstStyle>
            <a:lvl1pPr defTabSz="520065">
              <a:defRPr sz="7120"/>
            </a:lvl1pPr>
          </a:lstStyle>
          <a:p>
            <a:r>
              <a:rPr sz="3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极几何特例2：极点不变</a:t>
            </a:r>
          </a:p>
        </p:txBody>
      </p:sp>
      <p:pic>
        <p:nvPicPr>
          <p:cNvPr id="213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790" y="3702685"/>
            <a:ext cx="2374900" cy="21266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14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260" y="1207770"/>
            <a:ext cx="2424430" cy="23190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15" name="图像" descr="图像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30" y="1207770"/>
            <a:ext cx="4814570" cy="38773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6" name="文本"/>
          <p:cNvSpPr txBox="1"/>
          <p:nvPr/>
        </p:nvSpPr>
        <p:spPr>
          <a:xfrm>
            <a:off x="4381128" y="3326982"/>
            <a:ext cx="54166" cy="200167"/>
          </a:xfrm>
          <a:prstGeom prst="rect">
            <a:avLst/>
          </a:prstGeom>
          <a:ln w="12700">
            <a:miter lim="400000"/>
          </a:ln>
        </p:spPr>
        <p:txBody>
          <a:bodyPr wrap="none" lIns="26789" tIns="26789" rIns="26789" bIns="26789" anchor="ctr">
            <a:spAutoFit/>
          </a:bodyPr>
          <a:lstStyle/>
          <a:p>
            <a:endParaRPr sz="950"/>
          </a:p>
        </p:txBody>
      </p:sp>
      <p:sp>
        <p:nvSpPr>
          <p:cNvPr id="217" name="两幅图上极点的位置相同，极点称作FOE（focus of expansion）…"/>
          <p:cNvSpPr txBox="1"/>
          <p:nvPr/>
        </p:nvSpPr>
        <p:spPr>
          <a:xfrm>
            <a:off x="1366253" y="4731356"/>
            <a:ext cx="4002152" cy="1900761"/>
          </a:xfrm>
          <a:prstGeom prst="rect">
            <a:avLst/>
          </a:prstGeom>
          <a:ln w="12700">
            <a:miter lim="400000"/>
          </a:ln>
        </p:spPr>
        <p:txBody>
          <a:bodyPr wrap="square" lIns="26789" tIns="26789" rIns="26789" bIns="26789" anchor="ctr">
            <a:spAutoFit/>
          </a:bodyPr>
          <a:lstStyle/>
          <a:p>
            <a:r>
              <a:rPr sz="2400" dirty="0" err="1"/>
              <a:t>两幅图上极点的位置相同，极点称作FOE（focus</a:t>
            </a:r>
            <a:r>
              <a:rPr sz="2400" dirty="0"/>
              <a:t> of expansion）</a:t>
            </a:r>
            <a:r>
              <a:rPr lang="zh-CN" altLang="en-US" sz="2400" dirty="0"/>
              <a:t>。</a:t>
            </a:r>
            <a:r>
              <a:rPr sz="2400" dirty="0" err="1"/>
              <a:t>这种配置让我们得以通过单幅视图估计深度</a:t>
            </a:r>
            <a:r>
              <a:rPr sz="2400" dirty="0"/>
              <a:t>。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685800"/>
            <a:ext cx="8534400" cy="48466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39" y="5739574"/>
            <a:ext cx="8836025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" indent="-118745">
              <a:lnSpc>
                <a:spcPct val="100000"/>
              </a:lnSpc>
              <a:spcBef>
                <a:spcPts val="100"/>
              </a:spcBef>
              <a:buChar char="-"/>
              <a:tabLst>
                <a:tab pos="132080" algn="l"/>
              </a:tabLst>
            </a:pPr>
            <a:r>
              <a:rPr lang="zh-CN" altLang="en-US" sz="2400" spc="-65" dirty="0">
                <a:latin typeface="黑体" panose="02010609060101010101" charset="-122"/>
                <a:ea typeface="黑体" panose="02010609060101010101" charset="-122"/>
                <a:cs typeface="Arial Unicode MS" panose="020B0604020202020204" charset="-122"/>
              </a:rPr>
              <a:t>两个视图观察相同物体</a:t>
            </a:r>
            <a:endParaRPr lang="en-US" altLang="zh-CN" sz="2400" spc="-65" dirty="0">
              <a:latin typeface="黑体" panose="02010609060101010101" charset="-122"/>
              <a:ea typeface="黑体" panose="02010609060101010101" charset="-122"/>
              <a:cs typeface="Arial Unicode MS" panose="020B0604020202020204" charset="-122"/>
            </a:endParaRPr>
          </a:p>
          <a:p>
            <a:pPr marL="131445" indent="-118745">
              <a:lnSpc>
                <a:spcPct val="100000"/>
              </a:lnSpc>
              <a:spcBef>
                <a:spcPts val="100"/>
              </a:spcBef>
              <a:buChar char="-"/>
              <a:tabLst>
                <a:tab pos="132080" algn="l"/>
              </a:tabLst>
            </a:pPr>
            <a:r>
              <a:rPr lang="zh-CN" altLang="en-US" sz="2400" spc="-65" dirty="0">
                <a:latin typeface="黑体" panose="02010609060101010101" charset="-122"/>
                <a:ea typeface="黑体" panose="02010609060101010101" charset="-122"/>
                <a:cs typeface="Arial Unicode MS" panose="020B0604020202020204" charset="-122"/>
              </a:rPr>
              <a:t>给定左视图上一点，如何在右视图上找到对应点？</a:t>
            </a:r>
            <a:endParaRPr sz="2400" dirty="0">
              <a:latin typeface="黑体" panose="02010609060101010101" charset="-122"/>
              <a:ea typeface="黑体" panose="02010609060101010101" charset="-122"/>
              <a:cs typeface="Arial Unicode MS" panose="020B0604020202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0237" y="2814637"/>
            <a:ext cx="238125" cy="238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16325" y="0"/>
            <a:ext cx="176085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charset="-122"/>
                <a:ea typeface="黑体" panose="02010609060101010101" charset="-122"/>
              </a:rPr>
              <a:t>极约束</a:t>
            </a:r>
            <a:endParaRPr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1702" y="2534920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p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72237" y="2814637"/>
            <a:ext cx="238125" cy="238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69940" y="2306320"/>
            <a:ext cx="1784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Where </a:t>
            </a:r>
            <a:r>
              <a:rPr sz="2400" spc="-85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is</a:t>
            </a:r>
            <a:r>
              <a:rPr sz="2400" spc="10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p’?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0800" y="2362200"/>
            <a:ext cx="609600" cy="1150620"/>
          </a:xfrm>
          <a:custGeom>
            <a:avLst/>
            <a:gdLst/>
            <a:ahLst/>
            <a:cxnLst/>
            <a:rect l="l" t="t" r="r" b="b"/>
            <a:pathLst>
              <a:path w="609600" h="1150620">
                <a:moveTo>
                  <a:pt x="609600" y="0"/>
                </a:moveTo>
                <a:lnTo>
                  <a:pt x="0" y="1150144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47800" y="2590800"/>
            <a:ext cx="5943600" cy="2819400"/>
          </a:xfrm>
          <a:custGeom>
            <a:avLst/>
            <a:gdLst/>
            <a:ahLst/>
            <a:cxnLst/>
            <a:rect l="l" t="t" r="r" b="b"/>
            <a:pathLst>
              <a:path w="5943600" h="2819400">
                <a:moveTo>
                  <a:pt x="74140" y="2743200"/>
                </a:moveTo>
                <a:lnTo>
                  <a:pt x="0" y="2743200"/>
                </a:lnTo>
                <a:lnTo>
                  <a:pt x="0" y="2819400"/>
                </a:lnTo>
                <a:lnTo>
                  <a:pt x="74140" y="2743200"/>
                </a:lnTo>
                <a:close/>
              </a:path>
              <a:path w="5943600" h="2819400">
                <a:moveTo>
                  <a:pt x="2743200" y="0"/>
                </a:moveTo>
                <a:lnTo>
                  <a:pt x="74140" y="2743200"/>
                </a:lnTo>
                <a:lnTo>
                  <a:pt x="5943600" y="2743200"/>
                </a:lnTo>
                <a:lnTo>
                  <a:pt x="27432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800" y="2590800"/>
            <a:ext cx="5943600" cy="2819400"/>
          </a:xfrm>
          <a:custGeom>
            <a:avLst/>
            <a:gdLst/>
            <a:ahLst/>
            <a:cxnLst/>
            <a:rect l="l" t="t" r="r" b="b"/>
            <a:pathLst>
              <a:path w="5943600" h="2819400">
                <a:moveTo>
                  <a:pt x="0" y="2819400"/>
                </a:moveTo>
                <a:lnTo>
                  <a:pt x="2743200" y="0"/>
                </a:lnTo>
                <a:lnTo>
                  <a:pt x="5943600" y="2743200"/>
                </a:lnTo>
                <a:lnTo>
                  <a:pt x="0" y="2743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19830" y="161925"/>
            <a:ext cx="150939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85" dirty="0">
                <a:latin typeface="黑体" panose="02010609060101010101" charset="-122"/>
                <a:ea typeface="黑体" panose="02010609060101010101" charset="-122"/>
              </a:rPr>
              <a:t>极几何</a:t>
            </a:r>
            <a:endParaRPr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62084" y="2797175"/>
            <a:ext cx="2667635" cy="2831465"/>
          </a:xfrm>
          <a:custGeom>
            <a:avLst/>
            <a:gdLst/>
            <a:ahLst/>
            <a:cxnLst/>
            <a:rect l="l" t="t" r="r" b="b"/>
            <a:pathLst>
              <a:path w="2667634" h="2831465">
                <a:moveTo>
                  <a:pt x="2400715" y="0"/>
                </a:moveTo>
                <a:lnTo>
                  <a:pt x="0" y="975804"/>
                </a:lnTo>
                <a:lnTo>
                  <a:pt x="266311" y="2831303"/>
                </a:lnTo>
                <a:lnTo>
                  <a:pt x="2667026" y="1855497"/>
                </a:lnTo>
                <a:lnTo>
                  <a:pt x="24007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2084" y="2797174"/>
            <a:ext cx="2667635" cy="2831465"/>
          </a:xfrm>
          <a:custGeom>
            <a:avLst/>
            <a:gdLst/>
            <a:ahLst/>
            <a:cxnLst/>
            <a:rect l="l" t="t" r="r" b="b"/>
            <a:pathLst>
              <a:path w="2667634" h="2831465">
                <a:moveTo>
                  <a:pt x="2400715" y="0"/>
                </a:moveTo>
                <a:lnTo>
                  <a:pt x="0" y="975805"/>
                </a:lnTo>
                <a:lnTo>
                  <a:pt x="266311" y="2831303"/>
                </a:lnTo>
                <a:lnTo>
                  <a:pt x="2667027" y="1855498"/>
                </a:lnTo>
                <a:lnTo>
                  <a:pt x="2400715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71800" y="1600200"/>
            <a:ext cx="2348865" cy="1927225"/>
          </a:xfrm>
          <a:custGeom>
            <a:avLst/>
            <a:gdLst/>
            <a:ahLst/>
            <a:cxnLst/>
            <a:rect l="l" t="t" r="r" b="b"/>
            <a:pathLst>
              <a:path w="2348865" h="1927225">
                <a:moveTo>
                  <a:pt x="148348" y="96780"/>
                </a:moveTo>
                <a:lnTo>
                  <a:pt x="88187" y="96780"/>
                </a:lnTo>
                <a:lnTo>
                  <a:pt x="2324630" y="1926887"/>
                </a:lnTo>
                <a:lnTo>
                  <a:pt x="2348759" y="1897401"/>
                </a:lnTo>
                <a:lnTo>
                  <a:pt x="148348" y="96780"/>
                </a:lnTo>
                <a:close/>
              </a:path>
              <a:path w="2348865" h="1927225">
                <a:moveTo>
                  <a:pt x="0" y="0"/>
                </a:moveTo>
                <a:lnTo>
                  <a:pt x="87108" y="194358"/>
                </a:lnTo>
                <a:lnTo>
                  <a:pt x="88187" y="96780"/>
                </a:lnTo>
                <a:lnTo>
                  <a:pt x="148348" y="96780"/>
                </a:lnTo>
                <a:lnTo>
                  <a:pt x="112316" y="67294"/>
                </a:lnTo>
                <a:lnTo>
                  <a:pt x="207751" y="469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95600" y="2692400"/>
            <a:ext cx="1200150" cy="1193800"/>
          </a:xfrm>
          <a:custGeom>
            <a:avLst/>
            <a:gdLst/>
            <a:ahLst/>
            <a:cxnLst/>
            <a:rect l="l" t="t" r="r" b="b"/>
            <a:pathLst>
              <a:path w="1200150" h="1193800">
                <a:moveTo>
                  <a:pt x="0" y="1193800"/>
                </a:moveTo>
                <a:lnTo>
                  <a:pt x="120015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11081" y="2071687"/>
            <a:ext cx="526415" cy="511175"/>
          </a:xfrm>
          <a:custGeom>
            <a:avLst/>
            <a:gdLst/>
            <a:ahLst/>
            <a:cxnLst/>
            <a:rect l="l" t="t" r="r" b="b"/>
            <a:pathLst>
              <a:path w="526414" h="511175">
                <a:moveTo>
                  <a:pt x="526018" y="0"/>
                </a:moveTo>
                <a:lnTo>
                  <a:pt x="322929" y="64168"/>
                </a:lnTo>
                <a:lnTo>
                  <a:pt x="419734" y="76466"/>
                </a:lnTo>
                <a:lnTo>
                  <a:pt x="0" y="483207"/>
                </a:lnTo>
                <a:lnTo>
                  <a:pt x="26513" y="510567"/>
                </a:lnTo>
                <a:lnTo>
                  <a:pt x="446248" y="103828"/>
                </a:lnTo>
                <a:lnTo>
                  <a:pt x="489585" y="103828"/>
                </a:lnTo>
                <a:lnTo>
                  <a:pt x="526018" y="0"/>
                </a:lnTo>
                <a:close/>
              </a:path>
              <a:path w="526414" h="511175">
                <a:moveTo>
                  <a:pt x="489585" y="103828"/>
                </a:moveTo>
                <a:lnTo>
                  <a:pt x="446248" y="103828"/>
                </a:lnTo>
                <a:lnTo>
                  <a:pt x="455498" y="200972"/>
                </a:lnTo>
                <a:lnTo>
                  <a:pt x="489585" y="103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93214" y="5419408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 panose="020B0604020202020204" charset="-122"/>
                <a:cs typeface="Arial Unicode MS" panose="020B0604020202020204" charset="-122"/>
              </a:rPr>
              <a:t>O</a:t>
            </a:r>
            <a:r>
              <a:rPr sz="2400" spc="135" baseline="-19000" dirty="0">
                <a:latin typeface="Arial Unicode MS" panose="020B0604020202020204" charset="-122"/>
                <a:cs typeface="Arial Unicode MS" panose="020B0604020202020204" charset="-122"/>
              </a:rPr>
              <a:t>1</a:t>
            </a:r>
            <a:endParaRPr sz="2400" baseline="-19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25653" y="5386070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 panose="020B0604020202020204" charset="-122"/>
                <a:cs typeface="Arial Unicode MS" panose="020B0604020202020204" charset="-122"/>
              </a:rPr>
              <a:t>O</a:t>
            </a:r>
            <a:r>
              <a:rPr sz="2400" spc="135" baseline="-19000" dirty="0">
                <a:latin typeface="Arial Unicode MS" panose="020B0604020202020204" charset="-122"/>
                <a:cs typeface="Arial Unicode MS" panose="020B0604020202020204" charset="-122"/>
              </a:rPr>
              <a:t>2</a:t>
            </a:r>
            <a:endParaRPr sz="2400" baseline="-19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98912" y="2474912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134143" y="0"/>
                </a:moveTo>
                <a:lnTo>
                  <a:pt x="91743" y="6838"/>
                </a:lnTo>
                <a:lnTo>
                  <a:pt x="54920" y="25881"/>
                </a:lnTo>
                <a:lnTo>
                  <a:pt x="25881" y="54920"/>
                </a:lnTo>
                <a:lnTo>
                  <a:pt x="6838" y="91743"/>
                </a:lnTo>
                <a:lnTo>
                  <a:pt x="0" y="134143"/>
                </a:lnTo>
                <a:lnTo>
                  <a:pt x="6838" y="176543"/>
                </a:lnTo>
                <a:lnTo>
                  <a:pt x="25881" y="213367"/>
                </a:lnTo>
                <a:lnTo>
                  <a:pt x="54920" y="242405"/>
                </a:lnTo>
                <a:lnTo>
                  <a:pt x="91743" y="261448"/>
                </a:lnTo>
                <a:lnTo>
                  <a:pt x="134143" y="268287"/>
                </a:lnTo>
                <a:lnTo>
                  <a:pt x="176543" y="261448"/>
                </a:lnTo>
                <a:lnTo>
                  <a:pt x="213367" y="242405"/>
                </a:lnTo>
                <a:lnTo>
                  <a:pt x="242405" y="213367"/>
                </a:lnTo>
                <a:lnTo>
                  <a:pt x="261448" y="176543"/>
                </a:lnTo>
                <a:lnTo>
                  <a:pt x="268287" y="134143"/>
                </a:lnTo>
                <a:lnTo>
                  <a:pt x="261448" y="91743"/>
                </a:lnTo>
                <a:lnTo>
                  <a:pt x="242405" y="54920"/>
                </a:lnTo>
                <a:lnTo>
                  <a:pt x="213367" y="25881"/>
                </a:lnTo>
                <a:lnTo>
                  <a:pt x="176543" y="6838"/>
                </a:lnTo>
                <a:lnTo>
                  <a:pt x="134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98912" y="2474912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0" y="134143"/>
                </a:moveTo>
                <a:lnTo>
                  <a:pt x="6838" y="91743"/>
                </a:lnTo>
                <a:lnTo>
                  <a:pt x="25881" y="54920"/>
                </a:lnTo>
                <a:lnTo>
                  <a:pt x="54920" y="25881"/>
                </a:lnTo>
                <a:lnTo>
                  <a:pt x="91743" y="6838"/>
                </a:lnTo>
                <a:lnTo>
                  <a:pt x="134143" y="0"/>
                </a:lnTo>
                <a:lnTo>
                  <a:pt x="176543" y="6838"/>
                </a:lnTo>
                <a:lnTo>
                  <a:pt x="213366" y="25881"/>
                </a:lnTo>
                <a:lnTo>
                  <a:pt x="242405" y="54920"/>
                </a:lnTo>
                <a:lnTo>
                  <a:pt x="261448" y="91743"/>
                </a:lnTo>
                <a:lnTo>
                  <a:pt x="268287" y="134143"/>
                </a:lnTo>
                <a:lnTo>
                  <a:pt x="261448" y="176543"/>
                </a:lnTo>
                <a:lnTo>
                  <a:pt x="242405" y="213366"/>
                </a:lnTo>
                <a:lnTo>
                  <a:pt x="213366" y="242405"/>
                </a:lnTo>
                <a:lnTo>
                  <a:pt x="176543" y="261448"/>
                </a:lnTo>
                <a:lnTo>
                  <a:pt x="134143" y="268287"/>
                </a:lnTo>
                <a:lnTo>
                  <a:pt x="91743" y="261448"/>
                </a:lnTo>
                <a:lnTo>
                  <a:pt x="54920" y="242405"/>
                </a:lnTo>
                <a:lnTo>
                  <a:pt x="25881" y="213366"/>
                </a:lnTo>
                <a:lnTo>
                  <a:pt x="6838" y="176543"/>
                </a:lnTo>
                <a:lnTo>
                  <a:pt x="0" y="13414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44315" y="1863407"/>
            <a:ext cx="217804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60" dirty="0">
                <a:latin typeface="Arial Unicode MS" panose="020B0604020202020204" charset="-122"/>
                <a:cs typeface="Arial Unicode MS" panose="020B0604020202020204" charset="-122"/>
              </a:rPr>
              <a:t>P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79862" y="2463800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134143" y="0"/>
                </a:moveTo>
                <a:lnTo>
                  <a:pt x="91743" y="6838"/>
                </a:lnTo>
                <a:lnTo>
                  <a:pt x="54920" y="25881"/>
                </a:lnTo>
                <a:lnTo>
                  <a:pt x="25881" y="54920"/>
                </a:lnTo>
                <a:lnTo>
                  <a:pt x="6838" y="91743"/>
                </a:lnTo>
                <a:lnTo>
                  <a:pt x="0" y="134143"/>
                </a:lnTo>
                <a:lnTo>
                  <a:pt x="6838" y="176543"/>
                </a:lnTo>
                <a:lnTo>
                  <a:pt x="25881" y="213367"/>
                </a:lnTo>
                <a:lnTo>
                  <a:pt x="54920" y="242405"/>
                </a:lnTo>
                <a:lnTo>
                  <a:pt x="91743" y="261448"/>
                </a:lnTo>
                <a:lnTo>
                  <a:pt x="134143" y="268287"/>
                </a:lnTo>
                <a:lnTo>
                  <a:pt x="176543" y="261448"/>
                </a:lnTo>
                <a:lnTo>
                  <a:pt x="213367" y="242405"/>
                </a:lnTo>
                <a:lnTo>
                  <a:pt x="242405" y="213367"/>
                </a:lnTo>
                <a:lnTo>
                  <a:pt x="261448" y="176543"/>
                </a:lnTo>
                <a:lnTo>
                  <a:pt x="268287" y="134143"/>
                </a:lnTo>
                <a:lnTo>
                  <a:pt x="261448" y="91743"/>
                </a:lnTo>
                <a:lnTo>
                  <a:pt x="242405" y="54920"/>
                </a:lnTo>
                <a:lnTo>
                  <a:pt x="213367" y="25881"/>
                </a:lnTo>
                <a:lnTo>
                  <a:pt x="176543" y="6838"/>
                </a:lnTo>
                <a:lnTo>
                  <a:pt x="134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79862" y="2463800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0" y="134144"/>
                </a:moveTo>
                <a:lnTo>
                  <a:pt x="6838" y="91744"/>
                </a:lnTo>
                <a:lnTo>
                  <a:pt x="25881" y="54920"/>
                </a:lnTo>
                <a:lnTo>
                  <a:pt x="54920" y="25882"/>
                </a:lnTo>
                <a:lnTo>
                  <a:pt x="91743" y="6838"/>
                </a:lnTo>
                <a:lnTo>
                  <a:pt x="134143" y="0"/>
                </a:lnTo>
                <a:lnTo>
                  <a:pt x="176543" y="6838"/>
                </a:lnTo>
                <a:lnTo>
                  <a:pt x="213366" y="25882"/>
                </a:lnTo>
                <a:lnTo>
                  <a:pt x="242405" y="54920"/>
                </a:lnTo>
                <a:lnTo>
                  <a:pt x="261448" y="91744"/>
                </a:lnTo>
                <a:lnTo>
                  <a:pt x="268287" y="134144"/>
                </a:lnTo>
                <a:lnTo>
                  <a:pt x="261448" y="176543"/>
                </a:lnTo>
                <a:lnTo>
                  <a:pt x="242405" y="213367"/>
                </a:lnTo>
                <a:lnTo>
                  <a:pt x="213366" y="242405"/>
                </a:lnTo>
                <a:lnTo>
                  <a:pt x="176543" y="261449"/>
                </a:lnTo>
                <a:lnTo>
                  <a:pt x="134143" y="268288"/>
                </a:lnTo>
                <a:lnTo>
                  <a:pt x="91743" y="261449"/>
                </a:lnTo>
                <a:lnTo>
                  <a:pt x="54920" y="242405"/>
                </a:lnTo>
                <a:lnTo>
                  <a:pt x="25881" y="213367"/>
                </a:lnTo>
                <a:lnTo>
                  <a:pt x="6838" y="176543"/>
                </a:lnTo>
                <a:lnTo>
                  <a:pt x="0" y="13414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47800" y="2971800"/>
            <a:ext cx="2357755" cy="2597150"/>
          </a:xfrm>
          <a:custGeom>
            <a:avLst/>
            <a:gdLst/>
            <a:ahLst/>
            <a:cxnLst/>
            <a:rect l="l" t="t" r="r" b="b"/>
            <a:pathLst>
              <a:path w="2357754" h="2597150">
                <a:moveTo>
                  <a:pt x="0" y="0"/>
                </a:moveTo>
                <a:lnTo>
                  <a:pt x="0" y="2007792"/>
                </a:lnTo>
                <a:lnTo>
                  <a:pt x="2357437" y="2597150"/>
                </a:lnTo>
                <a:lnTo>
                  <a:pt x="2357437" y="5893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47799" y="2971800"/>
            <a:ext cx="2357755" cy="2597150"/>
          </a:xfrm>
          <a:custGeom>
            <a:avLst/>
            <a:gdLst/>
            <a:ahLst/>
            <a:cxnLst/>
            <a:rect l="l" t="t" r="r" b="b"/>
            <a:pathLst>
              <a:path w="2357754" h="2597150">
                <a:moveTo>
                  <a:pt x="0" y="0"/>
                </a:moveTo>
                <a:lnTo>
                  <a:pt x="2357438" y="589360"/>
                </a:lnTo>
                <a:lnTo>
                  <a:pt x="2357438" y="2597150"/>
                </a:lnTo>
                <a:lnTo>
                  <a:pt x="0" y="2007792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63825" y="3978275"/>
            <a:ext cx="166688" cy="16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24000" y="5334000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200" y="1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10000" y="5334000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>
                <a:moveTo>
                  <a:pt x="0" y="0"/>
                </a:moveTo>
                <a:lnTo>
                  <a:pt x="1143000" y="1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10200" y="5334000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>
                <a:moveTo>
                  <a:pt x="0" y="0"/>
                </a:moveTo>
                <a:lnTo>
                  <a:pt x="1905000" y="1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85037" y="5221287"/>
            <a:ext cx="166687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37250" y="4102100"/>
            <a:ext cx="166688" cy="1635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94932" y="3149600"/>
            <a:ext cx="2036232" cy="22521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14433" y="2925232"/>
            <a:ext cx="1295400" cy="25738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42156" y="4191000"/>
            <a:ext cx="1834514" cy="1143000"/>
          </a:xfrm>
          <a:custGeom>
            <a:avLst/>
            <a:gdLst/>
            <a:ahLst/>
            <a:cxnLst/>
            <a:rect l="l" t="t" r="r" b="b"/>
            <a:pathLst>
              <a:path w="1834514" h="1143000">
                <a:moveTo>
                  <a:pt x="1128887" y="0"/>
                </a:moveTo>
                <a:lnTo>
                  <a:pt x="0" y="1143000"/>
                </a:lnTo>
                <a:lnTo>
                  <a:pt x="1834443" y="1143000"/>
                </a:lnTo>
                <a:lnTo>
                  <a:pt x="1128887" y="0"/>
                </a:lnTo>
                <a:close/>
              </a:path>
            </a:pathLst>
          </a:custGeom>
          <a:solidFill>
            <a:srgbClr val="C0C0C0">
              <a:alpha val="4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71600" y="4191000"/>
            <a:ext cx="1905000" cy="1143000"/>
          </a:xfrm>
          <a:custGeom>
            <a:avLst/>
            <a:gdLst/>
            <a:ahLst/>
            <a:cxnLst/>
            <a:rect l="l" t="t" r="r" b="b"/>
            <a:pathLst>
              <a:path w="1905000" h="1143000">
                <a:moveTo>
                  <a:pt x="70555" y="1143000"/>
                </a:moveTo>
                <a:lnTo>
                  <a:pt x="1199444" y="0"/>
                </a:lnTo>
                <a:lnTo>
                  <a:pt x="1905000" y="1143000"/>
                </a:lnTo>
                <a:lnTo>
                  <a:pt x="0" y="1143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63675" y="4246562"/>
            <a:ext cx="1062355" cy="1117600"/>
          </a:xfrm>
          <a:custGeom>
            <a:avLst/>
            <a:gdLst/>
            <a:ahLst/>
            <a:cxnLst/>
            <a:rect l="l" t="t" r="r" b="b"/>
            <a:pathLst>
              <a:path w="1062355" h="1117600">
                <a:moveTo>
                  <a:pt x="0" y="1117600"/>
                </a:moveTo>
                <a:lnTo>
                  <a:pt x="106203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19800" y="4184650"/>
            <a:ext cx="1348105" cy="1117600"/>
          </a:xfrm>
          <a:custGeom>
            <a:avLst/>
            <a:gdLst/>
            <a:ahLst/>
            <a:cxnLst/>
            <a:rect l="l" t="t" r="r" b="b"/>
            <a:pathLst>
              <a:path w="1348104" h="1117600">
                <a:moveTo>
                  <a:pt x="0" y="0"/>
                </a:moveTo>
                <a:lnTo>
                  <a:pt x="1347788" y="11176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05400" y="4183856"/>
            <a:ext cx="914400" cy="1639570"/>
          </a:xfrm>
          <a:custGeom>
            <a:avLst/>
            <a:gdLst/>
            <a:ahLst/>
            <a:cxnLst/>
            <a:rect l="l" t="t" r="r" b="b"/>
            <a:pathLst>
              <a:path w="914400" h="1639570">
                <a:moveTo>
                  <a:pt x="914400" y="0"/>
                </a:moveTo>
                <a:lnTo>
                  <a:pt x="0" y="1639094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20593" y="2971800"/>
            <a:ext cx="674370" cy="1219200"/>
          </a:xfrm>
          <a:custGeom>
            <a:avLst/>
            <a:gdLst/>
            <a:ahLst/>
            <a:cxnLst/>
            <a:rect l="l" t="t" r="r" b="b"/>
            <a:pathLst>
              <a:path w="674370" h="1219200">
                <a:moveTo>
                  <a:pt x="673894" y="0"/>
                </a:moveTo>
                <a:lnTo>
                  <a:pt x="0" y="1219200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54275" y="4122737"/>
            <a:ext cx="238125" cy="238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81125" y="5283200"/>
            <a:ext cx="166688" cy="161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10200" y="4191000"/>
            <a:ext cx="1981200" cy="1143000"/>
          </a:xfrm>
          <a:custGeom>
            <a:avLst/>
            <a:gdLst/>
            <a:ahLst/>
            <a:cxnLst/>
            <a:rect l="l" t="t" r="r" b="b"/>
            <a:pathLst>
              <a:path w="1981200" h="1143000">
                <a:moveTo>
                  <a:pt x="609600" y="0"/>
                </a:moveTo>
                <a:lnTo>
                  <a:pt x="0" y="1143000"/>
                </a:lnTo>
                <a:lnTo>
                  <a:pt x="1981200" y="1143000"/>
                </a:lnTo>
                <a:lnTo>
                  <a:pt x="609600" y="0"/>
                </a:lnTo>
                <a:close/>
              </a:path>
            </a:pathLst>
          </a:custGeom>
          <a:solidFill>
            <a:srgbClr val="C0C0C0">
              <a:alpha val="478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10200" y="4191000"/>
            <a:ext cx="1981200" cy="1143000"/>
          </a:xfrm>
          <a:custGeom>
            <a:avLst/>
            <a:gdLst/>
            <a:ahLst/>
            <a:cxnLst/>
            <a:rect l="l" t="t" r="r" b="b"/>
            <a:pathLst>
              <a:path w="1981200" h="1143000">
                <a:moveTo>
                  <a:pt x="1981200" y="1143000"/>
                </a:moveTo>
                <a:lnTo>
                  <a:pt x="609600" y="0"/>
                </a:lnTo>
                <a:lnTo>
                  <a:pt x="0" y="1143000"/>
                </a:lnTo>
                <a:lnTo>
                  <a:pt x="1981200" y="1143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33281" y="4110037"/>
            <a:ext cx="238125" cy="238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212339" y="3754120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p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83925" y="3830320"/>
            <a:ext cx="307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0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p’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089140" y="2081974"/>
            <a:ext cx="155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latin typeface="Arial Unicode MS" panose="020B0604020202020204" charset="-122"/>
                <a:cs typeface="Arial Unicode MS" panose="020B0604020202020204" charset="-122"/>
              </a:rPr>
              <a:t>Epipolar </a:t>
            </a:r>
            <a:r>
              <a:rPr sz="1800" spc="10" dirty="0">
                <a:latin typeface="Arial Unicode MS" panose="020B0604020202020204" charset="-122"/>
                <a:cs typeface="Arial Unicode MS" panose="020B0604020202020204" charset="-122"/>
              </a:rPr>
              <a:t>line</a:t>
            </a:r>
            <a:r>
              <a:rPr sz="18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800" spc="100" dirty="0">
                <a:latin typeface="Arial Unicode MS" panose="020B0604020202020204" charset="-122"/>
                <a:cs typeface="Arial Unicode MS" panose="020B0604020202020204" charset="-122"/>
              </a:rPr>
              <a:t>2</a:t>
            </a:r>
            <a:endParaRPr sz="1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685800"/>
            <a:ext cx="8534400" cy="4846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00237" y="2814637"/>
            <a:ext cx="238125" cy="238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00600" y="2667000"/>
            <a:ext cx="4038600" cy="457200"/>
          </a:xfrm>
          <a:custGeom>
            <a:avLst/>
            <a:gdLst/>
            <a:ahLst/>
            <a:cxnLst/>
            <a:rect l="l" t="t" r="r" b="b"/>
            <a:pathLst>
              <a:path w="4038600" h="457200">
                <a:moveTo>
                  <a:pt x="0" y="457200"/>
                </a:moveTo>
                <a:lnTo>
                  <a:pt x="4038600" y="0"/>
                </a:lnTo>
              </a:path>
            </a:pathLst>
          </a:custGeom>
          <a:ln w="76200">
            <a:solidFill>
              <a:srgbClr val="003B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72237" y="2814637"/>
            <a:ext cx="238125" cy="238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03650" y="119380"/>
            <a:ext cx="15367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charset="-122"/>
                <a:ea typeface="黑体" panose="02010609060101010101" charset="-122"/>
              </a:rPr>
              <a:t>极约束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51702" y="2534920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p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3703" y="2098219"/>
            <a:ext cx="2628265" cy="82804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054100">
              <a:lnSpc>
                <a:spcPct val="100000"/>
              </a:lnSpc>
              <a:spcBef>
                <a:spcPts val="570"/>
              </a:spcBef>
            </a:pPr>
            <a:r>
              <a:rPr sz="2000" spc="25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Epi</a:t>
            </a:r>
            <a:r>
              <a:rPr sz="1800" spc="25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polar </a:t>
            </a:r>
            <a:r>
              <a:rPr sz="1800" spc="10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line</a:t>
            </a:r>
            <a:r>
              <a:rPr sz="1800" spc="35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2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400" spc="175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p’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590290" y="118745"/>
            <a:ext cx="1543685" cy="66040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lang="zh-CN" altLang="en-US" spc="75" dirty="0">
                <a:latin typeface="黑体" panose="02010609060101010101" charset="-122"/>
                <a:ea typeface="黑体" panose="02010609060101010101" charset="-122"/>
              </a:rPr>
              <a:t>极约束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8089412" y="6069421"/>
            <a:ext cx="734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1800" spc="-4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800" spc="1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4]</a:t>
            </a:r>
            <a:endParaRPr sz="1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605289" y="5096539"/>
            <a:ext cx="734060" cy="112274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27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1800" spc="-4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800" spc="1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3]</a:t>
            </a:r>
            <a:endParaRPr sz="1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374139" y="935037"/>
            <a:ext cx="6078856" cy="3686359"/>
            <a:chOff x="1374139" y="935037"/>
            <a:chExt cx="6078856" cy="3686359"/>
          </a:xfrm>
        </p:grpSpPr>
        <p:sp>
          <p:nvSpPr>
            <p:cNvPr id="6" name="object 6"/>
            <p:cNvSpPr/>
            <p:nvPr/>
          </p:nvSpPr>
          <p:spPr>
            <a:xfrm>
              <a:off x="1962063" y="3035388"/>
              <a:ext cx="271145" cy="954405"/>
            </a:xfrm>
            <a:custGeom>
              <a:avLst/>
              <a:gdLst/>
              <a:ahLst/>
              <a:cxnLst/>
              <a:rect l="l" t="t" r="r" b="b"/>
              <a:pathLst>
                <a:path w="271144" h="954404">
                  <a:moveTo>
                    <a:pt x="227920" y="0"/>
                  </a:moveTo>
                  <a:lnTo>
                    <a:pt x="121500" y="133068"/>
                  </a:lnTo>
                  <a:lnTo>
                    <a:pt x="171175" y="143703"/>
                  </a:lnTo>
                  <a:lnTo>
                    <a:pt x="0" y="943146"/>
                  </a:lnTo>
                  <a:lnTo>
                    <a:pt x="49673" y="953782"/>
                  </a:lnTo>
                  <a:lnTo>
                    <a:pt x="220849" y="154339"/>
                  </a:lnTo>
                  <a:lnTo>
                    <a:pt x="267777" y="154339"/>
                  </a:lnTo>
                  <a:lnTo>
                    <a:pt x="227920" y="0"/>
                  </a:lnTo>
                  <a:close/>
                </a:path>
                <a:path w="271144" h="954404">
                  <a:moveTo>
                    <a:pt x="267777" y="154339"/>
                  </a:moveTo>
                  <a:lnTo>
                    <a:pt x="220849" y="154339"/>
                  </a:lnTo>
                  <a:lnTo>
                    <a:pt x="270523" y="164975"/>
                  </a:lnTo>
                  <a:lnTo>
                    <a:pt x="267777" y="1543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61250" y="3728919"/>
              <a:ext cx="822325" cy="266700"/>
            </a:xfrm>
            <a:custGeom>
              <a:avLst/>
              <a:gdLst/>
              <a:ahLst/>
              <a:cxnLst/>
              <a:rect l="l" t="t" r="r" b="b"/>
              <a:pathLst>
                <a:path w="822325" h="266700">
                  <a:moveTo>
                    <a:pt x="655610" y="0"/>
                  </a:moveTo>
                  <a:lnTo>
                    <a:pt x="667984" y="49269"/>
                  </a:lnTo>
                  <a:lnTo>
                    <a:pt x="0" y="217039"/>
                  </a:lnTo>
                  <a:lnTo>
                    <a:pt x="12373" y="266308"/>
                  </a:lnTo>
                  <a:lnTo>
                    <a:pt x="680359" y="98539"/>
                  </a:lnTo>
                  <a:lnTo>
                    <a:pt x="750088" y="98539"/>
                  </a:lnTo>
                  <a:lnTo>
                    <a:pt x="821980" y="36780"/>
                  </a:lnTo>
                  <a:lnTo>
                    <a:pt x="655610" y="0"/>
                  </a:lnTo>
                  <a:close/>
                </a:path>
                <a:path w="822325" h="266700">
                  <a:moveTo>
                    <a:pt x="750088" y="98539"/>
                  </a:moveTo>
                  <a:lnTo>
                    <a:pt x="680359" y="98539"/>
                  </a:lnTo>
                  <a:lnTo>
                    <a:pt x="692734" y="147808"/>
                  </a:lnTo>
                  <a:lnTo>
                    <a:pt x="750088" y="985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81582" y="3959015"/>
              <a:ext cx="955675" cy="271145"/>
            </a:xfrm>
            <a:custGeom>
              <a:avLst/>
              <a:gdLst/>
              <a:ahLst/>
              <a:cxnLst/>
              <a:rect l="l" t="t" r="r" b="b"/>
              <a:pathLst>
                <a:path w="955675" h="271145">
                  <a:moveTo>
                    <a:pt x="10634" y="0"/>
                  </a:moveTo>
                  <a:lnTo>
                    <a:pt x="0" y="49673"/>
                  </a:lnTo>
                  <a:lnTo>
                    <a:pt x="800994" y="221180"/>
                  </a:lnTo>
                  <a:lnTo>
                    <a:pt x="790357" y="270854"/>
                  </a:lnTo>
                  <a:lnTo>
                    <a:pt x="955334" y="228250"/>
                  </a:lnTo>
                  <a:lnTo>
                    <a:pt x="884379" y="171505"/>
                  </a:lnTo>
                  <a:lnTo>
                    <a:pt x="811630" y="171505"/>
                  </a:lnTo>
                  <a:lnTo>
                    <a:pt x="10634" y="0"/>
                  </a:lnTo>
                  <a:close/>
                </a:path>
                <a:path w="955675" h="271145">
                  <a:moveTo>
                    <a:pt x="822266" y="121832"/>
                  </a:moveTo>
                  <a:lnTo>
                    <a:pt x="811630" y="171505"/>
                  </a:lnTo>
                  <a:lnTo>
                    <a:pt x="884379" y="171505"/>
                  </a:lnTo>
                  <a:lnTo>
                    <a:pt x="822266" y="1218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62199" y="1828800"/>
              <a:ext cx="1821180" cy="1764030"/>
            </a:xfrm>
            <a:custGeom>
              <a:avLst/>
              <a:gdLst/>
              <a:ahLst/>
              <a:cxnLst/>
              <a:rect l="l" t="t" r="r" b="b"/>
              <a:pathLst>
                <a:path w="1821179" h="1764029">
                  <a:moveTo>
                    <a:pt x="0" y="0"/>
                  </a:moveTo>
                  <a:lnTo>
                    <a:pt x="1820863" y="440928"/>
                  </a:lnTo>
                  <a:lnTo>
                    <a:pt x="1820863" y="1763713"/>
                  </a:lnTo>
                  <a:lnTo>
                    <a:pt x="0" y="132278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11787" y="1820863"/>
              <a:ext cx="1821180" cy="1762125"/>
            </a:xfrm>
            <a:custGeom>
              <a:avLst/>
              <a:gdLst/>
              <a:ahLst/>
              <a:cxnLst/>
              <a:rect l="l" t="t" r="r" b="b"/>
              <a:pathLst>
                <a:path w="1821179" h="1762125">
                  <a:moveTo>
                    <a:pt x="1820862" y="0"/>
                  </a:moveTo>
                  <a:lnTo>
                    <a:pt x="0" y="440531"/>
                  </a:lnTo>
                  <a:lnTo>
                    <a:pt x="0" y="1762125"/>
                  </a:lnTo>
                  <a:lnTo>
                    <a:pt x="1820862" y="1321593"/>
                  </a:lnTo>
                  <a:lnTo>
                    <a:pt x="1820862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90937" y="935037"/>
              <a:ext cx="1733550" cy="1450340"/>
            </a:xfrm>
            <a:custGeom>
              <a:avLst/>
              <a:gdLst/>
              <a:ahLst/>
              <a:cxnLst/>
              <a:rect l="l" t="t" r="r" b="b"/>
              <a:pathLst>
                <a:path w="1733550" h="1450339">
                  <a:moveTo>
                    <a:pt x="146771" y="97595"/>
                  </a:moveTo>
                  <a:lnTo>
                    <a:pt x="87284" y="97595"/>
                  </a:lnTo>
                  <a:lnTo>
                    <a:pt x="1708649" y="1449730"/>
                  </a:lnTo>
                  <a:lnTo>
                    <a:pt x="1733050" y="1420470"/>
                  </a:lnTo>
                  <a:lnTo>
                    <a:pt x="146771" y="97595"/>
                  </a:lnTo>
                  <a:close/>
                </a:path>
                <a:path w="1733550" h="1450339">
                  <a:moveTo>
                    <a:pt x="0" y="0"/>
                  </a:moveTo>
                  <a:lnTo>
                    <a:pt x="85298" y="195159"/>
                  </a:lnTo>
                  <a:lnTo>
                    <a:pt x="87284" y="97595"/>
                  </a:lnTo>
                  <a:lnTo>
                    <a:pt x="146771" y="97595"/>
                  </a:lnTo>
                  <a:lnTo>
                    <a:pt x="117531" y="73210"/>
                  </a:lnTo>
                  <a:lnTo>
                    <a:pt x="87781" y="73210"/>
                  </a:lnTo>
                  <a:lnTo>
                    <a:pt x="117523" y="73204"/>
                  </a:lnTo>
                  <a:lnTo>
                    <a:pt x="111686" y="68336"/>
                  </a:lnTo>
                  <a:lnTo>
                    <a:pt x="207305" y="48858"/>
                  </a:lnTo>
                  <a:lnTo>
                    <a:pt x="0" y="0"/>
                  </a:lnTo>
                  <a:close/>
                </a:path>
                <a:path w="1733550" h="1450339">
                  <a:moveTo>
                    <a:pt x="117523" y="73204"/>
                  </a:moveTo>
                  <a:lnTo>
                    <a:pt x="87781" y="73210"/>
                  </a:lnTo>
                  <a:lnTo>
                    <a:pt x="117531" y="732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93900" y="2811462"/>
              <a:ext cx="1139825" cy="1157605"/>
            </a:xfrm>
            <a:custGeom>
              <a:avLst/>
              <a:gdLst/>
              <a:ahLst/>
              <a:cxnLst/>
              <a:rect l="l" t="t" r="r" b="b"/>
              <a:pathLst>
                <a:path w="1139825" h="1157604">
                  <a:moveTo>
                    <a:pt x="0" y="1157287"/>
                  </a:moveTo>
                  <a:lnTo>
                    <a:pt x="113982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33800" y="1598612"/>
              <a:ext cx="595630" cy="535305"/>
            </a:xfrm>
            <a:custGeom>
              <a:avLst/>
              <a:gdLst/>
              <a:ahLst/>
              <a:cxnLst/>
              <a:rect l="l" t="t" r="r" b="b"/>
              <a:pathLst>
                <a:path w="595629" h="535305">
                  <a:moveTo>
                    <a:pt x="0" y="534987"/>
                  </a:moveTo>
                  <a:lnTo>
                    <a:pt x="595313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30158" y="1047750"/>
              <a:ext cx="469265" cy="455295"/>
            </a:xfrm>
            <a:custGeom>
              <a:avLst/>
              <a:gdLst/>
              <a:ahLst/>
              <a:cxnLst/>
              <a:rect l="l" t="t" r="r" b="b"/>
              <a:pathLst>
                <a:path w="469264" h="455294">
                  <a:moveTo>
                    <a:pt x="468866" y="0"/>
                  </a:moveTo>
                  <a:lnTo>
                    <a:pt x="265764" y="64124"/>
                  </a:lnTo>
                  <a:lnTo>
                    <a:pt x="362565" y="76445"/>
                  </a:lnTo>
                  <a:lnTo>
                    <a:pt x="0" y="427642"/>
                  </a:lnTo>
                  <a:lnTo>
                    <a:pt x="26508" y="455007"/>
                  </a:lnTo>
                  <a:lnTo>
                    <a:pt x="389074" y="103811"/>
                  </a:lnTo>
                  <a:lnTo>
                    <a:pt x="432415" y="103811"/>
                  </a:lnTo>
                  <a:lnTo>
                    <a:pt x="468866" y="0"/>
                  </a:lnTo>
                  <a:close/>
                </a:path>
                <a:path w="469264" h="455294">
                  <a:moveTo>
                    <a:pt x="432415" y="103811"/>
                  </a:moveTo>
                  <a:lnTo>
                    <a:pt x="389074" y="103811"/>
                  </a:lnTo>
                  <a:lnTo>
                    <a:pt x="398305" y="200957"/>
                  </a:lnTo>
                  <a:lnTo>
                    <a:pt x="432415" y="1038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37262" y="2922587"/>
              <a:ext cx="1195705" cy="992505"/>
            </a:xfrm>
            <a:custGeom>
              <a:avLst/>
              <a:gdLst/>
              <a:ahLst/>
              <a:cxnLst/>
              <a:rect l="l" t="t" r="r" b="b"/>
              <a:pathLst>
                <a:path w="1195704" h="992504">
                  <a:moveTo>
                    <a:pt x="0" y="0"/>
                  </a:moveTo>
                  <a:lnTo>
                    <a:pt x="1195387" y="9921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57525" y="2736850"/>
              <a:ext cx="152400" cy="1492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61062" y="2847975"/>
              <a:ext cx="152400" cy="1492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1374139" y="3830320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r>
                <a:rPr sz="2400" spc="135" baseline="-19000" dirty="0">
                  <a:latin typeface="Arial Unicode MS" panose="020B0604020202020204" charset="-122"/>
                  <a:cs typeface="Arial Unicode MS" panose="020B0604020202020204" charset="-122"/>
                </a:rPr>
                <a:t>1</a:t>
              </a:r>
              <a:endParaRPr sz="240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7028815" y="3990658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r>
                <a:rPr sz="2400" spc="135" baseline="-19000" dirty="0">
                  <a:latin typeface="Arial Unicode MS" panose="020B0604020202020204" charset="-122"/>
                  <a:cs typeface="Arial Unicode MS" panose="020B0604020202020204" charset="-122"/>
                </a:rPr>
                <a:t>2</a:t>
              </a:r>
              <a:endParaRPr sz="240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3144203" y="2861945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 panose="020B0604020202020204" charset="-122"/>
                  <a:cs typeface="Arial Unicode MS" panose="020B0604020202020204" charset="-122"/>
                </a:rPr>
                <a:t>p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6250940" y="2611120"/>
              <a:ext cx="3079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70" dirty="0">
                  <a:latin typeface="Arial Unicode MS" panose="020B0604020202020204" charset="-122"/>
                  <a:cs typeface="Arial Unicode MS" panose="020B0604020202020204" charset="-122"/>
                </a:rPr>
                <a:t>p’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4243387" y="1406525"/>
              <a:ext cx="238125" cy="238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43387" y="1406525"/>
              <a:ext cx="238125" cy="238125"/>
            </a:xfrm>
            <a:custGeom>
              <a:avLst/>
              <a:gdLst/>
              <a:ahLst/>
              <a:cxnLst/>
              <a:rect l="l" t="t" r="r" b="b"/>
              <a:pathLst>
                <a:path w="238125" h="238125">
                  <a:moveTo>
                    <a:pt x="0" y="119062"/>
                  </a:moveTo>
                  <a:lnTo>
                    <a:pt x="9356" y="72717"/>
                  </a:lnTo>
                  <a:lnTo>
                    <a:pt x="34872" y="34872"/>
                  </a:lnTo>
                  <a:lnTo>
                    <a:pt x="72717" y="9356"/>
                  </a:lnTo>
                  <a:lnTo>
                    <a:pt x="119062" y="0"/>
                  </a:lnTo>
                  <a:lnTo>
                    <a:pt x="165406" y="9356"/>
                  </a:lnTo>
                  <a:lnTo>
                    <a:pt x="203252" y="34872"/>
                  </a:lnTo>
                  <a:lnTo>
                    <a:pt x="228768" y="72717"/>
                  </a:lnTo>
                  <a:lnTo>
                    <a:pt x="238125" y="119062"/>
                  </a:lnTo>
                  <a:lnTo>
                    <a:pt x="228768" y="165406"/>
                  </a:lnTo>
                  <a:lnTo>
                    <a:pt x="203252" y="203252"/>
                  </a:lnTo>
                  <a:lnTo>
                    <a:pt x="165406" y="228768"/>
                  </a:lnTo>
                  <a:lnTo>
                    <a:pt x="119062" y="238125"/>
                  </a:lnTo>
                  <a:lnTo>
                    <a:pt x="72717" y="228768"/>
                  </a:lnTo>
                  <a:lnTo>
                    <a:pt x="34872" y="203252"/>
                  </a:lnTo>
                  <a:lnTo>
                    <a:pt x="9356" y="165406"/>
                  </a:lnTo>
                  <a:lnTo>
                    <a:pt x="0" y="11906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81200" y="3886200"/>
              <a:ext cx="5257800" cy="76200"/>
            </a:xfrm>
            <a:custGeom>
              <a:avLst/>
              <a:gdLst/>
              <a:ahLst/>
              <a:cxnLst/>
              <a:rect l="l" t="t" r="r" b="b"/>
              <a:pathLst>
                <a:path w="5257800" h="76200">
                  <a:moveTo>
                    <a:pt x="0" y="76200"/>
                  </a:moveTo>
                  <a:lnTo>
                    <a:pt x="5257800" y="0"/>
                  </a:lnTo>
                </a:path>
              </a:pathLst>
            </a:custGeom>
            <a:ln w="254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24050" y="3895725"/>
              <a:ext cx="152400" cy="1476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56450" y="3840162"/>
              <a:ext cx="152400" cy="1476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55487" y="4269606"/>
              <a:ext cx="3815715" cy="351790"/>
            </a:xfrm>
            <a:custGeom>
              <a:avLst/>
              <a:gdLst/>
              <a:ahLst/>
              <a:cxnLst/>
              <a:rect l="l" t="t" r="r" b="b"/>
              <a:pathLst>
                <a:path w="3815715" h="351789">
                  <a:moveTo>
                    <a:pt x="10424" y="31362"/>
                  </a:moveTo>
                  <a:lnTo>
                    <a:pt x="0" y="94001"/>
                  </a:lnTo>
                  <a:lnTo>
                    <a:pt x="213986" y="129616"/>
                  </a:lnTo>
                  <a:lnTo>
                    <a:pt x="425753" y="164562"/>
                  </a:lnTo>
                  <a:lnTo>
                    <a:pt x="531859" y="181860"/>
                  </a:lnTo>
                  <a:lnTo>
                    <a:pt x="633115" y="198180"/>
                  </a:lnTo>
                  <a:lnTo>
                    <a:pt x="734452" y="214282"/>
                  </a:lnTo>
                  <a:lnTo>
                    <a:pt x="833852" y="229798"/>
                  </a:lnTo>
                  <a:lnTo>
                    <a:pt x="931037" y="244648"/>
                  </a:lnTo>
                  <a:lnTo>
                    <a:pt x="1078665" y="266386"/>
                  </a:lnTo>
                  <a:lnTo>
                    <a:pt x="1118883" y="272182"/>
                  </a:lnTo>
                  <a:lnTo>
                    <a:pt x="1291890" y="295675"/>
                  </a:lnTo>
                  <a:lnTo>
                    <a:pt x="1451918" y="315019"/>
                  </a:lnTo>
                  <a:lnTo>
                    <a:pt x="1593253" y="329576"/>
                  </a:lnTo>
                  <a:lnTo>
                    <a:pt x="1652716" y="335391"/>
                  </a:lnTo>
                  <a:lnTo>
                    <a:pt x="1752729" y="344349"/>
                  </a:lnTo>
                  <a:lnTo>
                    <a:pt x="1795710" y="347503"/>
                  </a:lnTo>
                  <a:lnTo>
                    <a:pt x="1835484" y="349770"/>
                  </a:lnTo>
                  <a:lnTo>
                    <a:pt x="1909817" y="351604"/>
                  </a:lnTo>
                  <a:lnTo>
                    <a:pt x="1946511" y="351158"/>
                  </a:lnTo>
                  <a:lnTo>
                    <a:pt x="2024194" y="347538"/>
                  </a:lnTo>
                  <a:lnTo>
                    <a:pt x="2067316" y="344378"/>
                  </a:lnTo>
                  <a:lnTo>
                    <a:pt x="2140610" y="337959"/>
                  </a:lnTo>
                  <a:lnTo>
                    <a:pt x="2196591" y="332590"/>
                  </a:lnTo>
                  <a:lnTo>
                    <a:pt x="2368180" y="315056"/>
                  </a:lnTo>
                  <a:lnTo>
                    <a:pt x="2528303" y="295704"/>
                  </a:lnTo>
                  <a:lnTo>
                    <a:pt x="2585588" y="288109"/>
                  </a:lnTo>
                  <a:lnTo>
                    <a:pt x="1910607" y="288109"/>
                  </a:lnTo>
                  <a:lnTo>
                    <a:pt x="1875454" y="287681"/>
                  </a:lnTo>
                  <a:lnTo>
                    <a:pt x="1800355" y="284173"/>
                  </a:lnTo>
                  <a:lnTo>
                    <a:pt x="1758132" y="281078"/>
                  </a:lnTo>
                  <a:lnTo>
                    <a:pt x="1685709" y="274734"/>
                  </a:lnTo>
                  <a:lnTo>
                    <a:pt x="1630025" y="269392"/>
                  </a:lnTo>
                  <a:lnTo>
                    <a:pt x="1459259" y="251945"/>
                  </a:lnTo>
                  <a:lnTo>
                    <a:pt x="1300237" y="232726"/>
                  </a:lnTo>
                  <a:lnTo>
                    <a:pt x="1163488" y="214269"/>
                  </a:lnTo>
                  <a:lnTo>
                    <a:pt x="1050546" y="198170"/>
                  </a:lnTo>
                  <a:lnTo>
                    <a:pt x="938622" y="181571"/>
                  </a:lnTo>
                  <a:lnTo>
                    <a:pt x="843449" y="167027"/>
                  </a:lnTo>
                  <a:lnTo>
                    <a:pt x="744255" y="151542"/>
                  </a:lnTo>
                  <a:lnTo>
                    <a:pt x="643085" y="135468"/>
                  </a:lnTo>
                  <a:lnTo>
                    <a:pt x="540233" y="118889"/>
                  </a:lnTo>
                  <a:lnTo>
                    <a:pt x="435968" y="101890"/>
                  </a:lnTo>
                  <a:lnTo>
                    <a:pt x="224318" y="66963"/>
                  </a:lnTo>
                  <a:lnTo>
                    <a:pt x="10424" y="31362"/>
                  </a:lnTo>
                  <a:close/>
                </a:path>
                <a:path w="3815715" h="351789">
                  <a:moveTo>
                    <a:pt x="3611659" y="0"/>
                  </a:moveTo>
                  <a:lnTo>
                    <a:pt x="3622084" y="62638"/>
                  </a:lnTo>
                  <a:lnTo>
                    <a:pt x="3384392" y="101900"/>
                  </a:lnTo>
                  <a:lnTo>
                    <a:pt x="3280136" y="118898"/>
                  </a:lnTo>
                  <a:lnTo>
                    <a:pt x="3177266" y="135479"/>
                  </a:lnTo>
                  <a:lnTo>
                    <a:pt x="3076092" y="151555"/>
                  </a:lnTo>
                  <a:lnTo>
                    <a:pt x="2976879" y="167043"/>
                  </a:lnTo>
                  <a:lnTo>
                    <a:pt x="2881738" y="181580"/>
                  </a:lnTo>
                  <a:lnTo>
                    <a:pt x="2769809" y="198180"/>
                  </a:lnTo>
                  <a:lnTo>
                    <a:pt x="2656846" y="214282"/>
                  </a:lnTo>
                  <a:lnTo>
                    <a:pt x="2542265" y="229798"/>
                  </a:lnTo>
                  <a:lnTo>
                    <a:pt x="2361491" y="251909"/>
                  </a:lnTo>
                  <a:lnTo>
                    <a:pt x="2220900" y="266386"/>
                  </a:lnTo>
                  <a:lnTo>
                    <a:pt x="2161632" y="272182"/>
                  </a:lnTo>
                  <a:lnTo>
                    <a:pt x="2062670" y="281048"/>
                  </a:lnTo>
                  <a:lnTo>
                    <a:pt x="2020589" y="284139"/>
                  </a:lnTo>
                  <a:lnTo>
                    <a:pt x="1981989" y="286341"/>
                  </a:lnTo>
                  <a:lnTo>
                    <a:pt x="1910607" y="288109"/>
                  </a:lnTo>
                  <a:lnTo>
                    <a:pt x="2585588" y="288109"/>
                  </a:lnTo>
                  <a:lnTo>
                    <a:pt x="2683171" y="274734"/>
                  </a:lnTo>
                  <a:lnTo>
                    <a:pt x="2741784" y="266382"/>
                  </a:lnTo>
                  <a:lnTo>
                    <a:pt x="2889503" y="244631"/>
                  </a:lnTo>
                  <a:lnTo>
                    <a:pt x="2986667" y="229783"/>
                  </a:lnTo>
                  <a:lnTo>
                    <a:pt x="3086047" y="214269"/>
                  </a:lnTo>
                  <a:lnTo>
                    <a:pt x="3187365" y="198170"/>
                  </a:lnTo>
                  <a:lnTo>
                    <a:pt x="3290351" y="181571"/>
                  </a:lnTo>
                  <a:lnTo>
                    <a:pt x="3394733" y="164552"/>
                  </a:lnTo>
                  <a:lnTo>
                    <a:pt x="3606487" y="129608"/>
                  </a:lnTo>
                  <a:lnTo>
                    <a:pt x="3632509" y="125276"/>
                  </a:lnTo>
                  <a:lnTo>
                    <a:pt x="3729104" y="125276"/>
                  </a:lnTo>
                  <a:lnTo>
                    <a:pt x="3815212" y="62682"/>
                  </a:lnTo>
                  <a:lnTo>
                    <a:pt x="3611659" y="0"/>
                  </a:lnTo>
                  <a:close/>
                </a:path>
                <a:path w="3815715" h="351789">
                  <a:moveTo>
                    <a:pt x="3729104" y="125276"/>
                  </a:moveTo>
                  <a:lnTo>
                    <a:pt x="3632509" y="125276"/>
                  </a:lnTo>
                  <a:lnTo>
                    <a:pt x="3642935" y="187915"/>
                  </a:lnTo>
                  <a:lnTo>
                    <a:pt x="3729104" y="1252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4482464" y="4047172"/>
              <a:ext cx="650875" cy="3816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95" dirty="0">
                  <a:latin typeface="Arial Unicode MS" panose="020B0604020202020204" charset="-122"/>
                  <a:cs typeface="Arial Unicode MS" panose="020B0604020202020204" charset="-122"/>
                </a:rPr>
                <a:t>R,</a:t>
              </a:r>
              <a:r>
                <a:rPr sz="2400" spc="-30" dirty="0">
                  <a:latin typeface="Arial Unicode MS" panose="020B0604020202020204" charset="-122"/>
                  <a:cs typeface="Arial Unicode MS" panose="020B0604020202020204" charset="-122"/>
                </a:rPr>
                <a:t> </a:t>
              </a:r>
              <a:r>
                <a:rPr sz="2400" spc="-260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2282920" y="3111879"/>
              <a:ext cx="2136775" cy="578485"/>
            </a:xfrm>
            <a:custGeom>
              <a:avLst/>
              <a:gdLst/>
              <a:ahLst/>
              <a:cxnLst/>
              <a:rect l="l" t="t" r="r" b="b"/>
              <a:pathLst>
                <a:path w="2136775" h="578485">
                  <a:moveTo>
                    <a:pt x="6159" y="0"/>
                  </a:moveTo>
                  <a:lnTo>
                    <a:pt x="0" y="24640"/>
                  </a:lnTo>
                  <a:lnTo>
                    <a:pt x="2063630" y="540548"/>
                  </a:lnTo>
                  <a:lnTo>
                    <a:pt x="2017297" y="554027"/>
                  </a:lnTo>
                  <a:lnTo>
                    <a:pt x="2013424" y="561075"/>
                  </a:lnTo>
                  <a:lnTo>
                    <a:pt x="2017344" y="574545"/>
                  </a:lnTo>
                  <a:lnTo>
                    <a:pt x="2024391" y="578416"/>
                  </a:lnTo>
                  <a:lnTo>
                    <a:pt x="2136736" y="545734"/>
                  </a:lnTo>
                  <a:lnTo>
                    <a:pt x="2106163" y="515907"/>
                  </a:lnTo>
                  <a:lnTo>
                    <a:pt x="2069791" y="515907"/>
                  </a:lnTo>
                  <a:lnTo>
                    <a:pt x="6159" y="0"/>
                  </a:lnTo>
                  <a:close/>
                </a:path>
                <a:path w="2136775" h="578485">
                  <a:moveTo>
                    <a:pt x="2052988" y="464028"/>
                  </a:moveTo>
                  <a:lnTo>
                    <a:pt x="2044947" y="464127"/>
                  </a:lnTo>
                  <a:lnTo>
                    <a:pt x="2035152" y="474169"/>
                  </a:lnTo>
                  <a:lnTo>
                    <a:pt x="2035251" y="482210"/>
                  </a:lnTo>
                  <a:lnTo>
                    <a:pt x="2069791" y="515907"/>
                  </a:lnTo>
                  <a:lnTo>
                    <a:pt x="2106163" y="515907"/>
                  </a:lnTo>
                  <a:lnTo>
                    <a:pt x="2052988" y="4640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303246" y="1523941"/>
              <a:ext cx="118110" cy="1600835"/>
            </a:xfrm>
            <a:custGeom>
              <a:avLst/>
              <a:gdLst/>
              <a:ahLst/>
              <a:cxnLst/>
              <a:rect l="l" t="t" r="r" b="b"/>
              <a:pathLst>
                <a:path w="118110" h="16008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600258"/>
                  </a:lnTo>
                  <a:lnTo>
                    <a:pt x="71653" y="1600258"/>
                  </a:lnTo>
                  <a:lnTo>
                    <a:pt x="71654" y="72180"/>
                  </a:lnTo>
                  <a:close/>
                </a:path>
                <a:path w="118110" h="16008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6008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 txBox="1"/>
            <p:nvPr/>
          </p:nvSpPr>
          <p:spPr>
            <a:xfrm>
              <a:off x="4498340" y="3377374"/>
              <a:ext cx="150495" cy="3816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25" dirty="0">
                  <a:latin typeface="Arial Unicode MS" panose="020B0604020202020204" charset="-122"/>
                  <a:cs typeface="Arial Unicode MS" panose="020B0604020202020204" charset="-122"/>
                </a:rPr>
                <a:t>u</a:t>
              </a:r>
            </a:p>
          </p:txBody>
        </p:sp>
        <p:sp>
          <p:nvSpPr>
            <p:cNvPr id="47" name="object 47"/>
            <p:cNvSpPr txBox="1"/>
            <p:nvPr/>
          </p:nvSpPr>
          <p:spPr>
            <a:xfrm>
              <a:off x="2076449" y="1298384"/>
              <a:ext cx="140335" cy="3816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latin typeface="Arial Unicode MS" panose="020B0604020202020204" charset="-122"/>
                  <a:cs typeface="Arial Unicode MS" panose="020B0604020202020204" charset="-122"/>
                </a:rPr>
                <a:t>v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12287" y="4724400"/>
                <a:ext cx="1860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[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𝐼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0 ]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80" y="4634865"/>
                <a:ext cx="3089910" cy="767080"/>
              </a:xfrm>
              <a:prstGeom prst="rect">
                <a:avLst/>
              </a:prstGeom>
              <a:blipFill rotWithShape="1">
                <a:blip r:embed="rId5"/>
                <a:stretch>
                  <a:fillRect r="-984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31645" y="5517236"/>
                <a:ext cx="2109167" cy="1005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𝑀𝑃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5" y="5517236"/>
                <a:ext cx="2109167" cy="100521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650994" y="4940181"/>
                <a:ext cx="28054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′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430" y="4707890"/>
                <a:ext cx="3773805" cy="62103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785764" y="5657910"/>
                <a:ext cx="2367636" cy="1094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764" y="5657910"/>
                <a:ext cx="2367636" cy="109465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62063" y="3035388"/>
            <a:ext cx="271145" cy="954405"/>
          </a:xfrm>
          <a:custGeom>
            <a:avLst/>
            <a:gdLst/>
            <a:ahLst/>
            <a:cxnLst/>
            <a:rect l="l" t="t" r="r" b="b"/>
            <a:pathLst>
              <a:path w="271144" h="954404">
                <a:moveTo>
                  <a:pt x="227920" y="0"/>
                </a:moveTo>
                <a:lnTo>
                  <a:pt x="121500" y="133068"/>
                </a:lnTo>
                <a:lnTo>
                  <a:pt x="171175" y="143703"/>
                </a:lnTo>
                <a:lnTo>
                  <a:pt x="0" y="943146"/>
                </a:lnTo>
                <a:lnTo>
                  <a:pt x="49673" y="953782"/>
                </a:lnTo>
                <a:lnTo>
                  <a:pt x="220849" y="154339"/>
                </a:lnTo>
                <a:lnTo>
                  <a:pt x="267777" y="154339"/>
                </a:lnTo>
                <a:lnTo>
                  <a:pt x="227920" y="0"/>
                </a:lnTo>
                <a:close/>
              </a:path>
              <a:path w="271144" h="954404">
                <a:moveTo>
                  <a:pt x="267777" y="154339"/>
                </a:moveTo>
                <a:lnTo>
                  <a:pt x="220849" y="154339"/>
                </a:lnTo>
                <a:lnTo>
                  <a:pt x="270523" y="164975"/>
                </a:lnTo>
                <a:lnTo>
                  <a:pt x="267777" y="154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1250" y="3728919"/>
            <a:ext cx="822325" cy="266700"/>
          </a:xfrm>
          <a:custGeom>
            <a:avLst/>
            <a:gdLst/>
            <a:ahLst/>
            <a:cxnLst/>
            <a:rect l="l" t="t" r="r" b="b"/>
            <a:pathLst>
              <a:path w="822325" h="266700">
                <a:moveTo>
                  <a:pt x="655610" y="0"/>
                </a:moveTo>
                <a:lnTo>
                  <a:pt x="667984" y="49269"/>
                </a:lnTo>
                <a:lnTo>
                  <a:pt x="0" y="217039"/>
                </a:lnTo>
                <a:lnTo>
                  <a:pt x="12373" y="266308"/>
                </a:lnTo>
                <a:lnTo>
                  <a:pt x="680359" y="98539"/>
                </a:lnTo>
                <a:lnTo>
                  <a:pt x="750088" y="98539"/>
                </a:lnTo>
                <a:lnTo>
                  <a:pt x="821980" y="36780"/>
                </a:lnTo>
                <a:lnTo>
                  <a:pt x="655610" y="0"/>
                </a:lnTo>
                <a:close/>
              </a:path>
              <a:path w="822325" h="266700">
                <a:moveTo>
                  <a:pt x="750088" y="98539"/>
                </a:moveTo>
                <a:lnTo>
                  <a:pt x="680359" y="98539"/>
                </a:lnTo>
                <a:lnTo>
                  <a:pt x="692734" y="147808"/>
                </a:lnTo>
                <a:lnTo>
                  <a:pt x="750088" y="98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1582" y="3959015"/>
            <a:ext cx="955675" cy="271145"/>
          </a:xfrm>
          <a:custGeom>
            <a:avLst/>
            <a:gdLst/>
            <a:ahLst/>
            <a:cxnLst/>
            <a:rect l="l" t="t" r="r" b="b"/>
            <a:pathLst>
              <a:path w="955675" h="271145">
                <a:moveTo>
                  <a:pt x="10634" y="0"/>
                </a:moveTo>
                <a:lnTo>
                  <a:pt x="0" y="49673"/>
                </a:lnTo>
                <a:lnTo>
                  <a:pt x="800994" y="221180"/>
                </a:lnTo>
                <a:lnTo>
                  <a:pt x="790357" y="270854"/>
                </a:lnTo>
                <a:lnTo>
                  <a:pt x="955334" y="228250"/>
                </a:lnTo>
                <a:lnTo>
                  <a:pt x="884379" y="171505"/>
                </a:lnTo>
                <a:lnTo>
                  <a:pt x="811630" y="171505"/>
                </a:lnTo>
                <a:lnTo>
                  <a:pt x="10634" y="0"/>
                </a:lnTo>
                <a:close/>
              </a:path>
              <a:path w="955675" h="271145">
                <a:moveTo>
                  <a:pt x="822266" y="121832"/>
                </a:moveTo>
                <a:lnTo>
                  <a:pt x="811630" y="171505"/>
                </a:lnTo>
                <a:lnTo>
                  <a:pt x="884379" y="171505"/>
                </a:lnTo>
                <a:lnTo>
                  <a:pt x="822266" y="121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62199" y="1828800"/>
            <a:ext cx="1821180" cy="1764030"/>
          </a:xfrm>
          <a:custGeom>
            <a:avLst/>
            <a:gdLst/>
            <a:ahLst/>
            <a:cxnLst/>
            <a:rect l="l" t="t" r="r" b="b"/>
            <a:pathLst>
              <a:path w="1821179" h="1764029">
                <a:moveTo>
                  <a:pt x="0" y="0"/>
                </a:moveTo>
                <a:lnTo>
                  <a:pt x="1820863" y="440928"/>
                </a:lnTo>
                <a:lnTo>
                  <a:pt x="1820863" y="1763713"/>
                </a:lnTo>
                <a:lnTo>
                  <a:pt x="0" y="132278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11787" y="1820863"/>
            <a:ext cx="1821180" cy="1762125"/>
          </a:xfrm>
          <a:custGeom>
            <a:avLst/>
            <a:gdLst/>
            <a:ahLst/>
            <a:cxnLst/>
            <a:rect l="l" t="t" r="r" b="b"/>
            <a:pathLst>
              <a:path w="1821179" h="1762125">
                <a:moveTo>
                  <a:pt x="1820862" y="0"/>
                </a:moveTo>
                <a:lnTo>
                  <a:pt x="0" y="440531"/>
                </a:lnTo>
                <a:lnTo>
                  <a:pt x="0" y="1762125"/>
                </a:lnTo>
                <a:lnTo>
                  <a:pt x="1820862" y="1321593"/>
                </a:lnTo>
                <a:lnTo>
                  <a:pt x="1820862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90937" y="935037"/>
            <a:ext cx="1733550" cy="1450340"/>
          </a:xfrm>
          <a:custGeom>
            <a:avLst/>
            <a:gdLst/>
            <a:ahLst/>
            <a:cxnLst/>
            <a:rect l="l" t="t" r="r" b="b"/>
            <a:pathLst>
              <a:path w="1733550" h="1450339">
                <a:moveTo>
                  <a:pt x="146771" y="97595"/>
                </a:moveTo>
                <a:lnTo>
                  <a:pt x="87284" y="97595"/>
                </a:lnTo>
                <a:lnTo>
                  <a:pt x="1708649" y="1449730"/>
                </a:lnTo>
                <a:lnTo>
                  <a:pt x="1733050" y="1420470"/>
                </a:lnTo>
                <a:lnTo>
                  <a:pt x="146771" y="97595"/>
                </a:lnTo>
                <a:close/>
              </a:path>
              <a:path w="1733550" h="1450339">
                <a:moveTo>
                  <a:pt x="0" y="0"/>
                </a:moveTo>
                <a:lnTo>
                  <a:pt x="85298" y="195159"/>
                </a:lnTo>
                <a:lnTo>
                  <a:pt x="87284" y="97595"/>
                </a:lnTo>
                <a:lnTo>
                  <a:pt x="146771" y="97595"/>
                </a:lnTo>
                <a:lnTo>
                  <a:pt x="117531" y="73210"/>
                </a:lnTo>
                <a:lnTo>
                  <a:pt x="87781" y="73210"/>
                </a:lnTo>
                <a:lnTo>
                  <a:pt x="117523" y="73204"/>
                </a:lnTo>
                <a:lnTo>
                  <a:pt x="111686" y="68336"/>
                </a:lnTo>
                <a:lnTo>
                  <a:pt x="207305" y="48858"/>
                </a:lnTo>
                <a:lnTo>
                  <a:pt x="0" y="0"/>
                </a:lnTo>
                <a:close/>
              </a:path>
              <a:path w="1733550" h="1450339">
                <a:moveTo>
                  <a:pt x="117523" y="73204"/>
                </a:moveTo>
                <a:lnTo>
                  <a:pt x="87781" y="73210"/>
                </a:lnTo>
                <a:lnTo>
                  <a:pt x="117531" y="732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93900" y="2811462"/>
            <a:ext cx="1139825" cy="1157605"/>
          </a:xfrm>
          <a:custGeom>
            <a:avLst/>
            <a:gdLst/>
            <a:ahLst/>
            <a:cxnLst/>
            <a:rect l="l" t="t" r="r" b="b"/>
            <a:pathLst>
              <a:path w="1139825" h="1157604">
                <a:moveTo>
                  <a:pt x="0" y="1157287"/>
                </a:moveTo>
                <a:lnTo>
                  <a:pt x="113982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3800" y="1598612"/>
            <a:ext cx="595630" cy="535305"/>
          </a:xfrm>
          <a:custGeom>
            <a:avLst/>
            <a:gdLst/>
            <a:ahLst/>
            <a:cxnLst/>
            <a:rect l="l" t="t" r="r" b="b"/>
            <a:pathLst>
              <a:path w="595629" h="535305">
                <a:moveTo>
                  <a:pt x="0" y="534987"/>
                </a:moveTo>
                <a:lnTo>
                  <a:pt x="59531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0158" y="1047750"/>
            <a:ext cx="469265" cy="455295"/>
          </a:xfrm>
          <a:custGeom>
            <a:avLst/>
            <a:gdLst/>
            <a:ahLst/>
            <a:cxnLst/>
            <a:rect l="l" t="t" r="r" b="b"/>
            <a:pathLst>
              <a:path w="469264" h="455294">
                <a:moveTo>
                  <a:pt x="468866" y="0"/>
                </a:moveTo>
                <a:lnTo>
                  <a:pt x="265764" y="64124"/>
                </a:lnTo>
                <a:lnTo>
                  <a:pt x="362565" y="76445"/>
                </a:lnTo>
                <a:lnTo>
                  <a:pt x="0" y="427642"/>
                </a:lnTo>
                <a:lnTo>
                  <a:pt x="26508" y="455007"/>
                </a:lnTo>
                <a:lnTo>
                  <a:pt x="389074" y="103811"/>
                </a:lnTo>
                <a:lnTo>
                  <a:pt x="432415" y="103811"/>
                </a:lnTo>
                <a:lnTo>
                  <a:pt x="468866" y="0"/>
                </a:lnTo>
                <a:close/>
              </a:path>
              <a:path w="469264" h="455294">
                <a:moveTo>
                  <a:pt x="432415" y="103811"/>
                </a:moveTo>
                <a:lnTo>
                  <a:pt x="389074" y="103811"/>
                </a:lnTo>
                <a:lnTo>
                  <a:pt x="398305" y="200957"/>
                </a:lnTo>
                <a:lnTo>
                  <a:pt x="432415" y="103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37262" y="2922587"/>
            <a:ext cx="1195705" cy="992505"/>
          </a:xfrm>
          <a:custGeom>
            <a:avLst/>
            <a:gdLst/>
            <a:ahLst/>
            <a:cxnLst/>
            <a:rect l="l" t="t" r="r" b="b"/>
            <a:pathLst>
              <a:path w="1195704" h="992504">
                <a:moveTo>
                  <a:pt x="0" y="0"/>
                </a:moveTo>
                <a:lnTo>
                  <a:pt x="1195387" y="9921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57525" y="2736850"/>
            <a:ext cx="152400" cy="149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61062" y="2847975"/>
            <a:ext cx="152400" cy="149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74139" y="3830320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 panose="020B0604020202020204" charset="-122"/>
                <a:cs typeface="Arial Unicode MS" panose="020B0604020202020204" charset="-122"/>
              </a:rPr>
              <a:t>O</a:t>
            </a:r>
            <a:r>
              <a:rPr sz="2400" spc="135" baseline="-19000" dirty="0">
                <a:latin typeface="Arial Unicode MS" panose="020B0604020202020204" charset="-122"/>
                <a:cs typeface="Arial Unicode MS" panose="020B0604020202020204" charset="-122"/>
              </a:rPr>
              <a:t>1</a:t>
            </a:r>
            <a:endParaRPr sz="2400" baseline="-19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28815" y="3990658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 panose="020B0604020202020204" charset="-122"/>
                <a:cs typeface="Arial Unicode MS" panose="020B0604020202020204" charset="-122"/>
              </a:rPr>
              <a:t>O</a:t>
            </a:r>
            <a:r>
              <a:rPr sz="2400" spc="135" baseline="-19000" dirty="0">
                <a:latin typeface="Arial Unicode MS" panose="020B0604020202020204" charset="-122"/>
                <a:cs typeface="Arial Unicode MS" panose="020B0604020202020204" charset="-122"/>
              </a:rPr>
              <a:t>2</a:t>
            </a:r>
            <a:endParaRPr sz="2400" baseline="-19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44203" y="2861945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p</a:t>
            </a: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50940" y="2611120"/>
            <a:ext cx="307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0" dirty="0">
                <a:latin typeface="Arial Unicode MS" panose="020B0604020202020204" charset="-122"/>
                <a:cs typeface="Arial Unicode MS" panose="020B0604020202020204" charset="-122"/>
              </a:rPr>
              <a:t>p’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243387" y="1406525"/>
            <a:ext cx="238125" cy="238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43387" y="1406525"/>
            <a:ext cx="238125" cy="238125"/>
          </a:xfrm>
          <a:custGeom>
            <a:avLst/>
            <a:gdLst/>
            <a:ahLst/>
            <a:cxnLst/>
            <a:rect l="l" t="t" r="r" b="b"/>
            <a:pathLst>
              <a:path w="238125" h="238125">
                <a:moveTo>
                  <a:pt x="0" y="119062"/>
                </a:moveTo>
                <a:lnTo>
                  <a:pt x="9356" y="72717"/>
                </a:lnTo>
                <a:lnTo>
                  <a:pt x="34872" y="34872"/>
                </a:lnTo>
                <a:lnTo>
                  <a:pt x="72717" y="9356"/>
                </a:lnTo>
                <a:lnTo>
                  <a:pt x="119062" y="0"/>
                </a:lnTo>
                <a:lnTo>
                  <a:pt x="165406" y="9356"/>
                </a:lnTo>
                <a:lnTo>
                  <a:pt x="203252" y="34872"/>
                </a:lnTo>
                <a:lnTo>
                  <a:pt x="228768" y="72717"/>
                </a:lnTo>
                <a:lnTo>
                  <a:pt x="238125" y="119062"/>
                </a:lnTo>
                <a:lnTo>
                  <a:pt x="228768" y="165406"/>
                </a:lnTo>
                <a:lnTo>
                  <a:pt x="203252" y="203252"/>
                </a:lnTo>
                <a:lnTo>
                  <a:pt x="165406" y="228768"/>
                </a:lnTo>
                <a:lnTo>
                  <a:pt x="119062" y="238125"/>
                </a:lnTo>
                <a:lnTo>
                  <a:pt x="72717" y="228768"/>
                </a:lnTo>
                <a:lnTo>
                  <a:pt x="34872" y="203252"/>
                </a:lnTo>
                <a:lnTo>
                  <a:pt x="9356" y="165406"/>
                </a:lnTo>
                <a:lnTo>
                  <a:pt x="0" y="11906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81200" y="3886200"/>
            <a:ext cx="5257800" cy="76200"/>
          </a:xfrm>
          <a:custGeom>
            <a:avLst/>
            <a:gdLst/>
            <a:ahLst/>
            <a:cxnLst/>
            <a:rect l="l" t="t" r="r" b="b"/>
            <a:pathLst>
              <a:path w="5257800" h="76200">
                <a:moveTo>
                  <a:pt x="0" y="76200"/>
                </a:moveTo>
                <a:lnTo>
                  <a:pt x="5257800" y="0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24050" y="3895725"/>
            <a:ext cx="152400" cy="1476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56450" y="3840162"/>
            <a:ext cx="152400" cy="1476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482465" y="4047490"/>
            <a:ext cx="69532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latin typeface="Arial Unicode MS" panose="020B0604020202020204" charset="-122"/>
                <a:cs typeface="Arial Unicode MS" panose="020B0604020202020204" charset="-122"/>
              </a:rPr>
              <a:t>R,</a:t>
            </a:r>
            <a:r>
              <a:rPr sz="2400" spc="-3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-260" dirty="0">
                <a:latin typeface="Arial Unicode MS" panose="020B0604020202020204" charset="-122"/>
                <a:cs typeface="Arial Unicode MS" panose="020B0604020202020204" charset="-122"/>
              </a:rPr>
              <a:t>T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721662" y="239400"/>
            <a:ext cx="4015104" cy="109156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R="694055" algn="ctr">
              <a:lnSpc>
                <a:spcPct val="100000"/>
              </a:lnSpc>
              <a:spcBef>
                <a:spcPts val="575"/>
              </a:spcBef>
            </a:pPr>
            <a:r>
              <a:rPr lang="zh-CN" altLang="en-US" spc="75" dirty="0">
                <a:latin typeface="黑体" panose="02010609060101010101" charset="-122"/>
                <a:ea typeface="黑体" panose="02010609060101010101" charset="-122"/>
              </a:rPr>
              <a:t>极约束</a:t>
            </a:r>
            <a:r>
              <a:rPr lang="en-US" altLang="zh-CN" sz="2800" spc="75" dirty="0"/>
              <a:t/>
            </a:r>
            <a:br>
              <a:rPr lang="en-US" altLang="zh-CN" sz="2800" spc="75" dirty="0"/>
            </a:br>
            <a:endParaRPr sz="2800" dirty="0"/>
          </a:p>
        </p:txBody>
      </p:sp>
      <p:sp>
        <p:nvSpPr>
          <p:cNvPr id="27" name="object 27"/>
          <p:cNvSpPr txBox="1"/>
          <p:nvPr/>
        </p:nvSpPr>
        <p:spPr>
          <a:xfrm>
            <a:off x="3511952" y="4876800"/>
            <a:ext cx="2203450" cy="520912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281940" marR="44450">
              <a:lnSpc>
                <a:spcPct val="101000"/>
              </a:lnSpc>
              <a:spcBef>
                <a:spcPts val="280"/>
              </a:spcBef>
              <a:tabLst>
                <a:tab pos="1038860" algn="l"/>
                <a:tab pos="1475740" algn="l"/>
              </a:tabLst>
            </a:pPr>
            <a:r>
              <a:rPr sz="1600" spc="-10" dirty="0">
                <a:latin typeface="Arial Unicode MS" panose="020B0604020202020204" charset="-122"/>
                <a:cs typeface="Arial Unicode MS" panose="020B0604020202020204" charset="-122"/>
              </a:rPr>
              <a:t>K</a:t>
            </a:r>
            <a:r>
              <a:rPr sz="1600" spc="50" dirty="0">
                <a:latin typeface="Arial Unicode MS" panose="020B0604020202020204" charset="-122"/>
                <a:cs typeface="Arial Unicode MS" panose="020B0604020202020204" charset="-122"/>
              </a:rPr>
              <a:t> = </a:t>
            </a:r>
            <a:r>
              <a:rPr sz="1600" spc="75" dirty="0">
                <a:latin typeface="Arial Unicode MS" panose="020B0604020202020204" charset="-122"/>
                <a:cs typeface="Arial Unicode MS" panose="020B0604020202020204" charset="-122"/>
              </a:rPr>
              <a:t>K’	</a:t>
            </a:r>
            <a:r>
              <a:rPr lang="zh-CN" altLang="en-US" sz="1600" spc="35" dirty="0">
                <a:latin typeface="Arial Unicode MS" panose="020B0604020202020204" charset="-122"/>
                <a:cs typeface="Arial Unicode MS" panose="020B0604020202020204" charset="-122"/>
              </a:rPr>
              <a:t>已知</a:t>
            </a:r>
            <a:r>
              <a:rPr sz="1600" spc="15" dirty="0">
                <a:latin typeface="Arial Unicode MS" panose="020B0604020202020204" charset="-122"/>
                <a:cs typeface="Arial Unicode MS" panose="020B0604020202020204" charset="-122"/>
              </a:rPr>
              <a:t>(canonical </a:t>
            </a:r>
            <a:r>
              <a:rPr sz="1600" spc="-5" dirty="0">
                <a:latin typeface="Arial Unicode MS" panose="020B0604020202020204" charset="-122"/>
                <a:cs typeface="Arial Unicode MS" panose="020B0604020202020204" charset="-122"/>
              </a:rPr>
              <a:t>cameras)</a:t>
            </a:r>
            <a:endParaRPr sz="16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60772" y="5638733"/>
            <a:ext cx="116839" cy="305435"/>
          </a:xfrm>
          <a:custGeom>
            <a:avLst/>
            <a:gdLst/>
            <a:ahLst/>
            <a:cxnLst/>
            <a:rect l="l" t="t" r="r" b="b"/>
            <a:pathLst>
              <a:path w="116840" h="305435">
                <a:moveTo>
                  <a:pt x="14240" y="188784"/>
                </a:moveTo>
                <a:lnTo>
                  <a:pt x="2086" y="195789"/>
                </a:lnTo>
                <a:lnTo>
                  <a:pt x="0" y="203554"/>
                </a:lnTo>
                <a:lnTo>
                  <a:pt x="58426" y="304925"/>
                </a:lnTo>
                <a:lnTo>
                  <a:pt x="100998" y="232811"/>
                </a:lnTo>
                <a:lnTo>
                  <a:pt x="71502" y="232811"/>
                </a:lnTo>
                <a:lnTo>
                  <a:pt x="71503" y="232678"/>
                </a:lnTo>
                <a:lnTo>
                  <a:pt x="46103" y="232678"/>
                </a:lnTo>
                <a:lnTo>
                  <a:pt x="22006" y="190871"/>
                </a:lnTo>
                <a:lnTo>
                  <a:pt x="14240" y="188784"/>
                </a:lnTo>
                <a:close/>
              </a:path>
              <a:path w="116840" h="305435">
                <a:moveTo>
                  <a:pt x="103820" y="189250"/>
                </a:moveTo>
                <a:lnTo>
                  <a:pt x="96033" y="191256"/>
                </a:lnTo>
                <a:lnTo>
                  <a:pt x="71502" y="232811"/>
                </a:lnTo>
                <a:lnTo>
                  <a:pt x="100998" y="232811"/>
                </a:lnTo>
                <a:lnTo>
                  <a:pt x="115232" y="208699"/>
                </a:lnTo>
                <a:lnTo>
                  <a:pt x="115775" y="207080"/>
                </a:lnTo>
                <a:lnTo>
                  <a:pt x="116651" y="200539"/>
                </a:lnTo>
                <a:lnTo>
                  <a:pt x="114390" y="195490"/>
                </a:lnTo>
                <a:lnTo>
                  <a:pt x="103820" y="189250"/>
                </a:lnTo>
                <a:close/>
              </a:path>
              <a:path w="116840" h="305435">
                <a:moveTo>
                  <a:pt x="47315" y="0"/>
                </a:moveTo>
                <a:lnTo>
                  <a:pt x="46103" y="232678"/>
                </a:lnTo>
                <a:lnTo>
                  <a:pt x="71503" y="232678"/>
                </a:lnTo>
                <a:lnTo>
                  <a:pt x="72714" y="132"/>
                </a:lnTo>
                <a:lnTo>
                  <a:pt x="4731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79778" y="5639527"/>
            <a:ext cx="116839" cy="305435"/>
          </a:xfrm>
          <a:custGeom>
            <a:avLst/>
            <a:gdLst/>
            <a:ahLst/>
            <a:cxnLst/>
            <a:rect l="l" t="t" r="r" b="b"/>
            <a:pathLst>
              <a:path w="116840" h="305435">
                <a:moveTo>
                  <a:pt x="14240" y="188784"/>
                </a:moveTo>
                <a:lnTo>
                  <a:pt x="2086" y="195789"/>
                </a:lnTo>
                <a:lnTo>
                  <a:pt x="0" y="203554"/>
                </a:lnTo>
                <a:lnTo>
                  <a:pt x="58426" y="304925"/>
                </a:lnTo>
                <a:lnTo>
                  <a:pt x="100998" y="232811"/>
                </a:lnTo>
                <a:lnTo>
                  <a:pt x="71502" y="232811"/>
                </a:lnTo>
                <a:lnTo>
                  <a:pt x="71502" y="232678"/>
                </a:lnTo>
                <a:lnTo>
                  <a:pt x="46103" y="232678"/>
                </a:lnTo>
                <a:lnTo>
                  <a:pt x="22006" y="190871"/>
                </a:lnTo>
                <a:lnTo>
                  <a:pt x="14240" y="188784"/>
                </a:lnTo>
                <a:close/>
              </a:path>
              <a:path w="116840" h="305435">
                <a:moveTo>
                  <a:pt x="103821" y="189250"/>
                </a:moveTo>
                <a:lnTo>
                  <a:pt x="96033" y="191256"/>
                </a:lnTo>
                <a:lnTo>
                  <a:pt x="71502" y="232811"/>
                </a:lnTo>
                <a:lnTo>
                  <a:pt x="100998" y="232811"/>
                </a:lnTo>
                <a:lnTo>
                  <a:pt x="115232" y="208699"/>
                </a:lnTo>
                <a:lnTo>
                  <a:pt x="115775" y="207080"/>
                </a:lnTo>
                <a:lnTo>
                  <a:pt x="116652" y="200539"/>
                </a:lnTo>
                <a:lnTo>
                  <a:pt x="114390" y="195490"/>
                </a:lnTo>
                <a:lnTo>
                  <a:pt x="103821" y="189250"/>
                </a:lnTo>
                <a:close/>
              </a:path>
              <a:path w="116840" h="305435">
                <a:moveTo>
                  <a:pt x="47315" y="0"/>
                </a:moveTo>
                <a:lnTo>
                  <a:pt x="46103" y="232678"/>
                </a:lnTo>
                <a:lnTo>
                  <a:pt x="71502" y="232678"/>
                </a:lnTo>
                <a:lnTo>
                  <a:pt x="72715" y="132"/>
                </a:lnTo>
                <a:lnTo>
                  <a:pt x="4731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55487" y="4269606"/>
            <a:ext cx="3815715" cy="351790"/>
          </a:xfrm>
          <a:custGeom>
            <a:avLst/>
            <a:gdLst/>
            <a:ahLst/>
            <a:cxnLst/>
            <a:rect l="l" t="t" r="r" b="b"/>
            <a:pathLst>
              <a:path w="3815715" h="351789">
                <a:moveTo>
                  <a:pt x="10424" y="31362"/>
                </a:moveTo>
                <a:lnTo>
                  <a:pt x="0" y="94001"/>
                </a:lnTo>
                <a:lnTo>
                  <a:pt x="213986" y="129616"/>
                </a:lnTo>
                <a:lnTo>
                  <a:pt x="425753" y="164562"/>
                </a:lnTo>
                <a:lnTo>
                  <a:pt x="531859" y="181860"/>
                </a:lnTo>
                <a:lnTo>
                  <a:pt x="633115" y="198180"/>
                </a:lnTo>
                <a:lnTo>
                  <a:pt x="734452" y="214282"/>
                </a:lnTo>
                <a:lnTo>
                  <a:pt x="833852" y="229798"/>
                </a:lnTo>
                <a:lnTo>
                  <a:pt x="931037" y="244648"/>
                </a:lnTo>
                <a:lnTo>
                  <a:pt x="1078665" y="266386"/>
                </a:lnTo>
                <a:lnTo>
                  <a:pt x="1118883" y="272182"/>
                </a:lnTo>
                <a:lnTo>
                  <a:pt x="1291890" y="295675"/>
                </a:lnTo>
                <a:lnTo>
                  <a:pt x="1451918" y="315019"/>
                </a:lnTo>
                <a:lnTo>
                  <a:pt x="1593253" y="329576"/>
                </a:lnTo>
                <a:lnTo>
                  <a:pt x="1652716" y="335391"/>
                </a:lnTo>
                <a:lnTo>
                  <a:pt x="1752729" y="344349"/>
                </a:lnTo>
                <a:lnTo>
                  <a:pt x="1795710" y="347503"/>
                </a:lnTo>
                <a:lnTo>
                  <a:pt x="1835484" y="349770"/>
                </a:lnTo>
                <a:lnTo>
                  <a:pt x="1909817" y="351604"/>
                </a:lnTo>
                <a:lnTo>
                  <a:pt x="1946511" y="351158"/>
                </a:lnTo>
                <a:lnTo>
                  <a:pt x="2024194" y="347538"/>
                </a:lnTo>
                <a:lnTo>
                  <a:pt x="2067316" y="344378"/>
                </a:lnTo>
                <a:lnTo>
                  <a:pt x="2140610" y="337959"/>
                </a:lnTo>
                <a:lnTo>
                  <a:pt x="2196591" y="332590"/>
                </a:lnTo>
                <a:lnTo>
                  <a:pt x="2368180" y="315056"/>
                </a:lnTo>
                <a:lnTo>
                  <a:pt x="2528303" y="295704"/>
                </a:lnTo>
                <a:lnTo>
                  <a:pt x="2585588" y="288109"/>
                </a:lnTo>
                <a:lnTo>
                  <a:pt x="1910607" y="288109"/>
                </a:lnTo>
                <a:lnTo>
                  <a:pt x="1875454" y="287681"/>
                </a:lnTo>
                <a:lnTo>
                  <a:pt x="1800355" y="284173"/>
                </a:lnTo>
                <a:lnTo>
                  <a:pt x="1758132" y="281078"/>
                </a:lnTo>
                <a:lnTo>
                  <a:pt x="1685709" y="274734"/>
                </a:lnTo>
                <a:lnTo>
                  <a:pt x="1630025" y="269392"/>
                </a:lnTo>
                <a:lnTo>
                  <a:pt x="1459259" y="251945"/>
                </a:lnTo>
                <a:lnTo>
                  <a:pt x="1300237" y="232726"/>
                </a:lnTo>
                <a:lnTo>
                  <a:pt x="1163488" y="214269"/>
                </a:lnTo>
                <a:lnTo>
                  <a:pt x="1050546" y="198170"/>
                </a:lnTo>
                <a:lnTo>
                  <a:pt x="938622" y="181571"/>
                </a:lnTo>
                <a:lnTo>
                  <a:pt x="843449" y="167027"/>
                </a:lnTo>
                <a:lnTo>
                  <a:pt x="744255" y="151542"/>
                </a:lnTo>
                <a:lnTo>
                  <a:pt x="643085" y="135468"/>
                </a:lnTo>
                <a:lnTo>
                  <a:pt x="540233" y="118889"/>
                </a:lnTo>
                <a:lnTo>
                  <a:pt x="435968" y="101890"/>
                </a:lnTo>
                <a:lnTo>
                  <a:pt x="224318" y="66963"/>
                </a:lnTo>
                <a:lnTo>
                  <a:pt x="10424" y="31362"/>
                </a:lnTo>
                <a:close/>
              </a:path>
              <a:path w="3815715" h="351789">
                <a:moveTo>
                  <a:pt x="3611659" y="0"/>
                </a:moveTo>
                <a:lnTo>
                  <a:pt x="3622084" y="62638"/>
                </a:lnTo>
                <a:lnTo>
                  <a:pt x="3384392" y="101900"/>
                </a:lnTo>
                <a:lnTo>
                  <a:pt x="3280136" y="118898"/>
                </a:lnTo>
                <a:lnTo>
                  <a:pt x="3177266" y="135479"/>
                </a:lnTo>
                <a:lnTo>
                  <a:pt x="3076092" y="151555"/>
                </a:lnTo>
                <a:lnTo>
                  <a:pt x="2976879" y="167043"/>
                </a:lnTo>
                <a:lnTo>
                  <a:pt x="2881738" y="181580"/>
                </a:lnTo>
                <a:lnTo>
                  <a:pt x="2769809" y="198180"/>
                </a:lnTo>
                <a:lnTo>
                  <a:pt x="2656846" y="214282"/>
                </a:lnTo>
                <a:lnTo>
                  <a:pt x="2542265" y="229798"/>
                </a:lnTo>
                <a:lnTo>
                  <a:pt x="2361491" y="251909"/>
                </a:lnTo>
                <a:lnTo>
                  <a:pt x="2220900" y="266386"/>
                </a:lnTo>
                <a:lnTo>
                  <a:pt x="2161632" y="272182"/>
                </a:lnTo>
                <a:lnTo>
                  <a:pt x="2062670" y="281048"/>
                </a:lnTo>
                <a:lnTo>
                  <a:pt x="2020589" y="284139"/>
                </a:lnTo>
                <a:lnTo>
                  <a:pt x="1981989" y="286341"/>
                </a:lnTo>
                <a:lnTo>
                  <a:pt x="1910607" y="288109"/>
                </a:lnTo>
                <a:lnTo>
                  <a:pt x="2585588" y="288109"/>
                </a:lnTo>
                <a:lnTo>
                  <a:pt x="2683171" y="274734"/>
                </a:lnTo>
                <a:lnTo>
                  <a:pt x="2741784" y="266382"/>
                </a:lnTo>
                <a:lnTo>
                  <a:pt x="2889503" y="244631"/>
                </a:lnTo>
                <a:lnTo>
                  <a:pt x="2986667" y="229783"/>
                </a:lnTo>
                <a:lnTo>
                  <a:pt x="3086047" y="214269"/>
                </a:lnTo>
                <a:lnTo>
                  <a:pt x="3187365" y="198170"/>
                </a:lnTo>
                <a:lnTo>
                  <a:pt x="3290351" y="181571"/>
                </a:lnTo>
                <a:lnTo>
                  <a:pt x="3394733" y="164552"/>
                </a:lnTo>
                <a:lnTo>
                  <a:pt x="3606487" y="129608"/>
                </a:lnTo>
                <a:lnTo>
                  <a:pt x="3632509" y="125276"/>
                </a:lnTo>
                <a:lnTo>
                  <a:pt x="3729104" y="125276"/>
                </a:lnTo>
                <a:lnTo>
                  <a:pt x="3815212" y="62682"/>
                </a:lnTo>
                <a:lnTo>
                  <a:pt x="3611659" y="0"/>
                </a:lnTo>
                <a:close/>
              </a:path>
              <a:path w="3815715" h="351789">
                <a:moveTo>
                  <a:pt x="3729104" y="125276"/>
                </a:moveTo>
                <a:lnTo>
                  <a:pt x="3632509" y="125276"/>
                </a:lnTo>
                <a:lnTo>
                  <a:pt x="3642935" y="187915"/>
                </a:lnTo>
                <a:lnTo>
                  <a:pt x="3729104" y="1252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898139" y="6272974"/>
            <a:ext cx="734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1800" spc="-4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800" spc="1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5]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447023" y="6120574"/>
            <a:ext cx="734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1800" spc="-4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800" spc="1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6]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48353" y="6104965"/>
                <a:ext cx="19593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=[ 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𝐼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  0 ]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53" y="6104965"/>
                <a:ext cx="1959319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57142" y="4960415"/>
                <a:ext cx="21417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[ 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𝐼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 0 ]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45" y="4876800"/>
                <a:ext cx="2359660" cy="57658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46156" y="4960415"/>
                <a:ext cx="290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[ 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445" y="4876800"/>
                <a:ext cx="3427095" cy="545465"/>
              </a:xfrm>
              <a:prstGeom prst="rect">
                <a:avLst/>
              </a:prstGeom>
              <a:blipFill rotWithShape="1">
                <a:blip r:embed="rId8"/>
                <a:stretch>
                  <a:fillRect r="-420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977723" y="6085766"/>
                <a:ext cx="25098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=[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723" y="6085766"/>
                <a:ext cx="2509854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487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635114" y="835301"/>
                <a:ext cx="2629117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𝑐𝑎𝑛𝑜𝑛𝑖𝑐𝑎𝑙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14" y="835301"/>
                <a:ext cx="2629117" cy="82490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3752442" y="1366177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P</a:t>
            </a:r>
            <a:endParaRPr kumimoji="1" lang="zh-CN" alt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84605" y="228600"/>
            <a:ext cx="657479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两个摄像机之间的空间关系</a:t>
            </a:r>
            <a:r>
              <a:rPr spc="-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R,</a:t>
            </a:r>
            <a:r>
              <a:rPr spc="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43000" y="3667823"/>
            <a:ext cx="7282180" cy="2244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Camera</a:t>
            </a:r>
            <a:r>
              <a:rPr sz="2400" spc="5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 </a:t>
            </a:r>
            <a:r>
              <a:rPr sz="2400" spc="14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1</a:t>
            </a:r>
            <a:endParaRPr sz="2400" dirty="0">
              <a:latin typeface="Heiti SC Medium" pitchFamily="2" charset="-128"/>
              <a:ea typeface="Heiti SC Medium" pitchFamily="2" charset="-128"/>
              <a:cs typeface="Arial Unicode MS" panose="020B0604020202020204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Heiti SC Medium" pitchFamily="2" charset="-128"/>
              <a:ea typeface="Heiti SC Medium" pitchFamily="2" charset="-128"/>
              <a:cs typeface="Times New Roman" panose="02020603050405020304"/>
            </a:endParaRPr>
          </a:p>
          <a:p>
            <a:pPr marL="12700" marR="5080">
              <a:spcBef>
                <a:spcPts val="1025"/>
              </a:spcBef>
            </a:pPr>
            <a:r>
              <a:rPr lang="en-US" altLang="zh-CN" sz="2400" b="1" dirty="0">
                <a:latin typeface="Heiti SC Medium" pitchFamily="2" charset="-128"/>
                <a:ea typeface="Heiti SC Medium" pitchFamily="2" charset="-128"/>
                <a:cs typeface="Calibri" panose="020F0502020204030204"/>
              </a:rPr>
              <a:t>T </a:t>
            </a:r>
            <a:r>
              <a:rPr lang="en-US" altLang="zh-CN" sz="2400" dirty="0">
                <a:latin typeface="Heiti SC Medium" pitchFamily="2" charset="-128"/>
                <a:ea typeface="Heiti SC Medium" pitchFamily="2" charset="-128"/>
                <a:cs typeface="Calibri" panose="020F0502020204030204"/>
              </a:rPr>
              <a:t>= </a:t>
            </a:r>
            <a:r>
              <a:rPr lang="en-US" altLang="zh-CN" sz="2400" b="1" dirty="0">
                <a:latin typeface="Heiti SC Medium" pitchFamily="2" charset="-128"/>
                <a:ea typeface="Heiti SC Medium" pitchFamily="2" charset="-128"/>
                <a:cs typeface="Calibri" panose="020F0502020204030204"/>
              </a:rPr>
              <a:t>O</a:t>
            </a:r>
            <a:r>
              <a:rPr lang="en-US" altLang="zh-CN" sz="2400" b="1" baseline="-20000" dirty="0">
                <a:latin typeface="Heiti SC Medium" pitchFamily="2" charset="-128"/>
                <a:ea typeface="Heiti SC Medium" pitchFamily="2" charset="-128"/>
                <a:cs typeface="Calibri" panose="020F0502020204030204"/>
              </a:rPr>
              <a:t>2 </a:t>
            </a:r>
            <a:r>
              <a:rPr lang="zh-CN" altLang="en-US" sz="2400" dirty="0">
                <a:latin typeface="Heiti SC Medium" pitchFamily="2" charset="-128"/>
                <a:ea typeface="Heiti SC Medium" pitchFamily="2" charset="-128"/>
                <a:cs typeface="Calibri" panose="020F0502020204030204"/>
              </a:rPr>
              <a:t>在</a:t>
            </a:r>
            <a:r>
              <a:rPr lang="en-US" altLang="zh-CN" sz="2400" dirty="0">
                <a:latin typeface="Heiti SC Medium" pitchFamily="2" charset="-128"/>
                <a:ea typeface="Heiti SC Medium" pitchFamily="2" charset="-128"/>
                <a:cs typeface="Calibri" panose="020F0502020204030204"/>
              </a:rPr>
              <a:t>1</a:t>
            </a:r>
            <a:r>
              <a:rPr lang="zh-CN" altLang="en-US" sz="2400" dirty="0">
                <a:latin typeface="Heiti SC Medium" pitchFamily="2" charset="-128"/>
                <a:ea typeface="Heiti SC Medium" pitchFamily="2" charset="-128"/>
                <a:cs typeface="Calibri" panose="020F0502020204030204"/>
              </a:rPr>
              <a:t>号摄像机参考系下</a:t>
            </a:r>
          </a:p>
          <a:p>
            <a:pPr marL="12700" marR="5080">
              <a:lnSpc>
                <a:spcPct val="100000"/>
              </a:lnSpc>
              <a:spcBef>
                <a:spcPts val="1025"/>
              </a:spcBef>
            </a:pPr>
            <a:r>
              <a:rPr sz="2400" b="1" dirty="0">
                <a:latin typeface="Heiti SC Medium" pitchFamily="2" charset="-128"/>
                <a:ea typeface="Heiti SC Medium" pitchFamily="2" charset="-128"/>
                <a:cs typeface="Calibri" panose="020F0502020204030204"/>
              </a:rPr>
              <a:t>R </a:t>
            </a:r>
            <a:r>
              <a:rPr lang="zh-CN" altLang="en-US" sz="2400" spc="-5" dirty="0">
                <a:latin typeface="Heiti SC Medium" pitchFamily="2" charset="-128"/>
                <a:ea typeface="Heiti SC Medium" pitchFamily="2" charset="-128"/>
                <a:cs typeface="Calibri" panose="020F0502020204030204"/>
              </a:rPr>
              <a:t>是旋转矩阵</a:t>
            </a:r>
            <a:r>
              <a:rPr sz="2400" spc="-10" dirty="0">
                <a:latin typeface="Heiti SC Medium" pitchFamily="2" charset="-128"/>
                <a:ea typeface="Heiti SC Medium" pitchFamily="2" charset="-128"/>
                <a:cs typeface="Calibri" panose="020F0502020204030204"/>
              </a:rPr>
              <a:t> </a:t>
            </a:r>
            <a:endParaRPr lang="en-US" altLang="zh-CN" sz="2400" dirty="0">
              <a:latin typeface="Heiti SC Medium" pitchFamily="2" charset="-128"/>
              <a:ea typeface="Heiti SC Medium" pitchFamily="2" charset="-128"/>
              <a:cs typeface="Calibri" panose="020F0502020204030204"/>
            </a:endParaRPr>
          </a:p>
          <a:p>
            <a:pPr marL="12700" marR="5080">
              <a:lnSpc>
                <a:spcPct val="100000"/>
              </a:lnSpc>
              <a:spcBef>
                <a:spcPts val="1025"/>
              </a:spcBef>
            </a:pPr>
            <a:r>
              <a:rPr lang="en-US" altLang="zh-CN" sz="2400" b="1" spc="-5" dirty="0">
                <a:latin typeface="Heiti SC Medium" pitchFamily="2" charset="-128"/>
                <a:ea typeface="Heiti SC Medium" pitchFamily="2" charset="-128"/>
                <a:cs typeface="Calibri" panose="020F0502020204030204"/>
              </a:rPr>
              <a:t>2</a:t>
            </a:r>
            <a:r>
              <a:rPr lang="zh-CN" altLang="en-US" sz="2400" b="1" spc="-5" dirty="0">
                <a:latin typeface="Heiti SC Medium" pitchFamily="2" charset="-128"/>
                <a:ea typeface="Heiti SC Medium" pitchFamily="2" charset="-128"/>
                <a:cs typeface="Calibri" panose="020F0502020204030204"/>
              </a:rPr>
              <a:t>号摄像机下的</a:t>
            </a:r>
            <a:r>
              <a:rPr sz="2400" b="1" spc="-5" dirty="0">
                <a:latin typeface="Heiti SC Medium" pitchFamily="2" charset="-128"/>
                <a:ea typeface="Heiti SC Medium" pitchFamily="2" charset="-128"/>
                <a:cs typeface="Calibri" panose="020F0502020204030204"/>
              </a:rPr>
              <a:t>p’ </a:t>
            </a:r>
            <a:r>
              <a:rPr lang="zh-CN" altLang="en-US" sz="2400" spc="-5" dirty="0">
                <a:latin typeface="Heiti SC Medium" pitchFamily="2" charset="-128"/>
                <a:ea typeface="Heiti SC Medium" pitchFamily="2" charset="-128"/>
                <a:cs typeface="Calibri" panose="020F0502020204030204"/>
              </a:rPr>
              <a:t>与</a:t>
            </a:r>
            <a:r>
              <a:rPr lang="en-US" altLang="zh-CN" sz="2400" spc="-5" dirty="0">
                <a:latin typeface="Heiti SC Medium" pitchFamily="2" charset="-128"/>
                <a:ea typeface="Heiti SC Medium" pitchFamily="2" charset="-128"/>
                <a:cs typeface="Calibri" panose="020F0502020204030204"/>
              </a:rPr>
              <a:t>1</a:t>
            </a:r>
            <a:r>
              <a:rPr lang="zh-CN" altLang="en-US" sz="2400" spc="-5" dirty="0">
                <a:latin typeface="Heiti SC Medium" pitchFamily="2" charset="-128"/>
                <a:ea typeface="Heiti SC Medium" pitchFamily="2" charset="-128"/>
                <a:cs typeface="Calibri" panose="020F0502020204030204"/>
              </a:rPr>
              <a:t>号摄像机中的</a:t>
            </a:r>
            <a:r>
              <a:rPr sz="2400" b="1" dirty="0">
                <a:latin typeface="Heiti SC Medium" pitchFamily="2" charset="-128"/>
                <a:ea typeface="Heiti SC Medium" pitchFamily="2" charset="-128"/>
                <a:cs typeface="Calibri" panose="020F0502020204030204"/>
              </a:rPr>
              <a:t>R </a:t>
            </a:r>
            <a:r>
              <a:rPr sz="2400" b="1" spc="-5" dirty="0">
                <a:latin typeface="Heiti SC Medium" pitchFamily="2" charset="-128"/>
                <a:ea typeface="Heiti SC Medium" pitchFamily="2" charset="-128"/>
                <a:cs typeface="Calibri" panose="020F0502020204030204"/>
              </a:rPr>
              <a:t>p’ </a:t>
            </a:r>
            <a:r>
              <a:rPr lang="zh-CN" altLang="en-US" sz="2400" spc="-5" dirty="0">
                <a:latin typeface="Heiti SC Medium" pitchFamily="2" charset="-128"/>
                <a:ea typeface="Heiti SC Medium" pitchFamily="2" charset="-128"/>
                <a:cs typeface="Calibri" panose="020F0502020204030204"/>
              </a:rPr>
              <a:t>相等</a:t>
            </a:r>
            <a:endParaRPr sz="2400" dirty="0">
              <a:latin typeface="Heiti SC Medium" pitchFamily="2" charset="-128"/>
              <a:ea typeface="Heiti SC Medium" pitchFamily="2" charset="-128"/>
              <a:cs typeface="Calibri" panose="020F0502020204030204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707181" y="1219200"/>
            <a:ext cx="4152214" cy="3226330"/>
            <a:chOff x="2130525" y="1402817"/>
            <a:chExt cx="4152214" cy="3226330"/>
          </a:xfrm>
        </p:grpSpPr>
        <p:sp>
          <p:nvSpPr>
            <p:cNvPr id="2" name="object 2"/>
            <p:cNvSpPr/>
            <p:nvPr/>
          </p:nvSpPr>
          <p:spPr>
            <a:xfrm>
              <a:off x="2130525" y="3151614"/>
              <a:ext cx="152400" cy="1401445"/>
            </a:xfrm>
            <a:custGeom>
              <a:avLst/>
              <a:gdLst/>
              <a:ahLst/>
              <a:cxnLst/>
              <a:rect l="l" t="t" r="r" b="b"/>
              <a:pathLst>
                <a:path w="152400" h="1401445">
                  <a:moveTo>
                    <a:pt x="101600" y="152400"/>
                  </a:moveTo>
                  <a:lnTo>
                    <a:pt x="50800" y="152400"/>
                  </a:lnTo>
                  <a:lnTo>
                    <a:pt x="50800" y="1401333"/>
                  </a:lnTo>
                  <a:lnTo>
                    <a:pt x="101600" y="1401333"/>
                  </a:lnTo>
                  <a:lnTo>
                    <a:pt x="101600" y="152400"/>
                  </a:lnTo>
                  <a:close/>
                </a:path>
                <a:path w="152400" h="1401445">
                  <a:moveTo>
                    <a:pt x="76201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2206725" y="4476747"/>
              <a:ext cx="1403985" cy="152400"/>
            </a:xfrm>
            <a:custGeom>
              <a:avLst/>
              <a:gdLst/>
              <a:ahLst/>
              <a:cxnLst/>
              <a:rect l="l" t="t" r="r" b="b"/>
              <a:pathLst>
                <a:path w="1403985" h="152400">
                  <a:moveTo>
                    <a:pt x="1251226" y="0"/>
                  </a:moveTo>
                  <a:lnTo>
                    <a:pt x="1251226" y="50800"/>
                  </a:lnTo>
                  <a:lnTo>
                    <a:pt x="0" y="50800"/>
                  </a:lnTo>
                  <a:lnTo>
                    <a:pt x="0" y="101600"/>
                  </a:lnTo>
                  <a:lnTo>
                    <a:pt x="1251226" y="101600"/>
                  </a:lnTo>
                  <a:lnTo>
                    <a:pt x="1251226" y="152400"/>
                  </a:lnTo>
                  <a:lnTo>
                    <a:pt x="1403626" y="76200"/>
                  </a:lnTo>
                  <a:lnTo>
                    <a:pt x="12512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25871" y="1723304"/>
              <a:ext cx="423545" cy="1360170"/>
            </a:xfrm>
            <a:custGeom>
              <a:avLst/>
              <a:gdLst/>
              <a:ahLst/>
              <a:cxnLst/>
              <a:rect l="l" t="t" r="r" b="b"/>
              <a:pathLst>
                <a:path w="423545" h="1360170">
                  <a:moveTo>
                    <a:pt x="101662" y="153758"/>
                  </a:moveTo>
                  <a:lnTo>
                    <a:pt x="49051" y="153758"/>
                  </a:lnTo>
                  <a:lnTo>
                    <a:pt x="374002" y="1359678"/>
                  </a:lnTo>
                  <a:lnTo>
                    <a:pt x="423053" y="1346461"/>
                  </a:lnTo>
                  <a:lnTo>
                    <a:pt x="101662" y="153758"/>
                  </a:lnTo>
                  <a:close/>
                </a:path>
                <a:path w="423545" h="1360170">
                  <a:moveTo>
                    <a:pt x="33924" y="0"/>
                  </a:moveTo>
                  <a:lnTo>
                    <a:pt x="0" y="166977"/>
                  </a:lnTo>
                  <a:lnTo>
                    <a:pt x="49051" y="153758"/>
                  </a:lnTo>
                  <a:lnTo>
                    <a:pt x="101662" y="153758"/>
                  </a:lnTo>
                  <a:lnTo>
                    <a:pt x="98101" y="140542"/>
                  </a:lnTo>
                  <a:lnTo>
                    <a:pt x="147151" y="127325"/>
                  </a:lnTo>
                  <a:lnTo>
                    <a:pt x="339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17791" y="2677248"/>
              <a:ext cx="1362075" cy="424180"/>
            </a:xfrm>
            <a:custGeom>
              <a:avLst/>
              <a:gdLst/>
              <a:ahLst/>
              <a:cxnLst/>
              <a:rect l="l" t="t" r="r" b="b"/>
              <a:pathLst>
                <a:path w="1362075" h="424180">
                  <a:moveTo>
                    <a:pt x="1194916" y="0"/>
                  </a:moveTo>
                  <a:lnTo>
                    <a:pt x="1208133" y="49049"/>
                  </a:lnTo>
                  <a:lnTo>
                    <a:pt x="0" y="374600"/>
                  </a:lnTo>
                  <a:lnTo>
                    <a:pt x="13218" y="423650"/>
                  </a:lnTo>
                  <a:lnTo>
                    <a:pt x="1221351" y="98101"/>
                  </a:lnTo>
                  <a:lnTo>
                    <a:pt x="1289724" y="98101"/>
                  </a:lnTo>
                  <a:lnTo>
                    <a:pt x="1361893" y="33922"/>
                  </a:lnTo>
                  <a:lnTo>
                    <a:pt x="1194916" y="0"/>
                  </a:lnTo>
                  <a:close/>
                </a:path>
                <a:path w="1362075" h="424180">
                  <a:moveTo>
                    <a:pt x="1289724" y="98101"/>
                  </a:moveTo>
                  <a:lnTo>
                    <a:pt x="1221351" y="98101"/>
                  </a:lnTo>
                  <a:lnTo>
                    <a:pt x="1234568" y="147151"/>
                  </a:lnTo>
                  <a:lnTo>
                    <a:pt x="1289724" y="981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0398" y="3114913"/>
              <a:ext cx="2509520" cy="1449070"/>
            </a:xfrm>
            <a:custGeom>
              <a:avLst/>
              <a:gdLst/>
              <a:ahLst/>
              <a:cxnLst/>
              <a:rect l="l" t="t" r="r" b="b"/>
              <a:pathLst>
                <a:path w="2509520" h="1449070">
                  <a:moveTo>
                    <a:pt x="2509067" y="0"/>
                  </a:moveTo>
                  <a:lnTo>
                    <a:pt x="2424015" y="4927"/>
                  </a:lnTo>
                  <a:lnTo>
                    <a:pt x="2436670" y="26950"/>
                  </a:lnTo>
                  <a:lnTo>
                    <a:pt x="0" y="1427022"/>
                  </a:lnTo>
                  <a:lnTo>
                    <a:pt x="12654" y="1449045"/>
                  </a:lnTo>
                  <a:lnTo>
                    <a:pt x="2449324" y="48975"/>
                  </a:lnTo>
                  <a:lnTo>
                    <a:pt x="2476585" y="48975"/>
                  </a:lnTo>
                  <a:lnTo>
                    <a:pt x="2509067" y="0"/>
                  </a:lnTo>
                  <a:close/>
                </a:path>
                <a:path w="2509520" h="1449070">
                  <a:moveTo>
                    <a:pt x="2476585" y="48975"/>
                  </a:moveTo>
                  <a:lnTo>
                    <a:pt x="2449324" y="48975"/>
                  </a:lnTo>
                  <a:lnTo>
                    <a:pt x="2461978" y="70998"/>
                  </a:lnTo>
                  <a:lnTo>
                    <a:pt x="2476585" y="489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3552497" y="3032347"/>
              <a:ext cx="215900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spc="-220" dirty="0">
                  <a:latin typeface="Arial" panose="020B0604020202020204"/>
                  <a:cs typeface="Arial" panose="020B0604020202020204"/>
                </a:rPr>
                <a:t>T</a:t>
              </a:r>
              <a:endParaRPr sz="28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4788206" y="3096695"/>
              <a:ext cx="489584" cy="29751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endParaRPr sz="2775" baseline="-20000" dirty="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724400" y="1920933"/>
              <a:ext cx="1090930" cy="1120775"/>
            </a:xfrm>
            <a:custGeom>
              <a:avLst/>
              <a:gdLst/>
              <a:ahLst/>
              <a:cxnLst/>
              <a:rect l="l" t="t" r="r" b="b"/>
              <a:pathLst>
                <a:path w="1090929" h="1120775">
                  <a:moveTo>
                    <a:pt x="0" y="1120587"/>
                  </a:moveTo>
                  <a:lnTo>
                    <a:pt x="1090897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39096" y="1846320"/>
              <a:ext cx="152400" cy="1492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5943014" y="1402817"/>
              <a:ext cx="33972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215" dirty="0">
                  <a:latin typeface="Arial" panose="020B0604020202020204"/>
                  <a:cs typeface="Arial" panose="020B0604020202020204"/>
                </a:rPr>
                <a:t>p</a:t>
              </a:r>
              <a:r>
                <a:rPr sz="2400" spc="250" dirty="0">
                  <a:latin typeface="Arial Unicode MS" panose="020B0604020202020204" charset="-122"/>
                  <a:cs typeface="Arial Unicode MS" panose="020B0604020202020204" charset="-122"/>
                </a:rPr>
                <a:t>’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2695602" y="1503984"/>
              <a:ext cx="140906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5" dirty="0">
                  <a:latin typeface="Arial Unicode MS" panose="020B0604020202020204" charset="-122"/>
                  <a:cs typeface="Arial Unicode MS" panose="020B0604020202020204" charset="-122"/>
                </a:rPr>
                <a:t>Camera</a:t>
              </a:r>
              <a:r>
                <a:rPr sz="2400" spc="-15" dirty="0">
                  <a:latin typeface="Arial Unicode MS" panose="020B0604020202020204" charset="-122"/>
                  <a:cs typeface="Arial Unicode MS" panose="020B0604020202020204" charset="-122"/>
                </a:rPr>
                <a:t> </a:t>
              </a:r>
              <a:r>
                <a:rPr sz="2400" spc="140" dirty="0">
                  <a:latin typeface="Arial Unicode MS" panose="020B0604020202020204" charset="-122"/>
                  <a:cs typeface="Arial Unicode MS" panose="020B0604020202020204" charset="-122"/>
                </a:rPr>
                <a:t>2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2D51786D-E20B-B743-A9EB-14E74F5C4D48}"/>
              </a:ext>
            </a:extLst>
          </p:cNvPr>
          <p:cNvSpPr txBox="1"/>
          <p:nvPr/>
        </p:nvSpPr>
        <p:spPr>
          <a:xfrm>
            <a:off x="3203438" y="3969964"/>
            <a:ext cx="49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180" dirty="0">
                <a:latin typeface="Arial Unicode MS" panose="020B0604020202020204" charset="-122"/>
                <a:cs typeface="Arial Unicode MS" panose="020B0604020202020204" charset="-122"/>
              </a:rPr>
              <a:t>O</a:t>
            </a:r>
            <a:r>
              <a:rPr lang="en-US" altLang="zh-CN" spc="270" baseline="-19000" dirty="0">
                <a:latin typeface="Arial Unicode MS" panose="020B0604020202020204" charset="-122"/>
                <a:cs typeface="Arial Unicode MS" panose="020B0604020202020204" charset="-122"/>
              </a:rPr>
              <a:t>1</a:t>
            </a:r>
            <a:endParaRPr lang="en-US" altLang="zh-CN" baseline="-19000" dirty="0">
              <a:latin typeface="Arial Unicode MS" panose="020B0604020202020204" charset="-122"/>
              <a:cs typeface="Arial Unicode MS" panose="020B0604020202020204" charset="-122"/>
            </a:endParaRPr>
          </a:p>
          <a:p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7924B25B-30D3-8A42-A5AD-4AE2F8A63DCE}"/>
              </a:ext>
            </a:extLst>
          </p:cNvPr>
          <p:cNvSpPr txBox="1"/>
          <p:nvPr/>
        </p:nvSpPr>
        <p:spPr>
          <a:xfrm>
            <a:off x="6968836" y="2992582"/>
            <a:ext cx="50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10" dirty="0">
                <a:latin typeface="Arial Unicode MS" panose="020B0604020202020204" charset="-122"/>
                <a:cs typeface="Arial Unicode MS" panose="020B0604020202020204" charset="-122"/>
              </a:rPr>
              <a:t>O</a:t>
            </a:r>
            <a:r>
              <a:rPr lang="en-US" altLang="zh-CN" spc="172" baseline="-20000" dirty="0">
                <a:latin typeface="Arial Unicode MS" panose="020B0604020202020204" charset="-122"/>
                <a:cs typeface="Arial Unicode MS" panose="020B0604020202020204" charset="-122"/>
              </a:rPr>
              <a:t>2</a:t>
            </a:r>
            <a:endParaRPr lang="en-US" altLang="zh-CN" baseline="-200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903" y="298005"/>
            <a:ext cx="723392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charset="-122"/>
                <a:ea typeface="黑体" panose="02010609060101010101" charset="-122"/>
              </a:rPr>
              <a:t>从单幅视图恢复结构</a:t>
            </a:r>
            <a:endParaRPr dirty="0"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307340" y="1219200"/>
            <a:ext cx="7252335" cy="2985770"/>
            <a:chOff x="307340" y="1219200"/>
            <a:chExt cx="7252335" cy="2985770"/>
          </a:xfrm>
        </p:grpSpPr>
        <p:sp>
          <p:nvSpPr>
            <p:cNvPr id="3" name="object 3"/>
            <p:cNvSpPr/>
            <p:nvPr/>
          </p:nvSpPr>
          <p:spPr>
            <a:xfrm>
              <a:off x="4863468" y="1815290"/>
              <a:ext cx="1322070" cy="2160905"/>
            </a:xfrm>
            <a:custGeom>
              <a:avLst/>
              <a:gdLst/>
              <a:ahLst/>
              <a:cxnLst/>
              <a:rect l="l" t="t" r="r" b="b"/>
              <a:pathLst>
                <a:path w="1322070" h="2160904">
                  <a:moveTo>
                    <a:pt x="1322062" y="0"/>
                  </a:moveTo>
                  <a:lnTo>
                    <a:pt x="171550" y="878889"/>
                  </a:lnTo>
                  <a:lnTo>
                    <a:pt x="0" y="2160617"/>
                  </a:lnTo>
                  <a:lnTo>
                    <a:pt x="60553" y="2114359"/>
                  </a:lnTo>
                  <a:lnTo>
                    <a:pt x="1029404" y="1374242"/>
                  </a:lnTo>
                  <a:lnTo>
                    <a:pt x="1322062" y="0"/>
                  </a:lnTo>
                  <a:close/>
                </a:path>
              </a:pathLst>
            </a:custGeom>
            <a:solidFill>
              <a:srgbClr val="C0C0C0">
                <a:alpha val="529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63468" y="1815291"/>
              <a:ext cx="1322070" cy="2160905"/>
            </a:xfrm>
            <a:custGeom>
              <a:avLst/>
              <a:gdLst/>
              <a:ahLst/>
              <a:cxnLst/>
              <a:rect l="l" t="t" r="r" b="b"/>
              <a:pathLst>
                <a:path w="1322070" h="2160904">
                  <a:moveTo>
                    <a:pt x="60553" y="2114359"/>
                  </a:moveTo>
                  <a:lnTo>
                    <a:pt x="1029405" y="1374242"/>
                  </a:lnTo>
                  <a:lnTo>
                    <a:pt x="1322062" y="0"/>
                  </a:lnTo>
                  <a:lnTo>
                    <a:pt x="171550" y="878889"/>
                  </a:lnTo>
                  <a:lnTo>
                    <a:pt x="0" y="2160617"/>
                  </a:lnTo>
                  <a:lnTo>
                    <a:pt x="121106" y="206810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19400" y="2038350"/>
              <a:ext cx="628650" cy="1085850"/>
            </a:xfrm>
            <a:custGeom>
              <a:avLst/>
              <a:gdLst/>
              <a:ahLst/>
              <a:cxnLst/>
              <a:rect l="l" t="t" r="r" b="b"/>
              <a:pathLst>
                <a:path w="628650" h="1085850">
                  <a:moveTo>
                    <a:pt x="0" y="1085849"/>
                  </a:moveTo>
                  <a:lnTo>
                    <a:pt x="628650" y="1085849"/>
                  </a:lnTo>
                  <a:lnTo>
                    <a:pt x="628650" y="0"/>
                  </a:lnTo>
                  <a:lnTo>
                    <a:pt x="0" y="0"/>
                  </a:lnTo>
                  <a:lnTo>
                    <a:pt x="0" y="108584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48051" y="1828800"/>
              <a:ext cx="209550" cy="1295400"/>
            </a:xfrm>
            <a:custGeom>
              <a:avLst/>
              <a:gdLst/>
              <a:ahLst/>
              <a:cxnLst/>
              <a:rect l="l" t="t" r="r" b="b"/>
              <a:pathLst>
                <a:path w="209550" h="1295400">
                  <a:moveTo>
                    <a:pt x="209548" y="0"/>
                  </a:moveTo>
                  <a:lnTo>
                    <a:pt x="0" y="209550"/>
                  </a:lnTo>
                  <a:lnTo>
                    <a:pt x="0" y="1295400"/>
                  </a:lnTo>
                  <a:lnTo>
                    <a:pt x="209548" y="1085851"/>
                  </a:lnTo>
                  <a:lnTo>
                    <a:pt x="209548" y="0"/>
                  </a:lnTo>
                  <a:close/>
                </a:path>
              </a:pathLst>
            </a:custGeom>
            <a:solidFill>
              <a:srgbClr val="000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19400" y="1828800"/>
              <a:ext cx="838200" cy="209550"/>
            </a:xfrm>
            <a:custGeom>
              <a:avLst/>
              <a:gdLst/>
              <a:ahLst/>
              <a:cxnLst/>
              <a:rect l="l" t="t" r="r" b="b"/>
              <a:pathLst>
                <a:path w="838200" h="209550">
                  <a:moveTo>
                    <a:pt x="838200" y="0"/>
                  </a:moveTo>
                  <a:lnTo>
                    <a:pt x="209551" y="0"/>
                  </a:lnTo>
                  <a:lnTo>
                    <a:pt x="0" y="209550"/>
                  </a:lnTo>
                  <a:lnTo>
                    <a:pt x="628651" y="20955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23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19400" y="1828800"/>
              <a:ext cx="838200" cy="1295400"/>
            </a:xfrm>
            <a:custGeom>
              <a:avLst/>
              <a:gdLst/>
              <a:ahLst/>
              <a:cxnLst/>
              <a:rect l="l" t="t" r="r" b="b"/>
              <a:pathLst>
                <a:path w="838200" h="1295400">
                  <a:moveTo>
                    <a:pt x="0" y="209550"/>
                  </a:moveTo>
                  <a:lnTo>
                    <a:pt x="209550" y="0"/>
                  </a:lnTo>
                  <a:lnTo>
                    <a:pt x="838200" y="0"/>
                  </a:lnTo>
                  <a:lnTo>
                    <a:pt x="838200" y="1085851"/>
                  </a:lnTo>
                  <a:lnTo>
                    <a:pt x="628650" y="1295400"/>
                  </a:lnTo>
                  <a:lnTo>
                    <a:pt x="0" y="1295400"/>
                  </a:lnTo>
                  <a:lnTo>
                    <a:pt x="0" y="209550"/>
                  </a:lnTo>
                  <a:close/>
                </a:path>
              </a:pathLst>
            </a:custGeom>
            <a:ln w="25400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19400" y="1828800"/>
              <a:ext cx="838200" cy="209550"/>
            </a:xfrm>
            <a:custGeom>
              <a:avLst/>
              <a:gdLst/>
              <a:ahLst/>
              <a:cxnLst/>
              <a:rect l="l" t="t" r="r" b="b"/>
              <a:pathLst>
                <a:path w="838200" h="209550">
                  <a:moveTo>
                    <a:pt x="0" y="209550"/>
                  </a:moveTo>
                  <a:lnTo>
                    <a:pt x="628650" y="209550"/>
                  </a:lnTo>
                  <a:lnTo>
                    <a:pt x="838200" y="0"/>
                  </a:lnTo>
                </a:path>
              </a:pathLst>
            </a:custGeom>
            <a:ln w="25400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48050" y="2038350"/>
              <a:ext cx="0" cy="1085850"/>
            </a:xfrm>
            <a:custGeom>
              <a:avLst/>
              <a:gdLst/>
              <a:ahLst/>
              <a:cxnLst/>
              <a:rect l="l" t="t" r="r" b="b"/>
              <a:pathLst>
                <a:path h="1085850">
                  <a:moveTo>
                    <a:pt x="0" y="0"/>
                  </a:moveTo>
                  <a:lnTo>
                    <a:pt x="0" y="1085849"/>
                  </a:lnTo>
                </a:path>
              </a:pathLst>
            </a:custGeom>
            <a:ln w="25400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94300" y="2778125"/>
              <a:ext cx="333375" cy="574675"/>
            </a:xfrm>
            <a:custGeom>
              <a:avLst/>
              <a:gdLst/>
              <a:ahLst/>
              <a:cxnLst/>
              <a:rect l="l" t="t" r="r" b="b"/>
              <a:pathLst>
                <a:path w="333375" h="574675">
                  <a:moveTo>
                    <a:pt x="0" y="574674"/>
                  </a:moveTo>
                  <a:lnTo>
                    <a:pt x="333375" y="574674"/>
                  </a:lnTo>
                  <a:lnTo>
                    <a:pt x="333375" y="0"/>
                  </a:lnTo>
                  <a:lnTo>
                    <a:pt x="0" y="0"/>
                  </a:lnTo>
                  <a:lnTo>
                    <a:pt x="0" y="574674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27675" y="2667000"/>
              <a:ext cx="111125" cy="685800"/>
            </a:xfrm>
            <a:custGeom>
              <a:avLst/>
              <a:gdLst/>
              <a:ahLst/>
              <a:cxnLst/>
              <a:rect l="l" t="t" r="r" b="b"/>
              <a:pathLst>
                <a:path w="111125" h="685800">
                  <a:moveTo>
                    <a:pt x="111125" y="0"/>
                  </a:moveTo>
                  <a:lnTo>
                    <a:pt x="0" y="111125"/>
                  </a:lnTo>
                  <a:lnTo>
                    <a:pt x="0" y="685800"/>
                  </a:lnTo>
                  <a:lnTo>
                    <a:pt x="111125" y="574675"/>
                  </a:lnTo>
                  <a:lnTo>
                    <a:pt x="111125" y="0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94300" y="2667000"/>
              <a:ext cx="444500" cy="111125"/>
            </a:xfrm>
            <a:custGeom>
              <a:avLst/>
              <a:gdLst/>
              <a:ahLst/>
              <a:cxnLst/>
              <a:rect l="l" t="t" r="r" b="b"/>
              <a:pathLst>
                <a:path w="444500" h="111125">
                  <a:moveTo>
                    <a:pt x="444500" y="0"/>
                  </a:moveTo>
                  <a:lnTo>
                    <a:pt x="111125" y="0"/>
                  </a:lnTo>
                  <a:lnTo>
                    <a:pt x="0" y="111125"/>
                  </a:lnTo>
                  <a:lnTo>
                    <a:pt x="333375" y="111125"/>
                  </a:lnTo>
                  <a:lnTo>
                    <a:pt x="444500" y="0"/>
                  </a:lnTo>
                  <a:close/>
                </a:path>
              </a:pathLst>
            </a:custGeom>
            <a:solidFill>
              <a:srgbClr val="AB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94300" y="2667000"/>
              <a:ext cx="444500" cy="685800"/>
            </a:xfrm>
            <a:custGeom>
              <a:avLst/>
              <a:gdLst/>
              <a:ahLst/>
              <a:cxnLst/>
              <a:rect l="l" t="t" r="r" b="b"/>
              <a:pathLst>
                <a:path w="444500" h="685800">
                  <a:moveTo>
                    <a:pt x="0" y="111125"/>
                  </a:moveTo>
                  <a:lnTo>
                    <a:pt x="111125" y="0"/>
                  </a:lnTo>
                  <a:lnTo>
                    <a:pt x="444500" y="0"/>
                  </a:lnTo>
                  <a:lnTo>
                    <a:pt x="444500" y="574675"/>
                  </a:lnTo>
                  <a:lnTo>
                    <a:pt x="333375" y="685800"/>
                  </a:lnTo>
                  <a:lnTo>
                    <a:pt x="0" y="685800"/>
                  </a:lnTo>
                  <a:lnTo>
                    <a:pt x="0" y="111125"/>
                  </a:lnTo>
                  <a:close/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94300" y="2667000"/>
              <a:ext cx="444500" cy="111125"/>
            </a:xfrm>
            <a:custGeom>
              <a:avLst/>
              <a:gdLst/>
              <a:ahLst/>
              <a:cxnLst/>
              <a:rect l="l" t="t" r="r" b="b"/>
              <a:pathLst>
                <a:path w="444500" h="111125">
                  <a:moveTo>
                    <a:pt x="0" y="111125"/>
                  </a:moveTo>
                  <a:lnTo>
                    <a:pt x="333375" y="111125"/>
                  </a:lnTo>
                  <a:lnTo>
                    <a:pt x="444500" y="0"/>
                  </a:lnTo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27675" y="2778125"/>
              <a:ext cx="0" cy="574675"/>
            </a:xfrm>
            <a:custGeom>
              <a:avLst/>
              <a:gdLst/>
              <a:ahLst/>
              <a:cxnLst/>
              <a:rect l="l" t="t" r="r" b="b"/>
              <a:pathLst>
                <a:path h="574675">
                  <a:moveTo>
                    <a:pt x="0" y="0"/>
                  </a:moveTo>
                  <a:lnTo>
                    <a:pt x="0" y="574674"/>
                  </a:lnTo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29000" y="2057400"/>
              <a:ext cx="3200400" cy="1143000"/>
            </a:xfrm>
            <a:custGeom>
              <a:avLst/>
              <a:gdLst/>
              <a:ahLst/>
              <a:cxnLst/>
              <a:rect l="l" t="t" r="r" b="b"/>
              <a:pathLst>
                <a:path w="3200400" h="1143000">
                  <a:moveTo>
                    <a:pt x="3200400" y="11430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77000" y="3124200"/>
              <a:ext cx="228600" cy="228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77000" y="31242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86400" y="2743200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52800" y="1981200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2000" y="16764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14400" y="15240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66800" y="14478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19200" y="12954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2000" y="1219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71600" y="12192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2000" y="14478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2000" y="16764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62000" y="19050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62000" y="21336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62000" y="2362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19200" y="2362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90600" y="2362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47800" y="2362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62000" y="28956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14400" y="27432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43000" y="25908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295400" y="24384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71600" y="24384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73826" y="2279650"/>
              <a:ext cx="228600" cy="970280"/>
            </a:xfrm>
            <a:custGeom>
              <a:avLst/>
              <a:gdLst/>
              <a:ahLst/>
              <a:cxnLst/>
              <a:rect l="l" t="t" r="r" b="b"/>
              <a:pathLst>
                <a:path w="228600" h="970280">
                  <a:moveTo>
                    <a:pt x="152400" y="228600"/>
                  </a:moveTo>
                  <a:lnTo>
                    <a:pt x="76200" y="228600"/>
                  </a:lnTo>
                  <a:lnTo>
                    <a:pt x="76198" y="969962"/>
                  </a:lnTo>
                  <a:lnTo>
                    <a:pt x="152398" y="969962"/>
                  </a:lnTo>
                  <a:lnTo>
                    <a:pt x="152400" y="228600"/>
                  </a:lnTo>
                  <a:close/>
                </a:path>
                <a:path w="228600" h="970280">
                  <a:moveTo>
                    <a:pt x="114300" y="0"/>
                  </a:moveTo>
                  <a:lnTo>
                    <a:pt x="0" y="228600"/>
                  </a:lnTo>
                  <a:lnTo>
                    <a:pt x="228600" y="2286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49505" y="2867867"/>
              <a:ext cx="772160" cy="407670"/>
            </a:xfrm>
            <a:custGeom>
              <a:avLst/>
              <a:gdLst/>
              <a:ahLst/>
              <a:cxnLst/>
              <a:rect l="l" t="t" r="r" b="b"/>
              <a:pathLst>
                <a:path w="772159" h="407670">
                  <a:moveTo>
                    <a:pt x="516050" y="0"/>
                  </a:moveTo>
                  <a:lnTo>
                    <a:pt x="549673" y="68380"/>
                  </a:lnTo>
                  <a:lnTo>
                    <a:pt x="0" y="338664"/>
                  </a:lnTo>
                  <a:lnTo>
                    <a:pt x="33624" y="407045"/>
                  </a:lnTo>
                  <a:lnTo>
                    <a:pt x="583298" y="136761"/>
                  </a:lnTo>
                  <a:lnTo>
                    <a:pt x="668919" y="136761"/>
                  </a:lnTo>
                  <a:lnTo>
                    <a:pt x="771626" y="1699"/>
                  </a:lnTo>
                  <a:lnTo>
                    <a:pt x="516050" y="0"/>
                  </a:lnTo>
                  <a:close/>
                </a:path>
                <a:path w="772159" h="407670">
                  <a:moveTo>
                    <a:pt x="668919" y="136761"/>
                  </a:moveTo>
                  <a:lnTo>
                    <a:pt x="583298" y="136761"/>
                  </a:lnTo>
                  <a:lnTo>
                    <a:pt x="616921" y="205140"/>
                  </a:lnTo>
                  <a:lnTo>
                    <a:pt x="668919" y="1367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88125" y="3135312"/>
              <a:ext cx="971550" cy="228600"/>
            </a:xfrm>
            <a:custGeom>
              <a:avLst/>
              <a:gdLst/>
              <a:ahLst/>
              <a:cxnLst/>
              <a:rect l="l" t="t" r="r" b="b"/>
              <a:pathLst>
                <a:path w="971550" h="228600">
                  <a:moveTo>
                    <a:pt x="742950" y="0"/>
                  </a:moveTo>
                  <a:lnTo>
                    <a:pt x="742950" y="76200"/>
                  </a:lnTo>
                  <a:lnTo>
                    <a:pt x="0" y="76200"/>
                  </a:lnTo>
                  <a:lnTo>
                    <a:pt x="0" y="152400"/>
                  </a:lnTo>
                  <a:lnTo>
                    <a:pt x="742950" y="152400"/>
                  </a:lnTo>
                  <a:lnTo>
                    <a:pt x="742950" y="228600"/>
                  </a:lnTo>
                  <a:lnTo>
                    <a:pt x="971550" y="1143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47700" y="1884362"/>
              <a:ext cx="228600" cy="970280"/>
            </a:xfrm>
            <a:custGeom>
              <a:avLst/>
              <a:gdLst/>
              <a:ahLst/>
              <a:cxnLst/>
              <a:rect l="l" t="t" r="r" b="b"/>
              <a:pathLst>
                <a:path w="228600" h="970280">
                  <a:moveTo>
                    <a:pt x="152400" y="228600"/>
                  </a:moveTo>
                  <a:lnTo>
                    <a:pt x="76200" y="228600"/>
                  </a:lnTo>
                  <a:lnTo>
                    <a:pt x="76199" y="969962"/>
                  </a:lnTo>
                  <a:lnTo>
                    <a:pt x="152399" y="969962"/>
                  </a:lnTo>
                  <a:lnTo>
                    <a:pt x="152400" y="228600"/>
                  </a:lnTo>
                  <a:close/>
                </a:path>
                <a:path w="228600" h="970280">
                  <a:moveTo>
                    <a:pt x="114300" y="0"/>
                  </a:moveTo>
                  <a:lnTo>
                    <a:pt x="0" y="228600"/>
                  </a:lnTo>
                  <a:lnTo>
                    <a:pt x="228600" y="22860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6792" y="2232670"/>
              <a:ext cx="937894" cy="643255"/>
            </a:xfrm>
            <a:custGeom>
              <a:avLst/>
              <a:gdLst/>
              <a:ahLst/>
              <a:cxnLst/>
              <a:rect l="l" t="t" r="r" b="b"/>
              <a:pathLst>
                <a:path w="937894" h="643255">
                  <a:moveTo>
                    <a:pt x="937631" y="0"/>
                  </a:moveTo>
                  <a:lnTo>
                    <a:pt x="684034" y="31795"/>
                  </a:lnTo>
                  <a:lnTo>
                    <a:pt x="726325" y="95181"/>
                  </a:lnTo>
                  <a:lnTo>
                    <a:pt x="0" y="579791"/>
                  </a:lnTo>
                  <a:lnTo>
                    <a:pt x="42291" y="643178"/>
                  </a:lnTo>
                  <a:lnTo>
                    <a:pt x="768618" y="158568"/>
                  </a:lnTo>
                  <a:lnTo>
                    <a:pt x="847099" y="158568"/>
                  </a:lnTo>
                  <a:lnTo>
                    <a:pt x="937631" y="0"/>
                  </a:lnTo>
                  <a:close/>
                </a:path>
                <a:path w="937894" h="643255">
                  <a:moveTo>
                    <a:pt x="847099" y="158568"/>
                  </a:moveTo>
                  <a:lnTo>
                    <a:pt x="768618" y="158568"/>
                  </a:lnTo>
                  <a:lnTo>
                    <a:pt x="810910" y="221955"/>
                  </a:lnTo>
                  <a:lnTo>
                    <a:pt x="847099" y="158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62000" y="2740023"/>
              <a:ext cx="971550" cy="228600"/>
            </a:xfrm>
            <a:custGeom>
              <a:avLst/>
              <a:gdLst/>
              <a:ahLst/>
              <a:cxnLst/>
              <a:rect l="l" t="t" r="r" b="b"/>
              <a:pathLst>
                <a:path w="971550" h="228600">
                  <a:moveTo>
                    <a:pt x="895350" y="152400"/>
                  </a:moveTo>
                  <a:lnTo>
                    <a:pt x="742950" y="152400"/>
                  </a:lnTo>
                  <a:lnTo>
                    <a:pt x="742950" y="228600"/>
                  </a:lnTo>
                  <a:lnTo>
                    <a:pt x="895350" y="152400"/>
                  </a:lnTo>
                  <a:close/>
                </a:path>
                <a:path w="971550" h="228600">
                  <a:moveTo>
                    <a:pt x="742950" y="0"/>
                  </a:moveTo>
                  <a:lnTo>
                    <a:pt x="742950" y="76200"/>
                  </a:lnTo>
                  <a:lnTo>
                    <a:pt x="0" y="76201"/>
                  </a:lnTo>
                  <a:lnTo>
                    <a:pt x="0" y="152401"/>
                  </a:lnTo>
                  <a:lnTo>
                    <a:pt x="895350" y="152400"/>
                  </a:lnTo>
                  <a:lnTo>
                    <a:pt x="971550" y="1143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 txBox="1"/>
            <p:nvPr/>
          </p:nvSpPr>
          <p:spPr>
            <a:xfrm>
              <a:off x="383540" y="2839720"/>
              <a:ext cx="4559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r>
                <a:rPr sz="2400" spc="112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240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3126739" y="2077720"/>
              <a:ext cx="1905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305" dirty="0">
                  <a:solidFill>
                    <a:srgbClr val="FFFFFF"/>
                  </a:solidFill>
                  <a:latin typeface="Arial Unicode MS" panose="020B0604020202020204" charset="-122"/>
                  <a:cs typeface="Arial Unicode MS" panose="020B0604020202020204" charset="-122"/>
                </a:rPr>
                <a:t>P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5660390" y="23063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 panose="020B0604020202020204" charset="-122"/>
                  <a:cs typeface="Arial Unicode MS" panose="020B0604020202020204" charset="-122"/>
                </a:rPr>
                <a:t>p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50" name="object 50"/>
            <p:cNvSpPr txBox="1"/>
            <p:nvPr/>
          </p:nvSpPr>
          <p:spPr>
            <a:xfrm>
              <a:off x="307340" y="3346894"/>
              <a:ext cx="3161665" cy="781050"/>
            </a:xfrm>
            <a:prstGeom prst="rect">
              <a:avLst/>
            </a:prstGeom>
          </p:spPr>
          <p:txBody>
            <a:bodyPr vert="horz" wrap="square" lIns="0" tIns="119380" rIns="0" bIns="0" rtlCol="0">
              <a:spAutoFit/>
            </a:bodyPr>
            <a:lstStyle/>
            <a:p>
              <a:pPr marR="5080" algn="r">
                <a:lnSpc>
                  <a:spcPct val="100000"/>
                </a:lnSpc>
                <a:spcBef>
                  <a:spcPts val="940"/>
                </a:spcBef>
              </a:pPr>
              <a:r>
                <a:rPr lang="zh-CN" altLang="en-US" spc="-100" dirty="0">
                  <a:latin typeface="黑体" panose="02010609060101010101" charset="-122"/>
                  <a:ea typeface="黑体" panose="02010609060101010101" charset="-122"/>
                  <a:cs typeface="Arial Unicode MS" panose="020B0604020202020204" charset="-122"/>
                </a:rPr>
                <a:t>场景</a:t>
              </a:r>
              <a:endParaRPr sz="1800" dirty="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 marL="12700">
                <a:lnSpc>
                  <a:spcPct val="100000"/>
                </a:lnSpc>
                <a:spcBef>
                  <a:spcPts val="840"/>
                </a:spcBef>
              </a:pPr>
              <a:r>
                <a:rPr lang="zh-CN" altLang="en-US" sz="1800" spc="30" dirty="0">
                  <a:latin typeface="黑体" panose="02010609060101010101" charset="-122"/>
                  <a:ea typeface="黑体" panose="02010609060101010101" charset="-122"/>
                  <a:cs typeface="Arial Unicode MS" panose="020B0604020202020204" charset="-122"/>
                </a:rPr>
                <a:t>标定装置</a:t>
              </a:r>
            </a:p>
          </p:txBody>
        </p:sp>
        <p:sp>
          <p:nvSpPr>
            <p:cNvPr id="51" name="object 51"/>
            <p:cNvSpPr txBox="1"/>
            <p:nvPr/>
          </p:nvSpPr>
          <p:spPr>
            <a:xfrm>
              <a:off x="6250940" y="3373120"/>
              <a:ext cx="1072515" cy="83185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00"/>
                </a:spcBef>
              </a:pPr>
              <a:r>
                <a:rPr sz="2400" spc="-55" dirty="0">
                  <a:latin typeface="Arial Unicode MS" panose="020B0604020202020204" charset="-122"/>
                  <a:cs typeface="Arial Unicode MS" panose="020B0604020202020204" charset="-122"/>
                </a:rPr>
                <a:t>C</a:t>
              </a:r>
              <a:endParaRPr sz="2400" dirty="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 algn="ctr">
                <a:lnSpc>
                  <a:spcPct val="100000"/>
                </a:lnSpc>
                <a:spcBef>
                  <a:spcPts val="1350"/>
                </a:spcBef>
              </a:pPr>
              <a:r>
                <a:rPr lang="zh-CN" altLang="en-US" sz="1800" spc="10" dirty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摄像机</a:t>
              </a:r>
              <a:r>
                <a:rPr sz="1800" spc="-40" dirty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 </a:t>
              </a:r>
              <a:r>
                <a:rPr sz="1800" spc="-10" dirty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K</a:t>
              </a:r>
              <a:endParaRPr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</p:grpSp>
      <p:graphicFrame>
        <p:nvGraphicFramePr>
          <p:cNvPr id="52" name="object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737098"/>
              </p:ext>
            </p:extLst>
          </p:nvPr>
        </p:nvGraphicFramePr>
        <p:xfrm>
          <a:off x="0" y="4506215"/>
          <a:ext cx="9144000" cy="2031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905"/>
                        </a:spcBef>
                        <a:tabLst>
                          <a:tab pos="4119245" algn="l"/>
                          <a:tab pos="4485005" algn="l"/>
                        </a:tabLst>
                      </a:pPr>
                      <a:r>
                        <a:rPr lang="zh-CN" altLang="en-US" sz="2400" spc="-40" dirty="0">
                          <a:latin typeface="黑体" panose="02010609060101010101" charset="-122"/>
                          <a:ea typeface="黑体" panose="02010609060101010101" charset="-122"/>
                          <a:cs typeface="Arial Unicode MS" panose="020B0604020202020204" charset="-122"/>
                        </a:rPr>
                        <a:t>标定装置</a:t>
                      </a:r>
                      <a:r>
                        <a:rPr sz="2400" spc="6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	</a:t>
                      </a:r>
                      <a:r>
                        <a:rPr sz="2400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dirty="0">
                          <a:latin typeface="Times New Roman" panose="02020603050405020304"/>
                          <a:cs typeface="Times New Roman" panose="02020603050405020304"/>
                        </a:rPr>
                        <a:t>	</a:t>
                      </a:r>
                      <a:r>
                        <a:rPr lang="zh-CN" altLang="en-US" sz="2400" spc="50" dirty="0">
                          <a:latin typeface="黑体" panose="02010609060101010101" charset="-122"/>
                          <a:ea typeface="黑体" panose="02010609060101010101" charset="-122"/>
                          <a:cs typeface="Arial Unicode MS" panose="020B0604020202020204" charset="-122"/>
                        </a:rPr>
                        <a:t>摄像机的位置、姿态、</a:t>
                      </a:r>
                      <a:r>
                        <a:rPr lang="zh-CN" altLang="en-US" sz="2400" spc="60" dirty="0">
                          <a:latin typeface="黑体" panose="02010609060101010101" charset="-122"/>
                          <a:ea typeface="黑体" panose="02010609060101010101" charset="-122"/>
                          <a:cs typeface="Arial Unicode MS" panose="020B0604020202020204" charset="-122"/>
                        </a:rPr>
                        <a:t>内参数</a:t>
                      </a:r>
                      <a:r>
                        <a:rPr sz="2400" spc="100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 </a:t>
                      </a:r>
                      <a:r>
                        <a:rPr sz="2400" spc="-10" dirty="0">
                          <a:latin typeface="黑体" panose="02010609060101010101" charset="-122"/>
                          <a:ea typeface="黑体" panose="02010609060101010101" charset="-122"/>
                          <a:cs typeface="Arial Unicode MS" panose="020B0604020202020204" charset="-122"/>
                        </a:rPr>
                        <a:t>K</a:t>
                      </a:r>
                      <a:endParaRPr sz="2400" dirty="0">
                        <a:latin typeface="黑体" panose="02010609060101010101" charset="-122"/>
                        <a:ea typeface="黑体" panose="02010609060101010101" charset="-122"/>
                        <a:cs typeface="Arial Unicode MS" panose="020B0604020202020204" charset="-122"/>
                      </a:endParaRPr>
                    </a:p>
                  </a:txBody>
                  <a:tcPr marL="0" marR="0" marT="1149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1240"/>
                        </a:spcBef>
                        <a:tabLst>
                          <a:tab pos="4115435" algn="l"/>
                          <a:tab pos="4480560" algn="l"/>
                        </a:tabLst>
                      </a:pPr>
                      <a:r>
                        <a:rPr lang="zh-CN" altLang="en-US" sz="2400" spc="-40" dirty="0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无穷远处的点和线</a:t>
                      </a:r>
                      <a:r>
                        <a:rPr lang="en-US" altLang="zh-CN" sz="2400" spc="-40" dirty="0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+</a:t>
                      </a:r>
                      <a:r>
                        <a:rPr lang="zh-CN" altLang="en-US" sz="2400" spc="-40" dirty="0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线、面</a:t>
                      </a:r>
                      <a:r>
                        <a:rPr sz="2400" spc="25" dirty="0">
                          <a:latin typeface="Arial Unicode MS" panose="020B0604020202020204" charset="-122"/>
                          <a:cs typeface="Arial Unicode MS" panose="020B0604020202020204" charset="-122"/>
                        </a:rPr>
                        <a:t>	</a:t>
                      </a:r>
                      <a:r>
                        <a:rPr sz="2400" baseline="-42000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aseline="-42000" dirty="0">
                          <a:latin typeface="Times New Roman" panose="02020603050405020304"/>
                          <a:cs typeface="Times New Roman" panose="02020603050405020304"/>
                        </a:rPr>
                        <a:t>	</a:t>
                      </a:r>
                      <a:r>
                        <a:rPr lang="zh-CN" altLang="en-US" sz="3600" spc="-30" baseline="-42000" dirty="0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从场景恢复结构和摄像机内参数</a:t>
                      </a:r>
                      <a:r>
                        <a:rPr sz="3600" spc="232" baseline="-42000" dirty="0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sz="3600" spc="-15" baseline="-42000" dirty="0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K</a:t>
                      </a:r>
                      <a:endParaRPr lang="zh-CN" altLang="en-US" sz="3600" baseline="-42000" dirty="0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  <a:p>
                      <a:pPr marL="3327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lang="zh-CN" altLang="en-US" sz="2400" spc="50" dirty="0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的垂直关系</a:t>
                      </a:r>
                      <a:endParaRPr lang="zh-CN" altLang="en-US" sz="2400" dirty="0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157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2765">
                <a:tc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  <a:spcBef>
                          <a:spcPts val="890"/>
                        </a:spcBef>
                        <a:tabLst>
                          <a:tab pos="5178425" algn="l"/>
                        </a:tabLst>
                      </a:pPr>
                      <a:r>
                        <a:rPr lang="zh-CN" altLang="en-US" sz="2400" spc="25" dirty="0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场景信息</a:t>
                      </a:r>
                      <a:r>
                        <a:rPr lang="zh-CN" altLang="en-US" sz="2400" spc="30" dirty="0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（点对应关系，线、面几何等等）</a:t>
                      </a:r>
                      <a:endParaRPr lang="zh-CN" altLang="en-US" sz="2400" dirty="0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1130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3638" y="3035388"/>
            <a:ext cx="271145" cy="954405"/>
          </a:xfrm>
          <a:custGeom>
            <a:avLst/>
            <a:gdLst/>
            <a:ahLst/>
            <a:cxnLst/>
            <a:rect l="l" t="t" r="r" b="b"/>
            <a:pathLst>
              <a:path w="271144" h="954404">
                <a:moveTo>
                  <a:pt x="227920" y="0"/>
                </a:moveTo>
                <a:lnTo>
                  <a:pt x="121500" y="133068"/>
                </a:lnTo>
                <a:lnTo>
                  <a:pt x="171175" y="143703"/>
                </a:lnTo>
                <a:lnTo>
                  <a:pt x="0" y="943146"/>
                </a:lnTo>
                <a:lnTo>
                  <a:pt x="49673" y="953782"/>
                </a:lnTo>
                <a:lnTo>
                  <a:pt x="220849" y="154339"/>
                </a:lnTo>
                <a:lnTo>
                  <a:pt x="267777" y="154339"/>
                </a:lnTo>
                <a:lnTo>
                  <a:pt x="227920" y="0"/>
                </a:lnTo>
                <a:close/>
              </a:path>
              <a:path w="271144" h="954404">
                <a:moveTo>
                  <a:pt x="267777" y="154339"/>
                </a:moveTo>
                <a:lnTo>
                  <a:pt x="220849" y="154339"/>
                </a:lnTo>
                <a:lnTo>
                  <a:pt x="270523" y="164975"/>
                </a:lnTo>
                <a:lnTo>
                  <a:pt x="267777" y="154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2825" y="3728919"/>
            <a:ext cx="822325" cy="266700"/>
          </a:xfrm>
          <a:custGeom>
            <a:avLst/>
            <a:gdLst/>
            <a:ahLst/>
            <a:cxnLst/>
            <a:rect l="l" t="t" r="r" b="b"/>
            <a:pathLst>
              <a:path w="822325" h="266700">
                <a:moveTo>
                  <a:pt x="655610" y="0"/>
                </a:moveTo>
                <a:lnTo>
                  <a:pt x="667984" y="49269"/>
                </a:lnTo>
                <a:lnTo>
                  <a:pt x="0" y="217039"/>
                </a:lnTo>
                <a:lnTo>
                  <a:pt x="12373" y="266308"/>
                </a:lnTo>
                <a:lnTo>
                  <a:pt x="680359" y="98539"/>
                </a:lnTo>
                <a:lnTo>
                  <a:pt x="750088" y="98539"/>
                </a:lnTo>
                <a:lnTo>
                  <a:pt x="821980" y="36780"/>
                </a:lnTo>
                <a:lnTo>
                  <a:pt x="655610" y="0"/>
                </a:lnTo>
                <a:close/>
              </a:path>
              <a:path w="822325" h="266700">
                <a:moveTo>
                  <a:pt x="750088" y="98539"/>
                </a:moveTo>
                <a:lnTo>
                  <a:pt x="680359" y="98539"/>
                </a:lnTo>
                <a:lnTo>
                  <a:pt x="692734" y="147808"/>
                </a:lnTo>
                <a:lnTo>
                  <a:pt x="750088" y="98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83157" y="3959015"/>
            <a:ext cx="955675" cy="271145"/>
          </a:xfrm>
          <a:custGeom>
            <a:avLst/>
            <a:gdLst/>
            <a:ahLst/>
            <a:cxnLst/>
            <a:rect l="l" t="t" r="r" b="b"/>
            <a:pathLst>
              <a:path w="955675" h="271145">
                <a:moveTo>
                  <a:pt x="10634" y="0"/>
                </a:moveTo>
                <a:lnTo>
                  <a:pt x="0" y="49673"/>
                </a:lnTo>
                <a:lnTo>
                  <a:pt x="800994" y="221180"/>
                </a:lnTo>
                <a:lnTo>
                  <a:pt x="790357" y="270854"/>
                </a:lnTo>
                <a:lnTo>
                  <a:pt x="955334" y="228250"/>
                </a:lnTo>
                <a:lnTo>
                  <a:pt x="884379" y="171505"/>
                </a:lnTo>
                <a:lnTo>
                  <a:pt x="811630" y="171505"/>
                </a:lnTo>
                <a:lnTo>
                  <a:pt x="10634" y="0"/>
                </a:lnTo>
                <a:close/>
              </a:path>
              <a:path w="955675" h="271145">
                <a:moveTo>
                  <a:pt x="822266" y="121832"/>
                </a:moveTo>
                <a:lnTo>
                  <a:pt x="811630" y="171505"/>
                </a:lnTo>
                <a:lnTo>
                  <a:pt x="884379" y="171505"/>
                </a:lnTo>
                <a:lnTo>
                  <a:pt x="822266" y="121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3774" y="1828800"/>
            <a:ext cx="1821180" cy="1764030"/>
          </a:xfrm>
          <a:custGeom>
            <a:avLst/>
            <a:gdLst/>
            <a:ahLst/>
            <a:cxnLst/>
            <a:rect l="l" t="t" r="r" b="b"/>
            <a:pathLst>
              <a:path w="1821179" h="1764029">
                <a:moveTo>
                  <a:pt x="0" y="0"/>
                </a:moveTo>
                <a:lnTo>
                  <a:pt x="1820863" y="440928"/>
                </a:lnTo>
                <a:lnTo>
                  <a:pt x="1820863" y="1763713"/>
                </a:lnTo>
                <a:lnTo>
                  <a:pt x="0" y="132278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13362" y="1820863"/>
            <a:ext cx="1821180" cy="1762125"/>
          </a:xfrm>
          <a:custGeom>
            <a:avLst/>
            <a:gdLst/>
            <a:ahLst/>
            <a:cxnLst/>
            <a:rect l="l" t="t" r="r" b="b"/>
            <a:pathLst>
              <a:path w="1821179" h="1762125">
                <a:moveTo>
                  <a:pt x="1820862" y="0"/>
                </a:moveTo>
                <a:lnTo>
                  <a:pt x="0" y="440531"/>
                </a:lnTo>
                <a:lnTo>
                  <a:pt x="0" y="1762125"/>
                </a:lnTo>
                <a:lnTo>
                  <a:pt x="1820862" y="1321593"/>
                </a:lnTo>
                <a:lnTo>
                  <a:pt x="1820862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2512" y="935037"/>
            <a:ext cx="1733550" cy="1450340"/>
          </a:xfrm>
          <a:custGeom>
            <a:avLst/>
            <a:gdLst/>
            <a:ahLst/>
            <a:cxnLst/>
            <a:rect l="l" t="t" r="r" b="b"/>
            <a:pathLst>
              <a:path w="1733550" h="1450339">
                <a:moveTo>
                  <a:pt x="146771" y="97595"/>
                </a:moveTo>
                <a:lnTo>
                  <a:pt x="87284" y="97595"/>
                </a:lnTo>
                <a:lnTo>
                  <a:pt x="1708649" y="1449730"/>
                </a:lnTo>
                <a:lnTo>
                  <a:pt x="1733050" y="1420470"/>
                </a:lnTo>
                <a:lnTo>
                  <a:pt x="146771" y="97595"/>
                </a:lnTo>
                <a:close/>
              </a:path>
              <a:path w="1733550" h="1450339">
                <a:moveTo>
                  <a:pt x="0" y="0"/>
                </a:moveTo>
                <a:lnTo>
                  <a:pt x="85298" y="195159"/>
                </a:lnTo>
                <a:lnTo>
                  <a:pt x="87284" y="97595"/>
                </a:lnTo>
                <a:lnTo>
                  <a:pt x="146771" y="97595"/>
                </a:lnTo>
                <a:lnTo>
                  <a:pt x="117531" y="73210"/>
                </a:lnTo>
                <a:lnTo>
                  <a:pt x="87781" y="73210"/>
                </a:lnTo>
                <a:lnTo>
                  <a:pt x="117523" y="73204"/>
                </a:lnTo>
                <a:lnTo>
                  <a:pt x="111686" y="68336"/>
                </a:lnTo>
                <a:lnTo>
                  <a:pt x="207305" y="48858"/>
                </a:lnTo>
                <a:lnTo>
                  <a:pt x="0" y="0"/>
                </a:lnTo>
                <a:close/>
              </a:path>
              <a:path w="1733550" h="1450339">
                <a:moveTo>
                  <a:pt x="117523" y="73204"/>
                </a:moveTo>
                <a:lnTo>
                  <a:pt x="87781" y="73210"/>
                </a:lnTo>
                <a:lnTo>
                  <a:pt x="117531" y="732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95475" y="2811462"/>
            <a:ext cx="1139825" cy="1157605"/>
          </a:xfrm>
          <a:custGeom>
            <a:avLst/>
            <a:gdLst/>
            <a:ahLst/>
            <a:cxnLst/>
            <a:rect l="l" t="t" r="r" b="b"/>
            <a:pathLst>
              <a:path w="1139825" h="1157604">
                <a:moveTo>
                  <a:pt x="0" y="1157287"/>
                </a:moveTo>
                <a:lnTo>
                  <a:pt x="113982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35375" y="1598612"/>
            <a:ext cx="595630" cy="535305"/>
          </a:xfrm>
          <a:custGeom>
            <a:avLst/>
            <a:gdLst/>
            <a:ahLst/>
            <a:cxnLst/>
            <a:rect l="l" t="t" r="r" b="b"/>
            <a:pathLst>
              <a:path w="595629" h="535305">
                <a:moveTo>
                  <a:pt x="0" y="534987"/>
                </a:moveTo>
                <a:lnTo>
                  <a:pt x="59531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31733" y="1047750"/>
            <a:ext cx="469265" cy="455295"/>
          </a:xfrm>
          <a:custGeom>
            <a:avLst/>
            <a:gdLst/>
            <a:ahLst/>
            <a:cxnLst/>
            <a:rect l="l" t="t" r="r" b="b"/>
            <a:pathLst>
              <a:path w="469264" h="455294">
                <a:moveTo>
                  <a:pt x="468866" y="0"/>
                </a:moveTo>
                <a:lnTo>
                  <a:pt x="265764" y="64124"/>
                </a:lnTo>
                <a:lnTo>
                  <a:pt x="362565" y="76445"/>
                </a:lnTo>
                <a:lnTo>
                  <a:pt x="0" y="427642"/>
                </a:lnTo>
                <a:lnTo>
                  <a:pt x="26508" y="455007"/>
                </a:lnTo>
                <a:lnTo>
                  <a:pt x="389074" y="103811"/>
                </a:lnTo>
                <a:lnTo>
                  <a:pt x="432415" y="103811"/>
                </a:lnTo>
                <a:lnTo>
                  <a:pt x="468866" y="0"/>
                </a:lnTo>
                <a:close/>
              </a:path>
              <a:path w="469264" h="455294">
                <a:moveTo>
                  <a:pt x="432415" y="103811"/>
                </a:moveTo>
                <a:lnTo>
                  <a:pt x="389074" y="103811"/>
                </a:lnTo>
                <a:lnTo>
                  <a:pt x="398305" y="200957"/>
                </a:lnTo>
                <a:lnTo>
                  <a:pt x="432415" y="103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38837" y="2922587"/>
            <a:ext cx="1195705" cy="992505"/>
          </a:xfrm>
          <a:custGeom>
            <a:avLst/>
            <a:gdLst/>
            <a:ahLst/>
            <a:cxnLst/>
            <a:rect l="l" t="t" r="r" b="b"/>
            <a:pathLst>
              <a:path w="1195704" h="992504">
                <a:moveTo>
                  <a:pt x="0" y="0"/>
                </a:moveTo>
                <a:lnTo>
                  <a:pt x="1195387" y="9921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9100" y="2736850"/>
            <a:ext cx="152400" cy="149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62637" y="2847975"/>
            <a:ext cx="152400" cy="149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75714" y="3830320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 panose="020B0604020202020204" charset="-122"/>
                <a:cs typeface="Arial Unicode MS" panose="020B0604020202020204" charset="-122"/>
              </a:rPr>
              <a:t>O</a:t>
            </a:r>
            <a:r>
              <a:rPr sz="2400" spc="135" baseline="-19000" dirty="0">
                <a:latin typeface="Arial Unicode MS" panose="020B0604020202020204" charset="-122"/>
                <a:cs typeface="Arial Unicode MS" panose="020B0604020202020204" charset="-122"/>
              </a:rPr>
              <a:t>1</a:t>
            </a:r>
            <a:endParaRPr sz="2400" baseline="-19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30390" y="3990658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 panose="020B0604020202020204" charset="-122"/>
                <a:cs typeface="Arial Unicode MS" panose="020B0604020202020204" charset="-122"/>
              </a:rPr>
              <a:t>O</a:t>
            </a:r>
            <a:r>
              <a:rPr sz="2400" spc="135" baseline="-19000" dirty="0">
                <a:latin typeface="Arial Unicode MS" panose="020B0604020202020204" charset="-122"/>
                <a:cs typeface="Arial Unicode MS" panose="020B0604020202020204" charset="-122"/>
              </a:rPr>
              <a:t>2</a:t>
            </a:r>
            <a:endParaRPr sz="2400" baseline="-19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45778" y="2861945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p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52515" y="2611120"/>
            <a:ext cx="307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0" dirty="0">
                <a:latin typeface="Arial Unicode MS" panose="020B0604020202020204" charset="-122"/>
                <a:cs typeface="Arial Unicode MS" panose="020B0604020202020204" charset="-122"/>
              </a:rPr>
              <a:t>p’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44962" y="1406525"/>
            <a:ext cx="238125" cy="238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44962" y="1406525"/>
            <a:ext cx="238125" cy="238125"/>
          </a:xfrm>
          <a:custGeom>
            <a:avLst/>
            <a:gdLst/>
            <a:ahLst/>
            <a:cxnLst/>
            <a:rect l="l" t="t" r="r" b="b"/>
            <a:pathLst>
              <a:path w="238125" h="238125">
                <a:moveTo>
                  <a:pt x="0" y="119062"/>
                </a:moveTo>
                <a:lnTo>
                  <a:pt x="9356" y="72717"/>
                </a:lnTo>
                <a:lnTo>
                  <a:pt x="34872" y="34872"/>
                </a:lnTo>
                <a:lnTo>
                  <a:pt x="72717" y="9356"/>
                </a:lnTo>
                <a:lnTo>
                  <a:pt x="119062" y="0"/>
                </a:lnTo>
                <a:lnTo>
                  <a:pt x="165406" y="9356"/>
                </a:lnTo>
                <a:lnTo>
                  <a:pt x="203252" y="34872"/>
                </a:lnTo>
                <a:lnTo>
                  <a:pt x="228768" y="72717"/>
                </a:lnTo>
                <a:lnTo>
                  <a:pt x="238125" y="119062"/>
                </a:lnTo>
                <a:lnTo>
                  <a:pt x="228768" y="165406"/>
                </a:lnTo>
                <a:lnTo>
                  <a:pt x="203252" y="203252"/>
                </a:lnTo>
                <a:lnTo>
                  <a:pt x="165406" y="228768"/>
                </a:lnTo>
                <a:lnTo>
                  <a:pt x="119062" y="238125"/>
                </a:lnTo>
                <a:lnTo>
                  <a:pt x="72717" y="228768"/>
                </a:lnTo>
                <a:lnTo>
                  <a:pt x="34872" y="203252"/>
                </a:lnTo>
                <a:lnTo>
                  <a:pt x="9356" y="165406"/>
                </a:lnTo>
                <a:lnTo>
                  <a:pt x="0" y="11906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82775" y="3886200"/>
            <a:ext cx="5257800" cy="76200"/>
          </a:xfrm>
          <a:custGeom>
            <a:avLst/>
            <a:gdLst/>
            <a:ahLst/>
            <a:cxnLst/>
            <a:rect l="l" t="t" r="r" b="b"/>
            <a:pathLst>
              <a:path w="5257800" h="76200">
                <a:moveTo>
                  <a:pt x="0" y="76200"/>
                </a:moveTo>
                <a:lnTo>
                  <a:pt x="5257800" y="0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25625" y="3895725"/>
            <a:ext cx="152400" cy="1476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58025" y="3840162"/>
            <a:ext cx="152400" cy="1476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384040" y="4047490"/>
            <a:ext cx="76581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latin typeface="Arial Unicode MS" panose="020B0604020202020204" charset="-122"/>
                <a:cs typeface="Arial Unicode MS" panose="020B0604020202020204" charset="-122"/>
              </a:rPr>
              <a:t>R,</a:t>
            </a:r>
            <a:r>
              <a:rPr sz="2400" spc="-3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-260" dirty="0">
                <a:latin typeface="Arial Unicode MS" panose="020B0604020202020204" charset="-122"/>
                <a:cs typeface="Arial Unicode MS" panose="020B0604020202020204" charset="-122"/>
              </a:rPr>
              <a:t>T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3377565" y="167640"/>
            <a:ext cx="1772285" cy="66040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lang="zh-CN" altLang="en-US" spc="75" dirty="0">
                <a:latin typeface="黑体" panose="02010609060101010101" charset="-122"/>
                <a:ea typeface="黑体" panose="02010609060101010101" charset="-122"/>
              </a:rPr>
              <a:t>极约束</a:t>
            </a:r>
            <a:endParaRPr sz="28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50483" y="5510974"/>
            <a:ext cx="3561079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dirty="0">
                <a:latin typeface="Arial Unicode MS" panose="020B0604020202020204" charset="-122"/>
                <a:cs typeface="Arial Unicode MS" panose="020B0604020202020204" charset="-122"/>
              </a:rPr>
              <a:t>垂直于极平面</a:t>
            </a: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42927" y="3047907"/>
            <a:ext cx="702945" cy="882650"/>
          </a:xfrm>
          <a:custGeom>
            <a:avLst/>
            <a:gdLst/>
            <a:ahLst/>
            <a:cxnLst/>
            <a:rect l="l" t="t" r="r" b="b"/>
            <a:pathLst>
              <a:path w="702944" h="882650">
                <a:moveTo>
                  <a:pt x="134026" y="129129"/>
                </a:moveTo>
                <a:lnTo>
                  <a:pt x="69363" y="129129"/>
                </a:lnTo>
                <a:lnTo>
                  <a:pt x="662743" y="882582"/>
                </a:lnTo>
                <a:lnTo>
                  <a:pt x="702652" y="851152"/>
                </a:lnTo>
                <a:lnTo>
                  <a:pt x="134026" y="129129"/>
                </a:lnTo>
                <a:close/>
              </a:path>
              <a:path w="702944" h="882650">
                <a:moveTo>
                  <a:pt x="0" y="0"/>
                </a:moveTo>
                <a:lnTo>
                  <a:pt x="30484" y="217854"/>
                </a:lnTo>
                <a:lnTo>
                  <a:pt x="59159" y="239490"/>
                </a:lnTo>
                <a:lnTo>
                  <a:pt x="68673" y="236143"/>
                </a:lnTo>
                <a:lnTo>
                  <a:pt x="75915" y="229633"/>
                </a:lnTo>
                <a:lnTo>
                  <a:pt x="80187" y="220882"/>
                </a:lnTo>
                <a:lnTo>
                  <a:pt x="80793" y="210814"/>
                </a:lnTo>
                <a:lnTo>
                  <a:pt x="69363" y="129129"/>
                </a:lnTo>
                <a:lnTo>
                  <a:pt x="134026" y="129129"/>
                </a:lnTo>
                <a:lnTo>
                  <a:pt x="109273" y="97698"/>
                </a:lnTo>
                <a:lnTo>
                  <a:pt x="219390" y="97698"/>
                </a:lnTo>
                <a:lnTo>
                  <a:pt x="218619" y="94208"/>
                </a:lnTo>
                <a:lnTo>
                  <a:pt x="213105" y="86182"/>
                </a:lnTo>
                <a:lnTo>
                  <a:pt x="204640" y="80698"/>
                </a:lnTo>
                <a:lnTo>
                  <a:pt x="0" y="0"/>
                </a:lnTo>
                <a:close/>
              </a:path>
              <a:path w="702944" h="882650">
                <a:moveTo>
                  <a:pt x="219390" y="97698"/>
                </a:moveTo>
                <a:lnTo>
                  <a:pt x="109273" y="97698"/>
                </a:lnTo>
                <a:lnTo>
                  <a:pt x="186004" y="127957"/>
                </a:lnTo>
                <a:lnTo>
                  <a:pt x="195934" y="129727"/>
                </a:lnTo>
                <a:lnTo>
                  <a:pt x="205441" y="127625"/>
                </a:lnTo>
                <a:lnTo>
                  <a:pt x="213467" y="122111"/>
                </a:lnTo>
                <a:lnTo>
                  <a:pt x="218951" y="113645"/>
                </a:lnTo>
                <a:lnTo>
                  <a:pt x="220721" y="103716"/>
                </a:lnTo>
                <a:lnTo>
                  <a:pt x="219390" y="9769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65810" y="4958080"/>
            <a:ext cx="6164580" cy="380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187" dirty="0">
                <a:latin typeface="Arial Unicode MS" panose="020B0604020202020204" charset="-122"/>
                <a:cs typeface="Arial Unicode MS" panose="020B0604020202020204" charset="-122"/>
              </a:rPr>
              <a:t>p’ </a:t>
            </a:r>
            <a:r>
              <a:rPr lang="zh-CN" altLang="en-US" sz="2400" spc="15" dirty="0">
                <a:latin typeface="Arial Unicode MS" panose="020B0604020202020204" charset="-122"/>
                <a:cs typeface="Arial Unicode MS" panose="020B0604020202020204" charset="-122"/>
              </a:rPr>
              <a:t>在第一个摄像机坐标系下的坐标</a:t>
            </a:r>
            <a:r>
              <a:rPr sz="2400" spc="-5" dirty="0">
                <a:latin typeface="Symbol" panose="05050102010706020507"/>
                <a:cs typeface="Symbol" panose="05050102010706020507"/>
              </a:rPr>
              <a:t>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5" dirty="0">
                <a:latin typeface="Times New Roman" panose="02020603050405020304"/>
                <a:cs typeface="Times New Roman" panose="02020603050405020304"/>
              </a:rPr>
              <a:t>R p</a:t>
            </a:r>
            <a:r>
              <a:rPr lang="en-US" sz="2400" i="1" spc="-5" dirty="0">
                <a:latin typeface="Times New Roman" panose="02020603050405020304"/>
                <a:cs typeface="Times New Roman" panose="02020603050405020304"/>
              </a:rPr>
              <a:t>'</a:t>
            </a:r>
            <a:r>
              <a:rPr sz="2400" spc="-5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5" dirty="0">
                <a:latin typeface="Times New Roman" panose="02020603050405020304"/>
                <a:cs typeface="Times New Roman" panose="02020603050405020304"/>
              </a:rPr>
              <a:t>T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055487" y="4269606"/>
            <a:ext cx="3815715" cy="351790"/>
          </a:xfrm>
          <a:custGeom>
            <a:avLst/>
            <a:gdLst/>
            <a:ahLst/>
            <a:cxnLst/>
            <a:rect l="l" t="t" r="r" b="b"/>
            <a:pathLst>
              <a:path w="3815715" h="351789">
                <a:moveTo>
                  <a:pt x="10424" y="31362"/>
                </a:moveTo>
                <a:lnTo>
                  <a:pt x="0" y="94001"/>
                </a:lnTo>
                <a:lnTo>
                  <a:pt x="213986" y="129616"/>
                </a:lnTo>
                <a:lnTo>
                  <a:pt x="425753" y="164562"/>
                </a:lnTo>
                <a:lnTo>
                  <a:pt x="531859" y="181860"/>
                </a:lnTo>
                <a:lnTo>
                  <a:pt x="633115" y="198180"/>
                </a:lnTo>
                <a:lnTo>
                  <a:pt x="734452" y="214282"/>
                </a:lnTo>
                <a:lnTo>
                  <a:pt x="833852" y="229798"/>
                </a:lnTo>
                <a:lnTo>
                  <a:pt x="931037" y="244648"/>
                </a:lnTo>
                <a:lnTo>
                  <a:pt x="1078665" y="266386"/>
                </a:lnTo>
                <a:lnTo>
                  <a:pt x="1118883" y="272182"/>
                </a:lnTo>
                <a:lnTo>
                  <a:pt x="1291890" y="295675"/>
                </a:lnTo>
                <a:lnTo>
                  <a:pt x="1451918" y="315019"/>
                </a:lnTo>
                <a:lnTo>
                  <a:pt x="1593253" y="329576"/>
                </a:lnTo>
                <a:lnTo>
                  <a:pt x="1652716" y="335391"/>
                </a:lnTo>
                <a:lnTo>
                  <a:pt x="1752729" y="344349"/>
                </a:lnTo>
                <a:lnTo>
                  <a:pt x="1795710" y="347503"/>
                </a:lnTo>
                <a:lnTo>
                  <a:pt x="1835484" y="349770"/>
                </a:lnTo>
                <a:lnTo>
                  <a:pt x="1909817" y="351604"/>
                </a:lnTo>
                <a:lnTo>
                  <a:pt x="1946511" y="351158"/>
                </a:lnTo>
                <a:lnTo>
                  <a:pt x="2024194" y="347538"/>
                </a:lnTo>
                <a:lnTo>
                  <a:pt x="2067316" y="344378"/>
                </a:lnTo>
                <a:lnTo>
                  <a:pt x="2140610" y="337959"/>
                </a:lnTo>
                <a:lnTo>
                  <a:pt x="2196591" y="332590"/>
                </a:lnTo>
                <a:lnTo>
                  <a:pt x="2368180" y="315056"/>
                </a:lnTo>
                <a:lnTo>
                  <a:pt x="2528303" y="295704"/>
                </a:lnTo>
                <a:lnTo>
                  <a:pt x="2585588" y="288109"/>
                </a:lnTo>
                <a:lnTo>
                  <a:pt x="1910607" y="288109"/>
                </a:lnTo>
                <a:lnTo>
                  <a:pt x="1875454" y="287681"/>
                </a:lnTo>
                <a:lnTo>
                  <a:pt x="1800355" y="284173"/>
                </a:lnTo>
                <a:lnTo>
                  <a:pt x="1758132" y="281078"/>
                </a:lnTo>
                <a:lnTo>
                  <a:pt x="1685709" y="274734"/>
                </a:lnTo>
                <a:lnTo>
                  <a:pt x="1630025" y="269392"/>
                </a:lnTo>
                <a:lnTo>
                  <a:pt x="1459259" y="251945"/>
                </a:lnTo>
                <a:lnTo>
                  <a:pt x="1300237" y="232726"/>
                </a:lnTo>
                <a:lnTo>
                  <a:pt x="1163488" y="214269"/>
                </a:lnTo>
                <a:lnTo>
                  <a:pt x="1050546" y="198170"/>
                </a:lnTo>
                <a:lnTo>
                  <a:pt x="938622" y="181571"/>
                </a:lnTo>
                <a:lnTo>
                  <a:pt x="843449" y="167027"/>
                </a:lnTo>
                <a:lnTo>
                  <a:pt x="744255" y="151542"/>
                </a:lnTo>
                <a:lnTo>
                  <a:pt x="643085" y="135468"/>
                </a:lnTo>
                <a:lnTo>
                  <a:pt x="540233" y="118889"/>
                </a:lnTo>
                <a:lnTo>
                  <a:pt x="435968" y="101890"/>
                </a:lnTo>
                <a:lnTo>
                  <a:pt x="224318" y="66963"/>
                </a:lnTo>
                <a:lnTo>
                  <a:pt x="10424" y="31362"/>
                </a:lnTo>
                <a:close/>
              </a:path>
              <a:path w="3815715" h="351789">
                <a:moveTo>
                  <a:pt x="3611659" y="0"/>
                </a:moveTo>
                <a:lnTo>
                  <a:pt x="3622084" y="62638"/>
                </a:lnTo>
                <a:lnTo>
                  <a:pt x="3384392" y="101900"/>
                </a:lnTo>
                <a:lnTo>
                  <a:pt x="3280136" y="118898"/>
                </a:lnTo>
                <a:lnTo>
                  <a:pt x="3177266" y="135479"/>
                </a:lnTo>
                <a:lnTo>
                  <a:pt x="3076092" y="151555"/>
                </a:lnTo>
                <a:lnTo>
                  <a:pt x="2976879" y="167043"/>
                </a:lnTo>
                <a:lnTo>
                  <a:pt x="2881738" y="181580"/>
                </a:lnTo>
                <a:lnTo>
                  <a:pt x="2769809" y="198180"/>
                </a:lnTo>
                <a:lnTo>
                  <a:pt x="2656846" y="214282"/>
                </a:lnTo>
                <a:lnTo>
                  <a:pt x="2542265" y="229798"/>
                </a:lnTo>
                <a:lnTo>
                  <a:pt x="2361491" y="251909"/>
                </a:lnTo>
                <a:lnTo>
                  <a:pt x="2220900" y="266386"/>
                </a:lnTo>
                <a:lnTo>
                  <a:pt x="2161632" y="272182"/>
                </a:lnTo>
                <a:lnTo>
                  <a:pt x="2062670" y="281048"/>
                </a:lnTo>
                <a:lnTo>
                  <a:pt x="2020589" y="284139"/>
                </a:lnTo>
                <a:lnTo>
                  <a:pt x="1981989" y="286341"/>
                </a:lnTo>
                <a:lnTo>
                  <a:pt x="1910607" y="288109"/>
                </a:lnTo>
                <a:lnTo>
                  <a:pt x="2585588" y="288109"/>
                </a:lnTo>
                <a:lnTo>
                  <a:pt x="2683171" y="274734"/>
                </a:lnTo>
                <a:lnTo>
                  <a:pt x="2741784" y="266382"/>
                </a:lnTo>
                <a:lnTo>
                  <a:pt x="2889503" y="244631"/>
                </a:lnTo>
                <a:lnTo>
                  <a:pt x="2986667" y="229783"/>
                </a:lnTo>
                <a:lnTo>
                  <a:pt x="3086047" y="214269"/>
                </a:lnTo>
                <a:lnTo>
                  <a:pt x="3187365" y="198170"/>
                </a:lnTo>
                <a:lnTo>
                  <a:pt x="3290351" y="181571"/>
                </a:lnTo>
                <a:lnTo>
                  <a:pt x="3394733" y="164552"/>
                </a:lnTo>
                <a:lnTo>
                  <a:pt x="3606487" y="129608"/>
                </a:lnTo>
                <a:lnTo>
                  <a:pt x="3632509" y="125276"/>
                </a:lnTo>
                <a:lnTo>
                  <a:pt x="3729104" y="125276"/>
                </a:lnTo>
                <a:lnTo>
                  <a:pt x="3815212" y="62682"/>
                </a:lnTo>
                <a:lnTo>
                  <a:pt x="3611659" y="0"/>
                </a:lnTo>
                <a:close/>
              </a:path>
              <a:path w="3815715" h="351789">
                <a:moveTo>
                  <a:pt x="3729104" y="125276"/>
                </a:moveTo>
                <a:lnTo>
                  <a:pt x="3632509" y="125276"/>
                </a:lnTo>
                <a:lnTo>
                  <a:pt x="3642935" y="187915"/>
                </a:lnTo>
                <a:lnTo>
                  <a:pt x="3729104" y="1252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435504" y="6162446"/>
            <a:ext cx="8147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000" spc="-3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000" spc="13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7]</a:t>
            </a:r>
            <a:endParaRPr sz="20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639450" y="6065936"/>
                <a:ext cx="37151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450" y="6065936"/>
                <a:ext cx="3715120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73832" y="5458342"/>
                <a:ext cx="3374963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𝑇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×(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𝑅𝑝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′)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32" y="5458342"/>
                <a:ext cx="3374963" cy="439736"/>
              </a:xfrm>
              <a:prstGeom prst="rect">
                <a:avLst/>
              </a:prstGeom>
              <a:blipFill rotWithShape="1">
                <a:blip r:embed="rId6"/>
                <a:stretch>
                  <a:fillRect b="-9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69665" y="309880"/>
            <a:ext cx="180467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90" dirty="0">
                <a:latin typeface="黑体" panose="02010609060101010101" charset="-122"/>
                <a:ea typeface="黑体" panose="02010609060101010101" charset="-122"/>
              </a:rPr>
              <a:t>矩阵叉乘</a:t>
            </a:r>
            <a:endParaRPr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3662" y="1302405"/>
            <a:ext cx="7696200" cy="2362200"/>
          </a:xfrm>
          <a:custGeom>
            <a:avLst/>
            <a:gdLst/>
            <a:ahLst/>
            <a:cxnLst/>
            <a:rect l="l" t="t" r="r" b="b"/>
            <a:pathLst>
              <a:path w="7696200" h="2362200">
                <a:moveTo>
                  <a:pt x="0" y="2362200"/>
                </a:moveTo>
                <a:lnTo>
                  <a:pt x="7696200" y="2362200"/>
                </a:lnTo>
                <a:lnTo>
                  <a:pt x="7696200" y="0"/>
                </a:lnTo>
                <a:lnTo>
                  <a:pt x="0" y="0"/>
                </a:lnTo>
                <a:lnTo>
                  <a:pt x="0" y="2362200"/>
                </a:lnTo>
                <a:close/>
              </a:path>
            </a:pathLst>
          </a:custGeom>
          <a:solidFill>
            <a:srgbClr val="FF6600">
              <a:alpha val="2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49940" y="1752600"/>
                <a:ext cx="6523644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𝑎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𝑏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940" y="1752600"/>
                <a:ext cx="6523644" cy="14618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5867400" y="4953000"/>
            <a:ext cx="1524000" cy="914400"/>
          </a:xfrm>
          <a:custGeom>
            <a:avLst/>
            <a:gdLst/>
            <a:ahLst/>
            <a:cxnLst/>
            <a:rect l="l" t="t" r="r" b="b"/>
            <a:pathLst>
              <a:path w="1524000" h="914400">
                <a:moveTo>
                  <a:pt x="0" y="0"/>
                </a:moveTo>
                <a:lnTo>
                  <a:pt x="1524000" y="0"/>
                </a:lnTo>
                <a:lnTo>
                  <a:pt x="15240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3522345" y="109855"/>
            <a:ext cx="15271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charset="-122"/>
                <a:ea typeface="黑体" panose="02010609060101010101" charset="-122"/>
              </a:rPr>
              <a:t>极约束</a:t>
            </a:r>
            <a:endParaRPr spc="0" dirty="0"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297939" y="935037"/>
            <a:ext cx="6078856" cy="3686359"/>
            <a:chOff x="1297939" y="935037"/>
            <a:chExt cx="6078856" cy="3686359"/>
          </a:xfrm>
        </p:grpSpPr>
        <p:sp>
          <p:nvSpPr>
            <p:cNvPr id="2" name="object 2"/>
            <p:cNvSpPr/>
            <p:nvPr/>
          </p:nvSpPr>
          <p:spPr>
            <a:xfrm>
              <a:off x="1873444" y="3014751"/>
              <a:ext cx="304800" cy="956944"/>
            </a:xfrm>
            <a:custGeom>
              <a:avLst/>
              <a:gdLst/>
              <a:ahLst/>
              <a:cxnLst/>
              <a:rect l="l" t="t" r="r" b="b"/>
              <a:pathLst>
                <a:path w="304800" h="956945">
                  <a:moveTo>
                    <a:pt x="240339" y="0"/>
                  </a:moveTo>
                  <a:lnTo>
                    <a:pt x="80711" y="199602"/>
                  </a:lnTo>
                  <a:lnTo>
                    <a:pt x="155221" y="215555"/>
                  </a:lnTo>
                  <a:lnTo>
                    <a:pt x="0" y="940485"/>
                  </a:lnTo>
                  <a:lnTo>
                    <a:pt x="74512" y="956440"/>
                  </a:lnTo>
                  <a:lnTo>
                    <a:pt x="229732" y="231510"/>
                  </a:lnTo>
                  <a:lnTo>
                    <a:pt x="300123" y="231510"/>
                  </a:lnTo>
                  <a:lnTo>
                    <a:pt x="240339" y="0"/>
                  </a:lnTo>
                  <a:close/>
                </a:path>
                <a:path w="304800" h="956945">
                  <a:moveTo>
                    <a:pt x="300123" y="231510"/>
                  </a:moveTo>
                  <a:lnTo>
                    <a:pt x="229732" y="231510"/>
                  </a:lnTo>
                  <a:lnTo>
                    <a:pt x="304243" y="247464"/>
                  </a:lnTo>
                  <a:lnTo>
                    <a:pt x="300123" y="2315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1881957" y="3689889"/>
              <a:ext cx="825500" cy="297180"/>
            </a:xfrm>
            <a:custGeom>
              <a:avLst/>
              <a:gdLst/>
              <a:ahLst/>
              <a:cxnLst/>
              <a:rect l="l" t="t" r="r" b="b"/>
              <a:pathLst>
                <a:path w="825500" h="297179">
                  <a:moveTo>
                    <a:pt x="575518" y="0"/>
                  </a:moveTo>
                  <a:lnTo>
                    <a:pt x="594079" y="73905"/>
                  </a:lnTo>
                  <a:lnTo>
                    <a:pt x="0" y="223112"/>
                  </a:lnTo>
                  <a:lnTo>
                    <a:pt x="18562" y="297017"/>
                  </a:lnTo>
                  <a:lnTo>
                    <a:pt x="612641" y="147810"/>
                  </a:lnTo>
                  <a:lnTo>
                    <a:pt x="717234" y="147810"/>
                  </a:lnTo>
                  <a:lnTo>
                    <a:pt x="825074" y="55172"/>
                  </a:lnTo>
                  <a:lnTo>
                    <a:pt x="575518" y="0"/>
                  </a:lnTo>
                  <a:close/>
                </a:path>
                <a:path w="825500" h="297179">
                  <a:moveTo>
                    <a:pt x="717234" y="147810"/>
                  </a:moveTo>
                  <a:lnTo>
                    <a:pt x="612641" y="147810"/>
                  </a:lnTo>
                  <a:lnTo>
                    <a:pt x="631202" y="221714"/>
                  </a:lnTo>
                  <a:lnTo>
                    <a:pt x="717234" y="1478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02724" y="3925958"/>
              <a:ext cx="958215" cy="304800"/>
            </a:xfrm>
            <a:custGeom>
              <a:avLst/>
              <a:gdLst/>
              <a:ahLst/>
              <a:cxnLst/>
              <a:rect l="l" t="t" r="r" b="b"/>
              <a:pathLst>
                <a:path w="958214" h="304800">
                  <a:moveTo>
                    <a:pt x="15953" y="0"/>
                  </a:moveTo>
                  <a:lnTo>
                    <a:pt x="0" y="74510"/>
                  </a:lnTo>
                  <a:lnTo>
                    <a:pt x="726483" y="230063"/>
                  </a:lnTo>
                  <a:lnTo>
                    <a:pt x="710529" y="304573"/>
                  </a:lnTo>
                  <a:lnTo>
                    <a:pt x="957992" y="240670"/>
                  </a:lnTo>
                  <a:lnTo>
                    <a:pt x="851560" y="155552"/>
                  </a:lnTo>
                  <a:lnTo>
                    <a:pt x="742436" y="155552"/>
                  </a:lnTo>
                  <a:lnTo>
                    <a:pt x="15953" y="0"/>
                  </a:lnTo>
                  <a:close/>
                </a:path>
                <a:path w="958214" h="304800">
                  <a:moveTo>
                    <a:pt x="758390" y="81041"/>
                  </a:moveTo>
                  <a:lnTo>
                    <a:pt x="742436" y="155552"/>
                  </a:lnTo>
                  <a:lnTo>
                    <a:pt x="851560" y="155552"/>
                  </a:lnTo>
                  <a:lnTo>
                    <a:pt x="758390" y="810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5999" y="1828800"/>
              <a:ext cx="1821180" cy="1764030"/>
            </a:xfrm>
            <a:custGeom>
              <a:avLst/>
              <a:gdLst/>
              <a:ahLst/>
              <a:cxnLst/>
              <a:rect l="l" t="t" r="r" b="b"/>
              <a:pathLst>
                <a:path w="1821179" h="1764029">
                  <a:moveTo>
                    <a:pt x="0" y="0"/>
                  </a:moveTo>
                  <a:lnTo>
                    <a:pt x="1820863" y="440928"/>
                  </a:lnTo>
                  <a:lnTo>
                    <a:pt x="1820863" y="1763713"/>
                  </a:lnTo>
                  <a:lnTo>
                    <a:pt x="0" y="132278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5587" y="1820863"/>
              <a:ext cx="1821180" cy="1762125"/>
            </a:xfrm>
            <a:custGeom>
              <a:avLst/>
              <a:gdLst/>
              <a:ahLst/>
              <a:cxnLst/>
              <a:rect l="l" t="t" r="r" b="b"/>
              <a:pathLst>
                <a:path w="1821179" h="1762125">
                  <a:moveTo>
                    <a:pt x="1820862" y="0"/>
                  </a:moveTo>
                  <a:lnTo>
                    <a:pt x="0" y="440531"/>
                  </a:lnTo>
                  <a:lnTo>
                    <a:pt x="0" y="1762125"/>
                  </a:lnTo>
                  <a:lnTo>
                    <a:pt x="1820862" y="1321593"/>
                  </a:lnTo>
                  <a:lnTo>
                    <a:pt x="1820862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14737" y="935037"/>
              <a:ext cx="1733550" cy="1450340"/>
            </a:xfrm>
            <a:custGeom>
              <a:avLst/>
              <a:gdLst/>
              <a:ahLst/>
              <a:cxnLst/>
              <a:rect l="l" t="t" r="r" b="b"/>
              <a:pathLst>
                <a:path w="1733550" h="1450339">
                  <a:moveTo>
                    <a:pt x="146771" y="97595"/>
                  </a:moveTo>
                  <a:lnTo>
                    <a:pt x="87284" y="97595"/>
                  </a:lnTo>
                  <a:lnTo>
                    <a:pt x="1708649" y="1449730"/>
                  </a:lnTo>
                  <a:lnTo>
                    <a:pt x="1733050" y="1420470"/>
                  </a:lnTo>
                  <a:lnTo>
                    <a:pt x="146771" y="97595"/>
                  </a:lnTo>
                  <a:close/>
                </a:path>
                <a:path w="1733550" h="1450339">
                  <a:moveTo>
                    <a:pt x="0" y="0"/>
                  </a:moveTo>
                  <a:lnTo>
                    <a:pt x="85298" y="195159"/>
                  </a:lnTo>
                  <a:lnTo>
                    <a:pt x="87284" y="97595"/>
                  </a:lnTo>
                  <a:lnTo>
                    <a:pt x="146771" y="97595"/>
                  </a:lnTo>
                  <a:lnTo>
                    <a:pt x="117531" y="73210"/>
                  </a:lnTo>
                  <a:lnTo>
                    <a:pt x="87781" y="73210"/>
                  </a:lnTo>
                  <a:lnTo>
                    <a:pt x="117523" y="73204"/>
                  </a:lnTo>
                  <a:lnTo>
                    <a:pt x="111686" y="68336"/>
                  </a:lnTo>
                  <a:lnTo>
                    <a:pt x="207305" y="48858"/>
                  </a:lnTo>
                  <a:lnTo>
                    <a:pt x="0" y="0"/>
                  </a:lnTo>
                  <a:close/>
                </a:path>
                <a:path w="1733550" h="1450339">
                  <a:moveTo>
                    <a:pt x="117523" y="73204"/>
                  </a:moveTo>
                  <a:lnTo>
                    <a:pt x="87781" y="73210"/>
                  </a:lnTo>
                  <a:lnTo>
                    <a:pt x="117531" y="732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17700" y="2811462"/>
              <a:ext cx="1139825" cy="1157605"/>
            </a:xfrm>
            <a:custGeom>
              <a:avLst/>
              <a:gdLst/>
              <a:ahLst/>
              <a:cxnLst/>
              <a:rect l="l" t="t" r="r" b="b"/>
              <a:pathLst>
                <a:path w="1139825" h="1157604">
                  <a:moveTo>
                    <a:pt x="0" y="1157287"/>
                  </a:moveTo>
                  <a:lnTo>
                    <a:pt x="113982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7600" y="1598612"/>
              <a:ext cx="595630" cy="535305"/>
            </a:xfrm>
            <a:custGeom>
              <a:avLst/>
              <a:gdLst/>
              <a:ahLst/>
              <a:cxnLst/>
              <a:rect l="l" t="t" r="r" b="b"/>
              <a:pathLst>
                <a:path w="595629" h="535305">
                  <a:moveTo>
                    <a:pt x="0" y="534987"/>
                  </a:moveTo>
                  <a:lnTo>
                    <a:pt x="595313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53958" y="1047750"/>
              <a:ext cx="469265" cy="455295"/>
            </a:xfrm>
            <a:custGeom>
              <a:avLst/>
              <a:gdLst/>
              <a:ahLst/>
              <a:cxnLst/>
              <a:rect l="l" t="t" r="r" b="b"/>
              <a:pathLst>
                <a:path w="469264" h="455294">
                  <a:moveTo>
                    <a:pt x="468866" y="0"/>
                  </a:moveTo>
                  <a:lnTo>
                    <a:pt x="265764" y="64124"/>
                  </a:lnTo>
                  <a:lnTo>
                    <a:pt x="362565" y="76445"/>
                  </a:lnTo>
                  <a:lnTo>
                    <a:pt x="0" y="427642"/>
                  </a:lnTo>
                  <a:lnTo>
                    <a:pt x="26508" y="455007"/>
                  </a:lnTo>
                  <a:lnTo>
                    <a:pt x="389074" y="103811"/>
                  </a:lnTo>
                  <a:lnTo>
                    <a:pt x="432415" y="103811"/>
                  </a:lnTo>
                  <a:lnTo>
                    <a:pt x="468866" y="0"/>
                  </a:lnTo>
                  <a:close/>
                </a:path>
                <a:path w="469264" h="455294">
                  <a:moveTo>
                    <a:pt x="432415" y="103811"/>
                  </a:moveTo>
                  <a:lnTo>
                    <a:pt x="389074" y="103811"/>
                  </a:lnTo>
                  <a:lnTo>
                    <a:pt x="398305" y="200957"/>
                  </a:lnTo>
                  <a:lnTo>
                    <a:pt x="432415" y="1038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61062" y="2922587"/>
              <a:ext cx="1195705" cy="992505"/>
            </a:xfrm>
            <a:custGeom>
              <a:avLst/>
              <a:gdLst/>
              <a:ahLst/>
              <a:cxnLst/>
              <a:rect l="l" t="t" r="r" b="b"/>
              <a:pathLst>
                <a:path w="1195704" h="992504">
                  <a:moveTo>
                    <a:pt x="0" y="0"/>
                  </a:moveTo>
                  <a:lnTo>
                    <a:pt x="1195387" y="9921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81325" y="2736850"/>
              <a:ext cx="152400" cy="1492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84862" y="2847975"/>
              <a:ext cx="152400" cy="1492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297939" y="3830320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r>
                <a:rPr sz="2400" spc="135" baseline="-19000" dirty="0">
                  <a:latin typeface="Arial Unicode MS" panose="020B0604020202020204" charset="-122"/>
                  <a:cs typeface="Arial Unicode MS" panose="020B0604020202020204" charset="-122"/>
                </a:rPr>
                <a:t>1</a:t>
              </a:r>
              <a:endParaRPr sz="240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6952615" y="3990658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r>
                <a:rPr sz="2400" spc="135" baseline="-19000" dirty="0">
                  <a:latin typeface="Arial Unicode MS" panose="020B0604020202020204" charset="-122"/>
                  <a:cs typeface="Arial Unicode MS" panose="020B0604020202020204" charset="-122"/>
                </a:rPr>
                <a:t>2</a:t>
              </a:r>
              <a:endParaRPr sz="240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3068003" y="2861945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 panose="020B0604020202020204" charset="-122"/>
                  <a:cs typeface="Arial Unicode MS" panose="020B0604020202020204" charset="-122"/>
                </a:rPr>
                <a:t>p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6174740" y="2611120"/>
              <a:ext cx="3079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70" dirty="0">
                  <a:latin typeface="Arial Unicode MS" panose="020B0604020202020204" charset="-122"/>
                  <a:cs typeface="Arial Unicode MS" panose="020B0604020202020204" charset="-122"/>
                </a:rPr>
                <a:t>p’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167187" y="1406525"/>
              <a:ext cx="238125" cy="238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67187" y="1406525"/>
              <a:ext cx="238125" cy="238125"/>
            </a:xfrm>
            <a:custGeom>
              <a:avLst/>
              <a:gdLst/>
              <a:ahLst/>
              <a:cxnLst/>
              <a:rect l="l" t="t" r="r" b="b"/>
              <a:pathLst>
                <a:path w="238125" h="238125">
                  <a:moveTo>
                    <a:pt x="0" y="119062"/>
                  </a:moveTo>
                  <a:lnTo>
                    <a:pt x="9356" y="72717"/>
                  </a:lnTo>
                  <a:lnTo>
                    <a:pt x="34872" y="34872"/>
                  </a:lnTo>
                  <a:lnTo>
                    <a:pt x="72717" y="9356"/>
                  </a:lnTo>
                  <a:lnTo>
                    <a:pt x="119062" y="0"/>
                  </a:lnTo>
                  <a:lnTo>
                    <a:pt x="165406" y="9356"/>
                  </a:lnTo>
                  <a:lnTo>
                    <a:pt x="203252" y="34872"/>
                  </a:lnTo>
                  <a:lnTo>
                    <a:pt x="228768" y="72717"/>
                  </a:lnTo>
                  <a:lnTo>
                    <a:pt x="238125" y="119062"/>
                  </a:lnTo>
                  <a:lnTo>
                    <a:pt x="228768" y="165406"/>
                  </a:lnTo>
                  <a:lnTo>
                    <a:pt x="203252" y="203252"/>
                  </a:lnTo>
                  <a:lnTo>
                    <a:pt x="165406" y="228768"/>
                  </a:lnTo>
                  <a:lnTo>
                    <a:pt x="119062" y="238125"/>
                  </a:lnTo>
                  <a:lnTo>
                    <a:pt x="72717" y="228768"/>
                  </a:lnTo>
                  <a:lnTo>
                    <a:pt x="34872" y="203252"/>
                  </a:lnTo>
                  <a:lnTo>
                    <a:pt x="9356" y="165406"/>
                  </a:lnTo>
                  <a:lnTo>
                    <a:pt x="0" y="11906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4252913" y="935037"/>
              <a:ext cx="217804" cy="3816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360" dirty="0">
                  <a:latin typeface="Arial Unicode MS" panose="020B0604020202020204" charset="-122"/>
                  <a:cs typeface="Arial Unicode MS" panose="020B0604020202020204" charset="-122"/>
                </a:rPr>
                <a:t>P</a:t>
              </a:r>
            </a:p>
          </p:txBody>
        </p:sp>
        <p:sp>
          <p:nvSpPr>
            <p:cNvPr id="21" name="object 21"/>
            <p:cNvSpPr/>
            <p:nvPr/>
          </p:nvSpPr>
          <p:spPr>
            <a:xfrm>
              <a:off x="1905000" y="3886200"/>
              <a:ext cx="5257800" cy="76200"/>
            </a:xfrm>
            <a:custGeom>
              <a:avLst/>
              <a:gdLst/>
              <a:ahLst/>
              <a:cxnLst/>
              <a:rect l="l" t="t" r="r" b="b"/>
              <a:pathLst>
                <a:path w="5257800" h="76200">
                  <a:moveTo>
                    <a:pt x="0" y="76200"/>
                  </a:moveTo>
                  <a:lnTo>
                    <a:pt x="5257800" y="0"/>
                  </a:lnTo>
                </a:path>
              </a:pathLst>
            </a:custGeom>
            <a:ln w="254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47850" y="3895725"/>
              <a:ext cx="152400" cy="1476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80250" y="3840162"/>
              <a:ext cx="152400" cy="1476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4406264" y="4047172"/>
              <a:ext cx="715645" cy="3816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95" dirty="0">
                  <a:latin typeface="Arial Unicode MS" panose="020B0604020202020204" charset="-122"/>
                  <a:cs typeface="Arial Unicode MS" panose="020B0604020202020204" charset="-122"/>
                </a:rPr>
                <a:t>R,</a:t>
              </a:r>
              <a:r>
                <a:rPr sz="2400" spc="-30" dirty="0">
                  <a:latin typeface="Arial Unicode MS" panose="020B0604020202020204" charset="-122"/>
                  <a:cs typeface="Arial Unicode MS" panose="020B0604020202020204" charset="-122"/>
                </a:rPr>
                <a:t> </a:t>
              </a:r>
              <a:r>
                <a:rPr sz="2400" spc="-260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3055487" y="4269606"/>
              <a:ext cx="3815715" cy="351790"/>
            </a:xfrm>
            <a:custGeom>
              <a:avLst/>
              <a:gdLst/>
              <a:ahLst/>
              <a:cxnLst/>
              <a:rect l="l" t="t" r="r" b="b"/>
              <a:pathLst>
                <a:path w="3815715" h="351789">
                  <a:moveTo>
                    <a:pt x="10424" y="31362"/>
                  </a:moveTo>
                  <a:lnTo>
                    <a:pt x="0" y="94001"/>
                  </a:lnTo>
                  <a:lnTo>
                    <a:pt x="213986" y="129616"/>
                  </a:lnTo>
                  <a:lnTo>
                    <a:pt x="425753" y="164562"/>
                  </a:lnTo>
                  <a:lnTo>
                    <a:pt x="531859" y="181860"/>
                  </a:lnTo>
                  <a:lnTo>
                    <a:pt x="633115" y="198180"/>
                  </a:lnTo>
                  <a:lnTo>
                    <a:pt x="734452" y="214282"/>
                  </a:lnTo>
                  <a:lnTo>
                    <a:pt x="833852" y="229798"/>
                  </a:lnTo>
                  <a:lnTo>
                    <a:pt x="931037" y="244648"/>
                  </a:lnTo>
                  <a:lnTo>
                    <a:pt x="1078665" y="266386"/>
                  </a:lnTo>
                  <a:lnTo>
                    <a:pt x="1118883" y="272182"/>
                  </a:lnTo>
                  <a:lnTo>
                    <a:pt x="1291890" y="295675"/>
                  </a:lnTo>
                  <a:lnTo>
                    <a:pt x="1451918" y="315019"/>
                  </a:lnTo>
                  <a:lnTo>
                    <a:pt x="1593253" y="329576"/>
                  </a:lnTo>
                  <a:lnTo>
                    <a:pt x="1652716" y="335391"/>
                  </a:lnTo>
                  <a:lnTo>
                    <a:pt x="1752729" y="344349"/>
                  </a:lnTo>
                  <a:lnTo>
                    <a:pt x="1795710" y="347503"/>
                  </a:lnTo>
                  <a:lnTo>
                    <a:pt x="1835484" y="349770"/>
                  </a:lnTo>
                  <a:lnTo>
                    <a:pt x="1909817" y="351604"/>
                  </a:lnTo>
                  <a:lnTo>
                    <a:pt x="1946511" y="351158"/>
                  </a:lnTo>
                  <a:lnTo>
                    <a:pt x="2024194" y="347538"/>
                  </a:lnTo>
                  <a:lnTo>
                    <a:pt x="2067316" y="344378"/>
                  </a:lnTo>
                  <a:lnTo>
                    <a:pt x="2140610" y="337959"/>
                  </a:lnTo>
                  <a:lnTo>
                    <a:pt x="2196591" y="332590"/>
                  </a:lnTo>
                  <a:lnTo>
                    <a:pt x="2368180" y="315056"/>
                  </a:lnTo>
                  <a:lnTo>
                    <a:pt x="2528303" y="295704"/>
                  </a:lnTo>
                  <a:lnTo>
                    <a:pt x="2585588" y="288109"/>
                  </a:lnTo>
                  <a:lnTo>
                    <a:pt x="1910607" y="288109"/>
                  </a:lnTo>
                  <a:lnTo>
                    <a:pt x="1875454" y="287681"/>
                  </a:lnTo>
                  <a:lnTo>
                    <a:pt x="1800355" y="284173"/>
                  </a:lnTo>
                  <a:lnTo>
                    <a:pt x="1758132" y="281078"/>
                  </a:lnTo>
                  <a:lnTo>
                    <a:pt x="1685709" y="274734"/>
                  </a:lnTo>
                  <a:lnTo>
                    <a:pt x="1630025" y="269392"/>
                  </a:lnTo>
                  <a:lnTo>
                    <a:pt x="1459259" y="251945"/>
                  </a:lnTo>
                  <a:lnTo>
                    <a:pt x="1300237" y="232726"/>
                  </a:lnTo>
                  <a:lnTo>
                    <a:pt x="1163488" y="214269"/>
                  </a:lnTo>
                  <a:lnTo>
                    <a:pt x="1050546" y="198170"/>
                  </a:lnTo>
                  <a:lnTo>
                    <a:pt x="938622" y="181571"/>
                  </a:lnTo>
                  <a:lnTo>
                    <a:pt x="843449" y="167027"/>
                  </a:lnTo>
                  <a:lnTo>
                    <a:pt x="744255" y="151542"/>
                  </a:lnTo>
                  <a:lnTo>
                    <a:pt x="643085" y="135468"/>
                  </a:lnTo>
                  <a:lnTo>
                    <a:pt x="540233" y="118889"/>
                  </a:lnTo>
                  <a:lnTo>
                    <a:pt x="435968" y="101890"/>
                  </a:lnTo>
                  <a:lnTo>
                    <a:pt x="224318" y="66963"/>
                  </a:lnTo>
                  <a:lnTo>
                    <a:pt x="10424" y="31362"/>
                  </a:lnTo>
                  <a:close/>
                </a:path>
                <a:path w="3815715" h="351789">
                  <a:moveTo>
                    <a:pt x="3611659" y="0"/>
                  </a:moveTo>
                  <a:lnTo>
                    <a:pt x="3622084" y="62638"/>
                  </a:lnTo>
                  <a:lnTo>
                    <a:pt x="3384392" y="101900"/>
                  </a:lnTo>
                  <a:lnTo>
                    <a:pt x="3280136" y="118898"/>
                  </a:lnTo>
                  <a:lnTo>
                    <a:pt x="3177266" y="135479"/>
                  </a:lnTo>
                  <a:lnTo>
                    <a:pt x="3076092" y="151555"/>
                  </a:lnTo>
                  <a:lnTo>
                    <a:pt x="2976879" y="167043"/>
                  </a:lnTo>
                  <a:lnTo>
                    <a:pt x="2881738" y="181580"/>
                  </a:lnTo>
                  <a:lnTo>
                    <a:pt x="2769809" y="198180"/>
                  </a:lnTo>
                  <a:lnTo>
                    <a:pt x="2656846" y="214282"/>
                  </a:lnTo>
                  <a:lnTo>
                    <a:pt x="2542265" y="229798"/>
                  </a:lnTo>
                  <a:lnTo>
                    <a:pt x="2361491" y="251909"/>
                  </a:lnTo>
                  <a:lnTo>
                    <a:pt x="2220900" y="266386"/>
                  </a:lnTo>
                  <a:lnTo>
                    <a:pt x="2161632" y="272182"/>
                  </a:lnTo>
                  <a:lnTo>
                    <a:pt x="2062670" y="281048"/>
                  </a:lnTo>
                  <a:lnTo>
                    <a:pt x="2020589" y="284139"/>
                  </a:lnTo>
                  <a:lnTo>
                    <a:pt x="1981989" y="286341"/>
                  </a:lnTo>
                  <a:lnTo>
                    <a:pt x="1910607" y="288109"/>
                  </a:lnTo>
                  <a:lnTo>
                    <a:pt x="2585588" y="288109"/>
                  </a:lnTo>
                  <a:lnTo>
                    <a:pt x="2683171" y="274734"/>
                  </a:lnTo>
                  <a:lnTo>
                    <a:pt x="2741784" y="266382"/>
                  </a:lnTo>
                  <a:lnTo>
                    <a:pt x="2889503" y="244631"/>
                  </a:lnTo>
                  <a:lnTo>
                    <a:pt x="2986667" y="229783"/>
                  </a:lnTo>
                  <a:lnTo>
                    <a:pt x="3086047" y="214269"/>
                  </a:lnTo>
                  <a:lnTo>
                    <a:pt x="3187365" y="198170"/>
                  </a:lnTo>
                  <a:lnTo>
                    <a:pt x="3290351" y="181571"/>
                  </a:lnTo>
                  <a:lnTo>
                    <a:pt x="3394733" y="164552"/>
                  </a:lnTo>
                  <a:lnTo>
                    <a:pt x="3606487" y="129608"/>
                  </a:lnTo>
                  <a:lnTo>
                    <a:pt x="3632509" y="125276"/>
                  </a:lnTo>
                  <a:lnTo>
                    <a:pt x="3729104" y="125276"/>
                  </a:lnTo>
                  <a:lnTo>
                    <a:pt x="3815212" y="62682"/>
                  </a:lnTo>
                  <a:lnTo>
                    <a:pt x="3611659" y="0"/>
                  </a:lnTo>
                  <a:close/>
                </a:path>
                <a:path w="3815715" h="351789">
                  <a:moveTo>
                    <a:pt x="3729104" y="125276"/>
                  </a:moveTo>
                  <a:lnTo>
                    <a:pt x="3632509" y="125276"/>
                  </a:lnTo>
                  <a:lnTo>
                    <a:pt x="3642935" y="187915"/>
                  </a:lnTo>
                  <a:lnTo>
                    <a:pt x="3729104" y="1252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37515" y="4724400"/>
            <a:ext cx="4591685" cy="1308050"/>
          </a:xfrm>
          <a:prstGeom prst="rect">
            <a:avLst/>
          </a:prstGeom>
        </p:spPr>
        <p:txBody>
          <a:bodyPr vert="horz" wrap="square" lIns="0" tIns="284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40"/>
              </a:spcBef>
            </a:pPr>
            <a:endParaRPr lang="en-US" sz="4250" spc="55" dirty="0">
              <a:latin typeface="Times New Roman" panose="02020603050405020304"/>
              <a:cs typeface="Times New Roman" panose="02020603050405020304"/>
            </a:endParaRPr>
          </a:p>
          <a:p>
            <a:pPr marR="497840" algn="r">
              <a:lnSpc>
                <a:spcPct val="100000"/>
              </a:lnSpc>
              <a:spcBef>
                <a:spcPts val="655"/>
              </a:spcBef>
            </a:pPr>
            <a:r>
              <a:rPr sz="1800" spc="1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1800" spc="-5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800" spc="1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8]</a:t>
            </a:r>
            <a:endParaRPr sz="1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22631" y="4847239"/>
            <a:ext cx="3983990" cy="178638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4250" spc="114" dirty="0">
              <a:latin typeface="Times New Roman" panose="02020603050405020304"/>
              <a:cs typeface="Times New Roman" panose="02020603050405020304"/>
            </a:endParaRPr>
          </a:p>
          <a:p>
            <a:pPr algn="r">
              <a:lnSpc>
                <a:spcPts val="1645"/>
              </a:lnSpc>
              <a:spcBef>
                <a:spcPts val="55"/>
              </a:spcBef>
            </a:pPr>
            <a:endParaRPr lang="en-US" sz="4250" spc="114" dirty="0">
              <a:solidFill>
                <a:srgbClr val="FF0000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r">
              <a:lnSpc>
                <a:spcPts val="1645"/>
              </a:lnSpc>
              <a:spcBef>
                <a:spcPts val="55"/>
              </a:spcBef>
            </a:pPr>
            <a:r>
              <a:rPr sz="1800" spc="1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1800" spc="-5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800" spc="1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9]</a:t>
            </a:r>
            <a:endParaRPr sz="1800" dirty="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683260">
              <a:lnSpc>
                <a:spcPts val="3325"/>
              </a:lnSpc>
            </a:pPr>
            <a:r>
              <a:rPr sz="3200" spc="-330" dirty="0">
                <a:latin typeface="Arial Unicode MS" panose="020B0604020202020204" charset="-122"/>
                <a:cs typeface="Arial Unicode MS" panose="020B0604020202020204" charset="-122"/>
              </a:rPr>
              <a:t>E </a:t>
            </a:r>
            <a:r>
              <a:rPr sz="2400" spc="75" dirty="0">
                <a:latin typeface="Arial Unicode MS" panose="020B0604020202020204" charset="-122"/>
                <a:cs typeface="Arial Unicode MS" panose="020B0604020202020204" charset="-122"/>
              </a:rPr>
              <a:t>= </a:t>
            </a:r>
            <a:r>
              <a:rPr lang="zh-CN" altLang="en-US" sz="2400" spc="-60" dirty="0">
                <a:latin typeface="Arial Unicode MS" panose="020B0604020202020204" charset="-122"/>
                <a:cs typeface="Arial Unicode MS" panose="020B0604020202020204" charset="-122"/>
              </a:rPr>
              <a:t>本质矩阵</a:t>
            </a: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028065">
              <a:lnSpc>
                <a:spcPct val="100000"/>
              </a:lnSpc>
              <a:spcBef>
                <a:spcPts val="425"/>
              </a:spcBef>
            </a:pPr>
            <a:r>
              <a:rPr sz="1400" spc="-10" dirty="0">
                <a:latin typeface="Arial Unicode MS" panose="020B0604020202020204" charset="-122"/>
                <a:cs typeface="Arial Unicode MS" panose="020B0604020202020204" charset="-122"/>
              </a:rPr>
              <a:t>(Longuet-Higgins,</a:t>
            </a:r>
            <a:r>
              <a:rPr sz="1400" spc="4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400" spc="25" dirty="0">
                <a:latin typeface="Arial Unicode MS" panose="020B0604020202020204" charset="-122"/>
                <a:cs typeface="Arial Unicode MS" panose="020B0604020202020204" charset="-122"/>
              </a:rPr>
              <a:t>1981)</a:t>
            </a:r>
            <a:endParaRPr sz="14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991821" y="4653525"/>
            <a:ext cx="4114800" cy="2133600"/>
          </a:xfrm>
          <a:custGeom>
            <a:avLst/>
            <a:gdLst/>
            <a:ahLst/>
            <a:cxnLst/>
            <a:rect l="l" t="t" r="r" b="b"/>
            <a:pathLst>
              <a:path w="4114800" h="2133600">
                <a:moveTo>
                  <a:pt x="0" y="2133599"/>
                </a:moveTo>
                <a:lnTo>
                  <a:pt x="4114800" y="2133599"/>
                </a:lnTo>
                <a:lnTo>
                  <a:pt x="4114800" y="0"/>
                </a:lnTo>
                <a:lnTo>
                  <a:pt x="0" y="0"/>
                </a:lnTo>
                <a:lnTo>
                  <a:pt x="0" y="2133599"/>
                </a:lnTo>
                <a:close/>
              </a:path>
            </a:pathLst>
          </a:custGeom>
          <a:solidFill>
            <a:srgbClr val="FF6600">
              <a:alpha val="250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28111" y="5087034"/>
                <a:ext cx="83290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360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b="0" i="1" smtClean="0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zh-CN" sz="36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3600" b="0" i="1" smtClean="0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3600" b="0" i="1" smtClean="0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600" b="0" i="1" smtClean="0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sz="3600" b="0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=0→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b="0" i="1" smtClean="0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6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𝑅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1" y="5087034"/>
                <a:ext cx="8329011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8240" y="4581286"/>
            <a:ext cx="6664325" cy="201016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8600" lvl="0" indent="-228600">
              <a:lnSpc>
                <a:spcPct val="80000"/>
              </a:lnSpc>
              <a:spcBef>
                <a:spcPts val="1000"/>
              </a:spcBef>
              <a:buFontTx/>
              <a:buChar char="•"/>
            </a:pPr>
            <a:r>
              <a:rPr lang="en-US" altLang="zh-CN" sz="2400" b="1" dirty="0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</a:rPr>
              <a:t>E x</a:t>
            </a:r>
            <a:r>
              <a:rPr lang="en-US" altLang="zh-CN" sz="2400" dirty="0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</a:rPr>
              <a:t> </a:t>
            </a:r>
            <a:r>
              <a:rPr lang="en-US" altLang="zh-CN" sz="2400" dirty="0" err="1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</a:rPr>
              <a:t>是</a:t>
            </a:r>
            <a:r>
              <a:rPr lang="en-US" altLang="zh-CN" sz="2400" b="1" dirty="0" err="1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lang="en-US" altLang="zh-CN" sz="2400" dirty="0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</a:rPr>
              <a:t> (</a:t>
            </a:r>
            <a:r>
              <a:rPr lang="en-US" altLang="zh-CN" sz="2400" b="1" dirty="0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</a:rPr>
              <a:t>l</a:t>
            </a:r>
            <a:r>
              <a:rPr lang="en-US" altLang="zh-CN" sz="2400" dirty="0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</a:rPr>
              <a:t>' = </a:t>
            </a:r>
            <a:r>
              <a:rPr lang="en-US" altLang="zh-CN" sz="2400" b="1" dirty="0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</a:rPr>
              <a:t>E x</a:t>
            </a:r>
            <a:r>
              <a:rPr lang="en-US" altLang="zh-CN" sz="2400" dirty="0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</a:rPr>
              <a:t>)</a:t>
            </a:r>
            <a:r>
              <a:rPr lang="en-US" altLang="zh-CN" sz="2400" dirty="0" err="1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</a:rPr>
              <a:t>对应的极线</a:t>
            </a:r>
            <a:endParaRPr lang="en-US" altLang="zh-CN" sz="2400" dirty="0">
              <a:solidFill>
                <a:prstClr val="black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28600" lvl="0" indent="-228600">
              <a:lnSpc>
                <a:spcPct val="80000"/>
              </a:lnSpc>
              <a:spcBef>
                <a:spcPts val="1000"/>
              </a:spcBef>
              <a:buFontTx/>
              <a:buChar char="•"/>
            </a:pPr>
            <a:r>
              <a:rPr lang="en-US" altLang="zh-CN" sz="2400" b="1" dirty="0" err="1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</a:rPr>
              <a:t>E</a:t>
            </a:r>
            <a:r>
              <a:rPr lang="en-US" altLang="zh-CN" sz="2400" baseline="30000" dirty="0" err="1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</a:rPr>
              <a:t>T</a:t>
            </a:r>
            <a:r>
              <a:rPr lang="en-US" altLang="zh-CN" sz="2400" b="1" dirty="0" err="1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lang="en-US" altLang="zh-CN" sz="2400" dirty="0" err="1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</a:rPr>
              <a:t>’是</a:t>
            </a:r>
            <a:r>
              <a:rPr lang="en-US" altLang="zh-CN" sz="2400" b="1" dirty="0" err="1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lang="en-US" altLang="zh-CN" sz="2400" b="1" dirty="0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</a:rPr>
              <a:t>'</a:t>
            </a:r>
            <a:r>
              <a:rPr lang="en-US" altLang="zh-CN" sz="2400" dirty="0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</a:rPr>
              <a:t> (</a:t>
            </a:r>
            <a:r>
              <a:rPr lang="en-US" altLang="zh-CN" sz="2400" b="1" dirty="0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</a:rPr>
              <a:t>l</a:t>
            </a:r>
            <a:r>
              <a:rPr lang="en-US" altLang="zh-CN" sz="2400" dirty="0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</a:rPr>
              <a:t> = </a:t>
            </a:r>
            <a:r>
              <a:rPr lang="en-US" altLang="zh-CN" sz="2400" b="1" dirty="0" err="1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</a:rPr>
              <a:t>E</a:t>
            </a:r>
            <a:r>
              <a:rPr lang="en-US" altLang="zh-CN" sz="2400" baseline="30000" dirty="0" err="1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</a:rPr>
              <a:t>T</a:t>
            </a:r>
            <a:r>
              <a:rPr lang="en-US" altLang="zh-CN" sz="2400" b="1" dirty="0" err="1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lang="en-US" altLang="zh-CN" sz="2400" dirty="0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</a:rPr>
              <a:t>’)</a:t>
            </a:r>
            <a:r>
              <a:rPr lang="en-US" altLang="zh-CN" sz="2400" dirty="0" err="1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</a:rPr>
              <a:t>对应的极线</a:t>
            </a:r>
            <a:endParaRPr lang="en-US" altLang="zh-CN" sz="2400" dirty="0">
              <a:solidFill>
                <a:prstClr val="black"/>
              </a:solidFill>
              <a:latin typeface="Heiti SC Medium" pitchFamily="2" charset="-128"/>
              <a:ea typeface="Heiti SC Medium" pitchFamily="2" charset="-128"/>
            </a:endParaRPr>
          </a:p>
          <a:p>
            <a:pPr marL="228600" lvl="0" indent="-228600">
              <a:lnSpc>
                <a:spcPct val="80000"/>
              </a:lnSpc>
              <a:spcBef>
                <a:spcPts val="1000"/>
              </a:spcBef>
              <a:buFontTx/>
              <a:buChar char="•"/>
            </a:pPr>
            <a:r>
              <a:rPr lang="en-US" altLang="zh-CN" sz="2400" b="1" dirty="0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</a:rPr>
              <a:t>E e</a:t>
            </a:r>
            <a:r>
              <a:rPr lang="en-US" altLang="zh-CN" sz="2400" dirty="0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</a:rPr>
              <a:t> = 0 </a:t>
            </a:r>
            <a:r>
              <a:rPr lang="en-US" altLang="zh-CN" sz="2400" dirty="0" err="1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</a:rPr>
              <a:t>与</a:t>
            </a:r>
            <a:r>
              <a:rPr lang="en-US" altLang="zh-CN" sz="2400" b="1" dirty="0" err="1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</a:rPr>
              <a:t>E</a:t>
            </a:r>
            <a:r>
              <a:rPr lang="en-US" altLang="zh-CN" sz="2400" baseline="30000" dirty="0" err="1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</a:rPr>
              <a:t>T</a:t>
            </a:r>
            <a:r>
              <a:rPr lang="en-US" altLang="zh-CN" sz="2400" b="1" dirty="0" err="1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</a:rPr>
              <a:t>e</a:t>
            </a:r>
            <a:r>
              <a:rPr lang="en-US" altLang="zh-CN" sz="2400" dirty="0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</a:rPr>
              <a:t>' = 0</a:t>
            </a:r>
          </a:p>
          <a:p>
            <a:pPr marL="228600" lvl="0" indent="-228600">
              <a:lnSpc>
                <a:spcPct val="80000"/>
              </a:lnSpc>
              <a:spcBef>
                <a:spcPts val="1000"/>
              </a:spcBef>
              <a:buFontTx/>
              <a:buChar char="•"/>
            </a:pPr>
            <a:r>
              <a:rPr lang="en-US" altLang="zh-CN" sz="2400" b="1" dirty="0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</a:rPr>
              <a:t>E</a:t>
            </a:r>
            <a:r>
              <a:rPr lang="en-US" altLang="zh-CN" sz="2400" dirty="0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</a:rPr>
              <a:t> </a:t>
            </a:r>
            <a:r>
              <a:rPr lang="en-US" altLang="zh-CN" sz="2400" dirty="0" err="1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</a:rPr>
              <a:t>是奇异的</a:t>
            </a:r>
            <a:r>
              <a:rPr lang="en-US" altLang="zh-CN" sz="2400" dirty="0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</a:rPr>
              <a:t>(秩2)</a:t>
            </a:r>
          </a:p>
          <a:p>
            <a:pPr marL="228600" lvl="0" indent="-228600">
              <a:lnSpc>
                <a:spcPct val="80000"/>
              </a:lnSpc>
              <a:spcBef>
                <a:spcPts val="1000"/>
              </a:spcBef>
              <a:buFontTx/>
              <a:buChar char="•"/>
            </a:pPr>
            <a:r>
              <a:rPr lang="en-US" altLang="zh-CN" sz="2400" b="1" dirty="0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</a:rPr>
              <a:t>E</a:t>
            </a:r>
            <a:r>
              <a:rPr lang="en-US" altLang="zh-CN" sz="2400" dirty="0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</a:rPr>
              <a:t> 5</a:t>
            </a:r>
            <a:r>
              <a:rPr lang="zh-CN" altLang="en-US" sz="2400" dirty="0">
                <a:solidFill>
                  <a:prstClr val="black"/>
                </a:solidFill>
                <a:latin typeface="Heiti SC Medium" pitchFamily="2" charset="-128"/>
                <a:ea typeface="Heiti SC Medium" pitchFamily="2" charset="-128"/>
              </a:rPr>
              <a:t>个自由度</a:t>
            </a:r>
            <a:endParaRPr lang="en-US" altLang="zh-CN" sz="2400" dirty="0">
              <a:solidFill>
                <a:prstClr val="black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9539" y="244665"/>
            <a:ext cx="40151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Heiti SC Medium" pitchFamily="2" charset="-128"/>
                <a:ea typeface="Heiti SC Medium" pitchFamily="2" charset="-128"/>
              </a:rPr>
              <a:t>极约束</a:t>
            </a:r>
            <a:endParaRPr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14525" y="1654175"/>
            <a:ext cx="4885055" cy="2317750"/>
          </a:xfrm>
          <a:custGeom>
            <a:avLst/>
            <a:gdLst/>
            <a:ahLst/>
            <a:cxnLst/>
            <a:rect l="l" t="t" r="r" b="b"/>
            <a:pathLst>
              <a:path w="4885055" h="2317750">
                <a:moveTo>
                  <a:pt x="60931" y="2255108"/>
                </a:moveTo>
                <a:lnTo>
                  <a:pt x="0" y="2255108"/>
                </a:lnTo>
                <a:lnTo>
                  <a:pt x="0" y="2317750"/>
                </a:lnTo>
                <a:lnTo>
                  <a:pt x="60931" y="2255108"/>
                </a:lnTo>
                <a:close/>
              </a:path>
              <a:path w="4885055" h="2317750">
                <a:moveTo>
                  <a:pt x="2254493" y="0"/>
                </a:moveTo>
                <a:lnTo>
                  <a:pt x="60931" y="2255108"/>
                </a:lnTo>
                <a:lnTo>
                  <a:pt x="4884737" y="2255108"/>
                </a:lnTo>
                <a:lnTo>
                  <a:pt x="225449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14525" y="1654175"/>
            <a:ext cx="4885055" cy="2317750"/>
          </a:xfrm>
          <a:custGeom>
            <a:avLst/>
            <a:gdLst/>
            <a:ahLst/>
            <a:cxnLst/>
            <a:rect l="l" t="t" r="r" b="b"/>
            <a:pathLst>
              <a:path w="4885055" h="2317750">
                <a:moveTo>
                  <a:pt x="0" y="2317750"/>
                </a:moveTo>
                <a:lnTo>
                  <a:pt x="2254494" y="0"/>
                </a:lnTo>
                <a:lnTo>
                  <a:pt x="4884737" y="2255108"/>
                </a:lnTo>
                <a:lnTo>
                  <a:pt x="0" y="22551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82877" y="2295062"/>
            <a:ext cx="1786889" cy="1856739"/>
          </a:xfrm>
          <a:custGeom>
            <a:avLst/>
            <a:gdLst/>
            <a:ahLst/>
            <a:cxnLst/>
            <a:rect l="l" t="t" r="r" b="b"/>
            <a:pathLst>
              <a:path w="1786889" h="1856739">
                <a:moveTo>
                  <a:pt x="1612375" y="0"/>
                </a:moveTo>
                <a:lnTo>
                  <a:pt x="0" y="643986"/>
                </a:lnTo>
                <a:lnTo>
                  <a:pt x="174057" y="1856713"/>
                </a:lnTo>
                <a:lnTo>
                  <a:pt x="1786432" y="1212726"/>
                </a:lnTo>
                <a:lnTo>
                  <a:pt x="16123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82877" y="2295062"/>
            <a:ext cx="1786889" cy="1856739"/>
          </a:xfrm>
          <a:custGeom>
            <a:avLst/>
            <a:gdLst/>
            <a:ahLst/>
            <a:cxnLst/>
            <a:rect l="l" t="t" r="r" b="b"/>
            <a:pathLst>
              <a:path w="1786889" h="1856739">
                <a:moveTo>
                  <a:pt x="1612375" y="0"/>
                </a:moveTo>
                <a:lnTo>
                  <a:pt x="0" y="643986"/>
                </a:lnTo>
                <a:lnTo>
                  <a:pt x="174057" y="1856713"/>
                </a:lnTo>
                <a:lnTo>
                  <a:pt x="1786433" y="1212726"/>
                </a:lnTo>
                <a:lnTo>
                  <a:pt x="1612375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05200" y="1143000"/>
            <a:ext cx="1866264" cy="1527810"/>
          </a:xfrm>
          <a:custGeom>
            <a:avLst/>
            <a:gdLst/>
            <a:ahLst/>
            <a:cxnLst/>
            <a:rect l="l" t="t" r="r" b="b"/>
            <a:pathLst>
              <a:path w="1866264" h="1527810">
                <a:moveTo>
                  <a:pt x="148593" y="96654"/>
                </a:moveTo>
                <a:lnTo>
                  <a:pt x="88325" y="96654"/>
                </a:lnTo>
                <a:lnTo>
                  <a:pt x="1842156" y="1527648"/>
                </a:lnTo>
                <a:lnTo>
                  <a:pt x="1866243" y="1498127"/>
                </a:lnTo>
                <a:lnTo>
                  <a:pt x="148593" y="96654"/>
                </a:lnTo>
                <a:close/>
              </a:path>
              <a:path w="1866264" h="1527810">
                <a:moveTo>
                  <a:pt x="0" y="0"/>
                </a:moveTo>
                <a:lnTo>
                  <a:pt x="87386" y="194233"/>
                </a:lnTo>
                <a:lnTo>
                  <a:pt x="88325" y="96654"/>
                </a:lnTo>
                <a:lnTo>
                  <a:pt x="148593" y="96654"/>
                </a:lnTo>
                <a:lnTo>
                  <a:pt x="112412" y="67133"/>
                </a:lnTo>
                <a:lnTo>
                  <a:pt x="207817" y="466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03562" y="1738312"/>
            <a:ext cx="987425" cy="981075"/>
          </a:xfrm>
          <a:custGeom>
            <a:avLst/>
            <a:gdLst/>
            <a:ahLst/>
            <a:cxnLst/>
            <a:rect l="l" t="t" r="r" b="b"/>
            <a:pathLst>
              <a:path w="987425" h="981075">
                <a:moveTo>
                  <a:pt x="0" y="981075"/>
                </a:moveTo>
                <a:lnTo>
                  <a:pt x="98742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82526" y="1227137"/>
            <a:ext cx="435609" cy="422275"/>
          </a:xfrm>
          <a:custGeom>
            <a:avLst/>
            <a:gdLst/>
            <a:ahLst/>
            <a:cxnLst/>
            <a:rect l="l" t="t" r="r" b="b"/>
            <a:pathLst>
              <a:path w="435610" h="422275">
                <a:moveTo>
                  <a:pt x="435510" y="0"/>
                </a:moveTo>
                <a:lnTo>
                  <a:pt x="232326" y="63865"/>
                </a:lnTo>
                <a:lnTo>
                  <a:pt x="329114" y="76309"/>
                </a:lnTo>
                <a:lnTo>
                  <a:pt x="0" y="394288"/>
                </a:lnTo>
                <a:lnTo>
                  <a:pt x="26473" y="421688"/>
                </a:lnTo>
                <a:lnTo>
                  <a:pt x="355587" y="103709"/>
                </a:lnTo>
                <a:lnTo>
                  <a:pt x="398947" y="103709"/>
                </a:lnTo>
                <a:lnTo>
                  <a:pt x="435510" y="0"/>
                </a:lnTo>
                <a:close/>
              </a:path>
              <a:path w="435610" h="422275">
                <a:moveTo>
                  <a:pt x="398947" y="103709"/>
                </a:moveTo>
                <a:lnTo>
                  <a:pt x="355587" y="103709"/>
                </a:lnTo>
                <a:lnTo>
                  <a:pt x="364693" y="200867"/>
                </a:lnTo>
                <a:lnTo>
                  <a:pt x="398947" y="1037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47239" y="3982720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 panose="020B0604020202020204" charset="-122"/>
                <a:cs typeface="Arial Unicode MS" panose="020B0604020202020204" charset="-122"/>
              </a:rPr>
              <a:t>O</a:t>
            </a:r>
            <a:r>
              <a:rPr sz="2400" spc="135" baseline="-19000" dirty="0">
                <a:latin typeface="Arial Unicode MS" panose="020B0604020202020204" charset="-122"/>
                <a:cs typeface="Arial Unicode MS" panose="020B0604020202020204" charset="-122"/>
              </a:rPr>
              <a:t>1</a:t>
            </a:r>
            <a:endParaRPr sz="2400" baseline="-19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95428" y="3954145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 panose="020B0604020202020204" charset="-122"/>
                <a:cs typeface="Arial Unicode MS" panose="020B0604020202020204" charset="-122"/>
              </a:rPr>
              <a:t>O</a:t>
            </a:r>
            <a:r>
              <a:rPr sz="2400" spc="135" baseline="-19000" dirty="0">
                <a:latin typeface="Arial Unicode MS" panose="020B0604020202020204" charset="-122"/>
                <a:cs typeface="Arial Unicode MS" panose="020B0604020202020204" charset="-122"/>
              </a:rPr>
              <a:t>2</a:t>
            </a:r>
            <a:endParaRPr sz="2400" baseline="-19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06440" y="2611120"/>
            <a:ext cx="307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0" dirty="0">
                <a:latin typeface="Arial Unicode MS" panose="020B0604020202020204" charset="-122"/>
                <a:cs typeface="Arial Unicode MS" panose="020B0604020202020204" charset="-122"/>
              </a:rPr>
              <a:t>p’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11612" y="1558925"/>
            <a:ext cx="220662" cy="220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11612" y="1558925"/>
            <a:ext cx="220979" cy="220979"/>
          </a:xfrm>
          <a:custGeom>
            <a:avLst/>
            <a:gdLst/>
            <a:ahLst/>
            <a:cxnLst/>
            <a:rect l="l" t="t" r="r" b="b"/>
            <a:pathLst>
              <a:path w="220979" h="220980">
                <a:moveTo>
                  <a:pt x="0" y="110331"/>
                </a:moveTo>
                <a:lnTo>
                  <a:pt x="8670" y="67385"/>
                </a:lnTo>
                <a:lnTo>
                  <a:pt x="32315" y="32315"/>
                </a:lnTo>
                <a:lnTo>
                  <a:pt x="67385" y="8670"/>
                </a:lnTo>
                <a:lnTo>
                  <a:pt x="110331" y="0"/>
                </a:lnTo>
                <a:lnTo>
                  <a:pt x="153276" y="8670"/>
                </a:lnTo>
                <a:lnTo>
                  <a:pt x="188346" y="32315"/>
                </a:lnTo>
                <a:lnTo>
                  <a:pt x="211991" y="67385"/>
                </a:lnTo>
                <a:lnTo>
                  <a:pt x="220662" y="110331"/>
                </a:lnTo>
                <a:lnTo>
                  <a:pt x="211991" y="153277"/>
                </a:lnTo>
                <a:lnTo>
                  <a:pt x="188346" y="188347"/>
                </a:lnTo>
                <a:lnTo>
                  <a:pt x="153276" y="211992"/>
                </a:lnTo>
                <a:lnTo>
                  <a:pt x="110331" y="220663"/>
                </a:lnTo>
                <a:lnTo>
                  <a:pt x="67385" y="211992"/>
                </a:lnTo>
                <a:lnTo>
                  <a:pt x="32315" y="188347"/>
                </a:lnTo>
                <a:lnTo>
                  <a:pt x="8670" y="153277"/>
                </a:lnTo>
                <a:lnTo>
                  <a:pt x="0" y="110331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61778" y="1058545"/>
            <a:ext cx="217804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60" dirty="0">
                <a:latin typeface="Arial Unicode MS" panose="020B0604020202020204" charset="-122"/>
                <a:cs typeface="Arial Unicode MS" panose="020B0604020202020204" charset="-122"/>
              </a:rPr>
              <a:t>P</a:t>
            </a:r>
          </a:p>
        </p:txBody>
      </p:sp>
      <p:sp>
        <p:nvSpPr>
          <p:cNvPr id="17" name="object 17"/>
          <p:cNvSpPr/>
          <p:nvPr/>
        </p:nvSpPr>
        <p:spPr>
          <a:xfrm>
            <a:off x="3995737" y="1549400"/>
            <a:ext cx="220662" cy="2206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95737" y="1549400"/>
            <a:ext cx="220979" cy="220979"/>
          </a:xfrm>
          <a:custGeom>
            <a:avLst/>
            <a:gdLst/>
            <a:ahLst/>
            <a:cxnLst/>
            <a:rect l="l" t="t" r="r" b="b"/>
            <a:pathLst>
              <a:path w="220979" h="220980">
                <a:moveTo>
                  <a:pt x="0" y="110331"/>
                </a:moveTo>
                <a:lnTo>
                  <a:pt x="8670" y="67385"/>
                </a:lnTo>
                <a:lnTo>
                  <a:pt x="32315" y="32315"/>
                </a:lnTo>
                <a:lnTo>
                  <a:pt x="67385" y="8670"/>
                </a:lnTo>
                <a:lnTo>
                  <a:pt x="110331" y="0"/>
                </a:lnTo>
                <a:lnTo>
                  <a:pt x="153276" y="8670"/>
                </a:lnTo>
                <a:lnTo>
                  <a:pt x="188346" y="32315"/>
                </a:lnTo>
                <a:lnTo>
                  <a:pt x="211991" y="67385"/>
                </a:lnTo>
                <a:lnTo>
                  <a:pt x="220662" y="110331"/>
                </a:lnTo>
                <a:lnTo>
                  <a:pt x="211991" y="153277"/>
                </a:lnTo>
                <a:lnTo>
                  <a:pt x="188346" y="188347"/>
                </a:lnTo>
                <a:lnTo>
                  <a:pt x="153276" y="211992"/>
                </a:lnTo>
                <a:lnTo>
                  <a:pt x="110331" y="220663"/>
                </a:lnTo>
                <a:lnTo>
                  <a:pt x="67385" y="211992"/>
                </a:lnTo>
                <a:lnTo>
                  <a:pt x="32315" y="188347"/>
                </a:lnTo>
                <a:lnTo>
                  <a:pt x="8670" y="153277"/>
                </a:lnTo>
                <a:lnTo>
                  <a:pt x="0" y="110331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63762" y="2468562"/>
            <a:ext cx="1687830" cy="1633855"/>
          </a:xfrm>
          <a:custGeom>
            <a:avLst/>
            <a:gdLst/>
            <a:ahLst/>
            <a:cxnLst/>
            <a:rect l="l" t="t" r="r" b="b"/>
            <a:pathLst>
              <a:path w="1687829" h="1633854">
                <a:moveTo>
                  <a:pt x="0" y="0"/>
                </a:moveTo>
                <a:lnTo>
                  <a:pt x="0" y="1225153"/>
                </a:lnTo>
                <a:lnTo>
                  <a:pt x="1687512" y="1633537"/>
                </a:lnTo>
                <a:lnTo>
                  <a:pt x="1687512" y="4083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63762" y="2468562"/>
            <a:ext cx="1687830" cy="1633855"/>
          </a:xfrm>
          <a:custGeom>
            <a:avLst/>
            <a:gdLst/>
            <a:ahLst/>
            <a:cxnLst/>
            <a:rect l="l" t="t" r="r" b="b"/>
            <a:pathLst>
              <a:path w="1687829" h="1633854">
                <a:moveTo>
                  <a:pt x="0" y="0"/>
                </a:moveTo>
                <a:lnTo>
                  <a:pt x="1687512" y="408384"/>
                </a:lnTo>
                <a:lnTo>
                  <a:pt x="1687512" y="1633538"/>
                </a:lnTo>
                <a:lnTo>
                  <a:pt x="0" y="122515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77143" y="2844800"/>
            <a:ext cx="1628139" cy="1065530"/>
          </a:xfrm>
          <a:custGeom>
            <a:avLst/>
            <a:gdLst/>
            <a:ahLst/>
            <a:cxnLst/>
            <a:rect l="l" t="t" r="r" b="b"/>
            <a:pathLst>
              <a:path w="1628139" h="1065529">
                <a:moveTo>
                  <a:pt x="1001887" y="0"/>
                </a:moveTo>
                <a:lnTo>
                  <a:pt x="0" y="1065212"/>
                </a:lnTo>
                <a:lnTo>
                  <a:pt x="1628068" y="1065212"/>
                </a:lnTo>
                <a:lnTo>
                  <a:pt x="1001887" y="0"/>
                </a:lnTo>
                <a:close/>
              </a:path>
            </a:pathLst>
          </a:custGeom>
          <a:solidFill>
            <a:srgbClr val="C0C0C0">
              <a:alpha val="4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14525" y="2844800"/>
            <a:ext cx="1691005" cy="1065530"/>
          </a:xfrm>
          <a:custGeom>
            <a:avLst/>
            <a:gdLst/>
            <a:ahLst/>
            <a:cxnLst/>
            <a:rect l="l" t="t" r="r" b="b"/>
            <a:pathLst>
              <a:path w="1691004" h="1065529">
                <a:moveTo>
                  <a:pt x="62618" y="1065213"/>
                </a:moveTo>
                <a:lnTo>
                  <a:pt x="1064507" y="0"/>
                </a:lnTo>
                <a:lnTo>
                  <a:pt x="1690687" y="1065213"/>
                </a:lnTo>
                <a:lnTo>
                  <a:pt x="0" y="106521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27225" y="2860675"/>
            <a:ext cx="1056005" cy="1073150"/>
          </a:xfrm>
          <a:custGeom>
            <a:avLst/>
            <a:gdLst/>
            <a:ahLst/>
            <a:cxnLst/>
            <a:rect l="l" t="t" r="r" b="b"/>
            <a:pathLst>
              <a:path w="1056005" h="1073150">
                <a:moveTo>
                  <a:pt x="0" y="1073150"/>
                </a:moveTo>
                <a:lnTo>
                  <a:pt x="10556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70487" y="2970212"/>
            <a:ext cx="1628775" cy="939800"/>
          </a:xfrm>
          <a:custGeom>
            <a:avLst/>
            <a:gdLst/>
            <a:ahLst/>
            <a:cxnLst/>
            <a:rect l="l" t="t" r="r" b="b"/>
            <a:pathLst>
              <a:path w="1628775" h="939800">
                <a:moveTo>
                  <a:pt x="501162" y="0"/>
                </a:moveTo>
                <a:lnTo>
                  <a:pt x="0" y="939800"/>
                </a:lnTo>
                <a:lnTo>
                  <a:pt x="1628775" y="939800"/>
                </a:lnTo>
                <a:lnTo>
                  <a:pt x="501162" y="0"/>
                </a:lnTo>
                <a:close/>
              </a:path>
            </a:pathLst>
          </a:custGeom>
          <a:solidFill>
            <a:srgbClr val="C0C0C0">
              <a:alpha val="478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70487" y="2970212"/>
            <a:ext cx="1628775" cy="939800"/>
          </a:xfrm>
          <a:custGeom>
            <a:avLst/>
            <a:gdLst/>
            <a:ahLst/>
            <a:cxnLst/>
            <a:rect l="l" t="t" r="r" b="b"/>
            <a:pathLst>
              <a:path w="1628775" h="939800">
                <a:moveTo>
                  <a:pt x="1628775" y="939800"/>
                </a:moveTo>
                <a:lnTo>
                  <a:pt x="501161" y="0"/>
                </a:lnTo>
                <a:lnTo>
                  <a:pt x="0" y="939800"/>
                </a:lnTo>
                <a:lnTo>
                  <a:pt x="1628775" y="939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72137" y="2963862"/>
            <a:ext cx="1108075" cy="919480"/>
          </a:xfrm>
          <a:custGeom>
            <a:avLst/>
            <a:gdLst/>
            <a:ahLst/>
            <a:cxnLst/>
            <a:rect l="l" t="t" r="r" b="b"/>
            <a:pathLst>
              <a:path w="1108075" h="919479">
                <a:moveTo>
                  <a:pt x="0" y="0"/>
                </a:moveTo>
                <a:lnTo>
                  <a:pt x="1108075" y="91916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78150" y="2844800"/>
            <a:ext cx="627380" cy="1065530"/>
          </a:xfrm>
          <a:custGeom>
            <a:avLst/>
            <a:gdLst/>
            <a:ahLst/>
            <a:cxnLst/>
            <a:rect l="l" t="t" r="r" b="b"/>
            <a:pathLst>
              <a:path w="627379" h="1065529">
                <a:moveTo>
                  <a:pt x="0" y="0"/>
                </a:moveTo>
                <a:lnTo>
                  <a:pt x="627062" y="1065213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09887" y="2790825"/>
            <a:ext cx="144462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70487" y="2970212"/>
            <a:ext cx="501650" cy="939800"/>
          </a:xfrm>
          <a:custGeom>
            <a:avLst/>
            <a:gdLst/>
            <a:ahLst/>
            <a:cxnLst/>
            <a:rect l="l" t="t" r="r" b="b"/>
            <a:pathLst>
              <a:path w="501650" h="939800">
                <a:moveTo>
                  <a:pt x="501650" y="0"/>
                </a:moveTo>
                <a:lnTo>
                  <a:pt x="0" y="939800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00700" y="2892425"/>
            <a:ext cx="144462" cy="1412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507740" y="3373120"/>
            <a:ext cx="194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Unicode MS" panose="020B0604020202020204" charset="-122"/>
                <a:cs typeface="Arial Unicode MS" panose="020B0604020202020204" charset="-122"/>
              </a:rPr>
              <a:t>e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12678" y="3368358"/>
            <a:ext cx="293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latin typeface="Arial Unicode MS" panose="020B0604020202020204" charset="-122"/>
                <a:cs typeface="Arial Unicode MS" panose="020B0604020202020204" charset="-122"/>
              </a:rPr>
              <a:t>e’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976437" y="3910012"/>
            <a:ext cx="1628775" cy="0"/>
          </a:xfrm>
          <a:custGeom>
            <a:avLst/>
            <a:gdLst/>
            <a:ahLst/>
            <a:cxnLst/>
            <a:rect l="l" t="t" r="r" b="b"/>
            <a:pathLst>
              <a:path w="1628775">
                <a:moveTo>
                  <a:pt x="0" y="0"/>
                </a:moveTo>
                <a:lnTo>
                  <a:pt x="1628775" y="1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56037" y="3910012"/>
            <a:ext cx="939800" cy="0"/>
          </a:xfrm>
          <a:custGeom>
            <a:avLst/>
            <a:gdLst/>
            <a:ahLst/>
            <a:cxnLst/>
            <a:rect l="l" t="t" r="r" b="b"/>
            <a:pathLst>
              <a:path w="939800">
                <a:moveTo>
                  <a:pt x="0" y="0"/>
                </a:moveTo>
                <a:lnTo>
                  <a:pt x="939800" y="1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70487" y="3910012"/>
            <a:ext cx="1567180" cy="0"/>
          </a:xfrm>
          <a:custGeom>
            <a:avLst/>
            <a:gdLst/>
            <a:ahLst/>
            <a:cxnLst/>
            <a:rect l="l" t="t" r="r" b="b"/>
            <a:pathLst>
              <a:path w="1567179">
                <a:moveTo>
                  <a:pt x="0" y="0"/>
                </a:moveTo>
                <a:lnTo>
                  <a:pt x="1566862" y="1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55787" y="3863975"/>
            <a:ext cx="144462" cy="139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08775" y="3813175"/>
            <a:ext cx="144462" cy="139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22662" y="3827462"/>
            <a:ext cx="144462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08575" y="3787775"/>
            <a:ext cx="144462" cy="1412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279140" y="2915920"/>
            <a:ext cx="101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Arial Unicode MS" panose="020B0604020202020204" charset="-122"/>
                <a:cs typeface="Arial Unicode MS" panose="020B0604020202020204" charset="-122"/>
              </a:rPr>
              <a:t>l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184140" y="2915920"/>
            <a:ext cx="201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0" dirty="0">
                <a:latin typeface="Arial Unicode MS" panose="020B0604020202020204" charset="-122"/>
                <a:cs typeface="Arial Unicode MS" panose="020B0604020202020204" charset="-122"/>
              </a:rPr>
              <a:t>l’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4836" y="1197681"/>
            <a:ext cx="2494280" cy="17284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100" i="1" spc="3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525" i="1" spc="52" baseline="44000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4100" dirty="0">
                <a:latin typeface="Symbol" panose="05050102010706020507"/>
                <a:cs typeface="Symbol" panose="05050102010706020507"/>
              </a:rPr>
              <a:t></a:t>
            </a:r>
            <a:r>
              <a:rPr sz="4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100" i="1" spc="0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4100" i="1" spc="16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4100" spc="165" dirty="0">
                <a:latin typeface="Times New Roman" panose="02020603050405020304"/>
                <a:cs typeface="Times New Roman" panose="02020603050405020304"/>
              </a:rPr>
              <a:t>' </a:t>
            </a:r>
            <a:r>
              <a:rPr sz="4100" spc="0" dirty="0">
                <a:latin typeface="Symbol" panose="05050102010706020507"/>
                <a:cs typeface="Symbol" panose="05050102010706020507"/>
              </a:rPr>
              <a:t></a:t>
            </a:r>
            <a:r>
              <a:rPr sz="4100" spc="-45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100" spc="0" dirty="0">
                <a:latin typeface="Times New Roman" panose="02020603050405020304"/>
                <a:cs typeface="Times New Roman" panose="02020603050405020304"/>
              </a:rPr>
              <a:t>0</a:t>
            </a: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 marL="706755">
              <a:lnSpc>
                <a:spcPct val="100000"/>
              </a:lnSpc>
              <a:spcBef>
                <a:spcPts val="2025"/>
              </a:spcBef>
            </a:pPr>
            <a:r>
              <a:rPr sz="1800" spc="1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1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800" spc="7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10]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R="172085" algn="r">
              <a:lnSpc>
                <a:spcPct val="100000"/>
              </a:lnSpc>
              <a:spcBef>
                <a:spcPts val="141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p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14400" y="4356100"/>
            <a:ext cx="7315200" cy="2362200"/>
          </a:xfrm>
          <a:custGeom>
            <a:avLst/>
            <a:gdLst/>
            <a:ahLst/>
            <a:cxnLst/>
            <a:rect l="l" t="t" r="r" b="b"/>
            <a:pathLst>
              <a:path w="9108440" h="2362200">
                <a:moveTo>
                  <a:pt x="0" y="2362200"/>
                </a:moveTo>
                <a:lnTo>
                  <a:pt x="9108278" y="2362200"/>
                </a:lnTo>
                <a:lnTo>
                  <a:pt x="9108278" y="0"/>
                </a:lnTo>
                <a:lnTo>
                  <a:pt x="0" y="0"/>
                </a:lnTo>
                <a:lnTo>
                  <a:pt x="0" y="2362200"/>
                </a:lnTo>
                <a:close/>
              </a:path>
            </a:pathLst>
          </a:custGeom>
          <a:solidFill>
            <a:srgbClr val="FF6600">
              <a:alpha val="250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5850" y="244475"/>
            <a:ext cx="14719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charset="-122"/>
                <a:ea typeface="黑体" panose="02010609060101010101" charset="-122"/>
              </a:rPr>
              <a:t>极约束</a:t>
            </a:r>
            <a:endParaRPr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62063" y="3340188"/>
            <a:ext cx="271145" cy="954405"/>
          </a:xfrm>
          <a:custGeom>
            <a:avLst/>
            <a:gdLst/>
            <a:ahLst/>
            <a:cxnLst/>
            <a:rect l="l" t="t" r="r" b="b"/>
            <a:pathLst>
              <a:path w="271144" h="954404">
                <a:moveTo>
                  <a:pt x="227920" y="0"/>
                </a:moveTo>
                <a:lnTo>
                  <a:pt x="121500" y="133068"/>
                </a:lnTo>
                <a:lnTo>
                  <a:pt x="171175" y="143703"/>
                </a:lnTo>
                <a:lnTo>
                  <a:pt x="0" y="943146"/>
                </a:lnTo>
                <a:lnTo>
                  <a:pt x="49673" y="953782"/>
                </a:lnTo>
                <a:lnTo>
                  <a:pt x="220849" y="154339"/>
                </a:lnTo>
                <a:lnTo>
                  <a:pt x="267777" y="154339"/>
                </a:lnTo>
                <a:lnTo>
                  <a:pt x="227920" y="0"/>
                </a:lnTo>
                <a:close/>
              </a:path>
              <a:path w="271144" h="954404">
                <a:moveTo>
                  <a:pt x="267777" y="154339"/>
                </a:moveTo>
                <a:lnTo>
                  <a:pt x="220849" y="154339"/>
                </a:lnTo>
                <a:lnTo>
                  <a:pt x="270523" y="164975"/>
                </a:lnTo>
                <a:lnTo>
                  <a:pt x="267777" y="154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61250" y="4033719"/>
            <a:ext cx="822325" cy="266700"/>
          </a:xfrm>
          <a:custGeom>
            <a:avLst/>
            <a:gdLst/>
            <a:ahLst/>
            <a:cxnLst/>
            <a:rect l="l" t="t" r="r" b="b"/>
            <a:pathLst>
              <a:path w="822325" h="266700">
                <a:moveTo>
                  <a:pt x="655610" y="0"/>
                </a:moveTo>
                <a:lnTo>
                  <a:pt x="667984" y="49269"/>
                </a:lnTo>
                <a:lnTo>
                  <a:pt x="0" y="217039"/>
                </a:lnTo>
                <a:lnTo>
                  <a:pt x="12373" y="266308"/>
                </a:lnTo>
                <a:lnTo>
                  <a:pt x="680359" y="98539"/>
                </a:lnTo>
                <a:lnTo>
                  <a:pt x="750088" y="98539"/>
                </a:lnTo>
                <a:lnTo>
                  <a:pt x="821980" y="36780"/>
                </a:lnTo>
                <a:lnTo>
                  <a:pt x="655610" y="0"/>
                </a:lnTo>
                <a:close/>
              </a:path>
              <a:path w="822325" h="266700">
                <a:moveTo>
                  <a:pt x="750088" y="98539"/>
                </a:moveTo>
                <a:lnTo>
                  <a:pt x="680359" y="98539"/>
                </a:lnTo>
                <a:lnTo>
                  <a:pt x="692734" y="147808"/>
                </a:lnTo>
                <a:lnTo>
                  <a:pt x="750088" y="98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1582" y="4263815"/>
            <a:ext cx="955675" cy="271145"/>
          </a:xfrm>
          <a:custGeom>
            <a:avLst/>
            <a:gdLst/>
            <a:ahLst/>
            <a:cxnLst/>
            <a:rect l="l" t="t" r="r" b="b"/>
            <a:pathLst>
              <a:path w="955675" h="271145">
                <a:moveTo>
                  <a:pt x="10634" y="0"/>
                </a:moveTo>
                <a:lnTo>
                  <a:pt x="0" y="49673"/>
                </a:lnTo>
                <a:lnTo>
                  <a:pt x="800994" y="221180"/>
                </a:lnTo>
                <a:lnTo>
                  <a:pt x="790357" y="270854"/>
                </a:lnTo>
                <a:lnTo>
                  <a:pt x="955334" y="228250"/>
                </a:lnTo>
                <a:lnTo>
                  <a:pt x="884379" y="171505"/>
                </a:lnTo>
                <a:lnTo>
                  <a:pt x="811630" y="171505"/>
                </a:lnTo>
                <a:lnTo>
                  <a:pt x="10634" y="0"/>
                </a:lnTo>
                <a:close/>
              </a:path>
              <a:path w="955675" h="271145">
                <a:moveTo>
                  <a:pt x="822266" y="121832"/>
                </a:moveTo>
                <a:lnTo>
                  <a:pt x="811630" y="171505"/>
                </a:lnTo>
                <a:lnTo>
                  <a:pt x="884379" y="171505"/>
                </a:lnTo>
                <a:lnTo>
                  <a:pt x="822266" y="121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2199" y="2133600"/>
            <a:ext cx="1821180" cy="1764030"/>
          </a:xfrm>
          <a:custGeom>
            <a:avLst/>
            <a:gdLst/>
            <a:ahLst/>
            <a:cxnLst/>
            <a:rect l="l" t="t" r="r" b="b"/>
            <a:pathLst>
              <a:path w="1821179" h="1764029">
                <a:moveTo>
                  <a:pt x="0" y="0"/>
                </a:moveTo>
                <a:lnTo>
                  <a:pt x="1820863" y="440928"/>
                </a:lnTo>
                <a:lnTo>
                  <a:pt x="1820863" y="1763713"/>
                </a:lnTo>
                <a:lnTo>
                  <a:pt x="0" y="132278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11787" y="2125663"/>
            <a:ext cx="1821180" cy="1762125"/>
          </a:xfrm>
          <a:custGeom>
            <a:avLst/>
            <a:gdLst/>
            <a:ahLst/>
            <a:cxnLst/>
            <a:rect l="l" t="t" r="r" b="b"/>
            <a:pathLst>
              <a:path w="1821179" h="1762125">
                <a:moveTo>
                  <a:pt x="1820862" y="0"/>
                </a:moveTo>
                <a:lnTo>
                  <a:pt x="0" y="440531"/>
                </a:lnTo>
                <a:lnTo>
                  <a:pt x="0" y="1762125"/>
                </a:lnTo>
                <a:lnTo>
                  <a:pt x="1820862" y="1321593"/>
                </a:lnTo>
                <a:lnTo>
                  <a:pt x="1820862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90937" y="1239837"/>
            <a:ext cx="1733550" cy="1450340"/>
          </a:xfrm>
          <a:custGeom>
            <a:avLst/>
            <a:gdLst/>
            <a:ahLst/>
            <a:cxnLst/>
            <a:rect l="l" t="t" r="r" b="b"/>
            <a:pathLst>
              <a:path w="1733550" h="1450339">
                <a:moveTo>
                  <a:pt x="146771" y="97595"/>
                </a:moveTo>
                <a:lnTo>
                  <a:pt x="87284" y="97595"/>
                </a:lnTo>
                <a:lnTo>
                  <a:pt x="1708649" y="1449730"/>
                </a:lnTo>
                <a:lnTo>
                  <a:pt x="1733050" y="1420470"/>
                </a:lnTo>
                <a:lnTo>
                  <a:pt x="146771" y="97595"/>
                </a:lnTo>
                <a:close/>
              </a:path>
              <a:path w="1733550" h="1450339">
                <a:moveTo>
                  <a:pt x="0" y="0"/>
                </a:moveTo>
                <a:lnTo>
                  <a:pt x="85298" y="195159"/>
                </a:lnTo>
                <a:lnTo>
                  <a:pt x="87284" y="97595"/>
                </a:lnTo>
                <a:lnTo>
                  <a:pt x="146771" y="97595"/>
                </a:lnTo>
                <a:lnTo>
                  <a:pt x="117531" y="73210"/>
                </a:lnTo>
                <a:lnTo>
                  <a:pt x="87781" y="73210"/>
                </a:lnTo>
                <a:lnTo>
                  <a:pt x="117523" y="73204"/>
                </a:lnTo>
                <a:lnTo>
                  <a:pt x="111686" y="68336"/>
                </a:lnTo>
                <a:lnTo>
                  <a:pt x="207305" y="48858"/>
                </a:lnTo>
                <a:lnTo>
                  <a:pt x="0" y="0"/>
                </a:lnTo>
                <a:close/>
              </a:path>
              <a:path w="1733550" h="1450339">
                <a:moveTo>
                  <a:pt x="117523" y="73204"/>
                </a:moveTo>
                <a:lnTo>
                  <a:pt x="87781" y="73210"/>
                </a:lnTo>
                <a:lnTo>
                  <a:pt x="117531" y="732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93900" y="3116262"/>
            <a:ext cx="1139825" cy="1157605"/>
          </a:xfrm>
          <a:custGeom>
            <a:avLst/>
            <a:gdLst/>
            <a:ahLst/>
            <a:cxnLst/>
            <a:rect l="l" t="t" r="r" b="b"/>
            <a:pathLst>
              <a:path w="1139825" h="1157604">
                <a:moveTo>
                  <a:pt x="0" y="1157287"/>
                </a:moveTo>
                <a:lnTo>
                  <a:pt x="113982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33800" y="1903412"/>
            <a:ext cx="595630" cy="535305"/>
          </a:xfrm>
          <a:custGeom>
            <a:avLst/>
            <a:gdLst/>
            <a:ahLst/>
            <a:cxnLst/>
            <a:rect l="l" t="t" r="r" b="b"/>
            <a:pathLst>
              <a:path w="595629" h="535305">
                <a:moveTo>
                  <a:pt x="0" y="534987"/>
                </a:moveTo>
                <a:lnTo>
                  <a:pt x="59531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30158" y="1352550"/>
            <a:ext cx="469265" cy="455295"/>
          </a:xfrm>
          <a:custGeom>
            <a:avLst/>
            <a:gdLst/>
            <a:ahLst/>
            <a:cxnLst/>
            <a:rect l="l" t="t" r="r" b="b"/>
            <a:pathLst>
              <a:path w="469264" h="455294">
                <a:moveTo>
                  <a:pt x="468866" y="0"/>
                </a:moveTo>
                <a:lnTo>
                  <a:pt x="265764" y="64124"/>
                </a:lnTo>
                <a:lnTo>
                  <a:pt x="362565" y="76445"/>
                </a:lnTo>
                <a:lnTo>
                  <a:pt x="0" y="427642"/>
                </a:lnTo>
                <a:lnTo>
                  <a:pt x="26508" y="455007"/>
                </a:lnTo>
                <a:lnTo>
                  <a:pt x="389074" y="103811"/>
                </a:lnTo>
                <a:lnTo>
                  <a:pt x="432415" y="103811"/>
                </a:lnTo>
                <a:lnTo>
                  <a:pt x="468866" y="0"/>
                </a:lnTo>
                <a:close/>
              </a:path>
              <a:path w="469264" h="455294">
                <a:moveTo>
                  <a:pt x="432415" y="103811"/>
                </a:moveTo>
                <a:lnTo>
                  <a:pt x="389074" y="103811"/>
                </a:lnTo>
                <a:lnTo>
                  <a:pt x="398305" y="200957"/>
                </a:lnTo>
                <a:lnTo>
                  <a:pt x="432415" y="103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37262" y="3227387"/>
            <a:ext cx="1195705" cy="992505"/>
          </a:xfrm>
          <a:custGeom>
            <a:avLst/>
            <a:gdLst/>
            <a:ahLst/>
            <a:cxnLst/>
            <a:rect l="l" t="t" r="r" b="b"/>
            <a:pathLst>
              <a:path w="1195704" h="992504">
                <a:moveTo>
                  <a:pt x="0" y="0"/>
                </a:moveTo>
                <a:lnTo>
                  <a:pt x="1195387" y="9921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57525" y="3041650"/>
            <a:ext cx="152400" cy="149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61062" y="3152775"/>
            <a:ext cx="152400" cy="149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028815" y="4295458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 panose="020B0604020202020204" charset="-122"/>
                <a:cs typeface="Arial Unicode MS" panose="020B0604020202020204" charset="-122"/>
              </a:rPr>
              <a:t>O</a:t>
            </a:r>
            <a:r>
              <a:rPr sz="2400" spc="135" baseline="-19000" dirty="0">
                <a:latin typeface="Arial Unicode MS" panose="020B0604020202020204" charset="-122"/>
                <a:cs typeface="Arial Unicode MS" panose="020B0604020202020204" charset="-122"/>
              </a:rPr>
              <a:t>2</a:t>
            </a:r>
            <a:endParaRPr sz="2400" baseline="-19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44203" y="3166745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p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50940" y="2915920"/>
            <a:ext cx="307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0" dirty="0">
                <a:latin typeface="Arial Unicode MS" panose="020B0604020202020204" charset="-122"/>
                <a:cs typeface="Arial Unicode MS" panose="020B0604020202020204" charset="-122"/>
              </a:rPr>
              <a:t>p’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43387" y="1711325"/>
            <a:ext cx="238125" cy="238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43387" y="1711325"/>
            <a:ext cx="238125" cy="238125"/>
          </a:xfrm>
          <a:custGeom>
            <a:avLst/>
            <a:gdLst/>
            <a:ahLst/>
            <a:cxnLst/>
            <a:rect l="l" t="t" r="r" b="b"/>
            <a:pathLst>
              <a:path w="238125" h="238125">
                <a:moveTo>
                  <a:pt x="0" y="119062"/>
                </a:moveTo>
                <a:lnTo>
                  <a:pt x="9356" y="72717"/>
                </a:lnTo>
                <a:lnTo>
                  <a:pt x="34872" y="34872"/>
                </a:lnTo>
                <a:lnTo>
                  <a:pt x="72717" y="9356"/>
                </a:lnTo>
                <a:lnTo>
                  <a:pt x="119062" y="0"/>
                </a:lnTo>
                <a:lnTo>
                  <a:pt x="165406" y="9356"/>
                </a:lnTo>
                <a:lnTo>
                  <a:pt x="203252" y="34872"/>
                </a:lnTo>
                <a:lnTo>
                  <a:pt x="228768" y="72717"/>
                </a:lnTo>
                <a:lnTo>
                  <a:pt x="238125" y="119062"/>
                </a:lnTo>
                <a:lnTo>
                  <a:pt x="228768" y="165406"/>
                </a:lnTo>
                <a:lnTo>
                  <a:pt x="203252" y="203252"/>
                </a:lnTo>
                <a:lnTo>
                  <a:pt x="165406" y="228768"/>
                </a:lnTo>
                <a:lnTo>
                  <a:pt x="119062" y="238125"/>
                </a:lnTo>
                <a:lnTo>
                  <a:pt x="72717" y="228768"/>
                </a:lnTo>
                <a:lnTo>
                  <a:pt x="34872" y="203252"/>
                </a:lnTo>
                <a:lnTo>
                  <a:pt x="9356" y="165406"/>
                </a:lnTo>
                <a:lnTo>
                  <a:pt x="0" y="11906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293553" y="1171257"/>
            <a:ext cx="217804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60" dirty="0">
                <a:latin typeface="Arial Unicode MS" panose="020B0604020202020204" charset="-122"/>
                <a:cs typeface="Arial Unicode MS" panose="020B0604020202020204" charset="-122"/>
              </a:rPr>
              <a:t>P</a:t>
            </a:r>
          </a:p>
        </p:txBody>
      </p:sp>
      <p:sp>
        <p:nvSpPr>
          <p:cNvPr id="21" name="object 21"/>
          <p:cNvSpPr/>
          <p:nvPr/>
        </p:nvSpPr>
        <p:spPr>
          <a:xfrm>
            <a:off x="1981200" y="4191000"/>
            <a:ext cx="5257800" cy="76200"/>
          </a:xfrm>
          <a:custGeom>
            <a:avLst/>
            <a:gdLst/>
            <a:ahLst/>
            <a:cxnLst/>
            <a:rect l="l" t="t" r="r" b="b"/>
            <a:pathLst>
              <a:path w="5257800" h="76200">
                <a:moveTo>
                  <a:pt x="0" y="76200"/>
                </a:moveTo>
                <a:lnTo>
                  <a:pt x="5257800" y="0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24050" y="4200525"/>
            <a:ext cx="152400" cy="1476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56450" y="4144962"/>
            <a:ext cx="152400" cy="1476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66587" y="4356917"/>
            <a:ext cx="3815715" cy="351790"/>
          </a:xfrm>
          <a:custGeom>
            <a:avLst/>
            <a:gdLst/>
            <a:ahLst/>
            <a:cxnLst/>
            <a:rect l="l" t="t" r="r" b="b"/>
            <a:pathLst>
              <a:path w="3815715" h="351789">
                <a:moveTo>
                  <a:pt x="10424" y="31362"/>
                </a:moveTo>
                <a:lnTo>
                  <a:pt x="0" y="94001"/>
                </a:lnTo>
                <a:lnTo>
                  <a:pt x="213978" y="129614"/>
                </a:lnTo>
                <a:lnTo>
                  <a:pt x="425753" y="164562"/>
                </a:lnTo>
                <a:lnTo>
                  <a:pt x="531859" y="181858"/>
                </a:lnTo>
                <a:lnTo>
                  <a:pt x="633123" y="198180"/>
                </a:lnTo>
                <a:lnTo>
                  <a:pt x="734460" y="214282"/>
                </a:lnTo>
                <a:lnTo>
                  <a:pt x="833852" y="229798"/>
                </a:lnTo>
                <a:lnTo>
                  <a:pt x="931037" y="244648"/>
                </a:lnTo>
                <a:lnTo>
                  <a:pt x="1078661" y="266385"/>
                </a:lnTo>
                <a:lnTo>
                  <a:pt x="1118892" y="272182"/>
                </a:lnTo>
                <a:lnTo>
                  <a:pt x="1291890" y="295675"/>
                </a:lnTo>
                <a:lnTo>
                  <a:pt x="1451918" y="315019"/>
                </a:lnTo>
                <a:lnTo>
                  <a:pt x="1593253" y="329576"/>
                </a:lnTo>
                <a:lnTo>
                  <a:pt x="1652716" y="335391"/>
                </a:lnTo>
                <a:lnTo>
                  <a:pt x="1752729" y="344347"/>
                </a:lnTo>
                <a:lnTo>
                  <a:pt x="1795710" y="347503"/>
                </a:lnTo>
                <a:lnTo>
                  <a:pt x="1835484" y="349769"/>
                </a:lnTo>
                <a:lnTo>
                  <a:pt x="1909817" y="351604"/>
                </a:lnTo>
                <a:lnTo>
                  <a:pt x="1946511" y="351158"/>
                </a:lnTo>
                <a:lnTo>
                  <a:pt x="2024194" y="347538"/>
                </a:lnTo>
                <a:lnTo>
                  <a:pt x="2067316" y="344378"/>
                </a:lnTo>
                <a:lnTo>
                  <a:pt x="2140610" y="337959"/>
                </a:lnTo>
                <a:lnTo>
                  <a:pt x="2196591" y="332590"/>
                </a:lnTo>
                <a:lnTo>
                  <a:pt x="2368180" y="315056"/>
                </a:lnTo>
                <a:lnTo>
                  <a:pt x="2528303" y="295704"/>
                </a:lnTo>
                <a:lnTo>
                  <a:pt x="2585588" y="288109"/>
                </a:lnTo>
                <a:lnTo>
                  <a:pt x="1910607" y="288109"/>
                </a:lnTo>
                <a:lnTo>
                  <a:pt x="1875454" y="287681"/>
                </a:lnTo>
                <a:lnTo>
                  <a:pt x="1800355" y="284173"/>
                </a:lnTo>
                <a:lnTo>
                  <a:pt x="1758132" y="281078"/>
                </a:lnTo>
                <a:lnTo>
                  <a:pt x="1685709" y="274734"/>
                </a:lnTo>
                <a:lnTo>
                  <a:pt x="1630012" y="269391"/>
                </a:lnTo>
                <a:lnTo>
                  <a:pt x="1459259" y="251945"/>
                </a:lnTo>
                <a:lnTo>
                  <a:pt x="1300237" y="232724"/>
                </a:lnTo>
                <a:lnTo>
                  <a:pt x="1163483" y="214268"/>
                </a:lnTo>
                <a:lnTo>
                  <a:pt x="1050537" y="198169"/>
                </a:lnTo>
                <a:lnTo>
                  <a:pt x="938621" y="181570"/>
                </a:lnTo>
                <a:lnTo>
                  <a:pt x="843449" y="167027"/>
                </a:lnTo>
                <a:lnTo>
                  <a:pt x="744247" y="151541"/>
                </a:lnTo>
                <a:lnTo>
                  <a:pt x="643085" y="135468"/>
                </a:lnTo>
                <a:lnTo>
                  <a:pt x="540233" y="118889"/>
                </a:lnTo>
                <a:lnTo>
                  <a:pt x="435968" y="101890"/>
                </a:lnTo>
                <a:lnTo>
                  <a:pt x="224326" y="66963"/>
                </a:lnTo>
                <a:lnTo>
                  <a:pt x="10424" y="31362"/>
                </a:lnTo>
                <a:close/>
              </a:path>
              <a:path w="3815715" h="351789">
                <a:moveTo>
                  <a:pt x="3611659" y="0"/>
                </a:moveTo>
                <a:lnTo>
                  <a:pt x="3622084" y="62638"/>
                </a:lnTo>
                <a:lnTo>
                  <a:pt x="3384392" y="101900"/>
                </a:lnTo>
                <a:lnTo>
                  <a:pt x="3280136" y="118898"/>
                </a:lnTo>
                <a:lnTo>
                  <a:pt x="3177266" y="135479"/>
                </a:lnTo>
                <a:lnTo>
                  <a:pt x="3076084" y="151555"/>
                </a:lnTo>
                <a:lnTo>
                  <a:pt x="2976879" y="167043"/>
                </a:lnTo>
                <a:lnTo>
                  <a:pt x="2879915" y="181858"/>
                </a:lnTo>
                <a:lnTo>
                  <a:pt x="2769808" y="198180"/>
                </a:lnTo>
                <a:lnTo>
                  <a:pt x="2656841" y="214282"/>
                </a:lnTo>
                <a:lnTo>
                  <a:pt x="2542265" y="229798"/>
                </a:lnTo>
                <a:lnTo>
                  <a:pt x="2361491" y="251909"/>
                </a:lnTo>
                <a:lnTo>
                  <a:pt x="2220913" y="266385"/>
                </a:lnTo>
                <a:lnTo>
                  <a:pt x="2161632" y="272182"/>
                </a:lnTo>
                <a:lnTo>
                  <a:pt x="2062670" y="281048"/>
                </a:lnTo>
                <a:lnTo>
                  <a:pt x="2020589" y="284139"/>
                </a:lnTo>
                <a:lnTo>
                  <a:pt x="1981989" y="286341"/>
                </a:lnTo>
                <a:lnTo>
                  <a:pt x="1910607" y="288109"/>
                </a:lnTo>
                <a:lnTo>
                  <a:pt x="2585588" y="288109"/>
                </a:lnTo>
                <a:lnTo>
                  <a:pt x="2666421" y="277060"/>
                </a:lnTo>
                <a:lnTo>
                  <a:pt x="2741780" y="266382"/>
                </a:lnTo>
                <a:lnTo>
                  <a:pt x="2889503" y="244631"/>
                </a:lnTo>
                <a:lnTo>
                  <a:pt x="2986667" y="229783"/>
                </a:lnTo>
                <a:lnTo>
                  <a:pt x="3086055" y="214268"/>
                </a:lnTo>
                <a:lnTo>
                  <a:pt x="3187373" y="198169"/>
                </a:lnTo>
                <a:lnTo>
                  <a:pt x="3290359" y="181570"/>
                </a:lnTo>
                <a:lnTo>
                  <a:pt x="3394733" y="164552"/>
                </a:lnTo>
                <a:lnTo>
                  <a:pt x="3606480" y="129608"/>
                </a:lnTo>
                <a:lnTo>
                  <a:pt x="3632509" y="125276"/>
                </a:lnTo>
                <a:lnTo>
                  <a:pt x="3729104" y="125276"/>
                </a:lnTo>
                <a:lnTo>
                  <a:pt x="3815212" y="62682"/>
                </a:lnTo>
                <a:lnTo>
                  <a:pt x="3611659" y="0"/>
                </a:lnTo>
                <a:close/>
              </a:path>
              <a:path w="3815715" h="351789">
                <a:moveTo>
                  <a:pt x="3729104" y="125276"/>
                </a:moveTo>
                <a:lnTo>
                  <a:pt x="3632509" y="125276"/>
                </a:lnTo>
                <a:lnTo>
                  <a:pt x="3642935" y="187915"/>
                </a:lnTo>
                <a:lnTo>
                  <a:pt x="3729104" y="1252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03725" y="4022725"/>
            <a:ext cx="608330" cy="396875"/>
          </a:xfrm>
          <a:custGeom>
            <a:avLst/>
            <a:gdLst/>
            <a:ahLst/>
            <a:cxnLst/>
            <a:rect l="l" t="t" r="r" b="b"/>
            <a:pathLst>
              <a:path w="608329" h="396875">
                <a:moveTo>
                  <a:pt x="0" y="396875"/>
                </a:moveTo>
                <a:lnTo>
                  <a:pt x="608013" y="396875"/>
                </a:lnTo>
                <a:lnTo>
                  <a:pt x="608013" y="0"/>
                </a:lnTo>
                <a:lnTo>
                  <a:pt x="0" y="0"/>
                </a:lnTo>
                <a:lnTo>
                  <a:pt x="0" y="3968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482465" y="4047299"/>
            <a:ext cx="455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latin typeface="Arial Unicode MS" panose="020B0604020202020204" charset="-122"/>
                <a:cs typeface="Arial Unicode MS" panose="020B0604020202020204" charset="-122"/>
              </a:rPr>
              <a:t>R,</a:t>
            </a:r>
            <a:r>
              <a:rPr sz="2000" spc="-3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000" spc="-260" dirty="0">
                <a:latin typeface="Arial Unicode MS" panose="020B0604020202020204" charset="-122"/>
                <a:cs typeface="Arial Unicode MS" panose="020B0604020202020204" charset="-122"/>
              </a:rPr>
              <a:t>T</a:t>
            </a:r>
            <a:endParaRPr sz="2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46202" y="3940161"/>
            <a:ext cx="2319020" cy="2030684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1635"/>
              </a:spcBef>
            </a:pPr>
            <a:r>
              <a:rPr sz="2400" spc="180" dirty="0">
                <a:latin typeface="Arial Unicode MS" panose="020B0604020202020204" charset="-122"/>
                <a:cs typeface="Arial Unicode MS" panose="020B0604020202020204" charset="-122"/>
              </a:rPr>
              <a:t>O</a:t>
            </a:r>
            <a:r>
              <a:rPr sz="2400" spc="270" baseline="-19000" dirty="0">
                <a:latin typeface="Arial Unicode MS" panose="020B0604020202020204" charset="-122"/>
                <a:cs typeface="Arial Unicode MS" panose="020B0604020202020204" charset="-122"/>
              </a:rPr>
              <a:t>1</a:t>
            </a:r>
            <a:endParaRPr sz="2400" baseline="-19000" dirty="0">
              <a:latin typeface="Arial Unicode MS" panose="020B0604020202020204" charset="-122"/>
              <a:cs typeface="Arial Unicode MS" panose="020B0604020202020204" charset="-12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tabLst>
                <a:tab pos="1915160" algn="l"/>
              </a:tabLst>
            </a:pPr>
            <a:endParaRPr lang="en-US" sz="3750" spc="75" dirty="0">
              <a:latin typeface="Times New Roman" panose="02020603050405020304"/>
              <a:cs typeface="Times New Roman" panose="02020603050405020304"/>
            </a:endParaRPr>
          </a:p>
          <a:p>
            <a:pPr marL="1482090">
              <a:lnSpc>
                <a:spcPct val="100000"/>
              </a:lnSpc>
              <a:spcBef>
                <a:spcPts val="1345"/>
              </a:spcBef>
            </a:pPr>
            <a:endParaRPr sz="1750" spc="-10" dirty="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54664" y="6297105"/>
            <a:ext cx="124460" cy="2814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750" i="1" spc="-5" dirty="0">
                <a:latin typeface="Times New Roman" panose="02020603050405020304"/>
                <a:cs typeface="Times New Roman" panose="02020603050405020304"/>
              </a:rPr>
              <a:t> </a:t>
            </a:r>
            <a:endParaRPr sz="175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55340" y="6196774"/>
            <a:ext cx="842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1800" spc="-3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11]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319418" y="6041367"/>
            <a:ext cx="1541145" cy="4864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96595" algn="l"/>
              </a:tabLst>
            </a:pPr>
            <a:r>
              <a:rPr lang="en-US" sz="3000" i="1" spc="-14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3000" spc="-14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spc="1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1800" spc="-3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800" spc="6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12]</a:t>
            </a:r>
            <a:endParaRPr sz="1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257800" y="5146978"/>
                <a:ext cx="32773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[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5146978"/>
                <a:ext cx="327730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861201" y="5973274"/>
                <a:ext cx="20705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𝐾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𝑝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201" y="5973274"/>
                <a:ext cx="2070503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161832" y="4966591"/>
                <a:ext cx="19846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[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𝐼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 0]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832" y="4966591"/>
                <a:ext cx="1984646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021090" y="5889542"/>
                <a:ext cx="21530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90" y="5889542"/>
                <a:ext cx="2153090" cy="5847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9663" y="3187788"/>
            <a:ext cx="271145" cy="954405"/>
          </a:xfrm>
          <a:custGeom>
            <a:avLst/>
            <a:gdLst/>
            <a:ahLst/>
            <a:cxnLst/>
            <a:rect l="l" t="t" r="r" b="b"/>
            <a:pathLst>
              <a:path w="271144" h="954404">
                <a:moveTo>
                  <a:pt x="227920" y="0"/>
                </a:moveTo>
                <a:lnTo>
                  <a:pt x="121500" y="133068"/>
                </a:lnTo>
                <a:lnTo>
                  <a:pt x="171175" y="143703"/>
                </a:lnTo>
                <a:lnTo>
                  <a:pt x="0" y="943146"/>
                </a:lnTo>
                <a:lnTo>
                  <a:pt x="49673" y="953782"/>
                </a:lnTo>
                <a:lnTo>
                  <a:pt x="220849" y="154339"/>
                </a:lnTo>
                <a:lnTo>
                  <a:pt x="267777" y="154339"/>
                </a:lnTo>
                <a:lnTo>
                  <a:pt x="227920" y="0"/>
                </a:lnTo>
                <a:close/>
              </a:path>
              <a:path w="271144" h="954404">
                <a:moveTo>
                  <a:pt x="267777" y="154339"/>
                </a:moveTo>
                <a:lnTo>
                  <a:pt x="220849" y="154339"/>
                </a:lnTo>
                <a:lnTo>
                  <a:pt x="270523" y="164975"/>
                </a:lnTo>
                <a:lnTo>
                  <a:pt x="267777" y="154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08850" y="3881319"/>
            <a:ext cx="822325" cy="266700"/>
          </a:xfrm>
          <a:custGeom>
            <a:avLst/>
            <a:gdLst/>
            <a:ahLst/>
            <a:cxnLst/>
            <a:rect l="l" t="t" r="r" b="b"/>
            <a:pathLst>
              <a:path w="822325" h="266700">
                <a:moveTo>
                  <a:pt x="655610" y="0"/>
                </a:moveTo>
                <a:lnTo>
                  <a:pt x="667984" y="49269"/>
                </a:lnTo>
                <a:lnTo>
                  <a:pt x="0" y="217039"/>
                </a:lnTo>
                <a:lnTo>
                  <a:pt x="12373" y="266308"/>
                </a:lnTo>
                <a:lnTo>
                  <a:pt x="680359" y="98539"/>
                </a:lnTo>
                <a:lnTo>
                  <a:pt x="750088" y="98539"/>
                </a:lnTo>
                <a:lnTo>
                  <a:pt x="821980" y="36780"/>
                </a:lnTo>
                <a:lnTo>
                  <a:pt x="655610" y="0"/>
                </a:lnTo>
                <a:close/>
              </a:path>
              <a:path w="822325" h="266700">
                <a:moveTo>
                  <a:pt x="750088" y="98539"/>
                </a:moveTo>
                <a:lnTo>
                  <a:pt x="680359" y="98539"/>
                </a:lnTo>
                <a:lnTo>
                  <a:pt x="692734" y="147808"/>
                </a:lnTo>
                <a:lnTo>
                  <a:pt x="750088" y="98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9182" y="4111415"/>
            <a:ext cx="955675" cy="271145"/>
          </a:xfrm>
          <a:custGeom>
            <a:avLst/>
            <a:gdLst/>
            <a:ahLst/>
            <a:cxnLst/>
            <a:rect l="l" t="t" r="r" b="b"/>
            <a:pathLst>
              <a:path w="955675" h="271145">
                <a:moveTo>
                  <a:pt x="10634" y="0"/>
                </a:moveTo>
                <a:lnTo>
                  <a:pt x="0" y="49673"/>
                </a:lnTo>
                <a:lnTo>
                  <a:pt x="800994" y="221180"/>
                </a:lnTo>
                <a:lnTo>
                  <a:pt x="790357" y="270854"/>
                </a:lnTo>
                <a:lnTo>
                  <a:pt x="955334" y="228250"/>
                </a:lnTo>
                <a:lnTo>
                  <a:pt x="884379" y="171505"/>
                </a:lnTo>
                <a:lnTo>
                  <a:pt x="811630" y="171505"/>
                </a:lnTo>
                <a:lnTo>
                  <a:pt x="10634" y="0"/>
                </a:lnTo>
                <a:close/>
              </a:path>
              <a:path w="955675" h="271145">
                <a:moveTo>
                  <a:pt x="822266" y="121832"/>
                </a:moveTo>
                <a:lnTo>
                  <a:pt x="811630" y="171505"/>
                </a:lnTo>
                <a:lnTo>
                  <a:pt x="884379" y="171505"/>
                </a:lnTo>
                <a:lnTo>
                  <a:pt x="822266" y="121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09799" y="1981200"/>
            <a:ext cx="1821180" cy="1764030"/>
          </a:xfrm>
          <a:custGeom>
            <a:avLst/>
            <a:gdLst/>
            <a:ahLst/>
            <a:cxnLst/>
            <a:rect l="l" t="t" r="r" b="b"/>
            <a:pathLst>
              <a:path w="1821179" h="1764029">
                <a:moveTo>
                  <a:pt x="0" y="0"/>
                </a:moveTo>
                <a:lnTo>
                  <a:pt x="1820863" y="440928"/>
                </a:lnTo>
                <a:lnTo>
                  <a:pt x="1820863" y="1763713"/>
                </a:lnTo>
                <a:lnTo>
                  <a:pt x="0" y="132278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9387" y="1973263"/>
            <a:ext cx="1821180" cy="1762125"/>
          </a:xfrm>
          <a:custGeom>
            <a:avLst/>
            <a:gdLst/>
            <a:ahLst/>
            <a:cxnLst/>
            <a:rect l="l" t="t" r="r" b="b"/>
            <a:pathLst>
              <a:path w="1821179" h="1762125">
                <a:moveTo>
                  <a:pt x="1820862" y="0"/>
                </a:moveTo>
                <a:lnTo>
                  <a:pt x="0" y="440531"/>
                </a:lnTo>
                <a:lnTo>
                  <a:pt x="0" y="1762125"/>
                </a:lnTo>
                <a:lnTo>
                  <a:pt x="1820862" y="1321593"/>
                </a:lnTo>
                <a:lnTo>
                  <a:pt x="1820862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38537" y="1087437"/>
            <a:ext cx="1733550" cy="1450340"/>
          </a:xfrm>
          <a:custGeom>
            <a:avLst/>
            <a:gdLst/>
            <a:ahLst/>
            <a:cxnLst/>
            <a:rect l="l" t="t" r="r" b="b"/>
            <a:pathLst>
              <a:path w="1733550" h="1450339">
                <a:moveTo>
                  <a:pt x="146771" y="97595"/>
                </a:moveTo>
                <a:lnTo>
                  <a:pt x="87284" y="97595"/>
                </a:lnTo>
                <a:lnTo>
                  <a:pt x="1708649" y="1449730"/>
                </a:lnTo>
                <a:lnTo>
                  <a:pt x="1733050" y="1420470"/>
                </a:lnTo>
                <a:lnTo>
                  <a:pt x="146771" y="97595"/>
                </a:lnTo>
                <a:close/>
              </a:path>
              <a:path w="1733550" h="1450339">
                <a:moveTo>
                  <a:pt x="0" y="0"/>
                </a:moveTo>
                <a:lnTo>
                  <a:pt x="85298" y="195159"/>
                </a:lnTo>
                <a:lnTo>
                  <a:pt x="87284" y="97595"/>
                </a:lnTo>
                <a:lnTo>
                  <a:pt x="146771" y="97595"/>
                </a:lnTo>
                <a:lnTo>
                  <a:pt x="117531" y="73210"/>
                </a:lnTo>
                <a:lnTo>
                  <a:pt x="87781" y="73210"/>
                </a:lnTo>
                <a:lnTo>
                  <a:pt x="117523" y="73204"/>
                </a:lnTo>
                <a:lnTo>
                  <a:pt x="111686" y="68336"/>
                </a:lnTo>
                <a:lnTo>
                  <a:pt x="207305" y="48858"/>
                </a:lnTo>
                <a:lnTo>
                  <a:pt x="0" y="0"/>
                </a:lnTo>
                <a:close/>
              </a:path>
              <a:path w="1733550" h="1450339">
                <a:moveTo>
                  <a:pt x="117523" y="73204"/>
                </a:moveTo>
                <a:lnTo>
                  <a:pt x="87781" y="73210"/>
                </a:lnTo>
                <a:lnTo>
                  <a:pt x="117531" y="732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41500" y="2963862"/>
            <a:ext cx="1139825" cy="1157605"/>
          </a:xfrm>
          <a:custGeom>
            <a:avLst/>
            <a:gdLst/>
            <a:ahLst/>
            <a:cxnLst/>
            <a:rect l="l" t="t" r="r" b="b"/>
            <a:pathLst>
              <a:path w="1139825" h="1157604">
                <a:moveTo>
                  <a:pt x="0" y="1157287"/>
                </a:moveTo>
                <a:lnTo>
                  <a:pt x="113982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81400" y="1751012"/>
            <a:ext cx="595630" cy="535305"/>
          </a:xfrm>
          <a:custGeom>
            <a:avLst/>
            <a:gdLst/>
            <a:ahLst/>
            <a:cxnLst/>
            <a:rect l="l" t="t" r="r" b="b"/>
            <a:pathLst>
              <a:path w="595629" h="535305">
                <a:moveTo>
                  <a:pt x="0" y="534987"/>
                </a:moveTo>
                <a:lnTo>
                  <a:pt x="59531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77758" y="1200150"/>
            <a:ext cx="469265" cy="455295"/>
          </a:xfrm>
          <a:custGeom>
            <a:avLst/>
            <a:gdLst/>
            <a:ahLst/>
            <a:cxnLst/>
            <a:rect l="l" t="t" r="r" b="b"/>
            <a:pathLst>
              <a:path w="469264" h="455294">
                <a:moveTo>
                  <a:pt x="468866" y="0"/>
                </a:moveTo>
                <a:lnTo>
                  <a:pt x="265764" y="64124"/>
                </a:lnTo>
                <a:lnTo>
                  <a:pt x="362565" y="76445"/>
                </a:lnTo>
                <a:lnTo>
                  <a:pt x="0" y="427642"/>
                </a:lnTo>
                <a:lnTo>
                  <a:pt x="26508" y="455007"/>
                </a:lnTo>
                <a:lnTo>
                  <a:pt x="389074" y="103811"/>
                </a:lnTo>
                <a:lnTo>
                  <a:pt x="432415" y="103811"/>
                </a:lnTo>
                <a:lnTo>
                  <a:pt x="468866" y="0"/>
                </a:lnTo>
                <a:close/>
              </a:path>
              <a:path w="469264" h="455294">
                <a:moveTo>
                  <a:pt x="432415" y="103811"/>
                </a:moveTo>
                <a:lnTo>
                  <a:pt x="389074" y="103811"/>
                </a:lnTo>
                <a:lnTo>
                  <a:pt x="398305" y="200957"/>
                </a:lnTo>
                <a:lnTo>
                  <a:pt x="432415" y="103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84862" y="3074987"/>
            <a:ext cx="1195705" cy="992505"/>
          </a:xfrm>
          <a:custGeom>
            <a:avLst/>
            <a:gdLst/>
            <a:ahLst/>
            <a:cxnLst/>
            <a:rect l="l" t="t" r="r" b="b"/>
            <a:pathLst>
              <a:path w="1195704" h="992504">
                <a:moveTo>
                  <a:pt x="0" y="0"/>
                </a:moveTo>
                <a:lnTo>
                  <a:pt x="1195387" y="9921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05125" y="2889250"/>
            <a:ext cx="152400" cy="149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08662" y="3000375"/>
            <a:ext cx="152400" cy="149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21739" y="3982720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 panose="020B0604020202020204" charset="-122"/>
                <a:cs typeface="Arial Unicode MS" panose="020B0604020202020204" charset="-122"/>
              </a:rPr>
              <a:t>O</a:t>
            </a:r>
            <a:r>
              <a:rPr sz="2400" spc="135" baseline="-19000" dirty="0">
                <a:latin typeface="Arial Unicode MS" panose="020B0604020202020204" charset="-122"/>
                <a:cs typeface="Arial Unicode MS" panose="020B0604020202020204" charset="-122"/>
              </a:rPr>
              <a:t>1</a:t>
            </a:r>
            <a:endParaRPr sz="2400" baseline="-19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76415" y="4143058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 panose="020B0604020202020204" charset="-122"/>
                <a:cs typeface="Arial Unicode MS" panose="020B0604020202020204" charset="-122"/>
              </a:rPr>
              <a:t>O</a:t>
            </a:r>
            <a:r>
              <a:rPr sz="2400" spc="135" baseline="-19000" dirty="0">
                <a:latin typeface="Arial Unicode MS" panose="020B0604020202020204" charset="-122"/>
                <a:cs typeface="Arial Unicode MS" panose="020B0604020202020204" charset="-122"/>
              </a:rPr>
              <a:t>2</a:t>
            </a:r>
            <a:endParaRPr sz="2400" baseline="-19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91803" y="3014345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p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98540" y="2763520"/>
            <a:ext cx="307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0" dirty="0">
                <a:latin typeface="Arial Unicode MS" panose="020B0604020202020204" charset="-122"/>
                <a:cs typeface="Arial Unicode MS" panose="020B0604020202020204" charset="-122"/>
              </a:rPr>
              <a:t>p’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90987" y="1558925"/>
            <a:ext cx="238125" cy="238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90987" y="1558925"/>
            <a:ext cx="238125" cy="238125"/>
          </a:xfrm>
          <a:custGeom>
            <a:avLst/>
            <a:gdLst/>
            <a:ahLst/>
            <a:cxnLst/>
            <a:rect l="l" t="t" r="r" b="b"/>
            <a:pathLst>
              <a:path w="238125" h="238125">
                <a:moveTo>
                  <a:pt x="0" y="119062"/>
                </a:moveTo>
                <a:lnTo>
                  <a:pt x="9356" y="72717"/>
                </a:lnTo>
                <a:lnTo>
                  <a:pt x="34872" y="34872"/>
                </a:lnTo>
                <a:lnTo>
                  <a:pt x="72717" y="9356"/>
                </a:lnTo>
                <a:lnTo>
                  <a:pt x="119062" y="0"/>
                </a:lnTo>
                <a:lnTo>
                  <a:pt x="165406" y="9356"/>
                </a:lnTo>
                <a:lnTo>
                  <a:pt x="203252" y="34872"/>
                </a:lnTo>
                <a:lnTo>
                  <a:pt x="228768" y="72717"/>
                </a:lnTo>
                <a:lnTo>
                  <a:pt x="238125" y="119062"/>
                </a:lnTo>
                <a:lnTo>
                  <a:pt x="228768" y="165406"/>
                </a:lnTo>
                <a:lnTo>
                  <a:pt x="203252" y="203252"/>
                </a:lnTo>
                <a:lnTo>
                  <a:pt x="165406" y="228768"/>
                </a:lnTo>
                <a:lnTo>
                  <a:pt x="119062" y="238125"/>
                </a:lnTo>
                <a:lnTo>
                  <a:pt x="72717" y="228768"/>
                </a:lnTo>
                <a:lnTo>
                  <a:pt x="34872" y="203252"/>
                </a:lnTo>
                <a:lnTo>
                  <a:pt x="9356" y="165406"/>
                </a:lnTo>
                <a:lnTo>
                  <a:pt x="0" y="11906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28800" y="4038600"/>
            <a:ext cx="5257800" cy="76200"/>
          </a:xfrm>
          <a:custGeom>
            <a:avLst/>
            <a:gdLst/>
            <a:ahLst/>
            <a:cxnLst/>
            <a:rect l="l" t="t" r="r" b="b"/>
            <a:pathLst>
              <a:path w="5257800" h="76200">
                <a:moveTo>
                  <a:pt x="0" y="76200"/>
                </a:moveTo>
                <a:lnTo>
                  <a:pt x="5257800" y="0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71650" y="4048125"/>
            <a:ext cx="152400" cy="1476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04050" y="3992562"/>
            <a:ext cx="152400" cy="1476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2032" y="5866234"/>
            <a:ext cx="3048000" cy="762000"/>
          </a:xfrm>
          <a:custGeom>
            <a:avLst/>
            <a:gdLst/>
            <a:ahLst/>
            <a:cxnLst/>
            <a:rect l="l" t="t" r="r" b="b"/>
            <a:pathLst>
              <a:path w="3048000" h="762000">
                <a:moveTo>
                  <a:pt x="0" y="0"/>
                </a:moveTo>
                <a:lnTo>
                  <a:pt x="3048000" y="0"/>
                </a:lnTo>
                <a:lnTo>
                  <a:pt x="3048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991496" y="5925659"/>
            <a:ext cx="284782" cy="59247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00"/>
              </a:spcBef>
            </a:pPr>
            <a:endParaRPr sz="36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698740" y="6120574"/>
            <a:ext cx="859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1800" spc="-3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800" spc="7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13]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7340" y="4472946"/>
            <a:ext cx="664845" cy="73342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</a:t>
            </a:r>
            <a:r>
              <a:rPr sz="1800" spc="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q</a:t>
            </a:r>
            <a:r>
              <a:rPr sz="1800" spc="4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.</a:t>
            </a:r>
            <a:r>
              <a:rPr sz="1800" spc="1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9]</a:t>
            </a:r>
            <a:endParaRPr sz="1800" dirty="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67310">
              <a:lnSpc>
                <a:spcPct val="100000"/>
              </a:lnSpc>
              <a:spcBef>
                <a:spcPts val="460"/>
              </a:spcBef>
            </a:pPr>
            <a:endParaRPr sz="2150" i="1" spc="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64518" y="1358291"/>
            <a:ext cx="829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1800" spc="-3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11]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64518" y="2501291"/>
            <a:ext cx="844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1800" spc="-3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800" spc="6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12]</a:t>
            </a:r>
            <a:endParaRPr sz="1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30165" y="882661"/>
            <a:ext cx="1905000" cy="2209800"/>
          </a:xfrm>
          <a:custGeom>
            <a:avLst/>
            <a:gdLst/>
            <a:ahLst/>
            <a:cxnLst/>
            <a:rect l="l" t="t" r="r" b="b"/>
            <a:pathLst>
              <a:path w="1905000" h="2209800">
                <a:moveTo>
                  <a:pt x="0" y="0"/>
                </a:moveTo>
                <a:lnTo>
                  <a:pt x="1905000" y="0"/>
                </a:lnTo>
                <a:lnTo>
                  <a:pt x="1905000" y="2209800"/>
                </a:lnTo>
                <a:lnTo>
                  <a:pt x="0" y="2209800"/>
                </a:lnTo>
                <a:lnTo>
                  <a:pt x="0" y="0"/>
                </a:lnTo>
                <a:close/>
              </a:path>
            </a:pathLst>
          </a:custGeom>
          <a:ln w="4233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86931" y="1905217"/>
                <a:ext cx="17997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𝐾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31" y="1905217"/>
                <a:ext cx="1799723" cy="461665"/>
              </a:xfrm>
              <a:prstGeom prst="rect">
                <a:avLst/>
              </a:prstGeom>
              <a:blipFill rotWithShape="1">
                <a:blip r:embed="rId6"/>
                <a:stretch>
                  <a:fillRect r="-704"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64005" y="896626"/>
                <a:ext cx="17233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𝑐</m:t>
                          </m:r>
                        </m:sub>
                        <m:sup/>
                      </m:sSub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05" y="896626"/>
                <a:ext cx="1723357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47253" y="5004745"/>
                <a:ext cx="9103646" cy="645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32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320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𝑅</m:t>
                      </m:r>
                      <m:sSubSup>
                        <m:sSubSupPr>
                          <m:ctrlPr>
                            <a:rPr lang="en-US" altLang="zh-CN" sz="3200" b="0" i="1" smtClean="0">
                              <a:latin typeface="Cambria Math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=0→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𝑅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3200" b="0" i="1" smtClean="0"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53" y="5004745"/>
                <a:ext cx="9103646" cy="6451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16455" y="5899305"/>
                <a:ext cx="7357207" cy="645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32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320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𝑅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3200" b="0" i="1" smtClean="0"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=0→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𝐹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55" y="5899305"/>
                <a:ext cx="7357207" cy="6451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4" name="标题 23"/>
          <p:cNvSpPr>
            <a:spLocks noGrp="1"/>
          </p:cNvSpPr>
          <p:nvPr>
            <p:ph type="title" idx="4294967295"/>
          </p:nvPr>
        </p:nvSpPr>
        <p:spPr>
          <a:xfrm>
            <a:off x="3437890" y="149860"/>
            <a:ext cx="1543685" cy="553720"/>
          </a:xfrm>
        </p:spPr>
        <p:txBody>
          <a:bodyPr wrap="square"/>
          <a:lstStyle/>
          <a:p>
            <a:pPr rtl="0" eaLnBrk="1" latinLnBrk="0" hangingPunct="1"/>
            <a:r>
              <a:rPr lang="zh-CN" altLang="zh-CN" sz="3600" kern="1200" spc="75" dirty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+mn-cs"/>
              </a:rPr>
              <a:t>极约束</a:t>
            </a:r>
            <a:endParaRPr lang="zh-CN" altLang="zh-CN" dirty="0"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9663" y="3187788"/>
            <a:ext cx="271145" cy="954405"/>
          </a:xfrm>
          <a:custGeom>
            <a:avLst/>
            <a:gdLst/>
            <a:ahLst/>
            <a:cxnLst/>
            <a:rect l="l" t="t" r="r" b="b"/>
            <a:pathLst>
              <a:path w="271144" h="954404">
                <a:moveTo>
                  <a:pt x="227920" y="0"/>
                </a:moveTo>
                <a:lnTo>
                  <a:pt x="121500" y="133068"/>
                </a:lnTo>
                <a:lnTo>
                  <a:pt x="171175" y="143703"/>
                </a:lnTo>
                <a:lnTo>
                  <a:pt x="0" y="943146"/>
                </a:lnTo>
                <a:lnTo>
                  <a:pt x="49673" y="953782"/>
                </a:lnTo>
                <a:lnTo>
                  <a:pt x="220849" y="154339"/>
                </a:lnTo>
                <a:lnTo>
                  <a:pt x="267777" y="154339"/>
                </a:lnTo>
                <a:lnTo>
                  <a:pt x="227920" y="0"/>
                </a:lnTo>
                <a:close/>
              </a:path>
              <a:path w="271144" h="954404">
                <a:moveTo>
                  <a:pt x="267777" y="154339"/>
                </a:moveTo>
                <a:lnTo>
                  <a:pt x="220849" y="154339"/>
                </a:lnTo>
                <a:lnTo>
                  <a:pt x="270523" y="164975"/>
                </a:lnTo>
                <a:lnTo>
                  <a:pt x="267777" y="154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08850" y="3881319"/>
            <a:ext cx="822325" cy="266700"/>
          </a:xfrm>
          <a:custGeom>
            <a:avLst/>
            <a:gdLst/>
            <a:ahLst/>
            <a:cxnLst/>
            <a:rect l="l" t="t" r="r" b="b"/>
            <a:pathLst>
              <a:path w="822325" h="266700">
                <a:moveTo>
                  <a:pt x="655610" y="0"/>
                </a:moveTo>
                <a:lnTo>
                  <a:pt x="667984" y="49269"/>
                </a:lnTo>
                <a:lnTo>
                  <a:pt x="0" y="217039"/>
                </a:lnTo>
                <a:lnTo>
                  <a:pt x="12373" y="266308"/>
                </a:lnTo>
                <a:lnTo>
                  <a:pt x="680359" y="98539"/>
                </a:lnTo>
                <a:lnTo>
                  <a:pt x="750088" y="98539"/>
                </a:lnTo>
                <a:lnTo>
                  <a:pt x="821980" y="36780"/>
                </a:lnTo>
                <a:lnTo>
                  <a:pt x="655610" y="0"/>
                </a:lnTo>
                <a:close/>
              </a:path>
              <a:path w="822325" h="266700">
                <a:moveTo>
                  <a:pt x="750088" y="98539"/>
                </a:moveTo>
                <a:lnTo>
                  <a:pt x="680359" y="98539"/>
                </a:lnTo>
                <a:lnTo>
                  <a:pt x="692734" y="147808"/>
                </a:lnTo>
                <a:lnTo>
                  <a:pt x="750088" y="98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9182" y="4111415"/>
            <a:ext cx="955675" cy="271145"/>
          </a:xfrm>
          <a:custGeom>
            <a:avLst/>
            <a:gdLst/>
            <a:ahLst/>
            <a:cxnLst/>
            <a:rect l="l" t="t" r="r" b="b"/>
            <a:pathLst>
              <a:path w="955675" h="271145">
                <a:moveTo>
                  <a:pt x="10634" y="0"/>
                </a:moveTo>
                <a:lnTo>
                  <a:pt x="0" y="49673"/>
                </a:lnTo>
                <a:lnTo>
                  <a:pt x="800994" y="221180"/>
                </a:lnTo>
                <a:lnTo>
                  <a:pt x="790357" y="270854"/>
                </a:lnTo>
                <a:lnTo>
                  <a:pt x="955334" y="228250"/>
                </a:lnTo>
                <a:lnTo>
                  <a:pt x="884379" y="171505"/>
                </a:lnTo>
                <a:lnTo>
                  <a:pt x="811630" y="171505"/>
                </a:lnTo>
                <a:lnTo>
                  <a:pt x="10634" y="0"/>
                </a:lnTo>
                <a:close/>
              </a:path>
              <a:path w="955675" h="271145">
                <a:moveTo>
                  <a:pt x="822266" y="121832"/>
                </a:moveTo>
                <a:lnTo>
                  <a:pt x="811630" y="171505"/>
                </a:lnTo>
                <a:lnTo>
                  <a:pt x="884379" y="171505"/>
                </a:lnTo>
                <a:lnTo>
                  <a:pt x="822266" y="121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09799" y="1981200"/>
            <a:ext cx="1821180" cy="1764030"/>
          </a:xfrm>
          <a:custGeom>
            <a:avLst/>
            <a:gdLst/>
            <a:ahLst/>
            <a:cxnLst/>
            <a:rect l="l" t="t" r="r" b="b"/>
            <a:pathLst>
              <a:path w="1821179" h="1764029">
                <a:moveTo>
                  <a:pt x="0" y="0"/>
                </a:moveTo>
                <a:lnTo>
                  <a:pt x="1820863" y="440928"/>
                </a:lnTo>
                <a:lnTo>
                  <a:pt x="1820863" y="1763713"/>
                </a:lnTo>
                <a:lnTo>
                  <a:pt x="0" y="132278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9387" y="1973263"/>
            <a:ext cx="1821180" cy="1762125"/>
          </a:xfrm>
          <a:custGeom>
            <a:avLst/>
            <a:gdLst/>
            <a:ahLst/>
            <a:cxnLst/>
            <a:rect l="l" t="t" r="r" b="b"/>
            <a:pathLst>
              <a:path w="1821179" h="1762125">
                <a:moveTo>
                  <a:pt x="1820862" y="0"/>
                </a:moveTo>
                <a:lnTo>
                  <a:pt x="0" y="440531"/>
                </a:lnTo>
                <a:lnTo>
                  <a:pt x="0" y="1762125"/>
                </a:lnTo>
                <a:lnTo>
                  <a:pt x="1820862" y="1321593"/>
                </a:lnTo>
                <a:lnTo>
                  <a:pt x="1820862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38537" y="1087437"/>
            <a:ext cx="1733550" cy="1450340"/>
          </a:xfrm>
          <a:custGeom>
            <a:avLst/>
            <a:gdLst/>
            <a:ahLst/>
            <a:cxnLst/>
            <a:rect l="l" t="t" r="r" b="b"/>
            <a:pathLst>
              <a:path w="1733550" h="1450339">
                <a:moveTo>
                  <a:pt x="146771" y="97595"/>
                </a:moveTo>
                <a:lnTo>
                  <a:pt x="87284" y="97595"/>
                </a:lnTo>
                <a:lnTo>
                  <a:pt x="1708649" y="1449730"/>
                </a:lnTo>
                <a:lnTo>
                  <a:pt x="1733050" y="1420470"/>
                </a:lnTo>
                <a:lnTo>
                  <a:pt x="146771" y="97595"/>
                </a:lnTo>
                <a:close/>
              </a:path>
              <a:path w="1733550" h="1450339">
                <a:moveTo>
                  <a:pt x="0" y="0"/>
                </a:moveTo>
                <a:lnTo>
                  <a:pt x="85298" y="195159"/>
                </a:lnTo>
                <a:lnTo>
                  <a:pt x="87284" y="97595"/>
                </a:lnTo>
                <a:lnTo>
                  <a:pt x="146771" y="97595"/>
                </a:lnTo>
                <a:lnTo>
                  <a:pt x="117531" y="73210"/>
                </a:lnTo>
                <a:lnTo>
                  <a:pt x="87781" y="73210"/>
                </a:lnTo>
                <a:lnTo>
                  <a:pt x="117523" y="73204"/>
                </a:lnTo>
                <a:lnTo>
                  <a:pt x="111686" y="68336"/>
                </a:lnTo>
                <a:lnTo>
                  <a:pt x="207305" y="48858"/>
                </a:lnTo>
                <a:lnTo>
                  <a:pt x="0" y="0"/>
                </a:lnTo>
                <a:close/>
              </a:path>
              <a:path w="1733550" h="1450339">
                <a:moveTo>
                  <a:pt x="117523" y="73204"/>
                </a:moveTo>
                <a:lnTo>
                  <a:pt x="87781" y="73210"/>
                </a:lnTo>
                <a:lnTo>
                  <a:pt x="117531" y="732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41500" y="2963862"/>
            <a:ext cx="1139825" cy="1157605"/>
          </a:xfrm>
          <a:custGeom>
            <a:avLst/>
            <a:gdLst/>
            <a:ahLst/>
            <a:cxnLst/>
            <a:rect l="l" t="t" r="r" b="b"/>
            <a:pathLst>
              <a:path w="1139825" h="1157604">
                <a:moveTo>
                  <a:pt x="0" y="1157287"/>
                </a:moveTo>
                <a:lnTo>
                  <a:pt x="113982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81400" y="1751012"/>
            <a:ext cx="595630" cy="535305"/>
          </a:xfrm>
          <a:custGeom>
            <a:avLst/>
            <a:gdLst/>
            <a:ahLst/>
            <a:cxnLst/>
            <a:rect l="l" t="t" r="r" b="b"/>
            <a:pathLst>
              <a:path w="595629" h="535305">
                <a:moveTo>
                  <a:pt x="0" y="534987"/>
                </a:moveTo>
                <a:lnTo>
                  <a:pt x="59531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77758" y="1200150"/>
            <a:ext cx="469265" cy="455295"/>
          </a:xfrm>
          <a:custGeom>
            <a:avLst/>
            <a:gdLst/>
            <a:ahLst/>
            <a:cxnLst/>
            <a:rect l="l" t="t" r="r" b="b"/>
            <a:pathLst>
              <a:path w="469264" h="455294">
                <a:moveTo>
                  <a:pt x="468866" y="0"/>
                </a:moveTo>
                <a:lnTo>
                  <a:pt x="265764" y="64124"/>
                </a:lnTo>
                <a:lnTo>
                  <a:pt x="362565" y="76445"/>
                </a:lnTo>
                <a:lnTo>
                  <a:pt x="0" y="427642"/>
                </a:lnTo>
                <a:lnTo>
                  <a:pt x="26508" y="455007"/>
                </a:lnTo>
                <a:lnTo>
                  <a:pt x="389074" y="103811"/>
                </a:lnTo>
                <a:lnTo>
                  <a:pt x="432415" y="103811"/>
                </a:lnTo>
                <a:lnTo>
                  <a:pt x="468866" y="0"/>
                </a:lnTo>
                <a:close/>
              </a:path>
              <a:path w="469264" h="455294">
                <a:moveTo>
                  <a:pt x="432415" y="103811"/>
                </a:moveTo>
                <a:lnTo>
                  <a:pt x="389074" y="103811"/>
                </a:lnTo>
                <a:lnTo>
                  <a:pt x="398305" y="200957"/>
                </a:lnTo>
                <a:lnTo>
                  <a:pt x="432415" y="103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84862" y="3074987"/>
            <a:ext cx="1195705" cy="992505"/>
          </a:xfrm>
          <a:custGeom>
            <a:avLst/>
            <a:gdLst/>
            <a:ahLst/>
            <a:cxnLst/>
            <a:rect l="l" t="t" r="r" b="b"/>
            <a:pathLst>
              <a:path w="1195704" h="992504">
                <a:moveTo>
                  <a:pt x="0" y="0"/>
                </a:moveTo>
                <a:lnTo>
                  <a:pt x="1195387" y="9921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05125" y="2889250"/>
            <a:ext cx="152400" cy="149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08662" y="3000375"/>
            <a:ext cx="152400" cy="149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21739" y="3982720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 panose="020B0604020202020204" charset="-122"/>
                <a:cs typeface="Arial Unicode MS" panose="020B0604020202020204" charset="-122"/>
              </a:rPr>
              <a:t>O</a:t>
            </a:r>
            <a:r>
              <a:rPr sz="2400" spc="135" baseline="-19000" dirty="0">
                <a:latin typeface="Arial Unicode MS" panose="020B0604020202020204" charset="-122"/>
                <a:cs typeface="Arial Unicode MS" panose="020B0604020202020204" charset="-122"/>
              </a:rPr>
              <a:t>1</a:t>
            </a:r>
            <a:endParaRPr sz="2400" baseline="-19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76415" y="4143058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 panose="020B0604020202020204" charset="-122"/>
                <a:cs typeface="Arial Unicode MS" panose="020B0604020202020204" charset="-122"/>
              </a:rPr>
              <a:t>O</a:t>
            </a:r>
            <a:r>
              <a:rPr sz="2400" spc="135" baseline="-19000" dirty="0">
                <a:latin typeface="Arial Unicode MS" panose="020B0604020202020204" charset="-122"/>
                <a:cs typeface="Arial Unicode MS" panose="020B0604020202020204" charset="-122"/>
              </a:rPr>
              <a:t>2</a:t>
            </a:r>
            <a:endParaRPr sz="2400" baseline="-19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91803" y="3014345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p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98540" y="2763520"/>
            <a:ext cx="307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0" dirty="0">
                <a:latin typeface="Arial Unicode MS" panose="020B0604020202020204" charset="-122"/>
                <a:cs typeface="Arial Unicode MS" panose="020B0604020202020204" charset="-122"/>
              </a:rPr>
              <a:t>p’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90987" y="1558925"/>
            <a:ext cx="238125" cy="238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90987" y="1558925"/>
            <a:ext cx="238125" cy="238125"/>
          </a:xfrm>
          <a:custGeom>
            <a:avLst/>
            <a:gdLst/>
            <a:ahLst/>
            <a:cxnLst/>
            <a:rect l="l" t="t" r="r" b="b"/>
            <a:pathLst>
              <a:path w="238125" h="238125">
                <a:moveTo>
                  <a:pt x="0" y="119062"/>
                </a:moveTo>
                <a:lnTo>
                  <a:pt x="9356" y="72717"/>
                </a:lnTo>
                <a:lnTo>
                  <a:pt x="34872" y="34872"/>
                </a:lnTo>
                <a:lnTo>
                  <a:pt x="72717" y="9356"/>
                </a:lnTo>
                <a:lnTo>
                  <a:pt x="119062" y="0"/>
                </a:lnTo>
                <a:lnTo>
                  <a:pt x="165406" y="9356"/>
                </a:lnTo>
                <a:lnTo>
                  <a:pt x="203252" y="34872"/>
                </a:lnTo>
                <a:lnTo>
                  <a:pt x="228768" y="72717"/>
                </a:lnTo>
                <a:lnTo>
                  <a:pt x="238125" y="119062"/>
                </a:lnTo>
                <a:lnTo>
                  <a:pt x="228768" y="165406"/>
                </a:lnTo>
                <a:lnTo>
                  <a:pt x="203252" y="203252"/>
                </a:lnTo>
                <a:lnTo>
                  <a:pt x="165406" y="228768"/>
                </a:lnTo>
                <a:lnTo>
                  <a:pt x="119062" y="238125"/>
                </a:lnTo>
                <a:lnTo>
                  <a:pt x="72717" y="228768"/>
                </a:lnTo>
                <a:lnTo>
                  <a:pt x="34872" y="203252"/>
                </a:lnTo>
                <a:lnTo>
                  <a:pt x="9356" y="165406"/>
                </a:lnTo>
                <a:lnTo>
                  <a:pt x="0" y="11906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141153" y="976312"/>
            <a:ext cx="217804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60" dirty="0">
                <a:latin typeface="Arial Unicode MS" panose="020B0604020202020204" charset="-122"/>
                <a:cs typeface="Arial Unicode MS" panose="020B0604020202020204" charset="-122"/>
              </a:rPr>
              <a:t>P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828800" y="4038600"/>
            <a:ext cx="5257800" cy="76200"/>
          </a:xfrm>
          <a:custGeom>
            <a:avLst/>
            <a:gdLst/>
            <a:ahLst/>
            <a:cxnLst/>
            <a:rect l="l" t="t" r="r" b="b"/>
            <a:pathLst>
              <a:path w="5257800" h="76200">
                <a:moveTo>
                  <a:pt x="0" y="76200"/>
                </a:moveTo>
                <a:lnTo>
                  <a:pt x="5257800" y="0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71650" y="4048125"/>
            <a:ext cx="152400" cy="1476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04050" y="3992562"/>
            <a:ext cx="152400" cy="1476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411220" y="279400"/>
            <a:ext cx="16783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charset="-122"/>
                <a:ea typeface="黑体" panose="02010609060101010101" charset="-122"/>
              </a:rPr>
              <a:t>极约束</a:t>
            </a:r>
            <a:endParaRPr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95450" y="4737893"/>
            <a:ext cx="2590800" cy="838200"/>
          </a:xfrm>
          <a:custGeom>
            <a:avLst/>
            <a:gdLst/>
            <a:ahLst/>
            <a:cxnLst/>
            <a:rect l="l" t="t" r="r" b="b"/>
            <a:pathLst>
              <a:path w="2590800" h="838200">
                <a:moveTo>
                  <a:pt x="0" y="0"/>
                </a:moveTo>
                <a:lnTo>
                  <a:pt x="2590800" y="0"/>
                </a:lnTo>
                <a:lnTo>
                  <a:pt x="25908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01040" y="4783089"/>
            <a:ext cx="8204200" cy="1982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85"/>
              </a:lnSpc>
              <a:tabLst>
                <a:tab pos="1441450" algn="l"/>
                <a:tab pos="4478655" algn="l"/>
              </a:tabLst>
            </a:pPr>
            <a:r>
              <a:rPr sz="1800" spc="1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1800" spc="3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800" spc="7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13]	</a:t>
            </a:r>
            <a:r>
              <a:rPr sz="5400" spc="60" baseline="-1100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150" spc="60" baseline="24000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5400" spc="7" baseline="-11000" dirty="0">
                <a:latin typeface="Times New Roman" panose="02020603050405020304"/>
                <a:cs typeface="Times New Roman" panose="02020603050405020304"/>
              </a:rPr>
              <a:t>F </a:t>
            </a:r>
            <a:r>
              <a:rPr sz="5400" spc="-44" baseline="-1100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5400" spc="-44" baseline="-8000" dirty="0">
                <a:latin typeface="Symbol" panose="05050102010706020507"/>
                <a:cs typeface="Symbol" panose="05050102010706020507"/>
              </a:rPr>
              <a:t></a:t>
            </a:r>
            <a:r>
              <a:rPr sz="5400" spc="-532" baseline="-8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400" spc="7" baseline="-11000" dirty="0">
                <a:latin typeface="Symbol" panose="05050102010706020507"/>
                <a:cs typeface="Symbol" panose="05050102010706020507"/>
              </a:rPr>
              <a:t></a:t>
            </a:r>
            <a:r>
              <a:rPr sz="5400" spc="-330" baseline="-1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400" spc="7" baseline="-11000" dirty="0">
                <a:latin typeface="Times New Roman" panose="02020603050405020304"/>
                <a:cs typeface="Times New Roman" panose="02020603050405020304"/>
              </a:rPr>
              <a:t>0	</a:t>
            </a:r>
            <a:endParaRPr lang="en-US" sz="5400" spc="7" baseline="-110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ts val="4085"/>
              </a:lnSpc>
              <a:tabLst>
                <a:tab pos="1441450" algn="l"/>
                <a:tab pos="4478655" algn="l"/>
              </a:tabLst>
            </a:pPr>
            <a:endParaRPr sz="2100" dirty="0">
              <a:latin typeface="Symbol" panose="05050102010706020507"/>
              <a:cs typeface="Symbol" panose="05050102010706020507"/>
            </a:endParaRPr>
          </a:p>
          <a:p>
            <a:pPr marL="628650">
              <a:lnSpc>
                <a:spcPct val="100000"/>
              </a:lnSpc>
              <a:spcBef>
                <a:spcPts val="1535"/>
              </a:spcBef>
              <a:tabLst>
                <a:tab pos="5790565" algn="l"/>
              </a:tabLst>
            </a:pPr>
            <a:r>
              <a:rPr sz="2800" b="1" spc="-175" dirty="0">
                <a:latin typeface="Arial" panose="020B0604020202020204"/>
                <a:cs typeface="Arial" panose="020B0604020202020204"/>
              </a:rPr>
              <a:t>F  </a:t>
            </a:r>
            <a:r>
              <a:rPr sz="2800" b="1" spc="260" dirty="0">
                <a:latin typeface="Arial" panose="020B0604020202020204"/>
                <a:cs typeface="Arial" panose="020B0604020202020204"/>
              </a:rPr>
              <a:t>=</a:t>
            </a:r>
            <a:r>
              <a:rPr sz="2800" b="1" spc="-70" dirty="0">
                <a:latin typeface="Arial" panose="020B0604020202020204"/>
                <a:cs typeface="Arial" panose="020B0604020202020204"/>
              </a:rPr>
              <a:t> </a:t>
            </a:r>
            <a:r>
              <a:rPr lang="zh-CN" altLang="en-US" sz="2800" b="1" spc="180" dirty="0">
                <a:latin typeface="Arial" panose="020B0604020202020204"/>
                <a:cs typeface="Arial" panose="020B0604020202020204"/>
              </a:rPr>
              <a:t>基本矩阵</a:t>
            </a:r>
            <a:r>
              <a:rPr sz="2800" b="1" spc="300" dirty="0">
                <a:latin typeface="Arial" panose="020B0604020202020204"/>
                <a:cs typeface="Arial" panose="020B0604020202020204"/>
              </a:rPr>
              <a:t>	</a:t>
            </a:r>
            <a:r>
              <a:rPr sz="2700" spc="15" baseline="3700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700" spc="44" baseline="3700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700" spc="97" baseline="3700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14]</a:t>
            </a:r>
            <a:endParaRPr sz="2700" baseline="37000" dirty="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628650">
              <a:lnSpc>
                <a:spcPct val="100000"/>
              </a:lnSpc>
              <a:spcBef>
                <a:spcPts val="10"/>
              </a:spcBef>
            </a:pPr>
            <a:r>
              <a:rPr sz="2000" spc="-10" dirty="0">
                <a:latin typeface="Arial Unicode MS" panose="020B0604020202020204" charset="-122"/>
                <a:cs typeface="Arial Unicode MS" panose="020B0604020202020204" charset="-122"/>
              </a:rPr>
              <a:t>(Faugeras </a:t>
            </a:r>
            <a:r>
              <a:rPr sz="2000" spc="50" dirty="0">
                <a:latin typeface="Arial Unicode MS" panose="020B0604020202020204" charset="-122"/>
                <a:cs typeface="Arial Unicode MS" panose="020B0604020202020204" charset="-122"/>
              </a:rPr>
              <a:t>and </a:t>
            </a:r>
            <a:r>
              <a:rPr sz="2000" spc="-10" dirty="0">
                <a:latin typeface="Arial Unicode MS" panose="020B0604020202020204" charset="-122"/>
                <a:cs typeface="Arial Unicode MS" panose="020B0604020202020204" charset="-122"/>
              </a:rPr>
              <a:t>Luong,</a:t>
            </a:r>
            <a:r>
              <a:rPr sz="2000" spc="11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000" spc="75" dirty="0">
                <a:latin typeface="Arial Unicode MS" panose="020B0604020202020204" charset="-122"/>
                <a:cs typeface="Arial Unicode MS" panose="020B0604020202020204" charset="-122"/>
              </a:rPr>
              <a:t>1992)</a:t>
            </a:r>
            <a:endParaRPr sz="20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4829" y="4694836"/>
            <a:ext cx="8763000" cy="2057400"/>
          </a:xfrm>
          <a:custGeom>
            <a:avLst/>
            <a:gdLst/>
            <a:ahLst/>
            <a:cxnLst/>
            <a:rect l="l" t="t" r="r" b="b"/>
            <a:pathLst>
              <a:path w="8763000" h="2057400">
                <a:moveTo>
                  <a:pt x="0" y="2057400"/>
                </a:moveTo>
                <a:lnTo>
                  <a:pt x="8763000" y="2057400"/>
                </a:lnTo>
                <a:lnTo>
                  <a:pt x="8763000" y="0"/>
                </a:lnTo>
                <a:lnTo>
                  <a:pt x="0" y="0"/>
                </a:lnTo>
                <a:lnTo>
                  <a:pt x="0" y="2057400"/>
                </a:lnTo>
                <a:close/>
              </a:path>
            </a:pathLst>
          </a:custGeom>
          <a:solidFill>
            <a:srgbClr val="FF6600">
              <a:alpha val="250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965193" y="4895383"/>
                <a:ext cx="36377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𝐹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∙[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]∙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𝑅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193" y="4895383"/>
                <a:ext cx="363772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2170" y="227330"/>
            <a:ext cx="155765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charset="-122"/>
                <a:ea typeface="黑体" panose="02010609060101010101" charset="-122"/>
              </a:rPr>
              <a:t>极约束</a:t>
            </a:r>
          </a:p>
        </p:txBody>
      </p:sp>
      <p:sp>
        <p:nvSpPr>
          <p:cNvPr id="3" name="object 3"/>
          <p:cNvSpPr/>
          <p:nvPr/>
        </p:nvSpPr>
        <p:spPr>
          <a:xfrm>
            <a:off x="1914525" y="1654175"/>
            <a:ext cx="4885055" cy="2317750"/>
          </a:xfrm>
          <a:custGeom>
            <a:avLst/>
            <a:gdLst/>
            <a:ahLst/>
            <a:cxnLst/>
            <a:rect l="l" t="t" r="r" b="b"/>
            <a:pathLst>
              <a:path w="4885055" h="2317750">
                <a:moveTo>
                  <a:pt x="60931" y="2255108"/>
                </a:moveTo>
                <a:lnTo>
                  <a:pt x="0" y="2255108"/>
                </a:lnTo>
                <a:lnTo>
                  <a:pt x="0" y="2317750"/>
                </a:lnTo>
                <a:lnTo>
                  <a:pt x="60931" y="2255108"/>
                </a:lnTo>
                <a:close/>
              </a:path>
              <a:path w="4885055" h="2317750">
                <a:moveTo>
                  <a:pt x="2254493" y="0"/>
                </a:moveTo>
                <a:lnTo>
                  <a:pt x="60931" y="2255108"/>
                </a:lnTo>
                <a:lnTo>
                  <a:pt x="4884737" y="2255108"/>
                </a:lnTo>
                <a:lnTo>
                  <a:pt x="225449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14525" y="1654175"/>
            <a:ext cx="4885055" cy="2317750"/>
          </a:xfrm>
          <a:custGeom>
            <a:avLst/>
            <a:gdLst/>
            <a:ahLst/>
            <a:cxnLst/>
            <a:rect l="l" t="t" r="r" b="b"/>
            <a:pathLst>
              <a:path w="4885055" h="2317750">
                <a:moveTo>
                  <a:pt x="0" y="2317750"/>
                </a:moveTo>
                <a:lnTo>
                  <a:pt x="2254494" y="0"/>
                </a:lnTo>
                <a:lnTo>
                  <a:pt x="4884737" y="2255108"/>
                </a:lnTo>
                <a:lnTo>
                  <a:pt x="0" y="22551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82877" y="2295062"/>
            <a:ext cx="1786889" cy="1856739"/>
          </a:xfrm>
          <a:custGeom>
            <a:avLst/>
            <a:gdLst/>
            <a:ahLst/>
            <a:cxnLst/>
            <a:rect l="l" t="t" r="r" b="b"/>
            <a:pathLst>
              <a:path w="1786889" h="1856739">
                <a:moveTo>
                  <a:pt x="1612375" y="0"/>
                </a:moveTo>
                <a:lnTo>
                  <a:pt x="0" y="643986"/>
                </a:lnTo>
                <a:lnTo>
                  <a:pt x="174057" y="1856713"/>
                </a:lnTo>
                <a:lnTo>
                  <a:pt x="1786432" y="1212726"/>
                </a:lnTo>
                <a:lnTo>
                  <a:pt x="16123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82877" y="2295062"/>
            <a:ext cx="1786889" cy="1856739"/>
          </a:xfrm>
          <a:custGeom>
            <a:avLst/>
            <a:gdLst/>
            <a:ahLst/>
            <a:cxnLst/>
            <a:rect l="l" t="t" r="r" b="b"/>
            <a:pathLst>
              <a:path w="1786889" h="1856739">
                <a:moveTo>
                  <a:pt x="1612375" y="0"/>
                </a:moveTo>
                <a:lnTo>
                  <a:pt x="0" y="643986"/>
                </a:lnTo>
                <a:lnTo>
                  <a:pt x="174057" y="1856713"/>
                </a:lnTo>
                <a:lnTo>
                  <a:pt x="1786433" y="1212726"/>
                </a:lnTo>
                <a:lnTo>
                  <a:pt x="1612375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05200" y="1143000"/>
            <a:ext cx="1866264" cy="1527810"/>
          </a:xfrm>
          <a:custGeom>
            <a:avLst/>
            <a:gdLst/>
            <a:ahLst/>
            <a:cxnLst/>
            <a:rect l="l" t="t" r="r" b="b"/>
            <a:pathLst>
              <a:path w="1866264" h="1527810">
                <a:moveTo>
                  <a:pt x="148593" y="96654"/>
                </a:moveTo>
                <a:lnTo>
                  <a:pt x="88325" y="96654"/>
                </a:lnTo>
                <a:lnTo>
                  <a:pt x="1842156" y="1527648"/>
                </a:lnTo>
                <a:lnTo>
                  <a:pt x="1866243" y="1498127"/>
                </a:lnTo>
                <a:lnTo>
                  <a:pt x="148593" y="96654"/>
                </a:lnTo>
                <a:close/>
              </a:path>
              <a:path w="1866264" h="1527810">
                <a:moveTo>
                  <a:pt x="0" y="0"/>
                </a:moveTo>
                <a:lnTo>
                  <a:pt x="87386" y="194233"/>
                </a:lnTo>
                <a:lnTo>
                  <a:pt x="88325" y="96654"/>
                </a:lnTo>
                <a:lnTo>
                  <a:pt x="148593" y="96654"/>
                </a:lnTo>
                <a:lnTo>
                  <a:pt x="112412" y="67133"/>
                </a:lnTo>
                <a:lnTo>
                  <a:pt x="207817" y="466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03562" y="1738312"/>
            <a:ext cx="987425" cy="981075"/>
          </a:xfrm>
          <a:custGeom>
            <a:avLst/>
            <a:gdLst/>
            <a:ahLst/>
            <a:cxnLst/>
            <a:rect l="l" t="t" r="r" b="b"/>
            <a:pathLst>
              <a:path w="987425" h="981075">
                <a:moveTo>
                  <a:pt x="0" y="981075"/>
                </a:moveTo>
                <a:lnTo>
                  <a:pt x="98742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82526" y="1227137"/>
            <a:ext cx="435609" cy="422275"/>
          </a:xfrm>
          <a:custGeom>
            <a:avLst/>
            <a:gdLst/>
            <a:ahLst/>
            <a:cxnLst/>
            <a:rect l="l" t="t" r="r" b="b"/>
            <a:pathLst>
              <a:path w="435610" h="422275">
                <a:moveTo>
                  <a:pt x="435510" y="0"/>
                </a:moveTo>
                <a:lnTo>
                  <a:pt x="232326" y="63865"/>
                </a:lnTo>
                <a:lnTo>
                  <a:pt x="329114" y="76309"/>
                </a:lnTo>
                <a:lnTo>
                  <a:pt x="0" y="394288"/>
                </a:lnTo>
                <a:lnTo>
                  <a:pt x="26473" y="421688"/>
                </a:lnTo>
                <a:lnTo>
                  <a:pt x="355587" y="103709"/>
                </a:lnTo>
                <a:lnTo>
                  <a:pt x="398947" y="103709"/>
                </a:lnTo>
                <a:lnTo>
                  <a:pt x="435510" y="0"/>
                </a:lnTo>
                <a:close/>
              </a:path>
              <a:path w="435610" h="422275">
                <a:moveTo>
                  <a:pt x="398947" y="103709"/>
                </a:moveTo>
                <a:lnTo>
                  <a:pt x="355587" y="103709"/>
                </a:lnTo>
                <a:lnTo>
                  <a:pt x="364693" y="200867"/>
                </a:lnTo>
                <a:lnTo>
                  <a:pt x="398947" y="1037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47239" y="3982720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 panose="020B0604020202020204" charset="-122"/>
                <a:cs typeface="Arial Unicode MS" panose="020B0604020202020204" charset="-122"/>
              </a:rPr>
              <a:t>O</a:t>
            </a:r>
            <a:r>
              <a:rPr sz="2400" spc="135" baseline="-19000" dirty="0">
                <a:latin typeface="Arial Unicode MS" panose="020B0604020202020204" charset="-122"/>
                <a:cs typeface="Arial Unicode MS" panose="020B0604020202020204" charset="-122"/>
              </a:rPr>
              <a:t>1</a:t>
            </a:r>
            <a:endParaRPr sz="2400" baseline="-19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95428" y="3954145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 panose="020B0604020202020204" charset="-122"/>
                <a:cs typeface="Arial Unicode MS" panose="020B0604020202020204" charset="-122"/>
              </a:rPr>
              <a:t>O</a:t>
            </a:r>
            <a:r>
              <a:rPr sz="2400" spc="135" baseline="-19000" dirty="0">
                <a:latin typeface="Arial Unicode MS" panose="020B0604020202020204" charset="-122"/>
                <a:cs typeface="Arial Unicode MS" panose="020B0604020202020204" charset="-122"/>
              </a:rPr>
              <a:t>2</a:t>
            </a:r>
            <a:endParaRPr sz="2400" baseline="-19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06440" y="2611120"/>
            <a:ext cx="307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latin typeface="Arial Unicode MS" panose="020B0604020202020204" charset="-122"/>
                <a:cs typeface="Arial Unicode MS" panose="020B0604020202020204" charset="-122"/>
              </a:rPr>
              <a:t>p</a:t>
            </a:r>
            <a:r>
              <a:rPr sz="2400" spc="250" dirty="0">
                <a:latin typeface="Arial Unicode MS" panose="020B0604020202020204" charset="-122"/>
                <a:cs typeface="Arial Unicode MS" panose="020B0604020202020204" charset="-122"/>
              </a:rPr>
              <a:t>’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11612" y="1558925"/>
            <a:ext cx="220662" cy="220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11612" y="1558925"/>
            <a:ext cx="220979" cy="220979"/>
          </a:xfrm>
          <a:custGeom>
            <a:avLst/>
            <a:gdLst/>
            <a:ahLst/>
            <a:cxnLst/>
            <a:rect l="l" t="t" r="r" b="b"/>
            <a:pathLst>
              <a:path w="220979" h="220980">
                <a:moveTo>
                  <a:pt x="0" y="110331"/>
                </a:moveTo>
                <a:lnTo>
                  <a:pt x="8670" y="67385"/>
                </a:lnTo>
                <a:lnTo>
                  <a:pt x="32315" y="32315"/>
                </a:lnTo>
                <a:lnTo>
                  <a:pt x="67385" y="8670"/>
                </a:lnTo>
                <a:lnTo>
                  <a:pt x="110331" y="0"/>
                </a:lnTo>
                <a:lnTo>
                  <a:pt x="153276" y="8670"/>
                </a:lnTo>
                <a:lnTo>
                  <a:pt x="188346" y="32315"/>
                </a:lnTo>
                <a:lnTo>
                  <a:pt x="211991" y="67385"/>
                </a:lnTo>
                <a:lnTo>
                  <a:pt x="220662" y="110331"/>
                </a:lnTo>
                <a:lnTo>
                  <a:pt x="211991" y="153277"/>
                </a:lnTo>
                <a:lnTo>
                  <a:pt x="188346" y="188347"/>
                </a:lnTo>
                <a:lnTo>
                  <a:pt x="153276" y="211992"/>
                </a:lnTo>
                <a:lnTo>
                  <a:pt x="110331" y="220663"/>
                </a:lnTo>
                <a:lnTo>
                  <a:pt x="67385" y="211992"/>
                </a:lnTo>
                <a:lnTo>
                  <a:pt x="32315" y="188347"/>
                </a:lnTo>
                <a:lnTo>
                  <a:pt x="8670" y="153277"/>
                </a:lnTo>
                <a:lnTo>
                  <a:pt x="0" y="110331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61778" y="1058545"/>
            <a:ext cx="2178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60" dirty="0">
                <a:latin typeface="Arial Unicode MS" panose="020B0604020202020204" charset="-122"/>
                <a:cs typeface="Arial Unicode MS" panose="020B0604020202020204" charset="-122"/>
              </a:rPr>
              <a:t>P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95737" y="1549400"/>
            <a:ext cx="220662" cy="220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95737" y="1549400"/>
            <a:ext cx="220979" cy="220979"/>
          </a:xfrm>
          <a:custGeom>
            <a:avLst/>
            <a:gdLst/>
            <a:ahLst/>
            <a:cxnLst/>
            <a:rect l="l" t="t" r="r" b="b"/>
            <a:pathLst>
              <a:path w="220979" h="220980">
                <a:moveTo>
                  <a:pt x="0" y="110331"/>
                </a:moveTo>
                <a:lnTo>
                  <a:pt x="8670" y="67385"/>
                </a:lnTo>
                <a:lnTo>
                  <a:pt x="32315" y="32315"/>
                </a:lnTo>
                <a:lnTo>
                  <a:pt x="67385" y="8670"/>
                </a:lnTo>
                <a:lnTo>
                  <a:pt x="110331" y="0"/>
                </a:lnTo>
                <a:lnTo>
                  <a:pt x="153276" y="8670"/>
                </a:lnTo>
                <a:lnTo>
                  <a:pt x="188346" y="32315"/>
                </a:lnTo>
                <a:lnTo>
                  <a:pt x="211991" y="67385"/>
                </a:lnTo>
                <a:lnTo>
                  <a:pt x="220662" y="110331"/>
                </a:lnTo>
                <a:lnTo>
                  <a:pt x="211991" y="153277"/>
                </a:lnTo>
                <a:lnTo>
                  <a:pt x="188346" y="188347"/>
                </a:lnTo>
                <a:lnTo>
                  <a:pt x="153276" y="211992"/>
                </a:lnTo>
                <a:lnTo>
                  <a:pt x="110331" y="220663"/>
                </a:lnTo>
                <a:lnTo>
                  <a:pt x="67385" y="211992"/>
                </a:lnTo>
                <a:lnTo>
                  <a:pt x="32315" y="188347"/>
                </a:lnTo>
                <a:lnTo>
                  <a:pt x="8670" y="153277"/>
                </a:lnTo>
                <a:lnTo>
                  <a:pt x="0" y="110331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63762" y="2468562"/>
            <a:ext cx="1687830" cy="1633855"/>
          </a:xfrm>
          <a:custGeom>
            <a:avLst/>
            <a:gdLst/>
            <a:ahLst/>
            <a:cxnLst/>
            <a:rect l="l" t="t" r="r" b="b"/>
            <a:pathLst>
              <a:path w="1687829" h="1633854">
                <a:moveTo>
                  <a:pt x="0" y="0"/>
                </a:moveTo>
                <a:lnTo>
                  <a:pt x="0" y="1225153"/>
                </a:lnTo>
                <a:lnTo>
                  <a:pt x="1687512" y="1633537"/>
                </a:lnTo>
                <a:lnTo>
                  <a:pt x="1687512" y="4083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63762" y="2468562"/>
            <a:ext cx="1687830" cy="1633855"/>
          </a:xfrm>
          <a:custGeom>
            <a:avLst/>
            <a:gdLst/>
            <a:ahLst/>
            <a:cxnLst/>
            <a:rect l="l" t="t" r="r" b="b"/>
            <a:pathLst>
              <a:path w="1687829" h="1633854">
                <a:moveTo>
                  <a:pt x="0" y="0"/>
                </a:moveTo>
                <a:lnTo>
                  <a:pt x="1687512" y="408384"/>
                </a:lnTo>
                <a:lnTo>
                  <a:pt x="1687512" y="1633538"/>
                </a:lnTo>
                <a:lnTo>
                  <a:pt x="0" y="122515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493328" y="2534920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p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77143" y="2844800"/>
            <a:ext cx="1628139" cy="1065530"/>
          </a:xfrm>
          <a:custGeom>
            <a:avLst/>
            <a:gdLst/>
            <a:ahLst/>
            <a:cxnLst/>
            <a:rect l="l" t="t" r="r" b="b"/>
            <a:pathLst>
              <a:path w="1628139" h="1065529">
                <a:moveTo>
                  <a:pt x="1001887" y="0"/>
                </a:moveTo>
                <a:lnTo>
                  <a:pt x="0" y="1065212"/>
                </a:lnTo>
                <a:lnTo>
                  <a:pt x="1628068" y="1065212"/>
                </a:lnTo>
                <a:lnTo>
                  <a:pt x="1001887" y="0"/>
                </a:lnTo>
                <a:close/>
              </a:path>
            </a:pathLst>
          </a:custGeom>
          <a:solidFill>
            <a:srgbClr val="C0C0C0">
              <a:alpha val="4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14525" y="2844800"/>
            <a:ext cx="1691005" cy="1065530"/>
          </a:xfrm>
          <a:custGeom>
            <a:avLst/>
            <a:gdLst/>
            <a:ahLst/>
            <a:cxnLst/>
            <a:rect l="l" t="t" r="r" b="b"/>
            <a:pathLst>
              <a:path w="1691004" h="1065529">
                <a:moveTo>
                  <a:pt x="62618" y="1065213"/>
                </a:moveTo>
                <a:lnTo>
                  <a:pt x="1064507" y="0"/>
                </a:lnTo>
                <a:lnTo>
                  <a:pt x="1690687" y="1065213"/>
                </a:lnTo>
                <a:lnTo>
                  <a:pt x="0" y="106521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27225" y="2860675"/>
            <a:ext cx="1056005" cy="1073150"/>
          </a:xfrm>
          <a:custGeom>
            <a:avLst/>
            <a:gdLst/>
            <a:ahLst/>
            <a:cxnLst/>
            <a:rect l="l" t="t" r="r" b="b"/>
            <a:pathLst>
              <a:path w="1056005" h="1073150">
                <a:moveTo>
                  <a:pt x="0" y="1073150"/>
                </a:moveTo>
                <a:lnTo>
                  <a:pt x="10556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70487" y="2970212"/>
            <a:ext cx="1628775" cy="939800"/>
          </a:xfrm>
          <a:custGeom>
            <a:avLst/>
            <a:gdLst/>
            <a:ahLst/>
            <a:cxnLst/>
            <a:rect l="l" t="t" r="r" b="b"/>
            <a:pathLst>
              <a:path w="1628775" h="939800">
                <a:moveTo>
                  <a:pt x="501162" y="0"/>
                </a:moveTo>
                <a:lnTo>
                  <a:pt x="0" y="939800"/>
                </a:lnTo>
                <a:lnTo>
                  <a:pt x="1628775" y="939800"/>
                </a:lnTo>
                <a:lnTo>
                  <a:pt x="501162" y="0"/>
                </a:lnTo>
                <a:close/>
              </a:path>
            </a:pathLst>
          </a:custGeom>
          <a:solidFill>
            <a:srgbClr val="C0C0C0">
              <a:alpha val="478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70487" y="2970212"/>
            <a:ext cx="1628775" cy="939800"/>
          </a:xfrm>
          <a:custGeom>
            <a:avLst/>
            <a:gdLst/>
            <a:ahLst/>
            <a:cxnLst/>
            <a:rect l="l" t="t" r="r" b="b"/>
            <a:pathLst>
              <a:path w="1628775" h="939800">
                <a:moveTo>
                  <a:pt x="1628775" y="939800"/>
                </a:moveTo>
                <a:lnTo>
                  <a:pt x="501161" y="0"/>
                </a:lnTo>
                <a:lnTo>
                  <a:pt x="0" y="939800"/>
                </a:lnTo>
                <a:lnTo>
                  <a:pt x="1628775" y="939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72137" y="2963862"/>
            <a:ext cx="1108075" cy="919480"/>
          </a:xfrm>
          <a:custGeom>
            <a:avLst/>
            <a:gdLst/>
            <a:ahLst/>
            <a:cxnLst/>
            <a:rect l="l" t="t" r="r" b="b"/>
            <a:pathLst>
              <a:path w="1108075" h="919479">
                <a:moveTo>
                  <a:pt x="0" y="0"/>
                </a:moveTo>
                <a:lnTo>
                  <a:pt x="1108075" y="91916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78150" y="2844800"/>
            <a:ext cx="627380" cy="1065530"/>
          </a:xfrm>
          <a:custGeom>
            <a:avLst/>
            <a:gdLst/>
            <a:ahLst/>
            <a:cxnLst/>
            <a:rect l="l" t="t" r="r" b="b"/>
            <a:pathLst>
              <a:path w="627379" h="1065529">
                <a:moveTo>
                  <a:pt x="0" y="0"/>
                </a:moveTo>
                <a:lnTo>
                  <a:pt x="627062" y="1065213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09887" y="2790825"/>
            <a:ext cx="144462" cy="139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70487" y="2970212"/>
            <a:ext cx="501650" cy="939800"/>
          </a:xfrm>
          <a:custGeom>
            <a:avLst/>
            <a:gdLst/>
            <a:ahLst/>
            <a:cxnLst/>
            <a:rect l="l" t="t" r="r" b="b"/>
            <a:pathLst>
              <a:path w="501650" h="939800">
                <a:moveTo>
                  <a:pt x="501650" y="0"/>
                </a:moveTo>
                <a:lnTo>
                  <a:pt x="0" y="939800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00700" y="2892425"/>
            <a:ext cx="144462" cy="1412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507740" y="3373120"/>
            <a:ext cx="194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Unicode MS" panose="020B0604020202020204" charset="-122"/>
                <a:cs typeface="Arial Unicode MS" panose="020B0604020202020204" charset="-122"/>
              </a:rPr>
              <a:t>e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03140" y="3296920"/>
            <a:ext cx="293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Arial Unicode MS" panose="020B0604020202020204" charset="-122"/>
                <a:cs typeface="Arial Unicode MS" panose="020B0604020202020204" charset="-122"/>
              </a:rPr>
              <a:t>e</a:t>
            </a:r>
            <a:r>
              <a:rPr sz="2400" spc="250" dirty="0">
                <a:latin typeface="Arial Unicode MS" panose="020B0604020202020204" charset="-122"/>
                <a:cs typeface="Arial Unicode MS" panose="020B0604020202020204" charset="-122"/>
              </a:rPr>
              <a:t>’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976437" y="3910012"/>
            <a:ext cx="1628775" cy="0"/>
          </a:xfrm>
          <a:custGeom>
            <a:avLst/>
            <a:gdLst/>
            <a:ahLst/>
            <a:cxnLst/>
            <a:rect l="l" t="t" r="r" b="b"/>
            <a:pathLst>
              <a:path w="1628775">
                <a:moveTo>
                  <a:pt x="0" y="0"/>
                </a:moveTo>
                <a:lnTo>
                  <a:pt x="1628775" y="1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56037" y="3910012"/>
            <a:ext cx="939800" cy="0"/>
          </a:xfrm>
          <a:custGeom>
            <a:avLst/>
            <a:gdLst/>
            <a:ahLst/>
            <a:cxnLst/>
            <a:rect l="l" t="t" r="r" b="b"/>
            <a:pathLst>
              <a:path w="939800">
                <a:moveTo>
                  <a:pt x="0" y="0"/>
                </a:moveTo>
                <a:lnTo>
                  <a:pt x="939800" y="1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70487" y="3910012"/>
            <a:ext cx="1567180" cy="0"/>
          </a:xfrm>
          <a:custGeom>
            <a:avLst/>
            <a:gdLst/>
            <a:ahLst/>
            <a:cxnLst/>
            <a:rect l="l" t="t" r="r" b="b"/>
            <a:pathLst>
              <a:path w="1567179">
                <a:moveTo>
                  <a:pt x="0" y="0"/>
                </a:moveTo>
                <a:lnTo>
                  <a:pt x="1566862" y="1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55787" y="3863975"/>
            <a:ext cx="144462" cy="139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08775" y="3813175"/>
            <a:ext cx="144462" cy="139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22662" y="3827462"/>
            <a:ext cx="144462" cy="139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08575" y="3787775"/>
            <a:ext cx="144462" cy="1412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72440" y="4593262"/>
            <a:ext cx="6552565" cy="178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400" b="1" i="1" dirty="0"/>
              <a:t>F x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是与</a:t>
            </a:r>
            <a:r>
              <a:rPr lang="en-US" altLang="zh-CN" sz="2400" b="1" i="1" dirty="0" err="1"/>
              <a:t>x</a:t>
            </a:r>
            <a:r>
              <a:rPr lang="en-US" altLang="zh-CN" sz="2400" i="1" dirty="0"/>
              <a:t> </a:t>
            </a:r>
            <a:r>
              <a:rPr lang="en-US" altLang="zh-CN" sz="2400" dirty="0"/>
              <a:t>(</a:t>
            </a:r>
            <a:r>
              <a:rPr lang="en-US" altLang="zh-CN" sz="2400" b="1" i="1" dirty="0"/>
              <a:t>l</a:t>
            </a:r>
            <a:r>
              <a:rPr lang="en-US" altLang="zh-CN" sz="2400" i="1" dirty="0"/>
              <a:t>' = </a:t>
            </a:r>
            <a:r>
              <a:rPr lang="en-US" altLang="zh-CN" sz="2400" b="1" i="1" dirty="0"/>
              <a:t>F x</a:t>
            </a:r>
            <a:r>
              <a:rPr lang="en-US" altLang="zh-CN" sz="2400" dirty="0"/>
              <a:t>)</a:t>
            </a:r>
            <a:r>
              <a:rPr lang="en-US" altLang="zh-CN" sz="2400" dirty="0" err="1"/>
              <a:t>相关联的极线</a:t>
            </a:r>
            <a:endParaRPr lang="en-US" altLang="zh-CN" sz="2400" i="1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400" b="1" i="1" dirty="0" err="1"/>
              <a:t>F</a:t>
            </a:r>
            <a:r>
              <a:rPr lang="en-US" altLang="zh-CN" sz="2400" i="1" baseline="30000" dirty="0" err="1"/>
              <a:t>T</a:t>
            </a:r>
            <a:r>
              <a:rPr lang="en-US" altLang="zh-CN" sz="2400" b="1" i="1" dirty="0" err="1"/>
              <a:t>x</a:t>
            </a:r>
            <a:r>
              <a:rPr lang="en-US" altLang="zh-CN" sz="2400" i="1" dirty="0"/>
              <a:t>'</a:t>
            </a:r>
            <a:r>
              <a:rPr lang="en-US" altLang="zh-CN" sz="2400" dirty="0"/>
              <a:t> </a:t>
            </a:r>
            <a:r>
              <a:rPr lang="en-US" altLang="zh-CN" sz="2400" dirty="0" err="1"/>
              <a:t>是与</a:t>
            </a:r>
            <a:r>
              <a:rPr lang="en-US" altLang="zh-CN" sz="2400" dirty="0"/>
              <a:t> </a:t>
            </a:r>
            <a:r>
              <a:rPr lang="en-US" altLang="zh-CN" sz="2400" b="1" i="1" dirty="0"/>
              <a:t>x' </a:t>
            </a:r>
            <a:r>
              <a:rPr lang="en-US" altLang="zh-CN" sz="2400" dirty="0"/>
              <a:t>(</a:t>
            </a:r>
            <a:r>
              <a:rPr lang="en-US" altLang="zh-CN" sz="2400" b="1" i="1" dirty="0"/>
              <a:t>l</a:t>
            </a:r>
            <a:r>
              <a:rPr lang="en-US" altLang="zh-CN" sz="2400" i="1" dirty="0"/>
              <a:t> = </a:t>
            </a:r>
            <a:r>
              <a:rPr lang="en-US" altLang="zh-CN" sz="2400" b="1" i="1" dirty="0" err="1"/>
              <a:t>F</a:t>
            </a:r>
            <a:r>
              <a:rPr lang="en-US" altLang="zh-CN" sz="2400" i="1" baseline="30000" dirty="0" err="1"/>
              <a:t>T</a:t>
            </a:r>
            <a:r>
              <a:rPr lang="en-US" altLang="zh-CN" sz="2400" b="1" i="1" dirty="0" err="1"/>
              <a:t>x</a:t>
            </a:r>
            <a:r>
              <a:rPr lang="en-US" altLang="zh-CN" sz="2400" i="1" dirty="0"/>
              <a:t>’</a:t>
            </a:r>
            <a:r>
              <a:rPr lang="en-US" altLang="zh-CN" sz="2400" dirty="0"/>
              <a:t>)</a:t>
            </a:r>
            <a:r>
              <a:rPr lang="en-US" altLang="zh-CN" sz="2400" dirty="0" err="1"/>
              <a:t>相关联的极线</a:t>
            </a:r>
            <a:endParaRPr lang="en-US" altLang="zh-CN" sz="2400" i="1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400" b="1" i="1" dirty="0"/>
              <a:t>F e</a:t>
            </a:r>
            <a:r>
              <a:rPr lang="en-US" altLang="zh-CN" sz="2400" i="1" dirty="0"/>
              <a:t> </a:t>
            </a:r>
            <a:r>
              <a:rPr lang="en-US" altLang="zh-CN" sz="2400" dirty="0"/>
              <a:t>= 0 </a:t>
            </a:r>
            <a:r>
              <a:rPr lang="zh-CN" altLang="en-US" sz="2400" dirty="0"/>
              <a:t>，</a:t>
            </a:r>
            <a:r>
              <a:rPr lang="en-US" altLang="zh-CN" sz="2400" b="1" i="1" dirty="0" err="1"/>
              <a:t>F</a:t>
            </a:r>
            <a:r>
              <a:rPr lang="en-US" altLang="zh-CN" sz="2400" i="1" baseline="30000" dirty="0" err="1"/>
              <a:t>T</a:t>
            </a:r>
            <a:r>
              <a:rPr lang="en-US" altLang="zh-CN" sz="2400" b="1" i="1" dirty="0" err="1"/>
              <a:t>e</a:t>
            </a:r>
            <a:r>
              <a:rPr lang="en-US" altLang="zh-CN" sz="2400" i="1" dirty="0"/>
              <a:t>' = </a:t>
            </a:r>
            <a:r>
              <a:rPr lang="en-US" altLang="zh-CN" sz="2400" dirty="0"/>
              <a:t>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400" b="1" i="1" dirty="0"/>
              <a:t>F</a:t>
            </a:r>
            <a:r>
              <a:rPr lang="en-US" altLang="zh-CN" sz="2400" i="1" dirty="0"/>
              <a:t> </a:t>
            </a:r>
            <a:r>
              <a:rPr lang="en-US" altLang="zh-CN" sz="2400" dirty="0" err="1"/>
              <a:t>是奇异的</a:t>
            </a:r>
            <a:r>
              <a:rPr lang="en-US" altLang="zh-CN" sz="2400" dirty="0"/>
              <a:t>(秩2)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400" b="1" i="1" dirty="0"/>
              <a:t>F</a:t>
            </a:r>
            <a:r>
              <a:rPr lang="en-US" altLang="zh-CN" sz="2400" dirty="0"/>
              <a:t> 的dof为7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439431" y="1120687"/>
            <a:ext cx="2360295" cy="618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900" i="1" spc="2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375" i="1" spc="37" baseline="43000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3900" spc="-5" dirty="0">
                <a:latin typeface="Symbol" panose="05050102010706020507"/>
                <a:cs typeface="Symbol" panose="05050102010706020507"/>
              </a:rPr>
              <a:t></a:t>
            </a:r>
            <a:r>
              <a:rPr sz="39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i="1" spc="-15" dirty="0">
                <a:latin typeface="Times New Roman" panose="02020603050405020304"/>
                <a:cs typeface="Times New Roman" panose="02020603050405020304"/>
              </a:rPr>
              <a:t>F </a:t>
            </a:r>
            <a:r>
              <a:rPr sz="3900" i="1" spc="15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900" spc="150" dirty="0">
                <a:latin typeface="Times New Roman" panose="02020603050405020304"/>
                <a:cs typeface="Times New Roman" panose="02020603050405020304"/>
              </a:rPr>
              <a:t>' </a:t>
            </a:r>
            <a:r>
              <a:rPr sz="3900" spc="-10" dirty="0">
                <a:latin typeface="Symbol" panose="05050102010706020507"/>
                <a:cs typeface="Symbol" panose="05050102010706020507"/>
              </a:rPr>
              <a:t></a:t>
            </a:r>
            <a:r>
              <a:rPr sz="3900" spc="-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spc="-10" dirty="0">
                <a:latin typeface="Times New Roman" panose="02020603050405020304"/>
                <a:cs typeface="Times New Roman" panose="02020603050405020304"/>
              </a:rPr>
              <a:t>0</a:t>
            </a:r>
            <a:endParaRPr sz="3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260340" y="2915920"/>
            <a:ext cx="20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Arial Unicode MS" panose="020B0604020202020204" charset="-122"/>
                <a:cs typeface="Arial Unicode MS" panose="020B0604020202020204" charset="-122"/>
              </a:rPr>
              <a:t>l</a:t>
            </a:r>
            <a:r>
              <a:rPr sz="2400" spc="250" dirty="0">
                <a:latin typeface="Arial Unicode MS" panose="020B0604020202020204" charset="-122"/>
                <a:cs typeface="Arial Unicode MS" panose="020B0604020202020204" charset="-122"/>
              </a:rPr>
              <a:t>’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55340" y="2915920"/>
            <a:ext cx="101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Arial Unicode MS" panose="020B0604020202020204" charset="-122"/>
                <a:cs typeface="Arial Unicode MS" panose="020B0604020202020204" charset="-122"/>
              </a:rPr>
              <a:t>l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48920" y="4297937"/>
            <a:ext cx="9108440" cy="2362200"/>
          </a:xfrm>
          <a:custGeom>
            <a:avLst/>
            <a:gdLst/>
            <a:ahLst/>
            <a:cxnLst/>
            <a:rect l="l" t="t" r="r" b="b"/>
            <a:pathLst>
              <a:path w="9108440" h="2362200">
                <a:moveTo>
                  <a:pt x="0" y="2362200"/>
                </a:moveTo>
                <a:lnTo>
                  <a:pt x="9108278" y="2362200"/>
                </a:lnTo>
                <a:lnTo>
                  <a:pt x="9108278" y="0"/>
                </a:lnTo>
                <a:lnTo>
                  <a:pt x="0" y="0"/>
                </a:lnTo>
                <a:lnTo>
                  <a:pt x="0" y="2362200"/>
                </a:lnTo>
                <a:close/>
              </a:path>
            </a:pathLst>
          </a:custGeom>
          <a:solidFill>
            <a:srgbClr val="FF6600">
              <a:alpha val="2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3605" y="119380"/>
            <a:ext cx="23615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</a:t>
            </a:r>
            <a:r>
              <a:rPr lang="zh-CN" altLang="en-US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为何有用</a:t>
            </a:r>
            <a:endParaRPr spc="-75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685800"/>
            <a:ext cx="8534400" cy="4846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4952" y="5553220"/>
            <a:ext cx="9091295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" indent="-118745">
              <a:lnSpc>
                <a:spcPct val="100000"/>
              </a:lnSpc>
              <a:spcBef>
                <a:spcPts val="100"/>
              </a:spcBef>
              <a:buChar char="-"/>
              <a:tabLst>
                <a:tab pos="132080" algn="l"/>
              </a:tabLst>
            </a:pPr>
            <a:r>
              <a:rPr lang="zh-CN" altLang="en-US" sz="2400" spc="-2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假设</a:t>
            </a:r>
            <a:r>
              <a:rPr lang="en-US" altLang="zh-CN" sz="2400" spc="-2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F</a:t>
            </a:r>
            <a:r>
              <a:rPr lang="zh-CN" altLang="en-US" sz="2400" spc="-2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已知</a:t>
            </a:r>
            <a:endParaRPr lang="en-US" altLang="zh-CN" sz="2400" spc="-20" dirty="0">
              <a:latin typeface="Heiti SC Medium" pitchFamily="2" charset="-128"/>
              <a:ea typeface="Heiti SC Medium" pitchFamily="2" charset="-128"/>
              <a:cs typeface="Arial Unicode MS" panose="020B0604020202020204" charset="-122"/>
            </a:endParaRPr>
          </a:p>
          <a:p>
            <a:pPr marL="131445" indent="-118745">
              <a:lnSpc>
                <a:spcPct val="100000"/>
              </a:lnSpc>
              <a:spcBef>
                <a:spcPts val="100"/>
              </a:spcBef>
              <a:buChar char="-"/>
              <a:tabLst>
                <a:tab pos="132080" algn="l"/>
              </a:tabLst>
            </a:pPr>
            <a:r>
              <a:rPr lang="zh-CN" altLang="en-US" sz="2400" spc="15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场景信息和摄像机内参数未知</a:t>
            </a:r>
            <a:endParaRPr lang="en-US" altLang="zh-CN" sz="2400" spc="150" dirty="0">
              <a:latin typeface="Heiti SC Medium" pitchFamily="2" charset="-128"/>
              <a:ea typeface="Heiti SC Medium" pitchFamily="2" charset="-128"/>
              <a:cs typeface="Arial Unicode MS" panose="020B0604020202020204" charset="-122"/>
            </a:endParaRPr>
          </a:p>
          <a:p>
            <a:pPr marL="131445" indent="-118745">
              <a:lnSpc>
                <a:spcPct val="100000"/>
              </a:lnSpc>
              <a:spcBef>
                <a:spcPts val="100"/>
              </a:spcBef>
              <a:buChar char="-"/>
              <a:tabLst>
                <a:tab pos="132080" algn="l"/>
              </a:tabLst>
            </a:pPr>
            <a:r>
              <a:rPr lang="zh-CN" altLang="en-US" sz="2400" spc="1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给定左边图片上一点，可以算出右边图像中对应点位置。</a:t>
            </a:r>
            <a:endParaRPr sz="2400" dirty="0">
              <a:latin typeface="Heiti SC Medium" pitchFamily="2" charset="-128"/>
              <a:ea typeface="Heiti SC Medium" pitchFamily="2" charset="-128"/>
              <a:cs typeface="Arial Unicode MS" panose="020B0604020202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00237" y="2814637"/>
            <a:ext cx="238125" cy="238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00600" y="2667000"/>
            <a:ext cx="4038600" cy="457200"/>
          </a:xfrm>
          <a:custGeom>
            <a:avLst/>
            <a:gdLst/>
            <a:ahLst/>
            <a:cxnLst/>
            <a:rect l="l" t="t" r="r" b="b"/>
            <a:pathLst>
              <a:path w="4038600" h="457200">
                <a:moveTo>
                  <a:pt x="0" y="457200"/>
                </a:moveTo>
                <a:lnTo>
                  <a:pt x="40386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72237" y="2814637"/>
            <a:ext cx="238125" cy="238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0" y="1981200"/>
            <a:ext cx="1705610" cy="554355"/>
          </a:xfrm>
          <a:custGeom>
            <a:avLst/>
            <a:gdLst/>
            <a:ahLst/>
            <a:cxnLst/>
            <a:rect l="l" t="t" r="r" b="b"/>
            <a:pathLst>
              <a:path w="1705609" h="554355">
                <a:moveTo>
                  <a:pt x="0" y="553998"/>
                </a:moveTo>
                <a:lnTo>
                  <a:pt x="1705514" y="553998"/>
                </a:lnTo>
                <a:lnTo>
                  <a:pt x="1705514" y="0"/>
                </a:lnTo>
                <a:lnTo>
                  <a:pt x="0" y="0"/>
                </a:lnTo>
                <a:lnTo>
                  <a:pt x="0" y="5539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36740" y="1887220"/>
            <a:ext cx="1601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29" dirty="0">
                <a:latin typeface="Arial Unicode MS" panose="020B0604020202020204" charset="-122"/>
                <a:cs typeface="Arial Unicode MS" panose="020B0604020202020204" charset="-122"/>
              </a:rPr>
              <a:t>l’ </a:t>
            </a:r>
            <a:r>
              <a:rPr sz="3600" spc="110" dirty="0">
                <a:latin typeface="Arial Unicode MS" panose="020B0604020202020204" charset="-122"/>
                <a:cs typeface="Arial Unicode MS" panose="020B0604020202020204" charset="-122"/>
              </a:rPr>
              <a:t>= </a:t>
            </a:r>
            <a:r>
              <a:rPr sz="3600" spc="-345" dirty="0">
                <a:latin typeface="Arial Unicode MS" panose="020B0604020202020204" charset="-122"/>
                <a:cs typeface="Arial Unicode MS" panose="020B0604020202020204" charset="-122"/>
              </a:rPr>
              <a:t>F</a:t>
            </a:r>
            <a:r>
              <a:rPr sz="3600" spc="-517" baseline="24000" dirty="0">
                <a:latin typeface="Arial Unicode MS" panose="020B0604020202020204" charset="-122"/>
                <a:cs typeface="Arial Unicode MS" panose="020B0604020202020204" charset="-122"/>
              </a:rPr>
              <a:t>T</a:t>
            </a:r>
            <a:r>
              <a:rPr sz="3600" spc="-562" baseline="2400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3600" spc="150" dirty="0">
                <a:latin typeface="Arial Unicode MS" panose="020B0604020202020204" charset="-122"/>
                <a:cs typeface="Arial Unicode MS" panose="020B0604020202020204" charset="-122"/>
              </a:rPr>
              <a:t>p</a:t>
            </a:r>
            <a:endParaRPr sz="3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2739" y="2225865"/>
            <a:ext cx="2692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30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p</a:t>
            </a:r>
            <a:endParaRPr sz="32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46140" y="2302065"/>
            <a:ext cx="4032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35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p</a:t>
            </a:r>
            <a:r>
              <a:rPr sz="3200" spc="325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’</a:t>
            </a:r>
            <a:endParaRPr sz="32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5935" y="201295"/>
            <a:ext cx="30721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</a:t>
            </a:r>
            <a:r>
              <a:rPr lang="zh-CN" altLang="en-US" spc="1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为何有用</a:t>
            </a:r>
            <a:endParaRPr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1600" y="1447800"/>
            <a:ext cx="8261984" cy="273600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55600" marR="5080" indent="-342900">
              <a:lnSpc>
                <a:spcPts val="3330"/>
              </a:lnSpc>
              <a:spcBef>
                <a:spcPts val="23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 </a:t>
            </a:r>
            <a:r>
              <a:rPr lang="zh-CN" altLang="en-US" sz="2400" spc="-1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包含两幅图像的极几何关系，与摄像机矩阵有关</a:t>
            </a:r>
            <a:endParaRPr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55600" marR="34734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lang="en-US" altLang="zh-CN" sz="2400" spc="-5" dirty="0">
                <a:solidFill>
                  <a:srgbClr val="CC33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</a:t>
            </a:r>
            <a:r>
              <a:rPr lang="zh-CN" altLang="en-US" sz="2400" spc="-5" dirty="0">
                <a:solidFill>
                  <a:srgbClr val="CC33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约束了相同场景在不同视角中的变换情况。</a:t>
            </a:r>
            <a:endParaRPr lang="en-US" altLang="zh-CN" sz="2400" spc="-5" dirty="0">
              <a:solidFill>
                <a:srgbClr val="CC33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12700" marR="347345">
              <a:lnSpc>
                <a:spcPct val="100000"/>
              </a:lnSpc>
              <a:tabLst>
                <a:tab pos="354965" algn="l"/>
                <a:tab pos="355600" algn="l"/>
              </a:tabLst>
            </a:pPr>
            <a:endParaRPr lang="en-US" altLang="zh-CN" sz="2400" spc="-5" dirty="0">
              <a:solidFill>
                <a:srgbClr val="CC33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55600" marR="34734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spc="-1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应用</a:t>
            </a:r>
            <a:r>
              <a:rPr sz="2400" spc="-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:</a:t>
            </a:r>
            <a:endParaRPr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969645" lvl="2" indent="-423545">
              <a:lnSpc>
                <a:spcPts val="3345"/>
              </a:lnSpc>
              <a:buChar char="•"/>
              <a:tabLst>
                <a:tab pos="969010" algn="l"/>
                <a:tab pos="970280" algn="l"/>
              </a:tabLst>
            </a:pP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三维重构</a:t>
            </a:r>
            <a:endParaRPr lang="en-US" altLang="zh-CN"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969645" lvl="2" indent="-423545">
              <a:lnSpc>
                <a:spcPts val="3345"/>
              </a:lnSpc>
              <a:buChar char="•"/>
              <a:tabLst>
                <a:tab pos="969010" algn="l"/>
                <a:tab pos="970280" algn="l"/>
              </a:tabLst>
            </a:pPr>
            <a:r>
              <a:rPr lang="zh-CN" altLang="en-US" sz="2400" spc="-1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多视图匹配</a:t>
            </a:r>
            <a:endParaRPr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903" y="298005"/>
            <a:ext cx="723265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charset="-122"/>
                <a:ea typeface="黑体" panose="02010609060101010101" charset="-122"/>
              </a:rPr>
              <a:t>从单幅视图恢复结构</a:t>
            </a:r>
            <a:endParaRPr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84200" y="4983670"/>
            <a:ext cx="7976234" cy="76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3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难点：</a:t>
            </a:r>
            <a:endParaRPr lang="en-US" altLang="zh-CN" sz="2400" spc="135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3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单幅视图</a:t>
            </a:r>
            <a:r>
              <a:rPr lang="en-US" altLang="zh-CN" sz="2400" spc="13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2D</a:t>
            </a:r>
            <a:r>
              <a:rPr lang="zh-CN" altLang="en-US" sz="2400" spc="13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到</a:t>
            </a:r>
            <a:r>
              <a:rPr lang="en-US" altLang="zh-CN" sz="2400" spc="13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3D</a:t>
            </a:r>
            <a:r>
              <a:rPr lang="zh-CN" altLang="en-US" sz="2400" spc="13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的映射具有多义性。</a:t>
            </a:r>
            <a:endParaRPr lang="en-US" altLang="zh-CN" sz="2400" spc="135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945832" y="1288994"/>
            <a:ext cx="7252335" cy="2985770"/>
            <a:chOff x="307340" y="1219200"/>
            <a:chExt cx="7252335" cy="2985770"/>
          </a:xfrm>
        </p:grpSpPr>
        <p:sp>
          <p:nvSpPr>
            <p:cNvPr id="56" name="object 3"/>
            <p:cNvSpPr/>
            <p:nvPr/>
          </p:nvSpPr>
          <p:spPr>
            <a:xfrm>
              <a:off x="4863468" y="1815290"/>
              <a:ext cx="1322070" cy="2160905"/>
            </a:xfrm>
            <a:custGeom>
              <a:avLst/>
              <a:gdLst/>
              <a:ahLst/>
              <a:cxnLst/>
              <a:rect l="l" t="t" r="r" b="b"/>
              <a:pathLst>
                <a:path w="1322070" h="2160904">
                  <a:moveTo>
                    <a:pt x="1322062" y="0"/>
                  </a:moveTo>
                  <a:lnTo>
                    <a:pt x="171550" y="878889"/>
                  </a:lnTo>
                  <a:lnTo>
                    <a:pt x="0" y="2160617"/>
                  </a:lnTo>
                  <a:lnTo>
                    <a:pt x="60553" y="2114359"/>
                  </a:lnTo>
                  <a:lnTo>
                    <a:pt x="1029404" y="1374242"/>
                  </a:lnTo>
                  <a:lnTo>
                    <a:pt x="1322062" y="0"/>
                  </a:lnTo>
                  <a:close/>
                </a:path>
              </a:pathLst>
            </a:custGeom>
            <a:solidFill>
              <a:srgbClr val="C0C0C0">
                <a:alpha val="529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4"/>
            <p:cNvSpPr/>
            <p:nvPr/>
          </p:nvSpPr>
          <p:spPr>
            <a:xfrm>
              <a:off x="4863468" y="1815291"/>
              <a:ext cx="1322070" cy="2160905"/>
            </a:xfrm>
            <a:custGeom>
              <a:avLst/>
              <a:gdLst/>
              <a:ahLst/>
              <a:cxnLst/>
              <a:rect l="l" t="t" r="r" b="b"/>
              <a:pathLst>
                <a:path w="1322070" h="2160904">
                  <a:moveTo>
                    <a:pt x="60553" y="2114359"/>
                  </a:moveTo>
                  <a:lnTo>
                    <a:pt x="1029405" y="1374242"/>
                  </a:lnTo>
                  <a:lnTo>
                    <a:pt x="1322062" y="0"/>
                  </a:lnTo>
                  <a:lnTo>
                    <a:pt x="171550" y="878889"/>
                  </a:lnTo>
                  <a:lnTo>
                    <a:pt x="0" y="2160617"/>
                  </a:lnTo>
                  <a:lnTo>
                    <a:pt x="121106" y="206810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"/>
            <p:cNvSpPr/>
            <p:nvPr/>
          </p:nvSpPr>
          <p:spPr>
            <a:xfrm>
              <a:off x="2819400" y="2038350"/>
              <a:ext cx="628650" cy="1085850"/>
            </a:xfrm>
            <a:custGeom>
              <a:avLst/>
              <a:gdLst/>
              <a:ahLst/>
              <a:cxnLst/>
              <a:rect l="l" t="t" r="r" b="b"/>
              <a:pathLst>
                <a:path w="628650" h="1085850">
                  <a:moveTo>
                    <a:pt x="0" y="1085849"/>
                  </a:moveTo>
                  <a:lnTo>
                    <a:pt x="628650" y="1085849"/>
                  </a:lnTo>
                  <a:lnTo>
                    <a:pt x="628650" y="0"/>
                  </a:lnTo>
                  <a:lnTo>
                    <a:pt x="0" y="0"/>
                  </a:lnTo>
                  <a:lnTo>
                    <a:pt x="0" y="108584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6"/>
            <p:cNvSpPr/>
            <p:nvPr/>
          </p:nvSpPr>
          <p:spPr>
            <a:xfrm>
              <a:off x="3448051" y="1828800"/>
              <a:ext cx="209550" cy="1295400"/>
            </a:xfrm>
            <a:custGeom>
              <a:avLst/>
              <a:gdLst/>
              <a:ahLst/>
              <a:cxnLst/>
              <a:rect l="l" t="t" r="r" b="b"/>
              <a:pathLst>
                <a:path w="209550" h="1295400">
                  <a:moveTo>
                    <a:pt x="209548" y="0"/>
                  </a:moveTo>
                  <a:lnTo>
                    <a:pt x="0" y="209550"/>
                  </a:lnTo>
                  <a:lnTo>
                    <a:pt x="0" y="1295400"/>
                  </a:lnTo>
                  <a:lnTo>
                    <a:pt x="209548" y="1085851"/>
                  </a:lnTo>
                  <a:lnTo>
                    <a:pt x="209548" y="0"/>
                  </a:lnTo>
                  <a:close/>
                </a:path>
              </a:pathLst>
            </a:custGeom>
            <a:solidFill>
              <a:srgbClr val="000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7"/>
            <p:cNvSpPr/>
            <p:nvPr/>
          </p:nvSpPr>
          <p:spPr>
            <a:xfrm>
              <a:off x="2819400" y="1828800"/>
              <a:ext cx="838200" cy="209550"/>
            </a:xfrm>
            <a:custGeom>
              <a:avLst/>
              <a:gdLst/>
              <a:ahLst/>
              <a:cxnLst/>
              <a:rect l="l" t="t" r="r" b="b"/>
              <a:pathLst>
                <a:path w="838200" h="209550">
                  <a:moveTo>
                    <a:pt x="838200" y="0"/>
                  </a:moveTo>
                  <a:lnTo>
                    <a:pt x="209551" y="0"/>
                  </a:lnTo>
                  <a:lnTo>
                    <a:pt x="0" y="209550"/>
                  </a:lnTo>
                  <a:lnTo>
                    <a:pt x="628651" y="20955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23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8"/>
            <p:cNvSpPr/>
            <p:nvPr/>
          </p:nvSpPr>
          <p:spPr>
            <a:xfrm>
              <a:off x="2819400" y="1828800"/>
              <a:ext cx="838200" cy="1295400"/>
            </a:xfrm>
            <a:custGeom>
              <a:avLst/>
              <a:gdLst/>
              <a:ahLst/>
              <a:cxnLst/>
              <a:rect l="l" t="t" r="r" b="b"/>
              <a:pathLst>
                <a:path w="838200" h="1295400">
                  <a:moveTo>
                    <a:pt x="0" y="209550"/>
                  </a:moveTo>
                  <a:lnTo>
                    <a:pt x="209550" y="0"/>
                  </a:lnTo>
                  <a:lnTo>
                    <a:pt x="838200" y="0"/>
                  </a:lnTo>
                  <a:lnTo>
                    <a:pt x="838200" y="1085851"/>
                  </a:lnTo>
                  <a:lnTo>
                    <a:pt x="628650" y="1295400"/>
                  </a:lnTo>
                  <a:lnTo>
                    <a:pt x="0" y="1295400"/>
                  </a:lnTo>
                  <a:lnTo>
                    <a:pt x="0" y="209550"/>
                  </a:lnTo>
                  <a:close/>
                </a:path>
              </a:pathLst>
            </a:custGeom>
            <a:ln w="25400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9"/>
            <p:cNvSpPr/>
            <p:nvPr/>
          </p:nvSpPr>
          <p:spPr>
            <a:xfrm>
              <a:off x="2819400" y="1828800"/>
              <a:ext cx="838200" cy="209550"/>
            </a:xfrm>
            <a:custGeom>
              <a:avLst/>
              <a:gdLst/>
              <a:ahLst/>
              <a:cxnLst/>
              <a:rect l="l" t="t" r="r" b="b"/>
              <a:pathLst>
                <a:path w="838200" h="209550">
                  <a:moveTo>
                    <a:pt x="0" y="209550"/>
                  </a:moveTo>
                  <a:lnTo>
                    <a:pt x="628650" y="209550"/>
                  </a:lnTo>
                  <a:lnTo>
                    <a:pt x="838200" y="0"/>
                  </a:lnTo>
                </a:path>
              </a:pathLst>
            </a:custGeom>
            <a:ln w="25400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10"/>
            <p:cNvSpPr/>
            <p:nvPr/>
          </p:nvSpPr>
          <p:spPr>
            <a:xfrm>
              <a:off x="3448050" y="2038350"/>
              <a:ext cx="0" cy="1085850"/>
            </a:xfrm>
            <a:custGeom>
              <a:avLst/>
              <a:gdLst/>
              <a:ahLst/>
              <a:cxnLst/>
              <a:rect l="l" t="t" r="r" b="b"/>
              <a:pathLst>
                <a:path h="1085850">
                  <a:moveTo>
                    <a:pt x="0" y="0"/>
                  </a:moveTo>
                  <a:lnTo>
                    <a:pt x="0" y="1085849"/>
                  </a:lnTo>
                </a:path>
              </a:pathLst>
            </a:custGeom>
            <a:ln w="25400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11"/>
            <p:cNvSpPr/>
            <p:nvPr/>
          </p:nvSpPr>
          <p:spPr>
            <a:xfrm>
              <a:off x="5194300" y="2778125"/>
              <a:ext cx="333375" cy="574675"/>
            </a:xfrm>
            <a:custGeom>
              <a:avLst/>
              <a:gdLst/>
              <a:ahLst/>
              <a:cxnLst/>
              <a:rect l="l" t="t" r="r" b="b"/>
              <a:pathLst>
                <a:path w="333375" h="574675">
                  <a:moveTo>
                    <a:pt x="0" y="574674"/>
                  </a:moveTo>
                  <a:lnTo>
                    <a:pt x="333375" y="574674"/>
                  </a:lnTo>
                  <a:lnTo>
                    <a:pt x="333375" y="0"/>
                  </a:lnTo>
                  <a:lnTo>
                    <a:pt x="0" y="0"/>
                  </a:lnTo>
                  <a:lnTo>
                    <a:pt x="0" y="574674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12"/>
            <p:cNvSpPr/>
            <p:nvPr/>
          </p:nvSpPr>
          <p:spPr>
            <a:xfrm>
              <a:off x="5527675" y="2667000"/>
              <a:ext cx="111125" cy="685800"/>
            </a:xfrm>
            <a:custGeom>
              <a:avLst/>
              <a:gdLst/>
              <a:ahLst/>
              <a:cxnLst/>
              <a:rect l="l" t="t" r="r" b="b"/>
              <a:pathLst>
                <a:path w="111125" h="685800">
                  <a:moveTo>
                    <a:pt x="111125" y="0"/>
                  </a:moveTo>
                  <a:lnTo>
                    <a:pt x="0" y="111125"/>
                  </a:lnTo>
                  <a:lnTo>
                    <a:pt x="0" y="685800"/>
                  </a:lnTo>
                  <a:lnTo>
                    <a:pt x="111125" y="574675"/>
                  </a:lnTo>
                  <a:lnTo>
                    <a:pt x="111125" y="0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13"/>
            <p:cNvSpPr/>
            <p:nvPr/>
          </p:nvSpPr>
          <p:spPr>
            <a:xfrm>
              <a:off x="5194300" y="2667000"/>
              <a:ext cx="444500" cy="111125"/>
            </a:xfrm>
            <a:custGeom>
              <a:avLst/>
              <a:gdLst/>
              <a:ahLst/>
              <a:cxnLst/>
              <a:rect l="l" t="t" r="r" b="b"/>
              <a:pathLst>
                <a:path w="444500" h="111125">
                  <a:moveTo>
                    <a:pt x="444500" y="0"/>
                  </a:moveTo>
                  <a:lnTo>
                    <a:pt x="111125" y="0"/>
                  </a:lnTo>
                  <a:lnTo>
                    <a:pt x="0" y="111125"/>
                  </a:lnTo>
                  <a:lnTo>
                    <a:pt x="333375" y="111125"/>
                  </a:lnTo>
                  <a:lnTo>
                    <a:pt x="444500" y="0"/>
                  </a:lnTo>
                  <a:close/>
                </a:path>
              </a:pathLst>
            </a:custGeom>
            <a:solidFill>
              <a:srgbClr val="AB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14"/>
            <p:cNvSpPr/>
            <p:nvPr/>
          </p:nvSpPr>
          <p:spPr>
            <a:xfrm>
              <a:off x="5194300" y="2667000"/>
              <a:ext cx="444500" cy="685800"/>
            </a:xfrm>
            <a:custGeom>
              <a:avLst/>
              <a:gdLst/>
              <a:ahLst/>
              <a:cxnLst/>
              <a:rect l="l" t="t" r="r" b="b"/>
              <a:pathLst>
                <a:path w="444500" h="685800">
                  <a:moveTo>
                    <a:pt x="0" y="111125"/>
                  </a:moveTo>
                  <a:lnTo>
                    <a:pt x="111125" y="0"/>
                  </a:lnTo>
                  <a:lnTo>
                    <a:pt x="444500" y="0"/>
                  </a:lnTo>
                  <a:lnTo>
                    <a:pt x="444500" y="574675"/>
                  </a:lnTo>
                  <a:lnTo>
                    <a:pt x="333375" y="685800"/>
                  </a:lnTo>
                  <a:lnTo>
                    <a:pt x="0" y="685800"/>
                  </a:lnTo>
                  <a:lnTo>
                    <a:pt x="0" y="111125"/>
                  </a:lnTo>
                  <a:close/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15"/>
            <p:cNvSpPr/>
            <p:nvPr/>
          </p:nvSpPr>
          <p:spPr>
            <a:xfrm>
              <a:off x="5194300" y="2667000"/>
              <a:ext cx="444500" cy="111125"/>
            </a:xfrm>
            <a:custGeom>
              <a:avLst/>
              <a:gdLst/>
              <a:ahLst/>
              <a:cxnLst/>
              <a:rect l="l" t="t" r="r" b="b"/>
              <a:pathLst>
                <a:path w="444500" h="111125">
                  <a:moveTo>
                    <a:pt x="0" y="111125"/>
                  </a:moveTo>
                  <a:lnTo>
                    <a:pt x="333375" y="111125"/>
                  </a:lnTo>
                  <a:lnTo>
                    <a:pt x="444500" y="0"/>
                  </a:lnTo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16"/>
            <p:cNvSpPr/>
            <p:nvPr/>
          </p:nvSpPr>
          <p:spPr>
            <a:xfrm>
              <a:off x="5527675" y="2778125"/>
              <a:ext cx="0" cy="574675"/>
            </a:xfrm>
            <a:custGeom>
              <a:avLst/>
              <a:gdLst/>
              <a:ahLst/>
              <a:cxnLst/>
              <a:rect l="l" t="t" r="r" b="b"/>
              <a:pathLst>
                <a:path h="574675">
                  <a:moveTo>
                    <a:pt x="0" y="0"/>
                  </a:moveTo>
                  <a:lnTo>
                    <a:pt x="0" y="574674"/>
                  </a:lnTo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17"/>
            <p:cNvSpPr/>
            <p:nvPr/>
          </p:nvSpPr>
          <p:spPr>
            <a:xfrm>
              <a:off x="3429000" y="2057400"/>
              <a:ext cx="3200400" cy="1143000"/>
            </a:xfrm>
            <a:custGeom>
              <a:avLst/>
              <a:gdLst/>
              <a:ahLst/>
              <a:cxnLst/>
              <a:rect l="l" t="t" r="r" b="b"/>
              <a:pathLst>
                <a:path w="3200400" h="1143000">
                  <a:moveTo>
                    <a:pt x="3200400" y="11430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18"/>
            <p:cNvSpPr/>
            <p:nvPr/>
          </p:nvSpPr>
          <p:spPr>
            <a:xfrm>
              <a:off x="6477000" y="3124200"/>
              <a:ext cx="228600" cy="228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19"/>
            <p:cNvSpPr/>
            <p:nvPr/>
          </p:nvSpPr>
          <p:spPr>
            <a:xfrm>
              <a:off x="6477000" y="31242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20"/>
            <p:cNvSpPr/>
            <p:nvPr/>
          </p:nvSpPr>
          <p:spPr>
            <a:xfrm>
              <a:off x="5486400" y="2743200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21"/>
            <p:cNvSpPr/>
            <p:nvPr/>
          </p:nvSpPr>
          <p:spPr>
            <a:xfrm>
              <a:off x="3352800" y="1981200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22"/>
            <p:cNvSpPr/>
            <p:nvPr/>
          </p:nvSpPr>
          <p:spPr>
            <a:xfrm>
              <a:off x="762000" y="16764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23"/>
            <p:cNvSpPr/>
            <p:nvPr/>
          </p:nvSpPr>
          <p:spPr>
            <a:xfrm>
              <a:off x="914400" y="15240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24"/>
            <p:cNvSpPr/>
            <p:nvPr/>
          </p:nvSpPr>
          <p:spPr>
            <a:xfrm>
              <a:off x="1066800" y="14478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25"/>
            <p:cNvSpPr/>
            <p:nvPr/>
          </p:nvSpPr>
          <p:spPr>
            <a:xfrm>
              <a:off x="1219200" y="12954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26"/>
            <p:cNvSpPr/>
            <p:nvPr/>
          </p:nvSpPr>
          <p:spPr>
            <a:xfrm>
              <a:off x="762000" y="1219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27"/>
            <p:cNvSpPr/>
            <p:nvPr/>
          </p:nvSpPr>
          <p:spPr>
            <a:xfrm>
              <a:off x="1371600" y="12192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28"/>
            <p:cNvSpPr/>
            <p:nvPr/>
          </p:nvSpPr>
          <p:spPr>
            <a:xfrm>
              <a:off x="762000" y="14478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29"/>
            <p:cNvSpPr/>
            <p:nvPr/>
          </p:nvSpPr>
          <p:spPr>
            <a:xfrm>
              <a:off x="762000" y="16764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30"/>
            <p:cNvSpPr/>
            <p:nvPr/>
          </p:nvSpPr>
          <p:spPr>
            <a:xfrm>
              <a:off x="762000" y="19050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31"/>
            <p:cNvSpPr/>
            <p:nvPr/>
          </p:nvSpPr>
          <p:spPr>
            <a:xfrm>
              <a:off x="762000" y="21336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32"/>
            <p:cNvSpPr/>
            <p:nvPr/>
          </p:nvSpPr>
          <p:spPr>
            <a:xfrm>
              <a:off x="762000" y="2362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33"/>
            <p:cNvSpPr/>
            <p:nvPr/>
          </p:nvSpPr>
          <p:spPr>
            <a:xfrm>
              <a:off x="1219200" y="2362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34"/>
            <p:cNvSpPr/>
            <p:nvPr/>
          </p:nvSpPr>
          <p:spPr>
            <a:xfrm>
              <a:off x="990600" y="2362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35"/>
            <p:cNvSpPr/>
            <p:nvPr/>
          </p:nvSpPr>
          <p:spPr>
            <a:xfrm>
              <a:off x="1447800" y="2362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36"/>
            <p:cNvSpPr/>
            <p:nvPr/>
          </p:nvSpPr>
          <p:spPr>
            <a:xfrm>
              <a:off x="762000" y="28956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37"/>
            <p:cNvSpPr/>
            <p:nvPr/>
          </p:nvSpPr>
          <p:spPr>
            <a:xfrm>
              <a:off x="914400" y="27432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38"/>
            <p:cNvSpPr/>
            <p:nvPr/>
          </p:nvSpPr>
          <p:spPr>
            <a:xfrm>
              <a:off x="1143000" y="25908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39"/>
            <p:cNvSpPr/>
            <p:nvPr/>
          </p:nvSpPr>
          <p:spPr>
            <a:xfrm>
              <a:off x="1295400" y="24384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0"/>
            <p:cNvSpPr/>
            <p:nvPr/>
          </p:nvSpPr>
          <p:spPr>
            <a:xfrm>
              <a:off x="1371600" y="24384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41"/>
            <p:cNvSpPr/>
            <p:nvPr/>
          </p:nvSpPr>
          <p:spPr>
            <a:xfrm>
              <a:off x="6473826" y="2279650"/>
              <a:ext cx="228600" cy="970280"/>
            </a:xfrm>
            <a:custGeom>
              <a:avLst/>
              <a:gdLst/>
              <a:ahLst/>
              <a:cxnLst/>
              <a:rect l="l" t="t" r="r" b="b"/>
              <a:pathLst>
                <a:path w="228600" h="970280">
                  <a:moveTo>
                    <a:pt x="152400" y="228600"/>
                  </a:moveTo>
                  <a:lnTo>
                    <a:pt x="76200" y="228600"/>
                  </a:lnTo>
                  <a:lnTo>
                    <a:pt x="76198" y="969962"/>
                  </a:lnTo>
                  <a:lnTo>
                    <a:pt x="152398" y="969962"/>
                  </a:lnTo>
                  <a:lnTo>
                    <a:pt x="152400" y="228600"/>
                  </a:lnTo>
                  <a:close/>
                </a:path>
                <a:path w="228600" h="970280">
                  <a:moveTo>
                    <a:pt x="114300" y="0"/>
                  </a:moveTo>
                  <a:lnTo>
                    <a:pt x="0" y="228600"/>
                  </a:lnTo>
                  <a:lnTo>
                    <a:pt x="228600" y="2286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42"/>
            <p:cNvSpPr/>
            <p:nvPr/>
          </p:nvSpPr>
          <p:spPr>
            <a:xfrm>
              <a:off x="6549505" y="2867867"/>
              <a:ext cx="772160" cy="407670"/>
            </a:xfrm>
            <a:custGeom>
              <a:avLst/>
              <a:gdLst/>
              <a:ahLst/>
              <a:cxnLst/>
              <a:rect l="l" t="t" r="r" b="b"/>
              <a:pathLst>
                <a:path w="772159" h="407670">
                  <a:moveTo>
                    <a:pt x="516050" y="0"/>
                  </a:moveTo>
                  <a:lnTo>
                    <a:pt x="549673" y="68380"/>
                  </a:lnTo>
                  <a:lnTo>
                    <a:pt x="0" y="338664"/>
                  </a:lnTo>
                  <a:lnTo>
                    <a:pt x="33624" y="407045"/>
                  </a:lnTo>
                  <a:lnTo>
                    <a:pt x="583298" y="136761"/>
                  </a:lnTo>
                  <a:lnTo>
                    <a:pt x="668919" y="136761"/>
                  </a:lnTo>
                  <a:lnTo>
                    <a:pt x="771626" y="1699"/>
                  </a:lnTo>
                  <a:lnTo>
                    <a:pt x="516050" y="0"/>
                  </a:lnTo>
                  <a:close/>
                </a:path>
                <a:path w="772159" h="407670">
                  <a:moveTo>
                    <a:pt x="668919" y="136761"/>
                  </a:moveTo>
                  <a:lnTo>
                    <a:pt x="583298" y="136761"/>
                  </a:lnTo>
                  <a:lnTo>
                    <a:pt x="616921" y="205140"/>
                  </a:lnTo>
                  <a:lnTo>
                    <a:pt x="668919" y="1367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43"/>
            <p:cNvSpPr/>
            <p:nvPr/>
          </p:nvSpPr>
          <p:spPr>
            <a:xfrm>
              <a:off x="6588125" y="3135312"/>
              <a:ext cx="971550" cy="228600"/>
            </a:xfrm>
            <a:custGeom>
              <a:avLst/>
              <a:gdLst/>
              <a:ahLst/>
              <a:cxnLst/>
              <a:rect l="l" t="t" r="r" b="b"/>
              <a:pathLst>
                <a:path w="971550" h="228600">
                  <a:moveTo>
                    <a:pt x="742950" y="0"/>
                  </a:moveTo>
                  <a:lnTo>
                    <a:pt x="742950" y="76200"/>
                  </a:lnTo>
                  <a:lnTo>
                    <a:pt x="0" y="76200"/>
                  </a:lnTo>
                  <a:lnTo>
                    <a:pt x="0" y="152400"/>
                  </a:lnTo>
                  <a:lnTo>
                    <a:pt x="742950" y="152400"/>
                  </a:lnTo>
                  <a:lnTo>
                    <a:pt x="742950" y="228600"/>
                  </a:lnTo>
                  <a:lnTo>
                    <a:pt x="971550" y="1143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44"/>
            <p:cNvSpPr/>
            <p:nvPr/>
          </p:nvSpPr>
          <p:spPr>
            <a:xfrm>
              <a:off x="647700" y="1884362"/>
              <a:ext cx="228600" cy="970280"/>
            </a:xfrm>
            <a:custGeom>
              <a:avLst/>
              <a:gdLst/>
              <a:ahLst/>
              <a:cxnLst/>
              <a:rect l="l" t="t" r="r" b="b"/>
              <a:pathLst>
                <a:path w="228600" h="970280">
                  <a:moveTo>
                    <a:pt x="152400" y="228600"/>
                  </a:moveTo>
                  <a:lnTo>
                    <a:pt x="76200" y="228600"/>
                  </a:lnTo>
                  <a:lnTo>
                    <a:pt x="76199" y="969962"/>
                  </a:lnTo>
                  <a:lnTo>
                    <a:pt x="152399" y="969962"/>
                  </a:lnTo>
                  <a:lnTo>
                    <a:pt x="152400" y="228600"/>
                  </a:lnTo>
                  <a:close/>
                </a:path>
                <a:path w="228600" h="970280">
                  <a:moveTo>
                    <a:pt x="114300" y="0"/>
                  </a:moveTo>
                  <a:lnTo>
                    <a:pt x="0" y="228600"/>
                  </a:lnTo>
                  <a:lnTo>
                    <a:pt x="228600" y="22860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45"/>
            <p:cNvSpPr/>
            <p:nvPr/>
          </p:nvSpPr>
          <p:spPr>
            <a:xfrm>
              <a:off x="716792" y="2232670"/>
              <a:ext cx="937894" cy="643255"/>
            </a:xfrm>
            <a:custGeom>
              <a:avLst/>
              <a:gdLst/>
              <a:ahLst/>
              <a:cxnLst/>
              <a:rect l="l" t="t" r="r" b="b"/>
              <a:pathLst>
                <a:path w="937894" h="643255">
                  <a:moveTo>
                    <a:pt x="937631" y="0"/>
                  </a:moveTo>
                  <a:lnTo>
                    <a:pt x="684034" y="31795"/>
                  </a:lnTo>
                  <a:lnTo>
                    <a:pt x="726325" y="95181"/>
                  </a:lnTo>
                  <a:lnTo>
                    <a:pt x="0" y="579791"/>
                  </a:lnTo>
                  <a:lnTo>
                    <a:pt x="42291" y="643178"/>
                  </a:lnTo>
                  <a:lnTo>
                    <a:pt x="768618" y="158568"/>
                  </a:lnTo>
                  <a:lnTo>
                    <a:pt x="847099" y="158568"/>
                  </a:lnTo>
                  <a:lnTo>
                    <a:pt x="937631" y="0"/>
                  </a:lnTo>
                  <a:close/>
                </a:path>
                <a:path w="937894" h="643255">
                  <a:moveTo>
                    <a:pt x="847099" y="158568"/>
                  </a:moveTo>
                  <a:lnTo>
                    <a:pt x="768618" y="158568"/>
                  </a:lnTo>
                  <a:lnTo>
                    <a:pt x="810910" y="221955"/>
                  </a:lnTo>
                  <a:lnTo>
                    <a:pt x="847099" y="158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46"/>
            <p:cNvSpPr/>
            <p:nvPr/>
          </p:nvSpPr>
          <p:spPr>
            <a:xfrm>
              <a:off x="762000" y="2740023"/>
              <a:ext cx="971550" cy="228600"/>
            </a:xfrm>
            <a:custGeom>
              <a:avLst/>
              <a:gdLst/>
              <a:ahLst/>
              <a:cxnLst/>
              <a:rect l="l" t="t" r="r" b="b"/>
              <a:pathLst>
                <a:path w="971550" h="228600">
                  <a:moveTo>
                    <a:pt x="895350" y="152400"/>
                  </a:moveTo>
                  <a:lnTo>
                    <a:pt x="742950" y="152400"/>
                  </a:lnTo>
                  <a:lnTo>
                    <a:pt x="742950" y="228600"/>
                  </a:lnTo>
                  <a:lnTo>
                    <a:pt x="895350" y="152400"/>
                  </a:lnTo>
                  <a:close/>
                </a:path>
                <a:path w="971550" h="228600">
                  <a:moveTo>
                    <a:pt x="742950" y="0"/>
                  </a:moveTo>
                  <a:lnTo>
                    <a:pt x="742950" y="76200"/>
                  </a:lnTo>
                  <a:lnTo>
                    <a:pt x="0" y="76201"/>
                  </a:lnTo>
                  <a:lnTo>
                    <a:pt x="0" y="152401"/>
                  </a:lnTo>
                  <a:lnTo>
                    <a:pt x="895350" y="152400"/>
                  </a:lnTo>
                  <a:lnTo>
                    <a:pt x="971550" y="1143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47"/>
            <p:cNvSpPr txBox="1"/>
            <p:nvPr/>
          </p:nvSpPr>
          <p:spPr>
            <a:xfrm>
              <a:off x="383540" y="2839720"/>
              <a:ext cx="4559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r>
                <a:rPr sz="2400" spc="112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240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01" name="object 48"/>
            <p:cNvSpPr txBox="1"/>
            <p:nvPr/>
          </p:nvSpPr>
          <p:spPr>
            <a:xfrm>
              <a:off x="3126739" y="2077720"/>
              <a:ext cx="1905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305" dirty="0">
                  <a:solidFill>
                    <a:srgbClr val="FFFFFF"/>
                  </a:solidFill>
                  <a:latin typeface="Arial Unicode MS" panose="020B0604020202020204" charset="-122"/>
                  <a:cs typeface="Arial Unicode MS" panose="020B0604020202020204" charset="-122"/>
                </a:rPr>
                <a:t>P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02" name="object 49"/>
            <p:cNvSpPr txBox="1"/>
            <p:nvPr/>
          </p:nvSpPr>
          <p:spPr>
            <a:xfrm>
              <a:off x="5660390" y="23063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 panose="020B0604020202020204" charset="-122"/>
                  <a:cs typeface="Arial Unicode MS" panose="020B0604020202020204" charset="-122"/>
                </a:rPr>
                <a:t>p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03" name="object 50"/>
            <p:cNvSpPr txBox="1"/>
            <p:nvPr/>
          </p:nvSpPr>
          <p:spPr>
            <a:xfrm>
              <a:off x="307340" y="3346894"/>
              <a:ext cx="3161665" cy="781050"/>
            </a:xfrm>
            <a:prstGeom prst="rect">
              <a:avLst/>
            </a:prstGeom>
          </p:spPr>
          <p:txBody>
            <a:bodyPr vert="horz" wrap="square" lIns="0" tIns="119380" rIns="0" bIns="0" rtlCol="0">
              <a:spAutoFit/>
            </a:bodyPr>
            <a:lstStyle/>
            <a:p>
              <a:pPr marR="5080" algn="r">
                <a:lnSpc>
                  <a:spcPct val="100000"/>
                </a:lnSpc>
                <a:spcBef>
                  <a:spcPts val="940"/>
                </a:spcBef>
              </a:pPr>
              <a:r>
                <a:rPr lang="zh-CN" altLang="en-US" spc="-100" dirty="0">
                  <a:latin typeface="黑体" panose="02010609060101010101" charset="-122"/>
                  <a:ea typeface="黑体" panose="02010609060101010101" charset="-122"/>
                  <a:cs typeface="Arial Unicode MS" panose="020B0604020202020204" charset="-122"/>
                </a:rPr>
                <a:t>场景</a:t>
              </a:r>
              <a:endParaRPr sz="1800" dirty="0">
                <a:latin typeface="黑体" panose="02010609060101010101" charset="-122"/>
                <a:ea typeface="黑体" panose="02010609060101010101" charset="-122"/>
                <a:cs typeface="Arial Unicode MS" panose="020B0604020202020204" charset="-122"/>
              </a:endParaRPr>
            </a:p>
            <a:p>
              <a:pPr marL="12700">
                <a:lnSpc>
                  <a:spcPct val="100000"/>
                </a:lnSpc>
                <a:spcBef>
                  <a:spcPts val="840"/>
                </a:spcBef>
              </a:pPr>
              <a:r>
                <a:rPr lang="zh-CN" altLang="en-US" sz="1800" spc="30" dirty="0">
                  <a:latin typeface="黑体" panose="02010609060101010101" charset="-122"/>
                  <a:ea typeface="黑体" panose="02010609060101010101" charset="-122"/>
                  <a:cs typeface="Arial Unicode MS" panose="020B0604020202020204" charset="-122"/>
                </a:rPr>
                <a:t>标定装置</a:t>
              </a:r>
              <a:endParaRPr sz="1800" dirty="0">
                <a:latin typeface="黑体" panose="02010609060101010101" charset="-122"/>
                <a:ea typeface="黑体" panose="02010609060101010101" charset="-122"/>
                <a:cs typeface="Arial Unicode MS" panose="020B0604020202020204" charset="-122"/>
              </a:endParaRPr>
            </a:p>
          </p:txBody>
        </p:sp>
        <p:sp>
          <p:nvSpPr>
            <p:cNvPr id="104" name="object 51"/>
            <p:cNvSpPr txBox="1"/>
            <p:nvPr/>
          </p:nvSpPr>
          <p:spPr>
            <a:xfrm>
              <a:off x="6250940" y="3373120"/>
              <a:ext cx="1072515" cy="83185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00"/>
                </a:spcBef>
              </a:pPr>
              <a:r>
                <a:rPr sz="2400" spc="-55" dirty="0">
                  <a:latin typeface="Arial Unicode MS" panose="020B0604020202020204" charset="-122"/>
                  <a:cs typeface="Arial Unicode MS" panose="020B0604020202020204" charset="-122"/>
                </a:rPr>
                <a:t>C</a:t>
              </a:r>
              <a:endParaRPr sz="2400" dirty="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 algn="ctr">
                <a:lnSpc>
                  <a:spcPct val="100000"/>
                </a:lnSpc>
                <a:spcBef>
                  <a:spcPts val="1350"/>
                </a:spcBef>
              </a:pPr>
              <a:r>
                <a:rPr lang="zh-CN" altLang="en-US" sz="1800" spc="10" dirty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摄像机</a:t>
              </a:r>
              <a:r>
                <a:rPr sz="1800" spc="-40" dirty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 </a:t>
              </a:r>
              <a:r>
                <a:rPr sz="1800" spc="-10" dirty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K</a:t>
              </a:r>
              <a:endParaRPr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8263" y="3713251"/>
            <a:ext cx="271145" cy="954405"/>
          </a:xfrm>
          <a:custGeom>
            <a:avLst/>
            <a:gdLst/>
            <a:ahLst/>
            <a:cxnLst/>
            <a:rect l="l" t="t" r="r" b="b"/>
            <a:pathLst>
              <a:path w="271144" h="954404">
                <a:moveTo>
                  <a:pt x="227920" y="0"/>
                </a:moveTo>
                <a:lnTo>
                  <a:pt x="121500" y="133068"/>
                </a:lnTo>
                <a:lnTo>
                  <a:pt x="171175" y="143704"/>
                </a:lnTo>
                <a:lnTo>
                  <a:pt x="0" y="943146"/>
                </a:lnTo>
                <a:lnTo>
                  <a:pt x="49673" y="953782"/>
                </a:lnTo>
                <a:lnTo>
                  <a:pt x="220849" y="154340"/>
                </a:lnTo>
                <a:lnTo>
                  <a:pt x="267777" y="154340"/>
                </a:lnTo>
                <a:lnTo>
                  <a:pt x="227920" y="0"/>
                </a:lnTo>
                <a:close/>
              </a:path>
              <a:path w="271144" h="954404">
                <a:moveTo>
                  <a:pt x="267777" y="154340"/>
                </a:moveTo>
                <a:lnTo>
                  <a:pt x="220849" y="154340"/>
                </a:lnTo>
                <a:lnTo>
                  <a:pt x="270523" y="164976"/>
                </a:lnTo>
                <a:lnTo>
                  <a:pt x="267777" y="154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37450" y="4406781"/>
            <a:ext cx="822325" cy="266700"/>
          </a:xfrm>
          <a:custGeom>
            <a:avLst/>
            <a:gdLst/>
            <a:ahLst/>
            <a:cxnLst/>
            <a:rect l="l" t="t" r="r" b="b"/>
            <a:pathLst>
              <a:path w="822325" h="266700">
                <a:moveTo>
                  <a:pt x="655610" y="0"/>
                </a:moveTo>
                <a:lnTo>
                  <a:pt x="667984" y="49269"/>
                </a:lnTo>
                <a:lnTo>
                  <a:pt x="0" y="217039"/>
                </a:lnTo>
                <a:lnTo>
                  <a:pt x="12373" y="266308"/>
                </a:lnTo>
                <a:lnTo>
                  <a:pt x="680359" y="98539"/>
                </a:lnTo>
                <a:lnTo>
                  <a:pt x="750088" y="98539"/>
                </a:lnTo>
                <a:lnTo>
                  <a:pt x="821980" y="36781"/>
                </a:lnTo>
                <a:lnTo>
                  <a:pt x="655610" y="0"/>
                </a:lnTo>
                <a:close/>
              </a:path>
              <a:path w="822325" h="266700">
                <a:moveTo>
                  <a:pt x="750088" y="98539"/>
                </a:moveTo>
                <a:lnTo>
                  <a:pt x="680359" y="98539"/>
                </a:lnTo>
                <a:lnTo>
                  <a:pt x="692734" y="147808"/>
                </a:lnTo>
                <a:lnTo>
                  <a:pt x="750088" y="98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57782" y="4636877"/>
            <a:ext cx="955675" cy="271145"/>
          </a:xfrm>
          <a:custGeom>
            <a:avLst/>
            <a:gdLst/>
            <a:ahLst/>
            <a:cxnLst/>
            <a:rect l="l" t="t" r="r" b="b"/>
            <a:pathLst>
              <a:path w="955675" h="271145">
                <a:moveTo>
                  <a:pt x="10634" y="0"/>
                </a:moveTo>
                <a:lnTo>
                  <a:pt x="0" y="49674"/>
                </a:lnTo>
                <a:lnTo>
                  <a:pt x="800994" y="221180"/>
                </a:lnTo>
                <a:lnTo>
                  <a:pt x="790357" y="270855"/>
                </a:lnTo>
                <a:lnTo>
                  <a:pt x="955334" y="228252"/>
                </a:lnTo>
                <a:lnTo>
                  <a:pt x="884380" y="171507"/>
                </a:lnTo>
                <a:lnTo>
                  <a:pt x="811630" y="171507"/>
                </a:lnTo>
                <a:lnTo>
                  <a:pt x="10634" y="0"/>
                </a:lnTo>
                <a:close/>
              </a:path>
              <a:path w="955675" h="271145">
                <a:moveTo>
                  <a:pt x="822266" y="121832"/>
                </a:moveTo>
                <a:lnTo>
                  <a:pt x="811630" y="171507"/>
                </a:lnTo>
                <a:lnTo>
                  <a:pt x="884380" y="171507"/>
                </a:lnTo>
                <a:lnTo>
                  <a:pt x="822266" y="121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8399" y="2506662"/>
            <a:ext cx="1821180" cy="1764030"/>
          </a:xfrm>
          <a:custGeom>
            <a:avLst/>
            <a:gdLst/>
            <a:ahLst/>
            <a:cxnLst/>
            <a:rect l="l" t="t" r="r" b="b"/>
            <a:pathLst>
              <a:path w="1821179" h="1764029">
                <a:moveTo>
                  <a:pt x="0" y="0"/>
                </a:moveTo>
                <a:lnTo>
                  <a:pt x="1820863" y="440928"/>
                </a:lnTo>
                <a:lnTo>
                  <a:pt x="1820863" y="1763713"/>
                </a:lnTo>
                <a:lnTo>
                  <a:pt x="0" y="132278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8781" y="2497932"/>
            <a:ext cx="1821180" cy="1762125"/>
          </a:xfrm>
          <a:custGeom>
            <a:avLst/>
            <a:gdLst/>
            <a:ahLst/>
            <a:cxnLst/>
            <a:rect l="l" t="t" r="r" b="b"/>
            <a:pathLst>
              <a:path w="1821179" h="1762125">
                <a:moveTo>
                  <a:pt x="1820863" y="0"/>
                </a:moveTo>
                <a:lnTo>
                  <a:pt x="0" y="440531"/>
                </a:lnTo>
                <a:lnTo>
                  <a:pt x="0" y="1762125"/>
                </a:lnTo>
                <a:lnTo>
                  <a:pt x="1820863" y="1321593"/>
                </a:lnTo>
                <a:lnTo>
                  <a:pt x="1820863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67137" y="1612900"/>
            <a:ext cx="1733550" cy="1450340"/>
          </a:xfrm>
          <a:custGeom>
            <a:avLst/>
            <a:gdLst/>
            <a:ahLst/>
            <a:cxnLst/>
            <a:rect l="l" t="t" r="r" b="b"/>
            <a:pathLst>
              <a:path w="1733550" h="1450339">
                <a:moveTo>
                  <a:pt x="146773" y="97595"/>
                </a:moveTo>
                <a:lnTo>
                  <a:pt x="87284" y="97595"/>
                </a:lnTo>
                <a:lnTo>
                  <a:pt x="1708649" y="1449730"/>
                </a:lnTo>
                <a:lnTo>
                  <a:pt x="1733050" y="1420469"/>
                </a:lnTo>
                <a:lnTo>
                  <a:pt x="146773" y="97595"/>
                </a:lnTo>
                <a:close/>
              </a:path>
              <a:path w="1733550" h="1450339">
                <a:moveTo>
                  <a:pt x="0" y="0"/>
                </a:moveTo>
                <a:lnTo>
                  <a:pt x="85298" y="195159"/>
                </a:lnTo>
                <a:lnTo>
                  <a:pt x="87284" y="97595"/>
                </a:lnTo>
                <a:lnTo>
                  <a:pt x="146773" y="97595"/>
                </a:lnTo>
                <a:lnTo>
                  <a:pt x="117532" y="73210"/>
                </a:lnTo>
                <a:lnTo>
                  <a:pt x="87781" y="73210"/>
                </a:lnTo>
                <a:lnTo>
                  <a:pt x="117525" y="73204"/>
                </a:lnTo>
                <a:lnTo>
                  <a:pt x="111686" y="68334"/>
                </a:lnTo>
                <a:lnTo>
                  <a:pt x="207305" y="48856"/>
                </a:lnTo>
                <a:lnTo>
                  <a:pt x="0" y="0"/>
                </a:lnTo>
                <a:close/>
              </a:path>
              <a:path w="1733550" h="1450339">
                <a:moveTo>
                  <a:pt x="117525" y="73204"/>
                </a:moveTo>
                <a:lnTo>
                  <a:pt x="87781" y="73210"/>
                </a:lnTo>
                <a:lnTo>
                  <a:pt x="117532" y="732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70100" y="3489324"/>
            <a:ext cx="1139825" cy="1157605"/>
          </a:xfrm>
          <a:custGeom>
            <a:avLst/>
            <a:gdLst/>
            <a:ahLst/>
            <a:cxnLst/>
            <a:rect l="l" t="t" r="r" b="b"/>
            <a:pathLst>
              <a:path w="1139825" h="1157604">
                <a:moveTo>
                  <a:pt x="0" y="1157288"/>
                </a:moveTo>
                <a:lnTo>
                  <a:pt x="113982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0" y="2276475"/>
            <a:ext cx="595630" cy="535305"/>
          </a:xfrm>
          <a:custGeom>
            <a:avLst/>
            <a:gdLst/>
            <a:ahLst/>
            <a:cxnLst/>
            <a:rect l="l" t="t" r="r" b="b"/>
            <a:pathLst>
              <a:path w="595629" h="535305">
                <a:moveTo>
                  <a:pt x="0" y="534988"/>
                </a:moveTo>
                <a:lnTo>
                  <a:pt x="59531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06358" y="1725612"/>
            <a:ext cx="469265" cy="455295"/>
          </a:xfrm>
          <a:custGeom>
            <a:avLst/>
            <a:gdLst/>
            <a:ahLst/>
            <a:cxnLst/>
            <a:rect l="l" t="t" r="r" b="b"/>
            <a:pathLst>
              <a:path w="469264" h="455294">
                <a:moveTo>
                  <a:pt x="468867" y="0"/>
                </a:moveTo>
                <a:lnTo>
                  <a:pt x="265764" y="64126"/>
                </a:lnTo>
                <a:lnTo>
                  <a:pt x="362567" y="76445"/>
                </a:lnTo>
                <a:lnTo>
                  <a:pt x="0" y="427642"/>
                </a:lnTo>
                <a:lnTo>
                  <a:pt x="26508" y="455009"/>
                </a:lnTo>
                <a:lnTo>
                  <a:pt x="389075" y="103812"/>
                </a:lnTo>
                <a:lnTo>
                  <a:pt x="432415" y="103812"/>
                </a:lnTo>
                <a:lnTo>
                  <a:pt x="440943" y="79526"/>
                </a:lnTo>
                <a:lnTo>
                  <a:pt x="386767" y="79524"/>
                </a:lnTo>
                <a:lnTo>
                  <a:pt x="440943" y="79524"/>
                </a:lnTo>
                <a:lnTo>
                  <a:pt x="468867" y="0"/>
                </a:lnTo>
                <a:close/>
              </a:path>
              <a:path w="469264" h="455294">
                <a:moveTo>
                  <a:pt x="432415" y="103812"/>
                </a:moveTo>
                <a:lnTo>
                  <a:pt x="389075" y="103812"/>
                </a:lnTo>
                <a:lnTo>
                  <a:pt x="398305" y="200958"/>
                </a:lnTo>
                <a:lnTo>
                  <a:pt x="432415" y="103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13462" y="3600450"/>
            <a:ext cx="1195705" cy="992505"/>
          </a:xfrm>
          <a:custGeom>
            <a:avLst/>
            <a:gdLst/>
            <a:ahLst/>
            <a:cxnLst/>
            <a:rect l="l" t="t" r="r" b="b"/>
            <a:pathLst>
              <a:path w="1195704" h="992504">
                <a:moveTo>
                  <a:pt x="0" y="0"/>
                </a:moveTo>
                <a:lnTo>
                  <a:pt x="1195388" y="9921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33725" y="3414712"/>
            <a:ext cx="152400" cy="149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37262" y="3525837"/>
            <a:ext cx="152400" cy="149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50339" y="4508183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 panose="020B0604020202020204" charset="-122"/>
                <a:cs typeface="Arial Unicode MS" panose="020B0604020202020204" charset="-122"/>
              </a:rPr>
              <a:t>O</a:t>
            </a:r>
            <a:r>
              <a:rPr sz="2400" spc="135" baseline="-19000" dirty="0">
                <a:latin typeface="Arial Unicode MS" panose="020B0604020202020204" charset="-122"/>
                <a:cs typeface="Arial Unicode MS" panose="020B0604020202020204" charset="-122"/>
              </a:rPr>
              <a:t>1</a:t>
            </a:r>
            <a:endParaRPr sz="2400" baseline="-19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05015" y="4668520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 panose="020B0604020202020204" charset="-122"/>
                <a:cs typeface="Arial Unicode MS" panose="020B0604020202020204" charset="-122"/>
              </a:rPr>
              <a:t>O</a:t>
            </a:r>
            <a:r>
              <a:rPr sz="2400" spc="135" baseline="-19000" dirty="0">
                <a:latin typeface="Arial Unicode MS" panose="020B0604020202020204" charset="-122"/>
                <a:cs typeface="Arial Unicode MS" panose="020B0604020202020204" charset="-122"/>
              </a:rPr>
              <a:t>2</a:t>
            </a:r>
            <a:endParaRPr sz="2400" baseline="-19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20403" y="3539808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p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27140" y="3288983"/>
            <a:ext cx="307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0" dirty="0">
                <a:latin typeface="Arial Unicode MS" panose="020B0604020202020204" charset="-122"/>
                <a:cs typeface="Arial Unicode MS" panose="020B0604020202020204" charset="-122"/>
              </a:rPr>
              <a:t>p’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19587" y="2084387"/>
            <a:ext cx="238125" cy="238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19587" y="2084387"/>
            <a:ext cx="238125" cy="238125"/>
          </a:xfrm>
          <a:custGeom>
            <a:avLst/>
            <a:gdLst/>
            <a:ahLst/>
            <a:cxnLst/>
            <a:rect l="l" t="t" r="r" b="b"/>
            <a:pathLst>
              <a:path w="238125" h="238125">
                <a:moveTo>
                  <a:pt x="0" y="119062"/>
                </a:moveTo>
                <a:lnTo>
                  <a:pt x="9356" y="72717"/>
                </a:lnTo>
                <a:lnTo>
                  <a:pt x="34872" y="34872"/>
                </a:lnTo>
                <a:lnTo>
                  <a:pt x="72717" y="9356"/>
                </a:lnTo>
                <a:lnTo>
                  <a:pt x="119062" y="0"/>
                </a:lnTo>
                <a:lnTo>
                  <a:pt x="165406" y="9356"/>
                </a:lnTo>
                <a:lnTo>
                  <a:pt x="203252" y="34872"/>
                </a:lnTo>
                <a:lnTo>
                  <a:pt x="228768" y="72717"/>
                </a:lnTo>
                <a:lnTo>
                  <a:pt x="238125" y="119062"/>
                </a:lnTo>
                <a:lnTo>
                  <a:pt x="228768" y="165406"/>
                </a:lnTo>
                <a:lnTo>
                  <a:pt x="203252" y="203252"/>
                </a:lnTo>
                <a:lnTo>
                  <a:pt x="165406" y="228768"/>
                </a:lnTo>
                <a:lnTo>
                  <a:pt x="119062" y="238125"/>
                </a:lnTo>
                <a:lnTo>
                  <a:pt x="72717" y="228768"/>
                </a:lnTo>
                <a:lnTo>
                  <a:pt x="34872" y="203252"/>
                </a:lnTo>
                <a:lnTo>
                  <a:pt x="9356" y="165406"/>
                </a:lnTo>
                <a:lnTo>
                  <a:pt x="0" y="11906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369752" y="1544320"/>
            <a:ext cx="2178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60" dirty="0">
                <a:latin typeface="Arial Unicode MS" panose="020B0604020202020204" charset="-122"/>
                <a:cs typeface="Arial Unicode MS" panose="020B0604020202020204" charset="-122"/>
              </a:rPr>
              <a:t>P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57400" y="4564062"/>
            <a:ext cx="5257800" cy="76200"/>
          </a:xfrm>
          <a:custGeom>
            <a:avLst/>
            <a:gdLst/>
            <a:ahLst/>
            <a:cxnLst/>
            <a:rect l="l" t="t" r="r" b="b"/>
            <a:pathLst>
              <a:path w="5257800" h="76200">
                <a:moveTo>
                  <a:pt x="0" y="76200"/>
                </a:moveTo>
                <a:lnTo>
                  <a:pt x="5257800" y="0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00250" y="4573587"/>
            <a:ext cx="152400" cy="1476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32650" y="4518025"/>
            <a:ext cx="152400" cy="1476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686810" y="144145"/>
            <a:ext cx="177038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pc="-4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</a:t>
            </a:r>
            <a:r>
              <a:rPr lang="zh-CN" altLang="en-US" spc="-4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的估计</a:t>
            </a:r>
            <a:endParaRPr spc="-37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57320" y="5290185"/>
            <a:ext cx="135255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spc="60" baseline="42000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F 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spc="-44" baseline="3000" dirty="0">
                <a:latin typeface="Symbol" panose="05050102010706020507"/>
                <a:cs typeface="Symbol" panose="05050102010706020507"/>
              </a:rPr>
              <a:t></a:t>
            </a:r>
            <a:r>
              <a:rPr sz="2400" spc="-44" baseline="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5" dirty="0">
                <a:latin typeface="Symbol" panose="05050102010706020507"/>
                <a:cs typeface="Symbol" panose="05050102010706020507"/>
              </a:rPr>
              <a:t></a:t>
            </a:r>
            <a:r>
              <a:rPr sz="2400" spc="-6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0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9253" y="1777174"/>
            <a:ext cx="1635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Arial Unicode MS" panose="020B0604020202020204" charset="-122"/>
                <a:cs typeface="Arial Unicode MS" panose="020B0604020202020204" charset="-122"/>
              </a:rPr>
              <a:t>(Hartley,</a:t>
            </a:r>
            <a:r>
              <a:rPr sz="1800" spc="-1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800" spc="65" dirty="0">
                <a:latin typeface="Arial Unicode MS" panose="020B0604020202020204" charset="-122"/>
                <a:cs typeface="Arial Unicode MS" panose="020B0604020202020204" charset="-122"/>
              </a:rPr>
              <a:t>1995)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739" y="858520"/>
            <a:ext cx="3470910" cy="67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114" dirty="0">
                <a:latin typeface="黑体" panose="02010609060101010101" charset="-122"/>
                <a:ea typeface="黑体" panose="02010609060101010101" charset="-122"/>
                <a:cs typeface="Arial Unicode MS" panose="020B0604020202020204" charset="-122"/>
              </a:rPr>
              <a:t>八点算法</a:t>
            </a:r>
            <a:endParaRPr lang="en-US" altLang="zh-CN" sz="2400" spc="-114" dirty="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Unicode MS" panose="020B0604020202020204" charset="-122"/>
                <a:cs typeface="Arial Unicode MS" panose="020B0604020202020204" charset="-122"/>
              </a:rPr>
              <a:t>(Longuet-Higgins,</a:t>
            </a:r>
            <a:r>
              <a:rPr sz="1800" spc="3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800" spc="35" dirty="0">
                <a:latin typeface="Arial Unicode MS" panose="020B0604020202020204" charset="-122"/>
                <a:cs typeface="Arial Unicode MS" panose="020B0604020202020204" charset="-122"/>
              </a:rPr>
              <a:t>1981)</a:t>
            </a:r>
            <a:endParaRPr sz="1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4600" y="4572000"/>
            <a:ext cx="533400" cy="339725"/>
          </a:xfrm>
          <a:custGeom>
            <a:avLst/>
            <a:gdLst/>
            <a:ahLst/>
            <a:cxnLst/>
            <a:rect l="l" t="t" r="r" b="b"/>
            <a:pathLst>
              <a:path w="533400" h="339725">
                <a:moveTo>
                  <a:pt x="400051" y="0"/>
                </a:moveTo>
                <a:lnTo>
                  <a:pt x="400051" y="84931"/>
                </a:lnTo>
                <a:lnTo>
                  <a:pt x="0" y="84931"/>
                </a:lnTo>
                <a:lnTo>
                  <a:pt x="0" y="254793"/>
                </a:lnTo>
                <a:lnTo>
                  <a:pt x="400051" y="254793"/>
                </a:lnTo>
                <a:lnTo>
                  <a:pt x="400051" y="339725"/>
                </a:lnTo>
                <a:lnTo>
                  <a:pt x="533400" y="169862"/>
                </a:lnTo>
                <a:lnTo>
                  <a:pt x="4000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14600" y="4572000"/>
            <a:ext cx="533400" cy="339725"/>
          </a:xfrm>
          <a:custGeom>
            <a:avLst/>
            <a:gdLst/>
            <a:ahLst/>
            <a:cxnLst/>
            <a:rect l="l" t="t" r="r" b="b"/>
            <a:pathLst>
              <a:path w="533400" h="339725">
                <a:moveTo>
                  <a:pt x="0" y="84931"/>
                </a:moveTo>
                <a:lnTo>
                  <a:pt x="400051" y="84931"/>
                </a:lnTo>
                <a:lnTo>
                  <a:pt x="400051" y="0"/>
                </a:lnTo>
                <a:lnTo>
                  <a:pt x="533400" y="169862"/>
                </a:lnTo>
                <a:lnTo>
                  <a:pt x="400051" y="339725"/>
                </a:lnTo>
                <a:lnTo>
                  <a:pt x="400051" y="254793"/>
                </a:lnTo>
                <a:lnTo>
                  <a:pt x="0" y="254793"/>
                </a:lnTo>
                <a:lnTo>
                  <a:pt x="0" y="8493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52733" y="1181827"/>
            <a:ext cx="189230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00" spc="0" dirty="0">
                <a:latin typeface="Times New Roman" panose="02020603050405020304"/>
                <a:cs typeface="Times New Roman" panose="02020603050405020304"/>
              </a:rPr>
              <a:t>T</a:t>
            </a:r>
            <a:endParaRPr sz="2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1425" y="1195452"/>
            <a:ext cx="191008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6420" algn="l"/>
              </a:tabLst>
            </a:pPr>
            <a:r>
              <a:rPr sz="3600" spc="5" dirty="0">
                <a:latin typeface="Times New Roman" panose="02020603050405020304"/>
                <a:cs typeface="Times New Roman" panose="02020603050405020304"/>
              </a:rPr>
              <a:t>p	F</a:t>
            </a:r>
            <a:r>
              <a:rPr sz="3600" spc="-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-3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5400" spc="-44" baseline="3000" dirty="0">
                <a:latin typeface="Symbol" panose="05050102010706020507"/>
                <a:cs typeface="Symbol" panose="05050102010706020507"/>
              </a:rPr>
              <a:t></a:t>
            </a:r>
            <a:r>
              <a:rPr sz="5400" spc="-367" baseline="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5" dirty="0">
                <a:latin typeface="Symbol" panose="05050102010706020507"/>
                <a:cs typeface="Symbol" panose="05050102010706020507"/>
              </a:rPr>
              <a:t></a:t>
            </a:r>
            <a:r>
              <a:rPr sz="3600" spc="-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5" dirty="0">
                <a:latin typeface="Times New Roman" panose="02020603050405020304"/>
                <a:cs typeface="Times New Roman" panose="02020603050405020304"/>
              </a:rPr>
              <a:t>0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13505" y="248920"/>
            <a:ext cx="131699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4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估计</a:t>
            </a:r>
            <a:r>
              <a:rPr lang="en-US" altLang="zh-CN" spc="-4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</a:t>
            </a:r>
            <a:endParaRPr spc="-37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19600" y="1371600"/>
            <a:ext cx="533400" cy="339725"/>
          </a:xfrm>
          <a:custGeom>
            <a:avLst/>
            <a:gdLst/>
            <a:ahLst/>
            <a:cxnLst/>
            <a:rect l="l" t="t" r="r" b="b"/>
            <a:pathLst>
              <a:path w="533400" h="339725">
                <a:moveTo>
                  <a:pt x="400051" y="0"/>
                </a:moveTo>
                <a:lnTo>
                  <a:pt x="400051" y="84931"/>
                </a:lnTo>
                <a:lnTo>
                  <a:pt x="0" y="84931"/>
                </a:lnTo>
                <a:lnTo>
                  <a:pt x="0" y="254793"/>
                </a:lnTo>
                <a:lnTo>
                  <a:pt x="400051" y="254793"/>
                </a:lnTo>
                <a:lnTo>
                  <a:pt x="400051" y="339725"/>
                </a:lnTo>
                <a:lnTo>
                  <a:pt x="533400" y="169862"/>
                </a:lnTo>
                <a:lnTo>
                  <a:pt x="4000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19600" y="1371600"/>
            <a:ext cx="533400" cy="339725"/>
          </a:xfrm>
          <a:custGeom>
            <a:avLst/>
            <a:gdLst/>
            <a:ahLst/>
            <a:cxnLst/>
            <a:rect l="l" t="t" r="r" b="b"/>
            <a:pathLst>
              <a:path w="533400" h="339725">
                <a:moveTo>
                  <a:pt x="0" y="84931"/>
                </a:moveTo>
                <a:lnTo>
                  <a:pt x="400051" y="84931"/>
                </a:lnTo>
                <a:lnTo>
                  <a:pt x="400051" y="0"/>
                </a:lnTo>
                <a:lnTo>
                  <a:pt x="533400" y="169862"/>
                </a:lnTo>
                <a:lnTo>
                  <a:pt x="400051" y="339725"/>
                </a:lnTo>
                <a:lnTo>
                  <a:pt x="400051" y="254793"/>
                </a:lnTo>
                <a:lnTo>
                  <a:pt x="0" y="254793"/>
                </a:lnTo>
                <a:lnTo>
                  <a:pt x="0" y="8493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9740" y="5917883"/>
            <a:ext cx="537019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4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选取</a:t>
            </a:r>
            <a:r>
              <a:rPr lang="en-US" altLang="zh-CN" sz="2400" spc="-4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8</a:t>
            </a:r>
            <a:r>
              <a:rPr lang="zh-CN" altLang="en-US" sz="2400" spc="-4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对对应点</a:t>
            </a:r>
            <a:endParaRPr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88340" y="1315720"/>
            <a:ext cx="1143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40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10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13]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879906" y="6142534"/>
            <a:ext cx="1141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400" spc="-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9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14]</a:t>
            </a: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659139" y="1024661"/>
                <a:ext cx="1249445" cy="1005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139" y="1024661"/>
                <a:ext cx="1249445" cy="10052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88340" y="2590800"/>
                <a:ext cx="5655394" cy="131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,1</m:t>
                          </m:r>
                        </m:e>
                      </m:d>
                      <m:d>
                        <m:d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40" y="2590800"/>
                <a:ext cx="5655394" cy="131811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162800" y="963970"/>
                <a:ext cx="1487651" cy="1094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′=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963970"/>
                <a:ext cx="1487651" cy="109465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458997" y="3341190"/>
                <a:ext cx="4926413" cy="28013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𝑢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𝑢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𝑣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𝑣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/>
                            </a:rPr>
                            <m:t>,1</m:t>
                          </m:r>
                        </m:e>
                      </m:d>
                      <m:d>
                        <m:dPr>
                          <m:ctrlPr>
                            <a:rPr lang="en-US" altLang="zh-CN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000" b="0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000" b="0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997" y="3341190"/>
                <a:ext cx="4926413" cy="28013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1401762"/>
            <a:ext cx="8534400" cy="4846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00237" y="3530600"/>
            <a:ext cx="238125" cy="238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72237" y="3530600"/>
            <a:ext cx="238125" cy="238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95725" y="248920"/>
            <a:ext cx="135191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4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估计</a:t>
            </a:r>
            <a:r>
              <a:rPr lang="en-US" altLang="zh-CN" spc="-4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</a:t>
            </a:r>
            <a:endParaRPr spc="-37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47837" y="3043237"/>
            <a:ext cx="238125" cy="238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67437" y="3043237"/>
            <a:ext cx="238125" cy="238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38437" y="3043237"/>
            <a:ext cx="238125" cy="238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10437" y="3043237"/>
            <a:ext cx="238125" cy="238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57437" y="3957637"/>
            <a:ext cx="238125" cy="238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29437" y="3957637"/>
            <a:ext cx="238125" cy="238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66837" y="5634037"/>
            <a:ext cx="238125" cy="238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0237" y="5634037"/>
            <a:ext cx="238125" cy="238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24237" y="2281237"/>
            <a:ext cx="238125" cy="238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67637" y="2281237"/>
            <a:ext cx="238125" cy="238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57637" y="5710237"/>
            <a:ext cx="238125" cy="238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29637" y="5710237"/>
            <a:ext cx="238125" cy="238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38237" y="2281237"/>
            <a:ext cx="238125" cy="2381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05437" y="2357437"/>
            <a:ext cx="238125" cy="2381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2545" y="284480"/>
            <a:ext cx="143954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4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估计</a:t>
            </a:r>
            <a:r>
              <a:rPr spc="4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pc="-37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470140" y="3601720"/>
            <a:ext cx="1141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400" spc="-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9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14]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09600" y="2125720"/>
                <a:ext cx="6976397" cy="3343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,1</m:t>
                          </m:r>
                        </m:e>
                      </m:d>
                      <m:d>
                        <m:d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b="0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b="0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25720"/>
                <a:ext cx="6976397" cy="334315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2555" y="44450"/>
            <a:ext cx="136969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4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估计</a:t>
            </a:r>
            <a:r>
              <a:rPr lang="zh-CN" altLang="en-US" sz="3600" spc="4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en-US" altLang="zh-CN" sz="3600" spc="-37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</a:t>
            </a:r>
            <a:endParaRPr sz="36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5400" y="749723"/>
            <a:ext cx="5466080" cy="3276600"/>
          </a:xfrm>
          <a:custGeom>
            <a:avLst/>
            <a:gdLst/>
            <a:ahLst/>
            <a:cxnLst/>
            <a:rect l="l" t="t" r="r" b="b"/>
            <a:pathLst>
              <a:path w="5466080" h="3276600">
                <a:moveTo>
                  <a:pt x="0" y="0"/>
                </a:moveTo>
                <a:lnTo>
                  <a:pt x="5465710" y="0"/>
                </a:lnTo>
                <a:lnTo>
                  <a:pt x="5465710" y="3276600"/>
                </a:lnTo>
                <a:lnTo>
                  <a:pt x="0" y="3276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5009" y="5072319"/>
            <a:ext cx="609600" cy="190500"/>
          </a:xfrm>
          <a:custGeom>
            <a:avLst/>
            <a:gdLst/>
            <a:ahLst/>
            <a:cxnLst/>
            <a:rect l="l" t="t" r="r" b="b"/>
            <a:pathLst>
              <a:path w="609600" h="190500">
                <a:moveTo>
                  <a:pt x="0" y="63498"/>
                </a:moveTo>
                <a:lnTo>
                  <a:pt x="0" y="126998"/>
                </a:lnTo>
                <a:lnTo>
                  <a:pt x="419100" y="127000"/>
                </a:lnTo>
                <a:lnTo>
                  <a:pt x="419100" y="190500"/>
                </a:lnTo>
                <a:lnTo>
                  <a:pt x="609600" y="95250"/>
                </a:lnTo>
                <a:lnTo>
                  <a:pt x="546100" y="63500"/>
                </a:lnTo>
                <a:lnTo>
                  <a:pt x="0" y="63498"/>
                </a:lnTo>
                <a:close/>
              </a:path>
              <a:path w="609600" h="190500">
                <a:moveTo>
                  <a:pt x="419101" y="0"/>
                </a:moveTo>
                <a:lnTo>
                  <a:pt x="419100" y="63500"/>
                </a:lnTo>
                <a:lnTo>
                  <a:pt x="546100" y="63500"/>
                </a:lnTo>
                <a:lnTo>
                  <a:pt x="419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45739" y="4828158"/>
            <a:ext cx="4813935" cy="105157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240"/>
              </a:spcBef>
            </a:pPr>
            <a:r>
              <a:rPr lang="zh-CN" altLang="en-US" sz="2400" spc="17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存在唯一非零解</a:t>
            </a:r>
            <a:endParaRPr lang="en-US" altLang="zh-CN" sz="2400" spc="175" dirty="0">
              <a:latin typeface="Heiti SC Medium" pitchFamily="2" charset="-128"/>
              <a:ea typeface="Heiti SC Medium" pitchFamily="2" charset="-128"/>
              <a:cs typeface="Arial Unicode MS" panose="020B0604020202020204" charset="-122"/>
            </a:endParaRPr>
          </a:p>
          <a:p>
            <a:pPr marL="39370">
              <a:lnSpc>
                <a:spcPct val="100000"/>
              </a:lnSpc>
              <a:spcBef>
                <a:spcPts val="1240"/>
              </a:spcBef>
            </a:pPr>
            <a:r>
              <a:rPr sz="2400" spc="-110" dirty="0" err="1">
                <a:latin typeface="Arial Unicode MS" panose="020B0604020202020204" charset="-122"/>
                <a:cs typeface="Arial Unicode MS" panose="020B0604020202020204" charset="-122"/>
              </a:rPr>
              <a:t>Lsq</a:t>
            </a:r>
            <a:r>
              <a:rPr sz="2400" spc="-110" dirty="0">
                <a:latin typeface="Arial Unicode MS" panose="020B0604020202020204" charset="-122"/>
                <a:cs typeface="Arial Unicode MS" panose="020B0604020202020204" charset="-122"/>
              </a:rPr>
              <a:t>. </a:t>
            </a:r>
            <a:r>
              <a:rPr sz="2400" spc="-20" dirty="0">
                <a:latin typeface="Arial Unicode MS" panose="020B0604020202020204" charset="-122"/>
                <a:cs typeface="Arial Unicode MS" panose="020B0604020202020204" charset="-122"/>
              </a:rPr>
              <a:t>SVD</a:t>
            </a:r>
            <a:r>
              <a:rPr lang="zh-CN" altLang="en-US" sz="2400" spc="-20" dirty="0">
                <a:latin typeface="Arial Unicode MS" panose="020B0604020202020204" charset="-122"/>
                <a:cs typeface="Arial Unicode MS" panose="020B0604020202020204" charset="-122"/>
              </a:rPr>
              <a:t>求解</a:t>
            </a: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4750754"/>
            <a:ext cx="1526540" cy="1234312"/>
          </a:xfrm>
          <a:prstGeom prst="rect">
            <a:avLst/>
          </a:prstGeom>
        </p:spPr>
        <p:txBody>
          <a:bodyPr vert="horz" wrap="square" lIns="0" tIns="249555" rIns="0" bIns="0" rtlCol="0">
            <a:spAutoFit/>
          </a:bodyPr>
          <a:lstStyle/>
          <a:p>
            <a:pPr marL="390525" indent="-377825">
              <a:lnSpc>
                <a:spcPct val="100000"/>
              </a:lnSpc>
              <a:spcBef>
                <a:spcPts val="1965"/>
              </a:spcBef>
              <a:buChar char="•"/>
              <a:tabLst>
                <a:tab pos="390525" algn="l"/>
              </a:tabLst>
            </a:pPr>
            <a:r>
              <a:rPr lang="zh-CN" altLang="en-US" sz="2400" spc="-7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秩</a:t>
            </a:r>
            <a:r>
              <a:rPr sz="240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 </a:t>
            </a:r>
            <a:r>
              <a:rPr sz="2400" spc="16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8</a:t>
            </a:r>
            <a:endParaRPr sz="2400" dirty="0">
              <a:latin typeface="Heiti SC Medium" pitchFamily="2" charset="-128"/>
              <a:ea typeface="Heiti SC Medium" pitchFamily="2" charset="-128"/>
              <a:cs typeface="Arial Unicode MS" panose="020B0604020202020204" charset="-122"/>
            </a:endParaRPr>
          </a:p>
          <a:p>
            <a:pPr marL="390525" indent="-377825">
              <a:lnSpc>
                <a:spcPct val="100000"/>
              </a:lnSpc>
              <a:spcBef>
                <a:spcPts val="1865"/>
              </a:spcBef>
              <a:buChar char="•"/>
              <a:tabLst>
                <a:tab pos="390525" algn="l"/>
              </a:tabLst>
            </a:pPr>
            <a:r>
              <a:rPr sz="2400" spc="3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190" dirty="0">
                <a:latin typeface="Arial Unicode MS" panose="020B0604020202020204" charset="-122"/>
                <a:cs typeface="Arial Unicode MS" panose="020B0604020202020204" charset="-122"/>
              </a:rPr>
              <a:t>N&gt;8</a:t>
            </a: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85009" y="5672476"/>
            <a:ext cx="609600" cy="190500"/>
          </a:xfrm>
          <a:custGeom>
            <a:avLst/>
            <a:gdLst/>
            <a:ahLst/>
            <a:cxnLst/>
            <a:rect l="l" t="t" r="r" b="b"/>
            <a:pathLst>
              <a:path w="609600" h="190500">
                <a:moveTo>
                  <a:pt x="0" y="63499"/>
                </a:moveTo>
                <a:lnTo>
                  <a:pt x="0" y="126999"/>
                </a:lnTo>
                <a:lnTo>
                  <a:pt x="419100" y="127000"/>
                </a:lnTo>
                <a:lnTo>
                  <a:pt x="419100" y="190500"/>
                </a:lnTo>
                <a:lnTo>
                  <a:pt x="609600" y="95250"/>
                </a:lnTo>
                <a:lnTo>
                  <a:pt x="546099" y="63500"/>
                </a:lnTo>
                <a:lnTo>
                  <a:pt x="0" y="63499"/>
                </a:lnTo>
                <a:close/>
              </a:path>
              <a:path w="609600" h="190500">
                <a:moveTo>
                  <a:pt x="419100" y="0"/>
                </a:moveTo>
                <a:lnTo>
                  <a:pt x="419100" y="63500"/>
                </a:lnTo>
                <a:lnTo>
                  <a:pt x="546099" y="63500"/>
                </a:lnTo>
                <a:lnTo>
                  <a:pt x="419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98630" y="5262819"/>
            <a:ext cx="274955" cy="739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975" spc="-3217" baseline="-1500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4650" spc="-35" dirty="0">
                <a:latin typeface="Times New Roman" panose="02020603050405020304"/>
                <a:cs typeface="Times New Roman" panose="02020603050405020304"/>
              </a:rPr>
              <a:t>ˆ</a:t>
            </a:r>
            <a:endParaRPr sz="4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34200" y="5695950"/>
            <a:ext cx="609600" cy="190500"/>
          </a:xfrm>
          <a:custGeom>
            <a:avLst/>
            <a:gdLst/>
            <a:ahLst/>
            <a:cxnLst/>
            <a:rect l="l" t="t" r="r" b="b"/>
            <a:pathLst>
              <a:path w="609600" h="190500">
                <a:moveTo>
                  <a:pt x="0" y="63499"/>
                </a:moveTo>
                <a:lnTo>
                  <a:pt x="0" y="126999"/>
                </a:lnTo>
                <a:lnTo>
                  <a:pt x="419100" y="127000"/>
                </a:lnTo>
                <a:lnTo>
                  <a:pt x="419100" y="190500"/>
                </a:lnTo>
                <a:lnTo>
                  <a:pt x="609600" y="95250"/>
                </a:lnTo>
                <a:lnTo>
                  <a:pt x="546099" y="63500"/>
                </a:lnTo>
                <a:lnTo>
                  <a:pt x="0" y="63499"/>
                </a:lnTo>
                <a:close/>
              </a:path>
              <a:path w="609600" h="190500">
                <a:moveTo>
                  <a:pt x="419100" y="0"/>
                </a:moveTo>
                <a:lnTo>
                  <a:pt x="419100" y="63500"/>
                </a:lnTo>
                <a:lnTo>
                  <a:pt x="546099" y="63500"/>
                </a:lnTo>
                <a:lnTo>
                  <a:pt x="419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462911" y="3673747"/>
            <a:ext cx="196850" cy="6388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b="1" spc="5" dirty="0">
                <a:latin typeface="Times New Roman" panose="02020603050405020304"/>
                <a:cs typeface="Times New Roman" panose="02020603050405020304"/>
              </a:rPr>
              <a:t>f</a:t>
            </a:r>
            <a:endParaRPr sz="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81791" y="6196503"/>
            <a:ext cx="0" cy="516255"/>
          </a:xfrm>
          <a:custGeom>
            <a:avLst/>
            <a:gdLst/>
            <a:ahLst/>
            <a:cxnLst/>
            <a:rect l="l" t="t" r="r" b="b"/>
            <a:pathLst>
              <a:path h="516254">
                <a:moveTo>
                  <a:pt x="0" y="0"/>
                </a:moveTo>
                <a:lnTo>
                  <a:pt x="0" y="516039"/>
                </a:lnTo>
              </a:path>
            </a:pathLst>
          </a:custGeom>
          <a:ln w="17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22762" y="6196503"/>
            <a:ext cx="0" cy="516255"/>
          </a:xfrm>
          <a:custGeom>
            <a:avLst/>
            <a:gdLst/>
            <a:ahLst/>
            <a:cxnLst/>
            <a:rect l="l" t="t" r="r" b="b"/>
            <a:pathLst>
              <a:path h="516254">
                <a:moveTo>
                  <a:pt x="0" y="0"/>
                </a:moveTo>
                <a:lnTo>
                  <a:pt x="0" y="516039"/>
                </a:lnTo>
              </a:path>
            </a:pathLst>
          </a:custGeom>
          <a:ln w="17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82932" y="6196503"/>
            <a:ext cx="0" cy="516255"/>
          </a:xfrm>
          <a:custGeom>
            <a:avLst/>
            <a:gdLst/>
            <a:ahLst/>
            <a:cxnLst/>
            <a:rect l="l" t="t" r="r" b="b"/>
            <a:pathLst>
              <a:path h="516254">
                <a:moveTo>
                  <a:pt x="0" y="0"/>
                </a:moveTo>
                <a:lnTo>
                  <a:pt x="0" y="516039"/>
                </a:lnTo>
              </a:path>
            </a:pathLst>
          </a:custGeom>
          <a:ln w="17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23899" y="6196503"/>
            <a:ext cx="0" cy="516255"/>
          </a:xfrm>
          <a:custGeom>
            <a:avLst/>
            <a:gdLst/>
            <a:ahLst/>
            <a:cxnLst/>
            <a:rect l="l" t="t" r="r" b="b"/>
            <a:pathLst>
              <a:path h="516254">
                <a:moveTo>
                  <a:pt x="0" y="0"/>
                </a:moveTo>
                <a:lnTo>
                  <a:pt x="0" y="516039"/>
                </a:lnTo>
              </a:path>
            </a:pathLst>
          </a:custGeom>
          <a:ln w="17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91333" y="6119588"/>
            <a:ext cx="927100" cy="541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12750" algn="l"/>
              </a:tabLst>
            </a:pPr>
            <a:r>
              <a:rPr sz="3350" b="1" spc="25" dirty="0">
                <a:latin typeface="Times New Roman" panose="02020603050405020304"/>
                <a:cs typeface="Times New Roman" panose="02020603050405020304"/>
              </a:rPr>
              <a:t>f	</a:t>
            </a:r>
            <a:r>
              <a:rPr sz="3350" spc="35" dirty="0">
                <a:latin typeface="Symbol" panose="05050102010706020507"/>
                <a:cs typeface="Symbol" panose="05050102010706020507"/>
              </a:rPr>
              <a:t></a:t>
            </a:r>
            <a:r>
              <a:rPr sz="3350" spc="-5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50" spc="30" dirty="0">
                <a:latin typeface="Times New Roman" panose="02020603050405020304"/>
                <a:cs typeface="Times New Roman" panose="02020603050405020304"/>
              </a:rPr>
              <a:t>1</a:t>
            </a:r>
            <a:endParaRPr sz="335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58000" y="610762"/>
            <a:ext cx="568325" cy="3606800"/>
          </a:xfrm>
          <a:custGeom>
            <a:avLst/>
            <a:gdLst/>
            <a:ahLst/>
            <a:cxnLst/>
            <a:rect l="l" t="t" r="r" b="b"/>
            <a:pathLst>
              <a:path w="568325" h="3606800">
                <a:moveTo>
                  <a:pt x="0" y="0"/>
                </a:moveTo>
                <a:lnTo>
                  <a:pt x="568325" y="0"/>
                </a:lnTo>
                <a:lnTo>
                  <a:pt x="568325" y="3606801"/>
                </a:lnTo>
                <a:lnTo>
                  <a:pt x="0" y="3606801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81940" y="4217562"/>
            <a:ext cx="5521325" cy="549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0525" indent="-377825">
              <a:lnSpc>
                <a:spcPct val="100000"/>
              </a:lnSpc>
              <a:spcBef>
                <a:spcPts val="90"/>
              </a:spcBef>
              <a:buChar char="•"/>
              <a:tabLst>
                <a:tab pos="390525" algn="l"/>
                <a:tab pos="4135120" algn="l"/>
              </a:tabLst>
            </a:pPr>
            <a:r>
              <a:rPr lang="zh-CN" altLang="en-US" sz="2400" spc="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齐次系统</a:t>
            </a:r>
            <a:r>
              <a:rPr lang="zh-CN" altLang="en-US" sz="2800" spc="-90" dirty="0">
                <a:latin typeface="Arial Unicode MS" panose="020B0604020202020204" charset="-122"/>
                <a:ea typeface="Heiti SC Medium" pitchFamily="2" charset="-128"/>
                <a:cs typeface="Arial Unicode MS" panose="020B0604020202020204" charset="-122"/>
              </a:rPr>
              <a:t>           </a:t>
            </a:r>
            <a:r>
              <a:rPr sz="5175" b="1" spc="75" baseline="-2000" dirty="0">
                <a:latin typeface="Times New Roman" panose="02020603050405020304"/>
                <a:cs typeface="Times New Roman" panose="02020603050405020304"/>
              </a:rPr>
              <a:t>W </a:t>
            </a:r>
            <a:r>
              <a:rPr sz="3500" b="1" dirty="0">
                <a:latin typeface="Times New Roman" panose="02020603050405020304"/>
                <a:cs typeface="Times New Roman" panose="02020603050405020304"/>
              </a:rPr>
              <a:t>f </a:t>
            </a:r>
            <a:r>
              <a:rPr sz="3500" dirty="0">
                <a:latin typeface="Symbol" panose="05050102010706020507"/>
                <a:cs typeface="Symbol" panose="05050102010706020507"/>
              </a:rPr>
              <a:t></a:t>
            </a:r>
            <a:r>
              <a:rPr sz="3500" spc="-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500" dirty="0">
                <a:latin typeface="Times New Roman" panose="02020603050405020304"/>
                <a:cs typeface="Times New Roman" panose="02020603050405020304"/>
              </a:rPr>
              <a:t>0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34580" y="2388023"/>
            <a:ext cx="470534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50" b="1" spc="50" dirty="0">
                <a:latin typeface="Times New Roman" panose="02020603050405020304"/>
                <a:cs typeface="Times New Roman" panose="02020603050405020304"/>
              </a:rPr>
              <a:t>W</a:t>
            </a:r>
            <a:endParaRPr sz="3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7873403" y="2234374"/>
            <a:ext cx="10553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[Eqs.</a:t>
            </a:r>
            <a:r>
              <a:rPr sz="2000" spc="-3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000" spc="7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15]</a:t>
            </a:r>
            <a:endParaRPr sz="2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957827" y="1185524"/>
                <a:ext cx="7319761" cy="2807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  <m:r>
                            <a:rPr lang="en-US" altLang="zh-CN" b="0" i="1" smtClean="0">
                              <a:latin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  <m:r>
                            <a:rPr lang="en-US" altLang="zh-CN" b="0" i="1" smtClean="0">
                              <a:latin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27" y="1185524"/>
                <a:ext cx="7319761" cy="28076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36670" y="3318023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467"/>
                </a:lnTo>
              </a:path>
            </a:pathLst>
          </a:custGeom>
          <a:ln w="2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53310" y="3318023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467"/>
                </a:lnTo>
              </a:path>
            </a:pathLst>
          </a:custGeom>
          <a:ln w="2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94594" y="3318023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467"/>
                </a:lnTo>
              </a:path>
            </a:pathLst>
          </a:custGeom>
          <a:ln w="2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12446" y="3318023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467"/>
                </a:lnTo>
              </a:path>
            </a:pathLst>
          </a:custGeom>
          <a:ln w="2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2765" y="3601403"/>
            <a:ext cx="336804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3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寻找</a:t>
            </a:r>
            <a:r>
              <a:rPr lang="en-US" altLang="zh-CN" sz="2400" spc="-3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</a:t>
            </a:r>
            <a:r>
              <a:rPr lang="zh-CN" altLang="en-US" sz="2400" spc="-3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最小化</a:t>
            </a:r>
            <a:endParaRPr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6202" y="3336864"/>
            <a:ext cx="3251835" cy="12065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1477010" algn="l"/>
              </a:tabLst>
            </a:pPr>
            <a:r>
              <a:rPr sz="4650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4650" spc="-4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650" spc="-5" dirty="0">
                <a:latin typeface="Symbol" panose="05050102010706020507"/>
                <a:cs typeface="Symbol" panose="05050102010706020507"/>
              </a:rPr>
              <a:t></a:t>
            </a:r>
            <a:r>
              <a:rPr sz="465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650" spc="-108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6975" spc="-1620" baseline="15000" dirty="0">
                <a:latin typeface="Times New Roman" panose="02020603050405020304"/>
                <a:cs typeface="Times New Roman" panose="02020603050405020304"/>
              </a:rPr>
              <a:t>ˆ	</a:t>
            </a:r>
            <a:r>
              <a:rPr sz="4650" spc="-5" dirty="0">
                <a:latin typeface="Symbol" panose="05050102010706020507"/>
                <a:cs typeface="Symbol" panose="05050102010706020507"/>
              </a:rPr>
              <a:t></a:t>
            </a:r>
            <a:r>
              <a:rPr sz="4650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650" spc="-5" dirty="0">
                <a:latin typeface="Times New Roman" panose="02020603050405020304"/>
                <a:cs typeface="Times New Roman" panose="02020603050405020304"/>
              </a:rPr>
              <a:t>0</a:t>
            </a:r>
            <a:endParaRPr sz="4650" dirty="0">
              <a:latin typeface="Times New Roman" panose="02020603050405020304"/>
              <a:cs typeface="Times New Roman" panose="02020603050405020304"/>
            </a:endParaRPr>
          </a:p>
          <a:p>
            <a:pPr marL="1475105">
              <a:lnSpc>
                <a:spcPct val="100000"/>
              </a:lnSpc>
              <a:spcBef>
                <a:spcPts val="1785"/>
              </a:spcBef>
            </a:pPr>
            <a:r>
              <a:rPr sz="1600" spc="-20" dirty="0">
                <a:latin typeface="Arial Unicode MS" panose="020B0604020202020204" charset="-122"/>
                <a:cs typeface="Arial Unicode MS" panose="020B0604020202020204" charset="-122"/>
              </a:rPr>
              <a:t>Frobenius </a:t>
            </a:r>
            <a:r>
              <a:rPr sz="1600" spc="10" dirty="0">
                <a:latin typeface="Arial Unicode MS" panose="020B0604020202020204" charset="-122"/>
                <a:cs typeface="Arial Unicode MS" panose="020B0604020202020204" charset="-122"/>
              </a:rPr>
              <a:t>norm</a:t>
            </a:r>
            <a:r>
              <a:rPr sz="1600" spc="8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600" spc="150" dirty="0">
                <a:latin typeface="Arial Unicode MS" panose="020B0604020202020204" charset="-122"/>
                <a:cs typeface="Arial Unicode MS" panose="020B0604020202020204" charset="-122"/>
              </a:rPr>
              <a:t>(*)</a:t>
            </a:r>
            <a:endParaRPr sz="16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600" y="3124200"/>
            <a:ext cx="7391400" cy="2362200"/>
          </a:xfrm>
          <a:custGeom>
            <a:avLst/>
            <a:gdLst/>
            <a:ahLst/>
            <a:cxnLst/>
            <a:rect l="l" t="t" r="r" b="b"/>
            <a:pathLst>
              <a:path w="7391400" h="2362200">
                <a:moveTo>
                  <a:pt x="0" y="0"/>
                </a:moveTo>
                <a:lnTo>
                  <a:pt x="7391400" y="0"/>
                </a:lnTo>
                <a:lnTo>
                  <a:pt x="7391400" y="2362200"/>
                </a:lnTo>
                <a:lnTo>
                  <a:pt x="0" y="2362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2314" y="1402240"/>
            <a:ext cx="3548941" cy="121221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1785"/>
              </a:spcBef>
              <a:tabLst>
                <a:tab pos="1007110" algn="l"/>
              </a:tabLst>
            </a:pPr>
            <a:r>
              <a:rPr sz="2400" spc="-76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F</a:t>
            </a:r>
            <a:r>
              <a:rPr sz="2400" spc="-1147" baseline="6600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^</a:t>
            </a:r>
            <a:r>
              <a:rPr sz="2400" spc="450" baseline="6600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 </a:t>
            </a:r>
            <a:r>
              <a:rPr lang="zh-CN" altLang="en-US" sz="2400" spc="3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满秩</a:t>
            </a:r>
            <a:r>
              <a:rPr sz="2400" spc="4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k </a:t>
            </a:r>
            <a:r>
              <a:rPr sz="2400" spc="-9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(det(</a:t>
            </a:r>
            <a:r>
              <a:rPr sz="2400" spc="-142" baseline="6600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^</a:t>
            </a:r>
            <a:r>
              <a:rPr sz="2400" spc="-9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F)</a:t>
            </a:r>
            <a:r>
              <a:rPr sz="2400" spc="37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 </a:t>
            </a:r>
            <a:r>
              <a:rPr sz="2400" spc="6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≠0)</a:t>
            </a:r>
            <a:endParaRPr sz="2800" dirty="0">
              <a:latin typeface="Heiti SC Medium" pitchFamily="2" charset="-128"/>
              <a:ea typeface="Heiti SC Medium" pitchFamily="2" charset="-128"/>
              <a:cs typeface="Arial Unicode MS" panose="020B0604020202020204" charset="-122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lang="zh-CN" altLang="en-US" sz="2400" spc="-1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基本矩阵秩</a:t>
            </a:r>
            <a:r>
              <a:rPr lang="en-US" altLang="zh-CN" sz="2400" spc="-1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2</a:t>
            </a:r>
            <a:endParaRPr sz="2400" dirty="0">
              <a:latin typeface="Heiti SC Medium" pitchFamily="2" charset="-128"/>
              <a:ea typeface="Heiti SC Medium" pitchFamily="2" charset="-128"/>
              <a:cs typeface="Arial Unicode MS" panose="020B0604020202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" y="4744720"/>
            <a:ext cx="8324850" cy="1706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det(F)=0</a:t>
            </a:r>
            <a:endParaRPr sz="2800" dirty="0">
              <a:latin typeface="Heiti SC Medium" pitchFamily="2" charset="-128"/>
              <a:ea typeface="Heiti SC Medium" pitchFamily="2" charset="-128"/>
              <a:cs typeface="Arial Unicode MS" panose="020B0604020202020204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 dirty="0">
              <a:latin typeface="Heiti SC Medium" pitchFamily="2" charset="-128"/>
              <a:ea typeface="Heiti SC Medium" pitchFamily="2" charset="-128"/>
              <a:cs typeface="Times New Roman" panose="02020603050405020304"/>
            </a:endParaRPr>
          </a:p>
          <a:p>
            <a:pPr marL="693420">
              <a:lnSpc>
                <a:spcPct val="100000"/>
              </a:lnSpc>
            </a:pPr>
            <a:r>
              <a:rPr lang="zh-CN" altLang="en-US" sz="2400" spc="-7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可以用</a:t>
            </a:r>
            <a:r>
              <a:rPr sz="2400" spc="-7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SVD</a:t>
            </a:r>
            <a:r>
              <a:rPr lang="zh-CN" altLang="en-US" sz="2400" spc="-7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求解</a:t>
            </a:r>
            <a:r>
              <a:rPr sz="2400" spc="-7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 </a:t>
            </a:r>
            <a:endParaRPr sz="2800" spc="-70" dirty="0">
              <a:latin typeface="Heiti SC Medium" pitchFamily="2" charset="-128"/>
              <a:ea typeface="Heiti SC Medium" pitchFamily="2" charset="-128"/>
              <a:cs typeface="Arial Unicode MS" panose="020B0604020202020204" charset="-122"/>
            </a:endParaRPr>
          </a:p>
          <a:p>
            <a:pPr marL="693420">
              <a:lnSpc>
                <a:spcPct val="100000"/>
              </a:lnSpc>
            </a:pPr>
            <a:endParaRPr sz="1400" spc="125" dirty="0">
              <a:latin typeface="Heiti SC Medium" pitchFamily="2" charset="-128"/>
              <a:ea typeface="Heiti SC Medium" pitchFamily="2" charset="-128"/>
              <a:cs typeface="Arial Unicode MS" panose="020B0604020202020204" charset="-122"/>
            </a:endParaRPr>
          </a:p>
          <a:p>
            <a:pPr marL="693420">
              <a:lnSpc>
                <a:spcPct val="100000"/>
              </a:lnSpc>
            </a:pPr>
            <a:r>
              <a:rPr sz="1400" spc="12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(*) </a:t>
            </a:r>
            <a:r>
              <a:rPr sz="1400" spc="-1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Sq. </a:t>
            </a:r>
            <a:r>
              <a:rPr sz="1400" spc="3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root of </a:t>
            </a:r>
            <a:r>
              <a:rPr sz="1400" spc="-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the </a:t>
            </a:r>
            <a:r>
              <a:rPr sz="1400" spc="-7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sum </a:t>
            </a:r>
            <a:r>
              <a:rPr sz="1400" spc="3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of </a:t>
            </a:r>
            <a:r>
              <a:rPr sz="1400" spc="-2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squares </a:t>
            </a:r>
            <a:r>
              <a:rPr sz="1400" spc="3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of all</a:t>
            </a:r>
            <a:r>
              <a:rPr sz="1400" spc="-3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 </a:t>
            </a:r>
            <a:r>
              <a:rPr sz="1400" spc="-10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entries</a:t>
            </a:r>
            <a:endParaRPr sz="1400" dirty="0">
              <a:latin typeface="Heiti SC Medium" pitchFamily="2" charset="-128"/>
              <a:ea typeface="Heiti SC Medium" pitchFamily="2" charset="-128"/>
              <a:cs typeface="Arial Unicode MS" panose="020B0604020202020204" charset="-122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32720" y="380399"/>
            <a:ext cx="4999355" cy="731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23240" algn="l"/>
                <a:tab pos="2500630" algn="l"/>
              </a:tabLst>
            </a:pPr>
            <a:r>
              <a:rPr sz="5850" i="1" spc="-1057" baseline="-200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5850" spc="-1057" baseline="13000" dirty="0">
                <a:latin typeface="Times New Roman" panose="02020603050405020304"/>
                <a:cs typeface="Times New Roman" panose="02020603050405020304"/>
              </a:rPr>
              <a:t>ˆ	</a:t>
            </a:r>
            <a:r>
              <a:rPr lang="zh-CN" altLang="en-US" sz="5400" spc="-67" baseline="2000" dirty="0"/>
              <a:t>满足</a:t>
            </a:r>
            <a:r>
              <a:rPr sz="5400" spc="-67" baseline="2000" dirty="0"/>
              <a:t>:	</a:t>
            </a:r>
            <a:r>
              <a:rPr sz="4650" spc="8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4050" spc="127" baseline="43000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4650" spc="-108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6975" spc="-1620" baseline="15000" dirty="0">
                <a:latin typeface="Times New Roman" panose="02020603050405020304"/>
                <a:cs typeface="Times New Roman" panose="02020603050405020304"/>
              </a:rPr>
              <a:t>ˆ        </a:t>
            </a:r>
            <a:r>
              <a:rPr lang="en-US" sz="6975" spc="-1620" baseline="15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4650" spc="-1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6975" spc="-15" baseline="3000" dirty="0">
                <a:latin typeface="Symbol" panose="05050102010706020507"/>
                <a:cs typeface="Symbol" panose="05050102010706020507"/>
              </a:rPr>
              <a:t></a:t>
            </a:r>
            <a:r>
              <a:rPr sz="6975" spc="-15" baseline="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650" dirty="0">
                <a:latin typeface="Symbol" panose="05050102010706020507"/>
                <a:cs typeface="Symbol" panose="05050102010706020507"/>
              </a:rPr>
              <a:t></a:t>
            </a:r>
            <a:r>
              <a:rPr sz="4650" spc="-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650" dirty="0">
                <a:latin typeface="Times New Roman" panose="02020603050405020304"/>
                <a:cs typeface="Times New Roman" panose="02020603050405020304"/>
              </a:rPr>
              <a:t>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93870" y="727223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467"/>
                </a:lnTo>
              </a:path>
            </a:pathLst>
          </a:custGeom>
          <a:ln w="2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10510" y="727223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467"/>
                </a:lnTo>
              </a:path>
            </a:pathLst>
          </a:custGeom>
          <a:ln w="2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1794" y="727223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467"/>
                </a:lnTo>
              </a:path>
            </a:pathLst>
          </a:custGeom>
          <a:ln w="2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69646" y="727223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467"/>
                </a:lnTo>
              </a:path>
            </a:pathLst>
          </a:custGeom>
          <a:ln w="2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30702" y="746064"/>
            <a:ext cx="2248535" cy="735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489710" algn="l"/>
              </a:tabLst>
            </a:pPr>
            <a:r>
              <a:rPr sz="4650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4650" spc="-4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650" spc="-5" dirty="0">
                <a:latin typeface="Symbol" panose="05050102010706020507"/>
                <a:cs typeface="Symbol" panose="05050102010706020507"/>
              </a:rPr>
              <a:t></a:t>
            </a:r>
            <a:r>
              <a:rPr sz="465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650" spc="-108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6975" spc="-1620" baseline="15000" dirty="0">
                <a:latin typeface="Times New Roman" panose="02020603050405020304"/>
                <a:cs typeface="Times New Roman" panose="02020603050405020304"/>
              </a:rPr>
              <a:t>ˆ	</a:t>
            </a:r>
            <a:r>
              <a:rPr sz="4650" spc="-5" dirty="0">
                <a:latin typeface="Symbol" panose="05050102010706020507"/>
                <a:cs typeface="Symbol" panose="05050102010706020507"/>
              </a:rPr>
              <a:t></a:t>
            </a:r>
            <a:r>
              <a:rPr sz="4650" spc="-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650" spc="-5" dirty="0">
                <a:latin typeface="Times New Roman" panose="02020603050405020304"/>
                <a:cs typeface="Times New Roman" panose="02020603050405020304"/>
              </a:rPr>
              <a:t>0</a:t>
            </a:r>
            <a:endParaRPr sz="465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7110" y="926465"/>
            <a:ext cx="335089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3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寻找</a:t>
            </a:r>
            <a:r>
              <a:rPr lang="en-US" altLang="zh-CN" sz="2400" spc="-3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</a:t>
            </a:r>
            <a:r>
              <a:rPr lang="zh-CN" altLang="en-US" sz="2400" spc="-3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最小化</a:t>
            </a:r>
            <a:endParaRPr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2039" y="2153920"/>
            <a:ext cx="310070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latin typeface="Arial Unicode MS" panose="020B0604020202020204" charset="-122"/>
                <a:cs typeface="Arial Unicode MS" panose="020B0604020202020204" charset="-122"/>
              </a:rPr>
              <a:t>det(F)=0</a:t>
            </a: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06383" y="1683095"/>
            <a:ext cx="17887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Arial Unicode MS" panose="020B0604020202020204" charset="-122"/>
                <a:cs typeface="Arial Unicode MS" panose="020B0604020202020204" charset="-122"/>
              </a:rPr>
              <a:t>Frobenius </a:t>
            </a:r>
            <a:r>
              <a:rPr sz="1600" spc="10" dirty="0">
                <a:latin typeface="Arial Unicode MS" panose="020B0604020202020204" charset="-122"/>
                <a:cs typeface="Arial Unicode MS" panose="020B0604020202020204" charset="-122"/>
              </a:rPr>
              <a:t>norm</a:t>
            </a:r>
            <a:r>
              <a:rPr sz="1600" spc="8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600" spc="150" dirty="0">
                <a:latin typeface="Arial Unicode MS" panose="020B0604020202020204" charset="-122"/>
                <a:cs typeface="Arial Unicode MS" panose="020B0604020202020204" charset="-122"/>
              </a:rPr>
              <a:t>(*)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5800" y="533400"/>
            <a:ext cx="7391400" cy="2362200"/>
          </a:xfrm>
          <a:custGeom>
            <a:avLst/>
            <a:gdLst/>
            <a:ahLst/>
            <a:cxnLst/>
            <a:rect l="l" t="t" r="r" b="b"/>
            <a:pathLst>
              <a:path w="7391400" h="2362200">
                <a:moveTo>
                  <a:pt x="0" y="0"/>
                </a:moveTo>
                <a:lnTo>
                  <a:pt x="7391400" y="0"/>
                </a:lnTo>
                <a:lnTo>
                  <a:pt x="7391400" y="2362200"/>
                </a:lnTo>
                <a:lnTo>
                  <a:pt x="0" y="2362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30056" y="6425374"/>
            <a:ext cx="43326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65" dirty="0">
                <a:latin typeface="Arial Unicode MS" panose="020B0604020202020204" charset="-122"/>
                <a:cs typeface="Arial Unicode MS" panose="020B0604020202020204" charset="-122"/>
              </a:rPr>
              <a:t>[HZ] </a:t>
            </a:r>
            <a:r>
              <a:rPr sz="1600" spc="60" dirty="0">
                <a:latin typeface="Arial Unicode MS" panose="020B0604020202020204" charset="-122"/>
                <a:cs typeface="Arial Unicode MS" panose="020B0604020202020204" charset="-122"/>
              </a:rPr>
              <a:t>pag </a:t>
            </a:r>
            <a:r>
              <a:rPr sz="1600" spc="25" dirty="0">
                <a:latin typeface="Arial Unicode MS" panose="020B0604020202020204" charset="-122"/>
                <a:cs typeface="Arial Unicode MS" panose="020B0604020202020204" charset="-122"/>
              </a:rPr>
              <a:t>281, chapter </a:t>
            </a:r>
            <a:r>
              <a:rPr sz="1600" spc="-25" dirty="0">
                <a:latin typeface="Arial Unicode MS" panose="020B0604020202020204" charset="-122"/>
                <a:cs typeface="Arial Unicode MS" panose="020B0604020202020204" charset="-122"/>
              </a:rPr>
              <a:t>11, </a:t>
            </a:r>
            <a:r>
              <a:rPr sz="1600" spc="35" dirty="0">
                <a:latin typeface="Arial Unicode MS" panose="020B0604020202020204" charset="-122"/>
                <a:cs typeface="Arial Unicode MS" panose="020B0604020202020204" charset="-122"/>
              </a:rPr>
              <a:t>“Computation </a:t>
            </a:r>
            <a:r>
              <a:rPr sz="1600" spc="50" dirty="0">
                <a:latin typeface="Arial Unicode MS" panose="020B0604020202020204" charset="-122"/>
                <a:cs typeface="Arial Unicode MS" panose="020B0604020202020204" charset="-122"/>
              </a:rPr>
              <a:t>of</a:t>
            </a:r>
            <a:r>
              <a:rPr sz="1600" spc="19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600" spc="55" dirty="0">
                <a:latin typeface="Arial Unicode MS" panose="020B0604020202020204" charset="-122"/>
                <a:cs typeface="Arial Unicode MS" panose="020B0604020202020204" charset="-122"/>
              </a:rPr>
              <a:t>F”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91216" y="3341131"/>
                <a:ext cx="3610284" cy="1249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𝐹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16" y="3341131"/>
                <a:ext cx="3610284" cy="124957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710510" y="4876800"/>
                <a:ext cx="4067908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𝑆𝑉𝐷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𝐹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510" y="4876800"/>
                <a:ext cx="4067908" cy="12661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18"/>
            <a:ext cx="9144000" cy="6850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962400" y="1747837"/>
            <a:ext cx="3124517" cy="3119756"/>
            <a:chOff x="3962400" y="1747837"/>
            <a:chExt cx="3124517" cy="3119756"/>
          </a:xfrm>
        </p:grpSpPr>
        <p:sp>
          <p:nvSpPr>
            <p:cNvPr id="2" name="object 2"/>
            <p:cNvSpPr/>
            <p:nvPr/>
          </p:nvSpPr>
          <p:spPr>
            <a:xfrm>
              <a:off x="3962400" y="1752600"/>
              <a:ext cx="3124200" cy="3114675"/>
            </a:xfrm>
            <a:custGeom>
              <a:avLst/>
              <a:gdLst/>
              <a:ahLst/>
              <a:cxnLst/>
              <a:rect l="l" t="t" r="r" b="b"/>
              <a:pathLst>
                <a:path w="3124200" h="3114675">
                  <a:moveTo>
                    <a:pt x="0" y="0"/>
                  </a:moveTo>
                  <a:lnTo>
                    <a:pt x="3124200" y="0"/>
                  </a:lnTo>
                  <a:lnTo>
                    <a:pt x="3124200" y="3114675"/>
                  </a:lnTo>
                  <a:lnTo>
                    <a:pt x="0" y="3114675"/>
                  </a:lnTo>
                  <a:lnTo>
                    <a:pt x="0" y="0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3967162" y="1747838"/>
              <a:ext cx="3119755" cy="3119755"/>
            </a:xfrm>
            <a:custGeom>
              <a:avLst/>
              <a:gdLst/>
              <a:ahLst/>
              <a:cxnLst/>
              <a:rect l="l" t="t" r="r" b="b"/>
              <a:pathLst>
                <a:path w="3119754" h="3119754">
                  <a:moveTo>
                    <a:pt x="0" y="3119437"/>
                  </a:moveTo>
                  <a:lnTo>
                    <a:pt x="3119437" y="3119437"/>
                  </a:lnTo>
                  <a:lnTo>
                    <a:pt x="3119437" y="0"/>
                  </a:lnTo>
                  <a:lnTo>
                    <a:pt x="0" y="0"/>
                  </a:lnTo>
                  <a:lnTo>
                    <a:pt x="0" y="31194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67162" y="1747837"/>
              <a:ext cx="3119755" cy="3119755"/>
            </a:xfrm>
            <a:custGeom>
              <a:avLst/>
              <a:gdLst/>
              <a:ahLst/>
              <a:cxnLst/>
              <a:rect l="l" t="t" r="r" b="b"/>
              <a:pathLst>
                <a:path w="3119754" h="3119754">
                  <a:moveTo>
                    <a:pt x="0" y="0"/>
                  </a:moveTo>
                  <a:lnTo>
                    <a:pt x="3119438" y="0"/>
                  </a:lnTo>
                  <a:lnTo>
                    <a:pt x="3119438" y="3119438"/>
                  </a:lnTo>
                  <a:lnTo>
                    <a:pt x="0" y="3119438"/>
                  </a:lnTo>
                  <a:lnTo>
                    <a:pt x="0" y="0"/>
                  </a:lnTo>
                  <a:close/>
                </a:path>
              </a:pathLst>
            </a:custGeom>
            <a:ln w="423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67162" y="1789112"/>
              <a:ext cx="3078480" cy="3075305"/>
            </a:xfrm>
            <a:custGeom>
              <a:avLst/>
              <a:gdLst/>
              <a:ahLst/>
              <a:cxnLst/>
              <a:rect l="l" t="t" r="r" b="b"/>
              <a:pathLst>
                <a:path w="3078479" h="3075304">
                  <a:moveTo>
                    <a:pt x="0" y="0"/>
                  </a:moveTo>
                  <a:lnTo>
                    <a:pt x="3078163" y="0"/>
                  </a:lnTo>
                  <a:lnTo>
                    <a:pt x="3078163" y="3074988"/>
                  </a:lnTo>
                  <a:lnTo>
                    <a:pt x="0" y="3074988"/>
                  </a:lnTo>
                  <a:lnTo>
                    <a:pt x="0" y="0"/>
                  </a:lnTo>
                  <a:close/>
                </a:path>
              </a:pathLst>
            </a:custGeom>
            <a:ln w="4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22812" y="1898650"/>
              <a:ext cx="2197100" cy="26971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33400" y="1747837"/>
            <a:ext cx="3124517" cy="3119756"/>
            <a:chOff x="533400" y="1747837"/>
            <a:chExt cx="3124517" cy="3119756"/>
          </a:xfrm>
        </p:grpSpPr>
        <p:sp>
          <p:nvSpPr>
            <p:cNvPr id="7" name="object 7"/>
            <p:cNvSpPr/>
            <p:nvPr/>
          </p:nvSpPr>
          <p:spPr>
            <a:xfrm>
              <a:off x="533400" y="1752600"/>
              <a:ext cx="3124200" cy="3114675"/>
            </a:xfrm>
            <a:custGeom>
              <a:avLst/>
              <a:gdLst/>
              <a:ahLst/>
              <a:cxnLst/>
              <a:rect l="l" t="t" r="r" b="b"/>
              <a:pathLst>
                <a:path w="3124200" h="3114675">
                  <a:moveTo>
                    <a:pt x="0" y="0"/>
                  </a:moveTo>
                  <a:lnTo>
                    <a:pt x="3124200" y="0"/>
                  </a:lnTo>
                  <a:lnTo>
                    <a:pt x="3124200" y="3114675"/>
                  </a:lnTo>
                  <a:lnTo>
                    <a:pt x="0" y="3114675"/>
                  </a:lnTo>
                  <a:lnTo>
                    <a:pt x="0" y="0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8162" y="1747838"/>
              <a:ext cx="3119755" cy="3119755"/>
            </a:xfrm>
            <a:custGeom>
              <a:avLst/>
              <a:gdLst/>
              <a:ahLst/>
              <a:cxnLst/>
              <a:rect l="l" t="t" r="r" b="b"/>
              <a:pathLst>
                <a:path w="3119754" h="3119754">
                  <a:moveTo>
                    <a:pt x="0" y="3119437"/>
                  </a:moveTo>
                  <a:lnTo>
                    <a:pt x="3119437" y="3119437"/>
                  </a:lnTo>
                  <a:lnTo>
                    <a:pt x="3119437" y="0"/>
                  </a:lnTo>
                  <a:lnTo>
                    <a:pt x="0" y="0"/>
                  </a:lnTo>
                  <a:lnTo>
                    <a:pt x="0" y="31194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8162" y="1747837"/>
              <a:ext cx="3119755" cy="3119755"/>
            </a:xfrm>
            <a:custGeom>
              <a:avLst/>
              <a:gdLst/>
              <a:ahLst/>
              <a:cxnLst/>
              <a:rect l="l" t="t" r="r" b="b"/>
              <a:pathLst>
                <a:path w="3119754" h="3119754">
                  <a:moveTo>
                    <a:pt x="0" y="0"/>
                  </a:moveTo>
                  <a:lnTo>
                    <a:pt x="3119438" y="0"/>
                  </a:lnTo>
                  <a:lnTo>
                    <a:pt x="3119438" y="3119438"/>
                  </a:lnTo>
                  <a:lnTo>
                    <a:pt x="0" y="3119438"/>
                  </a:lnTo>
                  <a:lnTo>
                    <a:pt x="0" y="0"/>
                  </a:lnTo>
                  <a:close/>
                </a:path>
              </a:pathLst>
            </a:custGeom>
            <a:ln w="423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8162" y="1789112"/>
              <a:ext cx="3078480" cy="3075305"/>
            </a:xfrm>
            <a:custGeom>
              <a:avLst/>
              <a:gdLst/>
              <a:ahLst/>
              <a:cxnLst/>
              <a:rect l="l" t="t" r="r" b="b"/>
              <a:pathLst>
                <a:path w="3078479" h="3075304">
                  <a:moveTo>
                    <a:pt x="0" y="0"/>
                  </a:moveTo>
                  <a:lnTo>
                    <a:pt x="3078163" y="0"/>
                  </a:lnTo>
                  <a:lnTo>
                    <a:pt x="3078163" y="3074988"/>
                  </a:lnTo>
                  <a:lnTo>
                    <a:pt x="0" y="3074988"/>
                  </a:lnTo>
                  <a:lnTo>
                    <a:pt x="0" y="0"/>
                  </a:lnTo>
                  <a:close/>
                </a:path>
              </a:pathLst>
            </a:custGeom>
            <a:ln w="4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09675" y="1936750"/>
              <a:ext cx="2263775" cy="29051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317740" y="2019935"/>
            <a:ext cx="130048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75" dirty="0"/>
              <a:t>Mean</a:t>
            </a:r>
            <a:r>
              <a:rPr sz="2400" spc="5" dirty="0"/>
              <a:t> </a:t>
            </a:r>
            <a:r>
              <a:rPr sz="2400" spc="25" dirty="0"/>
              <a:t>errors:  </a:t>
            </a:r>
            <a:r>
              <a:rPr sz="2400" spc="55" dirty="0"/>
              <a:t>10.0pixel  </a:t>
            </a:r>
            <a:r>
              <a:rPr sz="2400" spc="50" dirty="0"/>
              <a:t>9.1pixel</a:t>
            </a: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072" y="162548"/>
            <a:ext cx="81997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3600" spc="-6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8</a:t>
            </a:r>
            <a:r>
              <a:rPr lang="zh-CN" altLang="en-US" sz="3600" spc="-65" dirty="0">
                <a:latin typeface="Heiti SC Medium" pitchFamily="2" charset="-128"/>
                <a:ea typeface="Heiti SC Medium" pitchFamily="2" charset="-128"/>
                <a:cs typeface="Arial Unicode MS" panose="020B0604020202020204" charset="-122"/>
              </a:rPr>
              <a:t>点法存在问题</a:t>
            </a:r>
            <a:endParaRPr sz="3600" dirty="0">
              <a:latin typeface="Heiti SC Medium" pitchFamily="2" charset="-128"/>
              <a:ea typeface="Heiti SC Medium" pitchFamily="2" charset="-128"/>
              <a:cs typeface="Arial Unicode MS" panose="020B060402020202020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14299" y="1828800"/>
            <a:ext cx="3162301" cy="3314701"/>
            <a:chOff x="114299" y="1828800"/>
            <a:chExt cx="3162301" cy="3314701"/>
          </a:xfrm>
        </p:grpSpPr>
        <p:sp>
          <p:nvSpPr>
            <p:cNvPr id="3" name="object 3"/>
            <p:cNvSpPr/>
            <p:nvPr/>
          </p:nvSpPr>
          <p:spPr>
            <a:xfrm>
              <a:off x="228600" y="1981200"/>
              <a:ext cx="2749550" cy="3124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5712" y="3351212"/>
              <a:ext cx="155575" cy="1571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57287" y="3036887"/>
              <a:ext cx="155575" cy="1571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95462" y="3036887"/>
              <a:ext cx="157163" cy="1571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49400" y="3627437"/>
              <a:ext cx="157162" cy="1571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95437" y="4110037"/>
              <a:ext cx="157163" cy="1571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36787" y="2546350"/>
              <a:ext cx="157163" cy="15716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28837" y="3652837"/>
              <a:ext cx="155575" cy="1571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52637" y="2890837"/>
              <a:ext cx="157163" cy="1571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28837" y="3195637"/>
              <a:ext cx="155575" cy="1571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00237" y="3957637"/>
              <a:ext cx="155575" cy="1571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24037" y="3348037"/>
              <a:ext cx="155575" cy="1571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47837" y="2586037"/>
              <a:ext cx="155575" cy="1571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8600" y="4914901"/>
              <a:ext cx="3048000" cy="228600"/>
            </a:xfrm>
            <a:custGeom>
              <a:avLst/>
              <a:gdLst/>
              <a:ahLst/>
              <a:cxnLst/>
              <a:rect l="l" t="t" r="r" b="b"/>
              <a:pathLst>
                <a:path w="3048000" h="228600">
                  <a:moveTo>
                    <a:pt x="0" y="76198"/>
                  </a:moveTo>
                  <a:lnTo>
                    <a:pt x="0" y="152398"/>
                  </a:lnTo>
                  <a:lnTo>
                    <a:pt x="2819400" y="152400"/>
                  </a:lnTo>
                  <a:lnTo>
                    <a:pt x="2819400" y="228600"/>
                  </a:lnTo>
                  <a:lnTo>
                    <a:pt x="3048000" y="114300"/>
                  </a:lnTo>
                  <a:lnTo>
                    <a:pt x="2971800" y="76200"/>
                  </a:lnTo>
                  <a:lnTo>
                    <a:pt x="0" y="76198"/>
                  </a:lnTo>
                  <a:close/>
                </a:path>
                <a:path w="3048000" h="228600">
                  <a:moveTo>
                    <a:pt x="2819400" y="0"/>
                  </a:moveTo>
                  <a:lnTo>
                    <a:pt x="2819400" y="76200"/>
                  </a:lnTo>
                  <a:lnTo>
                    <a:pt x="2971800" y="76200"/>
                  </a:lnTo>
                  <a:lnTo>
                    <a:pt x="2819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4299" y="1828800"/>
              <a:ext cx="228600" cy="3200400"/>
            </a:xfrm>
            <a:custGeom>
              <a:avLst/>
              <a:gdLst/>
              <a:ahLst/>
              <a:cxnLst/>
              <a:rect l="l" t="t" r="r" b="b"/>
              <a:pathLst>
                <a:path w="228600" h="3200400">
                  <a:moveTo>
                    <a:pt x="152400" y="228600"/>
                  </a:moveTo>
                  <a:lnTo>
                    <a:pt x="76200" y="228600"/>
                  </a:lnTo>
                  <a:lnTo>
                    <a:pt x="76200" y="3200400"/>
                  </a:lnTo>
                  <a:lnTo>
                    <a:pt x="152400" y="3200400"/>
                  </a:lnTo>
                  <a:lnTo>
                    <a:pt x="152400" y="228600"/>
                  </a:lnTo>
                  <a:close/>
                </a:path>
                <a:path w="228600" h="3200400">
                  <a:moveTo>
                    <a:pt x="114299" y="0"/>
                  </a:moveTo>
                  <a:lnTo>
                    <a:pt x="0" y="228600"/>
                  </a:lnTo>
                  <a:lnTo>
                    <a:pt x="228600" y="228600"/>
                  </a:lnTo>
                  <a:lnTo>
                    <a:pt x="1142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660140" y="3491696"/>
            <a:ext cx="427355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spc="-32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</a:t>
            </a:r>
            <a:r>
              <a:rPr lang="zh-CN" altLang="en-US" sz="2400" spc="-32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是否存在问题？</a:t>
            </a:r>
            <a:endParaRPr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28720" y="2148512"/>
            <a:ext cx="349885" cy="725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600" spc="-10" dirty="0">
                <a:latin typeface="Times New Roman" panose="02020603050405020304"/>
                <a:cs typeface="Times New Roman" panose="02020603050405020304"/>
              </a:rPr>
              <a:t>F</a:t>
            </a:r>
            <a:endParaRPr sz="4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705600" y="2266951"/>
            <a:ext cx="1371600" cy="190500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63498"/>
                </a:moveTo>
                <a:lnTo>
                  <a:pt x="0" y="126998"/>
                </a:lnTo>
                <a:lnTo>
                  <a:pt x="1181100" y="127000"/>
                </a:lnTo>
                <a:lnTo>
                  <a:pt x="1181100" y="190500"/>
                </a:lnTo>
                <a:lnTo>
                  <a:pt x="1371600" y="95250"/>
                </a:lnTo>
                <a:lnTo>
                  <a:pt x="1308100" y="63500"/>
                </a:lnTo>
                <a:lnTo>
                  <a:pt x="0" y="63498"/>
                </a:lnTo>
                <a:close/>
              </a:path>
              <a:path w="1371600" h="190500">
                <a:moveTo>
                  <a:pt x="1181100" y="0"/>
                </a:moveTo>
                <a:lnTo>
                  <a:pt x="1181100" y="63500"/>
                </a:lnTo>
                <a:lnTo>
                  <a:pt x="1308100" y="63500"/>
                </a:lnTo>
                <a:lnTo>
                  <a:pt x="1181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16489" y="2408038"/>
            <a:ext cx="0" cy="626745"/>
          </a:xfrm>
          <a:custGeom>
            <a:avLst/>
            <a:gdLst/>
            <a:ahLst/>
            <a:cxnLst/>
            <a:rect l="l" t="t" r="r" b="b"/>
            <a:pathLst>
              <a:path h="626744">
                <a:moveTo>
                  <a:pt x="0" y="0"/>
                </a:moveTo>
                <a:lnTo>
                  <a:pt x="0" y="626618"/>
                </a:lnTo>
              </a:path>
            </a:pathLst>
          </a:custGeom>
          <a:ln w="21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44811" y="2408038"/>
            <a:ext cx="0" cy="626745"/>
          </a:xfrm>
          <a:custGeom>
            <a:avLst/>
            <a:gdLst/>
            <a:ahLst/>
            <a:cxnLst/>
            <a:rect l="l" t="t" r="r" b="b"/>
            <a:pathLst>
              <a:path h="626744">
                <a:moveTo>
                  <a:pt x="0" y="0"/>
                </a:moveTo>
                <a:lnTo>
                  <a:pt x="0" y="626618"/>
                </a:lnTo>
              </a:path>
            </a:pathLst>
          </a:custGeom>
          <a:ln w="21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82161" y="2408038"/>
            <a:ext cx="0" cy="626745"/>
          </a:xfrm>
          <a:custGeom>
            <a:avLst/>
            <a:gdLst/>
            <a:ahLst/>
            <a:cxnLst/>
            <a:rect l="l" t="t" r="r" b="b"/>
            <a:pathLst>
              <a:path h="626744">
                <a:moveTo>
                  <a:pt x="0" y="0"/>
                </a:moveTo>
                <a:lnTo>
                  <a:pt x="0" y="626618"/>
                </a:lnTo>
              </a:path>
            </a:pathLst>
          </a:custGeom>
          <a:ln w="21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10477" y="2408038"/>
            <a:ext cx="0" cy="626745"/>
          </a:xfrm>
          <a:custGeom>
            <a:avLst/>
            <a:gdLst/>
            <a:ahLst/>
            <a:cxnLst/>
            <a:rect l="l" t="t" r="r" b="b"/>
            <a:pathLst>
              <a:path h="626744">
                <a:moveTo>
                  <a:pt x="0" y="0"/>
                </a:moveTo>
                <a:lnTo>
                  <a:pt x="0" y="626618"/>
                </a:lnTo>
              </a:path>
            </a:pathLst>
          </a:custGeom>
          <a:ln w="21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830797" y="2317363"/>
            <a:ext cx="1120140" cy="652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98475" algn="l"/>
              </a:tabLst>
            </a:pPr>
            <a:r>
              <a:rPr sz="4100" b="1" spc="15" dirty="0">
                <a:latin typeface="Times New Roman" panose="02020603050405020304"/>
                <a:cs typeface="Times New Roman" panose="02020603050405020304"/>
              </a:rPr>
              <a:t>f	</a:t>
            </a:r>
            <a:r>
              <a:rPr sz="4100" spc="25" dirty="0">
                <a:latin typeface="Symbol" panose="05050102010706020507"/>
                <a:cs typeface="Symbol" panose="05050102010706020507"/>
              </a:rPr>
              <a:t></a:t>
            </a:r>
            <a:r>
              <a:rPr sz="4100" spc="-6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100" spc="25" dirty="0">
                <a:latin typeface="Times New Roman" panose="02020603050405020304"/>
                <a:cs typeface="Times New Roman" panose="02020603050405020304"/>
              </a:rPr>
              <a:t>1</a:t>
            </a:r>
            <a:endParaRPr sz="4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34394" y="1625745"/>
            <a:ext cx="1555115" cy="576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600" b="1" spc="15" dirty="0">
                <a:latin typeface="Times New Roman" panose="02020603050405020304"/>
                <a:cs typeface="Times New Roman" panose="02020603050405020304"/>
              </a:rPr>
              <a:t>W </a:t>
            </a:r>
            <a:r>
              <a:rPr sz="3600" b="1" spc="0" dirty="0">
                <a:latin typeface="Times New Roman" panose="02020603050405020304"/>
                <a:cs typeface="Times New Roman" panose="02020603050405020304"/>
              </a:rPr>
              <a:t>f </a:t>
            </a:r>
            <a:r>
              <a:rPr sz="3600" spc="5" dirty="0">
                <a:latin typeface="Symbol" panose="05050102010706020507"/>
                <a:cs typeface="Symbol" panose="05050102010706020507"/>
              </a:rPr>
              <a:t></a:t>
            </a:r>
            <a:r>
              <a:rPr sz="3600" spc="-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-45" dirty="0">
                <a:latin typeface="Times New Roman" panose="02020603050405020304"/>
                <a:cs typeface="Times New Roman" panose="02020603050405020304"/>
              </a:rPr>
              <a:t>0,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58000" y="1824310"/>
            <a:ext cx="1219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Unicode MS" panose="020B0604020202020204" charset="-122"/>
                <a:cs typeface="Arial Unicode MS" panose="020B0604020202020204" charset="-122"/>
              </a:rPr>
              <a:t>SVD</a:t>
            </a:r>
            <a:endParaRPr sz="1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7540" y="1990647"/>
            <a:ext cx="4648200" cy="4392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6400" y="1369187"/>
            <a:ext cx="540766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3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单幅视图</a:t>
            </a:r>
            <a:r>
              <a:rPr lang="en-US" altLang="zh-CN" sz="2400" spc="13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2D</a:t>
            </a:r>
            <a:r>
              <a:rPr lang="zh-CN" altLang="en-US" sz="2400" spc="13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到</a:t>
            </a:r>
            <a:r>
              <a:rPr lang="en-US" altLang="zh-CN" sz="2400" spc="13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3D</a:t>
            </a:r>
            <a:r>
              <a:rPr lang="zh-CN" altLang="en-US" sz="2400" spc="13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的映射具有多义性。</a:t>
            </a:r>
            <a:endParaRPr lang="en-US" altLang="zh-CN" sz="3200" spc="135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0340" y="6402578"/>
            <a:ext cx="15373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 Unicode MS" panose="020B0604020202020204" charset="-122"/>
                <a:cs typeface="Arial Unicode MS" panose="020B0604020202020204" charset="-122"/>
              </a:rPr>
              <a:t>Courtesy slide </a:t>
            </a:r>
            <a:r>
              <a:rPr sz="1000" spc="-30" dirty="0">
                <a:latin typeface="Arial Unicode MS" panose="020B0604020202020204" charset="-122"/>
                <a:cs typeface="Arial Unicode MS" panose="020B0604020202020204" charset="-122"/>
              </a:rPr>
              <a:t>S.</a:t>
            </a:r>
            <a:r>
              <a:rPr sz="1000" spc="5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000" dirty="0">
                <a:latin typeface="Arial Unicode MS" panose="020B0604020202020204" charset="-122"/>
                <a:cs typeface="Arial Unicode MS" panose="020B0604020202020204" charset="-122"/>
              </a:rPr>
              <a:t>Lazebnik</a:t>
            </a:r>
            <a:endParaRPr sz="1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907540" y="345425"/>
            <a:ext cx="5328920" cy="553720"/>
          </a:xfrm>
        </p:spPr>
        <p:txBody>
          <a:bodyPr/>
          <a:lstStyle/>
          <a:p>
            <a:pPr rtl="0" eaLnBrk="1" latinLnBrk="0" hangingPunct="1"/>
            <a:r>
              <a:rPr lang="zh-CN" altLang="zh-CN" kern="1200" spc="-15" dirty="0">
                <a:solidFill>
                  <a:srgbClr val="0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Arial Unicode MS" panose="020B0604020202020204" pitchFamily="34" charset="-128"/>
              </a:rPr>
              <a:t>从单幅视图中恢复结构</a:t>
            </a:r>
            <a:endParaRPr lang="zh-CN" altLang="zh-CN" dirty="0"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object 90"/>
          <p:cNvSpPr txBox="1">
            <a:spLocks noGrp="1"/>
          </p:cNvSpPr>
          <p:nvPr>
            <p:ph type="title"/>
          </p:nvPr>
        </p:nvSpPr>
        <p:spPr>
          <a:xfrm>
            <a:off x="2819401" y="162548"/>
            <a:ext cx="35052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pc="-6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8</a:t>
            </a:r>
            <a:r>
              <a:rPr lang="zh-CN" altLang="en-US" spc="-6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点法存在问题</a:t>
            </a:r>
            <a:endParaRPr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38470" y="5042767"/>
            <a:ext cx="6896100" cy="91313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Char char="•"/>
              <a:tabLst>
                <a:tab pos="354965" algn="l"/>
                <a:tab pos="355600" algn="l"/>
                <a:tab pos="2869565" algn="l"/>
              </a:tabLst>
            </a:pPr>
            <a:r>
              <a:rPr lang="en-US" altLang="zh-CN" sz="2400" spc="-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</a:t>
            </a:r>
            <a:r>
              <a:rPr lang="zh-CN" altLang="en-US" sz="2400" spc="-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中各个元素的大小差异太大</a:t>
            </a:r>
            <a:endParaRPr lang="en-US" altLang="zh-CN" sz="2400" spc="-5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Char char="•"/>
              <a:tabLst>
                <a:tab pos="354965" algn="l"/>
                <a:tab pos="355600" algn="l"/>
                <a:tab pos="2869565" algn="l"/>
              </a:tabLst>
            </a:pPr>
            <a:r>
              <a:rPr lang="zh-CN" altLang="en-US" sz="2400" spc="-2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这为</a:t>
            </a:r>
            <a:r>
              <a:rPr lang="en-US" altLang="zh-CN" sz="2400" spc="-2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SVD</a:t>
            </a:r>
            <a:r>
              <a:rPr lang="zh-CN" altLang="en-US" sz="2400" spc="-25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带来了麻烦</a:t>
            </a:r>
            <a:endParaRPr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494433" y="1233107"/>
            <a:ext cx="1652270" cy="1050290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530225">
              <a:lnSpc>
                <a:spcPct val="100000"/>
              </a:lnSpc>
              <a:spcBef>
                <a:spcPts val="1435"/>
              </a:spcBef>
            </a:pPr>
            <a:r>
              <a:rPr sz="2950" b="1" spc="0" dirty="0">
                <a:latin typeface="Times New Roman" panose="02020603050405020304"/>
                <a:cs typeface="Times New Roman" panose="02020603050405020304"/>
              </a:rPr>
              <a:t>Wf </a:t>
            </a:r>
            <a:r>
              <a:rPr sz="2950" spc="0" dirty="0">
                <a:latin typeface="Symbol" panose="05050102010706020507"/>
                <a:cs typeface="Symbol" panose="05050102010706020507"/>
              </a:rPr>
              <a:t></a:t>
            </a:r>
            <a:r>
              <a:rPr sz="295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50" spc="0" dirty="0">
                <a:latin typeface="Times New Roman" panose="02020603050405020304"/>
                <a:cs typeface="Times New Roman" panose="02020603050405020304"/>
              </a:rPr>
              <a:t>0</a:t>
            </a:r>
            <a:endParaRPr sz="295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  <a:tabLst>
                <a:tab pos="476250" algn="l"/>
                <a:tab pos="1187450" algn="l"/>
              </a:tabLst>
            </a:pPr>
            <a:endParaRPr sz="1900" i="1" spc="-4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8716843" y="5450429"/>
            <a:ext cx="273685" cy="948055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dirty="0">
                <a:latin typeface="Calibri" panose="020F0502020204030204"/>
                <a:cs typeface="Calibri" panose="020F0502020204030204"/>
              </a:rPr>
              <a:t>HZ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pag</a:t>
            </a:r>
            <a:r>
              <a:rPr sz="16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latin typeface="Calibri" panose="020F0502020204030204"/>
                <a:cs typeface="Calibri" panose="020F0502020204030204"/>
              </a:rPr>
              <a:t>108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914400" y="1905000"/>
                <a:ext cx="7664406" cy="3109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000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000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000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  <m:r>
                            <a:rPr lang="en-US" altLang="zh-CN" sz="2000" b="0" i="1" smtClean="0">
                              <a:latin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000" b="0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000" b="0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000" b="0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  <m:r>
                            <a:rPr lang="en-US" altLang="zh-CN" sz="2000" b="0" i="1" smtClean="0">
                              <a:latin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000" b="0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000" b="0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000" b="0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905000"/>
                <a:ext cx="7664406" cy="31091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7745" y="267335"/>
            <a:ext cx="1715770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4000" spc="125" dirty="0">
                <a:latin typeface="黑体" panose="02010609060101010101" charset="-122"/>
                <a:ea typeface="黑体" panose="02010609060101010101" charset="-122"/>
              </a:rPr>
              <a:t>归一化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68120"/>
            <a:ext cx="7740015" cy="264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IDEA: </a:t>
            </a:r>
            <a:r>
              <a:rPr lang="zh-CN" altLang="en-US" sz="2400" spc="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对图像坐标进行变换，已达到更好的</a:t>
            </a:r>
            <a:r>
              <a:rPr lang="en-US" altLang="zh-CN" sz="2400" spc="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SVD</a:t>
            </a:r>
            <a:r>
              <a:rPr lang="zh-CN" altLang="en-US" sz="2400" spc="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效果</a:t>
            </a:r>
            <a:endParaRPr lang="en-US" altLang="zh-CN" sz="2400" spc="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5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12700" marR="327660">
              <a:lnSpc>
                <a:spcPct val="101000"/>
              </a:lnSpc>
            </a:pPr>
            <a:r>
              <a:rPr lang="zh-CN" altLang="en-US" sz="2400" spc="-2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对每幅图像施加变换</a:t>
            </a:r>
            <a:r>
              <a:rPr lang="en-US" altLang="zh-CN" sz="2400" spc="-2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</a:t>
            </a:r>
            <a:r>
              <a:rPr sz="2400" spc="1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</a:t>
            </a:r>
            <a:r>
              <a:rPr lang="zh-CN" altLang="en-US" sz="2400" spc="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平移与缩放</a:t>
            </a:r>
            <a:r>
              <a:rPr sz="2400" spc="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)</a:t>
            </a:r>
            <a:r>
              <a:rPr lang="zh-CN" altLang="en-US" sz="2400" spc="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，改变换满足如下条件：</a:t>
            </a:r>
            <a:endParaRPr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774700">
              <a:lnSpc>
                <a:spcPct val="100000"/>
              </a:lnSpc>
              <a:buChar char="•"/>
              <a:tabLst>
                <a:tab pos="1098550" algn="l"/>
              </a:tabLst>
            </a:pPr>
            <a:r>
              <a:rPr lang="zh-CN" altLang="en-US" sz="2400" spc="1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原点</a:t>
            </a:r>
            <a:r>
              <a:rPr sz="2400" spc="1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2400" spc="7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= </a:t>
            </a:r>
            <a:r>
              <a:rPr lang="zh-CN" altLang="en-US" sz="2400" spc="2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图像上点的重心</a:t>
            </a:r>
            <a:endParaRPr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774700" marR="1731010">
              <a:lnSpc>
                <a:spcPts val="2870"/>
              </a:lnSpc>
              <a:spcBef>
                <a:spcPts val="125"/>
              </a:spcBef>
              <a:buChar char="•"/>
              <a:tabLst>
                <a:tab pos="1098550" algn="l"/>
              </a:tabLst>
            </a:pPr>
            <a:r>
              <a:rPr lang="zh-CN" altLang="en-US" sz="2400" spc="8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各个像点到原点的距离满足：均方误差为</a:t>
            </a:r>
            <a:r>
              <a:rPr lang="en-US" altLang="zh-CN" sz="2400" spc="8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2400" spc="8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个像素</a:t>
            </a:r>
            <a:r>
              <a:rPr lang="zh-CN" altLang="en-US" sz="2400" spc="2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782088" y="5017043"/>
            <a:ext cx="26066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25" dirty="0">
                <a:latin typeface="Arial Unicode MS" panose="020B0604020202020204" charset="-122"/>
                <a:cs typeface="Arial Unicode MS" panose="020B0604020202020204" charset="-122"/>
              </a:rPr>
              <a:t>变化之前的坐标系</a:t>
            </a:r>
            <a:endParaRPr sz="1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38600" y="33528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571500" y="0"/>
                </a:moveTo>
                <a:lnTo>
                  <a:pt x="571500" y="95250"/>
                </a:lnTo>
                <a:lnTo>
                  <a:pt x="0" y="95250"/>
                </a:lnTo>
                <a:lnTo>
                  <a:pt x="0" y="285750"/>
                </a:lnTo>
                <a:lnTo>
                  <a:pt x="571500" y="285750"/>
                </a:lnTo>
                <a:lnTo>
                  <a:pt x="571500" y="381000"/>
                </a:lnTo>
                <a:lnTo>
                  <a:pt x="762000" y="190500"/>
                </a:lnTo>
                <a:lnTo>
                  <a:pt x="571500" y="0"/>
                </a:lnTo>
                <a:close/>
              </a:path>
            </a:pathLst>
          </a:custGeom>
          <a:solidFill>
            <a:srgbClr val="7575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38600" y="33528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95250"/>
                </a:moveTo>
                <a:lnTo>
                  <a:pt x="571500" y="95250"/>
                </a:lnTo>
                <a:lnTo>
                  <a:pt x="571500" y="0"/>
                </a:lnTo>
                <a:lnTo>
                  <a:pt x="762000" y="190500"/>
                </a:lnTo>
                <a:lnTo>
                  <a:pt x="571500" y="381000"/>
                </a:lnTo>
                <a:lnTo>
                  <a:pt x="571500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253224" y="2687320"/>
            <a:ext cx="1974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60" dirty="0">
                <a:latin typeface="Arial Unicode MS" panose="020B0604020202020204" charset="-122"/>
                <a:cs typeface="Arial Unicode MS" panose="020B0604020202020204" charset="-122"/>
              </a:rPr>
              <a:t>T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219450" y="314325"/>
            <a:ext cx="240093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5" dirty="0">
                <a:latin typeface="黑体" panose="02010609060101010101" charset="-122"/>
                <a:ea typeface="黑体" panose="02010609060101010101" charset="-122"/>
              </a:rPr>
              <a:t>归一化实例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4953000" y="1676400"/>
            <a:ext cx="3545840" cy="3514797"/>
            <a:chOff x="4953000" y="1676400"/>
            <a:chExt cx="3545840" cy="3514797"/>
          </a:xfrm>
        </p:grpSpPr>
        <p:sp>
          <p:nvSpPr>
            <p:cNvPr id="11" name="object 11"/>
            <p:cNvSpPr/>
            <p:nvPr/>
          </p:nvSpPr>
          <p:spPr>
            <a:xfrm>
              <a:off x="6096000" y="3619501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76198"/>
                  </a:moveTo>
                  <a:lnTo>
                    <a:pt x="0" y="152398"/>
                  </a:lnTo>
                  <a:lnTo>
                    <a:pt x="1371600" y="152400"/>
                  </a:lnTo>
                  <a:lnTo>
                    <a:pt x="1371600" y="228600"/>
                  </a:lnTo>
                  <a:lnTo>
                    <a:pt x="1600200" y="114300"/>
                  </a:lnTo>
                  <a:lnTo>
                    <a:pt x="1524000" y="76200"/>
                  </a:lnTo>
                  <a:lnTo>
                    <a:pt x="0" y="76198"/>
                  </a:lnTo>
                  <a:close/>
                </a:path>
                <a:path w="1600200" h="228600">
                  <a:moveTo>
                    <a:pt x="1371600" y="0"/>
                  </a:moveTo>
                  <a:lnTo>
                    <a:pt x="1371600" y="76200"/>
                  </a:lnTo>
                  <a:lnTo>
                    <a:pt x="1524000" y="762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81698" y="1676400"/>
              <a:ext cx="228600" cy="2057400"/>
            </a:xfrm>
            <a:custGeom>
              <a:avLst/>
              <a:gdLst/>
              <a:ahLst/>
              <a:cxnLst/>
              <a:rect l="l" t="t" r="r" b="b"/>
              <a:pathLst>
                <a:path w="228600" h="2057400">
                  <a:moveTo>
                    <a:pt x="152400" y="228600"/>
                  </a:moveTo>
                  <a:lnTo>
                    <a:pt x="76200" y="228600"/>
                  </a:lnTo>
                  <a:lnTo>
                    <a:pt x="76201" y="2057400"/>
                  </a:lnTo>
                  <a:lnTo>
                    <a:pt x="152401" y="2057400"/>
                  </a:lnTo>
                  <a:lnTo>
                    <a:pt x="152400" y="228600"/>
                  </a:lnTo>
                  <a:close/>
                </a:path>
                <a:path w="228600" h="2057400">
                  <a:moveTo>
                    <a:pt x="114300" y="0"/>
                  </a:moveTo>
                  <a:lnTo>
                    <a:pt x="0" y="228600"/>
                  </a:lnTo>
                  <a:lnTo>
                    <a:pt x="228600" y="2286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5184140" y="4901374"/>
              <a:ext cx="331470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pc="25" dirty="0">
                  <a:latin typeface="Arial Unicode MS" panose="020B0604020202020204" charset="-122"/>
                  <a:cs typeface="Arial Unicode MS" panose="020B0604020202020204" charset="-122"/>
                </a:rPr>
                <a:t>变化之后的坐标系</a:t>
              </a:r>
              <a:endParaRPr lang="zh-CN" altLang="en-US" dirty="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080000" y="2641600"/>
              <a:ext cx="1955800" cy="2032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53000" y="2362200"/>
              <a:ext cx="2286000" cy="2438400"/>
            </a:xfrm>
            <a:custGeom>
              <a:avLst/>
              <a:gdLst/>
              <a:ahLst/>
              <a:cxnLst/>
              <a:rect l="l" t="t" r="r" b="b"/>
              <a:pathLst>
                <a:path w="2286000" h="2438400">
                  <a:moveTo>
                    <a:pt x="0" y="0"/>
                  </a:moveTo>
                  <a:lnTo>
                    <a:pt x="2286000" y="0"/>
                  </a:lnTo>
                  <a:lnTo>
                    <a:pt x="2286000" y="2438400"/>
                  </a:lnTo>
                  <a:lnTo>
                    <a:pt x="0" y="24384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47699" y="1295400"/>
            <a:ext cx="2933701" cy="3543301"/>
            <a:chOff x="647699" y="1295400"/>
            <a:chExt cx="2933701" cy="3543301"/>
          </a:xfrm>
        </p:grpSpPr>
        <p:sp>
          <p:nvSpPr>
            <p:cNvPr id="2" name="object 2"/>
            <p:cNvSpPr/>
            <p:nvPr/>
          </p:nvSpPr>
          <p:spPr>
            <a:xfrm>
              <a:off x="762000" y="1676400"/>
              <a:ext cx="2749550" cy="3124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1789112" y="3046412"/>
              <a:ext cx="155575" cy="1571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90687" y="2732087"/>
              <a:ext cx="155575" cy="1571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28862" y="2732087"/>
              <a:ext cx="157163" cy="1571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82800" y="3322637"/>
              <a:ext cx="157162" cy="15716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28837" y="3805237"/>
              <a:ext cx="157163" cy="1571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70187" y="2241550"/>
              <a:ext cx="157163" cy="15716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62237" y="3348037"/>
              <a:ext cx="155575" cy="1571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86037" y="2586037"/>
              <a:ext cx="157163" cy="1571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62237" y="2890837"/>
              <a:ext cx="155575" cy="1571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33637" y="3652837"/>
              <a:ext cx="155575" cy="1571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57437" y="3043237"/>
              <a:ext cx="155575" cy="1571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81237" y="2281237"/>
              <a:ext cx="155575" cy="1571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24000" y="2057400"/>
              <a:ext cx="1905000" cy="1981200"/>
            </a:xfrm>
            <a:custGeom>
              <a:avLst/>
              <a:gdLst/>
              <a:ahLst/>
              <a:cxnLst/>
              <a:rect l="l" t="t" r="r" b="b"/>
              <a:pathLst>
                <a:path w="1905000" h="1981200">
                  <a:moveTo>
                    <a:pt x="0" y="990600"/>
                  </a:moveTo>
                  <a:lnTo>
                    <a:pt x="1165" y="941159"/>
                  </a:lnTo>
                  <a:lnTo>
                    <a:pt x="4626" y="892345"/>
                  </a:lnTo>
                  <a:lnTo>
                    <a:pt x="10327" y="844216"/>
                  </a:lnTo>
                  <a:lnTo>
                    <a:pt x="18214" y="796828"/>
                  </a:lnTo>
                  <a:lnTo>
                    <a:pt x="28232" y="750237"/>
                  </a:lnTo>
                  <a:lnTo>
                    <a:pt x="40327" y="704501"/>
                  </a:lnTo>
                  <a:lnTo>
                    <a:pt x="54445" y="659676"/>
                  </a:lnTo>
                  <a:lnTo>
                    <a:pt x="70529" y="615820"/>
                  </a:lnTo>
                  <a:lnTo>
                    <a:pt x="88527" y="572988"/>
                  </a:lnTo>
                  <a:lnTo>
                    <a:pt x="108384" y="531237"/>
                  </a:lnTo>
                  <a:lnTo>
                    <a:pt x="130044" y="490625"/>
                  </a:lnTo>
                  <a:lnTo>
                    <a:pt x="153453" y="451207"/>
                  </a:lnTo>
                  <a:lnTo>
                    <a:pt x="178557" y="413042"/>
                  </a:lnTo>
                  <a:lnTo>
                    <a:pt x="205302" y="376185"/>
                  </a:lnTo>
                  <a:lnTo>
                    <a:pt x="233632" y="340693"/>
                  </a:lnTo>
                  <a:lnTo>
                    <a:pt x="263493" y="306623"/>
                  </a:lnTo>
                  <a:lnTo>
                    <a:pt x="294830" y="274032"/>
                  </a:lnTo>
                  <a:lnTo>
                    <a:pt x="327590" y="242977"/>
                  </a:lnTo>
                  <a:lnTo>
                    <a:pt x="361716" y="213514"/>
                  </a:lnTo>
                  <a:lnTo>
                    <a:pt x="397156" y="185700"/>
                  </a:lnTo>
                  <a:lnTo>
                    <a:pt x="433853" y="159591"/>
                  </a:lnTo>
                  <a:lnTo>
                    <a:pt x="471754" y="135245"/>
                  </a:lnTo>
                  <a:lnTo>
                    <a:pt x="510805" y="112719"/>
                  </a:lnTo>
                  <a:lnTo>
                    <a:pt x="550950" y="92068"/>
                  </a:lnTo>
                  <a:lnTo>
                    <a:pt x="592134" y="73351"/>
                  </a:lnTo>
                  <a:lnTo>
                    <a:pt x="634304" y="56622"/>
                  </a:lnTo>
                  <a:lnTo>
                    <a:pt x="677405" y="41941"/>
                  </a:lnTo>
                  <a:lnTo>
                    <a:pt x="721382" y="29362"/>
                  </a:lnTo>
                  <a:lnTo>
                    <a:pt x="766180" y="18943"/>
                  </a:lnTo>
                  <a:lnTo>
                    <a:pt x="811746" y="10740"/>
                  </a:lnTo>
                  <a:lnTo>
                    <a:pt x="858024" y="4811"/>
                  </a:lnTo>
                  <a:lnTo>
                    <a:pt x="904960" y="1212"/>
                  </a:lnTo>
                  <a:lnTo>
                    <a:pt x="952500" y="0"/>
                  </a:lnTo>
                  <a:lnTo>
                    <a:pt x="1000039" y="1212"/>
                  </a:lnTo>
                  <a:lnTo>
                    <a:pt x="1046975" y="4811"/>
                  </a:lnTo>
                  <a:lnTo>
                    <a:pt x="1093253" y="10740"/>
                  </a:lnTo>
                  <a:lnTo>
                    <a:pt x="1138819" y="18943"/>
                  </a:lnTo>
                  <a:lnTo>
                    <a:pt x="1183617" y="29362"/>
                  </a:lnTo>
                  <a:lnTo>
                    <a:pt x="1227594" y="41941"/>
                  </a:lnTo>
                  <a:lnTo>
                    <a:pt x="1270695" y="56622"/>
                  </a:lnTo>
                  <a:lnTo>
                    <a:pt x="1312865" y="73351"/>
                  </a:lnTo>
                  <a:lnTo>
                    <a:pt x="1354049" y="92068"/>
                  </a:lnTo>
                  <a:lnTo>
                    <a:pt x="1394194" y="112719"/>
                  </a:lnTo>
                  <a:lnTo>
                    <a:pt x="1433244" y="135245"/>
                  </a:lnTo>
                  <a:lnTo>
                    <a:pt x="1471146" y="159591"/>
                  </a:lnTo>
                  <a:lnTo>
                    <a:pt x="1507843" y="185700"/>
                  </a:lnTo>
                  <a:lnTo>
                    <a:pt x="1543283" y="213514"/>
                  </a:lnTo>
                  <a:lnTo>
                    <a:pt x="1577409" y="242977"/>
                  </a:lnTo>
                  <a:lnTo>
                    <a:pt x="1610169" y="274032"/>
                  </a:lnTo>
                  <a:lnTo>
                    <a:pt x="1641506" y="306623"/>
                  </a:lnTo>
                  <a:lnTo>
                    <a:pt x="1671367" y="340693"/>
                  </a:lnTo>
                  <a:lnTo>
                    <a:pt x="1699697" y="376185"/>
                  </a:lnTo>
                  <a:lnTo>
                    <a:pt x="1726442" y="413042"/>
                  </a:lnTo>
                  <a:lnTo>
                    <a:pt x="1751546" y="451207"/>
                  </a:lnTo>
                  <a:lnTo>
                    <a:pt x="1774955" y="490625"/>
                  </a:lnTo>
                  <a:lnTo>
                    <a:pt x="1796615" y="531237"/>
                  </a:lnTo>
                  <a:lnTo>
                    <a:pt x="1816472" y="572988"/>
                  </a:lnTo>
                  <a:lnTo>
                    <a:pt x="1834470" y="615820"/>
                  </a:lnTo>
                  <a:lnTo>
                    <a:pt x="1850554" y="659676"/>
                  </a:lnTo>
                  <a:lnTo>
                    <a:pt x="1864672" y="704501"/>
                  </a:lnTo>
                  <a:lnTo>
                    <a:pt x="1876767" y="750237"/>
                  </a:lnTo>
                  <a:lnTo>
                    <a:pt x="1886785" y="796828"/>
                  </a:lnTo>
                  <a:lnTo>
                    <a:pt x="1894672" y="844216"/>
                  </a:lnTo>
                  <a:lnTo>
                    <a:pt x="1900373" y="892345"/>
                  </a:lnTo>
                  <a:lnTo>
                    <a:pt x="1903834" y="941159"/>
                  </a:lnTo>
                  <a:lnTo>
                    <a:pt x="1905000" y="990600"/>
                  </a:lnTo>
                  <a:lnTo>
                    <a:pt x="1903834" y="1040040"/>
                  </a:lnTo>
                  <a:lnTo>
                    <a:pt x="1900373" y="1088854"/>
                  </a:lnTo>
                  <a:lnTo>
                    <a:pt x="1894672" y="1136983"/>
                  </a:lnTo>
                  <a:lnTo>
                    <a:pt x="1886785" y="1184371"/>
                  </a:lnTo>
                  <a:lnTo>
                    <a:pt x="1876767" y="1230962"/>
                  </a:lnTo>
                  <a:lnTo>
                    <a:pt x="1864672" y="1276698"/>
                  </a:lnTo>
                  <a:lnTo>
                    <a:pt x="1850554" y="1321523"/>
                  </a:lnTo>
                  <a:lnTo>
                    <a:pt x="1834470" y="1365379"/>
                  </a:lnTo>
                  <a:lnTo>
                    <a:pt x="1816472" y="1408211"/>
                  </a:lnTo>
                  <a:lnTo>
                    <a:pt x="1796615" y="1449962"/>
                  </a:lnTo>
                  <a:lnTo>
                    <a:pt x="1774955" y="1490574"/>
                  </a:lnTo>
                  <a:lnTo>
                    <a:pt x="1751546" y="1529991"/>
                  </a:lnTo>
                  <a:lnTo>
                    <a:pt x="1726442" y="1568157"/>
                  </a:lnTo>
                  <a:lnTo>
                    <a:pt x="1699697" y="1605014"/>
                  </a:lnTo>
                  <a:lnTo>
                    <a:pt x="1671367" y="1640506"/>
                  </a:lnTo>
                  <a:lnTo>
                    <a:pt x="1641506" y="1674576"/>
                  </a:lnTo>
                  <a:lnTo>
                    <a:pt x="1610169" y="1707166"/>
                  </a:lnTo>
                  <a:lnTo>
                    <a:pt x="1577409" y="1738222"/>
                  </a:lnTo>
                  <a:lnTo>
                    <a:pt x="1543283" y="1767685"/>
                  </a:lnTo>
                  <a:lnTo>
                    <a:pt x="1507843" y="1795499"/>
                  </a:lnTo>
                  <a:lnTo>
                    <a:pt x="1471146" y="1821608"/>
                  </a:lnTo>
                  <a:lnTo>
                    <a:pt x="1433244" y="1845954"/>
                  </a:lnTo>
                  <a:lnTo>
                    <a:pt x="1394194" y="1868480"/>
                  </a:lnTo>
                  <a:lnTo>
                    <a:pt x="1354049" y="1889131"/>
                  </a:lnTo>
                  <a:lnTo>
                    <a:pt x="1312865" y="1907848"/>
                  </a:lnTo>
                  <a:lnTo>
                    <a:pt x="1270695" y="1924577"/>
                  </a:lnTo>
                  <a:lnTo>
                    <a:pt x="1227594" y="1939258"/>
                  </a:lnTo>
                  <a:lnTo>
                    <a:pt x="1183617" y="1951837"/>
                  </a:lnTo>
                  <a:lnTo>
                    <a:pt x="1138819" y="1962256"/>
                  </a:lnTo>
                  <a:lnTo>
                    <a:pt x="1093253" y="1970459"/>
                  </a:lnTo>
                  <a:lnTo>
                    <a:pt x="1046975" y="1976388"/>
                  </a:lnTo>
                  <a:lnTo>
                    <a:pt x="1000039" y="1979987"/>
                  </a:lnTo>
                  <a:lnTo>
                    <a:pt x="952500" y="1981200"/>
                  </a:lnTo>
                  <a:lnTo>
                    <a:pt x="904960" y="1979987"/>
                  </a:lnTo>
                  <a:lnTo>
                    <a:pt x="858024" y="1976388"/>
                  </a:lnTo>
                  <a:lnTo>
                    <a:pt x="811746" y="1970459"/>
                  </a:lnTo>
                  <a:lnTo>
                    <a:pt x="766180" y="1962256"/>
                  </a:lnTo>
                  <a:lnTo>
                    <a:pt x="721382" y="1951837"/>
                  </a:lnTo>
                  <a:lnTo>
                    <a:pt x="677405" y="1939258"/>
                  </a:lnTo>
                  <a:lnTo>
                    <a:pt x="634304" y="1924577"/>
                  </a:lnTo>
                  <a:lnTo>
                    <a:pt x="592134" y="1907848"/>
                  </a:lnTo>
                  <a:lnTo>
                    <a:pt x="550950" y="1889131"/>
                  </a:lnTo>
                  <a:lnTo>
                    <a:pt x="510805" y="1868480"/>
                  </a:lnTo>
                  <a:lnTo>
                    <a:pt x="471754" y="1845954"/>
                  </a:lnTo>
                  <a:lnTo>
                    <a:pt x="433853" y="1821608"/>
                  </a:lnTo>
                  <a:lnTo>
                    <a:pt x="397156" y="1795499"/>
                  </a:lnTo>
                  <a:lnTo>
                    <a:pt x="361716" y="1767685"/>
                  </a:lnTo>
                  <a:lnTo>
                    <a:pt x="327590" y="1738222"/>
                  </a:lnTo>
                  <a:lnTo>
                    <a:pt x="294830" y="1707166"/>
                  </a:lnTo>
                  <a:lnTo>
                    <a:pt x="263493" y="1674576"/>
                  </a:lnTo>
                  <a:lnTo>
                    <a:pt x="233632" y="1640506"/>
                  </a:lnTo>
                  <a:lnTo>
                    <a:pt x="205302" y="1605014"/>
                  </a:lnTo>
                  <a:lnTo>
                    <a:pt x="178557" y="1568157"/>
                  </a:lnTo>
                  <a:lnTo>
                    <a:pt x="153453" y="1529991"/>
                  </a:lnTo>
                  <a:lnTo>
                    <a:pt x="130044" y="1490574"/>
                  </a:lnTo>
                  <a:lnTo>
                    <a:pt x="108384" y="1449962"/>
                  </a:lnTo>
                  <a:lnTo>
                    <a:pt x="88527" y="1408211"/>
                  </a:lnTo>
                  <a:lnTo>
                    <a:pt x="70529" y="1365379"/>
                  </a:lnTo>
                  <a:lnTo>
                    <a:pt x="54445" y="1321523"/>
                  </a:lnTo>
                  <a:lnTo>
                    <a:pt x="40327" y="1276698"/>
                  </a:lnTo>
                  <a:lnTo>
                    <a:pt x="28232" y="1230962"/>
                  </a:lnTo>
                  <a:lnTo>
                    <a:pt x="18214" y="1184371"/>
                  </a:lnTo>
                  <a:lnTo>
                    <a:pt x="10327" y="1136983"/>
                  </a:lnTo>
                  <a:lnTo>
                    <a:pt x="4626" y="1088854"/>
                  </a:lnTo>
                  <a:lnTo>
                    <a:pt x="1165" y="1040040"/>
                  </a:lnTo>
                  <a:lnTo>
                    <a:pt x="0" y="990600"/>
                  </a:lnTo>
                  <a:close/>
                </a:path>
              </a:pathLst>
            </a:custGeom>
            <a:ln w="50800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2000" y="1676400"/>
              <a:ext cx="2743200" cy="3048000"/>
            </a:xfrm>
            <a:custGeom>
              <a:avLst/>
              <a:gdLst/>
              <a:ahLst/>
              <a:cxnLst/>
              <a:rect l="l" t="t" r="r" b="b"/>
              <a:pathLst>
                <a:path w="2743200" h="3048000">
                  <a:moveTo>
                    <a:pt x="0" y="0"/>
                  </a:moveTo>
                  <a:lnTo>
                    <a:pt x="2743200" y="0"/>
                  </a:lnTo>
                  <a:lnTo>
                    <a:pt x="2743200" y="3048000"/>
                  </a:lnTo>
                  <a:lnTo>
                    <a:pt x="0" y="3048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2000" y="4610101"/>
              <a:ext cx="2819400" cy="228600"/>
            </a:xfrm>
            <a:custGeom>
              <a:avLst/>
              <a:gdLst/>
              <a:ahLst/>
              <a:cxnLst/>
              <a:rect l="l" t="t" r="r" b="b"/>
              <a:pathLst>
                <a:path w="2819400" h="228600">
                  <a:moveTo>
                    <a:pt x="0" y="76198"/>
                  </a:moveTo>
                  <a:lnTo>
                    <a:pt x="0" y="152398"/>
                  </a:lnTo>
                  <a:lnTo>
                    <a:pt x="2590800" y="152400"/>
                  </a:lnTo>
                  <a:lnTo>
                    <a:pt x="2590800" y="228600"/>
                  </a:lnTo>
                  <a:lnTo>
                    <a:pt x="2819400" y="114300"/>
                  </a:lnTo>
                  <a:lnTo>
                    <a:pt x="2743200" y="76200"/>
                  </a:lnTo>
                  <a:lnTo>
                    <a:pt x="0" y="76198"/>
                  </a:lnTo>
                  <a:close/>
                </a:path>
                <a:path w="2819400" h="228600">
                  <a:moveTo>
                    <a:pt x="2590800" y="0"/>
                  </a:moveTo>
                  <a:lnTo>
                    <a:pt x="2590800" y="76200"/>
                  </a:lnTo>
                  <a:lnTo>
                    <a:pt x="2743200" y="762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7699" y="1295400"/>
              <a:ext cx="228600" cy="3429000"/>
            </a:xfrm>
            <a:custGeom>
              <a:avLst/>
              <a:gdLst/>
              <a:ahLst/>
              <a:cxnLst/>
              <a:rect l="l" t="t" r="r" b="b"/>
              <a:pathLst>
                <a:path w="228600" h="3429000">
                  <a:moveTo>
                    <a:pt x="152400" y="228600"/>
                  </a:moveTo>
                  <a:lnTo>
                    <a:pt x="76200" y="228600"/>
                  </a:lnTo>
                  <a:lnTo>
                    <a:pt x="76200" y="3429000"/>
                  </a:lnTo>
                  <a:lnTo>
                    <a:pt x="152400" y="3429000"/>
                  </a:lnTo>
                  <a:lnTo>
                    <a:pt x="152400" y="228600"/>
                  </a:lnTo>
                  <a:close/>
                </a:path>
                <a:path w="228600" h="3429000">
                  <a:moveTo>
                    <a:pt x="114299" y="0"/>
                  </a:moveTo>
                  <a:lnTo>
                    <a:pt x="0" y="228600"/>
                  </a:lnTo>
                  <a:lnTo>
                    <a:pt x="228600" y="228600"/>
                  </a:lnTo>
                  <a:lnTo>
                    <a:pt x="11429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57860" y="5655512"/>
            <a:ext cx="7840980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0">
              <a:lnSpc>
                <a:spcPct val="100000"/>
              </a:lnSpc>
              <a:buChar char="•"/>
              <a:tabLst>
                <a:tab pos="1098550" algn="l"/>
              </a:tabLst>
            </a:pPr>
            <a:r>
              <a:rPr lang="zh-CN" altLang="en-US" sz="2000" spc="1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原点 </a:t>
            </a:r>
            <a:r>
              <a:rPr lang="en-US" altLang="zh-CN" sz="2000" spc="7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= </a:t>
            </a:r>
            <a:r>
              <a:rPr lang="zh-CN" altLang="en-US" sz="2000" spc="2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图像上点的重心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774700" marR="1731010">
              <a:lnSpc>
                <a:spcPts val="2870"/>
              </a:lnSpc>
              <a:spcBef>
                <a:spcPts val="125"/>
              </a:spcBef>
              <a:buChar char="•"/>
              <a:tabLst>
                <a:tab pos="1098550" algn="l"/>
              </a:tabLst>
            </a:pPr>
            <a:r>
              <a:rPr lang="zh-CN" altLang="en-US" sz="2000" spc="8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各个像点到原点的距离满足：均方误差为</a:t>
            </a:r>
            <a:r>
              <a:rPr lang="en-US" altLang="zh-CN" sz="2000" spc="8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2000" spc="8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个像素</a:t>
            </a:r>
            <a:r>
              <a:rPr lang="zh-CN" altLang="en-US" sz="2000" spc="2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B5D2276C-091A-FE43-A4DC-C26C95E4E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33" y="990600"/>
            <a:ext cx="8537534" cy="429082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15913FED-5FC0-8E4F-91DF-8CF932B9C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100" y="5635683"/>
            <a:ext cx="6273800" cy="615833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59740" y="6103641"/>
            <a:ext cx="276098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8945" algn="l"/>
              </a:tabLst>
            </a:pPr>
            <a:r>
              <a:rPr lang="en-US" altLang="zh-CN" sz="2400" spc="10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</a:t>
            </a:r>
            <a:r>
              <a:rPr sz="2400" spc="10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	</a:t>
            </a:r>
            <a:r>
              <a:rPr lang="zh-CN" altLang="en-US" sz="2400" spc="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逆归一化</a:t>
            </a:r>
            <a:endParaRPr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659380" y="289560"/>
            <a:ext cx="322072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170" dirty="0">
                <a:latin typeface="黑体" panose="02010609060101010101" charset="-122"/>
                <a:ea typeface="黑体" panose="02010609060101010101" charset="-122"/>
              </a:rPr>
              <a:t>归一化八点算法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75279" y="4656616"/>
            <a:ext cx="5556250" cy="557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48945" algn="l"/>
              </a:tabLst>
            </a:pPr>
            <a:r>
              <a:rPr lang="en-US" altLang="zh-CN" sz="3600" spc="157" baseline="1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4.</a:t>
            </a:r>
            <a:r>
              <a:rPr lang="zh-CN" altLang="en-US" sz="3600" spc="157" baseline="1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执行秩</a:t>
            </a:r>
            <a:r>
              <a:rPr lang="en-US" altLang="zh-CN" sz="3600" spc="157" baseline="1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3600" spc="157" baseline="1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约束</a:t>
            </a:r>
            <a:r>
              <a:rPr sz="3550" spc="-25" dirty="0">
                <a:latin typeface="Symbol" panose="05050102010706020507"/>
                <a:cs typeface="Symbol" panose="05050102010706020507"/>
              </a:rPr>
              <a:t></a:t>
            </a:r>
            <a:r>
              <a:rPr sz="3550" spc="-2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550" spc="-204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3075" spc="-307" baseline="-24000" dirty="0">
                <a:latin typeface="Times New Roman" panose="02020603050405020304"/>
                <a:cs typeface="Times New Roman" panose="02020603050405020304"/>
              </a:rPr>
              <a:t>q</a:t>
            </a:r>
            <a:endParaRPr sz="3075" baseline="-24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4780" y="1487076"/>
            <a:ext cx="8684260" cy="99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81330" algn="l"/>
                <a:tab pos="482600" algn="l"/>
              </a:tabLst>
            </a:pPr>
            <a:r>
              <a:rPr lang="zh-CN" altLang="en-US" sz="2400" spc="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分别计算</a:t>
            </a:r>
            <a:r>
              <a:rPr sz="2400" spc="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altLang="en-US" sz="2400" spc="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图</a:t>
            </a:r>
            <a:r>
              <a:rPr lang="en-US" altLang="zh-CN" sz="2400" spc="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sz="2400" spc="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和图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  </a:t>
            </a:r>
            <a:r>
              <a:rPr sz="2400" spc="-31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 </a:t>
            </a:r>
            <a:r>
              <a:rPr lang="zh-CN" altLang="en-US" sz="2400" spc="-31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altLang="en-US" sz="2400" spc="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和</a:t>
            </a:r>
            <a:r>
              <a:rPr sz="2400" spc="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2400" spc="-3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T’</a:t>
            </a:r>
            <a:endParaRPr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448945" indent="-436245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448945" algn="l"/>
                <a:tab pos="449580" algn="l"/>
              </a:tabLst>
            </a:pPr>
            <a:r>
              <a:rPr lang="zh-CN" altLang="en-US" sz="2400" spc="7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坐标归一化：</a:t>
            </a:r>
            <a:endParaRPr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03955" y="3212883"/>
            <a:ext cx="1898649" cy="156004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527800" algn="l"/>
              </a:tabLst>
            </a:pPr>
            <a:r>
              <a:rPr sz="2400" spc="10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4575" i="1" spc="-802" baseline="-400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4575" spc="-802" baseline="12000" dirty="0">
                <a:latin typeface="Times New Roman" panose="02020603050405020304"/>
                <a:cs typeface="Times New Roman" panose="02020603050405020304"/>
              </a:rPr>
              <a:t>ˆ	</a:t>
            </a: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83203" y="3753587"/>
            <a:ext cx="139700" cy="2978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i="1" spc="15" dirty="0">
                <a:latin typeface="Times New Roman" panose="02020603050405020304"/>
                <a:cs typeface="Times New Roman" panose="02020603050405020304"/>
              </a:rPr>
              <a:t>q</a:t>
            </a:r>
            <a:endParaRPr sz="1750" dirty="0">
              <a:latin typeface="Times New Roman" panose="02020603050405020304"/>
              <a:cs typeface="Times New Roman" panose="020206030504050203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010576" y="2625153"/>
                <a:ext cx="15610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𝑇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576" y="2625153"/>
                <a:ext cx="1561005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816910" y="2625153"/>
                <a:ext cx="17540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𝑞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r>
                      <a:rPr lang="en-US" altLang="zh-CN" sz="2800" b="0" i="1" smtClean="0">
                        <a:latin typeface="Cambria Math"/>
                      </a:rPr>
                      <m:t>𝑇</m:t>
                    </m:r>
                    <m:r>
                      <a:rPr lang="en-US" altLang="zh-CN" sz="2800" b="0" i="1" smtClean="0">
                        <a:latin typeface="Cambria Math"/>
                      </a:rPr>
                      <m:t>′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’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910" y="2625153"/>
                <a:ext cx="1754070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0588" r="-5903" b="-3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71800" y="6016547"/>
                <a:ext cx="2595582" cy="565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𝑞</m:t>
                          </m:r>
                        </m:sub>
                      </m:sSub>
                      <m:r>
                        <a:rPr lang="en-US" altLang="zh-CN" sz="28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𝐹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𝑞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𝑇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6016547"/>
                <a:ext cx="2595582" cy="5653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059238" y="4995329"/>
                <a:ext cx="2258632" cy="1122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b="0" i="0" smtClean="0">
                                        <a:latin typeface="Cambria Math"/>
                                      </a:rPr>
                                      <m:t>det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2800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800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  <m:t>𝑞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238" y="4995329"/>
                <a:ext cx="2258632" cy="1122167"/>
              </a:xfrm>
              <a:prstGeom prst="rect">
                <a:avLst/>
              </a:prstGeom>
              <a:blipFill>
                <a:blip r:embed="rId6"/>
                <a:stretch>
                  <a:fillRect l="-109497" t="-276667" r="-21229" b="-42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355600" y="3582250"/>
            <a:ext cx="33483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spcBef>
                <a:spcPts val="1920"/>
              </a:spcBef>
              <a:tabLst>
                <a:tab pos="448945" algn="l"/>
                <a:tab pos="449580" algn="l"/>
              </a:tabLst>
            </a:pPr>
            <a:r>
              <a:rPr lang="en-US" altLang="zh-CN" sz="2400" spc="7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3.</a:t>
            </a:r>
            <a:r>
              <a:rPr lang="zh-CN" altLang="en-US" sz="2400" spc="7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通过八点法计算矩阵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962400" y="223837"/>
            <a:ext cx="3124517" cy="3119756"/>
            <a:chOff x="3962400" y="223837"/>
            <a:chExt cx="3124517" cy="3119756"/>
          </a:xfrm>
        </p:grpSpPr>
        <p:sp>
          <p:nvSpPr>
            <p:cNvPr id="2" name="object 2"/>
            <p:cNvSpPr/>
            <p:nvPr/>
          </p:nvSpPr>
          <p:spPr>
            <a:xfrm>
              <a:off x="3962400" y="228600"/>
              <a:ext cx="3124200" cy="3114675"/>
            </a:xfrm>
            <a:custGeom>
              <a:avLst/>
              <a:gdLst/>
              <a:ahLst/>
              <a:cxnLst/>
              <a:rect l="l" t="t" r="r" b="b"/>
              <a:pathLst>
                <a:path w="3124200" h="3114675">
                  <a:moveTo>
                    <a:pt x="0" y="0"/>
                  </a:moveTo>
                  <a:lnTo>
                    <a:pt x="3124200" y="0"/>
                  </a:lnTo>
                  <a:lnTo>
                    <a:pt x="3124200" y="3114675"/>
                  </a:lnTo>
                  <a:lnTo>
                    <a:pt x="0" y="3114675"/>
                  </a:lnTo>
                  <a:lnTo>
                    <a:pt x="0" y="0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3967162" y="223838"/>
              <a:ext cx="3119755" cy="3119755"/>
            </a:xfrm>
            <a:custGeom>
              <a:avLst/>
              <a:gdLst/>
              <a:ahLst/>
              <a:cxnLst/>
              <a:rect l="l" t="t" r="r" b="b"/>
              <a:pathLst>
                <a:path w="3119754" h="3119754">
                  <a:moveTo>
                    <a:pt x="0" y="3119437"/>
                  </a:moveTo>
                  <a:lnTo>
                    <a:pt x="3119437" y="3119437"/>
                  </a:lnTo>
                  <a:lnTo>
                    <a:pt x="3119437" y="0"/>
                  </a:lnTo>
                  <a:lnTo>
                    <a:pt x="0" y="0"/>
                  </a:lnTo>
                  <a:lnTo>
                    <a:pt x="0" y="31194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67162" y="223837"/>
              <a:ext cx="3119755" cy="3119755"/>
            </a:xfrm>
            <a:custGeom>
              <a:avLst/>
              <a:gdLst/>
              <a:ahLst/>
              <a:cxnLst/>
              <a:rect l="l" t="t" r="r" b="b"/>
              <a:pathLst>
                <a:path w="3119754" h="3119754">
                  <a:moveTo>
                    <a:pt x="0" y="0"/>
                  </a:moveTo>
                  <a:lnTo>
                    <a:pt x="3119438" y="0"/>
                  </a:lnTo>
                  <a:lnTo>
                    <a:pt x="3119438" y="3119438"/>
                  </a:lnTo>
                  <a:lnTo>
                    <a:pt x="0" y="3119438"/>
                  </a:lnTo>
                  <a:lnTo>
                    <a:pt x="0" y="0"/>
                  </a:lnTo>
                  <a:close/>
                </a:path>
              </a:pathLst>
            </a:custGeom>
            <a:ln w="423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67162" y="265112"/>
              <a:ext cx="3078480" cy="3075305"/>
            </a:xfrm>
            <a:custGeom>
              <a:avLst/>
              <a:gdLst/>
              <a:ahLst/>
              <a:cxnLst/>
              <a:rect l="l" t="t" r="r" b="b"/>
              <a:pathLst>
                <a:path w="3078479" h="3075304">
                  <a:moveTo>
                    <a:pt x="0" y="0"/>
                  </a:moveTo>
                  <a:lnTo>
                    <a:pt x="3078163" y="0"/>
                  </a:lnTo>
                  <a:lnTo>
                    <a:pt x="3078163" y="3074988"/>
                  </a:lnTo>
                  <a:lnTo>
                    <a:pt x="0" y="3074988"/>
                  </a:lnTo>
                  <a:lnTo>
                    <a:pt x="0" y="0"/>
                  </a:lnTo>
                  <a:close/>
                </a:path>
              </a:pathLst>
            </a:custGeom>
            <a:ln w="4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22812" y="374650"/>
              <a:ext cx="2197100" cy="26971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33400" y="223837"/>
            <a:ext cx="3124517" cy="3119756"/>
            <a:chOff x="533400" y="223837"/>
            <a:chExt cx="3124517" cy="3119756"/>
          </a:xfrm>
        </p:grpSpPr>
        <p:sp>
          <p:nvSpPr>
            <p:cNvPr id="7" name="object 7"/>
            <p:cNvSpPr/>
            <p:nvPr/>
          </p:nvSpPr>
          <p:spPr>
            <a:xfrm>
              <a:off x="533400" y="228600"/>
              <a:ext cx="3124200" cy="3114675"/>
            </a:xfrm>
            <a:custGeom>
              <a:avLst/>
              <a:gdLst/>
              <a:ahLst/>
              <a:cxnLst/>
              <a:rect l="l" t="t" r="r" b="b"/>
              <a:pathLst>
                <a:path w="3124200" h="3114675">
                  <a:moveTo>
                    <a:pt x="0" y="0"/>
                  </a:moveTo>
                  <a:lnTo>
                    <a:pt x="3124200" y="0"/>
                  </a:lnTo>
                  <a:lnTo>
                    <a:pt x="3124200" y="3114675"/>
                  </a:lnTo>
                  <a:lnTo>
                    <a:pt x="0" y="3114675"/>
                  </a:lnTo>
                  <a:lnTo>
                    <a:pt x="0" y="0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8162" y="223838"/>
              <a:ext cx="3119755" cy="3119755"/>
            </a:xfrm>
            <a:custGeom>
              <a:avLst/>
              <a:gdLst/>
              <a:ahLst/>
              <a:cxnLst/>
              <a:rect l="l" t="t" r="r" b="b"/>
              <a:pathLst>
                <a:path w="3119754" h="3119754">
                  <a:moveTo>
                    <a:pt x="0" y="3119437"/>
                  </a:moveTo>
                  <a:lnTo>
                    <a:pt x="3119437" y="3119437"/>
                  </a:lnTo>
                  <a:lnTo>
                    <a:pt x="3119437" y="0"/>
                  </a:lnTo>
                  <a:lnTo>
                    <a:pt x="0" y="0"/>
                  </a:lnTo>
                  <a:lnTo>
                    <a:pt x="0" y="31194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8162" y="223837"/>
              <a:ext cx="3119755" cy="3119755"/>
            </a:xfrm>
            <a:custGeom>
              <a:avLst/>
              <a:gdLst/>
              <a:ahLst/>
              <a:cxnLst/>
              <a:rect l="l" t="t" r="r" b="b"/>
              <a:pathLst>
                <a:path w="3119754" h="3119754">
                  <a:moveTo>
                    <a:pt x="0" y="0"/>
                  </a:moveTo>
                  <a:lnTo>
                    <a:pt x="3119438" y="0"/>
                  </a:lnTo>
                  <a:lnTo>
                    <a:pt x="3119438" y="3119438"/>
                  </a:lnTo>
                  <a:lnTo>
                    <a:pt x="0" y="3119438"/>
                  </a:lnTo>
                  <a:lnTo>
                    <a:pt x="0" y="0"/>
                  </a:lnTo>
                  <a:close/>
                </a:path>
              </a:pathLst>
            </a:custGeom>
            <a:ln w="423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8162" y="265112"/>
              <a:ext cx="3078480" cy="3075305"/>
            </a:xfrm>
            <a:custGeom>
              <a:avLst/>
              <a:gdLst/>
              <a:ahLst/>
              <a:cxnLst/>
              <a:rect l="l" t="t" r="r" b="b"/>
              <a:pathLst>
                <a:path w="3078479" h="3075304">
                  <a:moveTo>
                    <a:pt x="0" y="0"/>
                  </a:moveTo>
                  <a:lnTo>
                    <a:pt x="3078163" y="0"/>
                  </a:lnTo>
                  <a:lnTo>
                    <a:pt x="3078163" y="3074988"/>
                  </a:lnTo>
                  <a:lnTo>
                    <a:pt x="0" y="3074988"/>
                  </a:lnTo>
                  <a:lnTo>
                    <a:pt x="0" y="0"/>
                  </a:lnTo>
                  <a:close/>
                </a:path>
              </a:pathLst>
            </a:custGeom>
            <a:ln w="4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09675" y="412750"/>
              <a:ext cx="2263775" cy="2905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33400" y="3500437"/>
            <a:ext cx="3124517" cy="3119756"/>
            <a:chOff x="533400" y="3500437"/>
            <a:chExt cx="3124517" cy="3119756"/>
          </a:xfrm>
        </p:grpSpPr>
        <p:sp>
          <p:nvSpPr>
            <p:cNvPr id="12" name="object 12"/>
            <p:cNvSpPr/>
            <p:nvPr/>
          </p:nvSpPr>
          <p:spPr>
            <a:xfrm>
              <a:off x="533400" y="3505200"/>
              <a:ext cx="3124200" cy="3114675"/>
            </a:xfrm>
            <a:custGeom>
              <a:avLst/>
              <a:gdLst/>
              <a:ahLst/>
              <a:cxnLst/>
              <a:rect l="l" t="t" r="r" b="b"/>
              <a:pathLst>
                <a:path w="3124200" h="3114675">
                  <a:moveTo>
                    <a:pt x="0" y="0"/>
                  </a:moveTo>
                  <a:lnTo>
                    <a:pt x="3124200" y="0"/>
                  </a:lnTo>
                  <a:lnTo>
                    <a:pt x="3124200" y="3114675"/>
                  </a:lnTo>
                  <a:lnTo>
                    <a:pt x="0" y="3114675"/>
                  </a:lnTo>
                  <a:lnTo>
                    <a:pt x="0" y="0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162" y="3500438"/>
              <a:ext cx="3119755" cy="3119755"/>
            </a:xfrm>
            <a:custGeom>
              <a:avLst/>
              <a:gdLst/>
              <a:ahLst/>
              <a:cxnLst/>
              <a:rect l="l" t="t" r="r" b="b"/>
              <a:pathLst>
                <a:path w="3119754" h="3119754">
                  <a:moveTo>
                    <a:pt x="0" y="3119437"/>
                  </a:moveTo>
                  <a:lnTo>
                    <a:pt x="3119437" y="3119437"/>
                  </a:lnTo>
                  <a:lnTo>
                    <a:pt x="3119437" y="0"/>
                  </a:lnTo>
                  <a:lnTo>
                    <a:pt x="0" y="0"/>
                  </a:lnTo>
                  <a:lnTo>
                    <a:pt x="0" y="31194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8162" y="3500437"/>
              <a:ext cx="3119755" cy="3119755"/>
            </a:xfrm>
            <a:custGeom>
              <a:avLst/>
              <a:gdLst/>
              <a:ahLst/>
              <a:cxnLst/>
              <a:rect l="l" t="t" r="r" b="b"/>
              <a:pathLst>
                <a:path w="3119754" h="3119754">
                  <a:moveTo>
                    <a:pt x="0" y="0"/>
                  </a:moveTo>
                  <a:lnTo>
                    <a:pt x="3119438" y="0"/>
                  </a:lnTo>
                  <a:lnTo>
                    <a:pt x="3119438" y="3119438"/>
                  </a:lnTo>
                  <a:lnTo>
                    <a:pt x="0" y="3119438"/>
                  </a:lnTo>
                  <a:lnTo>
                    <a:pt x="0" y="0"/>
                  </a:lnTo>
                  <a:close/>
                </a:path>
              </a:pathLst>
            </a:custGeom>
            <a:ln w="423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8162" y="3541712"/>
              <a:ext cx="3078480" cy="3075305"/>
            </a:xfrm>
            <a:custGeom>
              <a:avLst/>
              <a:gdLst/>
              <a:ahLst/>
              <a:cxnLst/>
              <a:rect l="l" t="t" r="r" b="b"/>
              <a:pathLst>
                <a:path w="3078479" h="3075304">
                  <a:moveTo>
                    <a:pt x="0" y="0"/>
                  </a:moveTo>
                  <a:lnTo>
                    <a:pt x="3078163" y="0"/>
                  </a:lnTo>
                  <a:lnTo>
                    <a:pt x="3078163" y="3074988"/>
                  </a:lnTo>
                  <a:lnTo>
                    <a:pt x="0" y="3074988"/>
                  </a:lnTo>
                  <a:lnTo>
                    <a:pt x="0" y="0"/>
                  </a:lnTo>
                  <a:close/>
                </a:path>
              </a:pathLst>
            </a:custGeom>
            <a:ln w="4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09675" y="3689350"/>
              <a:ext cx="2301875" cy="28130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962400" y="3484562"/>
            <a:ext cx="3124517" cy="3119756"/>
            <a:chOff x="3962400" y="3484562"/>
            <a:chExt cx="3124517" cy="3119756"/>
          </a:xfrm>
        </p:grpSpPr>
        <p:sp>
          <p:nvSpPr>
            <p:cNvPr id="17" name="object 17"/>
            <p:cNvSpPr/>
            <p:nvPr/>
          </p:nvSpPr>
          <p:spPr>
            <a:xfrm>
              <a:off x="3962400" y="3489325"/>
              <a:ext cx="3124200" cy="3114675"/>
            </a:xfrm>
            <a:custGeom>
              <a:avLst/>
              <a:gdLst/>
              <a:ahLst/>
              <a:cxnLst/>
              <a:rect l="l" t="t" r="r" b="b"/>
              <a:pathLst>
                <a:path w="3124200" h="3114675">
                  <a:moveTo>
                    <a:pt x="0" y="0"/>
                  </a:moveTo>
                  <a:lnTo>
                    <a:pt x="3124200" y="0"/>
                  </a:lnTo>
                  <a:lnTo>
                    <a:pt x="3124200" y="3114675"/>
                  </a:lnTo>
                  <a:lnTo>
                    <a:pt x="0" y="3114675"/>
                  </a:lnTo>
                  <a:lnTo>
                    <a:pt x="0" y="0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67162" y="3484563"/>
              <a:ext cx="3119755" cy="3119755"/>
            </a:xfrm>
            <a:custGeom>
              <a:avLst/>
              <a:gdLst/>
              <a:ahLst/>
              <a:cxnLst/>
              <a:rect l="l" t="t" r="r" b="b"/>
              <a:pathLst>
                <a:path w="3119754" h="3119754">
                  <a:moveTo>
                    <a:pt x="0" y="3119437"/>
                  </a:moveTo>
                  <a:lnTo>
                    <a:pt x="3119437" y="3119437"/>
                  </a:lnTo>
                  <a:lnTo>
                    <a:pt x="3119437" y="0"/>
                  </a:lnTo>
                  <a:lnTo>
                    <a:pt x="0" y="0"/>
                  </a:lnTo>
                  <a:lnTo>
                    <a:pt x="0" y="31194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67162" y="3484562"/>
              <a:ext cx="3119755" cy="3119755"/>
            </a:xfrm>
            <a:custGeom>
              <a:avLst/>
              <a:gdLst/>
              <a:ahLst/>
              <a:cxnLst/>
              <a:rect l="l" t="t" r="r" b="b"/>
              <a:pathLst>
                <a:path w="3119754" h="3119754">
                  <a:moveTo>
                    <a:pt x="0" y="0"/>
                  </a:moveTo>
                  <a:lnTo>
                    <a:pt x="3119438" y="0"/>
                  </a:lnTo>
                  <a:lnTo>
                    <a:pt x="3119438" y="3119438"/>
                  </a:lnTo>
                  <a:lnTo>
                    <a:pt x="0" y="3119438"/>
                  </a:lnTo>
                  <a:lnTo>
                    <a:pt x="0" y="0"/>
                  </a:lnTo>
                  <a:close/>
                </a:path>
              </a:pathLst>
            </a:custGeom>
            <a:ln w="423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67162" y="3525837"/>
              <a:ext cx="3078480" cy="3075305"/>
            </a:xfrm>
            <a:custGeom>
              <a:avLst/>
              <a:gdLst/>
              <a:ahLst/>
              <a:cxnLst/>
              <a:rect l="l" t="t" r="r" b="b"/>
              <a:pathLst>
                <a:path w="3078479" h="3075304">
                  <a:moveTo>
                    <a:pt x="0" y="0"/>
                  </a:moveTo>
                  <a:lnTo>
                    <a:pt x="3078163" y="0"/>
                  </a:lnTo>
                  <a:lnTo>
                    <a:pt x="3078163" y="3074988"/>
                  </a:lnTo>
                  <a:lnTo>
                    <a:pt x="0" y="3074988"/>
                  </a:lnTo>
                  <a:lnTo>
                    <a:pt x="0" y="0"/>
                  </a:lnTo>
                  <a:close/>
                </a:path>
              </a:pathLst>
            </a:custGeom>
            <a:ln w="4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21225" y="3638550"/>
              <a:ext cx="2219325" cy="27066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9359" y="3887811"/>
            <a:ext cx="276860" cy="2241550"/>
          </a:xfrm>
          <a:prstGeom prst="rect">
            <a:avLst/>
          </a:prstGeom>
        </p:spPr>
        <p:txBody>
          <a:bodyPr vert="vert270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75" dirty="0">
                <a:latin typeface="Arial Unicode MS" panose="020B0604020202020204" charset="-122"/>
                <a:cs typeface="Arial Unicode MS" panose="020B0604020202020204" charset="-122"/>
              </a:rPr>
              <a:t>With</a:t>
            </a:r>
            <a:r>
              <a:rPr spc="4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pc="35" dirty="0">
                <a:latin typeface="Arial Unicode MS" panose="020B0604020202020204" charset="-122"/>
                <a:cs typeface="Arial Unicode MS" panose="020B0604020202020204" charset="-122"/>
              </a:rPr>
              <a:t>normalization</a:t>
            </a:r>
            <a:endParaRPr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9362" y="388627"/>
            <a:ext cx="276860" cy="2602230"/>
          </a:xfrm>
          <a:prstGeom prst="rect">
            <a:avLst/>
          </a:prstGeom>
        </p:spPr>
        <p:txBody>
          <a:bodyPr vert="vert270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50" dirty="0">
                <a:latin typeface="Arial Unicode MS" panose="020B0604020202020204" charset="-122"/>
                <a:cs typeface="Arial Unicode MS" panose="020B0604020202020204" charset="-122"/>
              </a:rPr>
              <a:t>Without</a:t>
            </a:r>
            <a:r>
              <a:rPr spc="4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pc="35" dirty="0">
                <a:latin typeface="Arial Unicode MS" panose="020B0604020202020204" charset="-122"/>
                <a:cs typeface="Arial Unicode MS" panose="020B0604020202020204" charset="-122"/>
              </a:rPr>
              <a:t>normalization</a:t>
            </a:r>
            <a:endParaRPr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7317740" y="496062"/>
            <a:ext cx="154432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75" dirty="0"/>
              <a:t>Mean</a:t>
            </a:r>
            <a:r>
              <a:rPr sz="1800" spc="5" dirty="0"/>
              <a:t> </a:t>
            </a:r>
            <a:r>
              <a:rPr sz="1800" spc="25" dirty="0"/>
              <a:t>errors:  </a:t>
            </a:r>
            <a:r>
              <a:rPr sz="1800" spc="55" dirty="0"/>
              <a:t>10.0pixel  </a:t>
            </a:r>
            <a:r>
              <a:rPr sz="1800" spc="50" dirty="0"/>
              <a:t>9.1pixel</a:t>
            </a:r>
            <a:endParaRPr sz="1800"/>
          </a:p>
        </p:txBody>
      </p:sp>
      <p:sp>
        <p:nvSpPr>
          <p:cNvPr id="25" name="object 25"/>
          <p:cNvSpPr txBox="1"/>
          <p:nvPr/>
        </p:nvSpPr>
        <p:spPr>
          <a:xfrm>
            <a:off x="7327265" y="3739324"/>
            <a:ext cx="154432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75" dirty="0">
                <a:latin typeface="Arial Unicode MS" panose="020B0604020202020204" charset="-122"/>
                <a:cs typeface="Arial Unicode MS" panose="020B0604020202020204" charset="-122"/>
              </a:rPr>
              <a:t>Mean</a:t>
            </a:r>
            <a:r>
              <a:rPr spc="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pc="25" dirty="0">
                <a:latin typeface="Arial Unicode MS" panose="020B0604020202020204" charset="-122"/>
                <a:cs typeface="Arial Unicode MS" panose="020B0604020202020204" charset="-122"/>
              </a:rPr>
              <a:t>errors:  </a:t>
            </a:r>
            <a:r>
              <a:rPr spc="50" dirty="0">
                <a:latin typeface="Arial Unicode MS" panose="020B0604020202020204" charset="-122"/>
                <a:cs typeface="Arial Unicode MS" panose="020B0604020202020204" charset="-122"/>
              </a:rPr>
              <a:t>1.0pixel  </a:t>
            </a:r>
            <a:r>
              <a:rPr spc="65" dirty="0">
                <a:latin typeface="Arial Unicode MS" panose="020B0604020202020204" charset="-122"/>
                <a:cs typeface="Arial Unicode MS" panose="020B0604020202020204" charset="-122"/>
              </a:rPr>
              <a:t>0.9pixel</a:t>
            </a:r>
            <a:endParaRPr>
              <a:latin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7145" y="202565"/>
            <a:ext cx="382968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9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两只眼睛</a:t>
            </a:r>
            <a:r>
              <a:rPr lang="en-US" altLang="zh-CN" spc="9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……</a:t>
            </a:r>
            <a:endParaRPr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76800" y="1905000"/>
            <a:ext cx="3449637" cy="41020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5522" y="1752600"/>
            <a:ext cx="2944452" cy="3962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789204" y="189674"/>
            <a:ext cx="536419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9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两只眼睛</a:t>
            </a:r>
            <a:r>
              <a:rPr lang="en-US" altLang="zh-CN" spc="9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……</a:t>
            </a:r>
            <a:endParaRPr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04919" y="5887275"/>
            <a:ext cx="484060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5" dirty="0">
                <a:latin typeface="黑体" panose="02010609060101010101" charset="-122"/>
                <a:ea typeface="黑体" panose="02010609060101010101" charset="-122"/>
                <a:cs typeface="Calibri" panose="020F0502020204030204"/>
              </a:rPr>
              <a:t>三角化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07340" y="1676400"/>
            <a:ext cx="8576945" cy="4210368"/>
            <a:chOff x="307340" y="1676400"/>
            <a:chExt cx="8576945" cy="4210368"/>
          </a:xfrm>
        </p:grpSpPr>
        <p:sp>
          <p:nvSpPr>
            <p:cNvPr id="2" name="object 2"/>
            <p:cNvSpPr/>
            <p:nvPr/>
          </p:nvSpPr>
          <p:spPr>
            <a:xfrm>
              <a:off x="1604962" y="3079750"/>
              <a:ext cx="2052955" cy="1987550"/>
            </a:xfrm>
            <a:custGeom>
              <a:avLst/>
              <a:gdLst/>
              <a:ahLst/>
              <a:cxnLst/>
              <a:rect l="l" t="t" r="r" b="b"/>
              <a:pathLst>
                <a:path w="2052954" h="1987550">
                  <a:moveTo>
                    <a:pt x="0" y="0"/>
                  </a:moveTo>
                  <a:lnTo>
                    <a:pt x="2052637" y="496887"/>
                  </a:lnTo>
                  <a:lnTo>
                    <a:pt x="2052637" y="1987550"/>
                  </a:lnTo>
                  <a:lnTo>
                    <a:pt x="0" y="149066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5391150" y="3017837"/>
              <a:ext cx="2052955" cy="1988185"/>
            </a:xfrm>
            <a:custGeom>
              <a:avLst/>
              <a:gdLst/>
              <a:ahLst/>
              <a:cxnLst/>
              <a:rect l="l" t="t" r="r" b="b"/>
              <a:pathLst>
                <a:path w="2052954" h="1988185">
                  <a:moveTo>
                    <a:pt x="2052638" y="0"/>
                  </a:moveTo>
                  <a:lnTo>
                    <a:pt x="0" y="496887"/>
                  </a:lnTo>
                  <a:lnTo>
                    <a:pt x="0" y="1987552"/>
                  </a:lnTo>
                  <a:lnTo>
                    <a:pt x="2052638" y="1490665"/>
                  </a:lnTo>
                  <a:lnTo>
                    <a:pt x="2052638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48000" y="1676400"/>
              <a:ext cx="2355850" cy="1976755"/>
            </a:xfrm>
            <a:custGeom>
              <a:avLst/>
              <a:gdLst/>
              <a:ahLst/>
              <a:cxnLst/>
              <a:rect l="l" t="t" r="r" b="b"/>
              <a:pathLst>
                <a:path w="2355850" h="1976754">
                  <a:moveTo>
                    <a:pt x="146429" y="97773"/>
                  </a:moveTo>
                  <a:lnTo>
                    <a:pt x="87086" y="97773"/>
                  </a:lnTo>
                  <a:lnTo>
                    <a:pt x="2330919" y="1976755"/>
                  </a:lnTo>
                  <a:lnTo>
                    <a:pt x="2355380" y="1947545"/>
                  </a:lnTo>
                  <a:lnTo>
                    <a:pt x="146429" y="97773"/>
                  </a:lnTo>
                  <a:close/>
                </a:path>
                <a:path w="2355850" h="1976754">
                  <a:moveTo>
                    <a:pt x="0" y="0"/>
                  </a:moveTo>
                  <a:lnTo>
                    <a:pt x="84900" y="195332"/>
                  </a:lnTo>
                  <a:lnTo>
                    <a:pt x="87086" y="97773"/>
                  </a:lnTo>
                  <a:lnTo>
                    <a:pt x="146429" y="97773"/>
                  </a:lnTo>
                  <a:lnTo>
                    <a:pt x="111546" y="68562"/>
                  </a:lnTo>
                  <a:lnTo>
                    <a:pt x="207206" y="49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9875" y="41354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40112" y="2768600"/>
              <a:ext cx="732155" cy="733425"/>
            </a:xfrm>
            <a:custGeom>
              <a:avLst/>
              <a:gdLst/>
              <a:ahLst/>
              <a:cxnLst/>
              <a:rect l="l" t="t" r="r" b="b"/>
              <a:pathLst>
                <a:path w="732154" h="733425">
                  <a:moveTo>
                    <a:pt x="0" y="733425"/>
                  </a:moveTo>
                  <a:lnTo>
                    <a:pt x="731837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87281" y="21478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8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8"/>
                  </a:lnTo>
                  <a:lnTo>
                    <a:pt x="489585" y="103828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8"/>
                  </a:moveTo>
                  <a:lnTo>
                    <a:pt x="446248" y="103828"/>
                  </a:lnTo>
                  <a:lnTo>
                    <a:pt x="455498" y="200972"/>
                  </a:lnTo>
                  <a:lnTo>
                    <a:pt x="489585" y="103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6000" y="4260850"/>
              <a:ext cx="1348105" cy="1117600"/>
            </a:xfrm>
            <a:custGeom>
              <a:avLst/>
              <a:gdLst/>
              <a:ahLst/>
              <a:cxnLst/>
              <a:rect l="l" t="t" r="r" b="b"/>
              <a:pathLst>
                <a:path w="1348104" h="1117600">
                  <a:moveTo>
                    <a:pt x="0" y="0"/>
                  </a:moveTo>
                  <a:lnTo>
                    <a:pt x="1347788" y="11176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0025" y="405447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57325" y="5359400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61237" y="5297487"/>
              <a:ext cx="166687" cy="1619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13450" y="4178300"/>
              <a:ext cx="166688" cy="16351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1669414" y="5495608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r>
                <a:rPr sz="2400" spc="135" baseline="-19000" dirty="0">
                  <a:latin typeface="Arial Unicode MS" panose="020B0604020202020204" charset="-122"/>
                  <a:cs typeface="Arial Unicode MS" panose="020B0604020202020204" charset="-122"/>
                </a:rPr>
                <a:t>1</a:t>
              </a:r>
              <a:endParaRPr sz="240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7201853" y="5462270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r>
                <a:rPr sz="2400" spc="135" baseline="-19000" dirty="0">
                  <a:latin typeface="Arial Unicode MS" panose="020B0604020202020204" charset="-122"/>
                  <a:cs typeface="Arial Unicode MS" panose="020B0604020202020204" charset="-122"/>
                </a:rPr>
                <a:t>2</a:t>
              </a:r>
              <a:endParaRPr sz="240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2825114" y="4190683"/>
              <a:ext cx="21209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i="1" spc="0" dirty="0">
                  <a:latin typeface="Lucida Sans" panose="020B0602030504020204"/>
                  <a:cs typeface="Lucida Sans" panose="020B0602030504020204"/>
                </a:rPr>
                <a:t>p</a:t>
              </a:r>
              <a:endParaRPr sz="2400">
                <a:latin typeface="Lucida Sans" panose="020B0602030504020204"/>
                <a:cs typeface="Lucida Sans" panose="020B0602030504020204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6327140" y="3906520"/>
              <a:ext cx="30734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i="1" spc="-5" dirty="0">
                  <a:latin typeface="Lucida Sans" panose="020B0602030504020204"/>
                  <a:cs typeface="Lucida Sans" panose="020B0602030504020204"/>
                </a:rPr>
                <a:t>p’</a:t>
              </a:r>
              <a:endParaRPr sz="2400">
                <a:latin typeface="Lucida Sans" panose="020B0602030504020204"/>
                <a:cs typeface="Lucida Sans" panose="020B0602030504020204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075112" y="2551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75112" y="2551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3"/>
                  </a:moveTo>
                  <a:lnTo>
                    <a:pt x="6838" y="91743"/>
                  </a:lnTo>
                  <a:lnTo>
                    <a:pt x="25881" y="54920"/>
                  </a:lnTo>
                  <a:lnTo>
                    <a:pt x="54920" y="25881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1"/>
                  </a:lnTo>
                  <a:lnTo>
                    <a:pt x="242405" y="54920"/>
                  </a:lnTo>
                  <a:lnTo>
                    <a:pt x="261448" y="91743"/>
                  </a:lnTo>
                  <a:lnTo>
                    <a:pt x="268287" y="134143"/>
                  </a:lnTo>
                  <a:lnTo>
                    <a:pt x="261448" y="176543"/>
                  </a:lnTo>
                  <a:lnTo>
                    <a:pt x="242405" y="213366"/>
                  </a:lnTo>
                  <a:lnTo>
                    <a:pt x="213366" y="242405"/>
                  </a:lnTo>
                  <a:lnTo>
                    <a:pt x="176543" y="261448"/>
                  </a:lnTo>
                  <a:lnTo>
                    <a:pt x="134143" y="268287"/>
                  </a:lnTo>
                  <a:lnTo>
                    <a:pt x="91743" y="261448"/>
                  </a:lnTo>
                  <a:lnTo>
                    <a:pt x="54920" y="242405"/>
                  </a:lnTo>
                  <a:lnTo>
                    <a:pt x="25881" y="213366"/>
                  </a:lnTo>
                  <a:lnTo>
                    <a:pt x="6838" y="176543"/>
                  </a:lnTo>
                  <a:lnTo>
                    <a:pt x="0" y="13414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7622540" y="4648963"/>
              <a:ext cx="1261745" cy="3816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90" dirty="0">
                  <a:latin typeface="Arial Unicode MS" panose="020B0604020202020204" charset="-122"/>
                  <a:cs typeface="Arial Unicode MS" panose="020B0604020202020204" charset="-122"/>
                </a:rPr>
                <a:t>K’</a:t>
              </a:r>
              <a:r>
                <a:rPr sz="2400" spc="-5" dirty="0">
                  <a:latin typeface="Arial Unicode MS" panose="020B0604020202020204" charset="-122"/>
                  <a:cs typeface="Arial Unicode MS" panose="020B0604020202020204" charset="-122"/>
                </a:rPr>
                <a:t> </a:t>
              </a:r>
              <a:r>
                <a:rPr sz="2400" spc="25" dirty="0">
                  <a:latin typeface="Arial Unicode MS" panose="020B0604020202020204" charset="-122"/>
                  <a:cs typeface="Arial Unicode MS" panose="020B0604020202020204" charset="-122"/>
                </a:rPr>
                <a:t>=</a:t>
              </a:r>
              <a:r>
                <a:rPr lang="zh-CN" altLang="en-US" sz="2400" spc="25" dirty="0">
                  <a:latin typeface="黑体" panose="02010609060101010101" charset="-122"/>
                  <a:ea typeface="黑体" panose="02010609060101010101" charset="-122"/>
                  <a:cs typeface="Arial Unicode MS" panose="020B0604020202020204" charset="-122"/>
                </a:rPr>
                <a:t>已知</a:t>
              </a: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307340" y="4572763"/>
              <a:ext cx="1179195" cy="3816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 panose="020B0604020202020204" charset="-122"/>
                  <a:cs typeface="Arial Unicode MS" panose="020B0604020202020204" charset="-122"/>
                </a:rPr>
                <a:t>K</a:t>
              </a:r>
              <a:r>
                <a:rPr sz="2400" spc="-5" dirty="0">
                  <a:latin typeface="Arial Unicode MS" panose="020B0604020202020204" charset="-122"/>
                  <a:cs typeface="Arial Unicode MS" panose="020B0604020202020204" charset="-122"/>
                </a:rPr>
                <a:t> </a:t>
              </a:r>
              <a:r>
                <a:rPr sz="2400" spc="25" dirty="0">
                  <a:latin typeface="Arial Unicode MS" panose="020B0604020202020204" charset="-122"/>
                  <a:cs typeface="Arial Unicode MS" panose="020B0604020202020204" charset="-122"/>
                </a:rPr>
                <a:t>=</a:t>
              </a:r>
              <a:r>
                <a:rPr lang="zh-CN" altLang="en-US" sz="2400" spc="25" dirty="0">
                  <a:latin typeface="黑体" panose="02010609060101010101" charset="-122"/>
                  <a:ea typeface="黑体" panose="02010609060101010101" charset="-122"/>
                  <a:cs typeface="Arial Unicode MS" panose="020B0604020202020204" charset="-122"/>
                </a:rPr>
                <a:t>已知</a:t>
              </a:r>
              <a:endParaRPr sz="2400" dirty="0">
                <a:latin typeface="黑体" panose="02010609060101010101" charset="-122"/>
                <a:ea typeface="黑体" panose="02010609060101010101" charset="-122"/>
                <a:cs typeface="Arial Unicode MS" panose="020B0604020202020204" charset="-122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667000" y="5499917"/>
              <a:ext cx="3810000" cy="351790"/>
            </a:xfrm>
            <a:custGeom>
              <a:avLst/>
              <a:gdLst/>
              <a:ahLst/>
              <a:cxnLst/>
              <a:rect l="l" t="t" r="r" b="b"/>
              <a:pathLst>
                <a:path w="3810000" h="351789">
                  <a:moveTo>
                    <a:pt x="574647" y="125276"/>
                  </a:moveTo>
                  <a:lnTo>
                    <a:pt x="182702" y="125276"/>
                  </a:lnTo>
                  <a:lnTo>
                    <a:pt x="208771" y="129615"/>
                  </a:lnTo>
                  <a:lnTo>
                    <a:pt x="420539" y="164562"/>
                  </a:lnTo>
                  <a:lnTo>
                    <a:pt x="526647" y="181859"/>
                  </a:lnTo>
                  <a:lnTo>
                    <a:pt x="627910" y="198181"/>
                  </a:lnTo>
                  <a:lnTo>
                    <a:pt x="729244" y="214282"/>
                  </a:lnTo>
                  <a:lnTo>
                    <a:pt x="828642" y="229799"/>
                  </a:lnTo>
                  <a:lnTo>
                    <a:pt x="925827" y="244648"/>
                  </a:lnTo>
                  <a:lnTo>
                    <a:pt x="1073449" y="266385"/>
                  </a:lnTo>
                  <a:lnTo>
                    <a:pt x="1113672" y="272182"/>
                  </a:lnTo>
                  <a:lnTo>
                    <a:pt x="1286678" y="295674"/>
                  </a:lnTo>
                  <a:lnTo>
                    <a:pt x="1446706" y="315019"/>
                  </a:lnTo>
                  <a:lnTo>
                    <a:pt x="1588045" y="329576"/>
                  </a:lnTo>
                  <a:lnTo>
                    <a:pt x="1647511" y="335392"/>
                  </a:lnTo>
                  <a:lnTo>
                    <a:pt x="1747517" y="344348"/>
                  </a:lnTo>
                  <a:lnTo>
                    <a:pt x="1790498" y="347503"/>
                  </a:lnTo>
                  <a:lnTo>
                    <a:pt x="1830271" y="349769"/>
                  </a:lnTo>
                  <a:lnTo>
                    <a:pt x="1904605" y="351604"/>
                  </a:lnTo>
                  <a:lnTo>
                    <a:pt x="1941299" y="351158"/>
                  </a:lnTo>
                  <a:lnTo>
                    <a:pt x="2018982" y="347537"/>
                  </a:lnTo>
                  <a:lnTo>
                    <a:pt x="2062104" y="344378"/>
                  </a:lnTo>
                  <a:lnTo>
                    <a:pt x="2135398" y="337959"/>
                  </a:lnTo>
                  <a:lnTo>
                    <a:pt x="2191376" y="332590"/>
                  </a:lnTo>
                  <a:lnTo>
                    <a:pt x="2362968" y="315055"/>
                  </a:lnTo>
                  <a:lnTo>
                    <a:pt x="2523091" y="295704"/>
                  </a:lnTo>
                  <a:lnTo>
                    <a:pt x="2580375" y="288109"/>
                  </a:lnTo>
                  <a:lnTo>
                    <a:pt x="1905394" y="288109"/>
                  </a:lnTo>
                  <a:lnTo>
                    <a:pt x="1870242" y="287681"/>
                  </a:lnTo>
                  <a:lnTo>
                    <a:pt x="1795143" y="284173"/>
                  </a:lnTo>
                  <a:lnTo>
                    <a:pt x="1752920" y="281078"/>
                  </a:lnTo>
                  <a:lnTo>
                    <a:pt x="1680497" y="274733"/>
                  </a:lnTo>
                  <a:lnTo>
                    <a:pt x="1624804" y="269391"/>
                  </a:lnTo>
                  <a:lnTo>
                    <a:pt x="1454047" y="251945"/>
                  </a:lnTo>
                  <a:lnTo>
                    <a:pt x="1295024" y="232725"/>
                  </a:lnTo>
                  <a:lnTo>
                    <a:pt x="1158273" y="214268"/>
                  </a:lnTo>
                  <a:lnTo>
                    <a:pt x="1045327" y="198170"/>
                  </a:lnTo>
                  <a:lnTo>
                    <a:pt x="933410" y="181571"/>
                  </a:lnTo>
                  <a:lnTo>
                    <a:pt x="838233" y="167027"/>
                  </a:lnTo>
                  <a:lnTo>
                    <a:pt x="739039" y="151541"/>
                  </a:lnTo>
                  <a:lnTo>
                    <a:pt x="637874" y="135467"/>
                  </a:lnTo>
                  <a:lnTo>
                    <a:pt x="574647" y="125276"/>
                  </a:lnTo>
                  <a:close/>
                </a:path>
                <a:path w="3810000" h="351789">
                  <a:moveTo>
                    <a:pt x="3606446" y="0"/>
                  </a:moveTo>
                  <a:lnTo>
                    <a:pt x="3616872" y="62638"/>
                  </a:lnTo>
                  <a:lnTo>
                    <a:pt x="3379181" y="101900"/>
                  </a:lnTo>
                  <a:lnTo>
                    <a:pt x="3274922" y="118898"/>
                  </a:lnTo>
                  <a:lnTo>
                    <a:pt x="3172055" y="135479"/>
                  </a:lnTo>
                  <a:lnTo>
                    <a:pt x="3070876" y="151555"/>
                  </a:lnTo>
                  <a:lnTo>
                    <a:pt x="2971663" y="167043"/>
                  </a:lnTo>
                  <a:lnTo>
                    <a:pt x="2874701" y="181859"/>
                  </a:lnTo>
                  <a:lnTo>
                    <a:pt x="2764595" y="198181"/>
                  </a:lnTo>
                  <a:lnTo>
                    <a:pt x="2651629" y="214282"/>
                  </a:lnTo>
                  <a:lnTo>
                    <a:pt x="2537052" y="229799"/>
                  </a:lnTo>
                  <a:lnTo>
                    <a:pt x="2356279" y="251909"/>
                  </a:lnTo>
                  <a:lnTo>
                    <a:pt x="2215697" y="266385"/>
                  </a:lnTo>
                  <a:lnTo>
                    <a:pt x="2156429" y="272182"/>
                  </a:lnTo>
                  <a:lnTo>
                    <a:pt x="2057458" y="281048"/>
                  </a:lnTo>
                  <a:lnTo>
                    <a:pt x="2015376" y="284140"/>
                  </a:lnTo>
                  <a:lnTo>
                    <a:pt x="1976777" y="286341"/>
                  </a:lnTo>
                  <a:lnTo>
                    <a:pt x="1905394" y="288109"/>
                  </a:lnTo>
                  <a:lnTo>
                    <a:pt x="2580375" y="288109"/>
                  </a:lnTo>
                  <a:lnTo>
                    <a:pt x="2677960" y="274733"/>
                  </a:lnTo>
                  <a:lnTo>
                    <a:pt x="2736569" y="266382"/>
                  </a:lnTo>
                  <a:lnTo>
                    <a:pt x="2884293" y="244630"/>
                  </a:lnTo>
                  <a:lnTo>
                    <a:pt x="2981458" y="229783"/>
                  </a:lnTo>
                  <a:lnTo>
                    <a:pt x="3080839" y="214268"/>
                  </a:lnTo>
                  <a:lnTo>
                    <a:pt x="3182159" y="198170"/>
                  </a:lnTo>
                  <a:lnTo>
                    <a:pt x="3285140" y="181571"/>
                  </a:lnTo>
                  <a:lnTo>
                    <a:pt x="3389519" y="164553"/>
                  </a:lnTo>
                  <a:lnTo>
                    <a:pt x="3601272" y="129608"/>
                  </a:lnTo>
                  <a:lnTo>
                    <a:pt x="3627297" y="125276"/>
                  </a:lnTo>
                  <a:lnTo>
                    <a:pt x="3723891" y="125276"/>
                  </a:lnTo>
                  <a:lnTo>
                    <a:pt x="3810000" y="62682"/>
                  </a:lnTo>
                  <a:lnTo>
                    <a:pt x="3606446" y="0"/>
                  </a:lnTo>
                  <a:close/>
                </a:path>
                <a:path w="3810000" h="351789">
                  <a:moveTo>
                    <a:pt x="203553" y="0"/>
                  </a:moveTo>
                  <a:lnTo>
                    <a:pt x="0" y="62682"/>
                  </a:lnTo>
                  <a:lnTo>
                    <a:pt x="172276" y="187915"/>
                  </a:lnTo>
                  <a:lnTo>
                    <a:pt x="182702" y="125276"/>
                  </a:lnTo>
                  <a:lnTo>
                    <a:pt x="574647" y="125276"/>
                  </a:lnTo>
                  <a:lnTo>
                    <a:pt x="535020" y="118889"/>
                  </a:lnTo>
                  <a:lnTo>
                    <a:pt x="430758" y="101890"/>
                  </a:lnTo>
                  <a:lnTo>
                    <a:pt x="219114" y="66963"/>
                  </a:lnTo>
                  <a:lnTo>
                    <a:pt x="193127" y="62638"/>
                  </a:lnTo>
                  <a:lnTo>
                    <a:pt x="203553" y="0"/>
                  </a:lnTo>
                  <a:close/>
                </a:path>
                <a:path w="3810000" h="351789">
                  <a:moveTo>
                    <a:pt x="3723891" y="125276"/>
                  </a:moveTo>
                  <a:lnTo>
                    <a:pt x="3627297" y="125276"/>
                  </a:lnTo>
                  <a:lnTo>
                    <a:pt x="3637723" y="187915"/>
                  </a:lnTo>
                  <a:lnTo>
                    <a:pt x="3723891" y="1252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4171950" y="5297170"/>
              <a:ext cx="641350" cy="3816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95" dirty="0">
                  <a:latin typeface="Arial Unicode MS" panose="020B0604020202020204" charset="-122"/>
                  <a:cs typeface="Arial Unicode MS" panose="020B0604020202020204" charset="-122"/>
                </a:rPr>
                <a:t>R,</a:t>
              </a:r>
              <a:r>
                <a:rPr sz="2400" spc="-30" dirty="0">
                  <a:latin typeface="Arial Unicode MS" panose="020B0604020202020204" charset="-122"/>
                  <a:cs typeface="Arial Unicode MS" panose="020B0604020202020204" charset="-122"/>
                </a:rPr>
                <a:t> </a:t>
              </a:r>
              <a:r>
                <a:rPr sz="2400" spc="-260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4074795" y="2004695"/>
              <a:ext cx="316865" cy="3816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i="1" dirty="0">
                  <a:latin typeface="Times New Roman" panose="02020603050405020304"/>
                  <a:cs typeface="Times New Roman" panose="02020603050405020304"/>
                </a:rPr>
                <a:t>P</a:t>
              </a:r>
              <a:endParaRPr sz="24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3439952" y="2768826"/>
              <a:ext cx="158115" cy="38227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400" i="1" dirty="0">
                  <a:latin typeface="Times New Roman" panose="02020603050405020304"/>
                  <a:cs typeface="Times New Roman" panose="02020603050405020304"/>
                </a:rPr>
                <a:t>l</a:t>
              </a:r>
              <a:endParaRPr sz="24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4970895" y="2768826"/>
              <a:ext cx="276225" cy="38227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400" i="1" spc="240" dirty="0">
                  <a:latin typeface="Times New Roman" panose="02020603050405020304"/>
                  <a:cs typeface="Times New Roman" panose="02020603050405020304"/>
                </a:rPr>
                <a:t>l</a:t>
              </a:r>
              <a:r>
                <a:rPr sz="2400" dirty="0">
                  <a:latin typeface="Times New Roman" panose="02020603050405020304"/>
                  <a:cs typeface="Times New Roman" panose="02020603050405020304"/>
                </a:rPr>
                <a:t>'</a:t>
              </a:r>
              <a:endParaRPr sz="2400"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46150" y="1231900"/>
            <a:ext cx="1567180" cy="1014095"/>
          </a:xfrm>
          <a:prstGeom prst="rect">
            <a:avLst/>
          </a:prstGeom>
        </p:spPr>
        <p:txBody>
          <a:bodyPr vert="horz" wrap="square" lIns="0" tIns="252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85"/>
              </a:spcBef>
            </a:pPr>
            <a:r>
              <a:rPr sz="2400" i="1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i="1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</a:t>
            </a:r>
            <a:r>
              <a:rPr sz="2400" spc="-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i="1" spc="-3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</a:t>
            </a:r>
            <a:r>
              <a:rPr sz="2400" spc="-4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27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lang="en-US" sz="2400" i="1" spc="-270" dirty="0">
                <a:latin typeface="Times New Roman" panose="02020603050405020304"/>
                <a:cs typeface="Times New Roman" panose="02020603050405020304"/>
              </a:rPr>
              <a:t>'</a:t>
            </a:r>
            <a:endParaRPr sz="3750" dirty="0">
              <a:latin typeface="Symbol" panose="05050102010706020507"/>
              <a:cs typeface="Symbol" panose="05050102010706020507"/>
            </a:endParaRPr>
          </a:p>
          <a:p>
            <a:pPr marL="3810" algn="ctr">
              <a:lnSpc>
                <a:spcPct val="100000"/>
              </a:lnSpc>
              <a:spcBef>
                <a:spcPts val="905"/>
              </a:spcBef>
            </a:pPr>
            <a:r>
              <a:rPr sz="1800" spc="1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1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800" spc="1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1]</a:t>
            </a:r>
            <a:endParaRPr sz="1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100" y="1256516"/>
            <a:ext cx="5978525" cy="89662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65"/>
              </a:spcBef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spc="-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寻找</a:t>
            </a:r>
            <a:r>
              <a:rPr sz="2400" spc="-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P* 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最小化</a:t>
            </a:r>
            <a:endParaRPr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1887220">
              <a:lnSpc>
                <a:spcPct val="100000"/>
              </a:lnSpc>
              <a:spcBef>
                <a:spcPts val="575"/>
              </a:spcBef>
              <a:tabLst>
                <a:tab pos="3105785" algn="l"/>
              </a:tabLst>
            </a:pPr>
            <a:r>
              <a:rPr sz="2400" i="1" spc="10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spc="10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-4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8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spc="-8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15" dirty="0">
                <a:latin typeface="Times New Roman" panose="02020603050405020304"/>
                <a:cs typeface="Times New Roman" panose="02020603050405020304"/>
              </a:rPr>
              <a:t>M  </a:t>
            </a:r>
            <a:r>
              <a:rPr sz="2400" i="1" spc="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*)</a:t>
            </a:r>
            <a:r>
              <a:rPr sz="2400" spc="-4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5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spc="-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10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spc="10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-4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7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spc="75" dirty="0">
                <a:latin typeface="Times New Roman" panose="02020603050405020304"/>
                <a:cs typeface="Times New Roman" panose="02020603050405020304"/>
              </a:rPr>
              <a:t>',</a:t>
            </a:r>
            <a:r>
              <a:rPr sz="2400" spc="-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1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i="1" spc="-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'</a:t>
            </a:r>
            <a:r>
              <a:rPr sz="2400" spc="-4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*)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865880" y="129540"/>
            <a:ext cx="14128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0" dirty="0">
                <a:latin typeface="黑体" panose="02010609060101010101" charset="-122"/>
                <a:ea typeface="黑体" panose="02010609060101010101" charset="-122"/>
                <a:cs typeface="Calibri" panose="020F0502020204030204"/>
              </a:rPr>
              <a:t>三角化</a:t>
            </a:r>
            <a:endParaRPr dirty="0">
              <a:latin typeface="黑体" panose="02010609060101010101" charset="-122"/>
              <a:ea typeface="黑体" panose="02010609060101010101" charset="-122"/>
              <a:cs typeface="Calibri" panose="020F050202020403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31940" y="1853374"/>
            <a:ext cx="734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1800" spc="-3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800" spc="1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2]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476375" y="2601912"/>
            <a:ext cx="6168708" cy="4200843"/>
            <a:chOff x="1476375" y="2601912"/>
            <a:chExt cx="6168708" cy="4200843"/>
          </a:xfrm>
        </p:grpSpPr>
        <p:sp>
          <p:nvSpPr>
            <p:cNvPr id="3" name="object 3"/>
            <p:cNvSpPr/>
            <p:nvPr/>
          </p:nvSpPr>
          <p:spPr>
            <a:xfrm>
              <a:off x="1624012" y="4005262"/>
              <a:ext cx="2052955" cy="1987550"/>
            </a:xfrm>
            <a:custGeom>
              <a:avLst/>
              <a:gdLst/>
              <a:ahLst/>
              <a:cxnLst/>
              <a:rect l="l" t="t" r="r" b="b"/>
              <a:pathLst>
                <a:path w="2052954" h="1987550">
                  <a:moveTo>
                    <a:pt x="0" y="0"/>
                  </a:moveTo>
                  <a:lnTo>
                    <a:pt x="2052637" y="496887"/>
                  </a:lnTo>
                  <a:lnTo>
                    <a:pt x="2052637" y="1987550"/>
                  </a:lnTo>
                  <a:lnTo>
                    <a:pt x="0" y="149066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10200" y="3943350"/>
              <a:ext cx="2052955" cy="1988185"/>
            </a:xfrm>
            <a:custGeom>
              <a:avLst/>
              <a:gdLst/>
              <a:ahLst/>
              <a:cxnLst/>
              <a:rect l="l" t="t" r="r" b="b"/>
              <a:pathLst>
                <a:path w="2052954" h="1988185">
                  <a:moveTo>
                    <a:pt x="2052638" y="0"/>
                  </a:moveTo>
                  <a:lnTo>
                    <a:pt x="0" y="496887"/>
                  </a:lnTo>
                  <a:lnTo>
                    <a:pt x="0" y="1987552"/>
                  </a:lnTo>
                  <a:lnTo>
                    <a:pt x="2052638" y="1490665"/>
                  </a:lnTo>
                  <a:lnTo>
                    <a:pt x="2052638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67050" y="2601912"/>
              <a:ext cx="2355850" cy="1976755"/>
            </a:xfrm>
            <a:custGeom>
              <a:avLst/>
              <a:gdLst/>
              <a:ahLst/>
              <a:cxnLst/>
              <a:rect l="l" t="t" r="r" b="b"/>
              <a:pathLst>
                <a:path w="2355850" h="1976754">
                  <a:moveTo>
                    <a:pt x="146429" y="97773"/>
                  </a:moveTo>
                  <a:lnTo>
                    <a:pt x="87086" y="97773"/>
                  </a:lnTo>
                  <a:lnTo>
                    <a:pt x="2330919" y="1976756"/>
                  </a:lnTo>
                  <a:lnTo>
                    <a:pt x="2355380" y="1947545"/>
                  </a:lnTo>
                  <a:lnTo>
                    <a:pt x="146429" y="97773"/>
                  </a:lnTo>
                  <a:close/>
                </a:path>
                <a:path w="2355850" h="1976754">
                  <a:moveTo>
                    <a:pt x="0" y="0"/>
                  </a:moveTo>
                  <a:lnTo>
                    <a:pt x="84900" y="195332"/>
                  </a:lnTo>
                  <a:lnTo>
                    <a:pt x="87086" y="97773"/>
                  </a:lnTo>
                  <a:lnTo>
                    <a:pt x="146429" y="97773"/>
                  </a:lnTo>
                  <a:lnTo>
                    <a:pt x="111546" y="68562"/>
                  </a:lnTo>
                  <a:lnTo>
                    <a:pt x="207206" y="49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58925" y="5060950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59162" y="3694112"/>
              <a:ext cx="732155" cy="733425"/>
            </a:xfrm>
            <a:custGeom>
              <a:avLst/>
              <a:gdLst/>
              <a:ahLst/>
              <a:cxnLst/>
              <a:rect l="l" t="t" r="r" b="b"/>
              <a:pathLst>
                <a:path w="732154" h="733425">
                  <a:moveTo>
                    <a:pt x="0" y="733425"/>
                  </a:moveTo>
                  <a:lnTo>
                    <a:pt x="731837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06331" y="3073400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6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7"/>
                  </a:lnTo>
                  <a:lnTo>
                    <a:pt x="489586" y="103827"/>
                  </a:lnTo>
                  <a:lnTo>
                    <a:pt x="498107" y="79542"/>
                  </a:lnTo>
                  <a:lnTo>
                    <a:pt x="443936" y="79542"/>
                  </a:lnTo>
                  <a:lnTo>
                    <a:pt x="498107" y="79541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6" y="103827"/>
                  </a:moveTo>
                  <a:lnTo>
                    <a:pt x="446248" y="103827"/>
                  </a:lnTo>
                  <a:lnTo>
                    <a:pt x="455498" y="200972"/>
                  </a:lnTo>
                  <a:lnTo>
                    <a:pt x="489586" y="1038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15050" y="5186362"/>
              <a:ext cx="1348105" cy="1117600"/>
            </a:xfrm>
            <a:custGeom>
              <a:avLst/>
              <a:gdLst/>
              <a:ahLst/>
              <a:cxnLst/>
              <a:rect l="l" t="t" r="r" b="b"/>
              <a:pathLst>
                <a:path w="1348104" h="1117600">
                  <a:moveTo>
                    <a:pt x="0" y="0"/>
                  </a:moveTo>
                  <a:lnTo>
                    <a:pt x="1347788" y="11176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59075" y="4979987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76375" y="6284912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32500" y="5103812"/>
              <a:ext cx="166688" cy="1635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1688464" y="6421120"/>
              <a:ext cx="424180" cy="3816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r>
                <a:rPr sz="2400" spc="135" baseline="-19000" dirty="0">
                  <a:latin typeface="Arial Unicode MS" panose="020B0604020202020204" charset="-122"/>
                  <a:cs typeface="Arial Unicode MS" panose="020B0604020202020204" charset="-122"/>
                </a:rPr>
                <a:t>1</a:t>
              </a:r>
              <a:endParaRPr sz="240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7220903" y="6387783"/>
              <a:ext cx="424180" cy="3816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r>
                <a:rPr sz="2400" spc="135" baseline="-19000" dirty="0">
                  <a:latin typeface="Arial Unicode MS" panose="020B0604020202020204" charset="-122"/>
                  <a:cs typeface="Arial Unicode MS" panose="020B0604020202020204" charset="-122"/>
                </a:rPr>
                <a:t>2</a:t>
              </a:r>
              <a:endParaRPr sz="240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094162" y="3476625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94162" y="3476625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63388" y="358298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0" y="134144"/>
                  </a:moveTo>
                  <a:lnTo>
                    <a:pt x="6838" y="91744"/>
                  </a:lnTo>
                  <a:lnTo>
                    <a:pt x="25882" y="54920"/>
                  </a:lnTo>
                  <a:lnTo>
                    <a:pt x="54920" y="25882"/>
                  </a:lnTo>
                  <a:lnTo>
                    <a:pt x="91744" y="6838"/>
                  </a:lnTo>
                  <a:lnTo>
                    <a:pt x="134144" y="0"/>
                  </a:lnTo>
                  <a:lnTo>
                    <a:pt x="176543" y="6838"/>
                  </a:lnTo>
                  <a:lnTo>
                    <a:pt x="213367" y="25882"/>
                  </a:lnTo>
                  <a:lnTo>
                    <a:pt x="242405" y="54920"/>
                  </a:lnTo>
                  <a:lnTo>
                    <a:pt x="261449" y="91744"/>
                  </a:lnTo>
                  <a:lnTo>
                    <a:pt x="268288" y="134144"/>
                  </a:lnTo>
                  <a:lnTo>
                    <a:pt x="261449" y="176543"/>
                  </a:lnTo>
                  <a:lnTo>
                    <a:pt x="242405" y="213367"/>
                  </a:lnTo>
                  <a:lnTo>
                    <a:pt x="213367" y="242405"/>
                  </a:lnTo>
                  <a:lnTo>
                    <a:pt x="176543" y="261449"/>
                  </a:lnTo>
                  <a:lnTo>
                    <a:pt x="134144" y="268288"/>
                  </a:lnTo>
                  <a:lnTo>
                    <a:pt x="91744" y="261449"/>
                  </a:lnTo>
                  <a:lnTo>
                    <a:pt x="54920" y="242405"/>
                  </a:lnTo>
                  <a:lnTo>
                    <a:pt x="25882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00200" y="4781550"/>
              <a:ext cx="1219200" cy="1533525"/>
            </a:xfrm>
            <a:custGeom>
              <a:avLst/>
              <a:gdLst/>
              <a:ahLst/>
              <a:cxnLst/>
              <a:rect l="l" t="t" r="r" b="b"/>
              <a:pathLst>
                <a:path w="1219200" h="1533525">
                  <a:moveTo>
                    <a:pt x="0" y="1533525"/>
                  </a:moveTo>
                  <a:lnTo>
                    <a:pt x="12192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24200" y="3694112"/>
              <a:ext cx="568325" cy="706755"/>
            </a:xfrm>
            <a:custGeom>
              <a:avLst/>
              <a:gdLst/>
              <a:ahLst/>
              <a:cxnLst/>
              <a:rect l="l" t="t" r="r" b="b"/>
              <a:pathLst>
                <a:path w="568325" h="706754">
                  <a:moveTo>
                    <a:pt x="0" y="706438"/>
                  </a:moveTo>
                  <a:lnTo>
                    <a:pt x="568326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24150" y="4686300"/>
              <a:ext cx="166688" cy="1635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76650" y="3724273"/>
              <a:ext cx="1733550" cy="1209675"/>
            </a:xfrm>
            <a:custGeom>
              <a:avLst/>
              <a:gdLst/>
              <a:ahLst/>
              <a:cxnLst/>
              <a:rect l="l" t="t" r="r" b="b"/>
              <a:pathLst>
                <a:path w="1733550" h="1209675">
                  <a:moveTo>
                    <a:pt x="0" y="0"/>
                  </a:moveTo>
                  <a:lnTo>
                    <a:pt x="1733550" y="120967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91200" y="5162550"/>
              <a:ext cx="1676400" cy="1143000"/>
            </a:xfrm>
            <a:custGeom>
              <a:avLst/>
              <a:gdLst/>
              <a:ahLst/>
              <a:cxnLst/>
              <a:rect l="l" t="t" r="r" b="b"/>
              <a:pathLst>
                <a:path w="1676400" h="1143000">
                  <a:moveTo>
                    <a:pt x="0" y="0"/>
                  </a:moveTo>
                  <a:lnTo>
                    <a:pt x="1676400" y="11430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72150" y="5094287"/>
              <a:ext cx="166688" cy="1635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80287" y="6223000"/>
              <a:ext cx="166687" cy="1619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75112" y="34655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75112" y="34655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4">
                  <a:moveTo>
                    <a:pt x="0" y="134143"/>
                  </a:moveTo>
                  <a:lnTo>
                    <a:pt x="6838" y="91743"/>
                  </a:lnTo>
                  <a:lnTo>
                    <a:pt x="25881" y="54920"/>
                  </a:lnTo>
                  <a:lnTo>
                    <a:pt x="54920" y="25881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1"/>
                  </a:lnTo>
                  <a:lnTo>
                    <a:pt x="242405" y="54920"/>
                  </a:lnTo>
                  <a:lnTo>
                    <a:pt x="261448" y="91743"/>
                  </a:lnTo>
                  <a:lnTo>
                    <a:pt x="268287" y="134143"/>
                  </a:lnTo>
                  <a:lnTo>
                    <a:pt x="261448" y="176543"/>
                  </a:lnTo>
                  <a:lnTo>
                    <a:pt x="242405" y="213366"/>
                  </a:lnTo>
                  <a:lnTo>
                    <a:pt x="213366" y="242405"/>
                  </a:lnTo>
                  <a:lnTo>
                    <a:pt x="176543" y="261448"/>
                  </a:lnTo>
                  <a:lnTo>
                    <a:pt x="134143" y="268287"/>
                  </a:lnTo>
                  <a:lnTo>
                    <a:pt x="91743" y="261448"/>
                  </a:lnTo>
                  <a:lnTo>
                    <a:pt x="54920" y="242405"/>
                  </a:lnTo>
                  <a:lnTo>
                    <a:pt x="25881" y="213366"/>
                  </a:lnTo>
                  <a:lnTo>
                    <a:pt x="6838" y="176543"/>
                  </a:lnTo>
                  <a:lnTo>
                    <a:pt x="0" y="13414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2285364" y="2865120"/>
              <a:ext cx="4346575" cy="2682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418465" algn="ctr">
                <a:lnSpc>
                  <a:spcPts val="3080"/>
                </a:lnSpc>
                <a:spcBef>
                  <a:spcPts val="100"/>
                </a:spcBef>
              </a:pPr>
              <a:r>
                <a:rPr sz="2400" spc="-360" dirty="0">
                  <a:latin typeface="Arial Unicode MS" panose="020B0604020202020204" charset="-122"/>
                  <a:cs typeface="Arial Unicode MS" panose="020B0604020202020204" charset="-122"/>
                </a:rPr>
                <a:t>P</a:t>
              </a:r>
              <a:endParaRPr sz="280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 marL="850900">
                <a:lnSpc>
                  <a:spcPts val="3080"/>
                </a:lnSpc>
              </a:pPr>
              <a:r>
                <a:rPr sz="2400" spc="135" dirty="0">
                  <a:latin typeface="Arial Unicode MS" panose="020B0604020202020204" charset="-122"/>
                  <a:cs typeface="Arial Unicode MS" panose="020B0604020202020204" charset="-122"/>
                </a:rPr>
                <a:t>P*</a:t>
              </a:r>
              <a:endParaRPr sz="280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>
                <a:lnSpc>
                  <a:spcPct val="100000"/>
                </a:lnSpc>
                <a:spcBef>
                  <a:spcPts val="35"/>
                </a:spcBef>
              </a:pPr>
              <a:endParaRPr sz="4350">
                <a:latin typeface="Times New Roman" panose="02020603050405020304"/>
                <a:cs typeface="Times New Roman" panose="02020603050405020304"/>
              </a:endParaRPr>
            </a:p>
            <a:p>
              <a:pPr marL="12700">
                <a:lnSpc>
                  <a:spcPct val="100000"/>
                </a:lnSpc>
              </a:pPr>
              <a:r>
                <a:rPr sz="2400" spc="175" dirty="0">
                  <a:latin typeface="Arial Unicode MS" panose="020B0604020202020204" charset="-122"/>
                  <a:cs typeface="Arial Unicode MS" panose="020B0604020202020204" charset="-122"/>
                </a:rPr>
                <a:t>MP*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 marR="5080" algn="r">
                <a:lnSpc>
                  <a:spcPct val="100000"/>
                </a:lnSpc>
                <a:spcBef>
                  <a:spcPts val="120"/>
                </a:spcBef>
              </a:pPr>
              <a:r>
                <a:rPr sz="2400" spc="200" dirty="0">
                  <a:latin typeface="Arial Unicode MS" panose="020B0604020202020204" charset="-122"/>
                  <a:cs typeface="Arial Unicode MS" panose="020B0604020202020204" charset="-122"/>
                </a:rPr>
                <a:t>M’P*</a:t>
              </a:r>
              <a:r>
                <a:rPr sz="2400" spc="-45" dirty="0">
                  <a:latin typeface="Arial Unicode MS" panose="020B0604020202020204" charset="-122"/>
                  <a:cs typeface="Arial Unicode MS" panose="020B0604020202020204" charset="-122"/>
                </a:rPr>
                <a:t> </a:t>
              </a:r>
              <a:r>
                <a:rPr sz="3600" spc="247" baseline="-30000" dirty="0">
                  <a:latin typeface="Arial Unicode MS" panose="020B0604020202020204" charset="-122"/>
                  <a:cs typeface="Arial Unicode MS" panose="020B0604020202020204" charset="-122"/>
                </a:rPr>
                <a:t>p’</a:t>
              </a:r>
              <a:endParaRPr sz="3600" baseline="-3000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 marL="568325">
                <a:lnSpc>
                  <a:spcPct val="100000"/>
                </a:lnSpc>
                <a:spcBef>
                  <a:spcPts val="645"/>
                </a:spcBef>
              </a:pPr>
              <a:r>
                <a:rPr sz="2400" spc="100" dirty="0">
                  <a:latin typeface="Arial Unicode MS" panose="020B0604020202020204" charset="-122"/>
                  <a:cs typeface="Arial Unicode MS" panose="020B0604020202020204" charset="-122"/>
                </a:rPr>
                <a:t>p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721729" y="5850006"/>
              <a:ext cx="798830" cy="346710"/>
            </a:xfrm>
            <a:custGeom>
              <a:avLst/>
              <a:gdLst/>
              <a:ahLst/>
              <a:cxnLst/>
              <a:rect l="l" t="t" r="r" b="b"/>
              <a:pathLst>
                <a:path w="798829" h="346710">
                  <a:moveTo>
                    <a:pt x="25471" y="57800"/>
                  </a:moveTo>
                  <a:lnTo>
                    <a:pt x="0" y="163493"/>
                  </a:lnTo>
                  <a:lnTo>
                    <a:pt x="24415" y="169377"/>
                  </a:lnTo>
                  <a:lnTo>
                    <a:pt x="49886" y="63684"/>
                  </a:lnTo>
                  <a:lnTo>
                    <a:pt x="25471" y="57800"/>
                  </a:lnTo>
                  <a:close/>
                </a:path>
                <a:path w="798829" h="346710">
                  <a:moveTo>
                    <a:pt x="47666" y="0"/>
                  </a:moveTo>
                  <a:lnTo>
                    <a:pt x="43566" y="657"/>
                  </a:lnTo>
                  <a:lnTo>
                    <a:pt x="35845" y="5379"/>
                  </a:lnTo>
                  <a:lnTo>
                    <a:pt x="33400" y="8694"/>
                  </a:lnTo>
                  <a:lnTo>
                    <a:pt x="31291" y="17448"/>
                  </a:lnTo>
                  <a:lnTo>
                    <a:pt x="31931" y="21620"/>
                  </a:lnTo>
                  <a:lnTo>
                    <a:pt x="36653" y="29341"/>
                  </a:lnTo>
                  <a:lnTo>
                    <a:pt x="40040" y="31803"/>
                  </a:lnTo>
                  <a:lnTo>
                    <a:pt x="48867" y="33930"/>
                  </a:lnTo>
                  <a:lnTo>
                    <a:pt x="52967" y="33272"/>
                  </a:lnTo>
                  <a:lnTo>
                    <a:pt x="56755" y="30894"/>
                  </a:lnTo>
                  <a:lnTo>
                    <a:pt x="60615" y="28533"/>
                  </a:lnTo>
                  <a:lnTo>
                    <a:pt x="63078" y="25146"/>
                  </a:lnTo>
                  <a:lnTo>
                    <a:pt x="65204" y="16320"/>
                  </a:lnTo>
                  <a:lnTo>
                    <a:pt x="64547" y="12219"/>
                  </a:lnTo>
                  <a:lnTo>
                    <a:pt x="62169" y="8431"/>
                  </a:lnTo>
                  <a:lnTo>
                    <a:pt x="59808" y="4571"/>
                  </a:lnTo>
                  <a:lnTo>
                    <a:pt x="56421" y="2109"/>
                  </a:lnTo>
                  <a:lnTo>
                    <a:pt x="47666" y="0"/>
                  </a:lnTo>
                  <a:close/>
                </a:path>
                <a:path w="798829" h="346710">
                  <a:moveTo>
                    <a:pt x="215615" y="113797"/>
                  </a:moveTo>
                  <a:lnTo>
                    <a:pt x="173982" y="113797"/>
                  </a:lnTo>
                  <a:lnTo>
                    <a:pt x="186498" y="116813"/>
                  </a:lnTo>
                  <a:lnTo>
                    <a:pt x="190143" y="119949"/>
                  </a:lnTo>
                  <a:lnTo>
                    <a:pt x="193095" y="129616"/>
                  </a:lnTo>
                  <a:lnTo>
                    <a:pt x="192599" y="137075"/>
                  </a:lnTo>
                  <a:lnTo>
                    <a:pt x="176011" y="205909"/>
                  </a:lnTo>
                  <a:lnTo>
                    <a:pt x="200535" y="211819"/>
                  </a:lnTo>
                  <a:lnTo>
                    <a:pt x="216278" y="146493"/>
                  </a:lnTo>
                  <a:lnTo>
                    <a:pt x="218611" y="127013"/>
                  </a:lnTo>
                  <a:lnTo>
                    <a:pt x="215615" y="113797"/>
                  </a:lnTo>
                  <a:close/>
                </a:path>
                <a:path w="798829" h="346710">
                  <a:moveTo>
                    <a:pt x="154413" y="99275"/>
                  </a:moveTo>
                  <a:lnTo>
                    <a:pt x="113720" y="99275"/>
                  </a:lnTo>
                  <a:lnTo>
                    <a:pt x="120594" y="100931"/>
                  </a:lnTo>
                  <a:lnTo>
                    <a:pt x="127290" y="104410"/>
                  </a:lnTo>
                  <a:lnTo>
                    <a:pt x="131101" y="110926"/>
                  </a:lnTo>
                  <a:lnTo>
                    <a:pt x="132024" y="120509"/>
                  </a:lnTo>
                  <a:lnTo>
                    <a:pt x="130072" y="133067"/>
                  </a:lnTo>
                  <a:lnTo>
                    <a:pt x="116003" y="191448"/>
                  </a:lnTo>
                  <a:lnTo>
                    <a:pt x="140526" y="197358"/>
                  </a:lnTo>
                  <a:lnTo>
                    <a:pt x="153680" y="142775"/>
                  </a:lnTo>
                  <a:lnTo>
                    <a:pt x="173982" y="113797"/>
                  </a:lnTo>
                  <a:lnTo>
                    <a:pt x="215615" y="113797"/>
                  </a:lnTo>
                  <a:lnTo>
                    <a:pt x="215178" y="111870"/>
                  </a:lnTo>
                  <a:lnTo>
                    <a:pt x="207383" y="102713"/>
                  </a:lnTo>
                  <a:lnTo>
                    <a:pt x="156102" y="102713"/>
                  </a:lnTo>
                  <a:lnTo>
                    <a:pt x="154413" y="99275"/>
                  </a:lnTo>
                  <a:close/>
                </a:path>
                <a:path w="798829" h="346710">
                  <a:moveTo>
                    <a:pt x="81031" y="71189"/>
                  </a:moveTo>
                  <a:lnTo>
                    <a:pt x="55559" y="176882"/>
                  </a:lnTo>
                  <a:lnTo>
                    <a:pt x="79975" y="182766"/>
                  </a:lnTo>
                  <a:lnTo>
                    <a:pt x="93129" y="128183"/>
                  </a:lnTo>
                  <a:lnTo>
                    <a:pt x="95302" y="120478"/>
                  </a:lnTo>
                  <a:lnTo>
                    <a:pt x="113720" y="99275"/>
                  </a:lnTo>
                  <a:lnTo>
                    <a:pt x="154413" y="99275"/>
                  </a:lnTo>
                  <a:lnTo>
                    <a:pt x="152072" y="94509"/>
                  </a:lnTo>
                  <a:lnTo>
                    <a:pt x="146636" y="88032"/>
                  </a:lnTo>
                  <a:lnTo>
                    <a:pt x="144917" y="86839"/>
                  </a:lnTo>
                  <a:lnTo>
                    <a:pt x="103093" y="86839"/>
                  </a:lnTo>
                  <a:lnTo>
                    <a:pt x="105446" y="77073"/>
                  </a:lnTo>
                  <a:lnTo>
                    <a:pt x="81031" y="71189"/>
                  </a:lnTo>
                  <a:close/>
                </a:path>
                <a:path w="798829" h="346710">
                  <a:moveTo>
                    <a:pt x="181463" y="93325"/>
                  </a:moveTo>
                  <a:lnTo>
                    <a:pt x="172462" y="94256"/>
                  </a:lnTo>
                  <a:lnTo>
                    <a:pt x="164008" y="97386"/>
                  </a:lnTo>
                  <a:lnTo>
                    <a:pt x="156102" y="102713"/>
                  </a:lnTo>
                  <a:lnTo>
                    <a:pt x="207383" y="102713"/>
                  </a:lnTo>
                  <a:lnTo>
                    <a:pt x="205977" y="101063"/>
                  </a:lnTo>
                  <a:lnTo>
                    <a:pt x="191010" y="94593"/>
                  </a:lnTo>
                  <a:lnTo>
                    <a:pt x="181463" y="93325"/>
                  </a:lnTo>
                  <a:close/>
                </a:path>
                <a:path w="798829" h="346710">
                  <a:moveTo>
                    <a:pt x="121525" y="78804"/>
                  </a:moveTo>
                  <a:lnTo>
                    <a:pt x="113797" y="80693"/>
                  </a:lnTo>
                  <a:lnTo>
                    <a:pt x="108981" y="83053"/>
                  </a:lnTo>
                  <a:lnTo>
                    <a:pt x="103093" y="86839"/>
                  </a:lnTo>
                  <a:lnTo>
                    <a:pt x="144917" y="86839"/>
                  </a:lnTo>
                  <a:lnTo>
                    <a:pt x="139794" y="83283"/>
                  </a:lnTo>
                  <a:lnTo>
                    <a:pt x="131545" y="80262"/>
                  </a:lnTo>
                  <a:lnTo>
                    <a:pt x="126191" y="78972"/>
                  </a:lnTo>
                  <a:lnTo>
                    <a:pt x="121525" y="78804"/>
                  </a:lnTo>
                  <a:close/>
                </a:path>
                <a:path w="798829" h="346710">
                  <a:moveTo>
                    <a:pt x="338027" y="226988"/>
                  </a:moveTo>
                  <a:lnTo>
                    <a:pt x="312079" y="226988"/>
                  </a:lnTo>
                  <a:lnTo>
                    <a:pt x="309411" y="238057"/>
                  </a:lnTo>
                  <a:lnTo>
                    <a:pt x="333936" y="243967"/>
                  </a:lnTo>
                  <a:lnTo>
                    <a:pt x="338027" y="226988"/>
                  </a:lnTo>
                  <a:close/>
                </a:path>
                <a:path w="798829" h="346710">
                  <a:moveTo>
                    <a:pt x="292011" y="119980"/>
                  </a:moveTo>
                  <a:lnTo>
                    <a:pt x="254833" y="135642"/>
                  </a:lnTo>
                  <a:lnTo>
                    <a:pt x="237413" y="176717"/>
                  </a:lnTo>
                  <a:lnTo>
                    <a:pt x="237526" y="187953"/>
                  </a:lnTo>
                  <a:lnTo>
                    <a:pt x="257167" y="224491"/>
                  </a:lnTo>
                  <a:lnTo>
                    <a:pt x="284985" y="234452"/>
                  </a:lnTo>
                  <a:lnTo>
                    <a:pt x="293876" y="233796"/>
                  </a:lnTo>
                  <a:lnTo>
                    <a:pt x="302907" y="231308"/>
                  </a:lnTo>
                  <a:lnTo>
                    <a:pt x="312079" y="226988"/>
                  </a:lnTo>
                  <a:lnTo>
                    <a:pt x="338027" y="226988"/>
                  </a:lnTo>
                  <a:lnTo>
                    <a:pt x="341319" y="213327"/>
                  </a:lnTo>
                  <a:lnTo>
                    <a:pt x="291776" y="213327"/>
                  </a:lnTo>
                  <a:lnTo>
                    <a:pt x="285179" y="212354"/>
                  </a:lnTo>
                  <a:lnTo>
                    <a:pt x="263042" y="178286"/>
                  </a:lnTo>
                  <a:lnTo>
                    <a:pt x="264279" y="170920"/>
                  </a:lnTo>
                  <a:lnTo>
                    <a:pt x="293348" y="142562"/>
                  </a:lnTo>
                  <a:lnTo>
                    <a:pt x="330474" y="142562"/>
                  </a:lnTo>
                  <a:lnTo>
                    <a:pt x="325966" y="136157"/>
                  </a:lnTo>
                  <a:lnTo>
                    <a:pt x="319074" y="129473"/>
                  </a:lnTo>
                  <a:lnTo>
                    <a:pt x="311248" y="124573"/>
                  </a:lnTo>
                  <a:lnTo>
                    <a:pt x="302491" y="121458"/>
                  </a:lnTo>
                  <a:lnTo>
                    <a:pt x="292011" y="119980"/>
                  </a:lnTo>
                  <a:close/>
                </a:path>
                <a:path w="798829" h="346710">
                  <a:moveTo>
                    <a:pt x="330474" y="142562"/>
                  </a:moveTo>
                  <a:lnTo>
                    <a:pt x="293348" y="142562"/>
                  </a:lnTo>
                  <a:lnTo>
                    <a:pt x="310639" y="146729"/>
                  </a:lnTo>
                  <a:lnTo>
                    <a:pt x="317115" y="151619"/>
                  </a:lnTo>
                  <a:lnTo>
                    <a:pt x="321169" y="159256"/>
                  </a:lnTo>
                  <a:lnTo>
                    <a:pt x="323582" y="165291"/>
                  </a:lnTo>
                  <a:lnTo>
                    <a:pt x="324794" y="171726"/>
                  </a:lnTo>
                  <a:lnTo>
                    <a:pt x="324804" y="178560"/>
                  </a:lnTo>
                  <a:lnTo>
                    <a:pt x="323613" y="185793"/>
                  </a:lnTo>
                  <a:lnTo>
                    <a:pt x="291776" y="213327"/>
                  </a:lnTo>
                  <a:lnTo>
                    <a:pt x="341319" y="213327"/>
                  </a:lnTo>
                  <a:lnTo>
                    <a:pt x="357875" y="144626"/>
                  </a:lnTo>
                  <a:lnTo>
                    <a:pt x="331927" y="144626"/>
                  </a:lnTo>
                  <a:lnTo>
                    <a:pt x="330474" y="142562"/>
                  </a:lnTo>
                  <a:close/>
                </a:path>
                <a:path w="798829" h="346710">
                  <a:moveTo>
                    <a:pt x="334882" y="132364"/>
                  </a:moveTo>
                  <a:lnTo>
                    <a:pt x="331927" y="144626"/>
                  </a:lnTo>
                  <a:lnTo>
                    <a:pt x="357875" y="144626"/>
                  </a:lnTo>
                  <a:lnTo>
                    <a:pt x="359406" y="138274"/>
                  </a:lnTo>
                  <a:lnTo>
                    <a:pt x="334882" y="132364"/>
                  </a:lnTo>
                  <a:close/>
                </a:path>
                <a:path w="798829" h="346710">
                  <a:moveTo>
                    <a:pt x="360550" y="265077"/>
                  </a:moveTo>
                  <a:lnTo>
                    <a:pt x="375111" y="308191"/>
                  </a:lnTo>
                  <a:lnTo>
                    <a:pt x="413206" y="323062"/>
                  </a:lnTo>
                  <a:lnTo>
                    <a:pt x="424471" y="322504"/>
                  </a:lnTo>
                  <a:lnTo>
                    <a:pt x="457688" y="300137"/>
                  </a:lnTo>
                  <a:lnTo>
                    <a:pt x="418817" y="300137"/>
                  </a:lnTo>
                  <a:lnTo>
                    <a:pt x="406595" y="299366"/>
                  </a:lnTo>
                  <a:lnTo>
                    <a:pt x="396901" y="297030"/>
                  </a:lnTo>
                  <a:lnTo>
                    <a:pt x="390316" y="291960"/>
                  </a:lnTo>
                  <a:lnTo>
                    <a:pt x="385348" y="280813"/>
                  </a:lnTo>
                  <a:lnTo>
                    <a:pt x="384760" y="276423"/>
                  </a:lnTo>
                  <a:lnTo>
                    <a:pt x="385075" y="270987"/>
                  </a:lnTo>
                  <a:lnTo>
                    <a:pt x="360550" y="265077"/>
                  </a:lnTo>
                  <a:close/>
                </a:path>
                <a:path w="798829" h="346710">
                  <a:moveTo>
                    <a:pt x="470713" y="258188"/>
                  </a:moveTo>
                  <a:lnTo>
                    <a:pt x="444879" y="258188"/>
                  </a:lnTo>
                  <a:lnTo>
                    <a:pt x="441322" y="272946"/>
                  </a:lnTo>
                  <a:lnTo>
                    <a:pt x="436180" y="286927"/>
                  </a:lnTo>
                  <a:lnTo>
                    <a:pt x="428679" y="295991"/>
                  </a:lnTo>
                  <a:lnTo>
                    <a:pt x="418817" y="300137"/>
                  </a:lnTo>
                  <a:lnTo>
                    <a:pt x="457688" y="300137"/>
                  </a:lnTo>
                  <a:lnTo>
                    <a:pt x="465843" y="278395"/>
                  </a:lnTo>
                  <a:lnTo>
                    <a:pt x="470713" y="258188"/>
                  </a:lnTo>
                  <a:close/>
                </a:path>
                <a:path w="798829" h="346710">
                  <a:moveTo>
                    <a:pt x="423903" y="151850"/>
                  </a:moveTo>
                  <a:lnTo>
                    <a:pt x="386487" y="168854"/>
                  </a:lnTo>
                  <a:lnTo>
                    <a:pt x="369934" y="209464"/>
                  </a:lnTo>
                  <a:lnTo>
                    <a:pt x="370033" y="220489"/>
                  </a:lnTo>
                  <a:lnTo>
                    <a:pt x="389065" y="256334"/>
                  </a:lnTo>
                  <a:lnTo>
                    <a:pt x="417206" y="266266"/>
                  </a:lnTo>
                  <a:lnTo>
                    <a:pt x="426539" y="265565"/>
                  </a:lnTo>
                  <a:lnTo>
                    <a:pt x="435763" y="262873"/>
                  </a:lnTo>
                  <a:lnTo>
                    <a:pt x="444879" y="258188"/>
                  </a:lnTo>
                  <a:lnTo>
                    <a:pt x="470713" y="258188"/>
                  </a:lnTo>
                  <a:lnTo>
                    <a:pt x="473818" y="245300"/>
                  </a:lnTo>
                  <a:lnTo>
                    <a:pt x="424691" y="245300"/>
                  </a:lnTo>
                  <a:lnTo>
                    <a:pt x="417904" y="244339"/>
                  </a:lnTo>
                  <a:lnTo>
                    <a:pt x="395500" y="217125"/>
                  </a:lnTo>
                  <a:lnTo>
                    <a:pt x="395640" y="210557"/>
                  </a:lnTo>
                  <a:lnTo>
                    <a:pt x="421229" y="175992"/>
                  </a:lnTo>
                  <a:lnTo>
                    <a:pt x="427541" y="175468"/>
                  </a:lnTo>
                  <a:lnTo>
                    <a:pt x="464095" y="175468"/>
                  </a:lnTo>
                  <a:lnTo>
                    <a:pt x="459150" y="168059"/>
                  </a:lnTo>
                  <a:lnTo>
                    <a:pt x="452389" y="161514"/>
                  </a:lnTo>
                  <a:lnTo>
                    <a:pt x="444339" y="156624"/>
                  </a:lnTo>
                  <a:lnTo>
                    <a:pt x="435000" y="153391"/>
                  </a:lnTo>
                  <a:lnTo>
                    <a:pt x="423903" y="151850"/>
                  </a:lnTo>
                  <a:close/>
                </a:path>
                <a:path w="798829" h="346710">
                  <a:moveTo>
                    <a:pt x="464095" y="175468"/>
                  </a:moveTo>
                  <a:lnTo>
                    <a:pt x="427541" y="175468"/>
                  </a:lnTo>
                  <a:lnTo>
                    <a:pt x="434275" y="176409"/>
                  </a:lnTo>
                  <a:lnTo>
                    <a:pt x="442956" y="178501"/>
                  </a:lnTo>
                  <a:lnTo>
                    <a:pt x="449323" y="183365"/>
                  </a:lnTo>
                  <a:lnTo>
                    <a:pt x="453377" y="191001"/>
                  </a:lnTo>
                  <a:lnTo>
                    <a:pt x="455780" y="196869"/>
                  </a:lnTo>
                  <a:lnTo>
                    <a:pt x="456967" y="203262"/>
                  </a:lnTo>
                  <a:lnTo>
                    <a:pt x="456873" y="210557"/>
                  </a:lnTo>
                  <a:lnTo>
                    <a:pt x="431052" y="244809"/>
                  </a:lnTo>
                  <a:lnTo>
                    <a:pt x="424691" y="245300"/>
                  </a:lnTo>
                  <a:lnTo>
                    <a:pt x="473818" y="245300"/>
                  </a:lnTo>
                  <a:lnTo>
                    <a:pt x="490456" y="176259"/>
                  </a:lnTo>
                  <a:lnTo>
                    <a:pt x="464623" y="176259"/>
                  </a:lnTo>
                  <a:lnTo>
                    <a:pt x="464095" y="175468"/>
                  </a:lnTo>
                  <a:close/>
                </a:path>
                <a:path w="798829" h="346710">
                  <a:moveTo>
                    <a:pt x="467499" y="164323"/>
                  </a:moveTo>
                  <a:lnTo>
                    <a:pt x="464623" y="176259"/>
                  </a:lnTo>
                  <a:lnTo>
                    <a:pt x="490456" y="176259"/>
                  </a:lnTo>
                  <a:lnTo>
                    <a:pt x="491915" y="170206"/>
                  </a:lnTo>
                  <a:lnTo>
                    <a:pt x="467499" y="164323"/>
                  </a:lnTo>
                  <a:close/>
                </a:path>
                <a:path w="798829" h="346710">
                  <a:moveTo>
                    <a:pt x="557918" y="184024"/>
                  </a:moveTo>
                  <a:lnTo>
                    <a:pt x="520246" y="198964"/>
                  </a:lnTo>
                  <a:lnTo>
                    <a:pt x="502744" y="241059"/>
                  </a:lnTo>
                  <a:lnTo>
                    <a:pt x="502755" y="252961"/>
                  </a:lnTo>
                  <a:lnTo>
                    <a:pt x="523121" y="288754"/>
                  </a:lnTo>
                  <a:lnTo>
                    <a:pt x="554267" y="299666"/>
                  </a:lnTo>
                  <a:lnTo>
                    <a:pt x="564229" y="299618"/>
                  </a:lnTo>
                  <a:lnTo>
                    <a:pt x="600847" y="279010"/>
                  </a:lnTo>
                  <a:lnTo>
                    <a:pt x="599268" y="277553"/>
                  </a:lnTo>
                  <a:lnTo>
                    <a:pt x="555730" y="277553"/>
                  </a:lnTo>
                  <a:lnTo>
                    <a:pt x="541840" y="274206"/>
                  </a:lnTo>
                  <a:lnTo>
                    <a:pt x="536047" y="270131"/>
                  </a:lnTo>
                  <a:lnTo>
                    <a:pt x="532277" y="263864"/>
                  </a:lnTo>
                  <a:lnTo>
                    <a:pt x="528523" y="257525"/>
                  </a:lnTo>
                  <a:lnTo>
                    <a:pt x="527366" y="249936"/>
                  </a:lnTo>
                  <a:lnTo>
                    <a:pt x="528807" y="241098"/>
                  </a:lnTo>
                  <a:lnTo>
                    <a:pt x="608177" y="241098"/>
                  </a:lnTo>
                  <a:lnTo>
                    <a:pt x="608259" y="233344"/>
                  </a:lnTo>
                  <a:lnTo>
                    <a:pt x="584295" y="233344"/>
                  </a:lnTo>
                  <a:lnTo>
                    <a:pt x="535246" y="221524"/>
                  </a:lnTo>
                  <a:lnTo>
                    <a:pt x="558510" y="206941"/>
                  </a:lnTo>
                  <a:lnTo>
                    <a:pt x="600668" y="206941"/>
                  </a:lnTo>
                  <a:lnTo>
                    <a:pt x="596623" y="201188"/>
                  </a:lnTo>
                  <a:lnTo>
                    <a:pt x="589129" y="194466"/>
                  </a:lnTo>
                  <a:lnTo>
                    <a:pt x="579967" y="189309"/>
                  </a:lnTo>
                  <a:lnTo>
                    <a:pt x="569136" y="185716"/>
                  </a:lnTo>
                  <a:lnTo>
                    <a:pt x="557918" y="184024"/>
                  </a:lnTo>
                  <a:close/>
                </a:path>
                <a:path w="798829" h="346710">
                  <a:moveTo>
                    <a:pt x="583001" y="262539"/>
                  </a:moveTo>
                  <a:lnTo>
                    <a:pt x="555730" y="277553"/>
                  </a:lnTo>
                  <a:lnTo>
                    <a:pt x="599268" y="277553"/>
                  </a:lnTo>
                  <a:lnTo>
                    <a:pt x="583001" y="262539"/>
                  </a:lnTo>
                  <a:close/>
                </a:path>
                <a:path w="798829" h="346710">
                  <a:moveTo>
                    <a:pt x="608177" y="241098"/>
                  </a:moveTo>
                  <a:lnTo>
                    <a:pt x="528807" y="241098"/>
                  </a:lnTo>
                  <a:lnTo>
                    <a:pt x="604550" y="259351"/>
                  </a:lnTo>
                  <a:lnTo>
                    <a:pt x="606045" y="253626"/>
                  </a:lnTo>
                  <a:lnTo>
                    <a:pt x="608177" y="241098"/>
                  </a:lnTo>
                  <a:close/>
                </a:path>
                <a:path w="798829" h="346710">
                  <a:moveTo>
                    <a:pt x="600668" y="206941"/>
                  </a:moveTo>
                  <a:lnTo>
                    <a:pt x="558510" y="206941"/>
                  </a:lnTo>
                  <a:lnTo>
                    <a:pt x="561403" y="207160"/>
                  </a:lnTo>
                  <a:lnTo>
                    <a:pt x="564370" y="207875"/>
                  </a:lnTo>
                  <a:lnTo>
                    <a:pt x="572940" y="211232"/>
                  </a:lnTo>
                  <a:lnTo>
                    <a:pt x="579117" y="216596"/>
                  </a:lnTo>
                  <a:lnTo>
                    <a:pt x="582902" y="223966"/>
                  </a:lnTo>
                  <a:lnTo>
                    <a:pt x="584295" y="233344"/>
                  </a:lnTo>
                  <a:lnTo>
                    <a:pt x="608259" y="233344"/>
                  </a:lnTo>
                  <a:lnTo>
                    <a:pt x="608260" y="229310"/>
                  </a:lnTo>
                  <a:lnTo>
                    <a:pt x="606385" y="218983"/>
                  </a:lnTo>
                  <a:lnTo>
                    <a:pt x="602448" y="209473"/>
                  </a:lnTo>
                  <a:lnTo>
                    <a:pt x="600668" y="206941"/>
                  </a:lnTo>
                  <a:close/>
                </a:path>
                <a:path w="798829" h="346710">
                  <a:moveTo>
                    <a:pt x="758430" y="168987"/>
                  </a:moveTo>
                  <a:lnTo>
                    <a:pt x="738839" y="189296"/>
                  </a:lnTo>
                  <a:lnTo>
                    <a:pt x="767812" y="196279"/>
                  </a:lnTo>
                  <a:lnTo>
                    <a:pt x="733136" y="340169"/>
                  </a:lnTo>
                  <a:lnTo>
                    <a:pt x="758421" y="346262"/>
                  </a:lnTo>
                  <a:lnTo>
                    <a:pt x="798796" y="178716"/>
                  </a:lnTo>
                  <a:lnTo>
                    <a:pt x="758430" y="1689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07041" y="5946657"/>
              <a:ext cx="628015" cy="248920"/>
            </a:xfrm>
            <a:custGeom>
              <a:avLst/>
              <a:gdLst/>
              <a:ahLst/>
              <a:cxnLst/>
              <a:rect l="l" t="t" r="r" b="b"/>
              <a:pathLst>
                <a:path w="628014" h="248920">
                  <a:moveTo>
                    <a:pt x="40289" y="136872"/>
                  </a:moveTo>
                  <a:lnTo>
                    <a:pt x="15956" y="143090"/>
                  </a:lnTo>
                  <a:lnTo>
                    <a:pt x="42875" y="248424"/>
                  </a:lnTo>
                  <a:lnTo>
                    <a:pt x="67207" y="242206"/>
                  </a:lnTo>
                  <a:lnTo>
                    <a:pt x="40289" y="136872"/>
                  </a:lnTo>
                  <a:close/>
                </a:path>
                <a:path w="628014" h="248920">
                  <a:moveTo>
                    <a:pt x="17266" y="79390"/>
                  </a:moveTo>
                  <a:lnTo>
                    <a:pt x="8543" y="81620"/>
                  </a:lnTo>
                  <a:lnTo>
                    <a:pt x="5226" y="84119"/>
                  </a:lnTo>
                  <a:lnTo>
                    <a:pt x="610" y="91904"/>
                  </a:lnTo>
                  <a:lnTo>
                    <a:pt x="0" y="95977"/>
                  </a:lnTo>
                  <a:lnTo>
                    <a:pt x="2228" y="104700"/>
                  </a:lnTo>
                  <a:lnTo>
                    <a:pt x="4747" y="108089"/>
                  </a:lnTo>
                  <a:lnTo>
                    <a:pt x="12531" y="112705"/>
                  </a:lnTo>
                  <a:lnTo>
                    <a:pt x="16676" y="113297"/>
                  </a:lnTo>
                  <a:lnTo>
                    <a:pt x="25472" y="111050"/>
                  </a:lnTo>
                  <a:lnTo>
                    <a:pt x="28789" y="108551"/>
                  </a:lnTo>
                  <a:lnTo>
                    <a:pt x="31024" y="104677"/>
                  </a:lnTo>
                  <a:lnTo>
                    <a:pt x="33333" y="100784"/>
                  </a:lnTo>
                  <a:lnTo>
                    <a:pt x="33925" y="96639"/>
                  </a:lnTo>
                  <a:lnTo>
                    <a:pt x="31677" y="87843"/>
                  </a:lnTo>
                  <a:lnTo>
                    <a:pt x="29178" y="84526"/>
                  </a:lnTo>
                  <a:lnTo>
                    <a:pt x="25304" y="82290"/>
                  </a:lnTo>
                  <a:lnTo>
                    <a:pt x="21412" y="79982"/>
                  </a:lnTo>
                  <a:lnTo>
                    <a:pt x="17266" y="79390"/>
                  </a:lnTo>
                  <a:close/>
                </a:path>
                <a:path w="628014" h="248920">
                  <a:moveTo>
                    <a:pt x="95660" y="122722"/>
                  </a:moveTo>
                  <a:lnTo>
                    <a:pt x="71327" y="128940"/>
                  </a:lnTo>
                  <a:lnTo>
                    <a:pt x="98245" y="234274"/>
                  </a:lnTo>
                  <a:lnTo>
                    <a:pt x="122577" y="228056"/>
                  </a:lnTo>
                  <a:lnTo>
                    <a:pt x="108676" y="173658"/>
                  </a:lnTo>
                  <a:lnTo>
                    <a:pt x="106998" y="165864"/>
                  </a:lnTo>
                  <a:lnTo>
                    <a:pt x="106191" y="159028"/>
                  </a:lnTo>
                  <a:lnTo>
                    <a:pt x="106255" y="153151"/>
                  </a:lnTo>
                  <a:lnTo>
                    <a:pt x="107190" y="148231"/>
                  </a:lnTo>
                  <a:lnTo>
                    <a:pt x="109019" y="142311"/>
                  </a:lnTo>
                  <a:lnTo>
                    <a:pt x="113357" y="138476"/>
                  </a:lnTo>
                  <a:lnTo>
                    <a:pt x="120206" y="136725"/>
                  </a:lnTo>
                  <a:lnTo>
                    <a:pt x="166675" y="136669"/>
                  </a:lnTo>
                  <a:lnTo>
                    <a:pt x="167399" y="132730"/>
                  </a:lnTo>
                  <a:lnTo>
                    <a:pt x="167483" y="132455"/>
                  </a:lnTo>
                  <a:lnTo>
                    <a:pt x="98146" y="132455"/>
                  </a:lnTo>
                  <a:lnTo>
                    <a:pt x="95660" y="122722"/>
                  </a:lnTo>
                  <a:close/>
                </a:path>
                <a:path w="628014" h="248920">
                  <a:moveTo>
                    <a:pt x="166675" y="136669"/>
                  </a:moveTo>
                  <a:lnTo>
                    <a:pt x="127752" y="136669"/>
                  </a:lnTo>
                  <a:lnTo>
                    <a:pt x="134169" y="140646"/>
                  </a:lnTo>
                  <a:lnTo>
                    <a:pt x="139456" y="148655"/>
                  </a:lnTo>
                  <a:lnTo>
                    <a:pt x="143614" y="160698"/>
                  </a:lnTo>
                  <a:lnTo>
                    <a:pt x="158482" y="218880"/>
                  </a:lnTo>
                  <a:lnTo>
                    <a:pt x="182923" y="212634"/>
                  </a:lnTo>
                  <a:lnTo>
                    <a:pt x="169021" y="158237"/>
                  </a:lnTo>
                  <a:lnTo>
                    <a:pt x="167314" y="150357"/>
                  </a:lnTo>
                  <a:lnTo>
                    <a:pt x="166474" y="143479"/>
                  </a:lnTo>
                  <a:lnTo>
                    <a:pt x="166503" y="137603"/>
                  </a:lnTo>
                  <a:lnTo>
                    <a:pt x="166675" y="136669"/>
                  </a:lnTo>
                  <a:close/>
                </a:path>
                <a:path w="628014" h="248920">
                  <a:moveTo>
                    <a:pt x="221353" y="119941"/>
                  </a:moveTo>
                  <a:lnTo>
                    <a:pt x="185887" y="119941"/>
                  </a:lnTo>
                  <a:lnTo>
                    <a:pt x="190576" y="121008"/>
                  </a:lnTo>
                  <a:lnTo>
                    <a:pt x="194186" y="124617"/>
                  </a:lnTo>
                  <a:lnTo>
                    <a:pt x="197705" y="128172"/>
                  </a:lnTo>
                  <a:lnTo>
                    <a:pt x="200756" y="134997"/>
                  </a:lnTo>
                  <a:lnTo>
                    <a:pt x="218287" y="203597"/>
                  </a:lnTo>
                  <a:lnTo>
                    <a:pt x="242727" y="197351"/>
                  </a:lnTo>
                  <a:lnTo>
                    <a:pt x="226090" y="132248"/>
                  </a:lnTo>
                  <a:lnTo>
                    <a:pt x="221353" y="119941"/>
                  </a:lnTo>
                  <a:close/>
                </a:path>
                <a:path w="628014" h="248920">
                  <a:moveTo>
                    <a:pt x="128923" y="112147"/>
                  </a:moveTo>
                  <a:lnTo>
                    <a:pt x="98146" y="132455"/>
                  </a:lnTo>
                  <a:lnTo>
                    <a:pt x="167483" y="132455"/>
                  </a:lnTo>
                  <a:lnTo>
                    <a:pt x="169174" y="126900"/>
                  </a:lnTo>
                  <a:lnTo>
                    <a:pt x="173414" y="123128"/>
                  </a:lnTo>
                  <a:lnTo>
                    <a:pt x="179024" y="121695"/>
                  </a:lnTo>
                  <a:lnTo>
                    <a:pt x="152425" y="121695"/>
                  </a:lnTo>
                  <a:lnTo>
                    <a:pt x="145026" y="116327"/>
                  </a:lnTo>
                  <a:lnTo>
                    <a:pt x="137193" y="113145"/>
                  </a:lnTo>
                  <a:lnTo>
                    <a:pt x="128923" y="112147"/>
                  </a:lnTo>
                  <a:close/>
                </a:path>
                <a:path w="628014" h="248920">
                  <a:moveTo>
                    <a:pt x="195739" y="96909"/>
                  </a:moveTo>
                  <a:lnTo>
                    <a:pt x="156897" y="113335"/>
                  </a:lnTo>
                  <a:lnTo>
                    <a:pt x="152425" y="121695"/>
                  </a:lnTo>
                  <a:lnTo>
                    <a:pt x="179024" y="121695"/>
                  </a:lnTo>
                  <a:lnTo>
                    <a:pt x="185887" y="119941"/>
                  </a:lnTo>
                  <a:lnTo>
                    <a:pt x="221353" y="119941"/>
                  </a:lnTo>
                  <a:lnTo>
                    <a:pt x="219042" y="113938"/>
                  </a:lnTo>
                  <a:lnTo>
                    <a:pt x="208925" y="102158"/>
                  </a:lnTo>
                  <a:lnTo>
                    <a:pt x="195739" y="96909"/>
                  </a:lnTo>
                  <a:close/>
                </a:path>
                <a:path w="628014" h="248920">
                  <a:moveTo>
                    <a:pt x="299783" y="68456"/>
                  </a:moveTo>
                  <a:lnTo>
                    <a:pt x="264913" y="85820"/>
                  </a:lnTo>
                  <a:lnTo>
                    <a:pt x="253054" y="126171"/>
                  </a:lnTo>
                  <a:lnTo>
                    <a:pt x="255069" y="137746"/>
                  </a:lnTo>
                  <a:lnTo>
                    <a:pt x="279516" y="174356"/>
                  </a:lnTo>
                  <a:lnTo>
                    <a:pt x="308970" y="182598"/>
                  </a:lnTo>
                  <a:lnTo>
                    <a:pt x="319672" y="180914"/>
                  </a:lnTo>
                  <a:lnTo>
                    <a:pt x="327958" y="177861"/>
                  </a:lnTo>
                  <a:lnTo>
                    <a:pt x="335510" y="173123"/>
                  </a:lnTo>
                  <a:lnTo>
                    <a:pt x="342329" y="166700"/>
                  </a:lnTo>
                  <a:lnTo>
                    <a:pt x="347063" y="160393"/>
                  </a:lnTo>
                  <a:lnTo>
                    <a:pt x="309359" y="160393"/>
                  </a:lnTo>
                  <a:lnTo>
                    <a:pt x="301524" y="158956"/>
                  </a:lnTo>
                  <a:lnTo>
                    <a:pt x="278725" y="124457"/>
                  </a:lnTo>
                  <a:lnTo>
                    <a:pt x="278694" y="117826"/>
                  </a:lnTo>
                  <a:lnTo>
                    <a:pt x="279848" y="111497"/>
                  </a:lnTo>
                  <a:lnTo>
                    <a:pt x="307227" y="89559"/>
                  </a:lnTo>
                  <a:lnTo>
                    <a:pt x="356810" y="89559"/>
                  </a:lnTo>
                  <a:lnTo>
                    <a:pt x="353476" y="76509"/>
                  </a:lnTo>
                  <a:lnTo>
                    <a:pt x="327439" y="76509"/>
                  </a:lnTo>
                  <a:lnTo>
                    <a:pt x="318209" y="71811"/>
                  </a:lnTo>
                  <a:lnTo>
                    <a:pt x="308991" y="69127"/>
                  </a:lnTo>
                  <a:lnTo>
                    <a:pt x="299783" y="68456"/>
                  </a:lnTo>
                  <a:close/>
                </a:path>
                <a:path w="628014" h="248920">
                  <a:moveTo>
                    <a:pt x="374452" y="158592"/>
                  </a:moveTo>
                  <a:lnTo>
                    <a:pt x="348415" y="158592"/>
                  </a:lnTo>
                  <a:lnTo>
                    <a:pt x="351233" y="169623"/>
                  </a:lnTo>
                  <a:lnTo>
                    <a:pt x="375674" y="163377"/>
                  </a:lnTo>
                  <a:lnTo>
                    <a:pt x="374452" y="158592"/>
                  </a:lnTo>
                  <a:close/>
                </a:path>
                <a:path w="628014" h="248920">
                  <a:moveTo>
                    <a:pt x="356810" y="89559"/>
                  </a:moveTo>
                  <a:lnTo>
                    <a:pt x="307227" y="89559"/>
                  </a:lnTo>
                  <a:lnTo>
                    <a:pt x="313397" y="89862"/>
                  </a:lnTo>
                  <a:lnTo>
                    <a:pt x="319245" y="91499"/>
                  </a:lnTo>
                  <a:lnTo>
                    <a:pt x="340634" y="124002"/>
                  </a:lnTo>
                  <a:lnTo>
                    <a:pt x="340621" y="131389"/>
                  </a:lnTo>
                  <a:lnTo>
                    <a:pt x="309359" y="160393"/>
                  </a:lnTo>
                  <a:lnTo>
                    <a:pt x="347063" y="160393"/>
                  </a:lnTo>
                  <a:lnTo>
                    <a:pt x="348415" y="158592"/>
                  </a:lnTo>
                  <a:lnTo>
                    <a:pt x="374452" y="158592"/>
                  </a:lnTo>
                  <a:lnTo>
                    <a:pt x="356810" y="89559"/>
                  </a:lnTo>
                  <a:close/>
                </a:path>
                <a:path w="628014" h="248920">
                  <a:moveTo>
                    <a:pt x="348757" y="58043"/>
                  </a:moveTo>
                  <a:lnTo>
                    <a:pt x="324316" y="64289"/>
                  </a:lnTo>
                  <a:lnTo>
                    <a:pt x="327439" y="76509"/>
                  </a:lnTo>
                  <a:lnTo>
                    <a:pt x="353476" y="76509"/>
                  </a:lnTo>
                  <a:lnTo>
                    <a:pt x="348757" y="58043"/>
                  </a:lnTo>
                  <a:close/>
                </a:path>
                <a:path w="628014" h="248920">
                  <a:moveTo>
                    <a:pt x="433513" y="163343"/>
                  </a:moveTo>
                  <a:lnTo>
                    <a:pt x="409073" y="169589"/>
                  </a:lnTo>
                  <a:lnTo>
                    <a:pt x="413393" y="178889"/>
                  </a:lnTo>
                  <a:lnTo>
                    <a:pt x="418914" y="186688"/>
                  </a:lnTo>
                  <a:lnTo>
                    <a:pt x="425635" y="192984"/>
                  </a:lnTo>
                  <a:lnTo>
                    <a:pt x="433557" y="197779"/>
                  </a:lnTo>
                  <a:lnTo>
                    <a:pt x="442106" y="200887"/>
                  </a:lnTo>
                  <a:lnTo>
                    <a:pt x="451226" y="202336"/>
                  </a:lnTo>
                  <a:lnTo>
                    <a:pt x="460915" y="202129"/>
                  </a:lnTo>
                  <a:lnTo>
                    <a:pt x="500261" y="182979"/>
                  </a:lnTo>
                  <a:lnTo>
                    <a:pt x="502530" y="179488"/>
                  </a:lnTo>
                  <a:lnTo>
                    <a:pt x="458837" y="179488"/>
                  </a:lnTo>
                  <a:lnTo>
                    <a:pt x="452418" y="179163"/>
                  </a:lnTo>
                  <a:lnTo>
                    <a:pt x="446549" y="177386"/>
                  </a:lnTo>
                  <a:lnTo>
                    <a:pt x="441231" y="174159"/>
                  </a:lnTo>
                  <a:lnTo>
                    <a:pt x="438350" y="171900"/>
                  </a:lnTo>
                  <a:lnTo>
                    <a:pt x="435777" y="168294"/>
                  </a:lnTo>
                  <a:lnTo>
                    <a:pt x="433513" y="163343"/>
                  </a:lnTo>
                  <a:close/>
                </a:path>
                <a:path w="628014" h="248920">
                  <a:moveTo>
                    <a:pt x="506309" y="124060"/>
                  </a:moveTo>
                  <a:lnTo>
                    <a:pt x="480387" y="124060"/>
                  </a:lnTo>
                  <a:lnTo>
                    <a:pt x="484146" y="138768"/>
                  </a:lnTo>
                  <a:lnTo>
                    <a:pt x="486140" y="153530"/>
                  </a:lnTo>
                  <a:lnTo>
                    <a:pt x="483748" y="165050"/>
                  </a:lnTo>
                  <a:lnTo>
                    <a:pt x="476971" y="173328"/>
                  </a:lnTo>
                  <a:lnTo>
                    <a:pt x="465808" y="178362"/>
                  </a:lnTo>
                  <a:lnTo>
                    <a:pt x="458837" y="179488"/>
                  </a:lnTo>
                  <a:lnTo>
                    <a:pt x="502530" y="179488"/>
                  </a:lnTo>
                  <a:lnTo>
                    <a:pt x="506230" y="173793"/>
                  </a:lnTo>
                  <a:lnTo>
                    <a:pt x="509822" y="166807"/>
                  </a:lnTo>
                  <a:lnTo>
                    <a:pt x="511469" y="159128"/>
                  </a:lnTo>
                  <a:lnTo>
                    <a:pt x="511173" y="150755"/>
                  </a:lnTo>
                  <a:lnTo>
                    <a:pt x="508368" y="132117"/>
                  </a:lnTo>
                  <a:lnTo>
                    <a:pt x="506309" y="124060"/>
                  </a:lnTo>
                  <a:close/>
                </a:path>
                <a:path w="628014" h="248920">
                  <a:moveTo>
                    <a:pt x="432410" y="34541"/>
                  </a:moveTo>
                  <a:lnTo>
                    <a:pt x="396022" y="53093"/>
                  </a:lnTo>
                  <a:lnTo>
                    <a:pt x="385364" y="82790"/>
                  </a:lnTo>
                  <a:lnTo>
                    <a:pt x="385562" y="93626"/>
                  </a:lnTo>
                  <a:lnTo>
                    <a:pt x="403322" y="134012"/>
                  </a:lnTo>
                  <a:lnTo>
                    <a:pt x="440234" y="149068"/>
                  </a:lnTo>
                  <a:lnTo>
                    <a:pt x="450757" y="147416"/>
                  </a:lnTo>
                  <a:lnTo>
                    <a:pt x="459705" y="144142"/>
                  </a:lnTo>
                  <a:lnTo>
                    <a:pt x="467627" y="139159"/>
                  </a:lnTo>
                  <a:lnTo>
                    <a:pt x="474521" y="132464"/>
                  </a:lnTo>
                  <a:lnTo>
                    <a:pt x="479388" y="125492"/>
                  </a:lnTo>
                  <a:lnTo>
                    <a:pt x="443311" y="125492"/>
                  </a:lnTo>
                  <a:lnTo>
                    <a:pt x="436989" y="125099"/>
                  </a:lnTo>
                  <a:lnTo>
                    <a:pt x="411056" y="91158"/>
                  </a:lnTo>
                  <a:lnTo>
                    <a:pt x="410808" y="84525"/>
                  </a:lnTo>
                  <a:lnTo>
                    <a:pt x="411639" y="78336"/>
                  </a:lnTo>
                  <a:lnTo>
                    <a:pt x="413548" y="72592"/>
                  </a:lnTo>
                  <a:lnTo>
                    <a:pt x="417132" y="64379"/>
                  </a:lnTo>
                  <a:lnTo>
                    <a:pt x="423539" y="59094"/>
                  </a:lnTo>
                  <a:lnTo>
                    <a:pt x="441420" y="54525"/>
                  </a:lnTo>
                  <a:lnTo>
                    <a:pt x="488540" y="54525"/>
                  </a:lnTo>
                  <a:lnTo>
                    <a:pt x="485444" y="42410"/>
                  </a:lnTo>
                  <a:lnTo>
                    <a:pt x="459522" y="42410"/>
                  </a:lnTo>
                  <a:lnTo>
                    <a:pt x="450850" y="37721"/>
                  </a:lnTo>
                  <a:lnTo>
                    <a:pt x="441812" y="35098"/>
                  </a:lnTo>
                  <a:lnTo>
                    <a:pt x="432410" y="34541"/>
                  </a:lnTo>
                  <a:close/>
                </a:path>
                <a:path w="628014" h="248920">
                  <a:moveTo>
                    <a:pt x="488540" y="54525"/>
                  </a:moveTo>
                  <a:lnTo>
                    <a:pt x="441420" y="54525"/>
                  </a:lnTo>
                  <a:lnTo>
                    <a:pt x="449323" y="55846"/>
                  </a:lnTo>
                  <a:lnTo>
                    <a:pt x="456477" y="60700"/>
                  </a:lnTo>
                  <a:lnTo>
                    <a:pt x="472448" y="96711"/>
                  </a:lnTo>
                  <a:lnTo>
                    <a:pt x="471540" y="102876"/>
                  </a:lnTo>
                  <a:lnTo>
                    <a:pt x="443311" y="125492"/>
                  </a:lnTo>
                  <a:lnTo>
                    <a:pt x="479388" y="125492"/>
                  </a:lnTo>
                  <a:lnTo>
                    <a:pt x="480387" y="124060"/>
                  </a:lnTo>
                  <a:lnTo>
                    <a:pt x="506309" y="124060"/>
                  </a:lnTo>
                  <a:lnTo>
                    <a:pt x="488540" y="54525"/>
                  </a:lnTo>
                  <a:close/>
                </a:path>
                <a:path w="628014" h="248920">
                  <a:moveTo>
                    <a:pt x="480815" y="24296"/>
                  </a:moveTo>
                  <a:lnTo>
                    <a:pt x="456482" y="30514"/>
                  </a:lnTo>
                  <a:lnTo>
                    <a:pt x="459522" y="42410"/>
                  </a:lnTo>
                  <a:lnTo>
                    <a:pt x="485444" y="42410"/>
                  </a:lnTo>
                  <a:lnTo>
                    <a:pt x="480815" y="24296"/>
                  </a:lnTo>
                  <a:close/>
                </a:path>
                <a:path w="628014" h="248920">
                  <a:moveTo>
                    <a:pt x="567577" y="0"/>
                  </a:moveTo>
                  <a:lnTo>
                    <a:pt x="529072" y="17990"/>
                  </a:lnTo>
                  <a:lnTo>
                    <a:pt x="517412" y="47086"/>
                  </a:lnTo>
                  <a:lnTo>
                    <a:pt x="517553" y="58456"/>
                  </a:lnTo>
                  <a:lnTo>
                    <a:pt x="535986" y="100722"/>
                  </a:lnTo>
                  <a:lnTo>
                    <a:pt x="574610" y="114757"/>
                  </a:lnTo>
                  <a:lnTo>
                    <a:pt x="586059" y="112839"/>
                  </a:lnTo>
                  <a:lnTo>
                    <a:pt x="617406" y="92871"/>
                  </a:lnTo>
                  <a:lnTo>
                    <a:pt x="573582" y="92871"/>
                  </a:lnTo>
                  <a:lnTo>
                    <a:pt x="566557" y="91978"/>
                  </a:lnTo>
                  <a:lnTo>
                    <a:pt x="554010" y="84355"/>
                  </a:lnTo>
                  <a:lnTo>
                    <a:pt x="549438" y="78188"/>
                  </a:lnTo>
                  <a:lnTo>
                    <a:pt x="546578" y="69702"/>
                  </a:lnTo>
                  <a:lnTo>
                    <a:pt x="622065" y="50412"/>
                  </a:lnTo>
                  <a:lnTo>
                    <a:pt x="621824" y="49389"/>
                  </a:lnTo>
                  <a:lnTo>
                    <a:pt x="543116" y="49389"/>
                  </a:lnTo>
                  <a:lnTo>
                    <a:pt x="543135" y="46158"/>
                  </a:lnTo>
                  <a:lnTo>
                    <a:pt x="571619" y="22663"/>
                  </a:lnTo>
                  <a:lnTo>
                    <a:pt x="611616" y="22663"/>
                  </a:lnTo>
                  <a:lnTo>
                    <a:pt x="611420" y="22285"/>
                  </a:lnTo>
                  <a:lnTo>
                    <a:pt x="604806" y="13873"/>
                  </a:lnTo>
                  <a:lnTo>
                    <a:pt x="596879" y="7308"/>
                  </a:lnTo>
                  <a:lnTo>
                    <a:pt x="587855" y="2709"/>
                  </a:lnTo>
                  <a:lnTo>
                    <a:pt x="578087" y="273"/>
                  </a:lnTo>
                  <a:lnTo>
                    <a:pt x="567577" y="0"/>
                  </a:lnTo>
                  <a:close/>
                </a:path>
                <a:path w="628014" h="248920">
                  <a:moveTo>
                    <a:pt x="604508" y="63309"/>
                  </a:moveTo>
                  <a:lnTo>
                    <a:pt x="573582" y="92871"/>
                  </a:lnTo>
                  <a:lnTo>
                    <a:pt x="617406" y="92871"/>
                  </a:lnTo>
                  <a:lnTo>
                    <a:pt x="618931" y="90748"/>
                  </a:lnTo>
                  <a:lnTo>
                    <a:pt x="624025" y="81228"/>
                  </a:lnTo>
                  <a:lnTo>
                    <a:pt x="626195" y="75739"/>
                  </a:lnTo>
                  <a:lnTo>
                    <a:pt x="627985" y="69521"/>
                  </a:lnTo>
                  <a:lnTo>
                    <a:pt x="604508" y="63309"/>
                  </a:lnTo>
                  <a:close/>
                </a:path>
                <a:path w="628014" h="248920">
                  <a:moveTo>
                    <a:pt x="611616" y="22663"/>
                  </a:moveTo>
                  <a:lnTo>
                    <a:pt x="571619" y="22663"/>
                  </a:lnTo>
                  <a:lnTo>
                    <a:pt x="579588" y="24515"/>
                  </a:lnTo>
                  <a:lnTo>
                    <a:pt x="586381" y="29260"/>
                  </a:lnTo>
                  <a:lnTo>
                    <a:pt x="591997" y="36897"/>
                  </a:lnTo>
                  <a:lnTo>
                    <a:pt x="543116" y="49389"/>
                  </a:lnTo>
                  <a:lnTo>
                    <a:pt x="621824" y="49389"/>
                  </a:lnTo>
                  <a:lnTo>
                    <a:pt x="620708" y="44652"/>
                  </a:lnTo>
                  <a:lnTo>
                    <a:pt x="616721" y="32545"/>
                  </a:lnTo>
                  <a:lnTo>
                    <a:pt x="611616" y="226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200504" y="5835799"/>
              <a:ext cx="137696" cy="18649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2170" y="360045"/>
            <a:ext cx="464947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charset="-122"/>
                <a:ea typeface="黑体" panose="02010609060101010101" charset="-122"/>
                <a:cs typeface="Calibri" panose="020F0502020204030204"/>
              </a:rPr>
              <a:t>多视图几何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的关键问题</a:t>
            </a:r>
            <a:endParaRPr dirty="0">
              <a:latin typeface="黑体" panose="02010609060101010101" charset="-122"/>
              <a:ea typeface="黑体" panose="02010609060101010101" charset="-122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557020"/>
            <a:ext cx="8431530" cy="344741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90550" marR="61595" indent="-577850">
              <a:lnSpc>
                <a:spcPts val="3470"/>
              </a:lnSpc>
              <a:spcBef>
                <a:spcPts val="520"/>
              </a:spcBef>
              <a:buFont typeface="Calibri" panose="020F0502020204030204"/>
              <a:buChar char="•"/>
              <a:tabLst>
                <a:tab pos="589915" algn="l"/>
                <a:tab pos="590550" algn="l"/>
              </a:tabLst>
            </a:pPr>
            <a:r>
              <a:rPr lang="zh-CN" altLang="en-US" sz="2400" b="1" spc="-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摄像机几何</a:t>
            </a:r>
            <a:r>
              <a:rPr lang="zh-CN" altLang="en-US" sz="2400" spc="-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：已知两个图像间的对应点，求解摄像机内外参数矩阵</a:t>
            </a:r>
          </a:p>
          <a:p>
            <a:pPr marL="590550" marR="61595" indent="-577850">
              <a:lnSpc>
                <a:spcPts val="3470"/>
              </a:lnSpc>
              <a:spcBef>
                <a:spcPts val="520"/>
              </a:spcBef>
              <a:buFont typeface="Calibri" panose="020F0502020204030204"/>
              <a:buChar char="•"/>
              <a:tabLst>
                <a:tab pos="589915" algn="l"/>
                <a:tab pos="590550" algn="l"/>
              </a:tabLst>
            </a:pPr>
            <a:endParaRPr lang="zh-CN" altLang="en-US" sz="2400" spc="-5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590550" marR="61595" indent="-577850">
              <a:lnSpc>
                <a:spcPts val="3470"/>
              </a:lnSpc>
              <a:spcBef>
                <a:spcPts val="520"/>
              </a:spcBef>
              <a:buFont typeface="Calibri" panose="020F0502020204030204"/>
              <a:buChar char="•"/>
              <a:tabLst>
                <a:tab pos="589915" algn="l"/>
                <a:tab pos="590550" algn="l"/>
              </a:tabLst>
            </a:pPr>
            <a:r>
              <a:rPr lang="zh-CN" altLang="en-US" sz="2400" b="1" spc="-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场景几何</a:t>
            </a:r>
            <a:r>
              <a:rPr lang="zh-CN" altLang="en-US" sz="2400" spc="-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：通过二至多幅图寻找</a:t>
            </a:r>
            <a:r>
              <a:rPr lang="en-US" altLang="zh-CN" sz="2400" spc="-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3D</a:t>
            </a:r>
            <a:r>
              <a:rPr lang="zh-CN" altLang="en-US" sz="2400" spc="-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场景坐标</a:t>
            </a:r>
          </a:p>
          <a:p>
            <a:pPr marL="590550" marR="61595" indent="-577850">
              <a:lnSpc>
                <a:spcPts val="3470"/>
              </a:lnSpc>
              <a:spcBef>
                <a:spcPts val="520"/>
              </a:spcBef>
              <a:buFont typeface="Calibri" panose="020F0502020204030204"/>
              <a:buChar char="•"/>
              <a:tabLst>
                <a:tab pos="589915" algn="l"/>
                <a:tab pos="590550" algn="l"/>
              </a:tabLst>
            </a:pPr>
            <a:endParaRPr lang="zh-CN" altLang="en-US" sz="2400" spc="-5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590550" marR="61595" indent="-577850">
              <a:lnSpc>
                <a:spcPts val="3470"/>
              </a:lnSpc>
              <a:spcBef>
                <a:spcPts val="520"/>
              </a:spcBef>
              <a:buFont typeface="Calibri" panose="020F0502020204030204"/>
              <a:buChar char="•"/>
              <a:tabLst>
                <a:tab pos="589915" algn="l"/>
                <a:tab pos="590550" algn="l"/>
              </a:tabLst>
            </a:pPr>
            <a:r>
              <a:rPr lang="zh-CN" altLang="en-US" sz="2400" b="1" spc="-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对应关系</a:t>
            </a:r>
            <a:r>
              <a:rPr lang="zh-CN" altLang="en-US" sz="2400" spc="-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：已知一个图像中的</a:t>
            </a:r>
            <a:r>
              <a:rPr lang="en-US" altLang="zh-CN" sz="2400" spc="-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</a:t>
            </a:r>
            <a:r>
              <a:rPr lang="zh-CN" altLang="en-US" sz="2400" spc="-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点，如何在另外一个图像中找到</a:t>
            </a:r>
            <a:r>
              <a:rPr lang="en-US" altLang="zh-CN" sz="2400" spc="-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p'</a:t>
            </a:r>
            <a:r>
              <a:rPr lang="zh-CN" altLang="en-US" sz="2400" spc="-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点</a:t>
            </a:r>
            <a:endParaRPr lang="zh-CN" altLang="en-US"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1095" y="76641"/>
            <a:ext cx="1570355" cy="1058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极几何</a:t>
            </a:r>
            <a:r>
              <a:rPr lang="zh-CN" altLang="en-US" dirty="0"/>
              <a:t> 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endParaRPr sz="3200" dirty="0"/>
          </a:p>
        </p:txBody>
      </p:sp>
      <p:sp>
        <p:nvSpPr>
          <p:cNvPr id="43" name="object 2"/>
          <p:cNvSpPr/>
          <p:nvPr/>
        </p:nvSpPr>
        <p:spPr>
          <a:xfrm>
            <a:off x="1600200" y="1464434"/>
            <a:ext cx="5943600" cy="2819400"/>
          </a:xfrm>
          <a:custGeom>
            <a:avLst/>
            <a:gdLst/>
            <a:ahLst/>
            <a:cxnLst/>
            <a:rect l="l" t="t" r="r" b="b"/>
            <a:pathLst>
              <a:path w="5943600" h="2819400">
                <a:moveTo>
                  <a:pt x="74140" y="2743200"/>
                </a:moveTo>
                <a:lnTo>
                  <a:pt x="0" y="2743200"/>
                </a:lnTo>
                <a:lnTo>
                  <a:pt x="0" y="2819400"/>
                </a:lnTo>
                <a:lnTo>
                  <a:pt x="74140" y="2743200"/>
                </a:lnTo>
                <a:close/>
              </a:path>
              <a:path w="5943600" h="2819400">
                <a:moveTo>
                  <a:pt x="2743200" y="0"/>
                </a:moveTo>
                <a:lnTo>
                  <a:pt x="74140" y="2743200"/>
                </a:lnTo>
                <a:lnTo>
                  <a:pt x="5943600" y="2743200"/>
                </a:lnTo>
                <a:lnTo>
                  <a:pt x="27432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3"/>
          <p:cNvSpPr/>
          <p:nvPr/>
        </p:nvSpPr>
        <p:spPr>
          <a:xfrm>
            <a:off x="1600200" y="1464434"/>
            <a:ext cx="5943600" cy="2819400"/>
          </a:xfrm>
          <a:custGeom>
            <a:avLst/>
            <a:gdLst/>
            <a:ahLst/>
            <a:cxnLst/>
            <a:rect l="l" t="t" r="r" b="b"/>
            <a:pathLst>
              <a:path w="5943600" h="2819400">
                <a:moveTo>
                  <a:pt x="0" y="2819400"/>
                </a:moveTo>
                <a:lnTo>
                  <a:pt x="2743200" y="0"/>
                </a:lnTo>
                <a:lnTo>
                  <a:pt x="5943600" y="2743200"/>
                </a:lnTo>
                <a:lnTo>
                  <a:pt x="0" y="2743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5"/>
          <p:cNvSpPr/>
          <p:nvPr/>
        </p:nvSpPr>
        <p:spPr>
          <a:xfrm>
            <a:off x="4969018" y="2243105"/>
            <a:ext cx="2173605" cy="2259330"/>
          </a:xfrm>
          <a:custGeom>
            <a:avLst/>
            <a:gdLst/>
            <a:ahLst/>
            <a:cxnLst/>
            <a:rect l="l" t="t" r="r" b="b"/>
            <a:pathLst>
              <a:path w="2173604" h="2259329">
                <a:moveTo>
                  <a:pt x="1961225" y="0"/>
                </a:moveTo>
                <a:lnTo>
                  <a:pt x="0" y="783465"/>
                </a:lnTo>
                <a:lnTo>
                  <a:pt x="211778" y="2259009"/>
                </a:lnTo>
                <a:lnTo>
                  <a:pt x="2173003" y="1475544"/>
                </a:lnTo>
                <a:lnTo>
                  <a:pt x="1961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6"/>
          <p:cNvSpPr/>
          <p:nvPr/>
        </p:nvSpPr>
        <p:spPr>
          <a:xfrm>
            <a:off x="4969019" y="2243104"/>
            <a:ext cx="2173605" cy="2259330"/>
          </a:xfrm>
          <a:custGeom>
            <a:avLst/>
            <a:gdLst/>
            <a:ahLst/>
            <a:cxnLst/>
            <a:rect l="l" t="t" r="r" b="b"/>
            <a:pathLst>
              <a:path w="2173604" h="2259329">
                <a:moveTo>
                  <a:pt x="1961224" y="0"/>
                </a:moveTo>
                <a:lnTo>
                  <a:pt x="0" y="783465"/>
                </a:lnTo>
                <a:lnTo>
                  <a:pt x="211778" y="2259009"/>
                </a:lnTo>
                <a:lnTo>
                  <a:pt x="2173003" y="1475544"/>
                </a:lnTo>
                <a:lnTo>
                  <a:pt x="1961224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7"/>
          <p:cNvSpPr/>
          <p:nvPr/>
        </p:nvSpPr>
        <p:spPr>
          <a:xfrm>
            <a:off x="3177684" y="528444"/>
            <a:ext cx="2679700" cy="2225040"/>
          </a:xfrm>
          <a:custGeom>
            <a:avLst/>
            <a:gdLst/>
            <a:ahLst/>
            <a:cxnLst/>
            <a:rect l="l" t="t" r="r" b="b"/>
            <a:pathLst>
              <a:path w="2679700" h="2225040">
                <a:moveTo>
                  <a:pt x="147308" y="97317"/>
                </a:moveTo>
                <a:lnTo>
                  <a:pt x="87594" y="97317"/>
                </a:lnTo>
                <a:lnTo>
                  <a:pt x="2654846" y="2224468"/>
                </a:lnTo>
                <a:lnTo>
                  <a:pt x="2679153" y="2195131"/>
                </a:lnTo>
                <a:lnTo>
                  <a:pt x="147308" y="97317"/>
                </a:lnTo>
                <a:close/>
              </a:path>
              <a:path w="2679700" h="2225040">
                <a:moveTo>
                  <a:pt x="0" y="0"/>
                </a:moveTo>
                <a:lnTo>
                  <a:pt x="85918" y="194886"/>
                </a:lnTo>
                <a:lnTo>
                  <a:pt x="87594" y="97317"/>
                </a:lnTo>
                <a:lnTo>
                  <a:pt x="147308" y="97317"/>
                </a:lnTo>
                <a:lnTo>
                  <a:pt x="111902" y="67980"/>
                </a:lnTo>
                <a:lnTo>
                  <a:pt x="207460" y="4819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8"/>
          <p:cNvSpPr/>
          <p:nvPr/>
        </p:nvSpPr>
        <p:spPr>
          <a:xfrm>
            <a:off x="3048000" y="1566034"/>
            <a:ext cx="1200150" cy="1193800"/>
          </a:xfrm>
          <a:custGeom>
            <a:avLst/>
            <a:gdLst/>
            <a:ahLst/>
            <a:cxnLst/>
            <a:rect l="l" t="t" r="r" b="b"/>
            <a:pathLst>
              <a:path w="1200150" h="1193800">
                <a:moveTo>
                  <a:pt x="0" y="1193800"/>
                </a:moveTo>
                <a:lnTo>
                  <a:pt x="120015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9"/>
          <p:cNvSpPr/>
          <p:nvPr/>
        </p:nvSpPr>
        <p:spPr>
          <a:xfrm>
            <a:off x="4363482" y="945322"/>
            <a:ext cx="526415" cy="511175"/>
          </a:xfrm>
          <a:custGeom>
            <a:avLst/>
            <a:gdLst/>
            <a:ahLst/>
            <a:cxnLst/>
            <a:rect l="l" t="t" r="r" b="b"/>
            <a:pathLst>
              <a:path w="526414" h="511175">
                <a:moveTo>
                  <a:pt x="526018" y="0"/>
                </a:moveTo>
                <a:lnTo>
                  <a:pt x="322929" y="64168"/>
                </a:lnTo>
                <a:lnTo>
                  <a:pt x="419734" y="76466"/>
                </a:lnTo>
                <a:lnTo>
                  <a:pt x="0" y="483207"/>
                </a:lnTo>
                <a:lnTo>
                  <a:pt x="26513" y="510567"/>
                </a:lnTo>
                <a:lnTo>
                  <a:pt x="446248" y="103828"/>
                </a:lnTo>
                <a:lnTo>
                  <a:pt x="489585" y="103828"/>
                </a:lnTo>
                <a:lnTo>
                  <a:pt x="526018" y="0"/>
                </a:lnTo>
                <a:close/>
              </a:path>
              <a:path w="526414" h="511175">
                <a:moveTo>
                  <a:pt x="489585" y="103828"/>
                </a:moveTo>
                <a:lnTo>
                  <a:pt x="446248" y="103828"/>
                </a:lnTo>
                <a:lnTo>
                  <a:pt x="455498" y="200972"/>
                </a:lnTo>
                <a:lnTo>
                  <a:pt x="489585" y="103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0"/>
          <p:cNvSpPr txBox="1"/>
          <p:nvPr/>
        </p:nvSpPr>
        <p:spPr>
          <a:xfrm>
            <a:off x="1745614" y="4293042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280" dirty="0">
                <a:latin typeface="Arial" panose="020B0604020202020204"/>
                <a:cs typeface="Arial" panose="020B0604020202020204"/>
              </a:rPr>
              <a:t>O</a:t>
            </a:r>
            <a:r>
              <a:rPr sz="2400" spc="142" baseline="-19000" dirty="0">
                <a:latin typeface="Arial" panose="020B0604020202020204"/>
                <a:cs typeface="Arial" panose="020B0604020202020204"/>
              </a:rPr>
              <a:t>1</a:t>
            </a:r>
            <a:endParaRPr sz="2400" baseline="-19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2" name="object 11"/>
          <p:cNvSpPr txBox="1"/>
          <p:nvPr/>
        </p:nvSpPr>
        <p:spPr>
          <a:xfrm>
            <a:off x="7278053" y="4259704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280" dirty="0">
                <a:latin typeface="Arial" panose="020B0604020202020204"/>
                <a:cs typeface="Arial" panose="020B0604020202020204"/>
              </a:rPr>
              <a:t>O</a:t>
            </a:r>
            <a:r>
              <a:rPr sz="2400" spc="142" baseline="-19000" dirty="0">
                <a:latin typeface="Arial" panose="020B0604020202020204"/>
                <a:cs typeface="Arial" panose="020B0604020202020204"/>
              </a:rPr>
              <a:t>2</a:t>
            </a:r>
            <a:endParaRPr sz="2400" baseline="-19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3" name="object 12"/>
          <p:cNvSpPr txBox="1"/>
          <p:nvPr/>
        </p:nvSpPr>
        <p:spPr>
          <a:xfrm>
            <a:off x="6403341" y="2627754"/>
            <a:ext cx="307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95" dirty="0">
                <a:latin typeface="Arial" panose="020B0604020202020204"/>
                <a:cs typeface="Arial" panose="020B0604020202020204"/>
              </a:rPr>
              <a:t>p</a:t>
            </a:r>
            <a:r>
              <a:rPr sz="2400" spc="250" dirty="0">
                <a:latin typeface="Arial" panose="020B0604020202020204"/>
                <a:cs typeface="Arial" panose="020B0604020202020204"/>
              </a:rPr>
              <a:t>’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4" name="object 13"/>
          <p:cNvSpPr/>
          <p:nvPr/>
        </p:nvSpPr>
        <p:spPr>
          <a:xfrm>
            <a:off x="4151313" y="1348547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134143" y="0"/>
                </a:moveTo>
                <a:lnTo>
                  <a:pt x="91743" y="6838"/>
                </a:lnTo>
                <a:lnTo>
                  <a:pt x="54920" y="25881"/>
                </a:lnTo>
                <a:lnTo>
                  <a:pt x="25881" y="54920"/>
                </a:lnTo>
                <a:lnTo>
                  <a:pt x="6838" y="91743"/>
                </a:lnTo>
                <a:lnTo>
                  <a:pt x="0" y="134143"/>
                </a:lnTo>
                <a:lnTo>
                  <a:pt x="6838" y="176543"/>
                </a:lnTo>
                <a:lnTo>
                  <a:pt x="25881" y="213367"/>
                </a:lnTo>
                <a:lnTo>
                  <a:pt x="54920" y="242405"/>
                </a:lnTo>
                <a:lnTo>
                  <a:pt x="91743" y="261448"/>
                </a:lnTo>
                <a:lnTo>
                  <a:pt x="134143" y="268287"/>
                </a:lnTo>
                <a:lnTo>
                  <a:pt x="176543" y="261448"/>
                </a:lnTo>
                <a:lnTo>
                  <a:pt x="213367" y="242405"/>
                </a:lnTo>
                <a:lnTo>
                  <a:pt x="242405" y="213367"/>
                </a:lnTo>
                <a:lnTo>
                  <a:pt x="261448" y="176543"/>
                </a:lnTo>
                <a:lnTo>
                  <a:pt x="268287" y="134143"/>
                </a:lnTo>
                <a:lnTo>
                  <a:pt x="261448" y="91743"/>
                </a:lnTo>
                <a:lnTo>
                  <a:pt x="242405" y="54920"/>
                </a:lnTo>
                <a:lnTo>
                  <a:pt x="213367" y="25881"/>
                </a:lnTo>
                <a:lnTo>
                  <a:pt x="176543" y="6838"/>
                </a:lnTo>
                <a:lnTo>
                  <a:pt x="134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4"/>
          <p:cNvSpPr/>
          <p:nvPr/>
        </p:nvSpPr>
        <p:spPr>
          <a:xfrm>
            <a:off x="4151313" y="1348547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0" y="134143"/>
                </a:moveTo>
                <a:lnTo>
                  <a:pt x="6838" y="91743"/>
                </a:lnTo>
                <a:lnTo>
                  <a:pt x="25881" y="54920"/>
                </a:lnTo>
                <a:lnTo>
                  <a:pt x="54920" y="25881"/>
                </a:lnTo>
                <a:lnTo>
                  <a:pt x="91743" y="6838"/>
                </a:lnTo>
                <a:lnTo>
                  <a:pt x="134143" y="0"/>
                </a:lnTo>
                <a:lnTo>
                  <a:pt x="176543" y="6838"/>
                </a:lnTo>
                <a:lnTo>
                  <a:pt x="213366" y="25881"/>
                </a:lnTo>
                <a:lnTo>
                  <a:pt x="242405" y="54920"/>
                </a:lnTo>
                <a:lnTo>
                  <a:pt x="261448" y="91743"/>
                </a:lnTo>
                <a:lnTo>
                  <a:pt x="268287" y="134143"/>
                </a:lnTo>
                <a:lnTo>
                  <a:pt x="261448" y="176543"/>
                </a:lnTo>
                <a:lnTo>
                  <a:pt x="242405" y="213366"/>
                </a:lnTo>
                <a:lnTo>
                  <a:pt x="213366" y="242405"/>
                </a:lnTo>
                <a:lnTo>
                  <a:pt x="176543" y="261448"/>
                </a:lnTo>
                <a:lnTo>
                  <a:pt x="134143" y="268287"/>
                </a:lnTo>
                <a:lnTo>
                  <a:pt x="91743" y="261448"/>
                </a:lnTo>
                <a:lnTo>
                  <a:pt x="54920" y="242405"/>
                </a:lnTo>
                <a:lnTo>
                  <a:pt x="25881" y="213366"/>
                </a:lnTo>
                <a:lnTo>
                  <a:pt x="6838" y="176543"/>
                </a:lnTo>
                <a:lnTo>
                  <a:pt x="0" y="13414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15"/>
          <p:cNvSpPr txBox="1"/>
          <p:nvPr/>
        </p:nvSpPr>
        <p:spPr>
          <a:xfrm>
            <a:off x="4196715" y="737041"/>
            <a:ext cx="217804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360" dirty="0">
                <a:latin typeface="Arial" panose="020B0604020202020204"/>
                <a:cs typeface="Arial" panose="020B0604020202020204"/>
              </a:rPr>
              <a:t>P</a:t>
            </a:r>
          </a:p>
        </p:txBody>
      </p:sp>
      <p:sp>
        <p:nvSpPr>
          <p:cNvPr id="57" name="object 16"/>
          <p:cNvSpPr/>
          <p:nvPr/>
        </p:nvSpPr>
        <p:spPr>
          <a:xfrm>
            <a:off x="4132263" y="1337435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134143" y="0"/>
                </a:moveTo>
                <a:lnTo>
                  <a:pt x="91743" y="6838"/>
                </a:lnTo>
                <a:lnTo>
                  <a:pt x="54920" y="25881"/>
                </a:lnTo>
                <a:lnTo>
                  <a:pt x="25881" y="54920"/>
                </a:lnTo>
                <a:lnTo>
                  <a:pt x="6838" y="91743"/>
                </a:lnTo>
                <a:lnTo>
                  <a:pt x="0" y="134143"/>
                </a:lnTo>
                <a:lnTo>
                  <a:pt x="6838" y="176543"/>
                </a:lnTo>
                <a:lnTo>
                  <a:pt x="25881" y="213367"/>
                </a:lnTo>
                <a:lnTo>
                  <a:pt x="54920" y="242405"/>
                </a:lnTo>
                <a:lnTo>
                  <a:pt x="91743" y="261448"/>
                </a:lnTo>
                <a:lnTo>
                  <a:pt x="134143" y="268287"/>
                </a:lnTo>
                <a:lnTo>
                  <a:pt x="176543" y="261448"/>
                </a:lnTo>
                <a:lnTo>
                  <a:pt x="213367" y="242405"/>
                </a:lnTo>
                <a:lnTo>
                  <a:pt x="242405" y="213367"/>
                </a:lnTo>
                <a:lnTo>
                  <a:pt x="261448" y="176543"/>
                </a:lnTo>
                <a:lnTo>
                  <a:pt x="268287" y="134143"/>
                </a:lnTo>
                <a:lnTo>
                  <a:pt x="261448" y="91743"/>
                </a:lnTo>
                <a:lnTo>
                  <a:pt x="242405" y="54920"/>
                </a:lnTo>
                <a:lnTo>
                  <a:pt x="213367" y="25881"/>
                </a:lnTo>
                <a:lnTo>
                  <a:pt x="176543" y="6838"/>
                </a:lnTo>
                <a:lnTo>
                  <a:pt x="134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17"/>
          <p:cNvSpPr/>
          <p:nvPr/>
        </p:nvSpPr>
        <p:spPr>
          <a:xfrm>
            <a:off x="4132263" y="1337435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0" y="134144"/>
                </a:moveTo>
                <a:lnTo>
                  <a:pt x="6838" y="91744"/>
                </a:lnTo>
                <a:lnTo>
                  <a:pt x="25881" y="54920"/>
                </a:lnTo>
                <a:lnTo>
                  <a:pt x="54920" y="25882"/>
                </a:lnTo>
                <a:lnTo>
                  <a:pt x="91743" y="6838"/>
                </a:lnTo>
                <a:lnTo>
                  <a:pt x="134143" y="0"/>
                </a:lnTo>
                <a:lnTo>
                  <a:pt x="176543" y="6838"/>
                </a:lnTo>
                <a:lnTo>
                  <a:pt x="213366" y="25882"/>
                </a:lnTo>
                <a:lnTo>
                  <a:pt x="242405" y="54920"/>
                </a:lnTo>
                <a:lnTo>
                  <a:pt x="261448" y="91744"/>
                </a:lnTo>
                <a:lnTo>
                  <a:pt x="268287" y="134144"/>
                </a:lnTo>
                <a:lnTo>
                  <a:pt x="261448" y="176543"/>
                </a:lnTo>
                <a:lnTo>
                  <a:pt x="242405" y="213367"/>
                </a:lnTo>
                <a:lnTo>
                  <a:pt x="213366" y="242405"/>
                </a:lnTo>
                <a:lnTo>
                  <a:pt x="176543" y="261449"/>
                </a:lnTo>
                <a:lnTo>
                  <a:pt x="134143" y="268288"/>
                </a:lnTo>
                <a:lnTo>
                  <a:pt x="91743" y="261449"/>
                </a:lnTo>
                <a:lnTo>
                  <a:pt x="54920" y="242405"/>
                </a:lnTo>
                <a:lnTo>
                  <a:pt x="25881" y="213367"/>
                </a:lnTo>
                <a:lnTo>
                  <a:pt x="6838" y="176543"/>
                </a:lnTo>
                <a:lnTo>
                  <a:pt x="0" y="13414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8"/>
          <p:cNvSpPr/>
          <p:nvPr/>
        </p:nvSpPr>
        <p:spPr>
          <a:xfrm>
            <a:off x="1905001" y="2455034"/>
            <a:ext cx="2052955" cy="1987550"/>
          </a:xfrm>
          <a:custGeom>
            <a:avLst/>
            <a:gdLst/>
            <a:ahLst/>
            <a:cxnLst/>
            <a:rect l="l" t="t" r="r" b="b"/>
            <a:pathLst>
              <a:path w="2052954" h="1987550">
                <a:moveTo>
                  <a:pt x="0" y="0"/>
                </a:moveTo>
                <a:lnTo>
                  <a:pt x="0" y="1490665"/>
                </a:lnTo>
                <a:lnTo>
                  <a:pt x="2052637" y="1987552"/>
                </a:lnTo>
                <a:lnTo>
                  <a:pt x="2052637" y="4968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9"/>
          <p:cNvSpPr/>
          <p:nvPr/>
        </p:nvSpPr>
        <p:spPr>
          <a:xfrm>
            <a:off x="1905000" y="2455034"/>
            <a:ext cx="2052955" cy="1987550"/>
          </a:xfrm>
          <a:custGeom>
            <a:avLst/>
            <a:gdLst/>
            <a:ahLst/>
            <a:cxnLst/>
            <a:rect l="l" t="t" r="r" b="b"/>
            <a:pathLst>
              <a:path w="2052954" h="1987550">
                <a:moveTo>
                  <a:pt x="0" y="0"/>
                </a:moveTo>
                <a:lnTo>
                  <a:pt x="2052638" y="496887"/>
                </a:lnTo>
                <a:lnTo>
                  <a:pt x="2052638" y="1987552"/>
                </a:lnTo>
                <a:lnTo>
                  <a:pt x="0" y="149066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0"/>
          <p:cNvSpPr txBox="1"/>
          <p:nvPr/>
        </p:nvSpPr>
        <p:spPr>
          <a:xfrm>
            <a:off x="2336165" y="2708399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100" dirty="0">
                <a:latin typeface="Arial" panose="020B0604020202020204"/>
                <a:cs typeface="Arial" panose="020B0604020202020204"/>
              </a:rPr>
              <a:t>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2" name="object 21"/>
          <p:cNvSpPr/>
          <p:nvPr/>
        </p:nvSpPr>
        <p:spPr>
          <a:xfrm>
            <a:off x="1676400" y="2912234"/>
            <a:ext cx="1981200" cy="1295400"/>
          </a:xfrm>
          <a:custGeom>
            <a:avLst/>
            <a:gdLst/>
            <a:ahLst/>
            <a:cxnLst/>
            <a:rect l="l" t="t" r="r" b="b"/>
            <a:pathLst>
              <a:path w="1981200" h="1295400">
                <a:moveTo>
                  <a:pt x="1219200" y="0"/>
                </a:moveTo>
                <a:lnTo>
                  <a:pt x="0" y="1295400"/>
                </a:lnTo>
                <a:lnTo>
                  <a:pt x="1981200" y="1295400"/>
                </a:lnTo>
                <a:lnTo>
                  <a:pt x="1219200" y="0"/>
                </a:lnTo>
                <a:close/>
              </a:path>
            </a:pathLst>
          </a:custGeom>
          <a:solidFill>
            <a:srgbClr val="C0C0C0">
              <a:alpha val="4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22"/>
          <p:cNvSpPr/>
          <p:nvPr/>
        </p:nvSpPr>
        <p:spPr>
          <a:xfrm>
            <a:off x="1600200" y="2912234"/>
            <a:ext cx="2057400" cy="1295400"/>
          </a:xfrm>
          <a:custGeom>
            <a:avLst/>
            <a:gdLst/>
            <a:ahLst/>
            <a:cxnLst/>
            <a:rect l="l" t="t" r="r" b="b"/>
            <a:pathLst>
              <a:path w="2057400" h="1295400">
                <a:moveTo>
                  <a:pt x="76200" y="1295400"/>
                </a:moveTo>
                <a:lnTo>
                  <a:pt x="1295400" y="0"/>
                </a:lnTo>
                <a:lnTo>
                  <a:pt x="2057400" y="1295400"/>
                </a:lnTo>
                <a:lnTo>
                  <a:pt x="0" y="1295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23"/>
          <p:cNvSpPr/>
          <p:nvPr/>
        </p:nvSpPr>
        <p:spPr>
          <a:xfrm>
            <a:off x="1616076" y="2932872"/>
            <a:ext cx="1284605" cy="1304925"/>
          </a:xfrm>
          <a:custGeom>
            <a:avLst/>
            <a:gdLst/>
            <a:ahLst/>
            <a:cxnLst/>
            <a:rect l="l" t="t" r="r" b="b"/>
            <a:pathLst>
              <a:path w="1284605" h="1304925">
                <a:moveTo>
                  <a:pt x="0" y="1304925"/>
                </a:moveTo>
                <a:lnTo>
                  <a:pt x="12842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24"/>
          <p:cNvSpPr/>
          <p:nvPr/>
        </p:nvSpPr>
        <p:spPr>
          <a:xfrm>
            <a:off x="5562600" y="3064634"/>
            <a:ext cx="1981200" cy="1143000"/>
          </a:xfrm>
          <a:custGeom>
            <a:avLst/>
            <a:gdLst/>
            <a:ahLst/>
            <a:cxnLst/>
            <a:rect l="l" t="t" r="r" b="b"/>
            <a:pathLst>
              <a:path w="1981200" h="1143000">
                <a:moveTo>
                  <a:pt x="609600" y="0"/>
                </a:moveTo>
                <a:lnTo>
                  <a:pt x="0" y="1143000"/>
                </a:lnTo>
                <a:lnTo>
                  <a:pt x="1981200" y="1143000"/>
                </a:lnTo>
                <a:lnTo>
                  <a:pt x="609600" y="0"/>
                </a:lnTo>
                <a:close/>
              </a:path>
            </a:pathLst>
          </a:custGeom>
          <a:solidFill>
            <a:srgbClr val="C0C0C0">
              <a:alpha val="47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25"/>
          <p:cNvSpPr/>
          <p:nvPr/>
        </p:nvSpPr>
        <p:spPr>
          <a:xfrm>
            <a:off x="5562600" y="3064634"/>
            <a:ext cx="1981200" cy="1143000"/>
          </a:xfrm>
          <a:custGeom>
            <a:avLst/>
            <a:gdLst/>
            <a:ahLst/>
            <a:cxnLst/>
            <a:rect l="l" t="t" r="r" b="b"/>
            <a:pathLst>
              <a:path w="1981200" h="1143000">
                <a:moveTo>
                  <a:pt x="1981200" y="1143000"/>
                </a:moveTo>
                <a:lnTo>
                  <a:pt x="609600" y="0"/>
                </a:lnTo>
                <a:lnTo>
                  <a:pt x="0" y="1143000"/>
                </a:lnTo>
                <a:lnTo>
                  <a:pt x="1981200" y="1143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26"/>
          <p:cNvSpPr/>
          <p:nvPr/>
        </p:nvSpPr>
        <p:spPr>
          <a:xfrm>
            <a:off x="6172201" y="3058284"/>
            <a:ext cx="1348105" cy="1117600"/>
          </a:xfrm>
          <a:custGeom>
            <a:avLst/>
            <a:gdLst/>
            <a:ahLst/>
            <a:cxnLst/>
            <a:rect l="l" t="t" r="r" b="b"/>
            <a:pathLst>
              <a:path w="1348104" h="1117600">
                <a:moveTo>
                  <a:pt x="0" y="0"/>
                </a:moveTo>
                <a:lnTo>
                  <a:pt x="1347788" y="11176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27"/>
          <p:cNvSpPr/>
          <p:nvPr/>
        </p:nvSpPr>
        <p:spPr>
          <a:xfrm>
            <a:off x="2895600" y="2912234"/>
            <a:ext cx="762000" cy="1295400"/>
          </a:xfrm>
          <a:custGeom>
            <a:avLst/>
            <a:gdLst/>
            <a:ahLst/>
            <a:cxnLst/>
            <a:rect l="l" t="t" r="r" b="b"/>
            <a:pathLst>
              <a:path w="762000" h="1295400">
                <a:moveTo>
                  <a:pt x="0" y="0"/>
                </a:moveTo>
                <a:lnTo>
                  <a:pt x="762000" y="1295400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28"/>
          <p:cNvSpPr/>
          <p:nvPr/>
        </p:nvSpPr>
        <p:spPr>
          <a:xfrm>
            <a:off x="2816225" y="2851910"/>
            <a:ext cx="166688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29"/>
          <p:cNvSpPr/>
          <p:nvPr/>
        </p:nvSpPr>
        <p:spPr>
          <a:xfrm>
            <a:off x="5562600" y="3064634"/>
            <a:ext cx="609600" cy="1143000"/>
          </a:xfrm>
          <a:custGeom>
            <a:avLst/>
            <a:gdLst/>
            <a:ahLst/>
            <a:cxnLst/>
            <a:rect l="l" t="t" r="r" b="b"/>
            <a:pathLst>
              <a:path w="609600" h="1143000">
                <a:moveTo>
                  <a:pt x="609600" y="0"/>
                </a:moveTo>
                <a:lnTo>
                  <a:pt x="0" y="1143000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30"/>
          <p:cNvSpPr/>
          <p:nvPr/>
        </p:nvSpPr>
        <p:spPr>
          <a:xfrm>
            <a:off x="6089650" y="2975735"/>
            <a:ext cx="166688" cy="1635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31"/>
          <p:cNvSpPr txBox="1"/>
          <p:nvPr/>
        </p:nvSpPr>
        <p:spPr>
          <a:xfrm>
            <a:off x="3583940" y="3618354"/>
            <a:ext cx="194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3" name="object 32"/>
          <p:cNvSpPr txBox="1"/>
          <p:nvPr/>
        </p:nvSpPr>
        <p:spPr>
          <a:xfrm>
            <a:off x="5260340" y="3618354"/>
            <a:ext cx="293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114" dirty="0">
                <a:latin typeface="Arial" panose="020B0604020202020204"/>
                <a:cs typeface="Arial" panose="020B0604020202020204"/>
              </a:rPr>
              <a:t>e’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4" name="object 34"/>
          <p:cNvSpPr/>
          <p:nvPr/>
        </p:nvSpPr>
        <p:spPr>
          <a:xfrm>
            <a:off x="1676400" y="4207634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200" y="1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35"/>
          <p:cNvSpPr/>
          <p:nvPr/>
        </p:nvSpPr>
        <p:spPr>
          <a:xfrm>
            <a:off x="3962400" y="4207634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>
                <a:moveTo>
                  <a:pt x="0" y="0"/>
                </a:moveTo>
                <a:lnTo>
                  <a:pt x="1143000" y="1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36"/>
          <p:cNvSpPr/>
          <p:nvPr/>
        </p:nvSpPr>
        <p:spPr>
          <a:xfrm>
            <a:off x="5562600" y="4207634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>
                <a:moveTo>
                  <a:pt x="0" y="0"/>
                </a:moveTo>
                <a:lnTo>
                  <a:pt x="1905000" y="1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37"/>
          <p:cNvSpPr/>
          <p:nvPr/>
        </p:nvSpPr>
        <p:spPr>
          <a:xfrm>
            <a:off x="1533525" y="4156835"/>
            <a:ext cx="166688" cy="161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38"/>
          <p:cNvSpPr/>
          <p:nvPr/>
        </p:nvSpPr>
        <p:spPr>
          <a:xfrm>
            <a:off x="7437438" y="4094922"/>
            <a:ext cx="166687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39"/>
          <p:cNvSpPr/>
          <p:nvPr/>
        </p:nvSpPr>
        <p:spPr>
          <a:xfrm>
            <a:off x="3562350" y="4112385"/>
            <a:ext cx="166688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40"/>
          <p:cNvSpPr/>
          <p:nvPr/>
        </p:nvSpPr>
        <p:spPr>
          <a:xfrm>
            <a:off x="5491163" y="4063171"/>
            <a:ext cx="166687" cy="1635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41"/>
          <p:cNvSpPr/>
          <p:nvPr/>
        </p:nvSpPr>
        <p:spPr>
          <a:xfrm>
            <a:off x="762000" y="4765940"/>
            <a:ext cx="7472045" cy="1938992"/>
          </a:xfrm>
          <a:custGeom>
            <a:avLst/>
            <a:gdLst/>
            <a:ahLst/>
            <a:cxnLst/>
            <a:rect l="l" t="t" r="r" b="b"/>
            <a:pathLst>
              <a:path w="8763000" h="1371600">
                <a:moveTo>
                  <a:pt x="0" y="1371600"/>
                </a:moveTo>
                <a:lnTo>
                  <a:pt x="8763000" y="1371600"/>
                </a:lnTo>
                <a:lnTo>
                  <a:pt x="87630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6600">
              <a:alpha val="2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矩形 81"/>
          <p:cNvSpPr/>
          <p:nvPr/>
        </p:nvSpPr>
        <p:spPr>
          <a:xfrm>
            <a:off x="909955" y="483198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</a:rPr>
              <a:t>极平面</a:t>
            </a:r>
          </a:p>
          <a:p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</a:rPr>
              <a:t>基线</a:t>
            </a:r>
          </a:p>
          <a:p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</a:rPr>
              <a:t>极线</a:t>
            </a:r>
          </a:p>
          <a:p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</a:rPr>
              <a:t>极点：基线与极平面的交点，另一个摄像机中心的投影点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1201</Words>
  <Application>Microsoft Macintosh PowerPoint</Application>
  <PresentationFormat>全屏显示(4:3)</PresentationFormat>
  <Paragraphs>372</Paragraphs>
  <Slides>45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7" baseType="lpstr">
      <vt:lpstr>Arial</vt:lpstr>
      <vt:lpstr>Arial Unicode MS</vt:lpstr>
      <vt:lpstr>Calibri</vt:lpstr>
      <vt:lpstr>Cambria Math</vt:lpstr>
      <vt:lpstr>Heiti SC Medium</vt:lpstr>
      <vt:lpstr>Lucida Sans</vt:lpstr>
      <vt:lpstr>Symbol</vt:lpstr>
      <vt:lpstr>Times New Roman</vt:lpstr>
      <vt:lpstr>等线</vt:lpstr>
      <vt:lpstr>黑体</vt:lpstr>
      <vt:lpstr>宋体</vt:lpstr>
      <vt:lpstr>Office Theme</vt:lpstr>
      <vt:lpstr>Lecture 4 极几何</vt:lpstr>
      <vt:lpstr>从单幅视图恢复结构</vt:lpstr>
      <vt:lpstr>从单幅视图恢复结构</vt:lpstr>
      <vt:lpstr>从单幅视图中恢复结构</vt:lpstr>
      <vt:lpstr>两只眼睛……</vt:lpstr>
      <vt:lpstr>两只眼睛……</vt:lpstr>
      <vt:lpstr>三角化</vt:lpstr>
      <vt:lpstr>多视图几何的关键问题</vt:lpstr>
      <vt:lpstr>极几何  </vt:lpstr>
      <vt:lpstr>极线的例子</vt:lpstr>
      <vt:lpstr>极几何特例：平行视图</vt:lpstr>
      <vt:lpstr>极几何特例：平行视图</vt:lpstr>
      <vt:lpstr>极几何特例2：极点不变</vt:lpstr>
      <vt:lpstr>极约束</vt:lpstr>
      <vt:lpstr>极几何</vt:lpstr>
      <vt:lpstr>极约束</vt:lpstr>
      <vt:lpstr>极约束</vt:lpstr>
      <vt:lpstr>极约束 </vt:lpstr>
      <vt:lpstr>两个摄像机之间的空间关系R, T</vt:lpstr>
      <vt:lpstr>极约束</vt:lpstr>
      <vt:lpstr>矩阵叉乘</vt:lpstr>
      <vt:lpstr>极约束</vt:lpstr>
      <vt:lpstr>极约束</vt:lpstr>
      <vt:lpstr>极约束</vt:lpstr>
      <vt:lpstr>极约束</vt:lpstr>
      <vt:lpstr>极约束</vt:lpstr>
      <vt:lpstr>极约束</vt:lpstr>
      <vt:lpstr>F为何有用</vt:lpstr>
      <vt:lpstr>F为何有用</vt:lpstr>
      <vt:lpstr>F的估计</vt:lpstr>
      <vt:lpstr>估计F</vt:lpstr>
      <vt:lpstr>估计F</vt:lpstr>
      <vt:lpstr>估计 F</vt:lpstr>
      <vt:lpstr>PowerPoint 演示文稿</vt:lpstr>
      <vt:lpstr>Fˆ 满足: pT Fˆ         p  0</vt:lpstr>
      <vt:lpstr>F  Fˆ  0</vt:lpstr>
      <vt:lpstr>PowerPoint 演示文稿</vt:lpstr>
      <vt:lpstr>Mean errors:  10.0pixel  9.1pixel</vt:lpstr>
      <vt:lpstr>PowerPoint 演示文稿</vt:lpstr>
      <vt:lpstr>8点法存在问题</vt:lpstr>
      <vt:lpstr>归一化</vt:lpstr>
      <vt:lpstr>归一化实例</vt:lpstr>
      <vt:lpstr>PowerPoint 演示文稿</vt:lpstr>
      <vt:lpstr>归一化八点算法</vt:lpstr>
      <vt:lpstr>Mean errors:  10.0pixel  9.1pixel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 Epipolar Geometry</dc:title>
  <dc:creator>石成功</dc:creator>
  <cp:lastModifiedBy>Microsoft Office 用户</cp:lastModifiedBy>
  <cp:revision>185</cp:revision>
  <dcterms:created xsi:type="dcterms:W3CDTF">2019-08-26T07:49:00Z</dcterms:created>
  <dcterms:modified xsi:type="dcterms:W3CDTF">2019-10-23T08:10:12Z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2052-11.1.0.9031</vt:lpwstr>
  </property>
</Properties>
</file>