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80" r:id="rId16"/>
    <p:sldId id="281" r:id="rId17"/>
    <p:sldId id="282" r:id="rId18"/>
    <p:sldId id="283" r:id="rId19"/>
    <p:sldId id="31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86"/>
    <p:restoredTop sz="94715"/>
  </p:normalViewPr>
  <p:slideViewPr>
    <p:cSldViewPr>
      <p:cViewPr varScale="1">
        <p:scale>
          <a:sx n="122" d="100"/>
          <a:sy n="122" d="100"/>
        </p:scale>
        <p:origin x="1568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07539" y="164274"/>
            <a:ext cx="532892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CC33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28703" y="115125"/>
            <a:ext cx="448659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1117167"/>
            <a:ext cx="6012815" cy="423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CC33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file:////var/folders/1_/tr5lx3bx0ws2xyrtd1wnktq00000gn/T/com.microsoft.Powerpoint/converted_emf.emf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2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24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4" Type="http://schemas.openxmlformats.org/officeDocument/2006/relationships/image" Target="../media/image30.jpg"/><Relationship Id="rId5" Type="http://schemas.openxmlformats.org/officeDocument/2006/relationships/hyperlink" Target="http://vision.middlebury.edu/stereo/" TargetMode="Externa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4" Type="http://schemas.openxmlformats.org/officeDocument/2006/relationships/image" Target="../media/image2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Relationship Id="rId3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4" Type="http://schemas.openxmlformats.org/officeDocument/2006/relationships/image" Target="../media/image36.png"/><Relationship Id="rId5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4" Type="http://schemas.openxmlformats.org/officeDocument/2006/relationships/image" Target="../media/image35.png"/><Relationship Id="rId5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4" Type="http://schemas.openxmlformats.org/officeDocument/2006/relationships/image" Target="../media/image39.jpg"/><Relationship Id="rId5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21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33.jpg"/><Relationship Id="rId6" Type="http://schemas.openxmlformats.org/officeDocument/2006/relationships/image" Target="../media/image35.png"/><Relationship Id="rId7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jp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47.png"/><Relationship Id="rId5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Relationship Id="rId3" Type="http://schemas.openxmlformats.org/officeDocument/2006/relationships/image" Target="../media/image1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35940" y="194321"/>
            <a:ext cx="5860415" cy="16235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Lecture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</a:t>
            </a:r>
            <a:r>
              <a:rPr lang="en-US" altLang="zh-CN" sz="4800" dirty="0" smtClean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5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12700" marR="5080">
              <a:lnSpc>
                <a:spcPts val="6470"/>
              </a:lnSpc>
              <a:spcBef>
                <a:spcPts val="290"/>
              </a:spcBef>
            </a:pPr>
            <a:r>
              <a:rPr lang="zh-CN" altLang="en-US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立体视觉</a:t>
            </a:r>
            <a:r>
              <a:rPr lang="zh-CN" altLang="en-US" sz="4800" spc="-25" dirty="0" smtClean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系统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7AA1A053-5F9E-9F4C-B25A-A46B180D1D15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62000" y="1817842"/>
            <a:ext cx="4572000" cy="21755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>
              <a:lnSpc>
                <a:spcPct val="200000"/>
              </a:lnSpc>
              <a:spcBef>
                <a:spcPts val="1710"/>
              </a:spcBef>
              <a:tabLst>
                <a:tab pos="271780" algn="l"/>
              </a:tabLst>
            </a:pPr>
            <a:r>
              <a:rPr lang="zh-CN" altLang="en-US" sz="2400" spc="-1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立体视觉系统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55650" lvl="1" indent="-285750">
              <a:lnSpc>
                <a:spcPct val="200000"/>
              </a:lnSpc>
              <a:spcBef>
                <a:spcPts val="5"/>
              </a:spcBef>
              <a:buChar char="•"/>
              <a:tabLst>
                <a:tab pos="755015" algn="l"/>
                <a:tab pos="755650" algn="l"/>
              </a:tabLst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图像校正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755650" lvl="1" indent="-285750">
              <a:lnSpc>
                <a:spcPct val="200000"/>
              </a:lnSpc>
              <a:spcBef>
                <a:spcPts val="20"/>
              </a:spcBef>
              <a:buChar char="•"/>
              <a:tabLst>
                <a:tab pos="755015" algn="l"/>
                <a:tab pos="755650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对应点问题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5" dirty="0">
                <a:latin typeface="黑体" panose="02010609060101010101" pitchFamily="49" charset="-122"/>
                <a:ea typeface="黑体" panose="02010609060101010101" pitchFamily="49" charset="-122"/>
              </a:rPr>
              <a:t>平行图像平面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62940" y="5598732"/>
            <a:ext cx="184150" cy="367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i="1" spc="-10" dirty="0">
                <a:latin typeface="Times New Roman"/>
                <a:cs typeface="Times New Roman"/>
              </a:rPr>
              <a:t>T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7853" y="5611548"/>
            <a:ext cx="2352040" cy="615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59435" algn="l"/>
              </a:tabLst>
            </a:pPr>
            <a:r>
              <a:rPr sz="3850" i="1" spc="5" dirty="0">
                <a:latin typeface="Times New Roman"/>
                <a:cs typeface="Times New Roman"/>
              </a:rPr>
              <a:t>p	</a:t>
            </a:r>
            <a:r>
              <a:rPr sz="3850" spc="0" dirty="0">
                <a:latin typeface="Symbol"/>
                <a:cs typeface="Symbol"/>
              </a:rPr>
              <a:t></a:t>
            </a:r>
            <a:r>
              <a:rPr sz="3850" spc="0" dirty="0">
                <a:latin typeface="Times New Roman"/>
                <a:cs typeface="Times New Roman"/>
              </a:rPr>
              <a:t> </a:t>
            </a:r>
            <a:r>
              <a:rPr sz="3850" i="1" spc="10" dirty="0">
                <a:latin typeface="Times New Roman"/>
                <a:cs typeface="Times New Roman"/>
              </a:rPr>
              <a:t>E </a:t>
            </a:r>
            <a:r>
              <a:rPr sz="3850" i="1" spc="160" dirty="0">
                <a:latin typeface="Times New Roman"/>
                <a:cs typeface="Times New Roman"/>
              </a:rPr>
              <a:t>p</a:t>
            </a:r>
            <a:r>
              <a:rPr sz="3850" spc="160" dirty="0">
                <a:latin typeface="Times New Roman"/>
                <a:cs typeface="Times New Roman"/>
              </a:rPr>
              <a:t>' </a:t>
            </a:r>
            <a:r>
              <a:rPr sz="3850" spc="5" dirty="0">
                <a:latin typeface="Symbol"/>
                <a:cs typeface="Symbol"/>
              </a:rPr>
              <a:t></a:t>
            </a:r>
            <a:r>
              <a:rPr sz="3850" spc="-484" dirty="0">
                <a:latin typeface="Times New Roman"/>
                <a:cs typeface="Times New Roman"/>
              </a:rPr>
              <a:t> </a:t>
            </a:r>
            <a:r>
              <a:rPr sz="3850" spc="5" dirty="0">
                <a:latin typeface="Times New Roman"/>
                <a:cs typeface="Times New Roman"/>
              </a:rPr>
              <a:t>0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9477" y="4733608"/>
            <a:ext cx="2662323" cy="10849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126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/>
                <a:cs typeface="Arial Unicode MS"/>
              </a:rPr>
              <a:t>O</a:t>
            </a:r>
            <a:r>
              <a:rPr sz="2400" spc="135" baseline="-19097" dirty="0">
                <a:latin typeface="Arial Unicode MS"/>
                <a:cs typeface="Arial Unicode MS"/>
              </a:rPr>
              <a:t>1</a:t>
            </a:r>
            <a:endParaRPr sz="2400" baseline="-19097" dirty="0">
              <a:latin typeface="Arial Unicode MS"/>
              <a:cs typeface="Arial Unicode MS"/>
            </a:endParaRPr>
          </a:p>
          <a:p>
            <a:pPr marL="12700" marR="111760">
              <a:lnSpc>
                <a:spcPct val="100099"/>
              </a:lnSpc>
              <a:spcBef>
                <a:spcPts val="2590"/>
              </a:spcBef>
            </a:pPr>
            <a:r>
              <a:rPr lang="en-US" altLang="zh-CN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和</a:t>
            </a:r>
            <a:r>
              <a:rPr sz="2400" spc="1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en-US" sz="2400" spc="1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'</a:t>
            </a:r>
            <a:r>
              <a:rPr lang="zh-CN" altLang="en-US" sz="2400" spc="1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有何关系</a:t>
            </a:r>
            <a:r>
              <a:rPr sz="24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?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209550" y="914400"/>
            <a:ext cx="8468360" cy="4096194"/>
            <a:chOff x="209550" y="914400"/>
            <a:chExt cx="8468360" cy="4096194"/>
          </a:xfrm>
        </p:grpSpPr>
        <p:sp>
          <p:nvSpPr>
            <p:cNvPr id="5" name="object 5"/>
            <p:cNvSpPr/>
            <p:nvPr/>
          </p:nvSpPr>
          <p:spPr>
            <a:xfrm>
              <a:off x="2867025" y="914400"/>
              <a:ext cx="2679700" cy="2225040"/>
            </a:xfrm>
            <a:custGeom>
              <a:avLst/>
              <a:gdLst/>
              <a:ahLst/>
              <a:cxnLst/>
              <a:rect l="l" t="t" r="r" b="b"/>
              <a:pathLst>
                <a:path w="2679700" h="2225040">
                  <a:moveTo>
                    <a:pt x="147308" y="97317"/>
                  </a:moveTo>
                  <a:lnTo>
                    <a:pt x="87594" y="97317"/>
                  </a:lnTo>
                  <a:lnTo>
                    <a:pt x="2654846" y="2224468"/>
                  </a:lnTo>
                  <a:lnTo>
                    <a:pt x="2679153" y="2195131"/>
                  </a:lnTo>
                  <a:lnTo>
                    <a:pt x="147308" y="97317"/>
                  </a:lnTo>
                  <a:close/>
                </a:path>
                <a:path w="2679700" h="2225040">
                  <a:moveTo>
                    <a:pt x="0" y="0"/>
                  </a:moveTo>
                  <a:lnTo>
                    <a:pt x="85918" y="194886"/>
                  </a:lnTo>
                  <a:lnTo>
                    <a:pt x="87594" y="97317"/>
                  </a:lnTo>
                  <a:lnTo>
                    <a:pt x="147308" y="97317"/>
                  </a:lnTo>
                  <a:lnTo>
                    <a:pt x="111902" y="67980"/>
                  </a:lnTo>
                  <a:lnTo>
                    <a:pt x="207460" y="48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90825" y="2006600"/>
              <a:ext cx="1200150" cy="1193800"/>
            </a:xfrm>
            <a:custGeom>
              <a:avLst/>
              <a:gdLst/>
              <a:ahLst/>
              <a:cxnLst/>
              <a:rect l="l" t="t" r="r" b="b"/>
              <a:pathLst>
                <a:path w="1200150" h="1193800">
                  <a:moveTo>
                    <a:pt x="0" y="1193800"/>
                  </a:moveTo>
                  <a:lnTo>
                    <a:pt x="120015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06306" y="1385887"/>
              <a:ext cx="526415" cy="511175"/>
            </a:xfrm>
            <a:custGeom>
              <a:avLst/>
              <a:gdLst/>
              <a:ahLst/>
              <a:cxnLst/>
              <a:rect l="l" t="t" r="r" b="b"/>
              <a:pathLst>
                <a:path w="526414" h="511175">
                  <a:moveTo>
                    <a:pt x="526018" y="0"/>
                  </a:moveTo>
                  <a:lnTo>
                    <a:pt x="322929" y="64168"/>
                  </a:lnTo>
                  <a:lnTo>
                    <a:pt x="419734" y="76466"/>
                  </a:lnTo>
                  <a:lnTo>
                    <a:pt x="0" y="483207"/>
                  </a:lnTo>
                  <a:lnTo>
                    <a:pt x="26513" y="510567"/>
                  </a:lnTo>
                  <a:lnTo>
                    <a:pt x="446248" y="103828"/>
                  </a:lnTo>
                  <a:lnTo>
                    <a:pt x="489585" y="103828"/>
                  </a:lnTo>
                  <a:lnTo>
                    <a:pt x="526018" y="0"/>
                  </a:lnTo>
                  <a:close/>
                </a:path>
                <a:path w="526414" h="511175">
                  <a:moveTo>
                    <a:pt x="489585" y="103828"/>
                  </a:moveTo>
                  <a:lnTo>
                    <a:pt x="446248" y="103828"/>
                  </a:lnTo>
                  <a:lnTo>
                    <a:pt x="455498" y="200972"/>
                  </a:lnTo>
                  <a:lnTo>
                    <a:pt x="489585" y="103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3"/>
                  </a:moveTo>
                  <a:lnTo>
                    <a:pt x="6838" y="91743"/>
                  </a:lnTo>
                  <a:lnTo>
                    <a:pt x="25881" y="54920"/>
                  </a:lnTo>
                  <a:lnTo>
                    <a:pt x="54920" y="25881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1"/>
                  </a:lnTo>
                  <a:lnTo>
                    <a:pt x="242405" y="54920"/>
                  </a:lnTo>
                  <a:lnTo>
                    <a:pt x="261448" y="91743"/>
                  </a:lnTo>
                  <a:lnTo>
                    <a:pt x="268287" y="134143"/>
                  </a:lnTo>
                  <a:lnTo>
                    <a:pt x="261448" y="176543"/>
                  </a:lnTo>
                  <a:lnTo>
                    <a:pt x="242405" y="213366"/>
                  </a:lnTo>
                  <a:lnTo>
                    <a:pt x="213366" y="242405"/>
                  </a:lnTo>
                  <a:lnTo>
                    <a:pt x="176543" y="261448"/>
                  </a:lnTo>
                  <a:lnTo>
                    <a:pt x="134143" y="268287"/>
                  </a:lnTo>
                  <a:lnTo>
                    <a:pt x="91743" y="261448"/>
                  </a:lnTo>
                  <a:lnTo>
                    <a:pt x="54920" y="242405"/>
                  </a:lnTo>
                  <a:lnTo>
                    <a:pt x="25881" y="213366"/>
                  </a:lnTo>
                  <a:lnTo>
                    <a:pt x="6838" y="176543"/>
                  </a:lnTo>
                  <a:lnTo>
                    <a:pt x="0" y="13414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3939540" y="1177607"/>
              <a:ext cx="217804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-360" dirty="0">
                  <a:latin typeface="Arial Unicode MS"/>
                  <a:cs typeface="Arial Unicode MS"/>
                </a:rPr>
                <a:t>P</a:t>
              </a:r>
              <a:endParaRPr sz="2800">
                <a:latin typeface="Arial Unicode MS"/>
                <a:cs typeface="Arial Unicode M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4"/>
                  </a:moveTo>
                  <a:lnTo>
                    <a:pt x="6838" y="91744"/>
                  </a:lnTo>
                  <a:lnTo>
                    <a:pt x="25881" y="54920"/>
                  </a:lnTo>
                  <a:lnTo>
                    <a:pt x="54920" y="25882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2"/>
                  </a:lnTo>
                  <a:lnTo>
                    <a:pt x="242405" y="54920"/>
                  </a:lnTo>
                  <a:lnTo>
                    <a:pt x="261448" y="91744"/>
                  </a:lnTo>
                  <a:lnTo>
                    <a:pt x="268287" y="134144"/>
                  </a:lnTo>
                  <a:lnTo>
                    <a:pt x="261448" y="176543"/>
                  </a:lnTo>
                  <a:lnTo>
                    <a:pt x="242405" y="213367"/>
                  </a:lnTo>
                  <a:lnTo>
                    <a:pt x="213366" y="242405"/>
                  </a:lnTo>
                  <a:lnTo>
                    <a:pt x="176543" y="261449"/>
                  </a:lnTo>
                  <a:lnTo>
                    <a:pt x="134143" y="268288"/>
                  </a:lnTo>
                  <a:lnTo>
                    <a:pt x="91743" y="261449"/>
                  </a:lnTo>
                  <a:lnTo>
                    <a:pt x="54920" y="242405"/>
                  </a:lnTo>
                  <a:lnTo>
                    <a:pt x="25881" y="213367"/>
                  </a:lnTo>
                  <a:lnTo>
                    <a:pt x="6838" y="176543"/>
                  </a:lnTo>
                  <a:lnTo>
                    <a:pt x="0" y="13414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8384540" y="3144520"/>
              <a:ext cx="29337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5" dirty="0">
                  <a:latin typeface="Arial Unicode MS"/>
                  <a:cs typeface="Arial Unicode MS"/>
                </a:rPr>
                <a:t>e</a:t>
              </a:r>
              <a:r>
                <a:rPr sz="2400" spc="250" dirty="0">
                  <a:latin typeface="Arial Unicode MS"/>
                  <a:cs typeface="Arial Unicode MS"/>
                </a:rPr>
                <a:t>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419225" y="4648200"/>
              <a:ext cx="5743575" cy="0"/>
            </a:xfrm>
            <a:custGeom>
              <a:avLst/>
              <a:gdLst/>
              <a:ahLst/>
              <a:cxnLst/>
              <a:rect l="l" t="t" r="r" b="b"/>
              <a:pathLst>
                <a:path w="5743575">
                  <a:moveTo>
                    <a:pt x="0" y="0"/>
                  </a:moveTo>
                  <a:lnTo>
                    <a:pt x="5743575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2301239" y="2915920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358900" y="3373437"/>
              <a:ext cx="1284605" cy="1304925"/>
            </a:xfrm>
            <a:custGeom>
              <a:avLst/>
              <a:gdLst/>
              <a:ahLst/>
              <a:cxnLst/>
              <a:rect l="l" t="t" r="r" b="b"/>
              <a:pathLst>
                <a:path w="1284605" h="1304925">
                  <a:moveTo>
                    <a:pt x="0" y="1304925"/>
                  </a:moveTo>
                  <a:lnTo>
                    <a:pt x="128428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867400" y="3459162"/>
              <a:ext cx="1395730" cy="1157605"/>
            </a:xfrm>
            <a:custGeom>
              <a:avLst/>
              <a:gdLst/>
              <a:ahLst/>
              <a:cxnLst/>
              <a:rect l="l" t="t" r="r" b="b"/>
              <a:pathLst>
                <a:path w="1395729" h="1157604">
                  <a:moveTo>
                    <a:pt x="0" y="0"/>
                  </a:moveTo>
                  <a:lnTo>
                    <a:pt x="1395413" y="115728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5869940" y="2992120"/>
              <a:ext cx="30797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95" dirty="0">
                  <a:latin typeface="Arial Unicode MS"/>
                  <a:cs typeface="Arial Unicode MS"/>
                </a:rPr>
                <a:t>p</a:t>
              </a:r>
              <a:r>
                <a:rPr sz="2400" spc="250" dirty="0">
                  <a:latin typeface="Arial Unicode MS"/>
                  <a:cs typeface="Arial Unicode MS"/>
                </a:rPr>
                <a:t>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7180262" y="4535487"/>
              <a:ext cx="166687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52600" y="3352800"/>
              <a:ext cx="1676400" cy="0"/>
            </a:xfrm>
            <a:custGeom>
              <a:avLst/>
              <a:gdLst/>
              <a:ahLst/>
              <a:cxnLst/>
              <a:rect l="l" t="t" r="r" b="b"/>
              <a:pathLst>
                <a:path w="1676400">
                  <a:moveTo>
                    <a:pt x="0" y="0"/>
                  </a:moveTo>
                  <a:lnTo>
                    <a:pt x="16764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81600" y="3429000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134350" y="33337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391400" y="3429000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307340" y="2763520"/>
              <a:ext cx="19431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/>
                  <a:cs typeface="Arial Unicode MS"/>
                </a:rPr>
                <a:t>e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09550" y="32861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81000" y="3352800"/>
              <a:ext cx="685800" cy="1905"/>
            </a:xfrm>
            <a:custGeom>
              <a:avLst/>
              <a:gdLst/>
              <a:ahLst/>
              <a:cxnLst/>
              <a:rect l="l" t="t" r="r" b="b"/>
              <a:pathLst>
                <a:path w="685800" h="1904">
                  <a:moveTo>
                    <a:pt x="0" y="0"/>
                  </a:moveTo>
                  <a:lnTo>
                    <a:pt x="685800" y="1588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59050" y="3292475"/>
              <a:ext cx="166688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832475" y="3416300"/>
              <a:ext cx="166688" cy="16351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14451" y="3713162"/>
              <a:ext cx="152400" cy="970280"/>
            </a:xfrm>
            <a:custGeom>
              <a:avLst/>
              <a:gdLst/>
              <a:ahLst/>
              <a:cxnLst/>
              <a:rect l="l" t="t" r="r" b="b"/>
              <a:pathLst>
                <a:path w="152400" h="970279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969962"/>
                  </a:lnTo>
                  <a:lnTo>
                    <a:pt x="101598" y="969962"/>
                  </a:lnTo>
                  <a:lnTo>
                    <a:pt x="101600" y="152400"/>
                  </a:lnTo>
                  <a:close/>
                </a:path>
                <a:path w="152400" h="970279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57635" y="4301945"/>
              <a:ext cx="766445" cy="395605"/>
            </a:xfrm>
            <a:custGeom>
              <a:avLst/>
              <a:gdLst/>
              <a:ahLst/>
              <a:cxnLst/>
              <a:rect l="l" t="t" r="r" b="b"/>
              <a:pathLst>
                <a:path w="766444" h="395604">
                  <a:moveTo>
                    <a:pt x="595637" y="0"/>
                  </a:moveTo>
                  <a:lnTo>
                    <a:pt x="618053" y="45586"/>
                  </a:lnTo>
                  <a:lnTo>
                    <a:pt x="0" y="349495"/>
                  </a:lnTo>
                  <a:lnTo>
                    <a:pt x="22415" y="395081"/>
                  </a:lnTo>
                  <a:lnTo>
                    <a:pt x="640468" y="91174"/>
                  </a:lnTo>
                  <a:lnTo>
                    <a:pt x="697551" y="91174"/>
                  </a:lnTo>
                  <a:lnTo>
                    <a:pt x="766022" y="1132"/>
                  </a:lnTo>
                  <a:lnTo>
                    <a:pt x="595637" y="0"/>
                  </a:lnTo>
                  <a:close/>
                </a:path>
                <a:path w="766444" h="395604">
                  <a:moveTo>
                    <a:pt x="697551" y="91174"/>
                  </a:moveTo>
                  <a:lnTo>
                    <a:pt x="640468" y="91174"/>
                  </a:lnTo>
                  <a:lnTo>
                    <a:pt x="662885" y="136761"/>
                  </a:lnTo>
                  <a:lnTo>
                    <a:pt x="697551" y="91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90650" y="4606923"/>
              <a:ext cx="971550" cy="152400"/>
            </a:xfrm>
            <a:custGeom>
              <a:avLst/>
              <a:gdLst/>
              <a:ahLst/>
              <a:cxnLst/>
              <a:rect l="l" t="t" r="r" b="b"/>
              <a:pathLst>
                <a:path w="971550" h="152400">
                  <a:moveTo>
                    <a:pt x="920750" y="101599"/>
                  </a:moveTo>
                  <a:lnTo>
                    <a:pt x="819150" y="101599"/>
                  </a:lnTo>
                  <a:lnTo>
                    <a:pt x="819150" y="152399"/>
                  </a:lnTo>
                  <a:lnTo>
                    <a:pt x="920750" y="101599"/>
                  </a:lnTo>
                  <a:close/>
                </a:path>
                <a:path w="971550" h="152400">
                  <a:moveTo>
                    <a:pt x="819150" y="0"/>
                  </a:moveTo>
                  <a:lnTo>
                    <a:pt x="819150" y="50799"/>
                  </a:lnTo>
                  <a:lnTo>
                    <a:pt x="0" y="50801"/>
                  </a:lnTo>
                  <a:lnTo>
                    <a:pt x="0" y="101601"/>
                  </a:lnTo>
                  <a:lnTo>
                    <a:pt x="920750" y="101599"/>
                  </a:lnTo>
                  <a:lnTo>
                    <a:pt x="971550" y="76199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276350" y="45815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1145539" y="37202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y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2196464" y="41774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z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2348864" y="4710874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x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1676400" y="3980920"/>
              <a:ext cx="2286635" cy="116839"/>
            </a:xfrm>
            <a:custGeom>
              <a:avLst/>
              <a:gdLst/>
              <a:ahLst/>
              <a:cxnLst/>
              <a:rect l="l" t="t" r="r" b="b"/>
              <a:pathLst>
                <a:path w="2286635" h="116839">
                  <a:moveTo>
                    <a:pt x="0" y="44979"/>
                  </a:moveTo>
                  <a:lnTo>
                    <a:pt x="0" y="70379"/>
                  </a:lnTo>
                  <a:lnTo>
                    <a:pt x="2213877" y="70380"/>
                  </a:lnTo>
                  <a:lnTo>
                    <a:pt x="2172196" y="94695"/>
                  </a:lnTo>
                  <a:lnTo>
                    <a:pt x="2170149" y="102471"/>
                  </a:lnTo>
                  <a:lnTo>
                    <a:pt x="2177218" y="114588"/>
                  </a:lnTo>
                  <a:lnTo>
                    <a:pt x="2184994" y="116634"/>
                  </a:lnTo>
                  <a:lnTo>
                    <a:pt x="2286058" y="57680"/>
                  </a:lnTo>
                  <a:lnTo>
                    <a:pt x="2264287" y="44980"/>
                  </a:lnTo>
                  <a:lnTo>
                    <a:pt x="0" y="44979"/>
                  </a:lnTo>
                  <a:close/>
                </a:path>
                <a:path w="2286635" h="116839">
                  <a:moveTo>
                    <a:pt x="2181371" y="0"/>
                  </a:moveTo>
                  <a:lnTo>
                    <a:pt x="2176334" y="2287"/>
                  </a:lnTo>
                  <a:lnTo>
                    <a:pt x="2170149" y="12890"/>
                  </a:lnTo>
                  <a:lnTo>
                    <a:pt x="2172196" y="20666"/>
                  </a:lnTo>
                  <a:lnTo>
                    <a:pt x="2213877" y="44980"/>
                  </a:lnTo>
                  <a:lnTo>
                    <a:pt x="2264287" y="44980"/>
                  </a:lnTo>
                  <a:lnTo>
                    <a:pt x="2189538" y="1376"/>
                  </a:lnTo>
                  <a:lnTo>
                    <a:pt x="2187916" y="842"/>
                  </a:lnTo>
                  <a:lnTo>
                    <a:pt x="21813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17446" y="2285941"/>
              <a:ext cx="118110" cy="1753235"/>
            </a:xfrm>
            <a:custGeom>
              <a:avLst/>
              <a:gdLst/>
              <a:ahLst/>
              <a:cxnLst/>
              <a:rect l="l" t="t" r="r" b="b"/>
              <a:pathLst>
                <a:path w="118110" h="1753235">
                  <a:moveTo>
                    <a:pt x="71654" y="72180"/>
                  </a:moveTo>
                  <a:lnTo>
                    <a:pt x="46254" y="72180"/>
                  </a:lnTo>
                  <a:lnTo>
                    <a:pt x="46253" y="1752658"/>
                  </a:lnTo>
                  <a:lnTo>
                    <a:pt x="71653" y="1752658"/>
                  </a:lnTo>
                  <a:lnTo>
                    <a:pt x="71654" y="72180"/>
                  </a:lnTo>
                  <a:close/>
                </a:path>
                <a:path w="118110" h="1753235">
                  <a:moveTo>
                    <a:pt x="58954" y="0"/>
                  </a:moveTo>
                  <a:lnTo>
                    <a:pt x="0" y="101064"/>
                  </a:lnTo>
                  <a:lnTo>
                    <a:pt x="2047" y="108840"/>
                  </a:lnTo>
                  <a:lnTo>
                    <a:pt x="14164" y="115909"/>
                  </a:lnTo>
                  <a:lnTo>
                    <a:pt x="21940" y="113861"/>
                  </a:lnTo>
                  <a:lnTo>
                    <a:pt x="46254" y="72180"/>
                  </a:lnTo>
                  <a:lnTo>
                    <a:pt x="101059" y="72180"/>
                  </a:lnTo>
                  <a:lnTo>
                    <a:pt x="58954" y="0"/>
                  </a:lnTo>
                  <a:close/>
                </a:path>
                <a:path w="118110" h="1753235">
                  <a:moveTo>
                    <a:pt x="101059" y="72180"/>
                  </a:moveTo>
                  <a:lnTo>
                    <a:pt x="71654" y="72180"/>
                  </a:lnTo>
                  <a:lnTo>
                    <a:pt x="95968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101059" y="72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4117340" y="36821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1831339" y="2158174"/>
              <a:ext cx="1403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Arial Unicode MS"/>
                  <a:cs typeface="Arial Unicode MS"/>
                </a:rPr>
                <a:t>v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5181600" y="3980920"/>
              <a:ext cx="2286635" cy="116839"/>
            </a:xfrm>
            <a:custGeom>
              <a:avLst/>
              <a:gdLst/>
              <a:ahLst/>
              <a:cxnLst/>
              <a:rect l="l" t="t" r="r" b="b"/>
              <a:pathLst>
                <a:path w="2286634" h="116839">
                  <a:moveTo>
                    <a:pt x="0" y="44979"/>
                  </a:moveTo>
                  <a:lnTo>
                    <a:pt x="0" y="70379"/>
                  </a:lnTo>
                  <a:lnTo>
                    <a:pt x="2213877" y="70380"/>
                  </a:lnTo>
                  <a:lnTo>
                    <a:pt x="2172196" y="94695"/>
                  </a:lnTo>
                  <a:lnTo>
                    <a:pt x="2170149" y="102471"/>
                  </a:lnTo>
                  <a:lnTo>
                    <a:pt x="2177218" y="114588"/>
                  </a:lnTo>
                  <a:lnTo>
                    <a:pt x="2184994" y="116634"/>
                  </a:lnTo>
                  <a:lnTo>
                    <a:pt x="2286058" y="57680"/>
                  </a:lnTo>
                  <a:lnTo>
                    <a:pt x="2264287" y="44980"/>
                  </a:lnTo>
                  <a:lnTo>
                    <a:pt x="0" y="44979"/>
                  </a:lnTo>
                  <a:close/>
                </a:path>
                <a:path w="2286634" h="116839">
                  <a:moveTo>
                    <a:pt x="2181371" y="0"/>
                  </a:moveTo>
                  <a:lnTo>
                    <a:pt x="2176334" y="2287"/>
                  </a:lnTo>
                  <a:lnTo>
                    <a:pt x="2170149" y="12890"/>
                  </a:lnTo>
                  <a:lnTo>
                    <a:pt x="2172196" y="20666"/>
                  </a:lnTo>
                  <a:lnTo>
                    <a:pt x="2213877" y="44980"/>
                  </a:lnTo>
                  <a:lnTo>
                    <a:pt x="2264287" y="44980"/>
                  </a:lnTo>
                  <a:lnTo>
                    <a:pt x="2189538" y="1376"/>
                  </a:lnTo>
                  <a:lnTo>
                    <a:pt x="2187916" y="842"/>
                  </a:lnTo>
                  <a:lnTo>
                    <a:pt x="21813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122646" y="2285941"/>
              <a:ext cx="118110" cy="1753235"/>
            </a:xfrm>
            <a:custGeom>
              <a:avLst/>
              <a:gdLst/>
              <a:ahLst/>
              <a:cxnLst/>
              <a:rect l="l" t="t" r="r" b="b"/>
              <a:pathLst>
                <a:path w="118110" h="1753235">
                  <a:moveTo>
                    <a:pt x="71654" y="72180"/>
                  </a:moveTo>
                  <a:lnTo>
                    <a:pt x="46254" y="72180"/>
                  </a:lnTo>
                  <a:lnTo>
                    <a:pt x="46253" y="1752658"/>
                  </a:lnTo>
                  <a:lnTo>
                    <a:pt x="71653" y="1752658"/>
                  </a:lnTo>
                  <a:lnTo>
                    <a:pt x="71654" y="72180"/>
                  </a:lnTo>
                  <a:close/>
                </a:path>
                <a:path w="118110" h="1753235">
                  <a:moveTo>
                    <a:pt x="58954" y="0"/>
                  </a:moveTo>
                  <a:lnTo>
                    <a:pt x="0" y="101064"/>
                  </a:lnTo>
                  <a:lnTo>
                    <a:pt x="2047" y="108840"/>
                  </a:lnTo>
                  <a:lnTo>
                    <a:pt x="14164" y="115909"/>
                  </a:lnTo>
                  <a:lnTo>
                    <a:pt x="21940" y="113861"/>
                  </a:lnTo>
                  <a:lnTo>
                    <a:pt x="46254" y="72180"/>
                  </a:lnTo>
                  <a:lnTo>
                    <a:pt x="101059" y="72180"/>
                  </a:lnTo>
                  <a:lnTo>
                    <a:pt x="58954" y="0"/>
                  </a:lnTo>
                  <a:close/>
                </a:path>
                <a:path w="118110" h="1753235">
                  <a:moveTo>
                    <a:pt x="101059" y="72180"/>
                  </a:moveTo>
                  <a:lnTo>
                    <a:pt x="71654" y="72180"/>
                  </a:lnTo>
                  <a:lnTo>
                    <a:pt x="95968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101059" y="72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 txBox="1"/>
            <p:nvPr/>
          </p:nvSpPr>
          <p:spPr>
            <a:xfrm>
              <a:off x="7622540" y="3682174"/>
              <a:ext cx="22987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90" dirty="0">
                  <a:latin typeface="Arial Unicode MS"/>
                  <a:cs typeface="Arial Unicode MS"/>
                </a:rPr>
                <a:t>u’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8" name="object 48"/>
            <p:cNvSpPr txBox="1"/>
            <p:nvPr/>
          </p:nvSpPr>
          <p:spPr>
            <a:xfrm>
              <a:off x="5336540" y="2158174"/>
              <a:ext cx="2139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85" dirty="0">
                  <a:latin typeface="Arial Unicode MS"/>
                  <a:cs typeface="Arial Unicode MS"/>
                </a:rPr>
                <a:t>v’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5" dirty="0">
                <a:latin typeface="黑体" panose="02010609060101010101" pitchFamily="49" charset="-122"/>
                <a:ea typeface="黑体" panose="02010609060101010101" pitchFamily="49" charset="-122"/>
              </a:rPr>
              <a:t>平行图像平面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49529" y="5879535"/>
            <a:ext cx="1068705" cy="34480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5"/>
              </a:spcBef>
            </a:pPr>
            <a:r>
              <a:rPr sz="2100" spc="40" dirty="0">
                <a:latin typeface="Times New Roman"/>
                <a:cs typeface="Times New Roman"/>
              </a:rPr>
              <a:t>p</a:t>
            </a:r>
            <a:r>
              <a:rPr sz="1800" spc="60" baseline="43981" dirty="0">
                <a:latin typeface="Times New Roman"/>
                <a:cs typeface="Times New Roman"/>
              </a:rPr>
              <a:t>T</a:t>
            </a:r>
            <a:r>
              <a:rPr sz="2100" spc="40" dirty="0">
                <a:latin typeface="Times New Roman"/>
                <a:cs typeface="Times New Roman"/>
              </a:rPr>
              <a:t>E </a:t>
            </a:r>
            <a:r>
              <a:rPr sz="2100" dirty="0">
                <a:latin typeface="Times New Roman"/>
                <a:cs typeface="Times New Roman"/>
              </a:rPr>
              <a:t>p</a:t>
            </a:r>
            <a:r>
              <a:rPr sz="3150" baseline="2645" dirty="0">
                <a:latin typeface="Symbol"/>
                <a:cs typeface="Symbol"/>
              </a:rPr>
              <a:t></a:t>
            </a:r>
            <a:r>
              <a:rPr sz="3150" baseline="264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Symbol"/>
                <a:cs typeface="Symbol"/>
              </a:rPr>
              <a:t></a:t>
            </a:r>
            <a:r>
              <a:rPr sz="2100" spc="-355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0737" y="5408677"/>
            <a:ext cx="1672589" cy="1200785"/>
          </a:xfrm>
          <a:custGeom>
            <a:avLst/>
            <a:gdLst/>
            <a:ahLst/>
            <a:cxnLst/>
            <a:rect l="l" t="t" r="r" b="b"/>
            <a:pathLst>
              <a:path w="1672589" h="1200784">
                <a:moveTo>
                  <a:pt x="0" y="1200328"/>
                </a:moveTo>
                <a:lnTo>
                  <a:pt x="1672125" y="1200328"/>
                </a:lnTo>
                <a:lnTo>
                  <a:pt x="1672125" y="0"/>
                </a:lnTo>
                <a:lnTo>
                  <a:pt x="0" y="0"/>
                </a:lnTo>
                <a:lnTo>
                  <a:pt x="0" y="12003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09477" y="5428998"/>
            <a:ext cx="149669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1760">
              <a:lnSpc>
                <a:spcPct val="100099"/>
              </a:lnSpc>
              <a:spcBef>
                <a:spcPts val="2590"/>
              </a:spcBef>
            </a:pPr>
            <a:r>
              <a:rPr lang="en-US" altLang="zh-CN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和</a:t>
            </a:r>
            <a:r>
              <a:rPr lang="en-US" altLang="zh-CN" sz="2400" spc="1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p'</a:t>
            </a:r>
            <a:r>
              <a:rPr lang="zh-CN" altLang="en-US" sz="2400" spc="1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有何关系</a:t>
            </a:r>
            <a:r>
              <a:rPr lang="en-US" altLang="zh-CN" sz="24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?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67025" y="914400"/>
            <a:ext cx="2679700" cy="2225040"/>
          </a:xfrm>
          <a:custGeom>
            <a:avLst/>
            <a:gdLst/>
            <a:ahLst/>
            <a:cxnLst/>
            <a:rect l="l" t="t" r="r" b="b"/>
            <a:pathLst>
              <a:path w="2679700" h="2225040">
                <a:moveTo>
                  <a:pt x="147308" y="97317"/>
                </a:moveTo>
                <a:lnTo>
                  <a:pt x="87594" y="97317"/>
                </a:lnTo>
                <a:lnTo>
                  <a:pt x="2654846" y="2224468"/>
                </a:lnTo>
                <a:lnTo>
                  <a:pt x="2679153" y="2195131"/>
                </a:lnTo>
                <a:lnTo>
                  <a:pt x="147308" y="97317"/>
                </a:lnTo>
                <a:close/>
              </a:path>
              <a:path w="2679700" h="2225040">
                <a:moveTo>
                  <a:pt x="0" y="0"/>
                </a:moveTo>
                <a:lnTo>
                  <a:pt x="85918" y="194886"/>
                </a:lnTo>
                <a:lnTo>
                  <a:pt x="87594" y="97317"/>
                </a:lnTo>
                <a:lnTo>
                  <a:pt x="147308" y="97317"/>
                </a:lnTo>
                <a:lnTo>
                  <a:pt x="111902" y="67980"/>
                </a:lnTo>
                <a:lnTo>
                  <a:pt x="207460" y="4819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90825" y="2006600"/>
            <a:ext cx="1200150" cy="1193800"/>
          </a:xfrm>
          <a:custGeom>
            <a:avLst/>
            <a:gdLst/>
            <a:ahLst/>
            <a:cxnLst/>
            <a:rect l="l" t="t" r="r" b="b"/>
            <a:pathLst>
              <a:path w="1200150" h="1193800">
                <a:moveTo>
                  <a:pt x="0" y="1193800"/>
                </a:moveTo>
                <a:lnTo>
                  <a:pt x="120015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06306" y="1385887"/>
            <a:ext cx="526415" cy="511175"/>
          </a:xfrm>
          <a:custGeom>
            <a:avLst/>
            <a:gdLst/>
            <a:ahLst/>
            <a:cxnLst/>
            <a:rect l="l" t="t" r="r" b="b"/>
            <a:pathLst>
              <a:path w="526414" h="511175">
                <a:moveTo>
                  <a:pt x="526018" y="0"/>
                </a:moveTo>
                <a:lnTo>
                  <a:pt x="322929" y="64168"/>
                </a:lnTo>
                <a:lnTo>
                  <a:pt x="419734" y="76466"/>
                </a:lnTo>
                <a:lnTo>
                  <a:pt x="0" y="483207"/>
                </a:lnTo>
                <a:lnTo>
                  <a:pt x="26513" y="510567"/>
                </a:lnTo>
                <a:lnTo>
                  <a:pt x="446248" y="103828"/>
                </a:lnTo>
                <a:lnTo>
                  <a:pt x="489585" y="103828"/>
                </a:lnTo>
                <a:lnTo>
                  <a:pt x="526018" y="0"/>
                </a:lnTo>
                <a:close/>
              </a:path>
              <a:path w="526414" h="511175">
                <a:moveTo>
                  <a:pt x="489585" y="103828"/>
                </a:moveTo>
                <a:lnTo>
                  <a:pt x="446248" y="103828"/>
                </a:lnTo>
                <a:lnTo>
                  <a:pt x="455498" y="200972"/>
                </a:lnTo>
                <a:lnTo>
                  <a:pt x="489585" y="103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94137" y="1789112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134143" y="0"/>
                </a:moveTo>
                <a:lnTo>
                  <a:pt x="91743" y="6838"/>
                </a:lnTo>
                <a:lnTo>
                  <a:pt x="54920" y="25881"/>
                </a:lnTo>
                <a:lnTo>
                  <a:pt x="25881" y="54920"/>
                </a:lnTo>
                <a:lnTo>
                  <a:pt x="6838" y="91743"/>
                </a:lnTo>
                <a:lnTo>
                  <a:pt x="0" y="134143"/>
                </a:lnTo>
                <a:lnTo>
                  <a:pt x="6838" y="176543"/>
                </a:lnTo>
                <a:lnTo>
                  <a:pt x="25881" y="213367"/>
                </a:lnTo>
                <a:lnTo>
                  <a:pt x="54920" y="242405"/>
                </a:lnTo>
                <a:lnTo>
                  <a:pt x="91743" y="261448"/>
                </a:lnTo>
                <a:lnTo>
                  <a:pt x="134143" y="268287"/>
                </a:lnTo>
                <a:lnTo>
                  <a:pt x="176543" y="261448"/>
                </a:lnTo>
                <a:lnTo>
                  <a:pt x="213367" y="242405"/>
                </a:lnTo>
                <a:lnTo>
                  <a:pt x="242405" y="213367"/>
                </a:lnTo>
                <a:lnTo>
                  <a:pt x="261448" y="176543"/>
                </a:lnTo>
                <a:lnTo>
                  <a:pt x="268287" y="134143"/>
                </a:lnTo>
                <a:lnTo>
                  <a:pt x="261448" y="91743"/>
                </a:lnTo>
                <a:lnTo>
                  <a:pt x="242405" y="54920"/>
                </a:lnTo>
                <a:lnTo>
                  <a:pt x="213367" y="25881"/>
                </a:lnTo>
                <a:lnTo>
                  <a:pt x="176543" y="6838"/>
                </a:lnTo>
                <a:lnTo>
                  <a:pt x="134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94137" y="1789112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0" y="134143"/>
                </a:moveTo>
                <a:lnTo>
                  <a:pt x="6838" y="91743"/>
                </a:lnTo>
                <a:lnTo>
                  <a:pt x="25881" y="54920"/>
                </a:lnTo>
                <a:lnTo>
                  <a:pt x="54920" y="25881"/>
                </a:lnTo>
                <a:lnTo>
                  <a:pt x="91743" y="6838"/>
                </a:lnTo>
                <a:lnTo>
                  <a:pt x="134143" y="0"/>
                </a:lnTo>
                <a:lnTo>
                  <a:pt x="176543" y="6838"/>
                </a:lnTo>
                <a:lnTo>
                  <a:pt x="213366" y="25881"/>
                </a:lnTo>
                <a:lnTo>
                  <a:pt x="242405" y="54920"/>
                </a:lnTo>
                <a:lnTo>
                  <a:pt x="261448" y="91743"/>
                </a:lnTo>
                <a:lnTo>
                  <a:pt x="268287" y="134143"/>
                </a:lnTo>
                <a:lnTo>
                  <a:pt x="261448" y="176543"/>
                </a:lnTo>
                <a:lnTo>
                  <a:pt x="242405" y="213366"/>
                </a:lnTo>
                <a:lnTo>
                  <a:pt x="213366" y="242405"/>
                </a:lnTo>
                <a:lnTo>
                  <a:pt x="176543" y="261448"/>
                </a:lnTo>
                <a:lnTo>
                  <a:pt x="134143" y="268287"/>
                </a:lnTo>
                <a:lnTo>
                  <a:pt x="91743" y="261448"/>
                </a:lnTo>
                <a:lnTo>
                  <a:pt x="54920" y="242405"/>
                </a:lnTo>
                <a:lnTo>
                  <a:pt x="25881" y="213366"/>
                </a:lnTo>
                <a:lnTo>
                  <a:pt x="6838" y="176543"/>
                </a:lnTo>
                <a:lnTo>
                  <a:pt x="0" y="134143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939540" y="1177607"/>
            <a:ext cx="2178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60" dirty="0">
                <a:latin typeface="Arial Unicode MS"/>
                <a:cs typeface="Arial Unicode MS"/>
              </a:rPr>
              <a:t>P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75087" y="1778000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134143" y="0"/>
                </a:moveTo>
                <a:lnTo>
                  <a:pt x="91743" y="6838"/>
                </a:lnTo>
                <a:lnTo>
                  <a:pt x="54920" y="25881"/>
                </a:lnTo>
                <a:lnTo>
                  <a:pt x="25881" y="54920"/>
                </a:lnTo>
                <a:lnTo>
                  <a:pt x="6838" y="91743"/>
                </a:lnTo>
                <a:lnTo>
                  <a:pt x="0" y="134143"/>
                </a:lnTo>
                <a:lnTo>
                  <a:pt x="6838" y="176543"/>
                </a:lnTo>
                <a:lnTo>
                  <a:pt x="25881" y="213367"/>
                </a:lnTo>
                <a:lnTo>
                  <a:pt x="54920" y="242405"/>
                </a:lnTo>
                <a:lnTo>
                  <a:pt x="91743" y="261448"/>
                </a:lnTo>
                <a:lnTo>
                  <a:pt x="134143" y="268287"/>
                </a:lnTo>
                <a:lnTo>
                  <a:pt x="176543" y="261448"/>
                </a:lnTo>
                <a:lnTo>
                  <a:pt x="213367" y="242405"/>
                </a:lnTo>
                <a:lnTo>
                  <a:pt x="242405" y="213367"/>
                </a:lnTo>
                <a:lnTo>
                  <a:pt x="261448" y="176543"/>
                </a:lnTo>
                <a:lnTo>
                  <a:pt x="268287" y="134143"/>
                </a:lnTo>
                <a:lnTo>
                  <a:pt x="261448" y="91743"/>
                </a:lnTo>
                <a:lnTo>
                  <a:pt x="242405" y="54920"/>
                </a:lnTo>
                <a:lnTo>
                  <a:pt x="213367" y="25881"/>
                </a:lnTo>
                <a:lnTo>
                  <a:pt x="176543" y="6838"/>
                </a:lnTo>
                <a:lnTo>
                  <a:pt x="134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75087" y="1778000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0" y="134144"/>
                </a:moveTo>
                <a:lnTo>
                  <a:pt x="6838" y="91744"/>
                </a:lnTo>
                <a:lnTo>
                  <a:pt x="25881" y="54920"/>
                </a:lnTo>
                <a:lnTo>
                  <a:pt x="54920" y="25882"/>
                </a:lnTo>
                <a:lnTo>
                  <a:pt x="91743" y="6838"/>
                </a:lnTo>
                <a:lnTo>
                  <a:pt x="134143" y="0"/>
                </a:lnTo>
                <a:lnTo>
                  <a:pt x="176543" y="6838"/>
                </a:lnTo>
                <a:lnTo>
                  <a:pt x="213366" y="25882"/>
                </a:lnTo>
                <a:lnTo>
                  <a:pt x="242405" y="54920"/>
                </a:lnTo>
                <a:lnTo>
                  <a:pt x="261448" y="91744"/>
                </a:lnTo>
                <a:lnTo>
                  <a:pt x="268287" y="134144"/>
                </a:lnTo>
                <a:lnTo>
                  <a:pt x="261448" y="176543"/>
                </a:lnTo>
                <a:lnTo>
                  <a:pt x="242405" y="213367"/>
                </a:lnTo>
                <a:lnTo>
                  <a:pt x="213366" y="242405"/>
                </a:lnTo>
                <a:lnTo>
                  <a:pt x="176543" y="261449"/>
                </a:lnTo>
                <a:lnTo>
                  <a:pt x="134143" y="268288"/>
                </a:lnTo>
                <a:lnTo>
                  <a:pt x="91743" y="261449"/>
                </a:lnTo>
                <a:lnTo>
                  <a:pt x="54920" y="242405"/>
                </a:lnTo>
                <a:lnTo>
                  <a:pt x="25881" y="213367"/>
                </a:lnTo>
                <a:lnTo>
                  <a:pt x="6838" y="176543"/>
                </a:lnTo>
                <a:lnTo>
                  <a:pt x="0" y="134144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384540" y="3144520"/>
            <a:ext cx="293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Arial Unicode MS"/>
                <a:cs typeface="Arial Unicode MS"/>
              </a:rPr>
              <a:t>e</a:t>
            </a:r>
            <a:r>
              <a:rPr sz="2400" spc="250" dirty="0">
                <a:latin typeface="Arial Unicode MS"/>
                <a:cs typeface="Arial Unicode MS"/>
              </a:rPr>
              <a:t>’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419225" y="4648200"/>
            <a:ext cx="5743575" cy="0"/>
          </a:xfrm>
          <a:custGeom>
            <a:avLst/>
            <a:gdLst/>
            <a:ahLst/>
            <a:cxnLst/>
            <a:rect l="l" t="t" r="r" b="b"/>
            <a:pathLst>
              <a:path w="5743575">
                <a:moveTo>
                  <a:pt x="0" y="0"/>
                </a:moveTo>
                <a:lnTo>
                  <a:pt x="5743575" y="1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76400" y="2667000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1828800" h="1371600">
                <a:moveTo>
                  <a:pt x="0" y="1371600"/>
                </a:moveTo>
                <a:lnTo>
                  <a:pt x="1828800" y="1371600"/>
                </a:lnTo>
                <a:lnTo>
                  <a:pt x="18288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76400" y="2667000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1828800" h="1371600">
                <a:moveTo>
                  <a:pt x="0" y="0"/>
                </a:moveTo>
                <a:lnTo>
                  <a:pt x="1828800" y="0"/>
                </a:lnTo>
                <a:lnTo>
                  <a:pt x="18288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301239" y="2915920"/>
            <a:ext cx="208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/>
                <a:cs typeface="Arial Unicode MS"/>
              </a:rPr>
              <a:t>p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358900" y="3373437"/>
            <a:ext cx="1284605" cy="1304925"/>
          </a:xfrm>
          <a:custGeom>
            <a:avLst/>
            <a:gdLst/>
            <a:ahLst/>
            <a:cxnLst/>
            <a:rect l="l" t="t" r="r" b="b"/>
            <a:pathLst>
              <a:path w="1284605" h="1304925">
                <a:moveTo>
                  <a:pt x="0" y="1304925"/>
                </a:moveTo>
                <a:lnTo>
                  <a:pt x="12842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81600" y="2667000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1828800" h="1371600">
                <a:moveTo>
                  <a:pt x="0" y="1371600"/>
                </a:moveTo>
                <a:lnTo>
                  <a:pt x="1828800" y="1371600"/>
                </a:lnTo>
                <a:lnTo>
                  <a:pt x="18288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81600" y="2667000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1828800" h="1371600">
                <a:moveTo>
                  <a:pt x="0" y="0"/>
                </a:moveTo>
                <a:lnTo>
                  <a:pt x="1828800" y="0"/>
                </a:lnTo>
                <a:lnTo>
                  <a:pt x="18288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67400" y="3459162"/>
            <a:ext cx="1395730" cy="1157605"/>
          </a:xfrm>
          <a:custGeom>
            <a:avLst/>
            <a:gdLst/>
            <a:ahLst/>
            <a:cxnLst/>
            <a:rect l="l" t="t" r="r" b="b"/>
            <a:pathLst>
              <a:path w="1395729" h="1157604">
                <a:moveTo>
                  <a:pt x="0" y="0"/>
                </a:moveTo>
                <a:lnTo>
                  <a:pt x="1395413" y="11572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869940" y="2992120"/>
            <a:ext cx="307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5" dirty="0">
                <a:latin typeface="Arial Unicode MS"/>
                <a:cs typeface="Arial Unicode MS"/>
              </a:rPr>
              <a:t>p</a:t>
            </a:r>
            <a:r>
              <a:rPr sz="2400" spc="250" dirty="0">
                <a:latin typeface="Arial Unicode MS"/>
                <a:cs typeface="Arial Unicode MS"/>
              </a:rPr>
              <a:t>’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180262" y="4535487"/>
            <a:ext cx="166687" cy="161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52600" y="3352800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1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81600" y="34290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1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134350" y="3333750"/>
            <a:ext cx="166688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91400" y="3429000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1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07340" y="2763520"/>
            <a:ext cx="194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Unicode MS"/>
                <a:cs typeface="Arial Unicode MS"/>
              </a:rPr>
              <a:t>e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09550" y="3286125"/>
            <a:ext cx="166688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1000" y="3352800"/>
            <a:ext cx="685800" cy="1905"/>
          </a:xfrm>
          <a:custGeom>
            <a:avLst/>
            <a:gdLst/>
            <a:ahLst/>
            <a:cxnLst/>
            <a:rect l="l" t="t" r="r" b="b"/>
            <a:pathLst>
              <a:path w="685800" h="1904">
                <a:moveTo>
                  <a:pt x="0" y="0"/>
                </a:moveTo>
                <a:lnTo>
                  <a:pt x="685800" y="1588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559050" y="3292475"/>
            <a:ext cx="166688" cy="1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32475" y="3416300"/>
            <a:ext cx="166688" cy="1635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14451" y="3713162"/>
            <a:ext cx="152400" cy="970280"/>
          </a:xfrm>
          <a:custGeom>
            <a:avLst/>
            <a:gdLst/>
            <a:ahLst/>
            <a:cxnLst/>
            <a:rect l="l" t="t" r="r" b="b"/>
            <a:pathLst>
              <a:path w="152400" h="970279">
                <a:moveTo>
                  <a:pt x="101600" y="152400"/>
                </a:moveTo>
                <a:lnTo>
                  <a:pt x="50800" y="152400"/>
                </a:lnTo>
                <a:lnTo>
                  <a:pt x="50798" y="969962"/>
                </a:lnTo>
                <a:lnTo>
                  <a:pt x="101598" y="969962"/>
                </a:lnTo>
                <a:lnTo>
                  <a:pt x="101600" y="152400"/>
                </a:lnTo>
                <a:close/>
              </a:path>
              <a:path w="152400" h="970279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57635" y="4301945"/>
            <a:ext cx="766445" cy="395605"/>
          </a:xfrm>
          <a:custGeom>
            <a:avLst/>
            <a:gdLst/>
            <a:ahLst/>
            <a:cxnLst/>
            <a:rect l="l" t="t" r="r" b="b"/>
            <a:pathLst>
              <a:path w="766444" h="395604">
                <a:moveTo>
                  <a:pt x="595637" y="0"/>
                </a:moveTo>
                <a:lnTo>
                  <a:pt x="618053" y="45586"/>
                </a:lnTo>
                <a:lnTo>
                  <a:pt x="0" y="349495"/>
                </a:lnTo>
                <a:lnTo>
                  <a:pt x="22415" y="395081"/>
                </a:lnTo>
                <a:lnTo>
                  <a:pt x="640468" y="91174"/>
                </a:lnTo>
                <a:lnTo>
                  <a:pt x="697551" y="91174"/>
                </a:lnTo>
                <a:lnTo>
                  <a:pt x="766022" y="1132"/>
                </a:lnTo>
                <a:lnTo>
                  <a:pt x="595637" y="0"/>
                </a:lnTo>
                <a:close/>
              </a:path>
              <a:path w="766444" h="395604">
                <a:moveTo>
                  <a:pt x="697551" y="91174"/>
                </a:moveTo>
                <a:lnTo>
                  <a:pt x="640468" y="91174"/>
                </a:lnTo>
                <a:lnTo>
                  <a:pt x="662885" y="136761"/>
                </a:lnTo>
                <a:lnTo>
                  <a:pt x="697551" y="911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90650" y="4606923"/>
            <a:ext cx="971550" cy="152400"/>
          </a:xfrm>
          <a:custGeom>
            <a:avLst/>
            <a:gdLst/>
            <a:ahLst/>
            <a:cxnLst/>
            <a:rect l="l" t="t" r="r" b="b"/>
            <a:pathLst>
              <a:path w="971550" h="152400">
                <a:moveTo>
                  <a:pt x="920750" y="101599"/>
                </a:moveTo>
                <a:lnTo>
                  <a:pt x="819150" y="101599"/>
                </a:lnTo>
                <a:lnTo>
                  <a:pt x="819150" y="152399"/>
                </a:lnTo>
                <a:lnTo>
                  <a:pt x="920750" y="101599"/>
                </a:lnTo>
                <a:close/>
              </a:path>
              <a:path w="971550" h="152400">
                <a:moveTo>
                  <a:pt x="819150" y="0"/>
                </a:moveTo>
                <a:lnTo>
                  <a:pt x="819150" y="50799"/>
                </a:lnTo>
                <a:lnTo>
                  <a:pt x="0" y="50801"/>
                </a:lnTo>
                <a:lnTo>
                  <a:pt x="0" y="101601"/>
                </a:lnTo>
                <a:lnTo>
                  <a:pt x="920750" y="101599"/>
                </a:lnTo>
                <a:lnTo>
                  <a:pt x="971550" y="76199"/>
                </a:lnTo>
                <a:lnTo>
                  <a:pt x="819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76350" y="4581525"/>
            <a:ext cx="166688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145539" y="3720274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Arial Unicode MS"/>
                <a:cs typeface="Arial Unicode MS"/>
              </a:rPr>
              <a:t>y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196464" y="4177474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Arial Unicode MS"/>
                <a:cs typeface="Arial Unicode MS"/>
              </a:rPr>
              <a:t>z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488439" y="4733608"/>
            <a:ext cx="42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/>
                <a:cs typeface="Arial Unicode MS"/>
              </a:rPr>
              <a:t>O</a:t>
            </a:r>
            <a:r>
              <a:rPr sz="2400" spc="135" baseline="-19097" dirty="0">
                <a:latin typeface="Arial Unicode MS"/>
                <a:cs typeface="Arial Unicode MS"/>
              </a:rPr>
              <a:t>1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348864" y="471087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latin typeface="Arial Unicode MS"/>
                <a:cs typeface="Arial Unicode MS"/>
              </a:rPr>
              <a:t>x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676400" y="3980920"/>
            <a:ext cx="2286635" cy="116839"/>
          </a:xfrm>
          <a:custGeom>
            <a:avLst/>
            <a:gdLst/>
            <a:ahLst/>
            <a:cxnLst/>
            <a:rect l="l" t="t" r="r" b="b"/>
            <a:pathLst>
              <a:path w="2286635" h="116839">
                <a:moveTo>
                  <a:pt x="0" y="44979"/>
                </a:moveTo>
                <a:lnTo>
                  <a:pt x="0" y="70379"/>
                </a:lnTo>
                <a:lnTo>
                  <a:pt x="2213877" y="70380"/>
                </a:lnTo>
                <a:lnTo>
                  <a:pt x="2172196" y="94695"/>
                </a:lnTo>
                <a:lnTo>
                  <a:pt x="2170149" y="102471"/>
                </a:lnTo>
                <a:lnTo>
                  <a:pt x="2177218" y="114588"/>
                </a:lnTo>
                <a:lnTo>
                  <a:pt x="2184994" y="116634"/>
                </a:lnTo>
                <a:lnTo>
                  <a:pt x="2286058" y="57680"/>
                </a:lnTo>
                <a:lnTo>
                  <a:pt x="2264287" y="44980"/>
                </a:lnTo>
                <a:lnTo>
                  <a:pt x="0" y="44979"/>
                </a:lnTo>
                <a:close/>
              </a:path>
              <a:path w="2286635" h="116839">
                <a:moveTo>
                  <a:pt x="2181371" y="0"/>
                </a:moveTo>
                <a:lnTo>
                  <a:pt x="2176334" y="2287"/>
                </a:lnTo>
                <a:lnTo>
                  <a:pt x="2170149" y="12890"/>
                </a:lnTo>
                <a:lnTo>
                  <a:pt x="2172196" y="20666"/>
                </a:lnTo>
                <a:lnTo>
                  <a:pt x="2213877" y="44980"/>
                </a:lnTo>
                <a:lnTo>
                  <a:pt x="2264287" y="44980"/>
                </a:lnTo>
                <a:lnTo>
                  <a:pt x="2189538" y="1376"/>
                </a:lnTo>
                <a:lnTo>
                  <a:pt x="2187916" y="842"/>
                </a:lnTo>
                <a:lnTo>
                  <a:pt x="21813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617446" y="2285941"/>
            <a:ext cx="118110" cy="1753235"/>
          </a:xfrm>
          <a:custGeom>
            <a:avLst/>
            <a:gdLst/>
            <a:ahLst/>
            <a:cxnLst/>
            <a:rect l="l" t="t" r="r" b="b"/>
            <a:pathLst>
              <a:path w="118110" h="1753235">
                <a:moveTo>
                  <a:pt x="71654" y="72180"/>
                </a:moveTo>
                <a:lnTo>
                  <a:pt x="46254" y="72180"/>
                </a:lnTo>
                <a:lnTo>
                  <a:pt x="46253" y="1752658"/>
                </a:lnTo>
                <a:lnTo>
                  <a:pt x="71653" y="1752658"/>
                </a:lnTo>
                <a:lnTo>
                  <a:pt x="71654" y="72180"/>
                </a:lnTo>
                <a:close/>
              </a:path>
              <a:path w="118110" h="1753235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46254" y="72180"/>
                </a:lnTo>
                <a:lnTo>
                  <a:pt x="101059" y="72180"/>
                </a:lnTo>
                <a:lnTo>
                  <a:pt x="58954" y="0"/>
                </a:lnTo>
                <a:close/>
              </a:path>
              <a:path w="118110" h="1753235">
                <a:moveTo>
                  <a:pt x="101059" y="72180"/>
                </a:moveTo>
                <a:lnTo>
                  <a:pt x="71654" y="7218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101059" y="721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117340" y="3682174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Unicode MS"/>
                <a:cs typeface="Arial Unicode MS"/>
              </a:rPr>
              <a:t>u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831339" y="2158174"/>
            <a:ext cx="14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Unicode MS"/>
                <a:cs typeface="Arial Unicode MS"/>
              </a:rPr>
              <a:t>v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181600" y="3980920"/>
            <a:ext cx="2286635" cy="116839"/>
          </a:xfrm>
          <a:custGeom>
            <a:avLst/>
            <a:gdLst/>
            <a:ahLst/>
            <a:cxnLst/>
            <a:rect l="l" t="t" r="r" b="b"/>
            <a:pathLst>
              <a:path w="2286634" h="116839">
                <a:moveTo>
                  <a:pt x="0" y="44979"/>
                </a:moveTo>
                <a:lnTo>
                  <a:pt x="0" y="70379"/>
                </a:lnTo>
                <a:lnTo>
                  <a:pt x="2213877" y="70380"/>
                </a:lnTo>
                <a:lnTo>
                  <a:pt x="2172196" y="94695"/>
                </a:lnTo>
                <a:lnTo>
                  <a:pt x="2170149" y="102471"/>
                </a:lnTo>
                <a:lnTo>
                  <a:pt x="2177218" y="114588"/>
                </a:lnTo>
                <a:lnTo>
                  <a:pt x="2184994" y="116634"/>
                </a:lnTo>
                <a:lnTo>
                  <a:pt x="2286058" y="57680"/>
                </a:lnTo>
                <a:lnTo>
                  <a:pt x="2264287" y="44980"/>
                </a:lnTo>
                <a:lnTo>
                  <a:pt x="0" y="44979"/>
                </a:lnTo>
                <a:close/>
              </a:path>
              <a:path w="2286634" h="116839">
                <a:moveTo>
                  <a:pt x="2181371" y="0"/>
                </a:moveTo>
                <a:lnTo>
                  <a:pt x="2176334" y="2287"/>
                </a:lnTo>
                <a:lnTo>
                  <a:pt x="2170149" y="12890"/>
                </a:lnTo>
                <a:lnTo>
                  <a:pt x="2172196" y="20666"/>
                </a:lnTo>
                <a:lnTo>
                  <a:pt x="2213877" y="44980"/>
                </a:lnTo>
                <a:lnTo>
                  <a:pt x="2264287" y="44980"/>
                </a:lnTo>
                <a:lnTo>
                  <a:pt x="2189538" y="1376"/>
                </a:lnTo>
                <a:lnTo>
                  <a:pt x="2187916" y="842"/>
                </a:lnTo>
                <a:lnTo>
                  <a:pt x="21813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122646" y="2285941"/>
            <a:ext cx="118110" cy="1753235"/>
          </a:xfrm>
          <a:custGeom>
            <a:avLst/>
            <a:gdLst/>
            <a:ahLst/>
            <a:cxnLst/>
            <a:rect l="l" t="t" r="r" b="b"/>
            <a:pathLst>
              <a:path w="118110" h="1753235">
                <a:moveTo>
                  <a:pt x="71654" y="72180"/>
                </a:moveTo>
                <a:lnTo>
                  <a:pt x="46254" y="72180"/>
                </a:lnTo>
                <a:lnTo>
                  <a:pt x="46253" y="1752658"/>
                </a:lnTo>
                <a:lnTo>
                  <a:pt x="71653" y="1752658"/>
                </a:lnTo>
                <a:lnTo>
                  <a:pt x="71654" y="72180"/>
                </a:lnTo>
                <a:close/>
              </a:path>
              <a:path w="118110" h="1753235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46254" y="72180"/>
                </a:lnTo>
                <a:lnTo>
                  <a:pt x="101059" y="72180"/>
                </a:lnTo>
                <a:lnTo>
                  <a:pt x="58954" y="0"/>
                </a:lnTo>
                <a:close/>
              </a:path>
              <a:path w="118110" h="1753235">
                <a:moveTo>
                  <a:pt x="101059" y="72180"/>
                </a:moveTo>
                <a:lnTo>
                  <a:pt x="71654" y="7218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101059" y="721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7622540" y="3682174"/>
            <a:ext cx="229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latin typeface="Arial Unicode MS"/>
                <a:cs typeface="Arial Unicode MS"/>
              </a:rPr>
              <a:t>u’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336540" y="2158174"/>
            <a:ext cx="213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latin typeface="Arial Unicode MS"/>
                <a:cs typeface="Arial Unicode MS"/>
              </a:rPr>
              <a:t>v’</a:t>
            </a:r>
            <a:endParaRPr sz="18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806172" y="5589499"/>
                <a:ext cx="6773328" cy="8391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zh-CN" altLang="en-US" i="1" smtClean="0">
                              <a:latin typeface="Cambria Math" charset="0"/>
                            </a:rPr>
                          </m:ctrlPr>
                        </m:groupChrPr>
                        <m:e/>
                      </m:groupCh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  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𝑇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=0</m:t>
                      </m:r>
                      <m:groupChr>
                        <m:groupChrPr>
                          <m:chr m:val="⇒"/>
                          <m:pos m:val="top"/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groupChrPr>
                        <m:e/>
                      </m:groupCh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  1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𝑇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=0</m:t>
                      </m:r>
                      <m:groupChr>
                        <m:groupChrPr>
                          <m:chr m:val="⇒"/>
                          <m:pos m:val="top"/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groupChrPr>
                        <m:e/>
                      </m:groupChr>
                      <m:r>
                        <a:rPr lang="en-US" altLang="zh-CN" b="0" i="1" smtClean="0">
                          <a:latin typeface="Cambria Math"/>
                        </a:rPr>
                        <m:t>𝑇𝑣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𝑇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172" y="5589499"/>
                <a:ext cx="6773328" cy="839140"/>
              </a:xfrm>
              <a:prstGeom prst="rect">
                <a:avLst/>
              </a:prstGeom>
              <a:blipFill>
                <a:blip r:embed="rId6"/>
                <a:stretch>
                  <a:fillRect l="-1121" b="-5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xmlns="" id="{67ECC1E8-9A94-794A-BB77-5DBAA4CC71C9}"/>
                  </a:ext>
                </a:extLst>
              </p:cNvPr>
              <p:cNvSpPr/>
              <p:nvPr/>
            </p:nvSpPr>
            <p:spPr>
              <a:xfrm>
                <a:off x="7506479" y="6243973"/>
                <a:ext cx="8780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𝑣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7ECC1E8-9A94-794A-BB77-5DBAA4CC71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479" y="6243973"/>
                <a:ext cx="87806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5" dirty="0">
                <a:latin typeface="黑体" panose="02010609060101010101" pitchFamily="49" charset="-122"/>
                <a:ea typeface="黑体" panose="02010609060101010101" pitchFamily="49" charset="-122"/>
              </a:rPr>
              <a:t>平行图像平面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88987" y="5370091"/>
            <a:ext cx="70040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图像校正：令两图像“平行”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01239" y="6028459"/>
            <a:ext cx="2258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为何有用？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94137" y="6019227"/>
            <a:ext cx="5026661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zh-CN" altLang="en-US" sz="2400" spc="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极几何约束 →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</a:t>
            </a:r>
            <a:r>
              <a:rPr sz="2400" spc="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v </a:t>
            </a:r>
            <a:r>
              <a:rPr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=</a:t>
            </a:r>
            <a:r>
              <a:rPr sz="2400" spc="35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spc="1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v’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可通过线性插值合成新视图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209550" y="914400"/>
            <a:ext cx="8468360" cy="4210368"/>
            <a:chOff x="209550" y="914400"/>
            <a:chExt cx="8468360" cy="4210368"/>
          </a:xfrm>
        </p:grpSpPr>
        <p:sp>
          <p:nvSpPr>
            <p:cNvPr id="6" name="object 6"/>
            <p:cNvSpPr/>
            <p:nvPr/>
          </p:nvSpPr>
          <p:spPr>
            <a:xfrm>
              <a:off x="2867025" y="914400"/>
              <a:ext cx="2679700" cy="2225040"/>
            </a:xfrm>
            <a:custGeom>
              <a:avLst/>
              <a:gdLst/>
              <a:ahLst/>
              <a:cxnLst/>
              <a:rect l="l" t="t" r="r" b="b"/>
              <a:pathLst>
                <a:path w="2679700" h="2225040">
                  <a:moveTo>
                    <a:pt x="147308" y="97317"/>
                  </a:moveTo>
                  <a:lnTo>
                    <a:pt x="87594" y="97317"/>
                  </a:lnTo>
                  <a:lnTo>
                    <a:pt x="2654846" y="2224468"/>
                  </a:lnTo>
                  <a:lnTo>
                    <a:pt x="2679153" y="2195131"/>
                  </a:lnTo>
                  <a:lnTo>
                    <a:pt x="147308" y="97317"/>
                  </a:lnTo>
                  <a:close/>
                </a:path>
                <a:path w="2679700" h="2225040">
                  <a:moveTo>
                    <a:pt x="0" y="0"/>
                  </a:moveTo>
                  <a:lnTo>
                    <a:pt x="85918" y="194886"/>
                  </a:lnTo>
                  <a:lnTo>
                    <a:pt x="87594" y="97317"/>
                  </a:lnTo>
                  <a:lnTo>
                    <a:pt x="147308" y="97317"/>
                  </a:lnTo>
                  <a:lnTo>
                    <a:pt x="111902" y="67980"/>
                  </a:lnTo>
                  <a:lnTo>
                    <a:pt x="207460" y="48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90825" y="2006600"/>
              <a:ext cx="1200150" cy="1193800"/>
            </a:xfrm>
            <a:custGeom>
              <a:avLst/>
              <a:gdLst/>
              <a:ahLst/>
              <a:cxnLst/>
              <a:rect l="l" t="t" r="r" b="b"/>
              <a:pathLst>
                <a:path w="1200150" h="1193800">
                  <a:moveTo>
                    <a:pt x="0" y="1193800"/>
                  </a:moveTo>
                  <a:lnTo>
                    <a:pt x="120015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06306" y="1385887"/>
              <a:ext cx="526415" cy="511175"/>
            </a:xfrm>
            <a:custGeom>
              <a:avLst/>
              <a:gdLst/>
              <a:ahLst/>
              <a:cxnLst/>
              <a:rect l="l" t="t" r="r" b="b"/>
              <a:pathLst>
                <a:path w="526414" h="511175">
                  <a:moveTo>
                    <a:pt x="526018" y="0"/>
                  </a:moveTo>
                  <a:lnTo>
                    <a:pt x="322929" y="64168"/>
                  </a:lnTo>
                  <a:lnTo>
                    <a:pt x="419734" y="76466"/>
                  </a:lnTo>
                  <a:lnTo>
                    <a:pt x="0" y="483207"/>
                  </a:lnTo>
                  <a:lnTo>
                    <a:pt x="26513" y="510567"/>
                  </a:lnTo>
                  <a:lnTo>
                    <a:pt x="446248" y="103828"/>
                  </a:lnTo>
                  <a:lnTo>
                    <a:pt x="489585" y="103828"/>
                  </a:lnTo>
                  <a:lnTo>
                    <a:pt x="526018" y="0"/>
                  </a:lnTo>
                  <a:close/>
                </a:path>
                <a:path w="526414" h="511175">
                  <a:moveTo>
                    <a:pt x="489585" y="103828"/>
                  </a:moveTo>
                  <a:lnTo>
                    <a:pt x="446248" y="103828"/>
                  </a:lnTo>
                  <a:lnTo>
                    <a:pt x="455498" y="200972"/>
                  </a:lnTo>
                  <a:lnTo>
                    <a:pt x="489585" y="103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3"/>
                  </a:moveTo>
                  <a:lnTo>
                    <a:pt x="6838" y="91743"/>
                  </a:lnTo>
                  <a:lnTo>
                    <a:pt x="25881" y="54920"/>
                  </a:lnTo>
                  <a:lnTo>
                    <a:pt x="54920" y="25881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1"/>
                  </a:lnTo>
                  <a:lnTo>
                    <a:pt x="242405" y="54920"/>
                  </a:lnTo>
                  <a:lnTo>
                    <a:pt x="261448" y="91743"/>
                  </a:lnTo>
                  <a:lnTo>
                    <a:pt x="268287" y="134143"/>
                  </a:lnTo>
                  <a:lnTo>
                    <a:pt x="261448" y="176543"/>
                  </a:lnTo>
                  <a:lnTo>
                    <a:pt x="242405" y="213366"/>
                  </a:lnTo>
                  <a:lnTo>
                    <a:pt x="213366" y="242405"/>
                  </a:lnTo>
                  <a:lnTo>
                    <a:pt x="176543" y="261448"/>
                  </a:lnTo>
                  <a:lnTo>
                    <a:pt x="134143" y="268287"/>
                  </a:lnTo>
                  <a:lnTo>
                    <a:pt x="91743" y="261448"/>
                  </a:lnTo>
                  <a:lnTo>
                    <a:pt x="54920" y="242405"/>
                  </a:lnTo>
                  <a:lnTo>
                    <a:pt x="25881" y="213366"/>
                  </a:lnTo>
                  <a:lnTo>
                    <a:pt x="6838" y="176543"/>
                  </a:lnTo>
                  <a:lnTo>
                    <a:pt x="0" y="13414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3939540" y="1177607"/>
              <a:ext cx="217804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-360" dirty="0">
                  <a:latin typeface="Arial Unicode MS"/>
                  <a:cs typeface="Arial Unicode MS"/>
                </a:rPr>
                <a:t>P</a:t>
              </a:r>
              <a:endParaRPr sz="2800">
                <a:latin typeface="Arial Unicode MS"/>
                <a:cs typeface="Arial Unicode M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4"/>
                  </a:moveTo>
                  <a:lnTo>
                    <a:pt x="6838" y="91744"/>
                  </a:lnTo>
                  <a:lnTo>
                    <a:pt x="25881" y="54920"/>
                  </a:lnTo>
                  <a:lnTo>
                    <a:pt x="54920" y="25882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2"/>
                  </a:lnTo>
                  <a:lnTo>
                    <a:pt x="242405" y="54920"/>
                  </a:lnTo>
                  <a:lnTo>
                    <a:pt x="261448" y="91744"/>
                  </a:lnTo>
                  <a:lnTo>
                    <a:pt x="268287" y="134144"/>
                  </a:lnTo>
                  <a:lnTo>
                    <a:pt x="261448" y="176543"/>
                  </a:lnTo>
                  <a:lnTo>
                    <a:pt x="242405" y="213367"/>
                  </a:lnTo>
                  <a:lnTo>
                    <a:pt x="213366" y="242405"/>
                  </a:lnTo>
                  <a:lnTo>
                    <a:pt x="176543" y="261449"/>
                  </a:lnTo>
                  <a:lnTo>
                    <a:pt x="134143" y="268288"/>
                  </a:lnTo>
                  <a:lnTo>
                    <a:pt x="91743" y="261449"/>
                  </a:lnTo>
                  <a:lnTo>
                    <a:pt x="54920" y="242405"/>
                  </a:lnTo>
                  <a:lnTo>
                    <a:pt x="25881" y="213367"/>
                  </a:lnTo>
                  <a:lnTo>
                    <a:pt x="6838" y="176543"/>
                  </a:lnTo>
                  <a:lnTo>
                    <a:pt x="0" y="13414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8384540" y="3144520"/>
              <a:ext cx="29337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5" dirty="0">
                  <a:latin typeface="Arial Unicode MS"/>
                  <a:cs typeface="Arial Unicode MS"/>
                </a:rPr>
                <a:t>e</a:t>
              </a:r>
              <a:r>
                <a:rPr sz="2400" spc="250" dirty="0">
                  <a:latin typeface="Arial Unicode MS"/>
                  <a:cs typeface="Arial Unicode MS"/>
                </a:rPr>
                <a:t>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419225" y="4648200"/>
              <a:ext cx="5743575" cy="0"/>
            </a:xfrm>
            <a:custGeom>
              <a:avLst/>
              <a:gdLst/>
              <a:ahLst/>
              <a:cxnLst/>
              <a:rect l="l" t="t" r="r" b="b"/>
              <a:pathLst>
                <a:path w="5743575">
                  <a:moveTo>
                    <a:pt x="0" y="0"/>
                  </a:moveTo>
                  <a:lnTo>
                    <a:pt x="5743575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2301239" y="2915920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358900" y="3373437"/>
              <a:ext cx="1284605" cy="1304925"/>
            </a:xfrm>
            <a:custGeom>
              <a:avLst/>
              <a:gdLst/>
              <a:ahLst/>
              <a:cxnLst/>
              <a:rect l="l" t="t" r="r" b="b"/>
              <a:pathLst>
                <a:path w="1284605" h="1304925">
                  <a:moveTo>
                    <a:pt x="0" y="1304925"/>
                  </a:moveTo>
                  <a:lnTo>
                    <a:pt x="128428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67400" y="3459162"/>
              <a:ext cx="1395730" cy="1157605"/>
            </a:xfrm>
            <a:custGeom>
              <a:avLst/>
              <a:gdLst/>
              <a:ahLst/>
              <a:cxnLst/>
              <a:rect l="l" t="t" r="r" b="b"/>
              <a:pathLst>
                <a:path w="1395729" h="1157604">
                  <a:moveTo>
                    <a:pt x="0" y="0"/>
                  </a:moveTo>
                  <a:lnTo>
                    <a:pt x="1395413" y="115728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5869940" y="2992120"/>
              <a:ext cx="30797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95" dirty="0">
                  <a:latin typeface="Arial Unicode MS"/>
                  <a:cs typeface="Arial Unicode MS"/>
                </a:rPr>
                <a:t>p</a:t>
              </a:r>
              <a:r>
                <a:rPr sz="2400" spc="250" dirty="0">
                  <a:latin typeface="Arial Unicode MS"/>
                  <a:cs typeface="Arial Unicode MS"/>
                </a:rPr>
                <a:t>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7180262" y="4535487"/>
              <a:ext cx="166687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52600" y="3352800"/>
              <a:ext cx="1676400" cy="0"/>
            </a:xfrm>
            <a:custGeom>
              <a:avLst/>
              <a:gdLst/>
              <a:ahLst/>
              <a:cxnLst/>
              <a:rect l="l" t="t" r="r" b="b"/>
              <a:pathLst>
                <a:path w="1676400">
                  <a:moveTo>
                    <a:pt x="0" y="0"/>
                  </a:moveTo>
                  <a:lnTo>
                    <a:pt x="16764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81600" y="3429000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134350" y="33337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391400" y="3429000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307340" y="2763520"/>
              <a:ext cx="19431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/>
                  <a:cs typeface="Arial Unicode MS"/>
                </a:rPr>
                <a:t>e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209550" y="32861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1000" y="3352800"/>
              <a:ext cx="685800" cy="1905"/>
            </a:xfrm>
            <a:custGeom>
              <a:avLst/>
              <a:gdLst/>
              <a:ahLst/>
              <a:cxnLst/>
              <a:rect l="l" t="t" r="r" b="b"/>
              <a:pathLst>
                <a:path w="685800" h="1904">
                  <a:moveTo>
                    <a:pt x="0" y="0"/>
                  </a:moveTo>
                  <a:lnTo>
                    <a:pt x="685800" y="1588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59050" y="3292475"/>
              <a:ext cx="166688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32475" y="3416300"/>
              <a:ext cx="166688" cy="16351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14451" y="3713162"/>
              <a:ext cx="152400" cy="970280"/>
            </a:xfrm>
            <a:custGeom>
              <a:avLst/>
              <a:gdLst/>
              <a:ahLst/>
              <a:cxnLst/>
              <a:rect l="l" t="t" r="r" b="b"/>
              <a:pathLst>
                <a:path w="152400" h="970279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969962"/>
                  </a:lnTo>
                  <a:lnTo>
                    <a:pt x="101598" y="969962"/>
                  </a:lnTo>
                  <a:lnTo>
                    <a:pt x="101600" y="152400"/>
                  </a:lnTo>
                  <a:close/>
                </a:path>
                <a:path w="152400" h="970279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57635" y="4301945"/>
              <a:ext cx="766445" cy="395605"/>
            </a:xfrm>
            <a:custGeom>
              <a:avLst/>
              <a:gdLst/>
              <a:ahLst/>
              <a:cxnLst/>
              <a:rect l="l" t="t" r="r" b="b"/>
              <a:pathLst>
                <a:path w="766444" h="395604">
                  <a:moveTo>
                    <a:pt x="595637" y="0"/>
                  </a:moveTo>
                  <a:lnTo>
                    <a:pt x="618053" y="45586"/>
                  </a:lnTo>
                  <a:lnTo>
                    <a:pt x="0" y="349495"/>
                  </a:lnTo>
                  <a:lnTo>
                    <a:pt x="22415" y="395081"/>
                  </a:lnTo>
                  <a:lnTo>
                    <a:pt x="640468" y="91174"/>
                  </a:lnTo>
                  <a:lnTo>
                    <a:pt x="697551" y="91174"/>
                  </a:lnTo>
                  <a:lnTo>
                    <a:pt x="766022" y="1132"/>
                  </a:lnTo>
                  <a:lnTo>
                    <a:pt x="595637" y="0"/>
                  </a:lnTo>
                  <a:close/>
                </a:path>
                <a:path w="766444" h="395604">
                  <a:moveTo>
                    <a:pt x="697551" y="91174"/>
                  </a:moveTo>
                  <a:lnTo>
                    <a:pt x="640468" y="91174"/>
                  </a:lnTo>
                  <a:lnTo>
                    <a:pt x="662885" y="136761"/>
                  </a:lnTo>
                  <a:lnTo>
                    <a:pt x="697551" y="91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90650" y="4606923"/>
              <a:ext cx="971550" cy="152400"/>
            </a:xfrm>
            <a:custGeom>
              <a:avLst/>
              <a:gdLst/>
              <a:ahLst/>
              <a:cxnLst/>
              <a:rect l="l" t="t" r="r" b="b"/>
              <a:pathLst>
                <a:path w="971550" h="152400">
                  <a:moveTo>
                    <a:pt x="920750" y="101599"/>
                  </a:moveTo>
                  <a:lnTo>
                    <a:pt x="819150" y="101599"/>
                  </a:lnTo>
                  <a:lnTo>
                    <a:pt x="819150" y="152399"/>
                  </a:lnTo>
                  <a:lnTo>
                    <a:pt x="920750" y="101599"/>
                  </a:lnTo>
                  <a:close/>
                </a:path>
                <a:path w="971550" h="152400">
                  <a:moveTo>
                    <a:pt x="819150" y="0"/>
                  </a:moveTo>
                  <a:lnTo>
                    <a:pt x="819150" y="50799"/>
                  </a:lnTo>
                  <a:lnTo>
                    <a:pt x="0" y="50801"/>
                  </a:lnTo>
                  <a:lnTo>
                    <a:pt x="0" y="101601"/>
                  </a:lnTo>
                  <a:lnTo>
                    <a:pt x="920750" y="101599"/>
                  </a:lnTo>
                  <a:lnTo>
                    <a:pt x="971550" y="76199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276350" y="45815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1145539" y="37202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y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2196464" y="41774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z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1488439" y="4733608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r>
                <a:rPr sz="2400" spc="135" baseline="-19097" dirty="0">
                  <a:latin typeface="Arial Unicode MS"/>
                  <a:cs typeface="Arial Unicode MS"/>
                </a:rPr>
                <a:t>1</a:t>
              </a:r>
              <a:endParaRPr sz="2400" baseline="-19097">
                <a:latin typeface="Arial Unicode MS"/>
                <a:cs typeface="Arial Unicode MS"/>
              </a:endParaRPr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2348864" y="4710874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x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1676400" y="3980920"/>
              <a:ext cx="2286635" cy="116839"/>
            </a:xfrm>
            <a:custGeom>
              <a:avLst/>
              <a:gdLst/>
              <a:ahLst/>
              <a:cxnLst/>
              <a:rect l="l" t="t" r="r" b="b"/>
              <a:pathLst>
                <a:path w="2286635" h="116839">
                  <a:moveTo>
                    <a:pt x="0" y="44979"/>
                  </a:moveTo>
                  <a:lnTo>
                    <a:pt x="0" y="70379"/>
                  </a:lnTo>
                  <a:lnTo>
                    <a:pt x="2213877" y="70380"/>
                  </a:lnTo>
                  <a:lnTo>
                    <a:pt x="2172196" y="94695"/>
                  </a:lnTo>
                  <a:lnTo>
                    <a:pt x="2170149" y="102471"/>
                  </a:lnTo>
                  <a:lnTo>
                    <a:pt x="2177218" y="114588"/>
                  </a:lnTo>
                  <a:lnTo>
                    <a:pt x="2184994" y="116634"/>
                  </a:lnTo>
                  <a:lnTo>
                    <a:pt x="2286058" y="57680"/>
                  </a:lnTo>
                  <a:lnTo>
                    <a:pt x="2264287" y="44980"/>
                  </a:lnTo>
                  <a:lnTo>
                    <a:pt x="0" y="44979"/>
                  </a:lnTo>
                  <a:close/>
                </a:path>
                <a:path w="2286635" h="116839">
                  <a:moveTo>
                    <a:pt x="2181371" y="0"/>
                  </a:moveTo>
                  <a:lnTo>
                    <a:pt x="2176334" y="2287"/>
                  </a:lnTo>
                  <a:lnTo>
                    <a:pt x="2170149" y="12890"/>
                  </a:lnTo>
                  <a:lnTo>
                    <a:pt x="2172196" y="20666"/>
                  </a:lnTo>
                  <a:lnTo>
                    <a:pt x="2213877" y="44980"/>
                  </a:lnTo>
                  <a:lnTo>
                    <a:pt x="2264287" y="44980"/>
                  </a:lnTo>
                  <a:lnTo>
                    <a:pt x="2189538" y="1376"/>
                  </a:lnTo>
                  <a:lnTo>
                    <a:pt x="2187916" y="842"/>
                  </a:lnTo>
                  <a:lnTo>
                    <a:pt x="21813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17446" y="2285941"/>
              <a:ext cx="118110" cy="1753235"/>
            </a:xfrm>
            <a:custGeom>
              <a:avLst/>
              <a:gdLst/>
              <a:ahLst/>
              <a:cxnLst/>
              <a:rect l="l" t="t" r="r" b="b"/>
              <a:pathLst>
                <a:path w="118110" h="1753235">
                  <a:moveTo>
                    <a:pt x="71654" y="72180"/>
                  </a:moveTo>
                  <a:lnTo>
                    <a:pt x="46254" y="72180"/>
                  </a:lnTo>
                  <a:lnTo>
                    <a:pt x="46253" y="1752658"/>
                  </a:lnTo>
                  <a:lnTo>
                    <a:pt x="71653" y="1752658"/>
                  </a:lnTo>
                  <a:lnTo>
                    <a:pt x="71654" y="72180"/>
                  </a:lnTo>
                  <a:close/>
                </a:path>
                <a:path w="118110" h="1753235">
                  <a:moveTo>
                    <a:pt x="58954" y="0"/>
                  </a:moveTo>
                  <a:lnTo>
                    <a:pt x="0" y="101064"/>
                  </a:lnTo>
                  <a:lnTo>
                    <a:pt x="2047" y="108840"/>
                  </a:lnTo>
                  <a:lnTo>
                    <a:pt x="14164" y="115909"/>
                  </a:lnTo>
                  <a:lnTo>
                    <a:pt x="21940" y="113861"/>
                  </a:lnTo>
                  <a:lnTo>
                    <a:pt x="46254" y="72180"/>
                  </a:lnTo>
                  <a:lnTo>
                    <a:pt x="101059" y="72180"/>
                  </a:lnTo>
                  <a:lnTo>
                    <a:pt x="58954" y="0"/>
                  </a:lnTo>
                  <a:close/>
                </a:path>
                <a:path w="118110" h="1753235">
                  <a:moveTo>
                    <a:pt x="101059" y="72180"/>
                  </a:moveTo>
                  <a:lnTo>
                    <a:pt x="71654" y="72180"/>
                  </a:lnTo>
                  <a:lnTo>
                    <a:pt x="95968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101059" y="72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4117340" y="36821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5" name="object 45"/>
            <p:cNvSpPr txBox="1"/>
            <p:nvPr/>
          </p:nvSpPr>
          <p:spPr>
            <a:xfrm>
              <a:off x="1831339" y="2158174"/>
              <a:ext cx="1403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Arial Unicode MS"/>
                  <a:cs typeface="Arial Unicode MS"/>
                </a:rPr>
                <a:t>v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5181600" y="3980920"/>
              <a:ext cx="2286635" cy="116839"/>
            </a:xfrm>
            <a:custGeom>
              <a:avLst/>
              <a:gdLst/>
              <a:ahLst/>
              <a:cxnLst/>
              <a:rect l="l" t="t" r="r" b="b"/>
              <a:pathLst>
                <a:path w="2286634" h="116839">
                  <a:moveTo>
                    <a:pt x="0" y="44979"/>
                  </a:moveTo>
                  <a:lnTo>
                    <a:pt x="0" y="70379"/>
                  </a:lnTo>
                  <a:lnTo>
                    <a:pt x="2213877" y="70380"/>
                  </a:lnTo>
                  <a:lnTo>
                    <a:pt x="2172196" y="94695"/>
                  </a:lnTo>
                  <a:lnTo>
                    <a:pt x="2170149" y="102471"/>
                  </a:lnTo>
                  <a:lnTo>
                    <a:pt x="2177218" y="114588"/>
                  </a:lnTo>
                  <a:lnTo>
                    <a:pt x="2184994" y="116634"/>
                  </a:lnTo>
                  <a:lnTo>
                    <a:pt x="2286058" y="57680"/>
                  </a:lnTo>
                  <a:lnTo>
                    <a:pt x="2264287" y="44980"/>
                  </a:lnTo>
                  <a:lnTo>
                    <a:pt x="0" y="44979"/>
                  </a:lnTo>
                  <a:close/>
                </a:path>
                <a:path w="2286634" h="116839">
                  <a:moveTo>
                    <a:pt x="2181371" y="0"/>
                  </a:moveTo>
                  <a:lnTo>
                    <a:pt x="2176334" y="2287"/>
                  </a:lnTo>
                  <a:lnTo>
                    <a:pt x="2170149" y="12890"/>
                  </a:lnTo>
                  <a:lnTo>
                    <a:pt x="2172196" y="20666"/>
                  </a:lnTo>
                  <a:lnTo>
                    <a:pt x="2213877" y="44980"/>
                  </a:lnTo>
                  <a:lnTo>
                    <a:pt x="2264287" y="44980"/>
                  </a:lnTo>
                  <a:lnTo>
                    <a:pt x="2189538" y="1376"/>
                  </a:lnTo>
                  <a:lnTo>
                    <a:pt x="2187916" y="842"/>
                  </a:lnTo>
                  <a:lnTo>
                    <a:pt x="21813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122646" y="2285941"/>
              <a:ext cx="118110" cy="1753235"/>
            </a:xfrm>
            <a:custGeom>
              <a:avLst/>
              <a:gdLst/>
              <a:ahLst/>
              <a:cxnLst/>
              <a:rect l="l" t="t" r="r" b="b"/>
              <a:pathLst>
                <a:path w="118110" h="1753235">
                  <a:moveTo>
                    <a:pt x="71654" y="72180"/>
                  </a:moveTo>
                  <a:lnTo>
                    <a:pt x="46254" y="72180"/>
                  </a:lnTo>
                  <a:lnTo>
                    <a:pt x="46253" y="1752658"/>
                  </a:lnTo>
                  <a:lnTo>
                    <a:pt x="71653" y="1752658"/>
                  </a:lnTo>
                  <a:lnTo>
                    <a:pt x="71654" y="72180"/>
                  </a:lnTo>
                  <a:close/>
                </a:path>
                <a:path w="118110" h="1753235">
                  <a:moveTo>
                    <a:pt x="58954" y="0"/>
                  </a:moveTo>
                  <a:lnTo>
                    <a:pt x="0" y="101064"/>
                  </a:lnTo>
                  <a:lnTo>
                    <a:pt x="2047" y="108840"/>
                  </a:lnTo>
                  <a:lnTo>
                    <a:pt x="14164" y="115909"/>
                  </a:lnTo>
                  <a:lnTo>
                    <a:pt x="21940" y="113861"/>
                  </a:lnTo>
                  <a:lnTo>
                    <a:pt x="46254" y="72180"/>
                  </a:lnTo>
                  <a:lnTo>
                    <a:pt x="101059" y="72180"/>
                  </a:lnTo>
                  <a:lnTo>
                    <a:pt x="58954" y="0"/>
                  </a:lnTo>
                  <a:close/>
                </a:path>
                <a:path w="118110" h="1753235">
                  <a:moveTo>
                    <a:pt x="101059" y="72180"/>
                  </a:moveTo>
                  <a:lnTo>
                    <a:pt x="71654" y="72180"/>
                  </a:lnTo>
                  <a:lnTo>
                    <a:pt x="95968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101059" y="72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 txBox="1"/>
            <p:nvPr/>
          </p:nvSpPr>
          <p:spPr>
            <a:xfrm>
              <a:off x="7622540" y="3682174"/>
              <a:ext cx="22987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90" dirty="0">
                  <a:latin typeface="Arial Unicode MS"/>
                  <a:cs typeface="Arial Unicode MS"/>
                </a:rPr>
                <a:t>u’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5336540" y="2158174"/>
              <a:ext cx="2139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85" dirty="0">
                  <a:latin typeface="Arial Unicode MS"/>
                  <a:cs typeface="Arial Unicode MS"/>
                </a:rPr>
                <a:t>v’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3225"/>
            <a:ext cx="79997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图像校正：令两图像“平行”</a:t>
            </a:r>
          </a:p>
        </p:txBody>
      </p:sp>
      <p:sp>
        <p:nvSpPr>
          <p:cNvPr id="3" name="object 3"/>
          <p:cNvSpPr/>
          <p:nvPr/>
        </p:nvSpPr>
        <p:spPr>
          <a:xfrm>
            <a:off x="1066800" y="1219200"/>
            <a:ext cx="5969390" cy="24904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3636962"/>
            <a:ext cx="6629400" cy="2851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83450" y="2286000"/>
            <a:ext cx="511175" cy="2438400"/>
          </a:xfrm>
          <a:custGeom>
            <a:avLst/>
            <a:gdLst/>
            <a:ahLst/>
            <a:cxnLst/>
            <a:rect l="l" t="t" r="r" b="b"/>
            <a:pathLst>
              <a:path w="511175" h="2438400">
                <a:moveTo>
                  <a:pt x="171470" y="2226269"/>
                </a:moveTo>
                <a:lnTo>
                  <a:pt x="152400" y="2438400"/>
                </a:lnTo>
                <a:lnTo>
                  <a:pt x="333546" y="2326378"/>
                </a:lnTo>
                <a:lnTo>
                  <a:pt x="278070" y="2292112"/>
                </a:lnTo>
                <a:lnTo>
                  <a:pt x="296230" y="2258724"/>
                </a:lnTo>
                <a:lnTo>
                  <a:pt x="224012" y="2258724"/>
                </a:lnTo>
                <a:lnTo>
                  <a:pt x="171470" y="2226269"/>
                </a:lnTo>
                <a:close/>
              </a:path>
              <a:path w="511175" h="2438400">
                <a:moveTo>
                  <a:pt x="168871" y="171145"/>
                </a:moveTo>
                <a:lnTo>
                  <a:pt x="89547" y="171145"/>
                </a:lnTo>
                <a:lnTo>
                  <a:pt x="120138" y="212004"/>
                </a:lnTo>
                <a:lnTo>
                  <a:pt x="188423" y="309472"/>
                </a:lnTo>
                <a:lnTo>
                  <a:pt x="251853" y="408767"/>
                </a:lnTo>
                <a:lnTo>
                  <a:pt x="281015" y="458884"/>
                </a:lnTo>
                <a:lnTo>
                  <a:pt x="308597" y="510023"/>
                </a:lnTo>
                <a:lnTo>
                  <a:pt x="334201" y="561930"/>
                </a:lnTo>
                <a:lnTo>
                  <a:pt x="357645" y="614695"/>
                </a:lnTo>
                <a:lnTo>
                  <a:pt x="378752" y="668403"/>
                </a:lnTo>
                <a:lnTo>
                  <a:pt x="397338" y="723148"/>
                </a:lnTo>
                <a:lnTo>
                  <a:pt x="413230" y="779025"/>
                </a:lnTo>
                <a:lnTo>
                  <a:pt x="426250" y="836136"/>
                </a:lnTo>
                <a:lnTo>
                  <a:pt x="436044" y="895588"/>
                </a:lnTo>
                <a:lnTo>
                  <a:pt x="442668" y="958517"/>
                </a:lnTo>
                <a:lnTo>
                  <a:pt x="446402" y="1024604"/>
                </a:lnTo>
                <a:lnTo>
                  <a:pt x="447480" y="1093218"/>
                </a:lnTo>
                <a:lnTo>
                  <a:pt x="446152" y="1163746"/>
                </a:lnTo>
                <a:lnTo>
                  <a:pt x="442676" y="1235579"/>
                </a:lnTo>
                <a:lnTo>
                  <a:pt x="437320" y="1308116"/>
                </a:lnTo>
                <a:lnTo>
                  <a:pt x="430357" y="1380765"/>
                </a:lnTo>
                <a:lnTo>
                  <a:pt x="422057" y="1452938"/>
                </a:lnTo>
                <a:lnTo>
                  <a:pt x="412699" y="1524049"/>
                </a:lnTo>
                <a:lnTo>
                  <a:pt x="402556" y="1593518"/>
                </a:lnTo>
                <a:lnTo>
                  <a:pt x="391908" y="1660767"/>
                </a:lnTo>
                <a:lnTo>
                  <a:pt x="381030" y="1725218"/>
                </a:lnTo>
                <a:lnTo>
                  <a:pt x="370201" y="1786300"/>
                </a:lnTo>
                <a:lnTo>
                  <a:pt x="359698" y="1843444"/>
                </a:lnTo>
                <a:lnTo>
                  <a:pt x="349797" y="1896083"/>
                </a:lnTo>
                <a:lnTo>
                  <a:pt x="339930" y="1944348"/>
                </a:lnTo>
                <a:lnTo>
                  <a:pt x="329335" y="1989226"/>
                </a:lnTo>
                <a:lnTo>
                  <a:pt x="317997" y="2031320"/>
                </a:lnTo>
                <a:lnTo>
                  <a:pt x="305973" y="2070839"/>
                </a:lnTo>
                <a:lnTo>
                  <a:pt x="293316" y="2107989"/>
                </a:lnTo>
                <a:lnTo>
                  <a:pt x="266321" y="2176024"/>
                </a:lnTo>
                <a:lnTo>
                  <a:pt x="224012" y="2258724"/>
                </a:lnTo>
                <a:lnTo>
                  <a:pt x="296230" y="2258724"/>
                </a:lnTo>
                <a:lnTo>
                  <a:pt x="324953" y="2200408"/>
                </a:lnTo>
                <a:lnTo>
                  <a:pt x="353434" y="2128439"/>
                </a:lnTo>
                <a:lnTo>
                  <a:pt x="366730" y="2089299"/>
                </a:lnTo>
                <a:lnTo>
                  <a:pt x="379318" y="2047814"/>
                </a:lnTo>
                <a:lnTo>
                  <a:pt x="391140" y="2003797"/>
                </a:lnTo>
                <a:lnTo>
                  <a:pt x="402145" y="1957061"/>
                </a:lnTo>
                <a:lnTo>
                  <a:pt x="412202" y="1907820"/>
                </a:lnTo>
                <a:lnTo>
                  <a:pt x="422151" y="1854922"/>
                </a:lnTo>
                <a:lnTo>
                  <a:pt x="432725" y="1797385"/>
                </a:lnTo>
                <a:lnTo>
                  <a:pt x="443645" y="1735785"/>
                </a:lnTo>
                <a:lnTo>
                  <a:pt x="454626" y="1670696"/>
                </a:lnTo>
                <a:lnTo>
                  <a:pt x="465390" y="1602690"/>
                </a:lnTo>
                <a:lnTo>
                  <a:pt x="475656" y="1532332"/>
                </a:lnTo>
                <a:lnTo>
                  <a:pt x="485142" y="1460187"/>
                </a:lnTo>
                <a:lnTo>
                  <a:pt x="493567" y="1386818"/>
                </a:lnTo>
                <a:lnTo>
                  <a:pt x="500649" y="1312782"/>
                </a:lnTo>
                <a:lnTo>
                  <a:pt x="506102" y="1238634"/>
                </a:lnTo>
                <a:lnTo>
                  <a:pt x="509640" y="1164925"/>
                </a:lnTo>
                <a:lnTo>
                  <a:pt x="510971" y="1092197"/>
                </a:lnTo>
                <a:lnTo>
                  <a:pt x="509799" y="1020984"/>
                </a:lnTo>
                <a:lnTo>
                  <a:pt x="505813" y="951816"/>
                </a:lnTo>
                <a:lnTo>
                  <a:pt x="498689" y="885205"/>
                </a:lnTo>
                <a:lnTo>
                  <a:pt x="488149" y="821975"/>
                </a:lnTo>
                <a:lnTo>
                  <a:pt x="474296" y="761612"/>
                </a:lnTo>
                <a:lnTo>
                  <a:pt x="457455" y="702696"/>
                </a:lnTo>
                <a:lnTo>
                  <a:pt x="437840" y="645148"/>
                </a:lnTo>
                <a:lnTo>
                  <a:pt x="415664" y="588885"/>
                </a:lnTo>
                <a:lnTo>
                  <a:pt x="391139" y="533819"/>
                </a:lnTo>
                <a:lnTo>
                  <a:pt x="364477" y="479863"/>
                </a:lnTo>
                <a:lnTo>
                  <a:pt x="335885" y="426923"/>
                </a:lnTo>
                <a:lnTo>
                  <a:pt x="305358" y="374568"/>
                </a:lnTo>
                <a:lnTo>
                  <a:pt x="240424" y="273029"/>
                </a:lnTo>
                <a:lnTo>
                  <a:pt x="170969" y="173948"/>
                </a:lnTo>
                <a:lnTo>
                  <a:pt x="168871" y="171145"/>
                </a:lnTo>
                <a:close/>
              </a:path>
              <a:path w="511175" h="2438400">
                <a:moveTo>
                  <a:pt x="0" y="0"/>
                </a:moveTo>
                <a:lnTo>
                  <a:pt x="39061" y="209373"/>
                </a:lnTo>
                <a:lnTo>
                  <a:pt x="89547" y="171145"/>
                </a:lnTo>
                <a:lnTo>
                  <a:pt x="168871" y="171145"/>
                </a:lnTo>
                <a:lnTo>
                  <a:pt x="140172" y="132811"/>
                </a:lnTo>
                <a:lnTo>
                  <a:pt x="190935" y="943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47990" y="3068320"/>
            <a:ext cx="2495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latin typeface="Arial Unicode MS"/>
                <a:cs typeface="Arial Unicode MS"/>
              </a:rPr>
              <a:t>H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2940" y="6459728"/>
            <a:ext cx="1938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Unicode MS"/>
                <a:cs typeface="Arial Unicode MS"/>
              </a:rPr>
              <a:t>Courtesy </a:t>
            </a:r>
            <a:r>
              <a:rPr sz="1200" spc="15" dirty="0">
                <a:latin typeface="Arial Unicode MS"/>
                <a:cs typeface="Arial Unicode MS"/>
              </a:rPr>
              <a:t>figure </a:t>
            </a:r>
            <a:r>
              <a:rPr sz="1200" spc="-35" dirty="0">
                <a:latin typeface="Arial Unicode MS"/>
                <a:cs typeface="Arial Unicode MS"/>
              </a:rPr>
              <a:t>S.</a:t>
            </a:r>
            <a:r>
              <a:rPr sz="1200" spc="90" dirty="0">
                <a:latin typeface="Arial Unicode MS"/>
                <a:cs typeface="Arial Unicode MS"/>
              </a:rPr>
              <a:t> </a:t>
            </a:r>
            <a:r>
              <a:rPr sz="1200" dirty="0">
                <a:latin typeface="Arial Unicode MS"/>
                <a:cs typeface="Arial Unicode MS"/>
              </a:rPr>
              <a:t>Lazebnik</a:t>
            </a:r>
            <a:endParaRPr sz="1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191" y="191325"/>
            <a:ext cx="2519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</a:rPr>
              <a:t>图像校正</a:t>
            </a:r>
            <a:endParaRPr spc="-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65750" y="3255124"/>
            <a:ext cx="1406525" cy="1167765"/>
          </a:xfrm>
          <a:custGeom>
            <a:avLst/>
            <a:gdLst/>
            <a:ahLst/>
            <a:cxnLst/>
            <a:rect l="l" t="t" r="r" b="b"/>
            <a:pathLst>
              <a:path w="1406525" h="1167764">
                <a:moveTo>
                  <a:pt x="0" y="1167451"/>
                </a:moveTo>
                <a:lnTo>
                  <a:pt x="6297" y="297176"/>
                </a:lnTo>
                <a:lnTo>
                  <a:pt x="1406059" y="0"/>
                </a:lnTo>
                <a:lnTo>
                  <a:pt x="1399761" y="870274"/>
                </a:lnTo>
                <a:lnTo>
                  <a:pt x="0" y="116745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78100" y="2898576"/>
            <a:ext cx="1028700" cy="1409700"/>
          </a:xfrm>
          <a:custGeom>
            <a:avLst/>
            <a:gdLst/>
            <a:ahLst/>
            <a:cxnLst/>
            <a:rect l="l" t="t" r="r" b="b"/>
            <a:pathLst>
              <a:path w="1028700" h="1409700">
                <a:moveTo>
                  <a:pt x="0" y="0"/>
                </a:moveTo>
                <a:lnTo>
                  <a:pt x="1028700" y="446363"/>
                </a:lnTo>
                <a:lnTo>
                  <a:pt x="1028700" y="1409700"/>
                </a:lnTo>
                <a:lnTo>
                  <a:pt x="0" y="96333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86200" y="3546276"/>
            <a:ext cx="1028700" cy="1409700"/>
          </a:xfrm>
          <a:custGeom>
            <a:avLst/>
            <a:gdLst/>
            <a:ahLst/>
            <a:cxnLst/>
            <a:rect l="l" t="t" r="r" b="b"/>
            <a:pathLst>
              <a:path w="1028700" h="1409700">
                <a:moveTo>
                  <a:pt x="0" y="0"/>
                </a:moveTo>
                <a:lnTo>
                  <a:pt x="1028700" y="446363"/>
                </a:lnTo>
                <a:lnTo>
                  <a:pt x="1028700" y="1409700"/>
                </a:lnTo>
                <a:lnTo>
                  <a:pt x="0" y="96333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4000" y="4270176"/>
            <a:ext cx="1028700" cy="1409700"/>
          </a:xfrm>
          <a:custGeom>
            <a:avLst/>
            <a:gdLst/>
            <a:ahLst/>
            <a:cxnLst/>
            <a:rect l="l" t="t" r="r" b="b"/>
            <a:pathLst>
              <a:path w="1028700" h="1409700">
                <a:moveTo>
                  <a:pt x="0" y="0"/>
                </a:moveTo>
                <a:lnTo>
                  <a:pt x="1028700" y="446363"/>
                </a:lnTo>
                <a:lnTo>
                  <a:pt x="1028700" y="1409700"/>
                </a:lnTo>
                <a:lnTo>
                  <a:pt x="0" y="96333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6252" y="2287052"/>
            <a:ext cx="1351915" cy="1130935"/>
          </a:xfrm>
          <a:custGeom>
            <a:avLst/>
            <a:gdLst/>
            <a:ahLst/>
            <a:cxnLst/>
            <a:rect l="l" t="t" r="r" b="b"/>
            <a:pathLst>
              <a:path w="1351914" h="1130935">
                <a:moveTo>
                  <a:pt x="0" y="0"/>
                </a:moveTo>
                <a:lnTo>
                  <a:pt x="348529" y="711104"/>
                </a:lnTo>
                <a:lnTo>
                  <a:pt x="1351652" y="1130802"/>
                </a:lnTo>
                <a:lnTo>
                  <a:pt x="1003122" y="41969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91545" y="2323820"/>
            <a:ext cx="1435100" cy="1226185"/>
          </a:xfrm>
          <a:custGeom>
            <a:avLst/>
            <a:gdLst/>
            <a:ahLst/>
            <a:cxnLst/>
            <a:rect l="l" t="t" r="r" b="b"/>
            <a:pathLst>
              <a:path w="1435100" h="1226185">
                <a:moveTo>
                  <a:pt x="0" y="0"/>
                </a:moveTo>
                <a:lnTo>
                  <a:pt x="1381178" y="250190"/>
                </a:lnTo>
                <a:lnTo>
                  <a:pt x="1434902" y="1225940"/>
                </a:lnTo>
                <a:lnTo>
                  <a:pt x="53723" y="975750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5427" y="3047046"/>
            <a:ext cx="382905" cy="170815"/>
          </a:xfrm>
          <a:custGeom>
            <a:avLst/>
            <a:gdLst/>
            <a:ahLst/>
            <a:cxnLst/>
            <a:rect l="l" t="t" r="r" b="b"/>
            <a:pathLst>
              <a:path w="382905" h="170814">
                <a:moveTo>
                  <a:pt x="3144" y="0"/>
                </a:moveTo>
                <a:lnTo>
                  <a:pt x="0" y="7861"/>
                </a:lnTo>
                <a:lnTo>
                  <a:pt x="358678" y="151333"/>
                </a:lnTo>
                <a:lnTo>
                  <a:pt x="284596" y="162345"/>
                </a:lnTo>
                <a:lnTo>
                  <a:pt x="283000" y="164498"/>
                </a:lnTo>
                <a:lnTo>
                  <a:pt x="283687" y="169123"/>
                </a:lnTo>
                <a:lnTo>
                  <a:pt x="285841" y="170719"/>
                </a:lnTo>
                <a:lnTo>
                  <a:pt x="382590" y="156338"/>
                </a:lnTo>
                <a:lnTo>
                  <a:pt x="372558" y="143471"/>
                </a:lnTo>
                <a:lnTo>
                  <a:pt x="361822" y="143471"/>
                </a:lnTo>
                <a:lnTo>
                  <a:pt x="3144" y="0"/>
                </a:lnTo>
                <a:close/>
              </a:path>
              <a:path w="382905" h="170814">
                <a:moveTo>
                  <a:pt x="319788" y="78870"/>
                </a:moveTo>
                <a:lnTo>
                  <a:pt x="316101" y="81746"/>
                </a:lnTo>
                <a:lnTo>
                  <a:pt x="315771" y="84406"/>
                </a:lnTo>
                <a:lnTo>
                  <a:pt x="361822" y="143471"/>
                </a:lnTo>
                <a:lnTo>
                  <a:pt x="372558" y="143471"/>
                </a:lnTo>
                <a:lnTo>
                  <a:pt x="322449" y="79199"/>
                </a:lnTo>
                <a:lnTo>
                  <a:pt x="319788" y="788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17716" y="3050976"/>
            <a:ext cx="99060" cy="381635"/>
          </a:xfrm>
          <a:custGeom>
            <a:avLst/>
            <a:gdLst/>
            <a:ahLst/>
            <a:cxnLst/>
            <a:rect l="l" t="t" r="r" b="b"/>
            <a:pathLst>
              <a:path w="99060" h="381635">
                <a:moveTo>
                  <a:pt x="4720" y="291583"/>
                </a:moveTo>
                <a:lnTo>
                  <a:pt x="681" y="293940"/>
                </a:lnTo>
                <a:lnTo>
                  <a:pt x="0" y="296532"/>
                </a:lnTo>
                <a:lnTo>
                  <a:pt x="49284" y="381020"/>
                </a:lnTo>
                <a:lnTo>
                  <a:pt x="63320" y="356958"/>
                </a:lnTo>
                <a:lnTo>
                  <a:pt x="45050" y="356958"/>
                </a:lnTo>
                <a:lnTo>
                  <a:pt x="7312" y="292265"/>
                </a:lnTo>
                <a:lnTo>
                  <a:pt x="4720" y="291583"/>
                </a:lnTo>
                <a:close/>
              </a:path>
              <a:path w="99060" h="381635">
                <a:moveTo>
                  <a:pt x="53516" y="0"/>
                </a:moveTo>
                <a:lnTo>
                  <a:pt x="45050" y="0"/>
                </a:lnTo>
                <a:lnTo>
                  <a:pt x="45050" y="356958"/>
                </a:lnTo>
                <a:lnTo>
                  <a:pt x="53517" y="356958"/>
                </a:lnTo>
                <a:lnTo>
                  <a:pt x="53516" y="0"/>
                </a:lnTo>
                <a:close/>
              </a:path>
              <a:path w="99060" h="381635">
                <a:moveTo>
                  <a:pt x="93847" y="291583"/>
                </a:moveTo>
                <a:lnTo>
                  <a:pt x="91255" y="292265"/>
                </a:lnTo>
                <a:lnTo>
                  <a:pt x="53517" y="356958"/>
                </a:lnTo>
                <a:lnTo>
                  <a:pt x="63320" y="356958"/>
                </a:lnTo>
                <a:lnTo>
                  <a:pt x="98568" y="296531"/>
                </a:lnTo>
                <a:lnTo>
                  <a:pt x="97886" y="293938"/>
                </a:lnTo>
                <a:lnTo>
                  <a:pt x="93847" y="291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60827" y="3694746"/>
            <a:ext cx="382905" cy="170815"/>
          </a:xfrm>
          <a:custGeom>
            <a:avLst/>
            <a:gdLst/>
            <a:ahLst/>
            <a:cxnLst/>
            <a:rect l="l" t="t" r="r" b="b"/>
            <a:pathLst>
              <a:path w="382904" h="170814">
                <a:moveTo>
                  <a:pt x="3144" y="0"/>
                </a:moveTo>
                <a:lnTo>
                  <a:pt x="0" y="7861"/>
                </a:lnTo>
                <a:lnTo>
                  <a:pt x="358678" y="151333"/>
                </a:lnTo>
                <a:lnTo>
                  <a:pt x="284596" y="162345"/>
                </a:lnTo>
                <a:lnTo>
                  <a:pt x="283000" y="164498"/>
                </a:lnTo>
                <a:lnTo>
                  <a:pt x="283687" y="169123"/>
                </a:lnTo>
                <a:lnTo>
                  <a:pt x="285841" y="170719"/>
                </a:lnTo>
                <a:lnTo>
                  <a:pt x="382590" y="156338"/>
                </a:lnTo>
                <a:lnTo>
                  <a:pt x="372558" y="143471"/>
                </a:lnTo>
                <a:lnTo>
                  <a:pt x="361823" y="143471"/>
                </a:lnTo>
                <a:lnTo>
                  <a:pt x="3144" y="0"/>
                </a:lnTo>
                <a:close/>
              </a:path>
              <a:path w="382904" h="170814">
                <a:moveTo>
                  <a:pt x="319788" y="78870"/>
                </a:moveTo>
                <a:lnTo>
                  <a:pt x="316101" y="81746"/>
                </a:lnTo>
                <a:lnTo>
                  <a:pt x="315771" y="84406"/>
                </a:lnTo>
                <a:lnTo>
                  <a:pt x="361823" y="143471"/>
                </a:lnTo>
                <a:lnTo>
                  <a:pt x="372558" y="143471"/>
                </a:lnTo>
                <a:lnTo>
                  <a:pt x="322449" y="79199"/>
                </a:lnTo>
                <a:lnTo>
                  <a:pt x="319788" y="788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13116" y="3698676"/>
            <a:ext cx="99060" cy="381635"/>
          </a:xfrm>
          <a:custGeom>
            <a:avLst/>
            <a:gdLst/>
            <a:ahLst/>
            <a:cxnLst/>
            <a:rect l="l" t="t" r="r" b="b"/>
            <a:pathLst>
              <a:path w="99060" h="381635">
                <a:moveTo>
                  <a:pt x="4720" y="291583"/>
                </a:moveTo>
                <a:lnTo>
                  <a:pt x="681" y="293940"/>
                </a:lnTo>
                <a:lnTo>
                  <a:pt x="0" y="296532"/>
                </a:lnTo>
                <a:lnTo>
                  <a:pt x="49284" y="381020"/>
                </a:lnTo>
                <a:lnTo>
                  <a:pt x="63320" y="356958"/>
                </a:lnTo>
                <a:lnTo>
                  <a:pt x="45050" y="356958"/>
                </a:lnTo>
                <a:lnTo>
                  <a:pt x="7312" y="292265"/>
                </a:lnTo>
                <a:lnTo>
                  <a:pt x="4720" y="291583"/>
                </a:lnTo>
                <a:close/>
              </a:path>
              <a:path w="99060" h="381635">
                <a:moveTo>
                  <a:pt x="53516" y="0"/>
                </a:moveTo>
                <a:lnTo>
                  <a:pt x="45050" y="0"/>
                </a:lnTo>
                <a:lnTo>
                  <a:pt x="45050" y="356958"/>
                </a:lnTo>
                <a:lnTo>
                  <a:pt x="53517" y="356958"/>
                </a:lnTo>
                <a:lnTo>
                  <a:pt x="53516" y="0"/>
                </a:lnTo>
                <a:close/>
              </a:path>
              <a:path w="99060" h="381635">
                <a:moveTo>
                  <a:pt x="93847" y="291583"/>
                </a:moveTo>
                <a:lnTo>
                  <a:pt x="91255" y="292265"/>
                </a:lnTo>
                <a:lnTo>
                  <a:pt x="53517" y="356958"/>
                </a:lnTo>
                <a:lnTo>
                  <a:pt x="63320" y="356958"/>
                </a:lnTo>
                <a:lnTo>
                  <a:pt x="98568" y="296531"/>
                </a:lnTo>
                <a:lnTo>
                  <a:pt x="97886" y="293938"/>
                </a:lnTo>
                <a:lnTo>
                  <a:pt x="93847" y="291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08627" y="4393246"/>
            <a:ext cx="382905" cy="170815"/>
          </a:xfrm>
          <a:custGeom>
            <a:avLst/>
            <a:gdLst/>
            <a:ahLst/>
            <a:cxnLst/>
            <a:rect l="l" t="t" r="r" b="b"/>
            <a:pathLst>
              <a:path w="382904" h="170814">
                <a:moveTo>
                  <a:pt x="3144" y="0"/>
                </a:moveTo>
                <a:lnTo>
                  <a:pt x="0" y="7861"/>
                </a:lnTo>
                <a:lnTo>
                  <a:pt x="358678" y="151333"/>
                </a:lnTo>
                <a:lnTo>
                  <a:pt x="284596" y="162345"/>
                </a:lnTo>
                <a:lnTo>
                  <a:pt x="283000" y="164498"/>
                </a:lnTo>
                <a:lnTo>
                  <a:pt x="283687" y="169123"/>
                </a:lnTo>
                <a:lnTo>
                  <a:pt x="285841" y="170719"/>
                </a:lnTo>
                <a:lnTo>
                  <a:pt x="382590" y="156338"/>
                </a:lnTo>
                <a:lnTo>
                  <a:pt x="372558" y="143471"/>
                </a:lnTo>
                <a:lnTo>
                  <a:pt x="361823" y="143471"/>
                </a:lnTo>
                <a:lnTo>
                  <a:pt x="3144" y="0"/>
                </a:lnTo>
                <a:close/>
              </a:path>
              <a:path w="382904" h="170814">
                <a:moveTo>
                  <a:pt x="319788" y="78870"/>
                </a:moveTo>
                <a:lnTo>
                  <a:pt x="316101" y="81746"/>
                </a:lnTo>
                <a:lnTo>
                  <a:pt x="315771" y="84406"/>
                </a:lnTo>
                <a:lnTo>
                  <a:pt x="361823" y="143471"/>
                </a:lnTo>
                <a:lnTo>
                  <a:pt x="372558" y="143471"/>
                </a:lnTo>
                <a:lnTo>
                  <a:pt x="322449" y="79199"/>
                </a:lnTo>
                <a:lnTo>
                  <a:pt x="319788" y="788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60916" y="4397176"/>
            <a:ext cx="99060" cy="381635"/>
          </a:xfrm>
          <a:custGeom>
            <a:avLst/>
            <a:gdLst/>
            <a:ahLst/>
            <a:cxnLst/>
            <a:rect l="l" t="t" r="r" b="b"/>
            <a:pathLst>
              <a:path w="99060" h="381635">
                <a:moveTo>
                  <a:pt x="4720" y="291583"/>
                </a:moveTo>
                <a:lnTo>
                  <a:pt x="681" y="293940"/>
                </a:lnTo>
                <a:lnTo>
                  <a:pt x="0" y="296532"/>
                </a:lnTo>
                <a:lnTo>
                  <a:pt x="49284" y="381020"/>
                </a:lnTo>
                <a:lnTo>
                  <a:pt x="63320" y="356958"/>
                </a:lnTo>
                <a:lnTo>
                  <a:pt x="45050" y="356958"/>
                </a:lnTo>
                <a:lnTo>
                  <a:pt x="7312" y="292265"/>
                </a:lnTo>
                <a:lnTo>
                  <a:pt x="4720" y="291583"/>
                </a:lnTo>
                <a:close/>
              </a:path>
              <a:path w="99060" h="381635">
                <a:moveTo>
                  <a:pt x="53516" y="0"/>
                </a:moveTo>
                <a:lnTo>
                  <a:pt x="45050" y="0"/>
                </a:lnTo>
                <a:lnTo>
                  <a:pt x="45050" y="356958"/>
                </a:lnTo>
                <a:lnTo>
                  <a:pt x="53517" y="356958"/>
                </a:lnTo>
                <a:lnTo>
                  <a:pt x="53516" y="0"/>
                </a:lnTo>
                <a:close/>
              </a:path>
              <a:path w="99060" h="381635">
                <a:moveTo>
                  <a:pt x="93847" y="291583"/>
                </a:moveTo>
                <a:lnTo>
                  <a:pt x="91255" y="292265"/>
                </a:lnTo>
                <a:lnTo>
                  <a:pt x="53517" y="356958"/>
                </a:lnTo>
                <a:lnTo>
                  <a:pt x="63320" y="356958"/>
                </a:lnTo>
                <a:lnTo>
                  <a:pt x="98568" y="296531"/>
                </a:lnTo>
                <a:lnTo>
                  <a:pt x="97886" y="293938"/>
                </a:lnTo>
                <a:lnTo>
                  <a:pt x="93847" y="291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17540" y="4527584"/>
            <a:ext cx="10096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0" dirty="0">
                <a:latin typeface="Arial"/>
                <a:cs typeface="Arial"/>
              </a:rPr>
              <a:t>u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69740" y="3841784"/>
            <a:ext cx="10096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0" dirty="0">
                <a:latin typeface="Arial"/>
                <a:cs typeface="Arial"/>
              </a:rPr>
              <a:t>u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74339" y="3181468"/>
            <a:ext cx="10096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0" dirty="0">
                <a:latin typeface="Arial"/>
                <a:cs typeface="Arial"/>
              </a:rPr>
              <a:t>u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50840" y="4718084"/>
            <a:ext cx="9334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0" dirty="0">
                <a:latin typeface="Arial"/>
                <a:cs typeface="Arial"/>
              </a:rPr>
              <a:t>v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28440" y="3994184"/>
            <a:ext cx="9334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0" dirty="0">
                <a:latin typeface="Arial"/>
                <a:cs typeface="Arial"/>
              </a:rPr>
              <a:t>v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20339" y="3359268"/>
            <a:ext cx="9334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0" dirty="0">
                <a:latin typeface="Arial"/>
                <a:cs typeface="Arial"/>
              </a:rPr>
              <a:t>v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03340" y="4675751"/>
            <a:ext cx="1612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î</a:t>
            </a:r>
            <a:r>
              <a:rPr sz="1350" spc="15" baseline="-21604" dirty="0">
                <a:latin typeface="Arial"/>
                <a:cs typeface="Arial"/>
              </a:rPr>
              <a:t>2</a:t>
            </a:r>
            <a:endParaRPr sz="1350" baseline="-21604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64739" y="2846951"/>
            <a:ext cx="1612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î</a:t>
            </a:r>
            <a:r>
              <a:rPr sz="1350" spc="15" baseline="-21604" dirty="0">
                <a:latin typeface="Arial"/>
                <a:cs typeface="Arial"/>
              </a:rPr>
              <a:t>1</a:t>
            </a:r>
            <a:endParaRPr sz="1350" baseline="-21604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60140" y="3456551"/>
            <a:ext cx="174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î</a:t>
            </a:r>
            <a:r>
              <a:rPr sz="1350" spc="22" baseline="-21604" dirty="0">
                <a:latin typeface="Arial"/>
                <a:cs typeface="Arial"/>
              </a:rPr>
              <a:t>S</a:t>
            </a:r>
            <a:endParaRPr sz="1350" baseline="-21604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17139" y="2089142"/>
            <a:ext cx="1581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0" dirty="0">
                <a:latin typeface="Arial"/>
                <a:cs typeface="Arial"/>
              </a:rPr>
              <a:t>I</a:t>
            </a:r>
            <a:r>
              <a:rPr sz="1575" spc="0" baseline="-18518" dirty="0">
                <a:latin typeface="Arial"/>
                <a:cs typeface="Arial"/>
              </a:rPr>
              <a:t>1</a:t>
            </a:r>
            <a:endParaRPr sz="1575" baseline="-18518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55740" y="3091411"/>
            <a:ext cx="1581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0" dirty="0">
                <a:latin typeface="Arial"/>
                <a:cs typeface="Arial"/>
              </a:rPr>
              <a:t>I</a:t>
            </a:r>
            <a:r>
              <a:rPr sz="1575" spc="0" baseline="-18518" dirty="0">
                <a:latin typeface="Arial"/>
                <a:cs typeface="Arial"/>
              </a:rPr>
              <a:t>2</a:t>
            </a:r>
            <a:endParaRPr sz="1575" baseline="-18518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88740" y="2165342"/>
            <a:ext cx="1504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0" dirty="0">
                <a:latin typeface="Arial"/>
                <a:cs typeface="Arial"/>
              </a:rPr>
              <a:t>I</a:t>
            </a:r>
            <a:r>
              <a:rPr sz="1575" spc="0" baseline="-18518" dirty="0">
                <a:latin typeface="Arial"/>
                <a:cs typeface="Arial"/>
              </a:rPr>
              <a:t>s</a:t>
            </a:r>
            <a:endParaRPr sz="1575" baseline="-18518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99100" y="1857176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641340" y="1781365"/>
            <a:ext cx="144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P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438400" y="1907976"/>
            <a:ext cx="3098800" cy="2438400"/>
          </a:xfrm>
          <a:custGeom>
            <a:avLst/>
            <a:gdLst/>
            <a:ahLst/>
            <a:cxnLst/>
            <a:rect l="l" t="t" r="r" b="b"/>
            <a:pathLst>
              <a:path w="3098800" h="2438400">
                <a:moveTo>
                  <a:pt x="3098800" y="0"/>
                </a:moveTo>
                <a:lnTo>
                  <a:pt x="0" y="24384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62400" y="1907976"/>
            <a:ext cx="1574800" cy="3124200"/>
          </a:xfrm>
          <a:custGeom>
            <a:avLst/>
            <a:gdLst/>
            <a:ahLst/>
            <a:cxnLst/>
            <a:rect l="l" t="t" r="r" b="b"/>
            <a:pathLst>
              <a:path w="1574800" h="3124200">
                <a:moveTo>
                  <a:pt x="1574800" y="0"/>
                </a:moveTo>
                <a:lnTo>
                  <a:pt x="0" y="31242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37200" y="1907976"/>
            <a:ext cx="101600" cy="3962400"/>
          </a:xfrm>
          <a:custGeom>
            <a:avLst/>
            <a:gdLst/>
            <a:ahLst/>
            <a:cxnLst/>
            <a:rect l="l" t="t" r="r" b="b"/>
            <a:pathLst>
              <a:path w="101600" h="3962400">
                <a:moveTo>
                  <a:pt x="0" y="0"/>
                </a:moveTo>
                <a:lnTo>
                  <a:pt x="101600" y="39624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38400" y="4346376"/>
            <a:ext cx="3200400" cy="1524000"/>
          </a:xfrm>
          <a:custGeom>
            <a:avLst/>
            <a:gdLst/>
            <a:ahLst/>
            <a:cxnLst/>
            <a:rect l="l" t="t" r="r" b="b"/>
            <a:pathLst>
              <a:path w="3200400" h="1524000">
                <a:moveTo>
                  <a:pt x="0" y="0"/>
                </a:moveTo>
                <a:lnTo>
                  <a:pt x="3200400" y="15240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22700" y="3190676"/>
            <a:ext cx="762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49900" y="3812976"/>
            <a:ext cx="762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03800" y="2873176"/>
            <a:ext cx="762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87700" y="3685976"/>
            <a:ext cx="762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43400" y="4206676"/>
            <a:ext cx="762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575300" y="4867076"/>
            <a:ext cx="762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11600" y="5044876"/>
            <a:ext cx="762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00700" y="5832276"/>
            <a:ext cx="762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13000" y="4320976"/>
            <a:ext cx="762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717540" y="5758410"/>
            <a:ext cx="2470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"/>
                <a:cs typeface="Arial"/>
              </a:rPr>
              <a:t>C</a:t>
            </a:r>
            <a:r>
              <a:rPr sz="1575" spc="0" baseline="-18518" dirty="0">
                <a:latin typeface="Arial"/>
                <a:cs typeface="Arial"/>
              </a:rPr>
              <a:t>2</a:t>
            </a:r>
            <a:endParaRPr sz="1575" baseline="-18518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50640" y="5111742"/>
            <a:ext cx="2393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"/>
                <a:cs typeface="Arial"/>
              </a:rPr>
              <a:t>C</a:t>
            </a:r>
            <a:r>
              <a:rPr sz="1575" spc="0" baseline="-18518" dirty="0">
                <a:latin typeface="Arial"/>
                <a:cs typeface="Arial"/>
              </a:rPr>
              <a:t>s</a:t>
            </a:r>
            <a:endParaRPr sz="1575" baseline="-18518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212339" y="4298942"/>
            <a:ext cx="2470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"/>
                <a:cs typeface="Arial"/>
              </a:rPr>
              <a:t>C</a:t>
            </a:r>
            <a:r>
              <a:rPr sz="1575" spc="0" baseline="-18518" dirty="0">
                <a:latin typeface="Arial"/>
                <a:cs typeface="Arial"/>
              </a:rPr>
              <a:t>1</a:t>
            </a:r>
            <a:endParaRPr sz="1575" baseline="-18518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755139" y="2158174"/>
            <a:ext cx="288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Arial Unicode MS"/>
                <a:cs typeface="Arial Unicode MS"/>
              </a:rPr>
              <a:t>H</a:t>
            </a:r>
            <a:r>
              <a:rPr sz="1800" spc="97" baseline="-20833" dirty="0">
                <a:latin typeface="Arial Unicode MS"/>
                <a:cs typeface="Arial Unicode MS"/>
              </a:rPr>
              <a:t>1</a:t>
            </a:r>
            <a:endParaRPr sz="1800" baseline="-20833">
              <a:latin typeface="Arial Unicode MS"/>
              <a:cs typeface="Arial Unicode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956988" y="4215574"/>
            <a:ext cx="288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Arial Unicode MS"/>
                <a:cs typeface="Arial Unicode MS"/>
              </a:rPr>
              <a:t>H</a:t>
            </a:r>
            <a:r>
              <a:rPr sz="1800" spc="97" baseline="-20833" dirty="0">
                <a:latin typeface="Arial Unicode MS"/>
                <a:cs typeface="Arial Unicode MS"/>
              </a:rPr>
              <a:t>2</a:t>
            </a:r>
            <a:endParaRPr sz="1800" baseline="-20833">
              <a:latin typeface="Arial Unicode MS"/>
              <a:cs typeface="Arial Unicode M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981001" y="2362200"/>
            <a:ext cx="328295" cy="408940"/>
          </a:xfrm>
          <a:custGeom>
            <a:avLst/>
            <a:gdLst/>
            <a:ahLst/>
            <a:cxnLst/>
            <a:rect l="l" t="t" r="r" b="b"/>
            <a:pathLst>
              <a:path w="328294" h="408939">
                <a:moveTo>
                  <a:pt x="289358" y="0"/>
                </a:moveTo>
                <a:lnTo>
                  <a:pt x="85458" y="140265"/>
                </a:lnTo>
                <a:lnTo>
                  <a:pt x="52813" y="173997"/>
                </a:lnTo>
                <a:lnTo>
                  <a:pt x="36213" y="216165"/>
                </a:lnTo>
                <a:lnTo>
                  <a:pt x="36637" y="261481"/>
                </a:lnTo>
                <a:lnTo>
                  <a:pt x="55063" y="304656"/>
                </a:lnTo>
                <a:lnTo>
                  <a:pt x="64066" y="317743"/>
                </a:lnTo>
                <a:lnTo>
                  <a:pt x="0" y="361816"/>
                </a:lnTo>
                <a:lnTo>
                  <a:pt x="168207" y="408867"/>
                </a:lnTo>
                <a:lnTo>
                  <a:pt x="180307" y="279027"/>
                </a:lnTo>
                <a:lnTo>
                  <a:pt x="120347" y="279027"/>
                </a:lnTo>
                <a:lnTo>
                  <a:pt x="111344" y="265940"/>
                </a:lnTo>
                <a:lnTo>
                  <a:pt x="103566" y="247715"/>
                </a:lnTo>
                <a:lnTo>
                  <a:pt x="103387" y="228586"/>
                </a:lnTo>
                <a:lnTo>
                  <a:pt x="110394" y="210785"/>
                </a:lnTo>
                <a:lnTo>
                  <a:pt x="124175" y="196546"/>
                </a:lnTo>
                <a:lnTo>
                  <a:pt x="328074" y="56281"/>
                </a:lnTo>
                <a:lnTo>
                  <a:pt x="289358" y="0"/>
                </a:lnTo>
                <a:close/>
              </a:path>
              <a:path w="328294" h="408939">
                <a:moveTo>
                  <a:pt x="184414" y="234955"/>
                </a:moveTo>
                <a:lnTo>
                  <a:pt x="120347" y="279027"/>
                </a:lnTo>
                <a:lnTo>
                  <a:pt x="180307" y="279027"/>
                </a:lnTo>
                <a:lnTo>
                  <a:pt x="184414" y="234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553200" y="4191000"/>
            <a:ext cx="293370" cy="442595"/>
          </a:xfrm>
          <a:custGeom>
            <a:avLst/>
            <a:gdLst/>
            <a:ahLst/>
            <a:cxnLst/>
            <a:rect l="l" t="t" r="r" b="b"/>
            <a:pathLst>
              <a:path w="293370" h="442595">
                <a:moveTo>
                  <a:pt x="146577" y="197858"/>
                </a:moveTo>
                <a:lnTo>
                  <a:pt x="0" y="320192"/>
                </a:lnTo>
                <a:lnTo>
                  <a:pt x="146577" y="442526"/>
                </a:lnTo>
                <a:lnTo>
                  <a:pt x="146577" y="357526"/>
                </a:lnTo>
                <a:lnTo>
                  <a:pt x="163941" y="357526"/>
                </a:lnTo>
                <a:lnTo>
                  <a:pt x="214237" y="347372"/>
                </a:lnTo>
                <a:lnTo>
                  <a:pt x="255309" y="319680"/>
                </a:lnTo>
                <a:lnTo>
                  <a:pt x="280136" y="282856"/>
                </a:lnTo>
                <a:lnTo>
                  <a:pt x="146577" y="282856"/>
                </a:lnTo>
                <a:lnTo>
                  <a:pt x="146577" y="197858"/>
                </a:lnTo>
                <a:close/>
              </a:path>
              <a:path w="293370" h="442595">
                <a:moveTo>
                  <a:pt x="293155" y="0"/>
                </a:moveTo>
                <a:lnTo>
                  <a:pt x="218485" y="0"/>
                </a:lnTo>
                <a:lnTo>
                  <a:pt x="218485" y="228312"/>
                </a:lnTo>
                <a:lnTo>
                  <a:pt x="214199" y="249544"/>
                </a:lnTo>
                <a:lnTo>
                  <a:pt x="202509" y="266881"/>
                </a:lnTo>
                <a:lnTo>
                  <a:pt x="185172" y="278570"/>
                </a:lnTo>
                <a:lnTo>
                  <a:pt x="163941" y="282856"/>
                </a:lnTo>
                <a:lnTo>
                  <a:pt x="280136" y="282856"/>
                </a:lnTo>
                <a:lnTo>
                  <a:pt x="283001" y="278608"/>
                </a:lnTo>
                <a:lnTo>
                  <a:pt x="293155" y="228312"/>
                </a:lnTo>
                <a:lnTo>
                  <a:pt x="2931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4819" y="90541"/>
            <a:ext cx="72148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3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为何平行图像有用？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00200" y="914400"/>
            <a:ext cx="4940886" cy="20614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800" y="2971800"/>
            <a:ext cx="5486400" cy="2360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4540" y="5358343"/>
            <a:ext cx="6454775" cy="8181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145" indent="-258445">
              <a:lnSpc>
                <a:spcPts val="3345"/>
              </a:lnSpc>
              <a:spcBef>
                <a:spcPts val="100"/>
              </a:spcBef>
              <a:buChar char="•"/>
              <a:tabLst>
                <a:tab pos="271780" algn="l"/>
              </a:tabLst>
            </a:pPr>
            <a:r>
              <a:rPr lang="zh-CN" altLang="en-US" sz="2400" spc="-2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简化三角化</a:t>
            </a:r>
            <a:endParaRPr lang="en-US" altLang="zh-CN" sz="2400" spc="-25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271145" indent="-258445">
              <a:lnSpc>
                <a:spcPts val="3345"/>
              </a:lnSpc>
              <a:spcBef>
                <a:spcPts val="100"/>
              </a:spcBef>
              <a:buChar char="•"/>
              <a:tabLst>
                <a:tab pos="271780" algn="l"/>
              </a:tabLst>
            </a:pPr>
            <a:r>
              <a:rPr lang="zh-CN" altLang="en-US" sz="2400" spc="-2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使对应点问题更容易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9127" y="5348576"/>
            <a:ext cx="6705600" cy="483234"/>
          </a:xfrm>
          <a:custGeom>
            <a:avLst/>
            <a:gdLst/>
            <a:ahLst/>
            <a:cxnLst/>
            <a:rect l="l" t="t" r="r" b="b"/>
            <a:pathLst>
              <a:path w="6705600" h="483235">
                <a:moveTo>
                  <a:pt x="0" y="0"/>
                </a:moveTo>
                <a:lnTo>
                  <a:pt x="6705600" y="0"/>
                </a:lnTo>
                <a:lnTo>
                  <a:pt x="6705600" y="483064"/>
                </a:lnTo>
                <a:lnTo>
                  <a:pt x="0" y="483064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71070" y="80454"/>
            <a:ext cx="42037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平行视三角化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97078" y="5021616"/>
            <a:ext cx="39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60" dirty="0">
                <a:latin typeface="Arial Unicode MS"/>
                <a:cs typeface="Arial Unicode MS"/>
              </a:rPr>
              <a:t>O’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07697" y="4796845"/>
            <a:ext cx="1355090" cy="471924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00"/>
              </a:spcBef>
            </a:pPr>
            <a:r>
              <a:rPr sz="2400" spc="275" dirty="0">
                <a:latin typeface="Arial Unicode MS"/>
                <a:cs typeface="Arial Unicode MS"/>
              </a:rPr>
              <a:t>O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867435" y="5582920"/>
            <a:ext cx="976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400" spc="-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400" spc="160" dirty="0">
                <a:solidFill>
                  <a:srgbClr val="FF0000"/>
                </a:solidFill>
                <a:latin typeface="Arial Unicode MS"/>
                <a:cs typeface="Arial Unicode MS"/>
              </a:rPr>
              <a:t>1]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277518" y="5049678"/>
            <a:ext cx="1911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70" dirty="0">
                <a:latin typeface="Arial Unicode MS"/>
                <a:cs typeface="Arial Unicode MS"/>
              </a:rPr>
              <a:t>B</a:t>
            </a:r>
            <a:endParaRPr sz="2200">
              <a:latin typeface="Arial Unicode MS"/>
              <a:cs typeface="Arial Unicode MS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285750" y="1330007"/>
            <a:ext cx="8468360" cy="3832987"/>
            <a:chOff x="285750" y="1330007"/>
            <a:chExt cx="8468360" cy="3832987"/>
          </a:xfrm>
        </p:grpSpPr>
        <p:sp>
          <p:nvSpPr>
            <p:cNvPr id="2" name="object 2"/>
            <p:cNvSpPr/>
            <p:nvPr/>
          </p:nvSpPr>
          <p:spPr>
            <a:xfrm>
              <a:off x="1371600" y="2057400"/>
              <a:ext cx="5943600" cy="2819400"/>
            </a:xfrm>
            <a:custGeom>
              <a:avLst/>
              <a:gdLst/>
              <a:ahLst/>
              <a:cxnLst/>
              <a:rect l="l" t="t" r="r" b="b"/>
              <a:pathLst>
                <a:path w="5943600" h="2819400">
                  <a:moveTo>
                    <a:pt x="74140" y="2743200"/>
                  </a:moveTo>
                  <a:lnTo>
                    <a:pt x="0" y="2743200"/>
                  </a:lnTo>
                  <a:lnTo>
                    <a:pt x="0" y="2819400"/>
                  </a:lnTo>
                  <a:lnTo>
                    <a:pt x="74140" y="2743200"/>
                  </a:lnTo>
                  <a:close/>
                </a:path>
                <a:path w="5943600" h="2819400">
                  <a:moveTo>
                    <a:pt x="2743200" y="0"/>
                  </a:moveTo>
                  <a:lnTo>
                    <a:pt x="74140" y="2743200"/>
                  </a:lnTo>
                  <a:lnTo>
                    <a:pt x="5943600" y="2743200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1371600" y="2057400"/>
              <a:ext cx="5943600" cy="2819400"/>
            </a:xfrm>
            <a:custGeom>
              <a:avLst/>
              <a:gdLst/>
              <a:ahLst/>
              <a:cxnLst/>
              <a:rect l="l" t="t" r="r" b="b"/>
              <a:pathLst>
                <a:path w="5943600" h="2819400">
                  <a:moveTo>
                    <a:pt x="0" y="2819400"/>
                  </a:moveTo>
                  <a:lnTo>
                    <a:pt x="2743200" y="0"/>
                  </a:lnTo>
                  <a:lnTo>
                    <a:pt x="5943600" y="2743200"/>
                  </a:lnTo>
                  <a:lnTo>
                    <a:pt x="0" y="2743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257800" y="2819400"/>
              <a:ext cx="1828800" cy="762000"/>
            </a:xfrm>
            <a:custGeom>
              <a:avLst/>
              <a:gdLst/>
              <a:ahLst/>
              <a:cxnLst/>
              <a:rect l="l" t="t" r="r" b="b"/>
              <a:pathLst>
                <a:path w="1828800" h="762000">
                  <a:moveTo>
                    <a:pt x="0" y="762000"/>
                  </a:moveTo>
                  <a:lnTo>
                    <a:pt x="1828800" y="7620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2600" y="2819400"/>
              <a:ext cx="1828800" cy="685800"/>
            </a:xfrm>
            <a:custGeom>
              <a:avLst/>
              <a:gdLst/>
              <a:ahLst/>
              <a:cxnLst/>
              <a:rect l="l" t="t" r="r" b="b"/>
              <a:pathLst>
                <a:path w="1828800" h="685800">
                  <a:moveTo>
                    <a:pt x="0" y="685800"/>
                  </a:moveTo>
                  <a:lnTo>
                    <a:pt x="1828800" y="6858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81400" y="1600200"/>
              <a:ext cx="1689100" cy="1462405"/>
            </a:xfrm>
            <a:custGeom>
              <a:avLst/>
              <a:gdLst/>
              <a:ahLst/>
              <a:cxnLst/>
              <a:rect l="l" t="t" r="r" b="b"/>
              <a:pathLst>
                <a:path w="1689100" h="1462405">
                  <a:moveTo>
                    <a:pt x="143878" y="99087"/>
                  </a:moveTo>
                  <a:lnTo>
                    <a:pt x="85587" y="99087"/>
                  </a:lnTo>
                  <a:lnTo>
                    <a:pt x="1663948" y="1462217"/>
                  </a:lnTo>
                  <a:lnTo>
                    <a:pt x="1688851" y="1433382"/>
                  </a:lnTo>
                  <a:lnTo>
                    <a:pt x="143878" y="99087"/>
                  </a:lnTo>
                  <a:close/>
                </a:path>
                <a:path w="1689100" h="1462405">
                  <a:moveTo>
                    <a:pt x="0" y="0"/>
                  </a:moveTo>
                  <a:lnTo>
                    <a:pt x="81917" y="196602"/>
                  </a:lnTo>
                  <a:lnTo>
                    <a:pt x="85587" y="99087"/>
                  </a:lnTo>
                  <a:lnTo>
                    <a:pt x="143878" y="99087"/>
                  </a:lnTo>
                  <a:lnTo>
                    <a:pt x="115655" y="74714"/>
                  </a:lnTo>
                  <a:lnTo>
                    <a:pt x="86504" y="74714"/>
                  </a:lnTo>
                  <a:lnTo>
                    <a:pt x="115648" y="74707"/>
                  </a:lnTo>
                  <a:lnTo>
                    <a:pt x="110489" y="70252"/>
                  </a:lnTo>
                  <a:lnTo>
                    <a:pt x="206432" y="52426"/>
                  </a:lnTo>
                  <a:lnTo>
                    <a:pt x="0" y="0"/>
                  </a:lnTo>
                  <a:close/>
                </a:path>
                <a:path w="1689100" h="1462405">
                  <a:moveTo>
                    <a:pt x="115648" y="74707"/>
                  </a:moveTo>
                  <a:lnTo>
                    <a:pt x="86504" y="74714"/>
                  </a:lnTo>
                  <a:lnTo>
                    <a:pt x="115655" y="747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52800" y="2159000"/>
              <a:ext cx="714375" cy="736600"/>
            </a:xfrm>
            <a:custGeom>
              <a:avLst/>
              <a:gdLst/>
              <a:ahLst/>
              <a:cxnLst/>
              <a:rect l="l" t="t" r="r" b="b"/>
              <a:pathLst>
                <a:path w="714375" h="736600">
                  <a:moveTo>
                    <a:pt x="0" y="736600"/>
                  </a:moveTo>
                  <a:lnTo>
                    <a:pt x="71437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82506" y="1538287"/>
              <a:ext cx="526415" cy="511175"/>
            </a:xfrm>
            <a:custGeom>
              <a:avLst/>
              <a:gdLst/>
              <a:ahLst/>
              <a:cxnLst/>
              <a:rect l="l" t="t" r="r" b="b"/>
              <a:pathLst>
                <a:path w="526414" h="511175">
                  <a:moveTo>
                    <a:pt x="526018" y="0"/>
                  </a:moveTo>
                  <a:lnTo>
                    <a:pt x="322929" y="64166"/>
                  </a:lnTo>
                  <a:lnTo>
                    <a:pt x="419734" y="76466"/>
                  </a:lnTo>
                  <a:lnTo>
                    <a:pt x="0" y="483207"/>
                  </a:lnTo>
                  <a:lnTo>
                    <a:pt x="26513" y="510567"/>
                  </a:lnTo>
                  <a:lnTo>
                    <a:pt x="446248" y="103827"/>
                  </a:lnTo>
                  <a:lnTo>
                    <a:pt x="489585" y="103827"/>
                  </a:lnTo>
                  <a:lnTo>
                    <a:pt x="526018" y="0"/>
                  </a:lnTo>
                  <a:close/>
                </a:path>
                <a:path w="526414" h="511175">
                  <a:moveTo>
                    <a:pt x="489585" y="103827"/>
                  </a:moveTo>
                  <a:lnTo>
                    <a:pt x="446248" y="103827"/>
                  </a:lnTo>
                  <a:lnTo>
                    <a:pt x="455498" y="200971"/>
                  </a:lnTo>
                  <a:lnTo>
                    <a:pt x="489585" y="1038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70337" y="19415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70337" y="19415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4"/>
                  </a:moveTo>
                  <a:lnTo>
                    <a:pt x="6838" y="91744"/>
                  </a:lnTo>
                  <a:lnTo>
                    <a:pt x="25881" y="54920"/>
                  </a:lnTo>
                  <a:lnTo>
                    <a:pt x="54920" y="25882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2"/>
                  </a:lnTo>
                  <a:lnTo>
                    <a:pt x="242405" y="54920"/>
                  </a:lnTo>
                  <a:lnTo>
                    <a:pt x="261448" y="91744"/>
                  </a:lnTo>
                  <a:lnTo>
                    <a:pt x="268287" y="134144"/>
                  </a:lnTo>
                  <a:lnTo>
                    <a:pt x="261448" y="176543"/>
                  </a:lnTo>
                  <a:lnTo>
                    <a:pt x="242405" y="213367"/>
                  </a:lnTo>
                  <a:lnTo>
                    <a:pt x="213366" y="242405"/>
                  </a:lnTo>
                  <a:lnTo>
                    <a:pt x="176543" y="261449"/>
                  </a:lnTo>
                  <a:lnTo>
                    <a:pt x="134143" y="268288"/>
                  </a:lnTo>
                  <a:lnTo>
                    <a:pt x="91743" y="261449"/>
                  </a:lnTo>
                  <a:lnTo>
                    <a:pt x="54920" y="242405"/>
                  </a:lnTo>
                  <a:lnTo>
                    <a:pt x="25881" y="213367"/>
                  </a:lnTo>
                  <a:lnTo>
                    <a:pt x="6838" y="176543"/>
                  </a:lnTo>
                  <a:lnTo>
                    <a:pt x="0" y="13414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4015740" y="1330007"/>
              <a:ext cx="217804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-360" dirty="0">
                  <a:latin typeface="Arial Unicode MS"/>
                  <a:cs typeface="Arial Unicode MS"/>
                </a:rPr>
                <a:t>P</a:t>
              </a:r>
              <a:endParaRPr sz="2800">
                <a:latin typeface="Arial Unicode MS"/>
                <a:cs typeface="Arial Unicode MS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8460740" y="3296920"/>
              <a:ext cx="29337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10" dirty="0">
                  <a:latin typeface="Arial Unicode MS"/>
                  <a:cs typeface="Arial Unicode MS"/>
                </a:rPr>
                <a:t>e’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495425" y="4800600"/>
              <a:ext cx="5743575" cy="0"/>
            </a:xfrm>
            <a:custGeom>
              <a:avLst/>
              <a:gdLst/>
              <a:ahLst/>
              <a:cxnLst/>
              <a:rect l="l" t="t" r="r" b="b"/>
              <a:pathLst>
                <a:path w="5743575">
                  <a:moveTo>
                    <a:pt x="0" y="0"/>
                  </a:moveTo>
                  <a:lnTo>
                    <a:pt x="5743575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52600" y="28194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1752600" y="3068320"/>
              <a:ext cx="18161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258445" algn="ctr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435100" y="3525837"/>
              <a:ext cx="1284605" cy="1304925"/>
            </a:xfrm>
            <a:custGeom>
              <a:avLst/>
              <a:gdLst/>
              <a:ahLst/>
              <a:cxnLst/>
              <a:rect l="l" t="t" r="r" b="b"/>
              <a:pathLst>
                <a:path w="1284605" h="1304925">
                  <a:moveTo>
                    <a:pt x="0" y="1304925"/>
                  </a:moveTo>
                  <a:lnTo>
                    <a:pt x="128428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57800" y="28194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43600" y="3611562"/>
              <a:ext cx="1395730" cy="1157605"/>
            </a:xfrm>
            <a:custGeom>
              <a:avLst/>
              <a:gdLst/>
              <a:ahLst/>
              <a:cxnLst/>
              <a:rect l="l" t="t" r="r" b="b"/>
              <a:pathLst>
                <a:path w="1395729" h="1157604">
                  <a:moveTo>
                    <a:pt x="0" y="0"/>
                  </a:moveTo>
                  <a:lnTo>
                    <a:pt x="1395413" y="11572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5257800" y="3082607"/>
              <a:ext cx="18161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123825" algn="ctr">
                <a:lnSpc>
                  <a:spcPct val="100000"/>
                </a:lnSpc>
                <a:spcBef>
                  <a:spcPts val="100"/>
                </a:spcBef>
              </a:pPr>
              <a:r>
                <a:rPr sz="2400" spc="175" dirty="0">
                  <a:latin typeface="Arial Unicode MS"/>
                  <a:cs typeface="Arial Unicode MS"/>
                </a:rPr>
                <a:t>p’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7256462" y="4687887"/>
              <a:ext cx="166687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28800" y="3505200"/>
              <a:ext cx="1676400" cy="0"/>
            </a:xfrm>
            <a:custGeom>
              <a:avLst/>
              <a:gdLst/>
              <a:ahLst/>
              <a:cxnLst/>
              <a:rect l="l" t="t" r="r" b="b"/>
              <a:pathLst>
                <a:path w="1676400">
                  <a:moveTo>
                    <a:pt x="0" y="0"/>
                  </a:moveTo>
                  <a:lnTo>
                    <a:pt x="16764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57800" y="3581400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210550" y="34861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67600" y="3581400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383540" y="2915920"/>
              <a:ext cx="19431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/>
                  <a:cs typeface="Arial Unicode MS"/>
                </a:rPr>
                <a:t>e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85750" y="34385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7200" y="3505200"/>
              <a:ext cx="685800" cy="1905"/>
            </a:xfrm>
            <a:custGeom>
              <a:avLst/>
              <a:gdLst/>
              <a:ahLst/>
              <a:cxnLst/>
              <a:rect l="l" t="t" r="r" b="b"/>
              <a:pathLst>
                <a:path w="685800" h="1904">
                  <a:moveTo>
                    <a:pt x="0" y="0"/>
                  </a:moveTo>
                  <a:lnTo>
                    <a:pt x="685800" y="1587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35250" y="3444875"/>
              <a:ext cx="166688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908675" y="3568700"/>
              <a:ext cx="166688" cy="1635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90651" y="3865562"/>
              <a:ext cx="152400" cy="970280"/>
            </a:xfrm>
            <a:custGeom>
              <a:avLst/>
              <a:gdLst/>
              <a:ahLst/>
              <a:cxnLst/>
              <a:rect l="l" t="t" r="r" b="b"/>
              <a:pathLst>
                <a:path w="152400" h="970279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969962"/>
                  </a:lnTo>
                  <a:lnTo>
                    <a:pt x="101598" y="969962"/>
                  </a:lnTo>
                  <a:lnTo>
                    <a:pt x="101600" y="152400"/>
                  </a:lnTo>
                  <a:close/>
                </a:path>
                <a:path w="152400" h="970279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433835" y="4454344"/>
              <a:ext cx="766445" cy="395605"/>
            </a:xfrm>
            <a:custGeom>
              <a:avLst/>
              <a:gdLst/>
              <a:ahLst/>
              <a:cxnLst/>
              <a:rect l="l" t="t" r="r" b="b"/>
              <a:pathLst>
                <a:path w="766444" h="395604">
                  <a:moveTo>
                    <a:pt x="595637" y="0"/>
                  </a:moveTo>
                  <a:lnTo>
                    <a:pt x="618053" y="45586"/>
                  </a:lnTo>
                  <a:lnTo>
                    <a:pt x="0" y="349496"/>
                  </a:lnTo>
                  <a:lnTo>
                    <a:pt x="22415" y="395083"/>
                  </a:lnTo>
                  <a:lnTo>
                    <a:pt x="640469" y="91174"/>
                  </a:lnTo>
                  <a:lnTo>
                    <a:pt x="697551" y="91174"/>
                  </a:lnTo>
                  <a:lnTo>
                    <a:pt x="766022" y="1132"/>
                  </a:lnTo>
                  <a:lnTo>
                    <a:pt x="595637" y="0"/>
                  </a:lnTo>
                  <a:close/>
                </a:path>
                <a:path w="766444" h="395604">
                  <a:moveTo>
                    <a:pt x="697551" y="91174"/>
                  </a:moveTo>
                  <a:lnTo>
                    <a:pt x="640469" y="91174"/>
                  </a:lnTo>
                  <a:lnTo>
                    <a:pt x="662885" y="136761"/>
                  </a:lnTo>
                  <a:lnTo>
                    <a:pt x="697551" y="91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66850" y="4759323"/>
              <a:ext cx="971550" cy="152400"/>
            </a:xfrm>
            <a:custGeom>
              <a:avLst/>
              <a:gdLst/>
              <a:ahLst/>
              <a:cxnLst/>
              <a:rect l="l" t="t" r="r" b="b"/>
              <a:pathLst>
                <a:path w="971550" h="152400">
                  <a:moveTo>
                    <a:pt x="920750" y="101599"/>
                  </a:moveTo>
                  <a:lnTo>
                    <a:pt x="819150" y="101599"/>
                  </a:lnTo>
                  <a:lnTo>
                    <a:pt x="819150" y="152399"/>
                  </a:lnTo>
                  <a:lnTo>
                    <a:pt x="920750" y="101599"/>
                  </a:lnTo>
                  <a:close/>
                </a:path>
                <a:path w="971550" h="152400">
                  <a:moveTo>
                    <a:pt x="819150" y="0"/>
                  </a:moveTo>
                  <a:lnTo>
                    <a:pt x="819150" y="50799"/>
                  </a:lnTo>
                  <a:lnTo>
                    <a:pt x="0" y="50801"/>
                  </a:lnTo>
                  <a:lnTo>
                    <a:pt x="0" y="101601"/>
                  </a:lnTo>
                  <a:lnTo>
                    <a:pt x="920750" y="101599"/>
                  </a:lnTo>
                  <a:lnTo>
                    <a:pt x="971550" y="76199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52550" y="47339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2425064" y="4863274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x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1221739" y="38726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y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2272664" y="43298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z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676401" y="2605087"/>
              <a:ext cx="152400" cy="1600200"/>
            </a:xfrm>
            <a:custGeom>
              <a:avLst/>
              <a:gdLst/>
              <a:ahLst/>
              <a:cxnLst/>
              <a:rect l="l" t="t" r="r" b="b"/>
              <a:pathLst>
                <a:path w="152400" h="1600200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1600200"/>
                  </a:lnTo>
                  <a:lnTo>
                    <a:pt x="101598" y="1600200"/>
                  </a:lnTo>
                  <a:lnTo>
                    <a:pt x="101600" y="152400"/>
                  </a:lnTo>
                  <a:close/>
                </a:path>
                <a:path w="152400" h="1600200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752600" y="4129087"/>
              <a:ext cx="2057400" cy="152400"/>
            </a:xfrm>
            <a:custGeom>
              <a:avLst/>
              <a:gdLst/>
              <a:ahLst/>
              <a:cxnLst/>
              <a:rect l="l" t="t" r="r" b="b"/>
              <a:pathLst>
                <a:path w="2057400" h="152400">
                  <a:moveTo>
                    <a:pt x="1905000" y="0"/>
                  </a:moveTo>
                  <a:lnTo>
                    <a:pt x="1905000" y="50800"/>
                  </a:lnTo>
                  <a:lnTo>
                    <a:pt x="0" y="50800"/>
                  </a:lnTo>
                  <a:lnTo>
                    <a:pt x="0" y="101600"/>
                  </a:lnTo>
                  <a:lnTo>
                    <a:pt x="1905000" y="101600"/>
                  </a:lnTo>
                  <a:lnTo>
                    <a:pt x="1905000" y="152400"/>
                  </a:lnTo>
                  <a:lnTo>
                    <a:pt x="2057400" y="76200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3812540" y="3848861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1831339" y="2401061"/>
              <a:ext cx="1403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Arial Unicode MS"/>
                  <a:cs typeface="Arial Unicode MS"/>
                </a:rPr>
                <a:t>v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7317740" y="3848861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5336540" y="2339149"/>
              <a:ext cx="1403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Arial Unicode MS"/>
                  <a:cs typeface="Arial Unicode MS"/>
                </a:rPr>
                <a:t>v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5181601" y="2605087"/>
              <a:ext cx="152400" cy="1600200"/>
            </a:xfrm>
            <a:custGeom>
              <a:avLst/>
              <a:gdLst/>
              <a:ahLst/>
              <a:cxnLst/>
              <a:rect l="l" t="t" r="r" b="b"/>
              <a:pathLst>
                <a:path w="152400" h="1600200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1600200"/>
                  </a:lnTo>
                  <a:lnTo>
                    <a:pt x="101598" y="1600200"/>
                  </a:lnTo>
                  <a:lnTo>
                    <a:pt x="101600" y="152400"/>
                  </a:lnTo>
                  <a:close/>
                </a:path>
                <a:path w="152400" h="1600200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257800" y="4129087"/>
              <a:ext cx="2057400" cy="152400"/>
            </a:xfrm>
            <a:custGeom>
              <a:avLst/>
              <a:gdLst/>
              <a:ahLst/>
              <a:cxnLst/>
              <a:rect l="l" t="t" r="r" b="b"/>
              <a:pathLst>
                <a:path w="2057400" h="152400">
                  <a:moveTo>
                    <a:pt x="1905000" y="0"/>
                  </a:moveTo>
                  <a:lnTo>
                    <a:pt x="1905000" y="50800"/>
                  </a:lnTo>
                  <a:lnTo>
                    <a:pt x="0" y="50800"/>
                  </a:lnTo>
                  <a:lnTo>
                    <a:pt x="0" y="101600"/>
                  </a:lnTo>
                  <a:lnTo>
                    <a:pt x="1905000" y="101600"/>
                  </a:lnTo>
                  <a:lnTo>
                    <a:pt x="1905000" y="152400"/>
                  </a:lnTo>
                  <a:lnTo>
                    <a:pt x="2057400" y="76200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743200" y="2743200"/>
              <a:ext cx="751205" cy="762000"/>
            </a:xfrm>
            <a:custGeom>
              <a:avLst/>
              <a:gdLst/>
              <a:ahLst/>
              <a:cxnLst/>
              <a:rect l="l" t="t" r="r" b="b"/>
              <a:pathLst>
                <a:path w="751204" h="762000">
                  <a:moveTo>
                    <a:pt x="0" y="762000"/>
                  </a:moveTo>
                  <a:lnTo>
                    <a:pt x="75088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257800" y="30480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53340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153635" y="2300287"/>
              <a:ext cx="99060" cy="2468880"/>
            </a:xfrm>
            <a:custGeom>
              <a:avLst/>
              <a:gdLst/>
              <a:ahLst/>
              <a:cxnLst/>
              <a:rect l="l" t="t" r="r" b="b"/>
              <a:pathLst>
                <a:path w="99060" h="2468879">
                  <a:moveTo>
                    <a:pt x="47625" y="76287"/>
                  </a:moveTo>
                  <a:lnTo>
                    <a:pt x="28573" y="76287"/>
                  </a:lnTo>
                  <a:lnTo>
                    <a:pt x="28620" y="81154"/>
                  </a:lnTo>
                  <a:lnTo>
                    <a:pt x="47670" y="80970"/>
                  </a:lnTo>
                  <a:lnTo>
                    <a:pt x="47625" y="76287"/>
                  </a:lnTo>
                  <a:close/>
                </a:path>
                <a:path w="99060" h="2468879">
                  <a:moveTo>
                    <a:pt x="37363" y="0"/>
                  </a:moveTo>
                  <a:lnTo>
                    <a:pt x="0" y="76563"/>
                  </a:lnTo>
                  <a:lnTo>
                    <a:pt x="47625" y="76287"/>
                  </a:lnTo>
                  <a:lnTo>
                    <a:pt x="47623" y="76103"/>
                  </a:lnTo>
                  <a:lnTo>
                    <a:pt x="76197" y="75829"/>
                  </a:lnTo>
                  <a:lnTo>
                    <a:pt x="37363" y="0"/>
                  </a:lnTo>
                  <a:close/>
                </a:path>
                <a:path w="99060" h="2468879">
                  <a:moveTo>
                    <a:pt x="47853" y="100020"/>
                  </a:moveTo>
                  <a:lnTo>
                    <a:pt x="28804" y="100202"/>
                  </a:lnTo>
                  <a:lnTo>
                    <a:pt x="28989" y="119252"/>
                  </a:lnTo>
                  <a:lnTo>
                    <a:pt x="48037" y="119068"/>
                  </a:lnTo>
                  <a:lnTo>
                    <a:pt x="47853" y="100020"/>
                  </a:lnTo>
                  <a:close/>
                </a:path>
                <a:path w="99060" h="2468879">
                  <a:moveTo>
                    <a:pt x="48221" y="138117"/>
                  </a:moveTo>
                  <a:lnTo>
                    <a:pt x="29171" y="138301"/>
                  </a:lnTo>
                  <a:lnTo>
                    <a:pt x="29356" y="157350"/>
                  </a:lnTo>
                  <a:lnTo>
                    <a:pt x="48404" y="157167"/>
                  </a:lnTo>
                  <a:lnTo>
                    <a:pt x="48221" y="138117"/>
                  </a:lnTo>
                  <a:close/>
                </a:path>
                <a:path w="99060" h="2468879">
                  <a:moveTo>
                    <a:pt x="48588" y="176216"/>
                  </a:moveTo>
                  <a:lnTo>
                    <a:pt x="29540" y="176400"/>
                  </a:lnTo>
                  <a:lnTo>
                    <a:pt x="29723" y="195449"/>
                  </a:lnTo>
                  <a:lnTo>
                    <a:pt x="48773" y="195265"/>
                  </a:lnTo>
                  <a:lnTo>
                    <a:pt x="48588" y="176216"/>
                  </a:lnTo>
                  <a:close/>
                </a:path>
                <a:path w="99060" h="2468879">
                  <a:moveTo>
                    <a:pt x="48955" y="214313"/>
                  </a:moveTo>
                  <a:lnTo>
                    <a:pt x="29907" y="214497"/>
                  </a:lnTo>
                  <a:lnTo>
                    <a:pt x="30091" y="233547"/>
                  </a:lnTo>
                  <a:lnTo>
                    <a:pt x="49140" y="233363"/>
                  </a:lnTo>
                  <a:lnTo>
                    <a:pt x="48955" y="214313"/>
                  </a:lnTo>
                  <a:close/>
                </a:path>
                <a:path w="99060" h="2468879">
                  <a:moveTo>
                    <a:pt x="49324" y="252412"/>
                  </a:moveTo>
                  <a:lnTo>
                    <a:pt x="30274" y="252596"/>
                  </a:lnTo>
                  <a:lnTo>
                    <a:pt x="30458" y="271645"/>
                  </a:lnTo>
                  <a:lnTo>
                    <a:pt x="49507" y="271461"/>
                  </a:lnTo>
                  <a:lnTo>
                    <a:pt x="49324" y="252412"/>
                  </a:lnTo>
                  <a:close/>
                </a:path>
                <a:path w="99060" h="2468879">
                  <a:moveTo>
                    <a:pt x="49691" y="290509"/>
                  </a:moveTo>
                  <a:lnTo>
                    <a:pt x="30642" y="290694"/>
                  </a:lnTo>
                  <a:lnTo>
                    <a:pt x="30826" y="309742"/>
                  </a:lnTo>
                  <a:lnTo>
                    <a:pt x="49875" y="309558"/>
                  </a:lnTo>
                  <a:lnTo>
                    <a:pt x="49691" y="290509"/>
                  </a:lnTo>
                  <a:close/>
                </a:path>
                <a:path w="99060" h="2468879">
                  <a:moveTo>
                    <a:pt x="50059" y="328608"/>
                  </a:moveTo>
                  <a:lnTo>
                    <a:pt x="31009" y="328792"/>
                  </a:lnTo>
                  <a:lnTo>
                    <a:pt x="31193" y="347841"/>
                  </a:lnTo>
                  <a:lnTo>
                    <a:pt x="50242" y="347657"/>
                  </a:lnTo>
                  <a:lnTo>
                    <a:pt x="50059" y="328608"/>
                  </a:lnTo>
                  <a:close/>
                </a:path>
                <a:path w="99060" h="2468879">
                  <a:moveTo>
                    <a:pt x="50426" y="366706"/>
                  </a:moveTo>
                  <a:lnTo>
                    <a:pt x="31377" y="366890"/>
                  </a:lnTo>
                  <a:lnTo>
                    <a:pt x="31560" y="385939"/>
                  </a:lnTo>
                  <a:lnTo>
                    <a:pt x="50610" y="385756"/>
                  </a:lnTo>
                  <a:lnTo>
                    <a:pt x="50426" y="366706"/>
                  </a:lnTo>
                  <a:close/>
                </a:path>
                <a:path w="99060" h="2468879">
                  <a:moveTo>
                    <a:pt x="50793" y="404804"/>
                  </a:moveTo>
                  <a:lnTo>
                    <a:pt x="31744" y="404989"/>
                  </a:lnTo>
                  <a:lnTo>
                    <a:pt x="31929" y="424037"/>
                  </a:lnTo>
                  <a:lnTo>
                    <a:pt x="50977" y="423853"/>
                  </a:lnTo>
                  <a:lnTo>
                    <a:pt x="50793" y="404804"/>
                  </a:lnTo>
                  <a:close/>
                </a:path>
                <a:path w="99060" h="2468879">
                  <a:moveTo>
                    <a:pt x="51161" y="442902"/>
                  </a:moveTo>
                  <a:lnTo>
                    <a:pt x="32111" y="443086"/>
                  </a:lnTo>
                  <a:lnTo>
                    <a:pt x="32296" y="462135"/>
                  </a:lnTo>
                  <a:lnTo>
                    <a:pt x="51344" y="461952"/>
                  </a:lnTo>
                  <a:lnTo>
                    <a:pt x="51161" y="442902"/>
                  </a:lnTo>
                  <a:close/>
                </a:path>
                <a:path w="99060" h="2468879">
                  <a:moveTo>
                    <a:pt x="51528" y="481001"/>
                  </a:moveTo>
                  <a:lnTo>
                    <a:pt x="32480" y="481185"/>
                  </a:lnTo>
                  <a:lnTo>
                    <a:pt x="32663" y="500233"/>
                  </a:lnTo>
                  <a:lnTo>
                    <a:pt x="51713" y="500049"/>
                  </a:lnTo>
                  <a:lnTo>
                    <a:pt x="51528" y="481001"/>
                  </a:lnTo>
                  <a:close/>
                </a:path>
                <a:path w="99060" h="2468879">
                  <a:moveTo>
                    <a:pt x="51896" y="519099"/>
                  </a:moveTo>
                  <a:lnTo>
                    <a:pt x="32847" y="519282"/>
                  </a:lnTo>
                  <a:lnTo>
                    <a:pt x="33031" y="538332"/>
                  </a:lnTo>
                  <a:lnTo>
                    <a:pt x="52080" y="538148"/>
                  </a:lnTo>
                  <a:lnTo>
                    <a:pt x="51896" y="519099"/>
                  </a:lnTo>
                  <a:close/>
                </a:path>
                <a:path w="99060" h="2468879">
                  <a:moveTo>
                    <a:pt x="52264" y="557197"/>
                  </a:moveTo>
                  <a:lnTo>
                    <a:pt x="33215" y="557381"/>
                  </a:lnTo>
                  <a:lnTo>
                    <a:pt x="33398" y="576430"/>
                  </a:lnTo>
                  <a:lnTo>
                    <a:pt x="52448" y="576247"/>
                  </a:lnTo>
                  <a:lnTo>
                    <a:pt x="52264" y="557197"/>
                  </a:lnTo>
                  <a:close/>
                </a:path>
                <a:path w="99060" h="2468879">
                  <a:moveTo>
                    <a:pt x="52631" y="595295"/>
                  </a:moveTo>
                  <a:lnTo>
                    <a:pt x="33582" y="595480"/>
                  </a:lnTo>
                  <a:lnTo>
                    <a:pt x="33766" y="614528"/>
                  </a:lnTo>
                  <a:lnTo>
                    <a:pt x="52815" y="614344"/>
                  </a:lnTo>
                  <a:lnTo>
                    <a:pt x="52631" y="595295"/>
                  </a:lnTo>
                  <a:close/>
                </a:path>
                <a:path w="99060" h="2468879">
                  <a:moveTo>
                    <a:pt x="52999" y="633393"/>
                  </a:moveTo>
                  <a:lnTo>
                    <a:pt x="33949" y="633577"/>
                  </a:lnTo>
                  <a:lnTo>
                    <a:pt x="34133" y="652626"/>
                  </a:lnTo>
                  <a:lnTo>
                    <a:pt x="53182" y="652443"/>
                  </a:lnTo>
                  <a:lnTo>
                    <a:pt x="52999" y="633393"/>
                  </a:lnTo>
                  <a:close/>
                </a:path>
                <a:path w="99060" h="2468879">
                  <a:moveTo>
                    <a:pt x="53366" y="671492"/>
                  </a:moveTo>
                  <a:lnTo>
                    <a:pt x="34317" y="671676"/>
                  </a:lnTo>
                  <a:lnTo>
                    <a:pt x="34500" y="690725"/>
                  </a:lnTo>
                  <a:lnTo>
                    <a:pt x="53550" y="690540"/>
                  </a:lnTo>
                  <a:lnTo>
                    <a:pt x="53366" y="671492"/>
                  </a:lnTo>
                  <a:close/>
                </a:path>
                <a:path w="99060" h="2468879">
                  <a:moveTo>
                    <a:pt x="53733" y="709590"/>
                  </a:moveTo>
                  <a:lnTo>
                    <a:pt x="34684" y="709773"/>
                  </a:lnTo>
                  <a:lnTo>
                    <a:pt x="34869" y="728823"/>
                  </a:lnTo>
                  <a:lnTo>
                    <a:pt x="53917" y="728639"/>
                  </a:lnTo>
                  <a:lnTo>
                    <a:pt x="53733" y="709590"/>
                  </a:lnTo>
                  <a:close/>
                </a:path>
                <a:path w="99060" h="2468879">
                  <a:moveTo>
                    <a:pt x="54101" y="747688"/>
                  </a:moveTo>
                  <a:lnTo>
                    <a:pt x="35051" y="747872"/>
                  </a:lnTo>
                  <a:lnTo>
                    <a:pt x="35236" y="766921"/>
                  </a:lnTo>
                  <a:lnTo>
                    <a:pt x="54284" y="766738"/>
                  </a:lnTo>
                  <a:lnTo>
                    <a:pt x="54101" y="747688"/>
                  </a:lnTo>
                  <a:close/>
                </a:path>
                <a:path w="99060" h="2468879">
                  <a:moveTo>
                    <a:pt x="54469" y="785787"/>
                  </a:moveTo>
                  <a:lnTo>
                    <a:pt x="35420" y="785971"/>
                  </a:lnTo>
                  <a:lnTo>
                    <a:pt x="35604" y="805019"/>
                  </a:lnTo>
                  <a:lnTo>
                    <a:pt x="54653" y="804835"/>
                  </a:lnTo>
                  <a:lnTo>
                    <a:pt x="54469" y="785787"/>
                  </a:lnTo>
                  <a:close/>
                </a:path>
                <a:path w="99060" h="2468879">
                  <a:moveTo>
                    <a:pt x="54837" y="823885"/>
                  </a:moveTo>
                  <a:lnTo>
                    <a:pt x="35787" y="824068"/>
                  </a:lnTo>
                  <a:lnTo>
                    <a:pt x="35971" y="843118"/>
                  </a:lnTo>
                  <a:lnTo>
                    <a:pt x="55020" y="842934"/>
                  </a:lnTo>
                  <a:lnTo>
                    <a:pt x="54837" y="823885"/>
                  </a:lnTo>
                  <a:close/>
                </a:path>
                <a:path w="99060" h="2468879">
                  <a:moveTo>
                    <a:pt x="55204" y="861983"/>
                  </a:moveTo>
                  <a:lnTo>
                    <a:pt x="36155" y="862167"/>
                  </a:lnTo>
                  <a:lnTo>
                    <a:pt x="36338" y="881216"/>
                  </a:lnTo>
                  <a:lnTo>
                    <a:pt x="55388" y="881032"/>
                  </a:lnTo>
                  <a:lnTo>
                    <a:pt x="55204" y="861983"/>
                  </a:lnTo>
                  <a:close/>
                </a:path>
                <a:path w="99060" h="2468879">
                  <a:moveTo>
                    <a:pt x="55571" y="900082"/>
                  </a:moveTo>
                  <a:lnTo>
                    <a:pt x="36522" y="900264"/>
                  </a:lnTo>
                  <a:lnTo>
                    <a:pt x="36706" y="919314"/>
                  </a:lnTo>
                  <a:lnTo>
                    <a:pt x="55755" y="919130"/>
                  </a:lnTo>
                  <a:lnTo>
                    <a:pt x="55571" y="900082"/>
                  </a:lnTo>
                  <a:close/>
                </a:path>
                <a:path w="99060" h="2468879">
                  <a:moveTo>
                    <a:pt x="55939" y="938179"/>
                  </a:moveTo>
                  <a:lnTo>
                    <a:pt x="36889" y="938363"/>
                  </a:lnTo>
                  <a:lnTo>
                    <a:pt x="37073" y="957412"/>
                  </a:lnTo>
                  <a:lnTo>
                    <a:pt x="56122" y="957229"/>
                  </a:lnTo>
                  <a:lnTo>
                    <a:pt x="55939" y="938179"/>
                  </a:lnTo>
                  <a:close/>
                </a:path>
                <a:path w="99060" h="2468879">
                  <a:moveTo>
                    <a:pt x="56306" y="976278"/>
                  </a:moveTo>
                  <a:lnTo>
                    <a:pt x="37257" y="976462"/>
                  </a:lnTo>
                  <a:lnTo>
                    <a:pt x="37440" y="995511"/>
                  </a:lnTo>
                  <a:lnTo>
                    <a:pt x="56490" y="995326"/>
                  </a:lnTo>
                  <a:lnTo>
                    <a:pt x="56306" y="976278"/>
                  </a:lnTo>
                  <a:close/>
                </a:path>
                <a:path w="99060" h="2468879">
                  <a:moveTo>
                    <a:pt x="56673" y="1014376"/>
                  </a:moveTo>
                  <a:lnTo>
                    <a:pt x="37625" y="1014559"/>
                  </a:lnTo>
                  <a:lnTo>
                    <a:pt x="37809" y="1033609"/>
                  </a:lnTo>
                  <a:lnTo>
                    <a:pt x="56857" y="1033425"/>
                  </a:lnTo>
                  <a:lnTo>
                    <a:pt x="56673" y="1014376"/>
                  </a:lnTo>
                  <a:close/>
                </a:path>
                <a:path w="99060" h="2468879">
                  <a:moveTo>
                    <a:pt x="57042" y="1052474"/>
                  </a:moveTo>
                  <a:lnTo>
                    <a:pt x="37993" y="1052658"/>
                  </a:lnTo>
                  <a:lnTo>
                    <a:pt x="38176" y="1071707"/>
                  </a:lnTo>
                  <a:lnTo>
                    <a:pt x="57224" y="1071524"/>
                  </a:lnTo>
                  <a:lnTo>
                    <a:pt x="57042" y="1052474"/>
                  </a:lnTo>
                  <a:close/>
                </a:path>
                <a:path w="99060" h="2468879">
                  <a:moveTo>
                    <a:pt x="57409" y="1090573"/>
                  </a:moveTo>
                  <a:lnTo>
                    <a:pt x="38360" y="1090757"/>
                  </a:lnTo>
                  <a:lnTo>
                    <a:pt x="38544" y="1109806"/>
                  </a:lnTo>
                  <a:lnTo>
                    <a:pt x="57593" y="1109621"/>
                  </a:lnTo>
                  <a:lnTo>
                    <a:pt x="57409" y="1090573"/>
                  </a:lnTo>
                  <a:close/>
                </a:path>
                <a:path w="99060" h="2468879">
                  <a:moveTo>
                    <a:pt x="57777" y="1128671"/>
                  </a:moveTo>
                  <a:lnTo>
                    <a:pt x="38727" y="1128854"/>
                  </a:lnTo>
                  <a:lnTo>
                    <a:pt x="38911" y="1147904"/>
                  </a:lnTo>
                  <a:lnTo>
                    <a:pt x="57960" y="1147720"/>
                  </a:lnTo>
                  <a:lnTo>
                    <a:pt x="57777" y="1128671"/>
                  </a:lnTo>
                  <a:close/>
                </a:path>
                <a:path w="99060" h="2468879">
                  <a:moveTo>
                    <a:pt x="58144" y="1166769"/>
                  </a:moveTo>
                  <a:lnTo>
                    <a:pt x="39095" y="1166953"/>
                  </a:lnTo>
                  <a:lnTo>
                    <a:pt x="39278" y="1186002"/>
                  </a:lnTo>
                  <a:lnTo>
                    <a:pt x="58328" y="1185818"/>
                  </a:lnTo>
                  <a:lnTo>
                    <a:pt x="58144" y="1166769"/>
                  </a:lnTo>
                  <a:close/>
                </a:path>
                <a:path w="99060" h="2468879">
                  <a:moveTo>
                    <a:pt x="58511" y="1204868"/>
                  </a:moveTo>
                  <a:lnTo>
                    <a:pt x="39462" y="1205050"/>
                  </a:lnTo>
                  <a:lnTo>
                    <a:pt x="39646" y="1224100"/>
                  </a:lnTo>
                  <a:lnTo>
                    <a:pt x="58695" y="1223916"/>
                  </a:lnTo>
                  <a:lnTo>
                    <a:pt x="58511" y="1204868"/>
                  </a:lnTo>
                  <a:close/>
                </a:path>
                <a:path w="99060" h="2468879">
                  <a:moveTo>
                    <a:pt x="58879" y="1242965"/>
                  </a:moveTo>
                  <a:lnTo>
                    <a:pt x="39829" y="1243149"/>
                  </a:lnTo>
                  <a:lnTo>
                    <a:pt x="40013" y="1262198"/>
                  </a:lnTo>
                  <a:lnTo>
                    <a:pt x="59062" y="1262015"/>
                  </a:lnTo>
                  <a:lnTo>
                    <a:pt x="58879" y="1242965"/>
                  </a:lnTo>
                  <a:close/>
                </a:path>
                <a:path w="99060" h="2468879">
                  <a:moveTo>
                    <a:pt x="59246" y="1281064"/>
                  </a:moveTo>
                  <a:lnTo>
                    <a:pt x="40198" y="1281248"/>
                  </a:lnTo>
                  <a:lnTo>
                    <a:pt x="40380" y="1300297"/>
                  </a:lnTo>
                  <a:lnTo>
                    <a:pt x="59430" y="1300112"/>
                  </a:lnTo>
                  <a:lnTo>
                    <a:pt x="59246" y="1281064"/>
                  </a:lnTo>
                  <a:close/>
                </a:path>
                <a:path w="99060" h="2468879">
                  <a:moveTo>
                    <a:pt x="59613" y="1319162"/>
                  </a:moveTo>
                  <a:lnTo>
                    <a:pt x="40565" y="1319345"/>
                  </a:lnTo>
                  <a:lnTo>
                    <a:pt x="40749" y="1338395"/>
                  </a:lnTo>
                  <a:lnTo>
                    <a:pt x="59797" y="1338211"/>
                  </a:lnTo>
                  <a:lnTo>
                    <a:pt x="59613" y="1319162"/>
                  </a:lnTo>
                  <a:close/>
                </a:path>
                <a:path w="99060" h="2468879">
                  <a:moveTo>
                    <a:pt x="59982" y="1357260"/>
                  </a:moveTo>
                  <a:lnTo>
                    <a:pt x="40933" y="1357444"/>
                  </a:lnTo>
                  <a:lnTo>
                    <a:pt x="41116" y="1376493"/>
                  </a:lnTo>
                  <a:lnTo>
                    <a:pt x="60166" y="1376310"/>
                  </a:lnTo>
                  <a:lnTo>
                    <a:pt x="59982" y="1357260"/>
                  </a:lnTo>
                  <a:close/>
                </a:path>
                <a:path w="99060" h="2468879">
                  <a:moveTo>
                    <a:pt x="60349" y="1395359"/>
                  </a:moveTo>
                  <a:lnTo>
                    <a:pt x="41300" y="1395543"/>
                  </a:lnTo>
                  <a:lnTo>
                    <a:pt x="41484" y="1414592"/>
                  </a:lnTo>
                  <a:lnTo>
                    <a:pt x="60533" y="1414407"/>
                  </a:lnTo>
                  <a:lnTo>
                    <a:pt x="60349" y="1395359"/>
                  </a:lnTo>
                  <a:close/>
                </a:path>
                <a:path w="99060" h="2468879">
                  <a:moveTo>
                    <a:pt x="60717" y="1433456"/>
                  </a:moveTo>
                  <a:lnTo>
                    <a:pt x="41667" y="1433640"/>
                  </a:lnTo>
                  <a:lnTo>
                    <a:pt x="41851" y="1452690"/>
                  </a:lnTo>
                  <a:lnTo>
                    <a:pt x="60900" y="1452506"/>
                  </a:lnTo>
                  <a:lnTo>
                    <a:pt x="60717" y="1433456"/>
                  </a:lnTo>
                  <a:close/>
                </a:path>
                <a:path w="99060" h="2468879">
                  <a:moveTo>
                    <a:pt x="61084" y="1471555"/>
                  </a:moveTo>
                  <a:lnTo>
                    <a:pt x="42035" y="1471739"/>
                  </a:lnTo>
                  <a:lnTo>
                    <a:pt x="42218" y="1490788"/>
                  </a:lnTo>
                  <a:lnTo>
                    <a:pt x="61268" y="1490604"/>
                  </a:lnTo>
                  <a:lnTo>
                    <a:pt x="61084" y="1471555"/>
                  </a:lnTo>
                  <a:close/>
                </a:path>
                <a:path w="99060" h="2468879">
                  <a:moveTo>
                    <a:pt x="61451" y="1509654"/>
                  </a:moveTo>
                  <a:lnTo>
                    <a:pt x="42402" y="1509836"/>
                  </a:lnTo>
                  <a:lnTo>
                    <a:pt x="42586" y="1528886"/>
                  </a:lnTo>
                  <a:lnTo>
                    <a:pt x="61635" y="1528702"/>
                  </a:lnTo>
                  <a:lnTo>
                    <a:pt x="61451" y="1509654"/>
                  </a:lnTo>
                  <a:close/>
                </a:path>
                <a:path w="99060" h="2468879">
                  <a:moveTo>
                    <a:pt x="61819" y="1547751"/>
                  </a:moveTo>
                  <a:lnTo>
                    <a:pt x="42769" y="1547935"/>
                  </a:lnTo>
                  <a:lnTo>
                    <a:pt x="42953" y="1566984"/>
                  </a:lnTo>
                  <a:lnTo>
                    <a:pt x="62002" y="1566801"/>
                  </a:lnTo>
                  <a:lnTo>
                    <a:pt x="61819" y="1547751"/>
                  </a:lnTo>
                  <a:close/>
                </a:path>
                <a:path w="99060" h="2468879">
                  <a:moveTo>
                    <a:pt x="62186" y="1585850"/>
                  </a:moveTo>
                  <a:lnTo>
                    <a:pt x="43138" y="1586034"/>
                  </a:lnTo>
                  <a:lnTo>
                    <a:pt x="43322" y="1605083"/>
                  </a:lnTo>
                  <a:lnTo>
                    <a:pt x="62370" y="1604899"/>
                  </a:lnTo>
                  <a:lnTo>
                    <a:pt x="62186" y="1585850"/>
                  </a:lnTo>
                  <a:close/>
                </a:path>
                <a:path w="99060" h="2468879">
                  <a:moveTo>
                    <a:pt x="62555" y="1623949"/>
                  </a:moveTo>
                  <a:lnTo>
                    <a:pt x="43505" y="1624131"/>
                  </a:lnTo>
                  <a:lnTo>
                    <a:pt x="43689" y="1643181"/>
                  </a:lnTo>
                  <a:lnTo>
                    <a:pt x="62737" y="1642997"/>
                  </a:lnTo>
                  <a:lnTo>
                    <a:pt x="62555" y="1623949"/>
                  </a:lnTo>
                  <a:close/>
                </a:path>
                <a:path w="99060" h="2468879">
                  <a:moveTo>
                    <a:pt x="62922" y="1662046"/>
                  </a:moveTo>
                  <a:lnTo>
                    <a:pt x="43873" y="1662230"/>
                  </a:lnTo>
                  <a:lnTo>
                    <a:pt x="44056" y="1681279"/>
                  </a:lnTo>
                  <a:lnTo>
                    <a:pt x="63106" y="1681096"/>
                  </a:lnTo>
                  <a:lnTo>
                    <a:pt x="62922" y="1662046"/>
                  </a:lnTo>
                  <a:close/>
                </a:path>
                <a:path w="99060" h="2468879">
                  <a:moveTo>
                    <a:pt x="63289" y="1700145"/>
                  </a:moveTo>
                  <a:lnTo>
                    <a:pt x="44240" y="1700328"/>
                  </a:lnTo>
                  <a:lnTo>
                    <a:pt x="44424" y="1719378"/>
                  </a:lnTo>
                  <a:lnTo>
                    <a:pt x="63473" y="1719193"/>
                  </a:lnTo>
                  <a:lnTo>
                    <a:pt x="63289" y="1700145"/>
                  </a:lnTo>
                  <a:close/>
                </a:path>
                <a:path w="99060" h="2468879">
                  <a:moveTo>
                    <a:pt x="63657" y="1738242"/>
                  </a:moveTo>
                  <a:lnTo>
                    <a:pt x="44607" y="1738426"/>
                  </a:lnTo>
                  <a:lnTo>
                    <a:pt x="44791" y="1757475"/>
                  </a:lnTo>
                  <a:lnTo>
                    <a:pt x="63840" y="1757292"/>
                  </a:lnTo>
                  <a:lnTo>
                    <a:pt x="63657" y="1738242"/>
                  </a:lnTo>
                  <a:close/>
                </a:path>
                <a:path w="99060" h="2468879">
                  <a:moveTo>
                    <a:pt x="64024" y="1776341"/>
                  </a:moveTo>
                  <a:lnTo>
                    <a:pt x="44975" y="1776525"/>
                  </a:lnTo>
                  <a:lnTo>
                    <a:pt x="45158" y="1795574"/>
                  </a:lnTo>
                  <a:lnTo>
                    <a:pt x="64208" y="1795390"/>
                  </a:lnTo>
                  <a:lnTo>
                    <a:pt x="64024" y="1776341"/>
                  </a:lnTo>
                  <a:close/>
                </a:path>
                <a:path w="99060" h="2468879">
                  <a:moveTo>
                    <a:pt x="64391" y="1814440"/>
                  </a:moveTo>
                  <a:lnTo>
                    <a:pt x="45342" y="1814622"/>
                  </a:lnTo>
                  <a:lnTo>
                    <a:pt x="45526" y="1833672"/>
                  </a:lnTo>
                  <a:lnTo>
                    <a:pt x="64575" y="1833488"/>
                  </a:lnTo>
                  <a:lnTo>
                    <a:pt x="64391" y="1814440"/>
                  </a:lnTo>
                  <a:close/>
                </a:path>
                <a:path w="99060" h="2468879">
                  <a:moveTo>
                    <a:pt x="64759" y="1852537"/>
                  </a:moveTo>
                  <a:lnTo>
                    <a:pt x="45711" y="1852721"/>
                  </a:lnTo>
                  <a:lnTo>
                    <a:pt x="45893" y="1871770"/>
                  </a:lnTo>
                  <a:lnTo>
                    <a:pt x="64943" y="1871587"/>
                  </a:lnTo>
                  <a:lnTo>
                    <a:pt x="64759" y="1852537"/>
                  </a:lnTo>
                  <a:close/>
                </a:path>
                <a:path w="99060" h="2468879">
                  <a:moveTo>
                    <a:pt x="65126" y="1890636"/>
                  </a:moveTo>
                  <a:lnTo>
                    <a:pt x="46078" y="1890820"/>
                  </a:lnTo>
                  <a:lnTo>
                    <a:pt x="46262" y="1909869"/>
                  </a:lnTo>
                  <a:lnTo>
                    <a:pt x="65311" y="1909685"/>
                  </a:lnTo>
                  <a:lnTo>
                    <a:pt x="65126" y="1890636"/>
                  </a:lnTo>
                  <a:close/>
                </a:path>
                <a:path w="99060" h="2468879">
                  <a:moveTo>
                    <a:pt x="65495" y="1928735"/>
                  </a:moveTo>
                  <a:lnTo>
                    <a:pt x="46445" y="1928917"/>
                  </a:lnTo>
                  <a:lnTo>
                    <a:pt x="46629" y="1947967"/>
                  </a:lnTo>
                  <a:lnTo>
                    <a:pt x="65678" y="1947783"/>
                  </a:lnTo>
                  <a:lnTo>
                    <a:pt x="65495" y="1928735"/>
                  </a:lnTo>
                  <a:close/>
                </a:path>
                <a:path w="99060" h="2468879">
                  <a:moveTo>
                    <a:pt x="65862" y="1966832"/>
                  </a:moveTo>
                  <a:lnTo>
                    <a:pt x="46813" y="1967016"/>
                  </a:lnTo>
                  <a:lnTo>
                    <a:pt x="46996" y="1986065"/>
                  </a:lnTo>
                  <a:lnTo>
                    <a:pt x="66046" y="1985881"/>
                  </a:lnTo>
                  <a:lnTo>
                    <a:pt x="65862" y="1966832"/>
                  </a:lnTo>
                  <a:close/>
                </a:path>
                <a:path w="99060" h="2468879">
                  <a:moveTo>
                    <a:pt x="66229" y="2004931"/>
                  </a:moveTo>
                  <a:lnTo>
                    <a:pt x="47180" y="2005114"/>
                  </a:lnTo>
                  <a:lnTo>
                    <a:pt x="47364" y="2024164"/>
                  </a:lnTo>
                  <a:lnTo>
                    <a:pt x="66413" y="2023979"/>
                  </a:lnTo>
                  <a:lnTo>
                    <a:pt x="66229" y="2004931"/>
                  </a:lnTo>
                  <a:close/>
                </a:path>
                <a:path w="99060" h="2468879">
                  <a:moveTo>
                    <a:pt x="66597" y="2043028"/>
                  </a:moveTo>
                  <a:lnTo>
                    <a:pt x="47547" y="2043212"/>
                  </a:lnTo>
                  <a:lnTo>
                    <a:pt x="47731" y="2062261"/>
                  </a:lnTo>
                  <a:lnTo>
                    <a:pt x="66780" y="2062078"/>
                  </a:lnTo>
                  <a:lnTo>
                    <a:pt x="66597" y="2043028"/>
                  </a:lnTo>
                  <a:close/>
                </a:path>
                <a:path w="99060" h="2468879">
                  <a:moveTo>
                    <a:pt x="66964" y="2081127"/>
                  </a:moveTo>
                  <a:lnTo>
                    <a:pt x="47915" y="2081311"/>
                  </a:lnTo>
                  <a:lnTo>
                    <a:pt x="48099" y="2100360"/>
                  </a:lnTo>
                  <a:lnTo>
                    <a:pt x="67148" y="2100176"/>
                  </a:lnTo>
                  <a:lnTo>
                    <a:pt x="66964" y="2081127"/>
                  </a:lnTo>
                  <a:close/>
                </a:path>
                <a:path w="99060" h="2468879">
                  <a:moveTo>
                    <a:pt x="67331" y="2119226"/>
                  </a:moveTo>
                  <a:lnTo>
                    <a:pt x="48282" y="2119409"/>
                  </a:lnTo>
                  <a:lnTo>
                    <a:pt x="48467" y="2138459"/>
                  </a:lnTo>
                  <a:lnTo>
                    <a:pt x="67515" y="2138274"/>
                  </a:lnTo>
                  <a:lnTo>
                    <a:pt x="67331" y="2119226"/>
                  </a:lnTo>
                  <a:close/>
                </a:path>
                <a:path w="99060" h="2468879">
                  <a:moveTo>
                    <a:pt x="67699" y="2157323"/>
                  </a:moveTo>
                  <a:lnTo>
                    <a:pt x="48651" y="2157507"/>
                  </a:lnTo>
                  <a:lnTo>
                    <a:pt x="48834" y="2176556"/>
                  </a:lnTo>
                  <a:lnTo>
                    <a:pt x="67884" y="2176373"/>
                  </a:lnTo>
                  <a:lnTo>
                    <a:pt x="67699" y="2157323"/>
                  </a:lnTo>
                  <a:close/>
                </a:path>
                <a:path w="99060" h="2468879">
                  <a:moveTo>
                    <a:pt x="68066" y="2195422"/>
                  </a:moveTo>
                  <a:lnTo>
                    <a:pt x="49018" y="2195606"/>
                  </a:lnTo>
                  <a:lnTo>
                    <a:pt x="49202" y="2214655"/>
                  </a:lnTo>
                  <a:lnTo>
                    <a:pt x="68251" y="2214471"/>
                  </a:lnTo>
                  <a:lnTo>
                    <a:pt x="68066" y="2195422"/>
                  </a:lnTo>
                  <a:close/>
                </a:path>
                <a:path w="99060" h="2468879">
                  <a:moveTo>
                    <a:pt x="68435" y="2233521"/>
                  </a:moveTo>
                  <a:lnTo>
                    <a:pt x="49385" y="2233703"/>
                  </a:lnTo>
                  <a:lnTo>
                    <a:pt x="49569" y="2252753"/>
                  </a:lnTo>
                  <a:lnTo>
                    <a:pt x="68618" y="2252569"/>
                  </a:lnTo>
                  <a:lnTo>
                    <a:pt x="68435" y="2233521"/>
                  </a:lnTo>
                  <a:close/>
                </a:path>
                <a:path w="99060" h="2468879">
                  <a:moveTo>
                    <a:pt x="68802" y="2271618"/>
                  </a:moveTo>
                  <a:lnTo>
                    <a:pt x="49753" y="2271802"/>
                  </a:lnTo>
                  <a:lnTo>
                    <a:pt x="49936" y="2290851"/>
                  </a:lnTo>
                  <a:lnTo>
                    <a:pt x="68986" y="2290667"/>
                  </a:lnTo>
                  <a:lnTo>
                    <a:pt x="68802" y="2271618"/>
                  </a:lnTo>
                  <a:close/>
                </a:path>
                <a:path w="99060" h="2468879">
                  <a:moveTo>
                    <a:pt x="69169" y="2309717"/>
                  </a:moveTo>
                  <a:lnTo>
                    <a:pt x="50120" y="2309900"/>
                  </a:lnTo>
                  <a:lnTo>
                    <a:pt x="50304" y="2328950"/>
                  </a:lnTo>
                  <a:lnTo>
                    <a:pt x="69353" y="2328765"/>
                  </a:lnTo>
                  <a:lnTo>
                    <a:pt x="69169" y="2309717"/>
                  </a:lnTo>
                  <a:close/>
                </a:path>
                <a:path w="99060" h="2468879">
                  <a:moveTo>
                    <a:pt x="69537" y="2347814"/>
                  </a:moveTo>
                  <a:lnTo>
                    <a:pt x="50487" y="2347998"/>
                  </a:lnTo>
                  <a:lnTo>
                    <a:pt x="50671" y="2367047"/>
                  </a:lnTo>
                  <a:lnTo>
                    <a:pt x="69720" y="2366864"/>
                  </a:lnTo>
                  <a:lnTo>
                    <a:pt x="69537" y="2347814"/>
                  </a:lnTo>
                  <a:close/>
                </a:path>
                <a:path w="99060" h="2468879">
                  <a:moveTo>
                    <a:pt x="69904" y="2385913"/>
                  </a:moveTo>
                  <a:lnTo>
                    <a:pt x="50855" y="2386097"/>
                  </a:lnTo>
                  <a:lnTo>
                    <a:pt x="50916" y="2392457"/>
                  </a:lnTo>
                  <a:lnTo>
                    <a:pt x="22343" y="2392733"/>
                  </a:lnTo>
                  <a:lnTo>
                    <a:pt x="61177" y="2468562"/>
                  </a:lnTo>
                  <a:lnTo>
                    <a:pt x="98404" y="2392273"/>
                  </a:lnTo>
                  <a:lnTo>
                    <a:pt x="69965" y="2392273"/>
                  </a:lnTo>
                  <a:lnTo>
                    <a:pt x="69904" y="2385913"/>
                  </a:lnTo>
                  <a:close/>
                </a:path>
                <a:path w="99060" h="2468879">
                  <a:moveTo>
                    <a:pt x="98539" y="2391998"/>
                  </a:moveTo>
                  <a:lnTo>
                    <a:pt x="69965" y="2392273"/>
                  </a:lnTo>
                  <a:lnTo>
                    <a:pt x="98404" y="2392273"/>
                  </a:lnTo>
                  <a:lnTo>
                    <a:pt x="98539" y="239199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 txBox="1"/>
            <p:nvPr/>
          </p:nvSpPr>
          <p:spPr>
            <a:xfrm>
              <a:off x="4346577" y="3391819"/>
              <a:ext cx="165100" cy="3606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200" dirty="0">
                  <a:latin typeface="Arial"/>
                  <a:cs typeface="Arial"/>
                </a:rPr>
                <a:t>z</a:t>
              </a:r>
              <a:endParaRPr sz="2200">
                <a:latin typeface="Arial"/>
                <a:cs typeface="Arial"/>
              </a:endParaRPr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3431061" y="6112197"/>
            <a:ext cx="47174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视差与深度</a:t>
            </a:r>
            <a:r>
              <a:rPr lang="en-US" altLang="zh-CN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z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成反比！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941619" y="5558101"/>
                <a:ext cx="1396664" cy="10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619" y="5558101"/>
                <a:ext cx="1396664" cy="1050224"/>
              </a:xfrm>
              <a:prstGeom prst="rect">
                <a:avLst/>
              </a:prstGeom>
              <a:blipFill>
                <a:blip r:embed="rId6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385728" y="5467375"/>
                <a:ext cx="1565172" cy="1104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′=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728" y="5467375"/>
                <a:ext cx="1565172" cy="1104213"/>
              </a:xfrm>
              <a:prstGeom prst="rect">
                <a:avLst/>
              </a:prstGeom>
              <a:blipFill>
                <a:blip r:embed="rId7"/>
                <a:stretch>
                  <a:fillRect l="-806" b="-45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244827" y="5428878"/>
                <a:ext cx="3089885" cy="625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spc="6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视差</a:t>
                </a:r>
                <a14:m>
                  <m:oMath xmlns:m="http://schemas.openxmlformats.org/officeDocument/2006/math">
                    <m:r>
                      <a:rPr lang="en-US" altLang="zh-CN" sz="2400" b="0" i="0" spc="60" dirty="0" smtClean="0">
                        <a:latin typeface="Cambria Math" panose="02040503050406030204" pitchFamily="18" charset="0"/>
                        <a:cs typeface="Arial Unicode MS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spc="60" dirty="0" smtClean="0">
                        <a:latin typeface="Arial Unicode MS"/>
                        <a:cs typeface="Arial Unicode MS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400" b="0" i="0" spc="60" dirty="0" smtClean="0">
                        <a:latin typeface="Arial Unicode MS"/>
                        <a:cs typeface="Arial Unicode MS"/>
                      </a:rPr>
                      <m:t> </m:t>
                    </m:r>
                    <m:sSub>
                      <m:sSubPr>
                        <m:ctrlPr>
                          <a:rPr lang="en-US" altLang="zh-CN" sz="2400" i="1" spc="60" dirty="0" smtClean="0">
                            <a:latin typeface="Cambria Math" charset="0"/>
                            <a:cs typeface="Arial Unicode MS"/>
                          </a:rPr>
                        </m:ctrlPr>
                      </m:sSubPr>
                      <m:e>
                        <m:r>
                          <a:rPr lang="en-US" altLang="zh-CN" sz="2400" b="0" i="1" spc="60" dirty="0" smtClean="0">
                            <a:latin typeface="Cambria Math"/>
                            <a:cs typeface="Arial Unicode MS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pc="60" dirty="0" smtClean="0">
                            <a:latin typeface="Cambria Math"/>
                            <a:cs typeface="Arial Unicode MS"/>
                          </a:rPr>
                          <m:t>𝑢</m:t>
                        </m:r>
                      </m:sub>
                    </m:sSub>
                    <m:r>
                      <a:rPr lang="en-US" altLang="zh-CN" sz="2400" b="0" i="1" spc="60" dirty="0" smtClean="0">
                        <a:latin typeface="Cambria Math"/>
                        <a:cs typeface="Arial Unicode MS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pc="60" dirty="0" smtClean="0">
                            <a:latin typeface="Cambria Math" charset="0"/>
                            <a:cs typeface="Arial Unicode MS"/>
                          </a:rPr>
                        </m:ctrlPr>
                      </m:sSubPr>
                      <m:e>
                        <m:r>
                          <a:rPr lang="en-US" altLang="zh-CN" sz="2400" b="0" i="1" spc="60" dirty="0" smtClean="0">
                            <a:latin typeface="Cambria Math"/>
                            <a:cs typeface="Arial Unicode MS"/>
                          </a:rPr>
                          <m:t>𝑝</m:t>
                        </m:r>
                        <m:r>
                          <a:rPr lang="en-US" altLang="zh-CN" sz="2400" b="0" i="1" spc="60" dirty="0" smtClean="0">
                            <a:latin typeface="Cambria Math"/>
                            <a:cs typeface="Arial Unicode MS"/>
                          </a:rPr>
                          <m:t>′</m:t>
                        </m:r>
                      </m:e>
                      <m:sub>
                        <m:r>
                          <a:rPr lang="en-US" altLang="zh-CN" sz="2400" b="0" i="1" spc="60" dirty="0" smtClean="0">
                            <a:latin typeface="Cambria Math"/>
                            <a:cs typeface="Arial Unicode MS"/>
                          </a:rPr>
                          <m:t>𝑢</m:t>
                        </m:r>
                      </m:sub>
                    </m:sSub>
                    <m:r>
                      <a:rPr lang="en-US" altLang="zh-CN" sz="2400" b="0" i="1" spc="60" dirty="0" smtClean="0">
                        <a:latin typeface="Cambria Math"/>
                        <a:ea typeface="Cambria Math"/>
                        <a:cs typeface="Arial Unicode MS"/>
                      </a:rPr>
                      <m:t>∝</m:t>
                    </m:r>
                    <m:f>
                      <m:fPr>
                        <m:ctrlPr>
                          <a:rPr lang="en-US" altLang="zh-CN" sz="2400" b="0" i="1" spc="60" dirty="0" smtClean="0">
                            <a:latin typeface="Cambria Math" charset="0"/>
                            <a:ea typeface="Cambria Math"/>
                            <a:cs typeface="Arial Unicode MS"/>
                          </a:rPr>
                        </m:ctrlPr>
                      </m:fPr>
                      <m:num>
                        <m:r>
                          <a:rPr lang="en-US" altLang="zh-CN" sz="2400" b="0" i="1" spc="60" dirty="0" smtClean="0">
                            <a:latin typeface="Cambria Math"/>
                            <a:ea typeface="Cambria Math"/>
                            <a:cs typeface="Arial Unicode MS"/>
                          </a:rPr>
                          <m:t>𝐵</m:t>
                        </m:r>
                        <m:r>
                          <a:rPr lang="en-US" altLang="zh-CN" sz="2400" b="0" i="1" spc="60" dirty="0" smtClean="0">
                            <a:latin typeface="Cambria Math"/>
                            <a:ea typeface="Cambria Math"/>
                            <a:cs typeface="Arial Unicode MS"/>
                          </a:rPr>
                          <m:t>∙</m:t>
                        </m:r>
                        <m:r>
                          <a:rPr lang="en-US" altLang="zh-CN" sz="2400" b="0" i="1" spc="60" dirty="0" smtClean="0">
                            <a:latin typeface="Cambria Math"/>
                            <a:ea typeface="Cambria Math"/>
                            <a:cs typeface="Arial Unicode MS"/>
                          </a:rPr>
                          <m:t>𝑓</m:t>
                        </m:r>
                      </m:num>
                      <m:den>
                        <m:r>
                          <a:rPr lang="en-US" altLang="zh-CN" sz="2400" b="0" i="1" spc="60" dirty="0" smtClean="0">
                            <a:latin typeface="Cambria Math"/>
                            <a:ea typeface="Cambria Math"/>
                            <a:cs typeface="Arial Unicode MS"/>
                          </a:rPr>
                          <m:t>𝑧</m:t>
                        </m:r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827" y="5428878"/>
                <a:ext cx="3089885" cy="625941"/>
              </a:xfrm>
              <a:prstGeom prst="rect">
                <a:avLst/>
              </a:prstGeom>
              <a:blipFill>
                <a:blip r:embed="rId8"/>
                <a:stretch>
                  <a:fillRect l="-2959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/>
          <p:nvPr/>
        </p:nvSpPr>
        <p:spPr>
          <a:xfrm>
            <a:off x="4468812" y="1016127"/>
            <a:ext cx="2120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P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44686" y="5506287"/>
            <a:ext cx="44932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视差与深度</a:t>
            </a:r>
            <a:r>
              <a:rPr lang="en-US" altLang="zh-CN" sz="2400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z</a:t>
            </a:r>
            <a:r>
              <a:rPr lang="zh-CN" altLang="en-US" sz="2400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成反比！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768187" y="115125"/>
            <a:ext cx="3608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25" dirty="0"/>
              <a:t>计算深度</a:t>
            </a:r>
            <a:endParaRPr spc="65" dirty="0"/>
          </a:p>
        </p:txBody>
      </p:sp>
      <p:sp>
        <p:nvSpPr>
          <p:cNvPr id="26" name="object 26"/>
          <p:cNvSpPr txBox="1"/>
          <p:nvPr/>
        </p:nvSpPr>
        <p:spPr>
          <a:xfrm>
            <a:off x="5864010" y="5049520"/>
            <a:ext cx="976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400" spc="-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400" spc="160" dirty="0">
                <a:solidFill>
                  <a:srgbClr val="FF0000"/>
                </a:solidFill>
                <a:latin typeface="Arial Unicode MS"/>
                <a:cs typeface="Arial Unicode MS"/>
              </a:rPr>
              <a:t>1]</a:t>
            </a:r>
            <a:endParaRPr sz="2400">
              <a:latin typeface="Arial Unicode MS"/>
              <a:cs typeface="Arial Unicode MS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82854" y="1439862"/>
            <a:ext cx="5457571" cy="3135757"/>
            <a:chOff x="482854" y="1439862"/>
            <a:chExt cx="5457571" cy="3135757"/>
          </a:xfrm>
        </p:grpSpPr>
        <p:sp>
          <p:nvSpPr>
            <p:cNvPr id="2" name="object 2"/>
            <p:cNvSpPr/>
            <p:nvPr/>
          </p:nvSpPr>
          <p:spPr>
            <a:xfrm>
              <a:off x="3352800" y="3379110"/>
              <a:ext cx="1677035" cy="99695"/>
            </a:xfrm>
            <a:custGeom>
              <a:avLst/>
              <a:gdLst/>
              <a:ahLst/>
              <a:cxnLst/>
              <a:rect l="l" t="t" r="r" b="b"/>
              <a:pathLst>
                <a:path w="1677035" h="99695">
                  <a:moveTo>
                    <a:pt x="1590898" y="0"/>
                  </a:moveTo>
                  <a:lnTo>
                    <a:pt x="1587981" y="767"/>
                  </a:lnTo>
                  <a:lnTo>
                    <a:pt x="1585330" y="5311"/>
                  </a:lnTo>
                  <a:lnTo>
                    <a:pt x="1586099" y="8227"/>
                  </a:lnTo>
                  <a:lnTo>
                    <a:pt x="1657350" y="49790"/>
                  </a:lnTo>
                  <a:lnTo>
                    <a:pt x="1657350" y="49987"/>
                  </a:lnTo>
                  <a:lnTo>
                    <a:pt x="1586099" y="91550"/>
                  </a:lnTo>
                  <a:lnTo>
                    <a:pt x="1585330" y="94466"/>
                  </a:lnTo>
                  <a:lnTo>
                    <a:pt x="1587319" y="97873"/>
                  </a:lnTo>
                  <a:lnTo>
                    <a:pt x="1588380" y="98634"/>
                  </a:lnTo>
                  <a:lnTo>
                    <a:pt x="1590737" y="99254"/>
                  </a:lnTo>
                  <a:lnTo>
                    <a:pt x="1592033" y="99114"/>
                  </a:lnTo>
                  <a:lnTo>
                    <a:pt x="1676421" y="49888"/>
                  </a:lnTo>
                  <a:lnTo>
                    <a:pt x="1590898" y="0"/>
                  </a:lnTo>
                  <a:close/>
                </a:path>
                <a:path w="1677035" h="99695">
                  <a:moveTo>
                    <a:pt x="1590675" y="45125"/>
                  </a:moveTo>
                  <a:lnTo>
                    <a:pt x="1581150" y="45125"/>
                  </a:lnTo>
                  <a:lnTo>
                    <a:pt x="1581150" y="54650"/>
                  </a:lnTo>
                  <a:lnTo>
                    <a:pt x="1590675" y="54650"/>
                  </a:lnTo>
                  <a:lnTo>
                    <a:pt x="1590675" y="45125"/>
                  </a:lnTo>
                  <a:close/>
                </a:path>
                <a:path w="1677035" h="99695">
                  <a:moveTo>
                    <a:pt x="1609725" y="45125"/>
                  </a:moveTo>
                  <a:lnTo>
                    <a:pt x="1600200" y="45125"/>
                  </a:lnTo>
                  <a:lnTo>
                    <a:pt x="1600200" y="54650"/>
                  </a:lnTo>
                  <a:lnTo>
                    <a:pt x="1609725" y="54650"/>
                  </a:lnTo>
                  <a:lnTo>
                    <a:pt x="1609725" y="45125"/>
                  </a:lnTo>
                  <a:close/>
                </a:path>
                <a:path w="1677035" h="99695">
                  <a:moveTo>
                    <a:pt x="1628775" y="45125"/>
                  </a:moveTo>
                  <a:lnTo>
                    <a:pt x="1619250" y="45125"/>
                  </a:lnTo>
                  <a:lnTo>
                    <a:pt x="1619250" y="54650"/>
                  </a:lnTo>
                  <a:lnTo>
                    <a:pt x="1628775" y="54650"/>
                  </a:lnTo>
                  <a:lnTo>
                    <a:pt x="1628775" y="45125"/>
                  </a:lnTo>
                  <a:close/>
                </a:path>
                <a:path w="1677035" h="99695">
                  <a:moveTo>
                    <a:pt x="1647825" y="45125"/>
                  </a:moveTo>
                  <a:lnTo>
                    <a:pt x="1638300" y="45125"/>
                  </a:lnTo>
                  <a:lnTo>
                    <a:pt x="1638300" y="54650"/>
                  </a:lnTo>
                  <a:lnTo>
                    <a:pt x="1647825" y="54650"/>
                  </a:lnTo>
                  <a:lnTo>
                    <a:pt x="1647825" y="45125"/>
                  </a:lnTo>
                  <a:close/>
                </a:path>
                <a:path w="1677035" h="99695">
                  <a:moveTo>
                    <a:pt x="1571625" y="45125"/>
                  </a:moveTo>
                  <a:lnTo>
                    <a:pt x="1562100" y="45125"/>
                  </a:lnTo>
                  <a:lnTo>
                    <a:pt x="1562100" y="54650"/>
                  </a:lnTo>
                  <a:lnTo>
                    <a:pt x="1571625" y="54650"/>
                  </a:lnTo>
                  <a:lnTo>
                    <a:pt x="1571625" y="45125"/>
                  </a:lnTo>
                  <a:close/>
                </a:path>
                <a:path w="1677035" h="99695">
                  <a:moveTo>
                    <a:pt x="1552575" y="45125"/>
                  </a:moveTo>
                  <a:lnTo>
                    <a:pt x="1543050" y="45125"/>
                  </a:lnTo>
                  <a:lnTo>
                    <a:pt x="1543050" y="54650"/>
                  </a:lnTo>
                  <a:lnTo>
                    <a:pt x="1552575" y="54650"/>
                  </a:lnTo>
                  <a:lnTo>
                    <a:pt x="1552575" y="45125"/>
                  </a:lnTo>
                  <a:close/>
                </a:path>
                <a:path w="1677035" h="99695">
                  <a:moveTo>
                    <a:pt x="1533525" y="45125"/>
                  </a:moveTo>
                  <a:lnTo>
                    <a:pt x="1524000" y="45125"/>
                  </a:lnTo>
                  <a:lnTo>
                    <a:pt x="1524000" y="54650"/>
                  </a:lnTo>
                  <a:lnTo>
                    <a:pt x="1533525" y="54650"/>
                  </a:lnTo>
                  <a:lnTo>
                    <a:pt x="1533525" y="45125"/>
                  </a:lnTo>
                  <a:close/>
                </a:path>
                <a:path w="1677035" h="99695">
                  <a:moveTo>
                    <a:pt x="1514475" y="45125"/>
                  </a:moveTo>
                  <a:lnTo>
                    <a:pt x="1504950" y="45125"/>
                  </a:lnTo>
                  <a:lnTo>
                    <a:pt x="1504950" y="54650"/>
                  </a:lnTo>
                  <a:lnTo>
                    <a:pt x="1514475" y="54650"/>
                  </a:lnTo>
                  <a:lnTo>
                    <a:pt x="1514475" y="45125"/>
                  </a:lnTo>
                  <a:close/>
                </a:path>
                <a:path w="1677035" h="99695">
                  <a:moveTo>
                    <a:pt x="1495425" y="45125"/>
                  </a:moveTo>
                  <a:lnTo>
                    <a:pt x="1485900" y="45125"/>
                  </a:lnTo>
                  <a:lnTo>
                    <a:pt x="1485900" y="54650"/>
                  </a:lnTo>
                  <a:lnTo>
                    <a:pt x="1495425" y="54650"/>
                  </a:lnTo>
                  <a:lnTo>
                    <a:pt x="1495425" y="45125"/>
                  </a:lnTo>
                  <a:close/>
                </a:path>
                <a:path w="1677035" h="99695">
                  <a:moveTo>
                    <a:pt x="1476375" y="45125"/>
                  </a:moveTo>
                  <a:lnTo>
                    <a:pt x="1466850" y="45125"/>
                  </a:lnTo>
                  <a:lnTo>
                    <a:pt x="1466850" y="54650"/>
                  </a:lnTo>
                  <a:lnTo>
                    <a:pt x="1476375" y="54650"/>
                  </a:lnTo>
                  <a:lnTo>
                    <a:pt x="1476375" y="45125"/>
                  </a:lnTo>
                  <a:close/>
                </a:path>
                <a:path w="1677035" h="99695">
                  <a:moveTo>
                    <a:pt x="1457325" y="45125"/>
                  </a:moveTo>
                  <a:lnTo>
                    <a:pt x="1447800" y="45125"/>
                  </a:lnTo>
                  <a:lnTo>
                    <a:pt x="1447800" y="54650"/>
                  </a:lnTo>
                  <a:lnTo>
                    <a:pt x="1457325" y="54650"/>
                  </a:lnTo>
                  <a:lnTo>
                    <a:pt x="1457325" y="45125"/>
                  </a:lnTo>
                  <a:close/>
                </a:path>
                <a:path w="1677035" h="99695">
                  <a:moveTo>
                    <a:pt x="1438275" y="45125"/>
                  </a:moveTo>
                  <a:lnTo>
                    <a:pt x="1428750" y="45125"/>
                  </a:lnTo>
                  <a:lnTo>
                    <a:pt x="1428750" y="54650"/>
                  </a:lnTo>
                  <a:lnTo>
                    <a:pt x="1438275" y="54650"/>
                  </a:lnTo>
                  <a:lnTo>
                    <a:pt x="1438275" y="45125"/>
                  </a:lnTo>
                  <a:close/>
                </a:path>
                <a:path w="1677035" h="99695">
                  <a:moveTo>
                    <a:pt x="1419225" y="45125"/>
                  </a:moveTo>
                  <a:lnTo>
                    <a:pt x="1409700" y="45125"/>
                  </a:lnTo>
                  <a:lnTo>
                    <a:pt x="1409700" y="54650"/>
                  </a:lnTo>
                  <a:lnTo>
                    <a:pt x="1419225" y="54650"/>
                  </a:lnTo>
                  <a:lnTo>
                    <a:pt x="1419225" y="45125"/>
                  </a:lnTo>
                  <a:close/>
                </a:path>
                <a:path w="1677035" h="99695">
                  <a:moveTo>
                    <a:pt x="1400175" y="45125"/>
                  </a:moveTo>
                  <a:lnTo>
                    <a:pt x="1390650" y="45125"/>
                  </a:lnTo>
                  <a:lnTo>
                    <a:pt x="1390650" y="54650"/>
                  </a:lnTo>
                  <a:lnTo>
                    <a:pt x="1400175" y="54650"/>
                  </a:lnTo>
                  <a:lnTo>
                    <a:pt x="1400175" y="45125"/>
                  </a:lnTo>
                  <a:close/>
                </a:path>
                <a:path w="1677035" h="99695">
                  <a:moveTo>
                    <a:pt x="1381125" y="45125"/>
                  </a:moveTo>
                  <a:lnTo>
                    <a:pt x="1371600" y="45125"/>
                  </a:lnTo>
                  <a:lnTo>
                    <a:pt x="1371600" y="54650"/>
                  </a:lnTo>
                  <a:lnTo>
                    <a:pt x="1381125" y="54650"/>
                  </a:lnTo>
                  <a:lnTo>
                    <a:pt x="1381125" y="45125"/>
                  </a:lnTo>
                  <a:close/>
                </a:path>
                <a:path w="1677035" h="99695">
                  <a:moveTo>
                    <a:pt x="1362075" y="45125"/>
                  </a:moveTo>
                  <a:lnTo>
                    <a:pt x="1352550" y="45125"/>
                  </a:lnTo>
                  <a:lnTo>
                    <a:pt x="1352550" y="54650"/>
                  </a:lnTo>
                  <a:lnTo>
                    <a:pt x="1362075" y="54650"/>
                  </a:lnTo>
                  <a:lnTo>
                    <a:pt x="1362075" y="45125"/>
                  </a:lnTo>
                  <a:close/>
                </a:path>
                <a:path w="1677035" h="99695">
                  <a:moveTo>
                    <a:pt x="1343025" y="45125"/>
                  </a:moveTo>
                  <a:lnTo>
                    <a:pt x="1333500" y="45125"/>
                  </a:lnTo>
                  <a:lnTo>
                    <a:pt x="1333500" y="54650"/>
                  </a:lnTo>
                  <a:lnTo>
                    <a:pt x="1343025" y="54650"/>
                  </a:lnTo>
                  <a:lnTo>
                    <a:pt x="1343025" y="45125"/>
                  </a:lnTo>
                  <a:close/>
                </a:path>
                <a:path w="1677035" h="99695">
                  <a:moveTo>
                    <a:pt x="1323975" y="45125"/>
                  </a:moveTo>
                  <a:lnTo>
                    <a:pt x="1314450" y="45125"/>
                  </a:lnTo>
                  <a:lnTo>
                    <a:pt x="1314450" y="54650"/>
                  </a:lnTo>
                  <a:lnTo>
                    <a:pt x="1323975" y="54650"/>
                  </a:lnTo>
                  <a:lnTo>
                    <a:pt x="1323975" y="45125"/>
                  </a:lnTo>
                  <a:close/>
                </a:path>
                <a:path w="1677035" h="99695">
                  <a:moveTo>
                    <a:pt x="1304925" y="45125"/>
                  </a:moveTo>
                  <a:lnTo>
                    <a:pt x="1295400" y="45125"/>
                  </a:lnTo>
                  <a:lnTo>
                    <a:pt x="1295400" y="54650"/>
                  </a:lnTo>
                  <a:lnTo>
                    <a:pt x="1304925" y="54650"/>
                  </a:lnTo>
                  <a:lnTo>
                    <a:pt x="1304925" y="45125"/>
                  </a:lnTo>
                  <a:close/>
                </a:path>
                <a:path w="1677035" h="99695">
                  <a:moveTo>
                    <a:pt x="1285875" y="45125"/>
                  </a:moveTo>
                  <a:lnTo>
                    <a:pt x="1276350" y="45125"/>
                  </a:lnTo>
                  <a:lnTo>
                    <a:pt x="1276350" y="54650"/>
                  </a:lnTo>
                  <a:lnTo>
                    <a:pt x="1285875" y="54650"/>
                  </a:lnTo>
                  <a:lnTo>
                    <a:pt x="1285875" y="45125"/>
                  </a:lnTo>
                  <a:close/>
                </a:path>
                <a:path w="1677035" h="99695">
                  <a:moveTo>
                    <a:pt x="1266825" y="45125"/>
                  </a:moveTo>
                  <a:lnTo>
                    <a:pt x="1257300" y="45125"/>
                  </a:lnTo>
                  <a:lnTo>
                    <a:pt x="1257300" y="54650"/>
                  </a:lnTo>
                  <a:lnTo>
                    <a:pt x="1266825" y="54650"/>
                  </a:lnTo>
                  <a:lnTo>
                    <a:pt x="1266825" y="45125"/>
                  </a:lnTo>
                  <a:close/>
                </a:path>
                <a:path w="1677035" h="99695">
                  <a:moveTo>
                    <a:pt x="1247775" y="45125"/>
                  </a:moveTo>
                  <a:lnTo>
                    <a:pt x="1238250" y="45125"/>
                  </a:lnTo>
                  <a:lnTo>
                    <a:pt x="1238250" y="54650"/>
                  </a:lnTo>
                  <a:lnTo>
                    <a:pt x="1247775" y="54650"/>
                  </a:lnTo>
                  <a:lnTo>
                    <a:pt x="1247775" y="45125"/>
                  </a:lnTo>
                  <a:close/>
                </a:path>
                <a:path w="1677035" h="99695">
                  <a:moveTo>
                    <a:pt x="1228725" y="45125"/>
                  </a:moveTo>
                  <a:lnTo>
                    <a:pt x="1219200" y="45125"/>
                  </a:lnTo>
                  <a:lnTo>
                    <a:pt x="1219200" y="54650"/>
                  </a:lnTo>
                  <a:lnTo>
                    <a:pt x="1228725" y="54650"/>
                  </a:lnTo>
                  <a:lnTo>
                    <a:pt x="1228725" y="45125"/>
                  </a:lnTo>
                  <a:close/>
                </a:path>
                <a:path w="1677035" h="99695">
                  <a:moveTo>
                    <a:pt x="1209675" y="45125"/>
                  </a:moveTo>
                  <a:lnTo>
                    <a:pt x="1200150" y="45125"/>
                  </a:lnTo>
                  <a:lnTo>
                    <a:pt x="1200150" y="54650"/>
                  </a:lnTo>
                  <a:lnTo>
                    <a:pt x="1209675" y="54650"/>
                  </a:lnTo>
                  <a:lnTo>
                    <a:pt x="1209675" y="45125"/>
                  </a:lnTo>
                  <a:close/>
                </a:path>
                <a:path w="1677035" h="99695">
                  <a:moveTo>
                    <a:pt x="1190625" y="45125"/>
                  </a:moveTo>
                  <a:lnTo>
                    <a:pt x="1181100" y="45125"/>
                  </a:lnTo>
                  <a:lnTo>
                    <a:pt x="1181100" y="54650"/>
                  </a:lnTo>
                  <a:lnTo>
                    <a:pt x="1190625" y="54650"/>
                  </a:lnTo>
                  <a:lnTo>
                    <a:pt x="1190625" y="45125"/>
                  </a:lnTo>
                  <a:close/>
                </a:path>
                <a:path w="1677035" h="99695">
                  <a:moveTo>
                    <a:pt x="1171575" y="45125"/>
                  </a:moveTo>
                  <a:lnTo>
                    <a:pt x="1162050" y="45125"/>
                  </a:lnTo>
                  <a:lnTo>
                    <a:pt x="1162050" y="54650"/>
                  </a:lnTo>
                  <a:lnTo>
                    <a:pt x="1171575" y="54650"/>
                  </a:lnTo>
                  <a:lnTo>
                    <a:pt x="1171575" y="45125"/>
                  </a:lnTo>
                  <a:close/>
                </a:path>
                <a:path w="1677035" h="99695">
                  <a:moveTo>
                    <a:pt x="1152525" y="45125"/>
                  </a:moveTo>
                  <a:lnTo>
                    <a:pt x="1143000" y="45125"/>
                  </a:lnTo>
                  <a:lnTo>
                    <a:pt x="1143000" y="54650"/>
                  </a:lnTo>
                  <a:lnTo>
                    <a:pt x="1152525" y="54650"/>
                  </a:lnTo>
                  <a:lnTo>
                    <a:pt x="1152525" y="45125"/>
                  </a:lnTo>
                  <a:close/>
                </a:path>
                <a:path w="1677035" h="99695">
                  <a:moveTo>
                    <a:pt x="1133475" y="45125"/>
                  </a:moveTo>
                  <a:lnTo>
                    <a:pt x="1123950" y="45125"/>
                  </a:lnTo>
                  <a:lnTo>
                    <a:pt x="1123950" y="54650"/>
                  </a:lnTo>
                  <a:lnTo>
                    <a:pt x="1133475" y="54650"/>
                  </a:lnTo>
                  <a:lnTo>
                    <a:pt x="1133475" y="45125"/>
                  </a:lnTo>
                  <a:close/>
                </a:path>
                <a:path w="1677035" h="99695">
                  <a:moveTo>
                    <a:pt x="1114425" y="45125"/>
                  </a:moveTo>
                  <a:lnTo>
                    <a:pt x="1104900" y="45125"/>
                  </a:lnTo>
                  <a:lnTo>
                    <a:pt x="1104900" y="54650"/>
                  </a:lnTo>
                  <a:lnTo>
                    <a:pt x="1114425" y="54650"/>
                  </a:lnTo>
                  <a:lnTo>
                    <a:pt x="1114425" y="45125"/>
                  </a:lnTo>
                  <a:close/>
                </a:path>
                <a:path w="1677035" h="99695">
                  <a:moveTo>
                    <a:pt x="1095375" y="45125"/>
                  </a:moveTo>
                  <a:lnTo>
                    <a:pt x="1085850" y="45125"/>
                  </a:lnTo>
                  <a:lnTo>
                    <a:pt x="1085850" y="54650"/>
                  </a:lnTo>
                  <a:lnTo>
                    <a:pt x="1095375" y="54650"/>
                  </a:lnTo>
                  <a:lnTo>
                    <a:pt x="1095375" y="45125"/>
                  </a:lnTo>
                  <a:close/>
                </a:path>
                <a:path w="1677035" h="99695">
                  <a:moveTo>
                    <a:pt x="1076325" y="45125"/>
                  </a:moveTo>
                  <a:lnTo>
                    <a:pt x="1066800" y="45125"/>
                  </a:lnTo>
                  <a:lnTo>
                    <a:pt x="1066800" y="54650"/>
                  </a:lnTo>
                  <a:lnTo>
                    <a:pt x="1076325" y="54650"/>
                  </a:lnTo>
                  <a:lnTo>
                    <a:pt x="1076325" y="45125"/>
                  </a:lnTo>
                  <a:close/>
                </a:path>
                <a:path w="1677035" h="99695">
                  <a:moveTo>
                    <a:pt x="1057275" y="45126"/>
                  </a:moveTo>
                  <a:lnTo>
                    <a:pt x="1047750" y="45126"/>
                  </a:lnTo>
                  <a:lnTo>
                    <a:pt x="1047750" y="54651"/>
                  </a:lnTo>
                  <a:lnTo>
                    <a:pt x="1057275" y="54651"/>
                  </a:lnTo>
                  <a:lnTo>
                    <a:pt x="1057275" y="45126"/>
                  </a:lnTo>
                  <a:close/>
                </a:path>
                <a:path w="1677035" h="99695">
                  <a:moveTo>
                    <a:pt x="1038225" y="45126"/>
                  </a:moveTo>
                  <a:lnTo>
                    <a:pt x="1028700" y="45126"/>
                  </a:lnTo>
                  <a:lnTo>
                    <a:pt x="1028700" y="54651"/>
                  </a:lnTo>
                  <a:lnTo>
                    <a:pt x="1038225" y="54651"/>
                  </a:lnTo>
                  <a:lnTo>
                    <a:pt x="1038225" y="45126"/>
                  </a:lnTo>
                  <a:close/>
                </a:path>
                <a:path w="1677035" h="99695">
                  <a:moveTo>
                    <a:pt x="1019175" y="45126"/>
                  </a:moveTo>
                  <a:lnTo>
                    <a:pt x="1009650" y="45126"/>
                  </a:lnTo>
                  <a:lnTo>
                    <a:pt x="1009650" y="54651"/>
                  </a:lnTo>
                  <a:lnTo>
                    <a:pt x="1019175" y="54651"/>
                  </a:lnTo>
                  <a:lnTo>
                    <a:pt x="1019175" y="45126"/>
                  </a:lnTo>
                  <a:close/>
                </a:path>
                <a:path w="1677035" h="99695">
                  <a:moveTo>
                    <a:pt x="1000125" y="45126"/>
                  </a:moveTo>
                  <a:lnTo>
                    <a:pt x="990600" y="45126"/>
                  </a:lnTo>
                  <a:lnTo>
                    <a:pt x="990600" y="54651"/>
                  </a:lnTo>
                  <a:lnTo>
                    <a:pt x="1000125" y="54651"/>
                  </a:lnTo>
                  <a:lnTo>
                    <a:pt x="1000125" y="45126"/>
                  </a:lnTo>
                  <a:close/>
                </a:path>
                <a:path w="1677035" h="99695">
                  <a:moveTo>
                    <a:pt x="981075" y="45126"/>
                  </a:moveTo>
                  <a:lnTo>
                    <a:pt x="971550" y="45126"/>
                  </a:lnTo>
                  <a:lnTo>
                    <a:pt x="971550" y="54651"/>
                  </a:lnTo>
                  <a:lnTo>
                    <a:pt x="981075" y="54651"/>
                  </a:lnTo>
                  <a:lnTo>
                    <a:pt x="981075" y="45126"/>
                  </a:lnTo>
                  <a:close/>
                </a:path>
                <a:path w="1677035" h="99695">
                  <a:moveTo>
                    <a:pt x="962025" y="45126"/>
                  </a:moveTo>
                  <a:lnTo>
                    <a:pt x="952500" y="45126"/>
                  </a:lnTo>
                  <a:lnTo>
                    <a:pt x="952500" y="54651"/>
                  </a:lnTo>
                  <a:lnTo>
                    <a:pt x="962025" y="54651"/>
                  </a:lnTo>
                  <a:lnTo>
                    <a:pt x="962025" y="45126"/>
                  </a:lnTo>
                  <a:close/>
                </a:path>
                <a:path w="1677035" h="99695">
                  <a:moveTo>
                    <a:pt x="942975" y="45126"/>
                  </a:moveTo>
                  <a:lnTo>
                    <a:pt x="933450" y="45126"/>
                  </a:lnTo>
                  <a:lnTo>
                    <a:pt x="933450" y="54651"/>
                  </a:lnTo>
                  <a:lnTo>
                    <a:pt x="942975" y="54651"/>
                  </a:lnTo>
                  <a:lnTo>
                    <a:pt x="942975" y="45126"/>
                  </a:lnTo>
                  <a:close/>
                </a:path>
                <a:path w="1677035" h="99695">
                  <a:moveTo>
                    <a:pt x="923925" y="45126"/>
                  </a:moveTo>
                  <a:lnTo>
                    <a:pt x="914400" y="45126"/>
                  </a:lnTo>
                  <a:lnTo>
                    <a:pt x="914400" y="54651"/>
                  </a:lnTo>
                  <a:lnTo>
                    <a:pt x="923925" y="54651"/>
                  </a:lnTo>
                  <a:lnTo>
                    <a:pt x="923925" y="45126"/>
                  </a:lnTo>
                  <a:close/>
                </a:path>
                <a:path w="1677035" h="99695">
                  <a:moveTo>
                    <a:pt x="904875" y="45126"/>
                  </a:moveTo>
                  <a:lnTo>
                    <a:pt x="895350" y="45126"/>
                  </a:lnTo>
                  <a:lnTo>
                    <a:pt x="895350" y="54651"/>
                  </a:lnTo>
                  <a:lnTo>
                    <a:pt x="904875" y="54651"/>
                  </a:lnTo>
                  <a:lnTo>
                    <a:pt x="904875" y="45126"/>
                  </a:lnTo>
                  <a:close/>
                </a:path>
                <a:path w="1677035" h="99695">
                  <a:moveTo>
                    <a:pt x="885825" y="45126"/>
                  </a:moveTo>
                  <a:lnTo>
                    <a:pt x="876300" y="45126"/>
                  </a:lnTo>
                  <a:lnTo>
                    <a:pt x="876300" y="54651"/>
                  </a:lnTo>
                  <a:lnTo>
                    <a:pt x="885825" y="54651"/>
                  </a:lnTo>
                  <a:lnTo>
                    <a:pt x="885825" y="45126"/>
                  </a:lnTo>
                  <a:close/>
                </a:path>
                <a:path w="1677035" h="99695">
                  <a:moveTo>
                    <a:pt x="866775" y="45126"/>
                  </a:moveTo>
                  <a:lnTo>
                    <a:pt x="857250" y="45126"/>
                  </a:lnTo>
                  <a:lnTo>
                    <a:pt x="857250" y="54651"/>
                  </a:lnTo>
                  <a:lnTo>
                    <a:pt x="866775" y="54651"/>
                  </a:lnTo>
                  <a:lnTo>
                    <a:pt x="866775" y="45126"/>
                  </a:lnTo>
                  <a:close/>
                </a:path>
                <a:path w="1677035" h="99695">
                  <a:moveTo>
                    <a:pt x="847725" y="45126"/>
                  </a:moveTo>
                  <a:lnTo>
                    <a:pt x="838200" y="45126"/>
                  </a:lnTo>
                  <a:lnTo>
                    <a:pt x="838200" y="54651"/>
                  </a:lnTo>
                  <a:lnTo>
                    <a:pt x="847725" y="54651"/>
                  </a:lnTo>
                  <a:lnTo>
                    <a:pt x="847725" y="45126"/>
                  </a:lnTo>
                  <a:close/>
                </a:path>
                <a:path w="1677035" h="99695">
                  <a:moveTo>
                    <a:pt x="828675" y="45126"/>
                  </a:moveTo>
                  <a:lnTo>
                    <a:pt x="819150" y="45126"/>
                  </a:lnTo>
                  <a:lnTo>
                    <a:pt x="819150" y="54651"/>
                  </a:lnTo>
                  <a:lnTo>
                    <a:pt x="828675" y="54651"/>
                  </a:lnTo>
                  <a:lnTo>
                    <a:pt x="828675" y="45126"/>
                  </a:lnTo>
                  <a:close/>
                </a:path>
                <a:path w="1677035" h="99695">
                  <a:moveTo>
                    <a:pt x="809625" y="45126"/>
                  </a:moveTo>
                  <a:lnTo>
                    <a:pt x="800100" y="45126"/>
                  </a:lnTo>
                  <a:lnTo>
                    <a:pt x="800100" y="54651"/>
                  </a:lnTo>
                  <a:lnTo>
                    <a:pt x="809625" y="54651"/>
                  </a:lnTo>
                  <a:lnTo>
                    <a:pt x="809625" y="45126"/>
                  </a:lnTo>
                  <a:close/>
                </a:path>
                <a:path w="1677035" h="99695">
                  <a:moveTo>
                    <a:pt x="790575" y="45126"/>
                  </a:moveTo>
                  <a:lnTo>
                    <a:pt x="781050" y="45126"/>
                  </a:lnTo>
                  <a:lnTo>
                    <a:pt x="781050" y="54651"/>
                  </a:lnTo>
                  <a:lnTo>
                    <a:pt x="790575" y="54651"/>
                  </a:lnTo>
                  <a:lnTo>
                    <a:pt x="790575" y="45126"/>
                  </a:lnTo>
                  <a:close/>
                </a:path>
                <a:path w="1677035" h="99695">
                  <a:moveTo>
                    <a:pt x="771525" y="45126"/>
                  </a:moveTo>
                  <a:lnTo>
                    <a:pt x="762000" y="45126"/>
                  </a:lnTo>
                  <a:lnTo>
                    <a:pt x="762000" y="54651"/>
                  </a:lnTo>
                  <a:lnTo>
                    <a:pt x="771525" y="54651"/>
                  </a:lnTo>
                  <a:lnTo>
                    <a:pt x="771525" y="45126"/>
                  </a:lnTo>
                  <a:close/>
                </a:path>
                <a:path w="1677035" h="99695">
                  <a:moveTo>
                    <a:pt x="752475" y="45126"/>
                  </a:moveTo>
                  <a:lnTo>
                    <a:pt x="742950" y="45126"/>
                  </a:lnTo>
                  <a:lnTo>
                    <a:pt x="742950" y="54651"/>
                  </a:lnTo>
                  <a:lnTo>
                    <a:pt x="752475" y="54651"/>
                  </a:lnTo>
                  <a:lnTo>
                    <a:pt x="752475" y="45126"/>
                  </a:lnTo>
                  <a:close/>
                </a:path>
                <a:path w="1677035" h="99695">
                  <a:moveTo>
                    <a:pt x="733425" y="45126"/>
                  </a:moveTo>
                  <a:lnTo>
                    <a:pt x="723900" y="45126"/>
                  </a:lnTo>
                  <a:lnTo>
                    <a:pt x="723900" y="54651"/>
                  </a:lnTo>
                  <a:lnTo>
                    <a:pt x="733425" y="54651"/>
                  </a:lnTo>
                  <a:lnTo>
                    <a:pt x="733425" y="45126"/>
                  </a:lnTo>
                  <a:close/>
                </a:path>
                <a:path w="1677035" h="99695">
                  <a:moveTo>
                    <a:pt x="714375" y="45126"/>
                  </a:moveTo>
                  <a:lnTo>
                    <a:pt x="704850" y="45126"/>
                  </a:lnTo>
                  <a:lnTo>
                    <a:pt x="704850" y="54651"/>
                  </a:lnTo>
                  <a:lnTo>
                    <a:pt x="714375" y="54651"/>
                  </a:lnTo>
                  <a:lnTo>
                    <a:pt x="714375" y="45126"/>
                  </a:lnTo>
                  <a:close/>
                </a:path>
                <a:path w="1677035" h="99695">
                  <a:moveTo>
                    <a:pt x="695325" y="45126"/>
                  </a:moveTo>
                  <a:lnTo>
                    <a:pt x="685800" y="45126"/>
                  </a:lnTo>
                  <a:lnTo>
                    <a:pt x="685800" y="54651"/>
                  </a:lnTo>
                  <a:lnTo>
                    <a:pt x="695325" y="54651"/>
                  </a:lnTo>
                  <a:lnTo>
                    <a:pt x="695325" y="45126"/>
                  </a:lnTo>
                  <a:close/>
                </a:path>
                <a:path w="1677035" h="99695">
                  <a:moveTo>
                    <a:pt x="676275" y="45126"/>
                  </a:moveTo>
                  <a:lnTo>
                    <a:pt x="666750" y="45126"/>
                  </a:lnTo>
                  <a:lnTo>
                    <a:pt x="666750" y="54651"/>
                  </a:lnTo>
                  <a:lnTo>
                    <a:pt x="676275" y="54651"/>
                  </a:lnTo>
                  <a:lnTo>
                    <a:pt x="676275" y="45126"/>
                  </a:lnTo>
                  <a:close/>
                </a:path>
                <a:path w="1677035" h="99695">
                  <a:moveTo>
                    <a:pt x="657225" y="45126"/>
                  </a:moveTo>
                  <a:lnTo>
                    <a:pt x="647700" y="45126"/>
                  </a:lnTo>
                  <a:lnTo>
                    <a:pt x="647700" y="54651"/>
                  </a:lnTo>
                  <a:lnTo>
                    <a:pt x="657225" y="54651"/>
                  </a:lnTo>
                  <a:lnTo>
                    <a:pt x="657225" y="45126"/>
                  </a:lnTo>
                  <a:close/>
                </a:path>
                <a:path w="1677035" h="99695">
                  <a:moveTo>
                    <a:pt x="638175" y="45126"/>
                  </a:moveTo>
                  <a:lnTo>
                    <a:pt x="628650" y="45126"/>
                  </a:lnTo>
                  <a:lnTo>
                    <a:pt x="628650" y="54651"/>
                  </a:lnTo>
                  <a:lnTo>
                    <a:pt x="638175" y="54651"/>
                  </a:lnTo>
                  <a:lnTo>
                    <a:pt x="638175" y="45126"/>
                  </a:lnTo>
                  <a:close/>
                </a:path>
                <a:path w="1677035" h="99695">
                  <a:moveTo>
                    <a:pt x="619125" y="45126"/>
                  </a:moveTo>
                  <a:lnTo>
                    <a:pt x="609600" y="45126"/>
                  </a:lnTo>
                  <a:lnTo>
                    <a:pt x="609600" y="54651"/>
                  </a:lnTo>
                  <a:lnTo>
                    <a:pt x="619125" y="54651"/>
                  </a:lnTo>
                  <a:lnTo>
                    <a:pt x="619125" y="45126"/>
                  </a:lnTo>
                  <a:close/>
                </a:path>
                <a:path w="1677035" h="99695">
                  <a:moveTo>
                    <a:pt x="600075" y="45126"/>
                  </a:moveTo>
                  <a:lnTo>
                    <a:pt x="590550" y="45126"/>
                  </a:lnTo>
                  <a:lnTo>
                    <a:pt x="590550" y="54651"/>
                  </a:lnTo>
                  <a:lnTo>
                    <a:pt x="600075" y="54651"/>
                  </a:lnTo>
                  <a:lnTo>
                    <a:pt x="600075" y="45126"/>
                  </a:lnTo>
                  <a:close/>
                </a:path>
                <a:path w="1677035" h="99695">
                  <a:moveTo>
                    <a:pt x="581025" y="45126"/>
                  </a:moveTo>
                  <a:lnTo>
                    <a:pt x="571500" y="45126"/>
                  </a:lnTo>
                  <a:lnTo>
                    <a:pt x="571500" y="54651"/>
                  </a:lnTo>
                  <a:lnTo>
                    <a:pt x="581025" y="54651"/>
                  </a:lnTo>
                  <a:lnTo>
                    <a:pt x="581025" y="45126"/>
                  </a:lnTo>
                  <a:close/>
                </a:path>
                <a:path w="1677035" h="99695">
                  <a:moveTo>
                    <a:pt x="561975" y="45126"/>
                  </a:moveTo>
                  <a:lnTo>
                    <a:pt x="552450" y="45126"/>
                  </a:lnTo>
                  <a:lnTo>
                    <a:pt x="552450" y="54651"/>
                  </a:lnTo>
                  <a:lnTo>
                    <a:pt x="561975" y="54651"/>
                  </a:lnTo>
                  <a:lnTo>
                    <a:pt x="561975" y="45126"/>
                  </a:lnTo>
                  <a:close/>
                </a:path>
                <a:path w="1677035" h="99695">
                  <a:moveTo>
                    <a:pt x="542925" y="45126"/>
                  </a:moveTo>
                  <a:lnTo>
                    <a:pt x="533400" y="45126"/>
                  </a:lnTo>
                  <a:lnTo>
                    <a:pt x="533400" y="54651"/>
                  </a:lnTo>
                  <a:lnTo>
                    <a:pt x="542925" y="54651"/>
                  </a:lnTo>
                  <a:lnTo>
                    <a:pt x="542925" y="45126"/>
                  </a:lnTo>
                  <a:close/>
                </a:path>
                <a:path w="1677035" h="99695">
                  <a:moveTo>
                    <a:pt x="523875" y="45126"/>
                  </a:moveTo>
                  <a:lnTo>
                    <a:pt x="514350" y="45126"/>
                  </a:lnTo>
                  <a:lnTo>
                    <a:pt x="514350" y="54651"/>
                  </a:lnTo>
                  <a:lnTo>
                    <a:pt x="523875" y="54651"/>
                  </a:lnTo>
                  <a:lnTo>
                    <a:pt x="523875" y="45126"/>
                  </a:lnTo>
                  <a:close/>
                </a:path>
                <a:path w="1677035" h="99695">
                  <a:moveTo>
                    <a:pt x="504825" y="45126"/>
                  </a:moveTo>
                  <a:lnTo>
                    <a:pt x="495300" y="45126"/>
                  </a:lnTo>
                  <a:lnTo>
                    <a:pt x="495300" y="54651"/>
                  </a:lnTo>
                  <a:lnTo>
                    <a:pt x="504825" y="54651"/>
                  </a:lnTo>
                  <a:lnTo>
                    <a:pt x="504825" y="45126"/>
                  </a:lnTo>
                  <a:close/>
                </a:path>
                <a:path w="1677035" h="99695">
                  <a:moveTo>
                    <a:pt x="485775" y="45126"/>
                  </a:moveTo>
                  <a:lnTo>
                    <a:pt x="476250" y="45126"/>
                  </a:lnTo>
                  <a:lnTo>
                    <a:pt x="476250" y="54651"/>
                  </a:lnTo>
                  <a:lnTo>
                    <a:pt x="485775" y="54651"/>
                  </a:lnTo>
                  <a:lnTo>
                    <a:pt x="485775" y="45126"/>
                  </a:lnTo>
                  <a:close/>
                </a:path>
                <a:path w="1677035" h="99695">
                  <a:moveTo>
                    <a:pt x="466725" y="45126"/>
                  </a:moveTo>
                  <a:lnTo>
                    <a:pt x="457200" y="45126"/>
                  </a:lnTo>
                  <a:lnTo>
                    <a:pt x="457200" y="54651"/>
                  </a:lnTo>
                  <a:lnTo>
                    <a:pt x="466725" y="54651"/>
                  </a:lnTo>
                  <a:lnTo>
                    <a:pt x="466725" y="45126"/>
                  </a:lnTo>
                  <a:close/>
                </a:path>
                <a:path w="1677035" h="99695">
                  <a:moveTo>
                    <a:pt x="447675" y="45126"/>
                  </a:moveTo>
                  <a:lnTo>
                    <a:pt x="438150" y="45126"/>
                  </a:lnTo>
                  <a:lnTo>
                    <a:pt x="438150" y="54651"/>
                  </a:lnTo>
                  <a:lnTo>
                    <a:pt x="447675" y="54651"/>
                  </a:lnTo>
                  <a:lnTo>
                    <a:pt x="447675" y="45126"/>
                  </a:lnTo>
                  <a:close/>
                </a:path>
                <a:path w="1677035" h="99695">
                  <a:moveTo>
                    <a:pt x="428625" y="45126"/>
                  </a:moveTo>
                  <a:lnTo>
                    <a:pt x="419100" y="45126"/>
                  </a:lnTo>
                  <a:lnTo>
                    <a:pt x="419100" y="54651"/>
                  </a:lnTo>
                  <a:lnTo>
                    <a:pt x="428625" y="54651"/>
                  </a:lnTo>
                  <a:lnTo>
                    <a:pt x="428625" y="45126"/>
                  </a:lnTo>
                  <a:close/>
                </a:path>
                <a:path w="1677035" h="99695">
                  <a:moveTo>
                    <a:pt x="409575" y="45126"/>
                  </a:moveTo>
                  <a:lnTo>
                    <a:pt x="400050" y="45126"/>
                  </a:lnTo>
                  <a:lnTo>
                    <a:pt x="400050" y="54651"/>
                  </a:lnTo>
                  <a:lnTo>
                    <a:pt x="409575" y="54651"/>
                  </a:lnTo>
                  <a:lnTo>
                    <a:pt x="409575" y="45126"/>
                  </a:lnTo>
                  <a:close/>
                </a:path>
                <a:path w="1677035" h="99695">
                  <a:moveTo>
                    <a:pt x="390525" y="45126"/>
                  </a:moveTo>
                  <a:lnTo>
                    <a:pt x="381000" y="45126"/>
                  </a:lnTo>
                  <a:lnTo>
                    <a:pt x="381000" y="54651"/>
                  </a:lnTo>
                  <a:lnTo>
                    <a:pt x="390525" y="54651"/>
                  </a:lnTo>
                  <a:lnTo>
                    <a:pt x="390525" y="45126"/>
                  </a:lnTo>
                  <a:close/>
                </a:path>
                <a:path w="1677035" h="99695">
                  <a:moveTo>
                    <a:pt x="371475" y="45126"/>
                  </a:moveTo>
                  <a:lnTo>
                    <a:pt x="361950" y="45126"/>
                  </a:lnTo>
                  <a:lnTo>
                    <a:pt x="361950" y="54651"/>
                  </a:lnTo>
                  <a:lnTo>
                    <a:pt x="371475" y="54651"/>
                  </a:lnTo>
                  <a:lnTo>
                    <a:pt x="371475" y="45126"/>
                  </a:lnTo>
                  <a:close/>
                </a:path>
                <a:path w="1677035" h="99695">
                  <a:moveTo>
                    <a:pt x="352425" y="45126"/>
                  </a:moveTo>
                  <a:lnTo>
                    <a:pt x="342900" y="45126"/>
                  </a:lnTo>
                  <a:lnTo>
                    <a:pt x="342900" y="54651"/>
                  </a:lnTo>
                  <a:lnTo>
                    <a:pt x="352425" y="54651"/>
                  </a:lnTo>
                  <a:lnTo>
                    <a:pt x="352425" y="45126"/>
                  </a:lnTo>
                  <a:close/>
                </a:path>
                <a:path w="1677035" h="99695">
                  <a:moveTo>
                    <a:pt x="333375" y="45126"/>
                  </a:moveTo>
                  <a:lnTo>
                    <a:pt x="323850" y="45126"/>
                  </a:lnTo>
                  <a:lnTo>
                    <a:pt x="323850" y="54651"/>
                  </a:lnTo>
                  <a:lnTo>
                    <a:pt x="333375" y="54651"/>
                  </a:lnTo>
                  <a:lnTo>
                    <a:pt x="333375" y="45126"/>
                  </a:lnTo>
                  <a:close/>
                </a:path>
                <a:path w="1677035" h="99695">
                  <a:moveTo>
                    <a:pt x="314325" y="45126"/>
                  </a:moveTo>
                  <a:lnTo>
                    <a:pt x="304800" y="45126"/>
                  </a:lnTo>
                  <a:lnTo>
                    <a:pt x="304800" y="54651"/>
                  </a:lnTo>
                  <a:lnTo>
                    <a:pt x="314325" y="54651"/>
                  </a:lnTo>
                  <a:lnTo>
                    <a:pt x="314325" y="45126"/>
                  </a:lnTo>
                  <a:close/>
                </a:path>
                <a:path w="1677035" h="99695">
                  <a:moveTo>
                    <a:pt x="295275" y="45126"/>
                  </a:moveTo>
                  <a:lnTo>
                    <a:pt x="285750" y="45126"/>
                  </a:lnTo>
                  <a:lnTo>
                    <a:pt x="285750" y="54651"/>
                  </a:lnTo>
                  <a:lnTo>
                    <a:pt x="295275" y="54651"/>
                  </a:lnTo>
                  <a:lnTo>
                    <a:pt x="295275" y="45126"/>
                  </a:lnTo>
                  <a:close/>
                </a:path>
                <a:path w="1677035" h="99695">
                  <a:moveTo>
                    <a:pt x="276225" y="45126"/>
                  </a:moveTo>
                  <a:lnTo>
                    <a:pt x="266700" y="45126"/>
                  </a:lnTo>
                  <a:lnTo>
                    <a:pt x="266700" y="54651"/>
                  </a:lnTo>
                  <a:lnTo>
                    <a:pt x="276225" y="54651"/>
                  </a:lnTo>
                  <a:lnTo>
                    <a:pt x="276225" y="45126"/>
                  </a:lnTo>
                  <a:close/>
                </a:path>
                <a:path w="1677035" h="99695">
                  <a:moveTo>
                    <a:pt x="257175" y="45126"/>
                  </a:moveTo>
                  <a:lnTo>
                    <a:pt x="247650" y="45126"/>
                  </a:lnTo>
                  <a:lnTo>
                    <a:pt x="247650" y="54651"/>
                  </a:lnTo>
                  <a:lnTo>
                    <a:pt x="257175" y="54651"/>
                  </a:lnTo>
                  <a:lnTo>
                    <a:pt x="257175" y="45126"/>
                  </a:lnTo>
                  <a:close/>
                </a:path>
                <a:path w="1677035" h="99695">
                  <a:moveTo>
                    <a:pt x="238125" y="45126"/>
                  </a:moveTo>
                  <a:lnTo>
                    <a:pt x="228600" y="45126"/>
                  </a:lnTo>
                  <a:lnTo>
                    <a:pt x="228600" y="54651"/>
                  </a:lnTo>
                  <a:lnTo>
                    <a:pt x="238125" y="54651"/>
                  </a:lnTo>
                  <a:lnTo>
                    <a:pt x="238125" y="45126"/>
                  </a:lnTo>
                  <a:close/>
                </a:path>
                <a:path w="1677035" h="99695">
                  <a:moveTo>
                    <a:pt x="219075" y="45126"/>
                  </a:moveTo>
                  <a:lnTo>
                    <a:pt x="209550" y="45126"/>
                  </a:lnTo>
                  <a:lnTo>
                    <a:pt x="209550" y="54651"/>
                  </a:lnTo>
                  <a:lnTo>
                    <a:pt x="219075" y="54651"/>
                  </a:lnTo>
                  <a:lnTo>
                    <a:pt x="219075" y="45126"/>
                  </a:lnTo>
                  <a:close/>
                </a:path>
                <a:path w="1677035" h="99695">
                  <a:moveTo>
                    <a:pt x="200025" y="45126"/>
                  </a:moveTo>
                  <a:lnTo>
                    <a:pt x="190500" y="45126"/>
                  </a:lnTo>
                  <a:lnTo>
                    <a:pt x="190500" y="54651"/>
                  </a:lnTo>
                  <a:lnTo>
                    <a:pt x="200025" y="54651"/>
                  </a:lnTo>
                  <a:lnTo>
                    <a:pt x="200025" y="45126"/>
                  </a:lnTo>
                  <a:close/>
                </a:path>
                <a:path w="1677035" h="99695">
                  <a:moveTo>
                    <a:pt x="180975" y="45126"/>
                  </a:moveTo>
                  <a:lnTo>
                    <a:pt x="171450" y="45126"/>
                  </a:lnTo>
                  <a:lnTo>
                    <a:pt x="171450" y="54651"/>
                  </a:lnTo>
                  <a:lnTo>
                    <a:pt x="180975" y="54651"/>
                  </a:lnTo>
                  <a:lnTo>
                    <a:pt x="180975" y="45126"/>
                  </a:lnTo>
                  <a:close/>
                </a:path>
                <a:path w="1677035" h="99695">
                  <a:moveTo>
                    <a:pt x="161925" y="45126"/>
                  </a:moveTo>
                  <a:lnTo>
                    <a:pt x="152400" y="45126"/>
                  </a:lnTo>
                  <a:lnTo>
                    <a:pt x="152400" y="54651"/>
                  </a:lnTo>
                  <a:lnTo>
                    <a:pt x="161925" y="54651"/>
                  </a:lnTo>
                  <a:lnTo>
                    <a:pt x="161925" y="45126"/>
                  </a:lnTo>
                  <a:close/>
                </a:path>
                <a:path w="1677035" h="99695">
                  <a:moveTo>
                    <a:pt x="142875" y="45126"/>
                  </a:moveTo>
                  <a:lnTo>
                    <a:pt x="133350" y="45126"/>
                  </a:lnTo>
                  <a:lnTo>
                    <a:pt x="133350" y="54651"/>
                  </a:lnTo>
                  <a:lnTo>
                    <a:pt x="142875" y="54651"/>
                  </a:lnTo>
                  <a:lnTo>
                    <a:pt x="142875" y="45126"/>
                  </a:lnTo>
                  <a:close/>
                </a:path>
                <a:path w="1677035" h="99695">
                  <a:moveTo>
                    <a:pt x="123825" y="45126"/>
                  </a:moveTo>
                  <a:lnTo>
                    <a:pt x="114300" y="45126"/>
                  </a:lnTo>
                  <a:lnTo>
                    <a:pt x="114300" y="54651"/>
                  </a:lnTo>
                  <a:lnTo>
                    <a:pt x="123825" y="54651"/>
                  </a:lnTo>
                  <a:lnTo>
                    <a:pt x="123825" y="45126"/>
                  </a:lnTo>
                  <a:close/>
                </a:path>
                <a:path w="1677035" h="99695">
                  <a:moveTo>
                    <a:pt x="104775" y="45126"/>
                  </a:moveTo>
                  <a:lnTo>
                    <a:pt x="95250" y="45126"/>
                  </a:lnTo>
                  <a:lnTo>
                    <a:pt x="95250" y="54651"/>
                  </a:lnTo>
                  <a:lnTo>
                    <a:pt x="104775" y="54651"/>
                  </a:lnTo>
                  <a:lnTo>
                    <a:pt x="104775" y="45126"/>
                  </a:lnTo>
                  <a:close/>
                </a:path>
                <a:path w="1677035" h="99695">
                  <a:moveTo>
                    <a:pt x="85725" y="45126"/>
                  </a:moveTo>
                  <a:lnTo>
                    <a:pt x="76200" y="45126"/>
                  </a:lnTo>
                  <a:lnTo>
                    <a:pt x="76200" y="54651"/>
                  </a:lnTo>
                  <a:lnTo>
                    <a:pt x="85725" y="54651"/>
                  </a:lnTo>
                  <a:lnTo>
                    <a:pt x="85725" y="45126"/>
                  </a:lnTo>
                  <a:close/>
                </a:path>
                <a:path w="1677035" h="99695">
                  <a:moveTo>
                    <a:pt x="66675" y="45126"/>
                  </a:moveTo>
                  <a:lnTo>
                    <a:pt x="57150" y="45126"/>
                  </a:lnTo>
                  <a:lnTo>
                    <a:pt x="57150" y="54651"/>
                  </a:lnTo>
                  <a:lnTo>
                    <a:pt x="66675" y="54651"/>
                  </a:lnTo>
                  <a:lnTo>
                    <a:pt x="66675" y="45126"/>
                  </a:lnTo>
                  <a:close/>
                </a:path>
                <a:path w="1677035" h="99695">
                  <a:moveTo>
                    <a:pt x="47625" y="45126"/>
                  </a:moveTo>
                  <a:lnTo>
                    <a:pt x="38100" y="45126"/>
                  </a:lnTo>
                  <a:lnTo>
                    <a:pt x="38100" y="54651"/>
                  </a:lnTo>
                  <a:lnTo>
                    <a:pt x="47625" y="54651"/>
                  </a:lnTo>
                  <a:lnTo>
                    <a:pt x="47625" y="45126"/>
                  </a:lnTo>
                  <a:close/>
                </a:path>
                <a:path w="1677035" h="99695">
                  <a:moveTo>
                    <a:pt x="28575" y="45126"/>
                  </a:moveTo>
                  <a:lnTo>
                    <a:pt x="19050" y="45126"/>
                  </a:lnTo>
                  <a:lnTo>
                    <a:pt x="19050" y="54651"/>
                  </a:lnTo>
                  <a:lnTo>
                    <a:pt x="28575" y="54651"/>
                  </a:lnTo>
                  <a:lnTo>
                    <a:pt x="28575" y="45126"/>
                  </a:lnTo>
                  <a:close/>
                </a:path>
                <a:path w="1677035" h="99695">
                  <a:moveTo>
                    <a:pt x="9525" y="45126"/>
                  </a:moveTo>
                  <a:lnTo>
                    <a:pt x="0" y="45126"/>
                  </a:lnTo>
                  <a:lnTo>
                    <a:pt x="0" y="54651"/>
                  </a:lnTo>
                  <a:lnTo>
                    <a:pt x="9525" y="54651"/>
                  </a:lnTo>
                  <a:lnTo>
                    <a:pt x="9525" y="451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3913187" y="3501848"/>
              <a:ext cx="25209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" dirty="0">
                  <a:latin typeface="Arial"/>
                  <a:cs typeface="Arial"/>
                </a:rPr>
                <a:t>p</a:t>
              </a:r>
              <a:r>
                <a:rPr sz="1600" spc="-10" dirty="0">
                  <a:latin typeface="Arial"/>
                  <a:cs typeface="Arial"/>
                </a:rPr>
                <a:t>'</a:t>
              </a:r>
              <a:r>
                <a:rPr sz="1575" spc="0" baseline="-18518" dirty="0">
                  <a:latin typeface="Arial"/>
                  <a:cs typeface="Arial"/>
                </a:rPr>
                <a:t>u</a:t>
              </a:r>
              <a:endParaRPr sz="1575" baseline="-18518">
                <a:latin typeface="Arial"/>
                <a:cs typeface="Arial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2751137" y="3459402"/>
              <a:ext cx="21399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" dirty="0">
                  <a:latin typeface="Arial"/>
                  <a:cs typeface="Arial"/>
                </a:rPr>
                <a:t>p</a:t>
              </a:r>
              <a:r>
                <a:rPr sz="1575" spc="0" baseline="-18518" dirty="0">
                  <a:latin typeface="Arial"/>
                  <a:cs typeface="Arial"/>
                </a:rPr>
                <a:t>u</a:t>
              </a:r>
              <a:endParaRPr sz="1575" baseline="-18518">
                <a:latin typeface="Arial"/>
                <a:cs typeface="Arial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995487" y="4049712"/>
              <a:ext cx="128587" cy="1301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38537" y="4079875"/>
              <a:ext cx="128588" cy="1301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11301" y="3427412"/>
              <a:ext cx="1384300" cy="1905"/>
            </a:xfrm>
            <a:custGeom>
              <a:avLst/>
              <a:gdLst/>
              <a:ahLst/>
              <a:cxnLst/>
              <a:rect l="l" t="t" r="r" b="b"/>
              <a:pathLst>
                <a:path w="1384300" h="1904">
                  <a:moveTo>
                    <a:pt x="0" y="0"/>
                  </a:moveTo>
                  <a:lnTo>
                    <a:pt x="1384299" y="158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29000" y="3427412"/>
              <a:ext cx="1176655" cy="0"/>
            </a:xfrm>
            <a:custGeom>
              <a:avLst/>
              <a:gdLst/>
              <a:ahLst/>
              <a:cxnLst/>
              <a:rect l="l" t="t" r="r" b="b"/>
              <a:pathLst>
                <a:path w="1176654">
                  <a:moveTo>
                    <a:pt x="0" y="0"/>
                  </a:moveTo>
                  <a:lnTo>
                    <a:pt x="1176338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11675" y="1439862"/>
              <a:ext cx="128588" cy="1301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57400" y="1498596"/>
              <a:ext cx="2511425" cy="2616835"/>
            </a:xfrm>
            <a:custGeom>
              <a:avLst/>
              <a:gdLst/>
              <a:ahLst/>
              <a:cxnLst/>
              <a:rect l="l" t="t" r="r" b="b"/>
              <a:pathLst>
                <a:path w="2511425" h="2616835">
                  <a:moveTo>
                    <a:pt x="0" y="2616202"/>
                  </a:moveTo>
                  <a:lnTo>
                    <a:pt x="251142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81400" y="1524000"/>
              <a:ext cx="987425" cy="2692400"/>
            </a:xfrm>
            <a:custGeom>
              <a:avLst/>
              <a:gdLst/>
              <a:ahLst/>
              <a:cxnLst/>
              <a:rect l="l" t="t" r="r" b="b"/>
              <a:pathLst>
                <a:path w="987425" h="2692400">
                  <a:moveTo>
                    <a:pt x="0" y="2692400"/>
                  </a:moveTo>
                  <a:lnTo>
                    <a:pt x="987424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527175" y="3637089"/>
              <a:ext cx="103505" cy="3606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200" dirty="0">
                  <a:latin typeface="Arial"/>
                  <a:cs typeface="Arial"/>
                </a:rPr>
                <a:t>f</a:t>
              </a:r>
              <a:endParaRPr sz="2200">
                <a:latin typeface="Arial"/>
                <a:cs typeface="Arial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633662" y="3355975"/>
              <a:ext cx="128587" cy="1301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2777331" y="4089241"/>
              <a:ext cx="191135" cy="3606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200" spc="-170" dirty="0">
                  <a:latin typeface="Arial Unicode MS"/>
                  <a:cs typeface="Arial Unicode MS"/>
                </a:rPr>
                <a:t>B</a:t>
              </a:r>
              <a:endParaRPr sz="2200">
                <a:latin typeface="Arial Unicode MS"/>
                <a:cs typeface="Arial Unicode M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5581647" y="1524000"/>
              <a:ext cx="76835" cy="2667000"/>
            </a:xfrm>
            <a:custGeom>
              <a:avLst/>
              <a:gdLst/>
              <a:ahLst/>
              <a:cxnLst/>
              <a:rect l="l" t="t" r="r" b="b"/>
              <a:pathLst>
                <a:path w="76835" h="2667000">
                  <a:moveTo>
                    <a:pt x="47625" y="76200"/>
                  </a:moveTo>
                  <a:lnTo>
                    <a:pt x="28575" y="76200"/>
                  </a:lnTo>
                  <a:lnTo>
                    <a:pt x="28575" y="88905"/>
                  </a:lnTo>
                  <a:lnTo>
                    <a:pt x="47625" y="88905"/>
                  </a:lnTo>
                  <a:lnTo>
                    <a:pt x="47625" y="76200"/>
                  </a:lnTo>
                  <a:close/>
                </a:path>
                <a:path w="76835" h="26670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  <a:path w="76835" h="2667000">
                  <a:moveTo>
                    <a:pt x="47625" y="107955"/>
                  </a:moveTo>
                  <a:lnTo>
                    <a:pt x="28575" y="107955"/>
                  </a:lnTo>
                  <a:lnTo>
                    <a:pt x="28575" y="127005"/>
                  </a:lnTo>
                  <a:lnTo>
                    <a:pt x="47625" y="127005"/>
                  </a:lnTo>
                  <a:lnTo>
                    <a:pt x="47625" y="107955"/>
                  </a:lnTo>
                  <a:close/>
                </a:path>
                <a:path w="76835" h="2667000">
                  <a:moveTo>
                    <a:pt x="47625" y="146055"/>
                  </a:moveTo>
                  <a:lnTo>
                    <a:pt x="28575" y="146055"/>
                  </a:lnTo>
                  <a:lnTo>
                    <a:pt x="28575" y="165105"/>
                  </a:lnTo>
                  <a:lnTo>
                    <a:pt x="47625" y="165105"/>
                  </a:lnTo>
                  <a:lnTo>
                    <a:pt x="47625" y="146055"/>
                  </a:lnTo>
                  <a:close/>
                </a:path>
                <a:path w="76835" h="2667000">
                  <a:moveTo>
                    <a:pt x="47625" y="184155"/>
                  </a:moveTo>
                  <a:lnTo>
                    <a:pt x="28575" y="184155"/>
                  </a:lnTo>
                  <a:lnTo>
                    <a:pt x="28575" y="203205"/>
                  </a:lnTo>
                  <a:lnTo>
                    <a:pt x="47625" y="203205"/>
                  </a:lnTo>
                  <a:lnTo>
                    <a:pt x="47625" y="184155"/>
                  </a:lnTo>
                  <a:close/>
                </a:path>
                <a:path w="76835" h="2667000">
                  <a:moveTo>
                    <a:pt x="47625" y="222255"/>
                  </a:moveTo>
                  <a:lnTo>
                    <a:pt x="28575" y="222255"/>
                  </a:lnTo>
                  <a:lnTo>
                    <a:pt x="28575" y="241305"/>
                  </a:lnTo>
                  <a:lnTo>
                    <a:pt x="47625" y="241305"/>
                  </a:lnTo>
                  <a:lnTo>
                    <a:pt x="47625" y="222255"/>
                  </a:lnTo>
                  <a:close/>
                </a:path>
                <a:path w="76835" h="2667000">
                  <a:moveTo>
                    <a:pt x="47625" y="260355"/>
                  </a:moveTo>
                  <a:lnTo>
                    <a:pt x="28575" y="260355"/>
                  </a:lnTo>
                  <a:lnTo>
                    <a:pt x="28575" y="279405"/>
                  </a:lnTo>
                  <a:lnTo>
                    <a:pt x="47625" y="279405"/>
                  </a:lnTo>
                  <a:lnTo>
                    <a:pt x="47625" y="260355"/>
                  </a:lnTo>
                  <a:close/>
                </a:path>
                <a:path w="76835" h="2667000">
                  <a:moveTo>
                    <a:pt x="47625" y="298455"/>
                  </a:moveTo>
                  <a:lnTo>
                    <a:pt x="28575" y="298455"/>
                  </a:lnTo>
                  <a:lnTo>
                    <a:pt x="28575" y="317505"/>
                  </a:lnTo>
                  <a:lnTo>
                    <a:pt x="47625" y="317505"/>
                  </a:lnTo>
                  <a:lnTo>
                    <a:pt x="47625" y="298455"/>
                  </a:lnTo>
                  <a:close/>
                </a:path>
                <a:path w="76835" h="2667000">
                  <a:moveTo>
                    <a:pt x="47625" y="336555"/>
                  </a:moveTo>
                  <a:lnTo>
                    <a:pt x="28575" y="336555"/>
                  </a:lnTo>
                  <a:lnTo>
                    <a:pt x="28576" y="355605"/>
                  </a:lnTo>
                  <a:lnTo>
                    <a:pt x="47626" y="355605"/>
                  </a:lnTo>
                  <a:lnTo>
                    <a:pt x="47625" y="336555"/>
                  </a:lnTo>
                  <a:close/>
                </a:path>
                <a:path w="76835" h="2667000">
                  <a:moveTo>
                    <a:pt x="47626" y="374655"/>
                  </a:moveTo>
                  <a:lnTo>
                    <a:pt x="28576" y="374655"/>
                  </a:lnTo>
                  <a:lnTo>
                    <a:pt x="28576" y="393705"/>
                  </a:lnTo>
                  <a:lnTo>
                    <a:pt x="47626" y="393705"/>
                  </a:lnTo>
                  <a:lnTo>
                    <a:pt x="47626" y="374655"/>
                  </a:lnTo>
                  <a:close/>
                </a:path>
                <a:path w="76835" h="2667000">
                  <a:moveTo>
                    <a:pt x="47626" y="412755"/>
                  </a:moveTo>
                  <a:lnTo>
                    <a:pt x="28576" y="412755"/>
                  </a:lnTo>
                  <a:lnTo>
                    <a:pt x="28576" y="431805"/>
                  </a:lnTo>
                  <a:lnTo>
                    <a:pt x="47626" y="431805"/>
                  </a:lnTo>
                  <a:lnTo>
                    <a:pt x="47626" y="412755"/>
                  </a:lnTo>
                  <a:close/>
                </a:path>
                <a:path w="76835" h="2667000">
                  <a:moveTo>
                    <a:pt x="47626" y="450855"/>
                  </a:moveTo>
                  <a:lnTo>
                    <a:pt x="28576" y="450855"/>
                  </a:lnTo>
                  <a:lnTo>
                    <a:pt x="28576" y="469905"/>
                  </a:lnTo>
                  <a:lnTo>
                    <a:pt x="47626" y="469905"/>
                  </a:lnTo>
                  <a:lnTo>
                    <a:pt x="47626" y="450855"/>
                  </a:lnTo>
                  <a:close/>
                </a:path>
                <a:path w="76835" h="2667000">
                  <a:moveTo>
                    <a:pt x="47626" y="488955"/>
                  </a:moveTo>
                  <a:lnTo>
                    <a:pt x="28576" y="488955"/>
                  </a:lnTo>
                  <a:lnTo>
                    <a:pt x="28576" y="508005"/>
                  </a:lnTo>
                  <a:lnTo>
                    <a:pt x="47626" y="508005"/>
                  </a:lnTo>
                  <a:lnTo>
                    <a:pt x="47626" y="488955"/>
                  </a:lnTo>
                  <a:close/>
                </a:path>
                <a:path w="76835" h="2667000">
                  <a:moveTo>
                    <a:pt x="47626" y="527055"/>
                  </a:moveTo>
                  <a:lnTo>
                    <a:pt x="28576" y="527055"/>
                  </a:lnTo>
                  <a:lnTo>
                    <a:pt x="28576" y="546105"/>
                  </a:lnTo>
                  <a:lnTo>
                    <a:pt x="47626" y="546105"/>
                  </a:lnTo>
                  <a:lnTo>
                    <a:pt x="47626" y="527055"/>
                  </a:lnTo>
                  <a:close/>
                </a:path>
                <a:path w="76835" h="2667000">
                  <a:moveTo>
                    <a:pt x="47626" y="565155"/>
                  </a:moveTo>
                  <a:lnTo>
                    <a:pt x="28576" y="565155"/>
                  </a:lnTo>
                  <a:lnTo>
                    <a:pt x="28576" y="584205"/>
                  </a:lnTo>
                  <a:lnTo>
                    <a:pt x="47626" y="584205"/>
                  </a:lnTo>
                  <a:lnTo>
                    <a:pt x="47626" y="565155"/>
                  </a:lnTo>
                  <a:close/>
                </a:path>
                <a:path w="76835" h="2667000">
                  <a:moveTo>
                    <a:pt x="47626" y="603255"/>
                  </a:moveTo>
                  <a:lnTo>
                    <a:pt x="28576" y="603255"/>
                  </a:lnTo>
                  <a:lnTo>
                    <a:pt x="28576" y="622305"/>
                  </a:lnTo>
                  <a:lnTo>
                    <a:pt x="47626" y="622305"/>
                  </a:lnTo>
                  <a:lnTo>
                    <a:pt x="47626" y="603255"/>
                  </a:lnTo>
                  <a:close/>
                </a:path>
                <a:path w="76835" h="2667000">
                  <a:moveTo>
                    <a:pt x="47626" y="641355"/>
                  </a:moveTo>
                  <a:lnTo>
                    <a:pt x="28576" y="641355"/>
                  </a:lnTo>
                  <a:lnTo>
                    <a:pt x="28576" y="660405"/>
                  </a:lnTo>
                  <a:lnTo>
                    <a:pt x="47626" y="660405"/>
                  </a:lnTo>
                  <a:lnTo>
                    <a:pt x="47626" y="641355"/>
                  </a:lnTo>
                  <a:close/>
                </a:path>
                <a:path w="76835" h="2667000">
                  <a:moveTo>
                    <a:pt x="47626" y="679455"/>
                  </a:moveTo>
                  <a:lnTo>
                    <a:pt x="28576" y="679455"/>
                  </a:lnTo>
                  <a:lnTo>
                    <a:pt x="28576" y="698505"/>
                  </a:lnTo>
                  <a:lnTo>
                    <a:pt x="47626" y="698505"/>
                  </a:lnTo>
                  <a:lnTo>
                    <a:pt x="47626" y="679455"/>
                  </a:lnTo>
                  <a:close/>
                </a:path>
                <a:path w="76835" h="2667000">
                  <a:moveTo>
                    <a:pt x="47626" y="717555"/>
                  </a:moveTo>
                  <a:lnTo>
                    <a:pt x="28576" y="717555"/>
                  </a:lnTo>
                  <a:lnTo>
                    <a:pt x="28576" y="736605"/>
                  </a:lnTo>
                  <a:lnTo>
                    <a:pt x="47626" y="736605"/>
                  </a:lnTo>
                  <a:lnTo>
                    <a:pt x="47626" y="717555"/>
                  </a:lnTo>
                  <a:close/>
                </a:path>
                <a:path w="76835" h="2667000">
                  <a:moveTo>
                    <a:pt x="47626" y="755655"/>
                  </a:moveTo>
                  <a:lnTo>
                    <a:pt x="28576" y="755655"/>
                  </a:lnTo>
                  <a:lnTo>
                    <a:pt x="28576" y="774705"/>
                  </a:lnTo>
                  <a:lnTo>
                    <a:pt x="47626" y="774705"/>
                  </a:lnTo>
                  <a:lnTo>
                    <a:pt x="47626" y="755655"/>
                  </a:lnTo>
                  <a:close/>
                </a:path>
                <a:path w="76835" h="2667000">
                  <a:moveTo>
                    <a:pt x="47626" y="793755"/>
                  </a:moveTo>
                  <a:lnTo>
                    <a:pt x="28576" y="793755"/>
                  </a:lnTo>
                  <a:lnTo>
                    <a:pt x="28576" y="812805"/>
                  </a:lnTo>
                  <a:lnTo>
                    <a:pt x="47626" y="812805"/>
                  </a:lnTo>
                  <a:lnTo>
                    <a:pt x="47626" y="793755"/>
                  </a:lnTo>
                  <a:close/>
                </a:path>
                <a:path w="76835" h="2667000">
                  <a:moveTo>
                    <a:pt x="47626" y="831855"/>
                  </a:moveTo>
                  <a:lnTo>
                    <a:pt x="28576" y="831855"/>
                  </a:lnTo>
                  <a:lnTo>
                    <a:pt x="28576" y="850905"/>
                  </a:lnTo>
                  <a:lnTo>
                    <a:pt x="47626" y="850905"/>
                  </a:lnTo>
                  <a:lnTo>
                    <a:pt x="47626" y="831855"/>
                  </a:lnTo>
                  <a:close/>
                </a:path>
                <a:path w="76835" h="2667000">
                  <a:moveTo>
                    <a:pt x="47626" y="869955"/>
                  </a:moveTo>
                  <a:lnTo>
                    <a:pt x="28576" y="869955"/>
                  </a:lnTo>
                  <a:lnTo>
                    <a:pt x="28576" y="889005"/>
                  </a:lnTo>
                  <a:lnTo>
                    <a:pt x="47626" y="889005"/>
                  </a:lnTo>
                  <a:lnTo>
                    <a:pt x="47626" y="869955"/>
                  </a:lnTo>
                  <a:close/>
                </a:path>
                <a:path w="76835" h="2667000">
                  <a:moveTo>
                    <a:pt x="47626" y="908055"/>
                  </a:moveTo>
                  <a:lnTo>
                    <a:pt x="28576" y="908055"/>
                  </a:lnTo>
                  <a:lnTo>
                    <a:pt x="28576" y="927105"/>
                  </a:lnTo>
                  <a:lnTo>
                    <a:pt x="47626" y="927105"/>
                  </a:lnTo>
                  <a:lnTo>
                    <a:pt x="47626" y="908055"/>
                  </a:lnTo>
                  <a:close/>
                </a:path>
                <a:path w="76835" h="2667000">
                  <a:moveTo>
                    <a:pt x="47626" y="946155"/>
                  </a:moveTo>
                  <a:lnTo>
                    <a:pt x="28576" y="946155"/>
                  </a:lnTo>
                  <a:lnTo>
                    <a:pt x="28576" y="965205"/>
                  </a:lnTo>
                  <a:lnTo>
                    <a:pt x="47626" y="965205"/>
                  </a:lnTo>
                  <a:lnTo>
                    <a:pt x="47626" y="946155"/>
                  </a:lnTo>
                  <a:close/>
                </a:path>
                <a:path w="76835" h="2667000">
                  <a:moveTo>
                    <a:pt x="47626" y="984255"/>
                  </a:moveTo>
                  <a:lnTo>
                    <a:pt x="28576" y="984255"/>
                  </a:lnTo>
                  <a:lnTo>
                    <a:pt x="28576" y="1003305"/>
                  </a:lnTo>
                  <a:lnTo>
                    <a:pt x="47626" y="1003305"/>
                  </a:lnTo>
                  <a:lnTo>
                    <a:pt x="47626" y="984255"/>
                  </a:lnTo>
                  <a:close/>
                </a:path>
                <a:path w="76835" h="2667000">
                  <a:moveTo>
                    <a:pt x="47626" y="1022355"/>
                  </a:moveTo>
                  <a:lnTo>
                    <a:pt x="28576" y="1022355"/>
                  </a:lnTo>
                  <a:lnTo>
                    <a:pt x="28576" y="1041405"/>
                  </a:lnTo>
                  <a:lnTo>
                    <a:pt x="47626" y="1041405"/>
                  </a:lnTo>
                  <a:lnTo>
                    <a:pt x="47626" y="1022355"/>
                  </a:lnTo>
                  <a:close/>
                </a:path>
                <a:path w="76835" h="2667000">
                  <a:moveTo>
                    <a:pt x="47626" y="1060455"/>
                  </a:moveTo>
                  <a:lnTo>
                    <a:pt x="28576" y="1060455"/>
                  </a:lnTo>
                  <a:lnTo>
                    <a:pt x="28576" y="1079505"/>
                  </a:lnTo>
                  <a:lnTo>
                    <a:pt x="47626" y="1079505"/>
                  </a:lnTo>
                  <a:lnTo>
                    <a:pt x="47626" y="1060455"/>
                  </a:lnTo>
                  <a:close/>
                </a:path>
                <a:path w="76835" h="2667000">
                  <a:moveTo>
                    <a:pt x="47626" y="1098555"/>
                  </a:moveTo>
                  <a:lnTo>
                    <a:pt x="28576" y="1098555"/>
                  </a:lnTo>
                  <a:lnTo>
                    <a:pt x="28576" y="1117605"/>
                  </a:lnTo>
                  <a:lnTo>
                    <a:pt x="47626" y="1117605"/>
                  </a:lnTo>
                  <a:lnTo>
                    <a:pt x="47626" y="1098555"/>
                  </a:lnTo>
                  <a:close/>
                </a:path>
                <a:path w="76835" h="2667000">
                  <a:moveTo>
                    <a:pt x="47626" y="1136655"/>
                  </a:moveTo>
                  <a:lnTo>
                    <a:pt x="28576" y="1136655"/>
                  </a:lnTo>
                  <a:lnTo>
                    <a:pt x="28576" y="1155705"/>
                  </a:lnTo>
                  <a:lnTo>
                    <a:pt x="47626" y="1155705"/>
                  </a:lnTo>
                  <a:lnTo>
                    <a:pt x="47626" y="1136655"/>
                  </a:lnTo>
                  <a:close/>
                </a:path>
                <a:path w="76835" h="2667000">
                  <a:moveTo>
                    <a:pt x="47626" y="1174755"/>
                  </a:moveTo>
                  <a:lnTo>
                    <a:pt x="28576" y="1174755"/>
                  </a:lnTo>
                  <a:lnTo>
                    <a:pt x="28576" y="1193805"/>
                  </a:lnTo>
                  <a:lnTo>
                    <a:pt x="47626" y="1193805"/>
                  </a:lnTo>
                  <a:lnTo>
                    <a:pt x="47626" y="1174755"/>
                  </a:lnTo>
                  <a:close/>
                </a:path>
                <a:path w="76835" h="2667000">
                  <a:moveTo>
                    <a:pt x="47626" y="1212855"/>
                  </a:moveTo>
                  <a:lnTo>
                    <a:pt x="28576" y="1212855"/>
                  </a:lnTo>
                  <a:lnTo>
                    <a:pt x="28576" y="1231905"/>
                  </a:lnTo>
                  <a:lnTo>
                    <a:pt x="47626" y="1231905"/>
                  </a:lnTo>
                  <a:lnTo>
                    <a:pt x="47626" y="1212855"/>
                  </a:lnTo>
                  <a:close/>
                </a:path>
                <a:path w="76835" h="2667000">
                  <a:moveTo>
                    <a:pt x="47626" y="1250955"/>
                  </a:moveTo>
                  <a:lnTo>
                    <a:pt x="28576" y="1250955"/>
                  </a:lnTo>
                  <a:lnTo>
                    <a:pt x="28576" y="1270005"/>
                  </a:lnTo>
                  <a:lnTo>
                    <a:pt x="47626" y="1270005"/>
                  </a:lnTo>
                  <a:lnTo>
                    <a:pt x="47626" y="1250955"/>
                  </a:lnTo>
                  <a:close/>
                </a:path>
                <a:path w="76835" h="2667000">
                  <a:moveTo>
                    <a:pt x="47626" y="1289055"/>
                  </a:moveTo>
                  <a:lnTo>
                    <a:pt x="28576" y="1289055"/>
                  </a:lnTo>
                  <a:lnTo>
                    <a:pt x="28576" y="1308105"/>
                  </a:lnTo>
                  <a:lnTo>
                    <a:pt x="47626" y="1308105"/>
                  </a:lnTo>
                  <a:lnTo>
                    <a:pt x="47626" y="1289055"/>
                  </a:lnTo>
                  <a:close/>
                </a:path>
                <a:path w="76835" h="2667000">
                  <a:moveTo>
                    <a:pt x="47626" y="1327155"/>
                  </a:moveTo>
                  <a:lnTo>
                    <a:pt x="28576" y="1327155"/>
                  </a:lnTo>
                  <a:lnTo>
                    <a:pt x="28576" y="1346205"/>
                  </a:lnTo>
                  <a:lnTo>
                    <a:pt x="47626" y="1346205"/>
                  </a:lnTo>
                  <a:lnTo>
                    <a:pt x="47626" y="1327155"/>
                  </a:lnTo>
                  <a:close/>
                </a:path>
                <a:path w="76835" h="2667000">
                  <a:moveTo>
                    <a:pt x="47626" y="1365255"/>
                  </a:moveTo>
                  <a:lnTo>
                    <a:pt x="28576" y="1365255"/>
                  </a:lnTo>
                  <a:lnTo>
                    <a:pt x="28576" y="1384305"/>
                  </a:lnTo>
                  <a:lnTo>
                    <a:pt x="47626" y="1384305"/>
                  </a:lnTo>
                  <a:lnTo>
                    <a:pt x="47626" y="1365255"/>
                  </a:lnTo>
                  <a:close/>
                </a:path>
                <a:path w="76835" h="2667000">
                  <a:moveTo>
                    <a:pt x="47626" y="1403355"/>
                  </a:moveTo>
                  <a:lnTo>
                    <a:pt x="28576" y="1403355"/>
                  </a:lnTo>
                  <a:lnTo>
                    <a:pt x="28576" y="1422405"/>
                  </a:lnTo>
                  <a:lnTo>
                    <a:pt x="47626" y="1422405"/>
                  </a:lnTo>
                  <a:lnTo>
                    <a:pt x="47626" y="1403355"/>
                  </a:lnTo>
                  <a:close/>
                </a:path>
                <a:path w="76835" h="2667000">
                  <a:moveTo>
                    <a:pt x="47626" y="1441455"/>
                  </a:moveTo>
                  <a:lnTo>
                    <a:pt x="28576" y="1441455"/>
                  </a:lnTo>
                  <a:lnTo>
                    <a:pt x="28576" y="1460505"/>
                  </a:lnTo>
                  <a:lnTo>
                    <a:pt x="47626" y="1460505"/>
                  </a:lnTo>
                  <a:lnTo>
                    <a:pt x="47626" y="1441455"/>
                  </a:lnTo>
                  <a:close/>
                </a:path>
                <a:path w="76835" h="2667000">
                  <a:moveTo>
                    <a:pt x="47626" y="1479555"/>
                  </a:moveTo>
                  <a:lnTo>
                    <a:pt x="28576" y="1479555"/>
                  </a:lnTo>
                  <a:lnTo>
                    <a:pt x="28576" y="1498605"/>
                  </a:lnTo>
                  <a:lnTo>
                    <a:pt x="47626" y="1498605"/>
                  </a:lnTo>
                  <a:lnTo>
                    <a:pt x="47626" y="1479555"/>
                  </a:lnTo>
                  <a:close/>
                </a:path>
                <a:path w="76835" h="2667000">
                  <a:moveTo>
                    <a:pt x="47626" y="1517655"/>
                  </a:moveTo>
                  <a:lnTo>
                    <a:pt x="28576" y="1517655"/>
                  </a:lnTo>
                  <a:lnTo>
                    <a:pt x="28576" y="1536705"/>
                  </a:lnTo>
                  <a:lnTo>
                    <a:pt x="47626" y="1536705"/>
                  </a:lnTo>
                  <a:lnTo>
                    <a:pt x="47626" y="1517655"/>
                  </a:lnTo>
                  <a:close/>
                </a:path>
                <a:path w="76835" h="2667000">
                  <a:moveTo>
                    <a:pt x="47626" y="1555755"/>
                  </a:moveTo>
                  <a:lnTo>
                    <a:pt x="28576" y="1555755"/>
                  </a:lnTo>
                  <a:lnTo>
                    <a:pt x="28576" y="1574805"/>
                  </a:lnTo>
                  <a:lnTo>
                    <a:pt x="47626" y="1574805"/>
                  </a:lnTo>
                  <a:lnTo>
                    <a:pt x="47626" y="1555755"/>
                  </a:lnTo>
                  <a:close/>
                </a:path>
                <a:path w="76835" h="2667000">
                  <a:moveTo>
                    <a:pt x="47626" y="1593855"/>
                  </a:moveTo>
                  <a:lnTo>
                    <a:pt x="28576" y="1593855"/>
                  </a:lnTo>
                  <a:lnTo>
                    <a:pt x="28576" y="1612905"/>
                  </a:lnTo>
                  <a:lnTo>
                    <a:pt x="47626" y="1612905"/>
                  </a:lnTo>
                  <a:lnTo>
                    <a:pt x="47626" y="1593855"/>
                  </a:lnTo>
                  <a:close/>
                </a:path>
                <a:path w="76835" h="2667000">
                  <a:moveTo>
                    <a:pt x="47626" y="1631955"/>
                  </a:moveTo>
                  <a:lnTo>
                    <a:pt x="28576" y="1631955"/>
                  </a:lnTo>
                  <a:lnTo>
                    <a:pt x="28576" y="1651005"/>
                  </a:lnTo>
                  <a:lnTo>
                    <a:pt x="47626" y="1651005"/>
                  </a:lnTo>
                  <a:lnTo>
                    <a:pt x="47626" y="1631955"/>
                  </a:lnTo>
                  <a:close/>
                </a:path>
                <a:path w="76835" h="2667000">
                  <a:moveTo>
                    <a:pt x="47626" y="1670055"/>
                  </a:moveTo>
                  <a:lnTo>
                    <a:pt x="28576" y="1670055"/>
                  </a:lnTo>
                  <a:lnTo>
                    <a:pt x="28576" y="1689105"/>
                  </a:lnTo>
                  <a:lnTo>
                    <a:pt x="47626" y="1689105"/>
                  </a:lnTo>
                  <a:lnTo>
                    <a:pt x="47626" y="1670055"/>
                  </a:lnTo>
                  <a:close/>
                </a:path>
                <a:path w="76835" h="2667000">
                  <a:moveTo>
                    <a:pt x="47626" y="1708155"/>
                  </a:moveTo>
                  <a:lnTo>
                    <a:pt x="28576" y="1708155"/>
                  </a:lnTo>
                  <a:lnTo>
                    <a:pt x="28576" y="1727205"/>
                  </a:lnTo>
                  <a:lnTo>
                    <a:pt x="47626" y="1727205"/>
                  </a:lnTo>
                  <a:lnTo>
                    <a:pt x="47626" y="1708155"/>
                  </a:lnTo>
                  <a:close/>
                </a:path>
                <a:path w="76835" h="2667000">
                  <a:moveTo>
                    <a:pt x="47626" y="1746255"/>
                  </a:moveTo>
                  <a:lnTo>
                    <a:pt x="28576" y="1746255"/>
                  </a:lnTo>
                  <a:lnTo>
                    <a:pt x="28576" y="1765305"/>
                  </a:lnTo>
                  <a:lnTo>
                    <a:pt x="47626" y="1765305"/>
                  </a:lnTo>
                  <a:lnTo>
                    <a:pt x="47626" y="1746255"/>
                  </a:lnTo>
                  <a:close/>
                </a:path>
                <a:path w="76835" h="2667000">
                  <a:moveTo>
                    <a:pt x="47626" y="1784355"/>
                  </a:moveTo>
                  <a:lnTo>
                    <a:pt x="28576" y="1784355"/>
                  </a:lnTo>
                  <a:lnTo>
                    <a:pt x="28576" y="1803405"/>
                  </a:lnTo>
                  <a:lnTo>
                    <a:pt x="47626" y="1803405"/>
                  </a:lnTo>
                  <a:lnTo>
                    <a:pt x="47626" y="1784355"/>
                  </a:lnTo>
                  <a:close/>
                </a:path>
                <a:path w="76835" h="2667000">
                  <a:moveTo>
                    <a:pt x="47626" y="1822455"/>
                  </a:moveTo>
                  <a:lnTo>
                    <a:pt x="28576" y="1822455"/>
                  </a:lnTo>
                  <a:lnTo>
                    <a:pt x="28576" y="1841505"/>
                  </a:lnTo>
                  <a:lnTo>
                    <a:pt x="47626" y="1841505"/>
                  </a:lnTo>
                  <a:lnTo>
                    <a:pt x="47626" y="1822455"/>
                  </a:lnTo>
                  <a:close/>
                </a:path>
                <a:path w="76835" h="2667000">
                  <a:moveTo>
                    <a:pt x="47626" y="1860555"/>
                  </a:moveTo>
                  <a:lnTo>
                    <a:pt x="28576" y="1860555"/>
                  </a:lnTo>
                  <a:lnTo>
                    <a:pt x="28576" y="1879605"/>
                  </a:lnTo>
                  <a:lnTo>
                    <a:pt x="47626" y="1879605"/>
                  </a:lnTo>
                  <a:lnTo>
                    <a:pt x="47626" y="1860555"/>
                  </a:lnTo>
                  <a:close/>
                </a:path>
                <a:path w="76835" h="2667000">
                  <a:moveTo>
                    <a:pt x="47626" y="1898655"/>
                  </a:moveTo>
                  <a:lnTo>
                    <a:pt x="28576" y="1898655"/>
                  </a:lnTo>
                  <a:lnTo>
                    <a:pt x="28576" y="1917705"/>
                  </a:lnTo>
                  <a:lnTo>
                    <a:pt x="47626" y="1917705"/>
                  </a:lnTo>
                  <a:lnTo>
                    <a:pt x="47626" y="1898655"/>
                  </a:lnTo>
                  <a:close/>
                </a:path>
                <a:path w="76835" h="2667000">
                  <a:moveTo>
                    <a:pt x="47626" y="1936755"/>
                  </a:moveTo>
                  <a:lnTo>
                    <a:pt x="28576" y="1936755"/>
                  </a:lnTo>
                  <a:lnTo>
                    <a:pt x="28576" y="1955805"/>
                  </a:lnTo>
                  <a:lnTo>
                    <a:pt x="47626" y="1955805"/>
                  </a:lnTo>
                  <a:lnTo>
                    <a:pt x="47626" y="1936755"/>
                  </a:lnTo>
                  <a:close/>
                </a:path>
                <a:path w="76835" h="2667000">
                  <a:moveTo>
                    <a:pt x="47626" y="1974855"/>
                  </a:moveTo>
                  <a:lnTo>
                    <a:pt x="28576" y="1974855"/>
                  </a:lnTo>
                  <a:lnTo>
                    <a:pt x="28576" y="1993905"/>
                  </a:lnTo>
                  <a:lnTo>
                    <a:pt x="47626" y="1993905"/>
                  </a:lnTo>
                  <a:lnTo>
                    <a:pt x="47626" y="1974855"/>
                  </a:lnTo>
                  <a:close/>
                </a:path>
                <a:path w="76835" h="2667000">
                  <a:moveTo>
                    <a:pt x="47626" y="2012955"/>
                  </a:moveTo>
                  <a:lnTo>
                    <a:pt x="28576" y="2012955"/>
                  </a:lnTo>
                  <a:lnTo>
                    <a:pt x="28576" y="2032005"/>
                  </a:lnTo>
                  <a:lnTo>
                    <a:pt x="47626" y="2032005"/>
                  </a:lnTo>
                  <a:lnTo>
                    <a:pt x="47626" y="2012955"/>
                  </a:lnTo>
                  <a:close/>
                </a:path>
                <a:path w="76835" h="2667000">
                  <a:moveTo>
                    <a:pt x="47626" y="2051055"/>
                  </a:moveTo>
                  <a:lnTo>
                    <a:pt x="28576" y="2051055"/>
                  </a:lnTo>
                  <a:lnTo>
                    <a:pt x="28576" y="2070105"/>
                  </a:lnTo>
                  <a:lnTo>
                    <a:pt x="47626" y="2070105"/>
                  </a:lnTo>
                  <a:lnTo>
                    <a:pt x="47626" y="2051055"/>
                  </a:lnTo>
                  <a:close/>
                </a:path>
                <a:path w="76835" h="2667000">
                  <a:moveTo>
                    <a:pt x="47626" y="2089155"/>
                  </a:moveTo>
                  <a:lnTo>
                    <a:pt x="28576" y="2089155"/>
                  </a:lnTo>
                  <a:lnTo>
                    <a:pt x="28576" y="2108205"/>
                  </a:lnTo>
                  <a:lnTo>
                    <a:pt x="47626" y="2108205"/>
                  </a:lnTo>
                  <a:lnTo>
                    <a:pt x="47626" y="2089155"/>
                  </a:lnTo>
                  <a:close/>
                </a:path>
                <a:path w="76835" h="2667000">
                  <a:moveTo>
                    <a:pt x="47626" y="2127255"/>
                  </a:moveTo>
                  <a:lnTo>
                    <a:pt x="28576" y="2127255"/>
                  </a:lnTo>
                  <a:lnTo>
                    <a:pt x="28576" y="2146305"/>
                  </a:lnTo>
                  <a:lnTo>
                    <a:pt x="47626" y="2146305"/>
                  </a:lnTo>
                  <a:lnTo>
                    <a:pt x="47626" y="2127255"/>
                  </a:lnTo>
                  <a:close/>
                </a:path>
                <a:path w="76835" h="2667000">
                  <a:moveTo>
                    <a:pt x="47626" y="2165355"/>
                  </a:moveTo>
                  <a:lnTo>
                    <a:pt x="28576" y="2165355"/>
                  </a:lnTo>
                  <a:lnTo>
                    <a:pt x="28576" y="2184405"/>
                  </a:lnTo>
                  <a:lnTo>
                    <a:pt x="47626" y="2184405"/>
                  </a:lnTo>
                  <a:lnTo>
                    <a:pt x="47626" y="2165355"/>
                  </a:lnTo>
                  <a:close/>
                </a:path>
                <a:path w="76835" h="2667000">
                  <a:moveTo>
                    <a:pt x="47626" y="2203455"/>
                  </a:moveTo>
                  <a:lnTo>
                    <a:pt x="28576" y="2203455"/>
                  </a:lnTo>
                  <a:lnTo>
                    <a:pt x="28576" y="2222505"/>
                  </a:lnTo>
                  <a:lnTo>
                    <a:pt x="47626" y="2222505"/>
                  </a:lnTo>
                  <a:lnTo>
                    <a:pt x="47626" y="2203455"/>
                  </a:lnTo>
                  <a:close/>
                </a:path>
                <a:path w="76835" h="2667000">
                  <a:moveTo>
                    <a:pt x="47626" y="2241555"/>
                  </a:moveTo>
                  <a:lnTo>
                    <a:pt x="28576" y="2241555"/>
                  </a:lnTo>
                  <a:lnTo>
                    <a:pt x="28576" y="2260605"/>
                  </a:lnTo>
                  <a:lnTo>
                    <a:pt x="47626" y="2260605"/>
                  </a:lnTo>
                  <a:lnTo>
                    <a:pt x="47626" y="2241555"/>
                  </a:lnTo>
                  <a:close/>
                </a:path>
                <a:path w="76835" h="2667000">
                  <a:moveTo>
                    <a:pt x="47626" y="2279655"/>
                  </a:moveTo>
                  <a:lnTo>
                    <a:pt x="28576" y="2279655"/>
                  </a:lnTo>
                  <a:lnTo>
                    <a:pt x="28576" y="2298705"/>
                  </a:lnTo>
                  <a:lnTo>
                    <a:pt x="47626" y="2298705"/>
                  </a:lnTo>
                  <a:lnTo>
                    <a:pt x="47626" y="2279655"/>
                  </a:lnTo>
                  <a:close/>
                </a:path>
                <a:path w="76835" h="2667000">
                  <a:moveTo>
                    <a:pt x="47626" y="2317755"/>
                  </a:moveTo>
                  <a:lnTo>
                    <a:pt x="28576" y="2317755"/>
                  </a:lnTo>
                  <a:lnTo>
                    <a:pt x="28576" y="2336805"/>
                  </a:lnTo>
                  <a:lnTo>
                    <a:pt x="47626" y="2336805"/>
                  </a:lnTo>
                  <a:lnTo>
                    <a:pt x="47626" y="2317755"/>
                  </a:lnTo>
                  <a:close/>
                </a:path>
                <a:path w="76835" h="2667000">
                  <a:moveTo>
                    <a:pt x="47626" y="2355855"/>
                  </a:moveTo>
                  <a:lnTo>
                    <a:pt x="28576" y="2355855"/>
                  </a:lnTo>
                  <a:lnTo>
                    <a:pt x="28576" y="2374905"/>
                  </a:lnTo>
                  <a:lnTo>
                    <a:pt x="47626" y="2374905"/>
                  </a:lnTo>
                  <a:lnTo>
                    <a:pt x="47626" y="2355855"/>
                  </a:lnTo>
                  <a:close/>
                </a:path>
                <a:path w="76835" h="2667000">
                  <a:moveTo>
                    <a:pt x="47626" y="2393955"/>
                  </a:moveTo>
                  <a:lnTo>
                    <a:pt x="28576" y="2393955"/>
                  </a:lnTo>
                  <a:lnTo>
                    <a:pt x="28576" y="2413005"/>
                  </a:lnTo>
                  <a:lnTo>
                    <a:pt x="47626" y="2413005"/>
                  </a:lnTo>
                  <a:lnTo>
                    <a:pt x="47626" y="2393955"/>
                  </a:lnTo>
                  <a:close/>
                </a:path>
                <a:path w="76835" h="2667000">
                  <a:moveTo>
                    <a:pt x="47626" y="2432055"/>
                  </a:moveTo>
                  <a:lnTo>
                    <a:pt x="28576" y="2432055"/>
                  </a:lnTo>
                  <a:lnTo>
                    <a:pt x="28576" y="2451105"/>
                  </a:lnTo>
                  <a:lnTo>
                    <a:pt x="47626" y="2451105"/>
                  </a:lnTo>
                  <a:lnTo>
                    <a:pt x="47626" y="2432055"/>
                  </a:lnTo>
                  <a:close/>
                </a:path>
                <a:path w="76835" h="2667000">
                  <a:moveTo>
                    <a:pt x="47626" y="2470155"/>
                  </a:moveTo>
                  <a:lnTo>
                    <a:pt x="28576" y="2470155"/>
                  </a:lnTo>
                  <a:lnTo>
                    <a:pt x="28576" y="2489205"/>
                  </a:lnTo>
                  <a:lnTo>
                    <a:pt x="47626" y="2489205"/>
                  </a:lnTo>
                  <a:lnTo>
                    <a:pt x="47626" y="2470155"/>
                  </a:lnTo>
                  <a:close/>
                </a:path>
                <a:path w="76835" h="2667000">
                  <a:moveTo>
                    <a:pt x="47626" y="2508255"/>
                  </a:moveTo>
                  <a:lnTo>
                    <a:pt x="28576" y="2508255"/>
                  </a:lnTo>
                  <a:lnTo>
                    <a:pt x="28576" y="2527305"/>
                  </a:lnTo>
                  <a:lnTo>
                    <a:pt x="47626" y="2527305"/>
                  </a:lnTo>
                  <a:lnTo>
                    <a:pt x="47626" y="2508255"/>
                  </a:lnTo>
                  <a:close/>
                </a:path>
                <a:path w="76835" h="2667000">
                  <a:moveTo>
                    <a:pt x="47626" y="2546355"/>
                  </a:moveTo>
                  <a:lnTo>
                    <a:pt x="28576" y="2546355"/>
                  </a:lnTo>
                  <a:lnTo>
                    <a:pt x="28576" y="2565405"/>
                  </a:lnTo>
                  <a:lnTo>
                    <a:pt x="47626" y="2565405"/>
                  </a:lnTo>
                  <a:lnTo>
                    <a:pt x="47626" y="2546355"/>
                  </a:lnTo>
                  <a:close/>
                </a:path>
                <a:path w="76835" h="2667000">
                  <a:moveTo>
                    <a:pt x="76201" y="2590800"/>
                  </a:moveTo>
                  <a:lnTo>
                    <a:pt x="1" y="2590800"/>
                  </a:lnTo>
                  <a:lnTo>
                    <a:pt x="38101" y="2667000"/>
                  </a:lnTo>
                  <a:lnTo>
                    <a:pt x="76201" y="2590800"/>
                  </a:lnTo>
                  <a:close/>
                </a:path>
                <a:path w="76835" h="2667000">
                  <a:moveTo>
                    <a:pt x="47626" y="2584455"/>
                  </a:moveTo>
                  <a:lnTo>
                    <a:pt x="28576" y="2584455"/>
                  </a:lnTo>
                  <a:lnTo>
                    <a:pt x="28576" y="2590800"/>
                  </a:lnTo>
                  <a:lnTo>
                    <a:pt x="47626" y="2590800"/>
                  </a:lnTo>
                  <a:lnTo>
                    <a:pt x="47626" y="258445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5775325" y="2615533"/>
              <a:ext cx="165100" cy="3606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200" dirty="0">
                  <a:latin typeface="Arial"/>
                  <a:cs typeface="Arial"/>
                </a:rPr>
                <a:t>z</a:t>
              </a:r>
              <a:endParaRPr sz="2200">
                <a:latin typeface="Arial"/>
                <a:cs typeface="Arial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1860550" y="4214939"/>
              <a:ext cx="243204" cy="3606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200" dirty="0">
                  <a:latin typeface="Arial"/>
                  <a:cs typeface="Arial"/>
                </a:rPr>
                <a:t>O</a:t>
              </a:r>
              <a:endParaRPr sz="2200">
                <a:latin typeface="Arial"/>
                <a:cs typeface="Arial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3734593" y="4173664"/>
              <a:ext cx="305435" cy="3606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200" dirty="0">
                  <a:latin typeface="Arial"/>
                  <a:cs typeface="Arial"/>
                </a:rPr>
                <a:t>O’</a:t>
              </a:r>
              <a:endParaRPr sz="2200">
                <a:latin typeface="Arial"/>
                <a:cs typeface="Arial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2209801" y="4057650"/>
              <a:ext cx="1295400" cy="114935"/>
            </a:xfrm>
            <a:custGeom>
              <a:avLst/>
              <a:gdLst/>
              <a:ahLst/>
              <a:cxnLst/>
              <a:rect l="l" t="t" r="r" b="b"/>
              <a:pathLst>
                <a:path w="1295400" h="114935">
                  <a:moveTo>
                    <a:pt x="1123949" y="38101"/>
                  </a:moveTo>
                  <a:lnTo>
                    <a:pt x="1085849" y="38101"/>
                  </a:lnTo>
                  <a:lnTo>
                    <a:pt x="1085849" y="76201"/>
                  </a:lnTo>
                  <a:lnTo>
                    <a:pt x="1123949" y="76201"/>
                  </a:lnTo>
                  <a:lnTo>
                    <a:pt x="1123949" y="38101"/>
                  </a:lnTo>
                  <a:close/>
                </a:path>
                <a:path w="1295400" h="114935">
                  <a:moveTo>
                    <a:pt x="1047749" y="38101"/>
                  </a:moveTo>
                  <a:lnTo>
                    <a:pt x="1009650" y="38101"/>
                  </a:lnTo>
                  <a:lnTo>
                    <a:pt x="1009650" y="76201"/>
                  </a:lnTo>
                  <a:lnTo>
                    <a:pt x="1047749" y="76201"/>
                  </a:lnTo>
                  <a:lnTo>
                    <a:pt x="1047749" y="38101"/>
                  </a:lnTo>
                  <a:close/>
                </a:path>
                <a:path w="1295400" h="114935">
                  <a:moveTo>
                    <a:pt x="971550" y="38101"/>
                  </a:moveTo>
                  <a:lnTo>
                    <a:pt x="933450" y="38101"/>
                  </a:lnTo>
                  <a:lnTo>
                    <a:pt x="933450" y="76201"/>
                  </a:lnTo>
                  <a:lnTo>
                    <a:pt x="971550" y="76201"/>
                  </a:lnTo>
                  <a:lnTo>
                    <a:pt x="971550" y="38101"/>
                  </a:lnTo>
                  <a:close/>
                </a:path>
                <a:path w="1295400" h="114935">
                  <a:moveTo>
                    <a:pt x="895350" y="38101"/>
                  </a:moveTo>
                  <a:lnTo>
                    <a:pt x="857250" y="38101"/>
                  </a:lnTo>
                  <a:lnTo>
                    <a:pt x="857250" y="76201"/>
                  </a:lnTo>
                  <a:lnTo>
                    <a:pt x="895350" y="76201"/>
                  </a:lnTo>
                  <a:lnTo>
                    <a:pt x="895350" y="38101"/>
                  </a:lnTo>
                  <a:close/>
                </a:path>
                <a:path w="1295400" h="114935">
                  <a:moveTo>
                    <a:pt x="781050" y="38100"/>
                  </a:moveTo>
                  <a:lnTo>
                    <a:pt x="781050" y="76200"/>
                  </a:lnTo>
                  <a:lnTo>
                    <a:pt x="819150" y="76200"/>
                  </a:lnTo>
                  <a:lnTo>
                    <a:pt x="819150" y="38101"/>
                  </a:lnTo>
                  <a:lnTo>
                    <a:pt x="781050" y="38100"/>
                  </a:lnTo>
                  <a:close/>
                </a:path>
                <a:path w="1295400" h="114935">
                  <a:moveTo>
                    <a:pt x="742950" y="38100"/>
                  </a:moveTo>
                  <a:lnTo>
                    <a:pt x="704850" y="38100"/>
                  </a:lnTo>
                  <a:lnTo>
                    <a:pt x="704850" y="76200"/>
                  </a:lnTo>
                  <a:lnTo>
                    <a:pt x="742950" y="76200"/>
                  </a:lnTo>
                  <a:lnTo>
                    <a:pt x="742950" y="38100"/>
                  </a:lnTo>
                  <a:close/>
                </a:path>
                <a:path w="1295400" h="114935">
                  <a:moveTo>
                    <a:pt x="666750" y="38100"/>
                  </a:moveTo>
                  <a:lnTo>
                    <a:pt x="628650" y="38100"/>
                  </a:lnTo>
                  <a:lnTo>
                    <a:pt x="628650" y="76200"/>
                  </a:lnTo>
                  <a:lnTo>
                    <a:pt x="666750" y="76200"/>
                  </a:lnTo>
                  <a:lnTo>
                    <a:pt x="666750" y="38100"/>
                  </a:lnTo>
                  <a:close/>
                </a:path>
                <a:path w="1295400" h="114935">
                  <a:moveTo>
                    <a:pt x="590550" y="38100"/>
                  </a:moveTo>
                  <a:lnTo>
                    <a:pt x="552450" y="38100"/>
                  </a:lnTo>
                  <a:lnTo>
                    <a:pt x="552450" y="76200"/>
                  </a:lnTo>
                  <a:lnTo>
                    <a:pt x="590550" y="76200"/>
                  </a:lnTo>
                  <a:lnTo>
                    <a:pt x="590550" y="38100"/>
                  </a:lnTo>
                  <a:close/>
                </a:path>
                <a:path w="1295400" h="114935">
                  <a:moveTo>
                    <a:pt x="514350" y="38100"/>
                  </a:moveTo>
                  <a:lnTo>
                    <a:pt x="476250" y="38100"/>
                  </a:lnTo>
                  <a:lnTo>
                    <a:pt x="476250" y="76200"/>
                  </a:lnTo>
                  <a:lnTo>
                    <a:pt x="514350" y="76200"/>
                  </a:lnTo>
                  <a:lnTo>
                    <a:pt x="514350" y="38100"/>
                  </a:lnTo>
                  <a:close/>
                </a:path>
                <a:path w="1295400" h="114935">
                  <a:moveTo>
                    <a:pt x="438150" y="38100"/>
                  </a:moveTo>
                  <a:lnTo>
                    <a:pt x="400050" y="38100"/>
                  </a:lnTo>
                  <a:lnTo>
                    <a:pt x="400050" y="76200"/>
                  </a:lnTo>
                  <a:lnTo>
                    <a:pt x="438150" y="76200"/>
                  </a:lnTo>
                  <a:lnTo>
                    <a:pt x="438150" y="38100"/>
                  </a:lnTo>
                  <a:close/>
                </a:path>
                <a:path w="1295400" h="114935">
                  <a:moveTo>
                    <a:pt x="361950" y="38100"/>
                  </a:moveTo>
                  <a:lnTo>
                    <a:pt x="323850" y="38100"/>
                  </a:lnTo>
                  <a:lnTo>
                    <a:pt x="323850" y="76200"/>
                  </a:lnTo>
                  <a:lnTo>
                    <a:pt x="361950" y="76200"/>
                  </a:lnTo>
                  <a:lnTo>
                    <a:pt x="361950" y="38100"/>
                  </a:lnTo>
                  <a:close/>
                </a:path>
                <a:path w="1295400" h="114935">
                  <a:moveTo>
                    <a:pt x="285750" y="38100"/>
                  </a:moveTo>
                  <a:lnTo>
                    <a:pt x="247650" y="38100"/>
                  </a:lnTo>
                  <a:lnTo>
                    <a:pt x="247650" y="76200"/>
                  </a:lnTo>
                  <a:lnTo>
                    <a:pt x="285750" y="76200"/>
                  </a:lnTo>
                  <a:lnTo>
                    <a:pt x="285750" y="38100"/>
                  </a:lnTo>
                  <a:close/>
                </a:path>
                <a:path w="1295400" h="114935">
                  <a:moveTo>
                    <a:pt x="209550" y="38100"/>
                  </a:moveTo>
                  <a:lnTo>
                    <a:pt x="171450" y="38100"/>
                  </a:lnTo>
                  <a:lnTo>
                    <a:pt x="171450" y="76200"/>
                  </a:lnTo>
                  <a:lnTo>
                    <a:pt x="209550" y="76200"/>
                  </a:lnTo>
                  <a:lnTo>
                    <a:pt x="209550" y="38100"/>
                  </a:lnTo>
                  <a:close/>
                </a:path>
                <a:path w="1295400" h="114935">
                  <a:moveTo>
                    <a:pt x="1181099" y="1"/>
                  </a:moveTo>
                  <a:lnTo>
                    <a:pt x="1181099" y="38101"/>
                  </a:lnTo>
                  <a:lnTo>
                    <a:pt x="1162049" y="38101"/>
                  </a:lnTo>
                  <a:lnTo>
                    <a:pt x="1162049" y="76201"/>
                  </a:lnTo>
                  <a:lnTo>
                    <a:pt x="1181099" y="76201"/>
                  </a:lnTo>
                  <a:lnTo>
                    <a:pt x="1181099" y="114301"/>
                  </a:lnTo>
                  <a:lnTo>
                    <a:pt x="1295399" y="57151"/>
                  </a:lnTo>
                  <a:lnTo>
                    <a:pt x="1181099" y="1"/>
                  </a:lnTo>
                  <a:close/>
                </a:path>
                <a:path w="1295400" h="114935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133350" y="76200"/>
                  </a:lnTo>
                  <a:lnTo>
                    <a:pt x="1333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14462" y="3333750"/>
              <a:ext cx="128587" cy="1301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81400" y="3429000"/>
              <a:ext cx="0" cy="641350"/>
            </a:xfrm>
            <a:custGeom>
              <a:avLst/>
              <a:gdLst/>
              <a:ahLst/>
              <a:cxnLst/>
              <a:rect l="l" t="t" r="r" b="b"/>
              <a:pathLst>
                <a:path h="641350">
                  <a:moveTo>
                    <a:pt x="0" y="641350"/>
                  </a:moveTo>
                  <a:lnTo>
                    <a:pt x="1" y="0"/>
                  </a:lnTo>
                </a:path>
              </a:pathLst>
            </a:custGeom>
            <a:ln w="9525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75314" y="3505200"/>
              <a:ext cx="104139" cy="732155"/>
            </a:xfrm>
            <a:custGeom>
              <a:avLst/>
              <a:gdLst/>
              <a:ahLst/>
              <a:cxnLst/>
              <a:rect l="l" t="t" r="r" b="b"/>
              <a:pathLst>
                <a:path w="104139" h="732154">
                  <a:moveTo>
                    <a:pt x="34424" y="0"/>
                  </a:moveTo>
                  <a:lnTo>
                    <a:pt x="0" y="77929"/>
                  </a:lnTo>
                  <a:lnTo>
                    <a:pt x="76113" y="74297"/>
                  </a:lnTo>
                  <a:lnTo>
                    <a:pt x="34424" y="0"/>
                  </a:lnTo>
                  <a:close/>
                </a:path>
                <a:path w="104139" h="732154">
                  <a:moveTo>
                    <a:pt x="47687" y="78078"/>
                  </a:moveTo>
                  <a:lnTo>
                    <a:pt x="28658" y="78985"/>
                  </a:lnTo>
                  <a:lnTo>
                    <a:pt x="29566" y="98013"/>
                  </a:lnTo>
                  <a:lnTo>
                    <a:pt x="48595" y="97105"/>
                  </a:lnTo>
                  <a:lnTo>
                    <a:pt x="47687" y="78078"/>
                  </a:lnTo>
                  <a:close/>
                </a:path>
                <a:path w="104139" h="732154">
                  <a:moveTo>
                    <a:pt x="49503" y="116133"/>
                  </a:moveTo>
                  <a:lnTo>
                    <a:pt x="30474" y="117041"/>
                  </a:lnTo>
                  <a:lnTo>
                    <a:pt x="31382" y="136070"/>
                  </a:lnTo>
                  <a:lnTo>
                    <a:pt x="50411" y="135162"/>
                  </a:lnTo>
                  <a:lnTo>
                    <a:pt x="49503" y="116133"/>
                  </a:lnTo>
                  <a:close/>
                </a:path>
                <a:path w="104139" h="732154">
                  <a:moveTo>
                    <a:pt x="51319" y="154190"/>
                  </a:moveTo>
                  <a:lnTo>
                    <a:pt x="32291" y="155098"/>
                  </a:lnTo>
                  <a:lnTo>
                    <a:pt x="33199" y="174127"/>
                  </a:lnTo>
                  <a:lnTo>
                    <a:pt x="52227" y="173219"/>
                  </a:lnTo>
                  <a:lnTo>
                    <a:pt x="51319" y="154190"/>
                  </a:lnTo>
                  <a:close/>
                </a:path>
                <a:path w="104139" h="732154">
                  <a:moveTo>
                    <a:pt x="53135" y="192247"/>
                  </a:moveTo>
                  <a:lnTo>
                    <a:pt x="34107" y="193155"/>
                  </a:lnTo>
                  <a:lnTo>
                    <a:pt x="35015" y="212183"/>
                  </a:lnTo>
                  <a:lnTo>
                    <a:pt x="54043" y="211275"/>
                  </a:lnTo>
                  <a:lnTo>
                    <a:pt x="53135" y="192247"/>
                  </a:lnTo>
                  <a:close/>
                </a:path>
                <a:path w="104139" h="732154">
                  <a:moveTo>
                    <a:pt x="54951" y="230304"/>
                  </a:moveTo>
                  <a:lnTo>
                    <a:pt x="35923" y="231212"/>
                  </a:lnTo>
                  <a:lnTo>
                    <a:pt x="36831" y="250240"/>
                  </a:lnTo>
                  <a:lnTo>
                    <a:pt x="55859" y="249332"/>
                  </a:lnTo>
                  <a:lnTo>
                    <a:pt x="54951" y="230304"/>
                  </a:lnTo>
                  <a:close/>
                </a:path>
                <a:path w="104139" h="732154">
                  <a:moveTo>
                    <a:pt x="56767" y="268361"/>
                  </a:moveTo>
                  <a:lnTo>
                    <a:pt x="37739" y="269269"/>
                  </a:lnTo>
                  <a:lnTo>
                    <a:pt x="38647" y="288297"/>
                  </a:lnTo>
                  <a:lnTo>
                    <a:pt x="57675" y="287389"/>
                  </a:lnTo>
                  <a:lnTo>
                    <a:pt x="56767" y="268361"/>
                  </a:lnTo>
                  <a:close/>
                </a:path>
                <a:path w="104139" h="732154">
                  <a:moveTo>
                    <a:pt x="58583" y="306417"/>
                  </a:moveTo>
                  <a:lnTo>
                    <a:pt x="39555" y="307326"/>
                  </a:lnTo>
                  <a:lnTo>
                    <a:pt x="40463" y="326354"/>
                  </a:lnTo>
                  <a:lnTo>
                    <a:pt x="59491" y="325446"/>
                  </a:lnTo>
                  <a:lnTo>
                    <a:pt x="58583" y="306417"/>
                  </a:lnTo>
                  <a:close/>
                </a:path>
                <a:path w="104139" h="732154">
                  <a:moveTo>
                    <a:pt x="60399" y="344474"/>
                  </a:moveTo>
                  <a:lnTo>
                    <a:pt x="41371" y="345382"/>
                  </a:lnTo>
                  <a:lnTo>
                    <a:pt x="42279" y="364411"/>
                  </a:lnTo>
                  <a:lnTo>
                    <a:pt x="61307" y="363503"/>
                  </a:lnTo>
                  <a:lnTo>
                    <a:pt x="60399" y="344474"/>
                  </a:lnTo>
                  <a:close/>
                </a:path>
                <a:path w="104139" h="732154">
                  <a:moveTo>
                    <a:pt x="62216" y="382531"/>
                  </a:moveTo>
                  <a:lnTo>
                    <a:pt x="43187" y="383439"/>
                  </a:lnTo>
                  <a:lnTo>
                    <a:pt x="44095" y="402468"/>
                  </a:lnTo>
                  <a:lnTo>
                    <a:pt x="63124" y="401560"/>
                  </a:lnTo>
                  <a:lnTo>
                    <a:pt x="62216" y="382531"/>
                  </a:lnTo>
                  <a:close/>
                </a:path>
                <a:path w="104139" h="732154">
                  <a:moveTo>
                    <a:pt x="64032" y="420588"/>
                  </a:moveTo>
                  <a:lnTo>
                    <a:pt x="45003" y="421496"/>
                  </a:lnTo>
                  <a:lnTo>
                    <a:pt x="45911" y="440524"/>
                  </a:lnTo>
                  <a:lnTo>
                    <a:pt x="64940" y="439616"/>
                  </a:lnTo>
                  <a:lnTo>
                    <a:pt x="64032" y="420588"/>
                  </a:lnTo>
                  <a:close/>
                </a:path>
                <a:path w="104139" h="732154">
                  <a:moveTo>
                    <a:pt x="65848" y="458645"/>
                  </a:moveTo>
                  <a:lnTo>
                    <a:pt x="46819" y="459553"/>
                  </a:lnTo>
                  <a:lnTo>
                    <a:pt x="47727" y="478580"/>
                  </a:lnTo>
                  <a:lnTo>
                    <a:pt x="66756" y="477672"/>
                  </a:lnTo>
                  <a:lnTo>
                    <a:pt x="65848" y="458645"/>
                  </a:lnTo>
                  <a:close/>
                </a:path>
                <a:path w="104139" h="732154">
                  <a:moveTo>
                    <a:pt x="67664" y="496700"/>
                  </a:moveTo>
                  <a:lnTo>
                    <a:pt x="48635" y="497608"/>
                  </a:lnTo>
                  <a:lnTo>
                    <a:pt x="49543" y="516637"/>
                  </a:lnTo>
                  <a:lnTo>
                    <a:pt x="68572" y="515729"/>
                  </a:lnTo>
                  <a:lnTo>
                    <a:pt x="67664" y="496700"/>
                  </a:lnTo>
                  <a:close/>
                </a:path>
                <a:path w="104139" h="732154">
                  <a:moveTo>
                    <a:pt x="69480" y="534757"/>
                  </a:moveTo>
                  <a:lnTo>
                    <a:pt x="50452" y="535665"/>
                  </a:lnTo>
                  <a:lnTo>
                    <a:pt x="51360" y="554694"/>
                  </a:lnTo>
                  <a:lnTo>
                    <a:pt x="70388" y="553786"/>
                  </a:lnTo>
                  <a:lnTo>
                    <a:pt x="69480" y="534757"/>
                  </a:lnTo>
                  <a:close/>
                </a:path>
                <a:path w="104139" h="732154">
                  <a:moveTo>
                    <a:pt x="71296" y="572814"/>
                  </a:moveTo>
                  <a:lnTo>
                    <a:pt x="52268" y="573722"/>
                  </a:lnTo>
                  <a:lnTo>
                    <a:pt x="53176" y="592750"/>
                  </a:lnTo>
                  <a:lnTo>
                    <a:pt x="72204" y="591842"/>
                  </a:lnTo>
                  <a:lnTo>
                    <a:pt x="71296" y="572814"/>
                  </a:lnTo>
                  <a:close/>
                </a:path>
                <a:path w="104139" h="732154">
                  <a:moveTo>
                    <a:pt x="73112" y="610871"/>
                  </a:moveTo>
                  <a:lnTo>
                    <a:pt x="54084" y="611779"/>
                  </a:lnTo>
                  <a:lnTo>
                    <a:pt x="54992" y="630807"/>
                  </a:lnTo>
                  <a:lnTo>
                    <a:pt x="74020" y="629899"/>
                  </a:lnTo>
                  <a:lnTo>
                    <a:pt x="73112" y="610871"/>
                  </a:lnTo>
                  <a:close/>
                </a:path>
                <a:path w="104139" h="732154">
                  <a:moveTo>
                    <a:pt x="74928" y="648928"/>
                  </a:moveTo>
                  <a:lnTo>
                    <a:pt x="55900" y="649836"/>
                  </a:lnTo>
                  <a:lnTo>
                    <a:pt x="56202" y="656178"/>
                  </a:lnTo>
                  <a:lnTo>
                    <a:pt x="27660" y="657541"/>
                  </a:lnTo>
                  <a:lnTo>
                    <a:pt x="69348" y="731837"/>
                  </a:lnTo>
                  <a:lnTo>
                    <a:pt x="103171" y="655270"/>
                  </a:lnTo>
                  <a:lnTo>
                    <a:pt x="75230" y="655270"/>
                  </a:lnTo>
                  <a:lnTo>
                    <a:pt x="74928" y="648928"/>
                  </a:lnTo>
                  <a:close/>
                </a:path>
                <a:path w="104139" h="732154">
                  <a:moveTo>
                    <a:pt x="103772" y="653909"/>
                  </a:moveTo>
                  <a:lnTo>
                    <a:pt x="75230" y="655270"/>
                  </a:lnTo>
                  <a:lnTo>
                    <a:pt x="103171" y="655270"/>
                  </a:lnTo>
                  <a:lnTo>
                    <a:pt x="103772" y="65390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852862" y="3333750"/>
              <a:ext cx="128587" cy="1301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395662" y="3333750"/>
              <a:ext cx="128587" cy="1301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014537" y="3429000"/>
              <a:ext cx="0" cy="641350"/>
            </a:xfrm>
            <a:custGeom>
              <a:avLst/>
              <a:gdLst/>
              <a:ahLst/>
              <a:cxnLst/>
              <a:rect l="l" t="t" r="r" b="b"/>
              <a:pathLst>
                <a:path h="641350">
                  <a:moveTo>
                    <a:pt x="0" y="641350"/>
                  </a:moveTo>
                  <a:lnTo>
                    <a:pt x="1" y="0"/>
                  </a:lnTo>
                </a:path>
              </a:pathLst>
            </a:custGeom>
            <a:ln w="9525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4879340" y="3453574"/>
              <a:ext cx="13843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dirty="0">
                  <a:latin typeface="Arial"/>
                  <a:cs typeface="Arial"/>
                </a:rPr>
                <a:t>u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066800" y="3379110"/>
              <a:ext cx="2134235" cy="99695"/>
            </a:xfrm>
            <a:custGeom>
              <a:avLst/>
              <a:gdLst/>
              <a:ahLst/>
              <a:cxnLst/>
              <a:rect l="l" t="t" r="r" b="b"/>
              <a:pathLst>
                <a:path w="2134235" h="99695">
                  <a:moveTo>
                    <a:pt x="2048098" y="0"/>
                  </a:moveTo>
                  <a:lnTo>
                    <a:pt x="2045181" y="767"/>
                  </a:lnTo>
                  <a:lnTo>
                    <a:pt x="2042530" y="5311"/>
                  </a:lnTo>
                  <a:lnTo>
                    <a:pt x="2043299" y="8227"/>
                  </a:lnTo>
                  <a:lnTo>
                    <a:pt x="2114550" y="49790"/>
                  </a:lnTo>
                  <a:lnTo>
                    <a:pt x="2114550" y="49987"/>
                  </a:lnTo>
                  <a:lnTo>
                    <a:pt x="2043299" y="91550"/>
                  </a:lnTo>
                  <a:lnTo>
                    <a:pt x="2042530" y="94466"/>
                  </a:lnTo>
                  <a:lnTo>
                    <a:pt x="2044519" y="97873"/>
                  </a:lnTo>
                  <a:lnTo>
                    <a:pt x="2045580" y="98634"/>
                  </a:lnTo>
                  <a:lnTo>
                    <a:pt x="2047937" y="99254"/>
                  </a:lnTo>
                  <a:lnTo>
                    <a:pt x="2049233" y="99114"/>
                  </a:lnTo>
                  <a:lnTo>
                    <a:pt x="2133621" y="49888"/>
                  </a:lnTo>
                  <a:lnTo>
                    <a:pt x="2048098" y="0"/>
                  </a:lnTo>
                  <a:close/>
                </a:path>
                <a:path w="2134235" h="99695">
                  <a:moveTo>
                    <a:pt x="2047875" y="45125"/>
                  </a:moveTo>
                  <a:lnTo>
                    <a:pt x="2038350" y="45125"/>
                  </a:lnTo>
                  <a:lnTo>
                    <a:pt x="2038350" y="54650"/>
                  </a:lnTo>
                  <a:lnTo>
                    <a:pt x="2047875" y="54650"/>
                  </a:lnTo>
                  <a:lnTo>
                    <a:pt x="2047875" y="45125"/>
                  </a:lnTo>
                  <a:close/>
                </a:path>
                <a:path w="2134235" h="99695">
                  <a:moveTo>
                    <a:pt x="2066925" y="45125"/>
                  </a:moveTo>
                  <a:lnTo>
                    <a:pt x="2057400" y="45125"/>
                  </a:lnTo>
                  <a:lnTo>
                    <a:pt x="2057400" y="54650"/>
                  </a:lnTo>
                  <a:lnTo>
                    <a:pt x="2066925" y="54650"/>
                  </a:lnTo>
                  <a:lnTo>
                    <a:pt x="2066925" y="45125"/>
                  </a:lnTo>
                  <a:close/>
                </a:path>
                <a:path w="2134235" h="99695">
                  <a:moveTo>
                    <a:pt x="2085975" y="45125"/>
                  </a:moveTo>
                  <a:lnTo>
                    <a:pt x="2076450" y="45125"/>
                  </a:lnTo>
                  <a:lnTo>
                    <a:pt x="2076450" y="54650"/>
                  </a:lnTo>
                  <a:lnTo>
                    <a:pt x="2085975" y="54650"/>
                  </a:lnTo>
                  <a:lnTo>
                    <a:pt x="2085975" y="45125"/>
                  </a:lnTo>
                  <a:close/>
                </a:path>
                <a:path w="2134235" h="99695">
                  <a:moveTo>
                    <a:pt x="2105025" y="45125"/>
                  </a:moveTo>
                  <a:lnTo>
                    <a:pt x="2095500" y="45125"/>
                  </a:lnTo>
                  <a:lnTo>
                    <a:pt x="2095500" y="54650"/>
                  </a:lnTo>
                  <a:lnTo>
                    <a:pt x="2105025" y="54650"/>
                  </a:lnTo>
                  <a:lnTo>
                    <a:pt x="2105025" y="45125"/>
                  </a:lnTo>
                  <a:close/>
                </a:path>
                <a:path w="2134235" h="99695">
                  <a:moveTo>
                    <a:pt x="2028825" y="45125"/>
                  </a:moveTo>
                  <a:lnTo>
                    <a:pt x="2019300" y="45125"/>
                  </a:lnTo>
                  <a:lnTo>
                    <a:pt x="2019300" y="54650"/>
                  </a:lnTo>
                  <a:lnTo>
                    <a:pt x="2028825" y="54650"/>
                  </a:lnTo>
                  <a:lnTo>
                    <a:pt x="2028825" y="45125"/>
                  </a:lnTo>
                  <a:close/>
                </a:path>
                <a:path w="2134235" h="99695">
                  <a:moveTo>
                    <a:pt x="2009775" y="45125"/>
                  </a:moveTo>
                  <a:lnTo>
                    <a:pt x="2000250" y="45125"/>
                  </a:lnTo>
                  <a:lnTo>
                    <a:pt x="2000250" y="54650"/>
                  </a:lnTo>
                  <a:lnTo>
                    <a:pt x="2009775" y="54650"/>
                  </a:lnTo>
                  <a:lnTo>
                    <a:pt x="2009775" y="45125"/>
                  </a:lnTo>
                  <a:close/>
                </a:path>
                <a:path w="2134235" h="99695">
                  <a:moveTo>
                    <a:pt x="1990725" y="45125"/>
                  </a:moveTo>
                  <a:lnTo>
                    <a:pt x="1981200" y="45125"/>
                  </a:lnTo>
                  <a:lnTo>
                    <a:pt x="1981200" y="54650"/>
                  </a:lnTo>
                  <a:lnTo>
                    <a:pt x="1990725" y="54650"/>
                  </a:lnTo>
                  <a:lnTo>
                    <a:pt x="1990725" y="45125"/>
                  </a:lnTo>
                  <a:close/>
                </a:path>
                <a:path w="2134235" h="99695">
                  <a:moveTo>
                    <a:pt x="1971675" y="45125"/>
                  </a:moveTo>
                  <a:lnTo>
                    <a:pt x="1962150" y="45125"/>
                  </a:lnTo>
                  <a:lnTo>
                    <a:pt x="1962150" y="54650"/>
                  </a:lnTo>
                  <a:lnTo>
                    <a:pt x="1971675" y="54650"/>
                  </a:lnTo>
                  <a:lnTo>
                    <a:pt x="1971675" y="45125"/>
                  </a:lnTo>
                  <a:close/>
                </a:path>
                <a:path w="2134235" h="99695">
                  <a:moveTo>
                    <a:pt x="1952625" y="45125"/>
                  </a:moveTo>
                  <a:lnTo>
                    <a:pt x="1943100" y="45125"/>
                  </a:lnTo>
                  <a:lnTo>
                    <a:pt x="1943100" y="54650"/>
                  </a:lnTo>
                  <a:lnTo>
                    <a:pt x="1952625" y="54650"/>
                  </a:lnTo>
                  <a:lnTo>
                    <a:pt x="1952625" y="45125"/>
                  </a:lnTo>
                  <a:close/>
                </a:path>
                <a:path w="2134235" h="99695">
                  <a:moveTo>
                    <a:pt x="1933575" y="45125"/>
                  </a:moveTo>
                  <a:lnTo>
                    <a:pt x="1924050" y="45125"/>
                  </a:lnTo>
                  <a:lnTo>
                    <a:pt x="1924050" y="54650"/>
                  </a:lnTo>
                  <a:lnTo>
                    <a:pt x="1933575" y="54650"/>
                  </a:lnTo>
                  <a:lnTo>
                    <a:pt x="1933575" y="45125"/>
                  </a:lnTo>
                  <a:close/>
                </a:path>
                <a:path w="2134235" h="99695">
                  <a:moveTo>
                    <a:pt x="1914525" y="45125"/>
                  </a:moveTo>
                  <a:lnTo>
                    <a:pt x="1905000" y="45125"/>
                  </a:lnTo>
                  <a:lnTo>
                    <a:pt x="1905000" y="54650"/>
                  </a:lnTo>
                  <a:lnTo>
                    <a:pt x="1914525" y="54650"/>
                  </a:lnTo>
                  <a:lnTo>
                    <a:pt x="1914525" y="45125"/>
                  </a:lnTo>
                  <a:close/>
                </a:path>
                <a:path w="2134235" h="99695">
                  <a:moveTo>
                    <a:pt x="1895475" y="45125"/>
                  </a:moveTo>
                  <a:lnTo>
                    <a:pt x="1885950" y="45125"/>
                  </a:lnTo>
                  <a:lnTo>
                    <a:pt x="1885950" y="54650"/>
                  </a:lnTo>
                  <a:lnTo>
                    <a:pt x="1895475" y="54650"/>
                  </a:lnTo>
                  <a:lnTo>
                    <a:pt x="1895475" y="45125"/>
                  </a:lnTo>
                  <a:close/>
                </a:path>
                <a:path w="2134235" h="99695">
                  <a:moveTo>
                    <a:pt x="1876425" y="45125"/>
                  </a:moveTo>
                  <a:lnTo>
                    <a:pt x="1866900" y="45125"/>
                  </a:lnTo>
                  <a:lnTo>
                    <a:pt x="1866900" y="54650"/>
                  </a:lnTo>
                  <a:lnTo>
                    <a:pt x="1876425" y="54650"/>
                  </a:lnTo>
                  <a:lnTo>
                    <a:pt x="1876425" y="45125"/>
                  </a:lnTo>
                  <a:close/>
                </a:path>
                <a:path w="2134235" h="99695">
                  <a:moveTo>
                    <a:pt x="1857375" y="45125"/>
                  </a:moveTo>
                  <a:lnTo>
                    <a:pt x="1847850" y="45125"/>
                  </a:lnTo>
                  <a:lnTo>
                    <a:pt x="1847850" y="54650"/>
                  </a:lnTo>
                  <a:lnTo>
                    <a:pt x="1857375" y="54650"/>
                  </a:lnTo>
                  <a:lnTo>
                    <a:pt x="1857375" y="45125"/>
                  </a:lnTo>
                  <a:close/>
                </a:path>
                <a:path w="2134235" h="99695">
                  <a:moveTo>
                    <a:pt x="1838325" y="45125"/>
                  </a:moveTo>
                  <a:lnTo>
                    <a:pt x="1828800" y="45125"/>
                  </a:lnTo>
                  <a:lnTo>
                    <a:pt x="1828800" y="54650"/>
                  </a:lnTo>
                  <a:lnTo>
                    <a:pt x="1838325" y="54650"/>
                  </a:lnTo>
                  <a:lnTo>
                    <a:pt x="1838325" y="45125"/>
                  </a:lnTo>
                  <a:close/>
                </a:path>
                <a:path w="2134235" h="99695">
                  <a:moveTo>
                    <a:pt x="1819275" y="45125"/>
                  </a:moveTo>
                  <a:lnTo>
                    <a:pt x="1809750" y="45125"/>
                  </a:lnTo>
                  <a:lnTo>
                    <a:pt x="1809750" y="54650"/>
                  </a:lnTo>
                  <a:lnTo>
                    <a:pt x="1819275" y="54650"/>
                  </a:lnTo>
                  <a:lnTo>
                    <a:pt x="1819275" y="45125"/>
                  </a:lnTo>
                  <a:close/>
                </a:path>
                <a:path w="2134235" h="99695">
                  <a:moveTo>
                    <a:pt x="1800225" y="45125"/>
                  </a:moveTo>
                  <a:lnTo>
                    <a:pt x="1790700" y="45125"/>
                  </a:lnTo>
                  <a:lnTo>
                    <a:pt x="1790700" y="54650"/>
                  </a:lnTo>
                  <a:lnTo>
                    <a:pt x="1800225" y="54650"/>
                  </a:lnTo>
                  <a:lnTo>
                    <a:pt x="1800225" y="45125"/>
                  </a:lnTo>
                  <a:close/>
                </a:path>
                <a:path w="2134235" h="99695">
                  <a:moveTo>
                    <a:pt x="1781175" y="45125"/>
                  </a:moveTo>
                  <a:lnTo>
                    <a:pt x="1771650" y="45125"/>
                  </a:lnTo>
                  <a:lnTo>
                    <a:pt x="1771650" y="54650"/>
                  </a:lnTo>
                  <a:lnTo>
                    <a:pt x="1781175" y="54650"/>
                  </a:lnTo>
                  <a:lnTo>
                    <a:pt x="1781175" y="45125"/>
                  </a:lnTo>
                  <a:close/>
                </a:path>
                <a:path w="2134235" h="99695">
                  <a:moveTo>
                    <a:pt x="1762125" y="45125"/>
                  </a:moveTo>
                  <a:lnTo>
                    <a:pt x="1752600" y="45125"/>
                  </a:lnTo>
                  <a:lnTo>
                    <a:pt x="1752600" y="54650"/>
                  </a:lnTo>
                  <a:lnTo>
                    <a:pt x="1762125" y="54650"/>
                  </a:lnTo>
                  <a:lnTo>
                    <a:pt x="1762125" y="45125"/>
                  </a:lnTo>
                  <a:close/>
                </a:path>
                <a:path w="2134235" h="99695">
                  <a:moveTo>
                    <a:pt x="1743075" y="45125"/>
                  </a:moveTo>
                  <a:lnTo>
                    <a:pt x="1733550" y="45125"/>
                  </a:lnTo>
                  <a:lnTo>
                    <a:pt x="1733550" y="54650"/>
                  </a:lnTo>
                  <a:lnTo>
                    <a:pt x="1743075" y="54650"/>
                  </a:lnTo>
                  <a:lnTo>
                    <a:pt x="1743075" y="45125"/>
                  </a:lnTo>
                  <a:close/>
                </a:path>
                <a:path w="2134235" h="99695">
                  <a:moveTo>
                    <a:pt x="1724025" y="45125"/>
                  </a:moveTo>
                  <a:lnTo>
                    <a:pt x="1714500" y="45125"/>
                  </a:lnTo>
                  <a:lnTo>
                    <a:pt x="1714500" y="54650"/>
                  </a:lnTo>
                  <a:lnTo>
                    <a:pt x="1724025" y="54650"/>
                  </a:lnTo>
                  <a:lnTo>
                    <a:pt x="1724025" y="45125"/>
                  </a:lnTo>
                  <a:close/>
                </a:path>
                <a:path w="2134235" h="99695">
                  <a:moveTo>
                    <a:pt x="1704975" y="45125"/>
                  </a:moveTo>
                  <a:lnTo>
                    <a:pt x="1695450" y="45125"/>
                  </a:lnTo>
                  <a:lnTo>
                    <a:pt x="1695450" y="54650"/>
                  </a:lnTo>
                  <a:lnTo>
                    <a:pt x="1704975" y="54650"/>
                  </a:lnTo>
                  <a:lnTo>
                    <a:pt x="1704975" y="45125"/>
                  </a:lnTo>
                  <a:close/>
                </a:path>
                <a:path w="2134235" h="99695">
                  <a:moveTo>
                    <a:pt x="1685925" y="45125"/>
                  </a:moveTo>
                  <a:lnTo>
                    <a:pt x="1676400" y="45125"/>
                  </a:lnTo>
                  <a:lnTo>
                    <a:pt x="1676400" y="54650"/>
                  </a:lnTo>
                  <a:lnTo>
                    <a:pt x="1685925" y="54650"/>
                  </a:lnTo>
                  <a:lnTo>
                    <a:pt x="1685925" y="45125"/>
                  </a:lnTo>
                  <a:close/>
                </a:path>
                <a:path w="2134235" h="99695">
                  <a:moveTo>
                    <a:pt x="1666875" y="45125"/>
                  </a:moveTo>
                  <a:lnTo>
                    <a:pt x="1657350" y="45125"/>
                  </a:lnTo>
                  <a:lnTo>
                    <a:pt x="1657350" y="54650"/>
                  </a:lnTo>
                  <a:lnTo>
                    <a:pt x="1666875" y="54650"/>
                  </a:lnTo>
                  <a:lnTo>
                    <a:pt x="1666875" y="45125"/>
                  </a:lnTo>
                  <a:close/>
                </a:path>
                <a:path w="2134235" h="99695">
                  <a:moveTo>
                    <a:pt x="1647825" y="45125"/>
                  </a:moveTo>
                  <a:lnTo>
                    <a:pt x="1638300" y="45125"/>
                  </a:lnTo>
                  <a:lnTo>
                    <a:pt x="1638300" y="54650"/>
                  </a:lnTo>
                  <a:lnTo>
                    <a:pt x="1647825" y="54650"/>
                  </a:lnTo>
                  <a:lnTo>
                    <a:pt x="1647825" y="45125"/>
                  </a:lnTo>
                  <a:close/>
                </a:path>
                <a:path w="2134235" h="99695">
                  <a:moveTo>
                    <a:pt x="1628775" y="45125"/>
                  </a:moveTo>
                  <a:lnTo>
                    <a:pt x="1619250" y="45125"/>
                  </a:lnTo>
                  <a:lnTo>
                    <a:pt x="1619250" y="54650"/>
                  </a:lnTo>
                  <a:lnTo>
                    <a:pt x="1628775" y="54650"/>
                  </a:lnTo>
                  <a:lnTo>
                    <a:pt x="1628775" y="45125"/>
                  </a:lnTo>
                  <a:close/>
                </a:path>
                <a:path w="2134235" h="99695">
                  <a:moveTo>
                    <a:pt x="1609725" y="45125"/>
                  </a:moveTo>
                  <a:lnTo>
                    <a:pt x="1600200" y="45125"/>
                  </a:lnTo>
                  <a:lnTo>
                    <a:pt x="1600200" y="54650"/>
                  </a:lnTo>
                  <a:lnTo>
                    <a:pt x="1609725" y="54650"/>
                  </a:lnTo>
                  <a:lnTo>
                    <a:pt x="1609725" y="45125"/>
                  </a:lnTo>
                  <a:close/>
                </a:path>
                <a:path w="2134235" h="99695">
                  <a:moveTo>
                    <a:pt x="1590675" y="45125"/>
                  </a:moveTo>
                  <a:lnTo>
                    <a:pt x="1581150" y="45125"/>
                  </a:lnTo>
                  <a:lnTo>
                    <a:pt x="1581150" y="54650"/>
                  </a:lnTo>
                  <a:lnTo>
                    <a:pt x="1590675" y="54650"/>
                  </a:lnTo>
                  <a:lnTo>
                    <a:pt x="1590675" y="45125"/>
                  </a:lnTo>
                  <a:close/>
                </a:path>
                <a:path w="2134235" h="99695">
                  <a:moveTo>
                    <a:pt x="1571625" y="45125"/>
                  </a:moveTo>
                  <a:lnTo>
                    <a:pt x="1562100" y="45125"/>
                  </a:lnTo>
                  <a:lnTo>
                    <a:pt x="1562100" y="54650"/>
                  </a:lnTo>
                  <a:lnTo>
                    <a:pt x="1571625" y="54650"/>
                  </a:lnTo>
                  <a:lnTo>
                    <a:pt x="1571625" y="45125"/>
                  </a:lnTo>
                  <a:close/>
                </a:path>
                <a:path w="2134235" h="99695">
                  <a:moveTo>
                    <a:pt x="1552575" y="45125"/>
                  </a:moveTo>
                  <a:lnTo>
                    <a:pt x="1543050" y="45125"/>
                  </a:lnTo>
                  <a:lnTo>
                    <a:pt x="1543050" y="54650"/>
                  </a:lnTo>
                  <a:lnTo>
                    <a:pt x="1552575" y="54650"/>
                  </a:lnTo>
                  <a:lnTo>
                    <a:pt x="1552575" y="45125"/>
                  </a:lnTo>
                  <a:close/>
                </a:path>
                <a:path w="2134235" h="99695">
                  <a:moveTo>
                    <a:pt x="1533525" y="45125"/>
                  </a:moveTo>
                  <a:lnTo>
                    <a:pt x="1524000" y="45125"/>
                  </a:lnTo>
                  <a:lnTo>
                    <a:pt x="1524000" y="54650"/>
                  </a:lnTo>
                  <a:lnTo>
                    <a:pt x="1533525" y="54650"/>
                  </a:lnTo>
                  <a:lnTo>
                    <a:pt x="1533525" y="45125"/>
                  </a:lnTo>
                  <a:close/>
                </a:path>
                <a:path w="2134235" h="99695">
                  <a:moveTo>
                    <a:pt x="1514475" y="45125"/>
                  </a:moveTo>
                  <a:lnTo>
                    <a:pt x="1504950" y="45125"/>
                  </a:lnTo>
                  <a:lnTo>
                    <a:pt x="1504950" y="54650"/>
                  </a:lnTo>
                  <a:lnTo>
                    <a:pt x="1514475" y="54650"/>
                  </a:lnTo>
                  <a:lnTo>
                    <a:pt x="1514475" y="45125"/>
                  </a:lnTo>
                  <a:close/>
                </a:path>
                <a:path w="2134235" h="99695">
                  <a:moveTo>
                    <a:pt x="1495425" y="45125"/>
                  </a:moveTo>
                  <a:lnTo>
                    <a:pt x="1485900" y="45125"/>
                  </a:lnTo>
                  <a:lnTo>
                    <a:pt x="1485900" y="54650"/>
                  </a:lnTo>
                  <a:lnTo>
                    <a:pt x="1495425" y="54650"/>
                  </a:lnTo>
                  <a:lnTo>
                    <a:pt x="1495425" y="45125"/>
                  </a:lnTo>
                  <a:close/>
                </a:path>
                <a:path w="2134235" h="99695">
                  <a:moveTo>
                    <a:pt x="1476375" y="45125"/>
                  </a:moveTo>
                  <a:lnTo>
                    <a:pt x="1466850" y="45125"/>
                  </a:lnTo>
                  <a:lnTo>
                    <a:pt x="1466850" y="54650"/>
                  </a:lnTo>
                  <a:lnTo>
                    <a:pt x="1476375" y="54650"/>
                  </a:lnTo>
                  <a:lnTo>
                    <a:pt x="1476375" y="45125"/>
                  </a:lnTo>
                  <a:close/>
                </a:path>
                <a:path w="2134235" h="99695">
                  <a:moveTo>
                    <a:pt x="1457325" y="45125"/>
                  </a:moveTo>
                  <a:lnTo>
                    <a:pt x="1447800" y="45125"/>
                  </a:lnTo>
                  <a:lnTo>
                    <a:pt x="1447800" y="54650"/>
                  </a:lnTo>
                  <a:lnTo>
                    <a:pt x="1457325" y="54650"/>
                  </a:lnTo>
                  <a:lnTo>
                    <a:pt x="1457325" y="45125"/>
                  </a:lnTo>
                  <a:close/>
                </a:path>
                <a:path w="2134235" h="99695">
                  <a:moveTo>
                    <a:pt x="1438275" y="45125"/>
                  </a:moveTo>
                  <a:lnTo>
                    <a:pt x="1428750" y="45125"/>
                  </a:lnTo>
                  <a:lnTo>
                    <a:pt x="1428750" y="54650"/>
                  </a:lnTo>
                  <a:lnTo>
                    <a:pt x="1438275" y="54650"/>
                  </a:lnTo>
                  <a:lnTo>
                    <a:pt x="1438275" y="45125"/>
                  </a:lnTo>
                  <a:close/>
                </a:path>
                <a:path w="2134235" h="99695">
                  <a:moveTo>
                    <a:pt x="1419225" y="45125"/>
                  </a:moveTo>
                  <a:lnTo>
                    <a:pt x="1409700" y="45125"/>
                  </a:lnTo>
                  <a:lnTo>
                    <a:pt x="1409700" y="54650"/>
                  </a:lnTo>
                  <a:lnTo>
                    <a:pt x="1419225" y="54650"/>
                  </a:lnTo>
                  <a:lnTo>
                    <a:pt x="1419225" y="45125"/>
                  </a:lnTo>
                  <a:close/>
                </a:path>
                <a:path w="2134235" h="99695">
                  <a:moveTo>
                    <a:pt x="1400175" y="45125"/>
                  </a:moveTo>
                  <a:lnTo>
                    <a:pt x="1390650" y="45125"/>
                  </a:lnTo>
                  <a:lnTo>
                    <a:pt x="1390650" y="54650"/>
                  </a:lnTo>
                  <a:lnTo>
                    <a:pt x="1400175" y="54650"/>
                  </a:lnTo>
                  <a:lnTo>
                    <a:pt x="1400175" y="45125"/>
                  </a:lnTo>
                  <a:close/>
                </a:path>
                <a:path w="2134235" h="99695">
                  <a:moveTo>
                    <a:pt x="1381125" y="45125"/>
                  </a:moveTo>
                  <a:lnTo>
                    <a:pt x="1371600" y="45125"/>
                  </a:lnTo>
                  <a:lnTo>
                    <a:pt x="1371600" y="54650"/>
                  </a:lnTo>
                  <a:lnTo>
                    <a:pt x="1381125" y="54650"/>
                  </a:lnTo>
                  <a:lnTo>
                    <a:pt x="1381125" y="45125"/>
                  </a:lnTo>
                  <a:close/>
                </a:path>
                <a:path w="2134235" h="99695">
                  <a:moveTo>
                    <a:pt x="1362075" y="45125"/>
                  </a:moveTo>
                  <a:lnTo>
                    <a:pt x="1352550" y="45126"/>
                  </a:lnTo>
                  <a:lnTo>
                    <a:pt x="1352550" y="54651"/>
                  </a:lnTo>
                  <a:lnTo>
                    <a:pt x="1362075" y="54650"/>
                  </a:lnTo>
                  <a:lnTo>
                    <a:pt x="1362075" y="45125"/>
                  </a:lnTo>
                  <a:close/>
                </a:path>
                <a:path w="2134235" h="99695">
                  <a:moveTo>
                    <a:pt x="1343025" y="45126"/>
                  </a:moveTo>
                  <a:lnTo>
                    <a:pt x="1333500" y="45126"/>
                  </a:lnTo>
                  <a:lnTo>
                    <a:pt x="1333500" y="54651"/>
                  </a:lnTo>
                  <a:lnTo>
                    <a:pt x="1343025" y="54651"/>
                  </a:lnTo>
                  <a:lnTo>
                    <a:pt x="1343025" y="45126"/>
                  </a:lnTo>
                  <a:close/>
                </a:path>
                <a:path w="2134235" h="99695">
                  <a:moveTo>
                    <a:pt x="1323975" y="45126"/>
                  </a:moveTo>
                  <a:lnTo>
                    <a:pt x="1314450" y="45126"/>
                  </a:lnTo>
                  <a:lnTo>
                    <a:pt x="1314450" y="54651"/>
                  </a:lnTo>
                  <a:lnTo>
                    <a:pt x="1323975" y="54651"/>
                  </a:lnTo>
                  <a:lnTo>
                    <a:pt x="1323975" y="45126"/>
                  </a:lnTo>
                  <a:close/>
                </a:path>
                <a:path w="2134235" h="99695">
                  <a:moveTo>
                    <a:pt x="1304925" y="45126"/>
                  </a:moveTo>
                  <a:lnTo>
                    <a:pt x="1295400" y="45126"/>
                  </a:lnTo>
                  <a:lnTo>
                    <a:pt x="1295400" y="54651"/>
                  </a:lnTo>
                  <a:lnTo>
                    <a:pt x="1304925" y="54651"/>
                  </a:lnTo>
                  <a:lnTo>
                    <a:pt x="1304925" y="45126"/>
                  </a:lnTo>
                  <a:close/>
                </a:path>
                <a:path w="2134235" h="99695">
                  <a:moveTo>
                    <a:pt x="1285875" y="45126"/>
                  </a:moveTo>
                  <a:lnTo>
                    <a:pt x="1276350" y="45126"/>
                  </a:lnTo>
                  <a:lnTo>
                    <a:pt x="1276350" y="54651"/>
                  </a:lnTo>
                  <a:lnTo>
                    <a:pt x="1285875" y="54651"/>
                  </a:lnTo>
                  <a:lnTo>
                    <a:pt x="1285875" y="45126"/>
                  </a:lnTo>
                  <a:close/>
                </a:path>
                <a:path w="2134235" h="99695">
                  <a:moveTo>
                    <a:pt x="1266825" y="45126"/>
                  </a:moveTo>
                  <a:lnTo>
                    <a:pt x="1257300" y="45126"/>
                  </a:lnTo>
                  <a:lnTo>
                    <a:pt x="1257300" y="54651"/>
                  </a:lnTo>
                  <a:lnTo>
                    <a:pt x="1266825" y="54651"/>
                  </a:lnTo>
                  <a:lnTo>
                    <a:pt x="1266825" y="45126"/>
                  </a:lnTo>
                  <a:close/>
                </a:path>
                <a:path w="2134235" h="99695">
                  <a:moveTo>
                    <a:pt x="1247775" y="45126"/>
                  </a:moveTo>
                  <a:lnTo>
                    <a:pt x="1238250" y="45126"/>
                  </a:lnTo>
                  <a:lnTo>
                    <a:pt x="1238250" y="54651"/>
                  </a:lnTo>
                  <a:lnTo>
                    <a:pt x="1247775" y="54651"/>
                  </a:lnTo>
                  <a:lnTo>
                    <a:pt x="1247775" y="45126"/>
                  </a:lnTo>
                  <a:close/>
                </a:path>
                <a:path w="2134235" h="99695">
                  <a:moveTo>
                    <a:pt x="1228725" y="45126"/>
                  </a:moveTo>
                  <a:lnTo>
                    <a:pt x="1219200" y="45126"/>
                  </a:lnTo>
                  <a:lnTo>
                    <a:pt x="1219200" y="54651"/>
                  </a:lnTo>
                  <a:lnTo>
                    <a:pt x="1228725" y="54651"/>
                  </a:lnTo>
                  <a:lnTo>
                    <a:pt x="1228725" y="45126"/>
                  </a:lnTo>
                  <a:close/>
                </a:path>
                <a:path w="2134235" h="99695">
                  <a:moveTo>
                    <a:pt x="1209675" y="45126"/>
                  </a:moveTo>
                  <a:lnTo>
                    <a:pt x="1200150" y="45126"/>
                  </a:lnTo>
                  <a:lnTo>
                    <a:pt x="1200150" y="54651"/>
                  </a:lnTo>
                  <a:lnTo>
                    <a:pt x="1209675" y="54651"/>
                  </a:lnTo>
                  <a:lnTo>
                    <a:pt x="1209675" y="45126"/>
                  </a:lnTo>
                  <a:close/>
                </a:path>
                <a:path w="2134235" h="99695">
                  <a:moveTo>
                    <a:pt x="1190625" y="45126"/>
                  </a:moveTo>
                  <a:lnTo>
                    <a:pt x="1181100" y="45126"/>
                  </a:lnTo>
                  <a:lnTo>
                    <a:pt x="1181100" y="54651"/>
                  </a:lnTo>
                  <a:lnTo>
                    <a:pt x="1190625" y="54651"/>
                  </a:lnTo>
                  <a:lnTo>
                    <a:pt x="1190625" y="45126"/>
                  </a:lnTo>
                  <a:close/>
                </a:path>
                <a:path w="2134235" h="99695">
                  <a:moveTo>
                    <a:pt x="1171575" y="45126"/>
                  </a:moveTo>
                  <a:lnTo>
                    <a:pt x="1162050" y="45126"/>
                  </a:lnTo>
                  <a:lnTo>
                    <a:pt x="1162050" y="54651"/>
                  </a:lnTo>
                  <a:lnTo>
                    <a:pt x="1171575" y="54651"/>
                  </a:lnTo>
                  <a:lnTo>
                    <a:pt x="1171575" y="45126"/>
                  </a:lnTo>
                  <a:close/>
                </a:path>
                <a:path w="2134235" h="99695">
                  <a:moveTo>
                    <a:pt x="1152525" y="45126"/>
                  </a:moveTo>
                  <a:lnTo>
                    <a:pt x="1143000" y="45126"/>
                  </a:lnTo>
                  <a:lnTo>
                    <a:pt x="1143000" y="54651"/>
                  </a:lnTo>
                  <a:lnTo>
                    <a:pt x="1152525" y="54651"/>
                  </a:lnTo>
                  <a:lnTo>
                    <a:pt x="1152525" y="45126"/>
                  </a:lnTo>
                  <a:close/>
                </a:path>
                <a:path w="2134235" h="99695">
                  <a:moveTo>
                    <a:pt x="1133475" y="45126"/>
                  </a:moveTo>
                  <a:lnTo>
                    <a:pt x="1123950" y="45126"/>
                  </a:lnTo>
                  <a:lnTo>
                    <a:pt x="1123950" y="54651"/>
                  </a:lnTo>
                  <a:lnTo>
                    <a:pt x="1133475" y="54651"/>
                  </a:lnTo>
                  <a:lnTo>
                    <a:pt x="1133475" y="45126"/>
                  </a:lnTo>
                  <a:close/>
                </a:path>
                <a:path w="2134235" h="99695">
                  <a:moveTo>
                    <a:pt x="1114425" y="45126"/>
                  </a:moveTo>
                  <a:lnTo>
                    <a:pt x="1104900" y="45126"/>
                  </a:lnTo>
                  <a:lnTo>
                    <a:pt x="1104900" y="54651"/>
                  </a:lnTo>
                  <a:lnTo>
                    <a:pt x="1114425" y="54651"/>
                  </a:lnTo>
                  <a:lnTo>
                    <a:pt x="1114425" y="45126"/>
                  </a:lnTo>
                  <a:close/>
                </a:path>
                <a:path w="2134235" h="99695">
                  <a:moveTo>
                    <a:pt x="1095375" y="45126"/>
                  </a:moveTo>
                  <a:lnTo>
                    <a:pt x="1085850" y="45126"/>
                  </a:lnTo>
                  <a:lnTo>
                    <a:pt x="1085850" y="54651"/>
                  </a:lnTo>
                  <a:lnTo>
                    <a:pt x="1095375" y="54651"/>
                  </a:lnTo>
                  <a:lnTo>
                    <a:pt x="1095375" y="45126"/>
                  </a:lnTo>
                  <a:close/>
                </a:path>
                <a:path w="2134235" h="99695">
                  <a:moveTo>
                    <a:pt x="1076325" y="45126"/>
                  </a:moveTo>
                  <a:lnTo>
                    <a:pt x="1066800" y="45126"/>
                  </a:lnTo>
                  <a:lnTo>
                    <a:pt x="1066800" y="54651"/>
                  </a:lnTo>
                  <a:lnTo>
                    <a:pt x="1076325" y="54651"/>
                  </a:lnTo>
                  <a:lnTo>
                    <a:pt x="1076325" y="45126"/>
                  </a:lnTo>
                  <a:close/>
                </a:path>
                <a:path w="2134235" h="99695">
                  <a:moveTo>
                    <a:pt x="1057275" y="45126"/>
                  </a:moveTo>
                  <a:lnTo>
                    <a:pt x="1047750" y="45126"/>
                  </a:lnTo>
                  <a:lnTo>
                    <a:pt x="1047750" y="54651"/>
                  </a:lnTo>
                  <a:lnTo>
                    <a:pt x="1057275" y="54651"/>
                  </a:lnTo>
                  <a:lnTo>
                    <a:pt x="1057275" y="45126"/>
                  </a:lnTo>
                  <a:close/>
                </a:path>
                <a:path w="2134235" h="99695">
                  <a:moveTo>
                    <a:pt x="1038225" y="45126"/>
                  </a:moveTo>
                  <a:lnTo>
                    <a:pt x="1028700" y="45126"/>
                  </a:lnTo>
                  <a:lnTo>
                    <a:pt x="1028700" y="54651"/>
                  </a:lnTo>
                  <a:lnTo>
                    <a:pt x="1038225" y="54651"/>
                  </a:lnTo>
                  <a:lnTo>
                    <a:pt x="1038225" y="45126"/>
                  </a:lnTo>
                  <a:close/>
                </a:path>
                <a:path w="2134235" h="99695">
                  <a:moveTo>
                    <a:pt x="1019175" y="45126"/>
                  </a:moveTo>
                  <a:lnTo>
                    <a:pt x="1009650" y="45126"/>
                  </a:lnTo>
                  <a:lnTo>
                    <a:pt x="1009650" y="54651"/>
                  </a:lnTo>
                  <a:lnTo>
                    <a:pt x="1019175" y="54651"/>
                  </a:lnTo>
                  <a:lnTo>
                    <a:pt x="1019175" y="45126"/>
                  </a:lnTo>
                  <a:close/>
                </a:path>
                <a:path w="2134235" h="99695">
                  <a:moveTo>
                    <a:pt x="1000125" y="45126"/>
                  </a:moveTo>
                  <a:lnTo>
                    <a:pt x="990600" y="45126"/>
                  </a:lnTo>
                  <a:lnTo>
                    <a:pt x="990600" y="54651"/>
                  </a:lnTo>
                  <a:lnTo>
                    <a:pt x="1000125" y="54651"/>
                  </a:lnTo>
                  <a:lnTo>
                    <a:pt x="1000125" y="45126"/>
                  </a:lnTo>
                  <a:close/>
                </a:path>
                <a:path w="2134235" h="99695">
                  <a:moveTo>
                    <a:pt x="981075" y="45126"/>
                  </a:moveTo>
                  <a:lnTo>
                    <a:pt x="971550" y="45126"/>
                  </a:lnTo>
                  <a:lnTo>
                    <a:pt x="971550" y="54651"/>
                  </a:lnTo>
                  <a:lnTo>
                    <a:pt x="981075" y="54651"/>
                  </a:lnTo>
                  <a:lnTo>
                    <a:pt x="981075" y="45126"/>
                  </a:lnTo>
                  <a:close/>
                </a:path>
                <a:path w="2134235" h="99695">
                  <a:moveTo>
                    <a:pt x="962025" y="45126"/>
                  </a:moveTo>
                  <a:lnTo>
                    <a:pt x="952500" y="45126"/>
                  </a:lnTo>
                  <a:lnTo>
                    <a:pt x="952500" y="54651"/>
                  </a:lnTo>
                  <a:lnTo>
                    <a:pt x="962025" y="54651"/>
                  </a:lnTo>
                  <a:lnTo>
                    <a:pt x="962025" y="45126"/>
                  </a:lnTo>
                  <a:close/>
                </a:path>
                <a:path w="2134235" h="99695">
                  <a:moveTo>
                    <a:pt x="942975" y="45126"/>
                  </a:moveTo>
                  <a:lnTo>
                    <a:pt x="933450" y="45126"/>
                  </a:lnTo>
                  <a:lnTo>
                    <a:pt x="933450" y="54651"/>
                  </a:lnTo>
                  <a:lnTo>
                    <a:pt x="942975" y="54651"/>
                  </a:lnTo>
                  <a:lnTo>
                    <a:pt x="942975" y="45126"/>
                  </a:lnTo>
                  <a:close/>
                </a:path>
                <a:path w="2134235" h="99695">
                  <a:moveTo>
                    <a:pt x="923925" y="45126"/>
                  </a:moveTo>
                  <a:lnTo>
                    <a:pt x="914400" y="45126"/>
                  </a:lnTo>
                  <a:lnTo>
                    <a:pt x="914400" y="54651"/>
                  </a:lnTo>
                  <a:lnTo>
                    <a:pt x="923925" y="54651"/>
                  </a:lnTo>
                  <a:lnTo>
                    <a:pt x="923925" y="45126"/>
                  </a:lnTo>
                  <a:close/>
                </a:path>
                <a:path w="2134235" h="99695">
                  <a:moveTo>
                    <a:pt x="904875" y="45126"/>
                  </a:moveTo>
                  <a:lnTo>
                    <a:pt x="895350" y="45126"/>
                  </a:lnTo>
                  <a:lnTo>
                    <a:pt x="895350" y="54651"/>
                  </a:lnTo>
                  <a:lnTo>
                    <a:pt x="904875" y="54651"/>
                  </a:lnTo>
                  <a:lnTo>
                    <a:pt x="904875" y="45126"/>
                  </a:lnTo>
                  <a:close/>
                </a:path>
                <a:path w="2134235" h="99695">
                  <a:moveTo>
                    <a:pt x="885825" y="45126"/>
                  </a:moveTo>
                  <a:lnTo>
                    <a:pt x="876300" y="45126"/>
                  </a:lnTo>
                  <a:lnTo>
                    <a:pt x="876300" y="54651"/>
                  </a:lnTo>
                  <a:lnTo>
                    <a:pt x="885825" y="54651"/>
                  </a:lnTo>
                  <a:lnTo>
                    <a:pt x="885825" y="45126"/>
                  </a:lnTo>
                  <a:close/>
                </a:path>
                <a:path w="2134235" h="99695">
                  <a:moveTo>
                    <a:pt x="866775" y="45126"/>
                  </a:moveTo>
                  <a:lnTo>
                    <a:pt x="857250" y="45126"/>
                  </a:lnTo>
                  <a:lnTo>
                    <a:pt x="857250" y="54651"/>
                  </a:lnTo>
                  <a:lnTo>
                    <a:pt x="866775" y="54651"/>
                  </a:lnTo>
                  <a:lnTo>
                    <a:pt x="866775" y="45126"/>
                  </a:lnTo>
                  <a:close/>
                </a:path>
                <a:path w="2134235" h="99695">
                  <a:moveTo>
                    <a:pt x="847725" y="45126"/>
                  </a:moveTo>
                  <a:lnTo>
                    <a:pt x="838200" y="45126"/>
                  </a:lnTo>
                  <a:lnTo>
                    <a:pt x="838200" y="54651"/>
                  </a:lnTo>
                  <a:lnTo>
                    <a:pt x="847725" y="54651"/>
                  </a:lnTo>
                  <a:lnTo>
                    <a:pt x="847725" y="45126"/>
                  </a:lnTo>
                  <a:close/>
                </a:path>
                <a:path w="2134235" h="99695">
                  <a:moveTo>
                    <a:pt x="828675" y="45126"/>
                  </a:moveTo>
                  <a:lnTo>
                    <a:pt x="819150" y="45126"/>
                  </a:lnTo>
                  <a:lnTo>
                    <a:pt x="819150" y="54651"/>
                  </a:lnTo>
                  <a:lnTo>
                    <a:pt x="828675" y="54651"/>
                  </a:lnTo>
                  <a:lnTo>
                    <a:pt x="828675" y="45126"/>
                  </a:lnTo>
                  <a:close/>
                </a:path>
                <a:path w="2134235" h="99695">
                  <a:moveTo>
                    <a:pt x="809625" y="45126"/>
                  </a:moveTo>
                  <a:lnTo>
                    <a:pt x="800100" y="45126"/>
                  </a:lnTo>
                  <a:lnTo>
                    <a:pt x="800100" y="54651"/>
                  </a:lnTo>
                  <a:lnTo>
                    <a:pt x="809625" y="54651"/>
                  </a:lnTo>
                  <a:lnTo>
                    <a:pt x="809625" y="45126"/>
                  </a:lnTo>
                  <a:close/>
                </a:path>
                <a:path w="2134235" h="99695">
                  <a:moveTo>
                    <a:pt x="790575" y="45126"/>
                  </a:moveTo>
                  <a:lnTo>
                    <a:pt x="781050" y="45126"/>
                  </a:lnTo>
                  <a:lnTo>
                    <a:pt x="781050" y="54651"/>
                  </a:lnTo>
                  <a:lnTo>
                    <a:pt x="790575" y="54651"/>
                  </a:lnTo>
                  <a:lnTo>
                    <a:pt x="790575" y="45126"/>
                  </a:lnTo>
                  <a:close/>
                </a:path>
                <a:path w="2134235" h="99695">
                  <a:moveTo>
                    <a:pt x="771525" y="45126"/>
                  </a:moveTo>
                  <a:lnTo>
                    <a:pt x="762000" y="45126"/>
                  </a:lnTo>
                  <a:lnTo>
                    <a:pt x="762000" y="54651"/>
                  </a:lnTo>
                  <a:lnTo>
                    <a:pt x="771525" y="54651"/>
                  </a:lnTo>
                  <a:lnTo>
                    <a:pt x="771525" y="45126"/>
                  </a:lnTo>
                  <a:close/>
                </a:path>
                <a:path w="2134235" h="99695">
                  <a:moveTo>
                    <a:pt x="752475" y="45126"/>
                  </a:moveTo>
                  <a:lnTo>
                    <a:pt x="742950" y="45126"/>
                  </a:lnTo>
                  <a:lnTo>
                    <a:pt x="742950" y="54651"/>
                  </a:lnTo>
                  <a:lnTo>
                    <a:pt x="752475" y="54651"/>
                  </a:lnTo>
                  <a:lnTo>
                    <a:pt x="752475" y="45126"/>
                  </a:lnTo>
                  <a:close/>
                </a:path>
                <a:path w="2134235" h="99695">
                  <a:moveTo>
                    <a:pt x="733425" y="45126"/>
                  </a:moveTo>
                  <a:lnTo>
                    <a:pt x="723900" y="45126"/>
                  </a:lnTo>
                  <a:lnTo>
                    <a:pt x="723900" y="54651"/>
                  </a:lnTo>
                  <a:lnTo>
                    <a:pt x="733425" y="54651"/>
                  </a:lnTo>
                  <a:lnTo>
                    <a:pt x="733425" y="45126"/>
                  </a:lnTo>
                  <a:close/>
                </a:path>
                <a:path w="2134235" h="99695">
                  <a:moveTo>
                    <a:pt x="714375" y="45126"/>
                  </a:moveTo>
                  <a:lnTo>
                    <a:pt x="704850" y="45126"/>
                  </a:lnTo>
                  <a:lnTo>
                    <a:pt x="704850" y="54651"/>
                  </a:lnTo>
                  <a:lnTo>
                    <a:pt x="714375" y="54651"/>
                  </a:lnTo>
                  <a:lnTo>
                    <a:pt x="714375" y="45126"/>
                  </a:lnTo>
                  <a:close/>
                </a:path>
                <a:path w="2134235" h="99695">
                  <a:moveTo>
                    <a:pt x="695325" y="45126"/>
                  </a:moveTo>
                  <a:lnTo>
                    <a:pt x="685800" y="45126"/>
                  </a:lnTo>
                  <a:lnTo>
                    <a:pt x="685800" y="54651"/>
                  </a:lnTo>
                  <a:lnTo>
                    <a:pt x="695325" y="54651"/>
                  </a:lnTo>
                  <a:lnTo>
                    <a:pt x="695325" y="45126"/>
                  </a:lnTo>
                  <a:close/>
                </a:path>
                <a:path w="2134235" h="99695">
                  <a:moveTo>
                    <a:pt x="676275" y="45126"/>
                  </a:moveTo>
                  <a:lnTo>
                    <a:pt x="666750" y="45126"/>
                  </a:lnTo>
                  <a:lnTo>
                    <a:pt x="666750" y="54651"/>
                  </a:lnTo>
                  <a:lnTo>
                    <a:pt x="676275" y="54651"/>
                  </a:lnTo>
                  <a:lnTo>
                    <a:pt x="676275" y="45126"/>
                  </a:lnTo>
                  <a:close/>
                </a:path>
                <a:path w="2134235" h="99695">
                  <a:moveTo>
                    <a:pt x="657225" y="45126"/>
                  </a:moveTo>
                  <a:lnTo>
                    <a:pt x="647700" y="45126"/>
                  </a:lnTo>
                  <a:lnTo>
                    <a:pt x="647700" y="54651"/>
                  </a:lnTo>
                  <a:lnTo>
                    <a:pt x="657225" y="54651"/>
                  </a:lnTo>
                  <a:lnTo>
                    <a:pt x="657225" y="45126"/>
                  </a:lnTo>
                  <a:close/>
                </a:path>
                <a:path w="2134235" h="99695">
                  <a:moveTo>
                    <a:pt x="638175" y="45126"/>
                  </a:moveTo>
                  <a:lnTo>
                    <a:pt x="628650" y="45126"/>
                  </a:lnTo>
                  <a:lnTo>
                    <a:pt x="628650" y="54651"/>
                  </a:lnTo>
                  <a:lnTo>
                    <a:pt x="638175" y="54651"/>
                  </a:lnTo>
                  <a:lnTo>
                    <a:pt x="638175" y="45126"/>
                  </a:lnTo>
                  <a:close/>
                </a:path>
                <a:path w="2134235" h="99695">
                  <a:moveTo>
                    <a:pt x="619125" y="45126"/>
                  </a:moveTo>
                  <a:lnTo>
                    <a:pt x="609600" y="45126"/>
                  </a:lnTo>
                  <a:lnTo>
                    <a:pt x="609600" y="54651"/>
                  </a:lnTo>
                  <a:lnTo>
                    <a:pt x="619125" y="54651"/>
                  </a:lnTo>
                  <a:lnTo>
                    <a:pt x="619125" y="45126"/>
                  </a:lnTo>
                  <a:close/>
                </a:path>
                <a:path w="2134235" h="99695">
                  <a:moveTo>
                    <a:pt x="600075" y="45126"/>
                  </a:moveTo>
                  <a:lnTo>
                    <a:pt x="590550" y="45126"/>
                  </a:lnTo>
                  <a:lnTo>
                    <a:pt x="590550" y="54651"/>
                  </a:lnTo>
                  <a:lnTo>
                    <a:pt x="600075" y="54651"/>
                  </a:lnTo>
                  <a:lnTo>
                    <a:pt x="600075" y="45126"/>
                  </a:lnTo>
                  <a:close/>
                </a:path>
                <a:path w="2134235" h="99695">
                  <a:moveTo>
                    <a:pt x="581025" y="45126"/>
                  </a:moveTo>
                  <a:lnTo>
                    <a:pt x="571500" y="45126"/>
                  </a:lnTo>
                  <a:lnTo>
                    <a:pt x="571500" y="54651"/>
                  </a:lnTo>
                  <a:lnTo>
                    <a:pt x="581025" y="54651"/>
                  </a:lnTo>
                  <a:lnTo>
                    <a:pt x="581025" y="45126"/>
                  </a:lnTo>
                  <a:close/>
                </a:path>
                <a:path w="2134235" h="99695">
                  <a:moveTo>
                    <a:pt x="561975" y="45126"/>
                  </a:moveTo>
                  <a:lnTo>
                    <a:pt x="552450" y="45126"/>
                  </a:lnTo>
                  <a:lnTo>
                    <a:pt x="552450" y="54651"/>
                  </a:lnTo>
                  <a:lnTo>
                    <a:pt x="561975" y="54651"/>
                  </a:lnTo>
                  <a:lnTo>
                    <a:pt x="561975" y="45126"/>
                  </a:lnTo>
                  <a:close/>
                </a:path>
                <a:path w="2134235" h="99695">
                  <a:moveTo>
                    <a:pt x="542925" y="45126"/>
                  </a:moveTo>
                  <a:lnTo>
                    <a:pt x="533400" y="45126"/>
                  </a:lnTo>
                  <a:lnTo>
                    <a:pt x="533400" y="54651"/>
                  </a:lnTo>
                  <a:lnTo>
                    <a:pt x="542925" y="54651"/>
                  </a:lnTo>
                  <a:lnTo>
                    <a:pt x="542925" y="45126"/>
                  </a:lnTo>
                  <a:close/>
                </a:path>
                <a:path w="2134235" h="99695">
                  <a:moveTo>
                    <a:pt x="523875" y="45126"/>
                  </a:moveTo>
                  <a:lnTo>
                    <a:pt x="514350" y="45126"/>
                  </a:lnTo>
                  <a:lnTo>
                    <a:pt x="514350" y="54651"/>
                  </a:lnTo>
                  <a:lnTo>
                    <a:pt x="523875" y="54651"/>
                  </a:lnTo>
                  <a:lnTo>
                    <a:pt x="523875" y="45126"/>
                  </a:lnTo>
                  <a:close/>
                </a:path>
                <a:path w="2134235" h="99695">
                  <a:moveTo>
                    <a:pt x="504825" y="45126"/>
                  </a:moveTo>
                  <a:lnTo>
                    <a:pt x="495300" y="45126"/>
                  </a:lnTo>
                  <a:lnTo>
                    <a:pt x="495300" y="54651"/>
                  </a:lnTo>
                  <a:lnTo>
                    <a:pt x="504825" y="54651"/>
                  </a:lnTo>
                  <a:lnTo>
                    <a:pt x="504825" y="45126"/>
                  </a:lnTo>
                  <a:close/>
                </a:path>
                <a:path w="2134235" h="99695">
                  <a:moveTo>
                    <a:pt x="485775" y="45126"/>
                  </a:moveTo>
                  <a:lnTo>
                    <a:pt x="476250" y="45126"/>
                  </a:lnTo>
                  <a:lnTo>
                    <a:pt x="476250" y="54651"/>
                  </a:lnTo>
                  <a:lnTo>
                    <a:pt x="485775" y="54651"/>
                  </a:lnTo>
                  <a:lnTo>
                    <a:pt x="485775" y="45126"/>
                  </a:lnTo>
                  <a:close/>
                </a:path>
                <a:path w="2134235" h="99695">
                  <a:moveTo>
                    <a:pt x="466725" y="45126"/>
                  </a:moveTo>
                  <a:lnTo>
                    <a:pt x="457200" y="45126"/>
                  </a:lnTo>
                  <a:lnTo>
                    <a:pt x="457200" y="54651"/>
                  </a:lnTo>
                  <a:lnTo>
                    <a:pt x="466725" y="54651"/>
                  </a:lnTo>
                  <a:lnTo>
                    <a:pt x="466725" y="45126"/>
                  </a:lnTo>
                  <a:close/>
                </a:path>
                <a:path w="2134235" h="99695">
                  <a:moveTo>
                    <a:pt x="447675" y="45126"/>
                  </a:moveTo>
                  <a:lnTo>
                    <a:pt x="438150" y="45126"/>
                  </a:lnTo>
                  <a:lnTo>
                    <a:pt x="438150" y="54651"/>
                  </a:lnTo>
                  <a:lnTo>
                    <a:pt x="447675" y="54651"/>
                  </a:lnTo>
                  <a:lnTo>
                    <a:pt x="447675" y="45126"/>
                  </a:lnTo>
                  <a:close/>
                </a:path>
                <a:path w="2134235" h="99695">
                  <a:moveTo>
                    <a:pt x="428625" y="45126"/>
                  </a:moveTo>
                  <a:lnTo>
                    <a:pt x="419100" y="45126"/>
                  </a:lnTo>
                  <a:lnTo>
                    <a:pt x="419100" y="54651"/>
                  </a:lnTo>
                  <a:lnTo>
                    <a:pt x="428625" y="54651"/>
                  </a:lnTo>
                  <a:lnTo>
                    <a:pt x="428625" y="45126"/>
                  </a:lnTo>
                  <a:close/>
                </a:path>
                <a:path w="2134235" h="99695">
                  <a:moveTo>
                    <a:pt x="409575" y="45126"/>
                  </a:moveTo>
                  <a:lnTo>
                    <a:pt x="400050" y="45126"/>
                  </a:lnTo>
                  <a:lnTo>
                    <a:pt x="400050" y="54651"/>
                  </a:lnTo>
                  <a:lnTo>
                    <a:pt x="409575" y="54651"/>
                  </a:lnTo>
                  <a:lnTo>
                    <a:pt x="409575" y="45126"/>
                  </a:lnTo>
                  <a:close/>
                </a:path>
                <a:path w="2134235" h="99695">
                  <a:moveTo>
                    <a:pt x="390525" y="45126"/>
                  </a:moveTo>
                  <a:lnTo>
                    <a:pt x="381000" y="45126"/>
                  </a:lnTo>
                  <a:lnTo>
                    <a:pt x="381000" y="54651"/>
                  </a:lnTo>
                  <a:lnTo>
                    <a:pt x="390525" y="54651"/>
                  </a:lnTo>
                  <a:lnTo>
                    <a:pt x="390525" y="45126"/>
                  </a:lnTo>
                  <a:close/>
                </a:path>
                <a:path w="2134235" h="99695">
                  <a:moveTo>
                    <a:pt x="371475" y="45126"/>
                  </a:moveTo>
                  <a:lnTo>
                    <a:pt x="361950" y="45126"/>
                  </a:lnTo>
                  <a:lnTo>
                    <a:pt x="361950" y="54651"/>
                  </a:lnTo>
                  <a:lnTo>
                    <a:pt x="371475" y="54651"/>
                  </a:lnTo>
                  <a:lnTo>
                    <a:pt x="371475" y="45126"/>
                  </a:lnTo>
                  <a:close/>
                </a:path>
                <a:path w="2134235" h="99695">
                  <a:moveTo>
                    <a:pt x="352425" y="45126"/>
                  </a:moveTo>
                  <a:lnTo>
                    <a:pt x="342900" y="45126"/>
                  </a:lnTo>
                  <a:lnTo>
                    <a:pt x="342900" y="54651"/>
                  </a:lnTo>
                  <a:lnTo>
                    <a:pt x="352425" y="54651"/>
                  </a:lnTo>
                  <a:lnTo>
                    <a:pt x="352425" y="45126"/>
                  </a:lnTo>
                  <a:close/>
                </a:path>
                <a:path w="2134235" h="99695">
                  <a:moveTo>
                    <a:pt x="333375" y="45126"/>
                  </a:moveTo>
                  <a:lnTo>
                    <a:pt x="323850" y="45126"/>
                  </a:lnTo>
                  <a:lnTo>
                    <a:pt x="323850" y="54651"/>
                  </a:lnTo>
                  <a:lnTo>
                    <a:pt x="333375" y="54651"/>
                  </a:lnTo>
                  <a:lnTo>
                    <a:pt x="333375" y="45126"/>
                  </a:lnTo>
                  <a:close/>
                </a:path>
                <a:path w="2134235" h="99695">
                  <a:moveTo>
                    <a:pt x="314325" y="45126"/>
                  </a:moveTo>
                  <a:lnTo>
                    <a:pt x="304800" y="45126"/>
                  </a:lnTo>
                  <a:lnTo>
                    <a:pt x="304800" y="54651"/>
                  </a:lnTo>
                  <a:lnTo>
                    <a:pt x="314325" y="54651"/>
                  </a:lnTo>
                  <a:lnTo>
                    <a:pt x="314325" y="45126"/>
                  </a:lnTo>
                  <a:close/>
                </a:path>
                <a:path w="2134235" h="99695">
                  <a:moveTo>
                    <a:pt x="295275" y="45126"/>
                  </a:moveTo>
                  <a:lnTo>
                    <a:pt x="285750" y="45126"/>
                  </a:lnTo>
                  <a:lnTo>
                    <a:pt x="285750" y="54651"/>
                  </a:lnTo>
                  <a:lnTo>
                    <a:pt x="295275" y="54651"/>
                  </a:lnTo>
                  <a:lnTo>
                    <a:pt x="295275" y="45126"/>
                  </a:lnTo>
                  <a:close/>
                </a:path>
                <a:path w="2134235" h="99695">
                  <a:moveTo>
                    <a:pt x="276225" y="45126"/>
                  </a:moveTo>
                  <a:lnTo>
                    <a:pt x="266700" y="45126"/>
                  </a:lnTo>
                  <a:lnTo>
                    <a:pt x="266700" y="54651"/>
                  </a:lnTo>
                  <a:lnTo>
                    <a:pt x="276225" y="54651"/>
                  </a:lnTo>
                  <a:lnTo>
                    <a:pt x="276225" y="45126"/>
                  </a:lnTo>
                  <a:close/>
                </a:path>
                <a:path w="2134235" h="99695">
                  <a:moveTo>
                    <a:pt x="257175" y="45126"/>
                  </a:moveTo>
                  <a:lnTo>
                    <a:pt x="247650" y="45126"/>
                  </a:lnTo>
                  <a:lnTo>
                    <a:pt x="247650" y="54651"/>
                  </a:lnTo>
                  <a:lnTo>
                    <a:pt x="257175" y="54651"/>
                  </a:lnTo>
                  <a:lnTo>
                    <a:pt x="257175" y="45126"/>
                  </a:lnTo>
                  <a:close/>
                </a:path>
                <a:path w="2134235" h="99695">
                  <a:moveTo>
                    <a:pt x="238125" y="45126"/>
                  </a:moveTo>
                  <a:lnTo>
                    <a:pt x="228600" y="45126"/>
                  </a:lnTo>
                  <a:lnTo>
                    <a:pt x="228600" y="54651"/>
                  </a:lnTo>
                  <a:lnTo>
                    <a:pt x="238125" y="54651"/>
                  </a:lnTo>
                  <a:lnTo>
                    <a:pt x="238125" y="45126"/>
                  </a:lnTo>
                  <a:close/>
                </a:path>
                <a:path w="2134235" h="99695">
                  <a:moveTo>
                    <a:pt x="219075" y="45126"/>
                  </a:moveTo>
                  <a:lnTo>
                    <a:pt x="209550" y="45126"/>
                  </a:lnTo>
                  <a:lnTo>
                    <a:pt x="209550" y="54651"/>
                  </a:lnTo>
                  <a:lnTo>
                    <a:pt x="219075" y="54651"/>
                  </a:lnTo>
                  <a:lnTo>
                    <a:pt x="219075" y="45126"/>
                  </a:lnTo>
                  <a:close/>
                </a:path>
                <a:path w="2134235" h="99695">
                  <a:moveTo>
                    <a:pt x="200025" y="45126"/>
                  </a:moveTo>
                  <a:lnTo>
                    <a:pt x="190500" y="45126"/>
                  </a:lnTo>
                  <a:lnTo>
                    <a:pt x="190500" y="54651"/>
                  </a:lnTo>
                  <a:lnTo>
                    <a:pt x="200025" y="54651"/>
                  </a:lnTo>
                  <a:lnTo>
                    <a:pt x="200025" y="45126"/>
                  </a:lnTo>
                  <a:close/>
                </a:path>
                <a:path w="2134235" h="99695">
                  <a:moveTo>
                    <a:pt x="180975" y="45126"/>
                  </a:moveTo>
                  <a:lnTo>
                    <a:pt x="171450" y="45126"/>
                  </a:lnTo>
                  <a:lnTo>
                    <a:pt x="171450" y="54651"/>
                  </a:lnTo>
                  <a:lnTo>
                    <a:pt x="180975" y="54651"/>
                  </a:lnTo>
                  <a:lnTo>
                    <a:pt x="180975" y="45126"/>
                  </a:lnTo>
                  <a:close/>
                </a:path>
                <a:path w="2134235" h="99695">
                  <a:moveTo>
                    <a:pt x="161925" y="45126"/>
                  </a:moveTo>
                  <a:lnTo>
                    <a:pt x="152400" y="45126"/>
                  </a:lnTo>
                  <a:lnTo>
                    <a:pt x="152400" y="54651"/>
                  </a:lnTo>
                  <a:lnTo>
                    <a:pt x="161925" y="54651"/>
                  </a:lnTo>
                  <a:lnTo>
                    <a:pt x="161925" y="45126"/>
                  </a:lnTo>
                  <a:close/>
                </a:path>
                <a:path w="2134235" h="99695">
                  <a:moveTo>
                    <a:pt x="142875" y="45126"/>
                  </a:moveTo>
                  <a:lnTo>
                    <a:pt x="133350" y="45126"/>
                  </a:lnTo>
                  <a:lnTo>
                    <a:pt x="133350" y="54651"/>
                  </a:lnTo>
                  <a:lnTo>
                    <a:pt x="142875" y="54651"/>
                  </a:lnTo>
                  <a:lnTo>
                    <a:pt x="142875" y="45126"/>
                  </a:lnTo>
                  <a:close/>
                </a:path>
                <a:path w="2134235" h="99695">
                  <a:moveTo>
                    <a:pt x="123825" y="45126"/>
                  </a:moveTo>
                  <a:lnTo>
                    <a:pt x="114300" y="45126"/>
                  </a:lnTo>
                  <a:lnTo>
                    <a:pt x="114300" y="54651"/>
                  </a:lnTo>
                  <a:lnTo>
                    <a:pt x="123825" y="54651"/>
                  </a:lnTo>
                  <a:lnTo>
                    <a:pt x="123825" y="45126"/>
                  </a:lnTo>
                  <a:close/>
                </a:path>
                <a:path w="2134235" h="99695">
                  <a:moveTo>
                    <a:pt x="104775" y="45126"/>
                  </a:moveTo>
                  <a:lnTo>
                    <a:pt x="95250" y="45126"/>
                  </a:lnTo>
                  <a:lnTo>
                    <a:pt x="95250" y="54651"/>
                  </a:lnTo>
                  <a:lnTo>
                    <a:pt x="104775" y="54651"/>
                  </a:lnTo>
                  <a:lnTo>
                    <a:pt x="104775" y="45126"/>
                  </a:lnTo>
                  <a:close/>
                </a:path>
                <a:path w="2134235" h="99695">
                  <a:moveTo>
                    <a:pt x="85725" y="45126"/>
                  </a:moveTo>
                  <a:lnTo>
                    <a:pt x="76200" y="45126"/>
                  </a:lnTo>
                  <a:lnTo>
                    <a:pt x="76200" y="54651"/>
                  </a:lnTo>
                  <a:lnTo>
                    <a:pt x="85725" y="54651"/>
                  </a:lnTo>
                  <a:lnTo>
                    <a:pt x="85725" y="45126"/>
                  </a:lnTo>
                  <a:close/>
                </a:path>
                <a:path w="2134235" h="99695">
                  <a:moveTo>
                    <a:pt x="66675" y="45126"/>
                  </a:moveTo>
                  <a:lnTo>
                    <a:pt x="57150" y="45126"/>
                  </a:lnTo>
                  <a:lnTo>
                    <a:pt x="57150" y="54651"/>
                  </a:lnTo>
                  <a:lnTo>
                    <a:pt x="66675" y="54651"/>
                  </a:lnTo>
                  <a:lnTo>
                    <a:pt x="66675" y="45126"/>
                  </a:lnTo>
                  <a:close/>
                </a:path>
                <a:path w="2134235" h="99695">
                  <a:moveTo>
                    <a:pt x="47625" y="45126"/>
                  </a:moveTo>
                  <a:lnTo>
                    <a:pt x="38100" y="45126"/>
                  </a:lnTo>
                  <a:lnTo>
                    <a:pt x="38100" y="54651"/>
                  </a:lnTo>
                  <a:lnTo>
                    <a:pt x="47625" y="54651"/>
                  </a:lnTo>
                  <a:lnTo>
                    <a:pt x="47625" y="45126"/>
                  </a:lnTo>
                  <a:close/>
                </a:path>
                <a:path w="2134235" h="99695">
                  <a:moveTo>
                    <a:pt x="28575" y="45126"/>
                  </a:moveTo>
                  <a:lnTo>
                    <a:pt x="19050" y="45126"/>
                  </a:lnTo>
                  <a:lnTo>
                    <a:pt x="19050" y="54651"/>
                  </a:lnTo>
                  <a:lnTo>
                    <a:pt x="28575" y="54651"/>
                  </a:lnTo>
                  <a:lnTo>
                    <a:pt x="28575" y="45126"/>
                  </a:lnTo>
                  <a:close/>
                </a:path>
                <a:path w="2134235" h="99695">
                  <a:moveTo>
                    <a:pt x="9525" y="45126"/>
                  </a:moveTo>
                  <a:lnTo>
                    <a:pt x="0" y="45126"/>
                  </a:lnTo>
                  <a:lnTo>
                    <a:pt x="0" y="54651"/>
                  </a:lnTo>
                  <a:lnTo>
                    <a:pt x="9525" y="54651"/>
                  </a:lnTo>
                  <a:lnTo>
                    <a:pt x="9525" y="451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3126739" y="3453574"/>
              <a:ext cx="13843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dirty="0">
                  <a:latin typeface="Arial"/>
                  <a:cs typeface="Arial"/>
                </a:rPr>
                <a:t>u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482854" y="2621202"/>
              <a:ext cx="78676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" dirty="0">
                  <a:latin typeface="Arial"/>
                  <a:cs typeface="Arial"/>
                </a:rPr>
                <a:t>(0, </a:t>
              </a:r>
              <a:r>
                <a:rPr sz="1600" spc="-20" dirty="0">
                  <a:latin typeface="Arial"/>
                  <a:cs typeface="Arial"/>
                </a:rPr>
                <a:t>p</a:t>
              </a:r>
              <a:r>
                <a:rPr sz="1575" spc="-30" baseline="-18518" dirty="0">
                  <a:latin typeface="Arial"/>
                  <a:cs typeface="Arial"/>
                </a:rPr>
                <a:t>v</a:t>
              </a:r>
              <a:r>
                <a:rPr sz="1600" spc="-20" dirty="0">
                  <a:latin typeface="Arial"/>
                  <a:cs typeface="Arial"/>
                </a:rPr>
                <a:t>,</a:t>
              </a:r>
              <a:r>
                <a:rPr sz="1600" spc="-45" dirty="0">
                  <a:latin typeface="Arial"/>
                  <a:cs typeface="Arial"/>
                </a:rPr>
                <a:t> </a:t>
              </a:r>
              <a:r>
                <a:rPr sz="1600" spc="-5" dirty="0">
                  <a:latin typeface="Arial"/>
                  <a:cs typeface="Arial"/>
                </a:rPr>
                <a:t>1)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132839" y="2964179"/>
              <a:ext cx="239395" cy="313055"/>
            </a:xfrm>
            <a:custGeom>
              <a:avLst/>
              <a:gdLst/>
              <a:ahLst/>
              <a:cxnLst/>
              <a:rect l="l" t="t" r="r" b="b"/>
              <a:pathLst>
                <a:path w="239394" h="313054">
                  <a:moveTo>
                    <a:pt x="140865" y="243586"/>
                  </a:moveTo>
                  <a:lnTo>
                    <a:pt x="133417" y="246613"/>
                  </a:lnTo>
                  <a:lnTo>
                    <a:pt x="127964" y="259539"/>
                  </a:lnTo>
                  <a:lnTo>
                    <a:pt x="130993" y="266988"/>
                  </a:lnTo>
                  <a:lnTo>
                    <a:pt x="238795" y="312466"/>
                  </a:lnTo>
                  <a:lnTo>
                    <a:pt x="232983" y="262342"/>
                  </a:lnTo>
                  <a:lnTo>
                    <a:pt x="185326" y="262342"/>
                  </a:lnTo>
                  <a:lnTo>
                    <a:pt x="140865" y="243586"/>
                  </a:lnTo>
                  <a:close/>
                </a:path>
                <a:path w="239394" h="313054">
                  <a:moveTo>
                    <a:pt x="20319" y="0"/>
                  </a:moveTo>
                  <a:lnTo>
                    <a:pt x="0" y="15240"/>
                  </a:lnTo>
                  <a:lnTo>
                    <a:pt x="185326" y="262342"/>
                  </a:lnTo>
                  <a:lnTo>
                    <a:pt x="232983" y="262342"/>
                  </a:lnTo>
                  <a:lnTo>
                    <a:pt x="231216" y="247102"/>
                  </a:lnTo>
                  <a:lnTo>
                    <a:pt x="205646" y="247102"/>
                  </a:lnTo>
                  <a:lnTo>
                    <a:pt x="20319" y="0"/>
                  </a:lnTo>
                  <a:close/>
                </a:path>
                <a:path w="239394" h="313054">
                  <a:moveTo>
                    <a:pt x="219016" y="191249"/>
                  </a:moveTo>
                  <a:lnTo>
                    <a:pt x="205082" y="192866"/>
                  </a:lnTo>
                  <a:lnTo>
                    <a:pt x="200088" y="199169"/>
                  </a:lnTo>
                  <a:lnTo>
                    <a:pt x="205646" y="247102"/>
                  </a:lnTo>
                  <a:lnTo>
                    <a:pt x="231216" y="247102"/>
                  </a:lnTo>
                  <a:lnTo>
                    <a:pt x="225319" y="196242"/>
                  </a:lnTo>
                  <a:lnTo>
                    <a:pt x="219016" y="19124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697507" y="4849062"/>
                <a:ext cx="3251468" cy="625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spc="6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 </a:t>
                </a:r>
                <a:r>
                  <a:rPr lang="zh-CN" altLang="en-US" sz="2400" spc="6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视差</a:t>
                </a:r>
                <a14:m>
                  <m:oMath xmlns:m="http://schemas.openxmlformats.org/officeDocument/2006/math">
                    <m:r>
                      <a:rPr lang="en-US" altLang="zh-CN" sz="2400" b="0" i="0" spc="60" dirty="0" smtClean="0">
                        <a:latin typeface="Cambria Math" panose="02040503050406030204" pitchFamily="18" charset="0"/>
                        <a:cs typeface="Arial Unicode MS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spc="60" dirty="0" smtClean="0">
                        <a:latin typeface="Arial Unicode MS"/>
                        <a:cs typeface="Arial Unicode MS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400" b="0" i="0" spc="60" dirty="0" smtClean="0">
                        <a:latin typeface="Arial Unicode MS"/>
                        <a:cs typeface="Arial Unicode MS"/>
                      </a:rPr>
                      <m:t> </m:t>
                    </m:r>
                    <m:sSub>
                      <m:sSubPr>
                        <m:ctrlPr>
                          <a:rPr lang="en-US" altLang="zh-CN" sz="2400" i="1" spc="60" dirty="0" smtClean="0">
                            <a:latin typeface="Cambria Math" charset="0"/>
                            <a:cs typeface="Arial Unicode MS"/>
                          </a:rPr>
                        </m:ctrlPr>
                      </m:sSubPr>
                      <m:e>
                        <m:r>
                          <a:rPr lang="en-US" altLang="zh-CN" sz="2400" b="0" i="1" spc="60" dirty="0" smtClean="0">
                            <a:latin typeface="Cambria Math"/>
                            <a:cs typeface="Arial Unicode MS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pc="60" dirty="0" smtClean="0">
                            <a:latin typeface="Cambria Math"/>
                            <a:cs typeface="Arial Unicode MS"/>
                          </a:rPr>
                          <m:t>𝑢</m:t>
                        </m:r>
                      </m:sub>
                    </m:sSub>
                    <m:r>
                      <a:rPr lang="en-US" altLang="zh-CN" sz="2400" b="0" i="1" spc="60" dirty="0" smtClean="0">
                        <a:latin typeface="Cambria Math"/>
                        <a:cs typeface="Arial Unicode MS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pc="60" dirty="0" smtClean="0">
                            <a:latin typeface="Cambria Math" charset="0"/>
                            <a:cs typeface="Arial Unicode MS"/>
                          </a:rPr>
                        </m:ctrlPr>
                      </m:sSubPr>
                      <m:e>
                        <m:r>
                          <a:rPr lang="en-US" altLang="zh-CN" sz="2400" b="0" i="1" spc="60" dirty="0" smtClean="0">
                            <a:latin typeface="Cambria Math"/>
                            <a:cs typeface="Arial Unicode MS"/>
                          </a:rPr>
                          <m:t>𝑝</m:t>
                        </m:r>
                        <m:r>
                          <a:rPr lang="en-US" altLang="zh-CN" sz="2400" b="0" i="1" spc="60" dirty="0" smtClean="0">
                            <a:latin typeface="Cambria Math"/>
                            <a:cs typeface="Arial Unicode MS"/>
                          </a:rPr>
                          <m:t>′</m:t>
                        </m:r>
                      </m:e>
                      <m:sub>
                        <m:r>
                          <a:rPr lang="en-US" altLang="zh-CN" sz="2400" b="0" i="1" spc="60" dirty="0" smtClean="0">
                            <a:latin typeface="Cambria Math"/>
                            <a:cs typeface="Arial Unicode MS"/>
                          </a:rPr>
                          <m:t>𝑢</m:t>
                        </m:r>
                      </m:sub>
                    </m:sSub>
                    <m:r>
                      <a:rPr lang="en-US" altLang="zh-CN" sz="2400" b="0" i="1" spc="60" dirty="0" smtClean="0">
                        <a:latin typeface="Cambria Math"/>
                        <a:ea typeface="Cambria Math"/>
                        <a:cs typeface="Arial Unicode MS"/>
                      </a:rPr>
                      <m:t>∝</m:t>
                    </m:r>
                    <m:f>
                      <m:fPr>
                        <m:ctrlPr>
                          <a:rPr lang="en-US" altLang="zh-CN" sz="2400" b="0" i="1" spc="60" dirty="0" smtClean="0">
                            <a:latin typeface="Cambria Math" charset="0"/>
                            <a:ea typeface="Cambria Math"/>
                            <a:cs typeface="Arial Unicode MS"/>
                          </a:rPr>
                        </m:ctrlPr>
                      </m:fPr>
                      <m:num>
                        <m:r>
                          <a:rPr lang="en-US" altLang="zh-CN" sz="2400" b="0" i="1" spc="60" dirty="0" smtClean="0">
                            <a:latin typeface="Cambria Math"/>
                            <a:ea typeface="Cambria Math"/>
                            <a:cs typeface="Arial Unicode MS"/>
                          </a:rPr>
                          <m:t>𝐵</m:t>
                        </m:r>
                        <m:r>
                          <a:rPr lang="en-US" altLang="zh-CN" sz="2400" b="0" i="1" spc="60" dirty="0" smtClean="0">
                            <a:latin typeface="Cambria Math"/>
                            <a:ea typeface="Cambria Math"/>
                            <a:cs typeface="Arial Unicode MS"/>
                          </a:rPr>
                          <m:t>∙</m:t>
                        </m:r>
                        <m:r>
                          <a:rPr lang="en-US" altLang="zh-CN" sz="2400" b="0" i="1" spc="60" dirty="0" smtClean="0">
                            <a:latin typeface="Cambria Math"/>
                            <a:ea typeface="Cambria Math"/>
                            <a:cs typeface="Arial Unicode MS"/>
                          </a:rPr>
                          <m:t>𝑓</m:t>
                        </m:r>
                      </m:num>
                      <m:den>
                        <m:r>
                          <a:rPr lang="en-US" altLang="zh-CN" sz="2400" b="0" i="1" spc="60" dirty="0" smtClean="0">
                            <a:latin typeface="Cambria Math"/>
                            <a:ea typeface="Cambria Math"/>
                            <a:cs typeface="Arial Unicode MS"/>
                          </a:rPr>
                          <m:t>𝑧</m:t>
                        </m:r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507" y="4849062"/>
                <a:ext cx="3251468" cy="625941"/>
              </a:xfrm>
              <a:prstGeom prst="rect">
                <a:avLst/>
              </a:prstGeom>
              <a:blipFill>
                <a:blip r:embed="rId5"/>
                <a:stretch>
                  <a:fillRect b="-4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990600"/>
            <a:ext cx="3048000" cy="254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81400" y="990600"/>
            <a:ext cx="3048000" cy="254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05000" y="3733800"/>
            <a:ext cx="3048000" cy="2540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64739" y="11874"/>
            <a:ext cx="4062729" cy="8104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视差图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000" spc="25" dirty="0">
                <a:hlinkClick r:id="rId5"/>
              </a:rPr>
              <a:t>http://vision.middlebury.edu/stereo/</a:t>
            </a:r>
            <a:endParaRPr sz="1000" dirty="0"/>
          </a:p>
        </p:txBody>
      </p:sp>
      <p:sp>
        <p:nvSpPr>
          <p:cNvPr id="6" name="object 6"/>
          <p:cNvSpPr txBox="1"/>
          <p:nvPr/>
        </p:nvSpPr>
        <p:spPr>
          <a:xfrm>
            <a:off x="6784340" y="3148774"/>
            <a:ext cx="106299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立体像对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2339" y="6349174"/>
            <a:ext cx="25450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视差图</a:t>
            </a:r>
            <a:r>
              <a:rPr lang="zh-CN" altLang="en-US" spc="3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en-US" altLang="zh-CN" spc="3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/ </a:t>
            </a:r>
            <a:r>
              <a:rPr lang="zh-CN" altLang="en-US" spc="3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深度图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1000" y="2419351"/>
            <a:ext cx="1676400" cy="190500"/>
          </a:xfrm>
          <a:custGeom>
            <a:avLst/>
            <a:gdLst/>
            <a:ahLst/>
            <a:cxnLst/>
            <a:rect l="l" t="t" r="r" b="b"/>
            <a:pathLst>
              <a:path w="1676400" h="190500">
                <a:moveTo>
                  <a:pt x="0" y="63498"/>
                </a:moveTo>
                <a:lnTo>
                  <a:pt x="0" y="126998"/>
                </a:lnTo>
                <a:lnTo>
                  <a:pt x="1485900" y="127000"/>
                </a:lnTo>
                <a:lnTo>
                  <a:pt x="1485900" y="190500"/>
                </a:lnTo>
                <a:lnTo>
                  <a:pt x="1676400" y="95250"/>
                </a:lnTo>
                <a:lnTo>
                  <a:pt x="1612900" y="63500"/>
                </a:lnTo>
                <a:lnTo>
                  <a:pt x="0" y="63498"/>
                </a:lnTo>
                <a:close/>
              </a:path>
              <a:path w="1676400" h="190500">
                <a:moveTo>
                  <a:pt x="1485900" y="0"/>
                </a:moveTo>
                <a:lnTo>
                  <a:pt x="1485900" y="63500"/>
                </a:lnTo>
                <a:lnTo>
                  <a:pt x="1612900" y="63500"/>
                </a:lnTo>
                <a:lnTo>
                  <a:pt x="14859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81400" y="2419351"/>
            <a:ext cx="1371600" cy="190500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63498"/>
                </a:moveTo>
                <a:lnTo>
                  <a:pt x="0" y="126998"/>
                </a:lnTo>
                <a:lnTo>
                  <a:pt x="1181100" y="127000"/>
                </a:lnTo>
                <a:lnTo>
                  <a:pt x="1181100" y="190500"/>
                </a:lnTo>
                <a:lnTo>
                  <a:pt x="1371600" y="95250"/>
                </a:lnTo>
                <a:lnTo>
                  <a:pt x="1308100" y="63500"/>
                </a:lnTo>
                <a:lnTo>
                  <a:pt x="0" y="63498"/>
                </a:lnTo>
                <a:close/>
              </a:path>
              <a:path w="1371600" h="190500">
                <a:moveTo>
                  <a:pt x="1181100" y="0"/>
                </a:moveTo>
                <a:lnTo>
                  <a:pt x="1181100" y="63500"/>
                </a:lnTo>
                <a:lnTo>
                  <a:pt x="1308100" y="63500"/>
                </a:lnTo>
                <a:lnTo>
                  <a:pt x="11811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3725" y="2071688"/>
            <a:ext cx="422909" cy="40068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2000" spc="40" dirty="0">
                <a:latin typeface="Arial Unicode MS"/>
                <a:cs typeface="Arial Unicode MS"/>
              </a:rPr>
              <a:t>p</a:t>
            </a:r>
            <a:r>
              <a:rPr sz="1950" spc="60" baseline="-19230" dirty="0">
                <a:latin typeface="Arial Unicode MS"/>
                <a:cs typeface="Arial Unicode MS"/>
              </a:rPr>
              <a:t>u</a:t>
            </a:r>
            <a:endParaRPr sz="1950" baseline="-1923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57600" y="2057399"/>
            <a:ext cx="479425" cy="40068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68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0"/>
              </a:spcBef>
            </a:pPr>
            <a:r>
              <a:rPr sz="2000" spc="90" dirty="0">
                <a:latin typeface="Arial Unicode MS"/>
                <a:cs typeface="Arial Unicode MS"/>
              </a:rPr>
              <a:t>p’</a:t>
            </a:r>
            <a:r>
              <a:rPr sz="1950" spc="135" baseline="-19230" dirty="0">
                <a:latin typeface="Arial Unicode MS"/>
                <a:cs typeface="Arial Unicode MS"/>
              </a:rPr>
              <a:t>u</a:t>
            </a:r>
            <a:endParaRPr sz="1950" baseline="-1923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50788" y="1057676"/>
            <a:ext cx="295910" cy="771525"/>
          </a:xfrm>
          <a:custGeom>
            <a:avLst/>
            <a:gdLst/>
            <a:ahLst/>
            <a:cxnLst/>
            <a:rect l="l" t="t" r="r" b="b"/>
            <a:pathLst>
              <a:path w="295910" h="771525">
                <a:moveTo>
                  <a:pt x="60822" y="0"/>
                </a:moveTo>
                <a:lnTo>
                  <a:pt x="0" y="18247"/>
                </a:lnTo>
                <a:lnTo>
                  <a:pt x="173860" y="597781"/>
                </a:lnTo>
                <a:lnTo>
                  <a:pt x="113038" y="616027"/>
                </a:lnTo>
                <a:lnTo>
                  <a:pt x="259011" y="771123"/>
                </a:lnTo>
                <a:lnTo>
                  <a:pt x="292331" y="579534"/>
                </a:lnTo>
                <a:lnTo>
                  <a:pt x="234682" y="579534"/>
                </a:lnTo>
                <a:lnTo>
                  <a:pt x="60822" y="0"/>
                </a:lnTo>
                <a:close/>
              </a:path>
              <a:path w="295910" h="771525">
                <a:moveTo>
                  <a:pt x="295504" y="561287"/>
                </a:moveTo>
                <a:lnTo>
                  <a:pt x="234682" y="579534"/>
                </a:lnTo>
                <a:lnTo>
                  <a:pt x="292331" y="579534"/>
                </a:lnTo>
                <a:lnTo>
                  <a:pt x="295504" y="56128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470140" y="2382520"/>
            <a:ext cx="976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400" spc="-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400" spc="160" dirty="0">
                <a:solidFill>
                  <a:srgbClr val="FF0000"/>
                </a:solidFill>
                <a:latin typeface="Arial Unicode MS"/>
                <a:cs typeface="Arial Unicode MS"/>
              </a:rPr>
              <a:t>1]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75963" y="2052247"/>
            <a:ext cx="617855" cy="198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32130" algn="l"/>
              </a:tabLst>
            </a:pPr>
            <a:r>
              <a:rPr sz="1100" i="1" spc="10" dirty="0">
                <a:latin typeface="Times New Roman"/>
                <a:cs typeface="Times New Roman"/>
              </a:rPr>
              <a:t>u	u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56041" y="1885056"/>
            <a:ext cx="142240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81050" algn="l"/>
              </a:tabLst>
            </a:pPr>
            <a:r>
              <a:rPr sz="1950" i="1" spc="0" dirty="0">
                <a:latin typeface="Times New Roman"/>
                <a:cs typeface="Times New Roman"/>
              </a:rPr>
              <a:t>p </a:t>
            </a:r>
            <a:r>
              <a:rPr sz="1950" i="1" spc="5" dirty="0">
                <a:latin typeface="Times New Roman"/>
                <a:cs typeface="Times New Roman"/>
              </a:rPr>
              <a:t> </a:t>
            </a:r>
            <a:r>
              <a:rPr sz="1950" spc="0" dirty="0">
                <a:latin typeface="Symbol"/>
                <a:cs typeface="Symbol"/>
              </a:rPr>
              <a:t>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i="1" spc="75" dirty="0">
                <a:latin typeface="Times New Roman"/>
                <a:cs typeface="Times New Roman"/>
              </a:rPr>
              <a:t>p</a:t>
            </a:r>
            <a:r>
              <a:rPr sz="1950" spc="75" dirty="0">
                <a:latin typeface="Times New Roman"/>
                <a:cs typeface="Times New Roman"/>
              </a:rPr>
              <a:t>'	</a:t>
            </a:r>
            <a:r>
              <a:rPr sz="1950" spc="0" dirty="0">
                <a:latin typeface="Symbol"/>
                <a:cs typeface="Symbol"/>
              </a:rPr>
              <a:t></a:t>
            </a:r>
            <a:r>
              <a:rPr sz="2925" spc="0" baseline="34188" dirty="0">
                <a:latin typeface="Times New Roman"/>
                <a:cs typeface="Times New Roman"/>
              </a:rPr>
              <a:t> </a:t>
            </a:r>
            <a:r>
              <a:rPr sz="2925" i="1" u="sng" spc="0" baseline="3418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 </a:t>
            </a:r>
            <a:r>
              <a:rPr sz="2925" u="sng" baseline="34188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</a:t>
            </a:r>
            <a:r>
              <a:rPr sz="2925" u="sng" spc="-382" baseline="3418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925" i="1" u="sng" baseline="3418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endParaRPr sz="2925" baseline="34188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28687" y="2083351"/>
            <a:ext cx="122555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i="1" dirty="0">
                <a:latin typeface="Times New Roman"/>
                <a:cs typeface="Times New Roman"/>
              </a:rPr>
              <a:t>z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4819" y="90541"/>
            <a:ext cx="72148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3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为何平行图像有用？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00200" y="914400"/>
            <a:ext cx="4940886" cy="20614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800" y="2971800"/>
            <a:ext cx="5486400" cy="2360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4540" y="5358343"/>
            <a:ext cx="6454775" cy="872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145" indent="-258445">
              <a:lnSpc>
                <a:spcPts val="3345"/>
              </a:lnSpc>
              <a:spcBef>
                <a:spcPts val="100"/>
              </a:spcBef>
              <a:buChar char="•"/>
              <a:tabLst>
                <a:tab pos="271780" algn="l"/>
              </a:tabLst>
            </a:pPr>
            <a:r>
              <a:rPr lang="zh-CN" altLang="en-US" sz="2400" spc="-2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简化三角剖分</a:t>
            </a:r>
            <a:endParaRPr lang="en-US" altLang="zh-CN" sz="2400" spc="-25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271145" indent="-258445">
              <a:lnSpc>
                <a:spcPts val="3345"/>
              </a:lnSpc>
              <a:spcBef>
                <a:spcPts val="100"/>
              </a:spcBef>
              <a:buChar char="•"/>
              <a:tabLst>
                <a:tab pos="271780" algn="l"/>
              </a:tabLst>
            </a:pPr>
            <a:r>
              <a:rPr lang="zh-CN" altLang="en-US" sz="2400" spc="-2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使对应点问题更容易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7588" y="5777917"/>
            <a:ext cx="6705600" cy="483234"/>
          </a:xfrm>
          <a:custGeom>
            <a:avLst/>
            <a:gdLst/>
            <a:ahLst/>
            <a:cxnLst/>
            <a:rect l="l" t="t" r="r" b="b"/>
            <a:pathLst>
              <a:path w="6705600" h="483235">
                <a:moveTo>
                  <a:pt x="0" y="0"/>
                </a:moveTo>
                <a:lnTo>
                  <a:pt x="6705600" y="0"/>
                </a:lnTo>
                <a:lnTo>
                  <a:pt x="6705600" y="483064"/>
                </a:lnTo>
                <a:lnTo>
                  <a:pt x="0" y="483064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801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86844" y="126174"/>
            <a:ext cx="47720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85" dirty="0">
                <a:latin typeface="黑体" panose="02010609060101010101" pitchFamily="49" charset="-122"/>
                <a:ea typeface="黑体" panose="02010609060101010101" pitchFamily="49" charset="-122"/>
              </a:rPr>
              <a:t>极几何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24200" y="1066800"/>
            <a:ext cx="2679700" cy="2225040"/>
          </a:xfrm>
          <a:custGeom>
            <a:avLst/>
            <a:gdLst/>
            <a:ahLst/>
            <a:cxnLst/>
            <a:rect l="l" t="t" r="r" b="b"/>
            <a:pathLst>
              <a:path w="2679700" h="2225040">
                <a:moveTo>
                  <a:pt x="147308" y="97317"/>
                </a:moveTo>
                <a:lnTo>
                  <a:pt x="87594" y="97317"/>
                </a:lnTo>
                <a:lnTo>
                  <a:pt x="2654846" y="2224468"/>
                </a:lnTo>
                <a:lnTo>
                  <a:pt x="2679153" y="2195131"/>
                </a:lnTo>
                <a:lnTo>
                  <a:pt x="147308" y="97317"/>
                </a:lnTo>
                <a:close/>
              </a:path>
              <a:path w="2679700" h="2225040">
                <a:moveTo>
                  <a:pt x="0" y="0"/>
                </a:moveTo>
                <a:lnTo>
                  <a:pt x="85918" y="194886"/>
                </a:lnTo>
                <a:lnTo>
                  <a:pt x="87594" y="97317"/>
                </a:lnTo>
                <a:lnTo>
                  <a:pt x="147308" y="97317"/>
                </a:lnTo>
                <a:lnTo>
                  <a:pt x="111902" y="67980"/>
                </a:lnTo>
                <a:lnTo>
                  <a:pt x="207460" y="4819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583940" y="5354320"/>
            <a:ext cx="4356100" cy="1190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indent="-323850">
              <a:lnSpc>
                <a:spcPct val="100000"/>
              </a:lnSpc>
              <a:spcBef>
                <a:spcPts val="100"/>
              </a:spcBef>
              <a:buChar char="•"/>
              <a:tabLst>
                <a:tab pos="336550" algn="l"/>
              </a:tabLst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极点</a:t>
            </a:r>
            <a:r>
              <a:rPr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e,</a:t>
            </a:r>
            <a:r>
              <a:rPr sz="2400" spc="1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spc="1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e’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217170">
              <a:lnSpc>
                <a:spcPct val="100000"/>
              </a:lnSpc>
              <a:spcBef>
                <a:spcPts val="1495"/>
              </a:spcBef>
            </a:pPr>
            <a:r>
              <a:rPr sz="20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=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基线与图像平面的交点</a:t>
            </a:r>
          </a:p>
          <a:p>
            <a:pPr marL="217170">
              <a:lnSpc>
                <a:spcPct val="100000"/>
              </a:lnSpc>
              <a:spcBef>
                <a:spcPts val="15"/>
              </a:spcBef>
            </a:pPr>
            <a:r>
              <a:rPr sz="20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=</a:t>
            </a:r>
            <a:r>
              <a:rPr lang="zh-CN" altLang="en-US" sz="20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另一个摄像机光心的投影</a:t>
            </a:r>
            <a:endParaRPr sz="20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533525" y="1330007"/>
            <a:ext cx="6070599" cy="3765394"/>
            <a:chOff x="1533525" y="1330007"/>
            <a:chExt cx="6070599" cy="3765394"/>
          </a:xfrm>
        </p:grpSpPr>
        <p:sp>
          <p:nvSpPr>
            <p:cNvPr id="2" name="object 2"/>
            <p:cNvSpPr/>
            <p:nvPr/>
          </p:nvSpPr>
          <p:spPr>
            <a:xfrm>
              <a:off x="1600200" y="2057400"/>
              <a:ext cx="5943600" cy="2819400"/>
            </a:xfrm>
            <a:custGeom>
              <a:avLst/>
              <a:gdLst/>
              <a:ahLst/>
              <a:cxnLst/>
              <a:rect l="l" t="t" r="r" b="b"/>
              <a:pathLst>
                <a:path w="5943600" h="2819400">
                  <a:moveTo>
                    <a:pt x="74140" y="2743200"/>
                  </a:moveTo>
                  <a:lnTo>
                    <a:pt x="0" y="2743200"/>
                  </a:lnTo>
                  <a:lnTo>
                    <a:pt x="0" y="2819400"/>
                  </a:lnTo>
                  <a:lnTo>
                    <a:pt x="74140" y="2743200"/>
                  </a:lnTo>
                  <a:close/>
                </a:path>
                <a:path w="5943600" h="2819400">
                  <a:moveTo>
                    <a:pt x="2743200" y="0"/>
                  </a:moveTo>
                  <a:lnTo>
                    <a:pt x="74140" y="2743200"/>
                  </a:lnTo>
                  <a:lnTo>
                    <a:pt x="5943600" y="2743200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1600200" y="2057400"/>
              <a:ext cx="5943600" cy="2819400"/>
            </a:xfrm>
            <a:custGeom>
              <a:avLst/>
              <a:gdLst/>
              <a:ahLst/>
              <a:cxnLst/>
              <a:rect l="l" t="t" r="r" b="b"/>
              <a:pathLst>
                <a:path w="5943600" h="2819400">
                  <a:moveTo>
                    <a:pt x="0" y="2819400"/>
                  </a:moveTo>
                  <a:lnTo>
                    <a:pt x="2743200" y="0"/>
                  </a:lnTo>
                  <a:lnTo>
                    <a:pt x="5943600" y="2743200"/>
                  </a:lnTo>
                  <a:lnTo>
                    <a:pt x="0" y="2743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69017" y="2836071"/>
              <a:ext cx="2173605" cy="2259330"/>
            </a:xfrm>
            <a:custGeom>
              <a:avLst/>
              <a:gdLst/>
              <a:ahLst/>
              <a:cxnLst/>
              <a:rect l="l" t="t" r="r" b="b"/>
              <a:pathLst>
                <a:path w="2173604" h="2259329">
                  <a:moveTo>
                    <a:pt x="1961225" y="0"/>
                  </a:moveTo>
                  <a:lnTo>
                    <a:pt x="0" y="783465"/>
                  </a:lnTo>
                  <a:lnTo>
                    <a:pt x="211778" y="2259007"/>
                  </a:lnTo>
                  <a:lnTo>
                    <a:pt x="2173003" y="1475541"/>
                  </a:lnTo>
                  <a:lnTo>
                    <a:pt x="19612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69018" y="2836070"/>
              <a:ext cx="2173605" cy="2259330"/>
            </a:xfrm>
            <a:custGeom>
              <a:avLst/>
              <a:gdLst/>
              <a:ahLst/>
              <a:cxnLst/>
              <a:rect l="l" t="t" r="r" b="b"/>
              <a:pathLst>
                <a:path w="2173604" h="2259329">
                  <a:moveTo>
                    <a:pt x="1961224" y="0"/>
                  </a:moveTo>
                  <a:lnTo>
                    <a:pt x="0" y="783465"/>
                  </a:lnTo>
                  <a:lnTo>
                    <a:pt x="211778" y="2259007"/>
                  </a:lnTo>
                  <a:lnTo>
                    <a:pt x="2173002" y="1475541"/>
                  </a:lnTo>
                  <a:lnTo>
                    <a:pt x="1961224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48000" y="2159000"/>
              <a:ext cx="1200150" cy="1193800"/>
            </a:xfrm>
            <a:custGeom>
              <a:avLst/>
              <a:gdLst/>
              <a:ahLst/>
              <a:cxnLst/>
              <a:rect l="l" t="t" r="r" b="b"/>
              <a:pathLst>
                <a:path w="1200150" h="1193800">
                  <a:moveTo>
                    <a:pt x="0" y="1193800"/>
                  </a:moveTo>
                  <a:lnTo>
                    <a:pt x="120015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63481" y="1538287"/>
              <a:ext cx="526415" cy="511175"/>
            </a:xfrm>
            <a:custGeom>
              <a:avLst/>
              <a:gdLst/>
              <a:ahLst/>
              <a:cxnLst/>
              <a:rect l="l" t="t" r="r" b="b"/>
              <a:pathLst>
                <a:path w="526414" h="511175">
                  <a:moveTo>
                    <a:pt x="526018" y="0"/>
                  </a:moveTo>
                  <a:lnTo>
                    <a:pt x="322929" y="64168"/>
                  </a:lnTo>
                  <a:lnTo>
                    <a:pt x="419734" y="76466"/>
                  </a:lnTo>
                  <a:lnTo>
                    <a:pt x="0" y="483207"/>
                  </a:lnTo>
                  <a:lnTo>
                    <a:pt x="26513" y="510567"/>
                  </a:lnTo>
                  <a:lnTo>
                    <a:pt x="446248" y="103828"/>
                  </a:lnTo>
                  <a:lnTo>
                    <a:pt x="489585" y="103828"/>
                  </a:lnTo>
                  <a:lnTo>
                    <a:pt x="526018" y="0"/>
                  </a:lnTo>
                  <a:close/>
                </a:path>
                <a:path w="526414" h="511175">
                  <a:moveTo>
                    <a:pt x="489585" y="103828"/>
                  </a:moveTo>
                  <a:lnTo>
                    <a:pt x="446248" y="103828"/>
                  </a:lnTo>
                  <a:lnTo>
                    <a:pt x="455498" y="200972"/>
                  </a:lnTo>
                  <a:lnTo>
                    <a:pt x="489585" y="103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6436325" y="3296920"/>
              <a:ext cx="650275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7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p</a:t>
              </a:r>
              <a:r>
                <a:rPr lang="en-US" sz="2400" spc="17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'</a:t>
              </a:r>
              <a:endPara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151312" y="19415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51312" y="19415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3"/>
                  </a:moveTo>
                  <a:lnTo>
                    <a:pt x="6838" y="91743"/>
                  </a:lnTo>
                  <a:lnTo>
                    <a:pt x="25881" y="54920"/>
                  </a:lnTo>
                  <a:lnTo>
                    <a:pt x="54920" y="25881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1"/>
                  </a:lnTo>
                  <a:lnTo>
                    <a:pt x="242405" y="54920"/>
                  </a:lnTo>
                  <a:lnTo>
                    <a:pt x="261448" y="91743"/>
                  </a:lnTo>
                  <a:lnTo>
                    <a:pt x="268287" y="134143"/>
                  </a:lnTo>
                  <a:lnTo>
                    <a:pt x="261448" y="176543"/>
                  </a:lnTo>
                  <a:lnTo>
                    <a:pt x="242405" y="213366"/>
                  </a:lnTo>
                  <a:lnTo>
                    <a:pt x="213366" y="242405"/>
                  </a:lnTo>
                  <a:lnTo>
                    <a:pt x="176543" y="261448"/>
                  </a:lnTo>
                  <a:lnTo>
                    <a:pt x="134143" y="268287"/>
                  </a:lnTo>
                  <a:lnTo>
                    <a:pt x="91743" y="261448"/>
                  </a:lnTo>
                  <a:lnTo>
                    <a:pt x="54920" y="242405"/>
                  </a:lnTo>
                  <a:lnTo>
                    <a:pt x="25881" y="213366"/>
                  </a:lnTo>
                  <a:lnTo>
                    <a:pt x="6838" y="176543"/>
                  </a:lnTo>
                  <a:lnTo>
                    <a:pt x="0" y="13414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4196715" y="1330007"/>
              <a:ext cx="217804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-36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P</a:t>
              </a:r>
              <a:endParaRPr sz="28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132262" y="19304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32262" y="19304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4"/>
                  </a:moveTo>
                  <a:lnTo>
                    <a:pt x="6838" y="91744"/>
                  </a:lnTo>
                  <a:lnTo>
                    <a:pt x="25881" y="54920"/>
                  </a:lnTo>
                  <a:lnTo>
                    <a:pt x="54920" y="25882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2"/>
                  </a:lnTo>
                  <a:lnTo>
                    <a:pt x="242405" y="54920"/>
                  </a:lnTo>
                  <a:lnTo>
                    <a:pt x="261448" y="91744"/>
                  </a:lnTo>
                  <a:lnTo>
                    <a:pt x="268287" y="134144"/>
                  </a:lnTo>
                  <a:lnTo>
                    <a:pt x="261448" y="176543"/>
                  </a:lnTo>
                  <a:lnTo>
                    <a:pt x="242405" y="213367"/>
                  </a:lnTo>
                  <a:lnTo>
                    <a:pt x="213366" y="242405"/>
                  </a:lnTo>
                  <a:lnTo>
                    <a:pt x="176543" y="261449"/>
                  </a:lnTo>
                  <a:lnTo>
                    <a:pt x="134143" y="268288"/>
                  </a:lnTo>
                  <a:lnTo>
                    <a:pt x="91743" y="261449"/>
                  </a:lnTo>
                  <a:lnTo>
                    <a:pt x="54920" y="242405"/>
                  </a:lnTo>
                  <a:lnTo>
                    <a:pt x="25881" y="213367"/>
                  </a:lnTo>
                  <a:lnTo>
                    <a:pt x="6838" y="176543"/>
                  </a:lnTo>
                  <a:lnTo>
                    <a:pt x="0" y="13414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05000" y="3048000"/>
              <a:ext cx="2052955" cy="1987550"/>
            </a:xfrm>
            <a:custGeom>
              <a:avLst/>
              <a:gdLst/>
              <a:ahLst/>
              <a:cxnLst/>
              <a:rect l="l" t="t" r="r" b="b"/>
              <a:pathLst>
                <a:path w="2052954" h="1987550">
                  <a:moveTo>
                    <a:pt x="0" y="0"/>
                  </a:moveTo>
                  <a:lnTo>
                    <a:pt x="0" y="1490662"/>
                  </a:lnTo>
                  <a:lnTo>
                    <a:pt x="2052637" y="1987550"/>
                  </a:lnTo>
                  <a:lnTo>
                    <a:pt x="2052637" y="4968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04999" y="3048000"/>
              <a:ext cx="2052955" cy="1987550"/>
            </a:xfrm>
            <a:custGeom>
              <a:avLst/>
              <a:gdLst/>
              <a:ahLst/>
              <a:cxnLst/>
              <a:rect l="l" t="t" r="r" b="b"/>
              <a:pathLst>
                <a:path w="2052954" h="1987550">
                  <a:moveTo>
                    <a:pt x="0" y="0"/>
                  </a:moveTo>
                  <a:lnTo>
                    <a:pt x="2052638" y="496887"/>
                  </a:lnTo>
                  <a:lnTo>
                    <a:pt x="2052638" y="1987550"/>
                  </a:lnTo>
                  <a:lnTo>
                    <a:pt x="0" y="149066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2288539" y="3296920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p</a:t>
              </a:r>
              <a:endPara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676400" y="3505200"/>
              <a:ext cx="1981200" cy="1295400"/>
            </a:xfrm>
            <a:custGeom>
              <a:avLst/>
              <a:gdLst/>
              <a:ahLst/>
              <a:cxnLst/>
              <a:rect l="l" t="t" r="r" b="b"/>
              <a:pathLst>
                <a:path w="1981200" h="1295400">
                  <a:moveTo>
                    <a:pt x="1219200" y="0"/>
                  </a:moveTo>
                  <a:lnTo>
                    <a:pt x="0" y="1295400"/>
                  </a:lnTo>
                  <a:lnTo>
                    <a:pt x="1981200" y="1295400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C0C0C0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00200" y="3505200"/>
              <a:ext cx="2057400" cy="1295400"/>
            </a:xfrm>
            <a:custGeom>
              <a:avLst/>
              <a:gdLst/>
              <a:ahLst/>
              <a:cxnLst/>
              <a:rect l="l" t="t" r="r" b="b"/>
              <a:pathLst>
                <a:path w="2057400" h="1295400">
                  <a:moveTo>
                    <a:pt x="76200" y="1295400"/>
                  </a:moveTo>
                  <a:lnTo>
                    <a:pt x="1295400" y="0"/>
                  </a:lnTo>
                  <a:lnTo>
                    <a:pt x="2057400" y="1295400"/>
                  </a:lnTo>
                  <a:lnTo>
                    <a:pt x="0" y="1295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16075" y="3525837"/>
              <a:ext cx="1284605" cy="1304925"/>
            </a:xfrm>
            <a:custGeom>
              <a:avLst/>
              <a:gdLst/>
              <a:ahLst/>
              <a:cxnLst/>
              <a:rect l="l" t="t" r="r" b="b"/>
              <a:pathLst>
                <a:path w="1284605" h="1304925">
                  <a:moveTo>
                    <a:pt x="0" y="1304925"/>
                  </a:moveTo>
                  <a:lnTo>
                    <a:pt x="128428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562600" y="3657600"/>
              <a:ext cx="1981200" cy="1143000"/>
            </a:xfrm>
            <a:custGeom>
              <a:avLst/>
              <a:gdLst/>
              <a:ahLst/>
              <a:cxnLst/>
              <a:rect l="l" t="t" r="r" b="b"/>
              <a:pathLst>
                <a:path w="1981200" h="1143000">
                  <a:moveTo>
                    <a:pt x="609600" y="0"/>
                  </a:moveTo>
                  <a:lnTo>
                    <a:pt x="0" y="1143000"/>
                  </a:lnTo>
                  <a:lnTo>
                    <a:pt x="1981200" y="11430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C0C0">
                <a:alpha val="4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62600" y="3657600"/>
              <a:ext cx="1981200" cy="1143000"/>
            </a:xfrm>
            <a:custGeom>
              <a:avLst/>
              <a:gdLst/>
              <a:ahLst/>
              <a:cxnLst/>
              <a:rect l="l" t="t" r="r" b="b"/>
              <a:pathLst>
                <a:path w="1981200" h="1143000">
                  <a:moveTo>
                    <a:pt x="1981200" y="1143000"/>
                  </a:moveTo>
                  <a:lnTo>
                    <a:pt x="609600" y="0"/>
                  </a:lnTo>
                  <a:lnTo>
                    <a:pt x="0" y="1143000"/>
                  </a:lnTo>
                  <a:lnTo>
                    <a:pt x="1981200" y="1143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72200" y="3651250"/>
              <a:ext cx="1348105" cy="1117600"/>
            </a:xfrm>
            <a:custGeom>
              <a:avLst/>
              <a:gdLst/>
              <a:ahLst/>
              <a:cxnLst/>
              <a:rect l="l" t="t" r="r" b="b"/>
              <a:pathLst>
                <a:path w="1348104" h="1117600">
                  <a:moveTo>
                    <a:pt x="0" y="0"/>
                  </a:moveTo>
                  <a:lnTo>
                    <a:pt x="1347788" y="11176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95600" y="3505200"/>
              <a:ext cx="762000" cy="1295400"/>
            </a:xfrm>
            <a:custGeom>
              <a:avLst/>
              <a:gdLst/>
              <a:ahLst/>
              <a:cxnLst/>
              <a:rect l="l" t="t" r="r" b="b"/>
              <a:pathLst>
                <a:path w="762000" h="1295400">
                  <a:moveTo>
                    <a:pt x="0" y="0"/>
                  </a:moveTo>
                  <a:lnTo>
                    <a:pt x="762000" y="1295400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16225" y="3444875"/>
              <a:ext cx="166688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62600" y="3657600"/>
              <a:ext cx="609600" cy="1143000"/>
            </a:xfrm>
            <a:custGeom>
              <a:avLst/>
              <a:gdLst/>
              <a:ahLst/>
              <a:cxnLst/>
              <a:rect l="l" t="t" r="r" b="b"/>
              <a:pathLst>
                <a:path w="609600" h="1143000">
                  <a:moveTo>
                    <a:pt x="609600" y="0"/>
                  </a:moveTo>
                  <a:lnTo>
                    <a:pt x="0" y="1143000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089650" y="3568700"/>
              <a:ext cx="166688" cy="16351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3583940" y="4211320"/>
              <a:ext cx="19431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e</a:t>
              </a:r>
              <a:endPara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5260340" y="4211320"/>
              <a:ext cx="543560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altLang="zh-CN" sz="2400" spc="11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e</a:t>
              </a:r>
              <a:r>
                <a:rPr lang="en-US" altLang="zh-CN" sz="2400" spc="17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'</a:t>
              </a:r>
              <a:endPara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676400" y="4800600"/>
              <a:ext cx="1981200" cy="0"/>
            </a:xfrm>
            <a:custGeom>
              <a:avLst/>
              <a:gdLst/>
              <a:ahLst/>
              <a:cxnLst/>
              <a:rect l="l" t="t" r="r" b="b"/>
              <a:pathLst>
                <a:path w="1981200">
                  <a:moveTo>
                    <a:pt x="0" y="0"/>
                  </a:moveTo>
                  <a:lnTo>
                    <a:pt x="1981200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62400" y="4800600"/>
              <a:ext cx="1143000" cy="0"/>
            </a:xfrm>
            <a:custGeom>
              <a:avLst/>
              <a:gdLst/>
              <a:ahLst/>
              <a:cxnLst/>
              <a:rect l="l" t="t" r="r" b="b"/>
              <a:pathLst>
                <a:path w="1143000">
                  <a:moveTo>
                    <a:pt x="0" y="0"/>
                  </a:moveTo>
                  <a:lnTo>
                    <a:pt x="1143000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62600" y="4800600"/>
              <a:ext cx="1905000" cy="0"/>
            </a:xfrm>
            <a:custGeom>
              <a:avLst/>
              <a:gdLst/>
              <a:ahLst/>
              <a:cxnLst/>
              <a:rect l="l" t="t" r="r" b="b"/>
              <a:pathLst>
                <a:path w="1905000">
                  <a:moveTo>
                    <a:pt x="0" y="0"/>
                  </a:moveTo>
                  <a:lnTo>
                    <a:pt x="1905000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33525" y="4749800"/>
              <a:ext cx="166688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37437" y="4687887"/>
              <a:ext cx="166687" cy="1619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62350" y="4705350"/>
              <a:ext cx="166688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91162" y="4656137"/>
              <a:ext cx="166687" cy="1635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12140" y="4805679"/>
            <a:ext cx="2371725" cy="18542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819"/>
              </a:spcBef>
            </a:pPr>
            <a:r>
              <a:rPr sz="2400" spc="1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O</a:t>
            </a:r>
            <a:r>
              <a:rPr sz="2400" spc="270" baseline="-19097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1</a:t>
            </a:r>
            <a:endParaRPr sz="2400" baseline="-19097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336550" indent="-323850">
              <a:lnSpc>
                <a:spcPct val="100000"/>
              </a:lnSpc>
              <a:spcBef>
                <a:spcPts val="720"/>
              </a:spcBef>
              <a:buChar char="•"/>
              <a:tabLst>
                <a:tab pos="33655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极平面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336550" indent="-323850">
              <a:lnSpc>
                <a:spcPct val="100000"/>
              </a:lnSpc>
              <a:spcBef>
                <a:spcPts val="720"/>
              </a:spcBef>
              <a:buChar char="•"/>
              <a:tabLst>
                <a:tab pos="33655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基线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336550" indent="-323850">
              <a:lnSpc>
                <a:spcPct val="100000"/>
              </a:lnSpc>
              <a:spcBef>
                <a:spcPts val="720"/>
              </a:spcBef>
              <a:buChar char="•"/>
              <a:tabLst>
                <a:tab pos="336550" algn="l"/>
              </a:tabLst>
            </a:pPr>
            <a:r>
              <a:rPr lang="zh-CN" altLang="en-US" sz="2400" spc="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极线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814628" y="4863782"/>
            <a:ext cx="42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O</a:t>
            </a:r>
            <a:r>
              <a:rPr sz="2400" spc="135" baseline="-19097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</a:t>
            </a:r>
            <a:endParaRPr sz="2400" baseline="-19097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4483" y="126174"/>
            <a:ext cx="64960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25" dirty="0">
                <a:latin typeface="黑体" panose="02010609060101010101" pitchFamily="49" charset="-122"/>
                <a:ea typeface="黑体" panose="02010609060101010101" pitchFamily="49" charset="-122"/>
              </a:rPr>
              <a:t>对应点问题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69018" y="2593184"/>
            <a:ext cx="2173605" cy="2259330"/>
          </a:xfrm>
          <a:custGeom>
            <a:avLst/>
            <a:gdLst/>
            <a:ahLst/>
            <a:cxnLst/>
            <a:rect l="l" t="t" r="r" b="b"/>
            <a:pathLst>
              <a:path w="2173604" h="2259329">
                <a:moveTo>
                  <a:pt x="1961224" y="0"/>
                </a:moveTo>
                <a:lnTo>
                  <a:pt x="0" y="783465"/>
                </a:lnTo>
                <a:lnTo>
                  <a:pt x="211778" y="2259007"/>
                </a:lnTo>
                <a:lnTo>
                  <a:pt x="2173002" y="1475541"/>
                </a:lnTo>
                <a:lnTo>
                  <a:pt x="1961224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3400" y="1814512"/>
            <a:ext cx="1447800" cy="1219200"/>
          </a:xfrm>
          <a:custGeom>
            <a:avLst/>
            <a:gdLst/>
            <a:ahLst/>
            <a:cxnLst/>
            <a:rect l="l" t="t" r="r" b="b"/>
            <a:pathLst>
              <a:path w="1447800" h="1219200">
                <a:moveTo>
                  <a:pt x="0" y="0"/>
                </a:moveTo>
                <a:lnTo>
                  <a:pt x="1447800" y="1219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0" y="1916112"/>
            <a:ext cx="1200150" cy="1193800"/>
          </a:xfrm>
          <a:custGeom>
            <a:avLst/>
            <a:gdLst/>
            <a:ahLst/>
            <a:cxnLst/>
            <a:rect l="l" t="t" r="r" b="b"/>
            <a:pathLst>
              <a:path w="1200150" h="1193800">
                <a:moveTo>
                  <a:pt x="0" y="1193800"/>
                </a:moveTo>
                <a:lnTo>
                  <a:pt x="120015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22390" y="3054033"/>
            <a:ext cx="307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5" dirty="0">
                <a:latin typeface="Arial Unicode MS"/>
                <a:cs typeface="Arial Unicode MS"/>
              </a:rPr>
              <a:t>p</a:t>
            </a:r>
            <a:r>
              <a:rPr sz="2400" spc="250" dirty="0">
                <a:latin typeface="Arial Unicode MS"/>
                <a:cs typeface="Arial Unicode MS"/>
              </a:rPr>
              <a:t>’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51312" y="1698625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134143" y="0"/>
                </a:moveTo>
                <a:lnTo>
                  <a:pt x="91743" y="6838"/>
                </a:lnTo>
                <a:lnTo>
                  <a:pt x="54920" y="25881"/>
                </a:lnTo>
                <a:lnTo>
                  <a:pt x="25881" y="54920"/>
                </a:lnTo>
                <a:lnTo>
                  <a:pt x="6838" y="91743"/>
                </a:lnTo>
                <a:lnTo>
                  <a:pt x="0" y="134143"/>
                </a:lnTo>
                <a:lnTo>
                  <a:pt x="6838" y="176543"/>
                </a:lnTo>
                <a:lnTo>
                  <a:pt x="25881" y="213367"/>
                </a:lnTo>
                <a:lnTo>
                  <a:pt x="54920" y="242405"/>
                </a:lnTo>
                <a:lnTo>
                  <a:pt x="91743" y="261448"/>
                </a:lnTo>
                <a:lnTo>
                  <a:pt x="134143" y="268287"/>
                </a:lnTo>
                <a:lnTo>
                  <a:pt x="176543" y="261448"/>
                </a:lnTo>
                <a:lnTo>
                  <a:pt x="213367" y="242405"/>
                </a:lnTo>
                <a:lnTo>
                  <a:pt x="242405" y="213367"/>
                </a:lnTo>
                <a:lnTo>
                  <a:pt x="261448" y="176543"/>
                </a:lnTo>
                <a:lnTo>
                  <a:pt x="268287" y="134143"/>
                </a:lnTo>
                <a:lnTo>
                  <a:pt x="261448" y="91743"/>
                </a:lnTo>
                <a:lnTo>
                  <a:pt x="242405" y="54920"/>
                </a:lnTo>
                <a:lnTo>
                  <a:pt x="213367" y="25881"/>
                </a:lnTo>
                <a:lnTo>
                  <a:pt x="176543" y="6838"/>
                </a:lnTo>
                <a:lnTo>
                  <a:pt x="134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51312" y="1698625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0" y="134144"/>
                </a:moveTo>
                <a:lnTo>
                  <a:pt x="6838" y="91744"/>
                </a:lnTo>
                <a:lnTo>
                  <a:pt x="25881" y="54920"/>
                </a:lnTo>
                <a:lnTo>
                  <a:pt x="54920" y="25882"/>
                </a:lnTo>
                <a:lnTo>
                  <a:pt x="91743" y="6838"/>
                </a:lnTo>
                <a:lnTo>
                  <a:pt x="134143" y="0"/>
                </a:lnTo>
                <a:lnTo>
                  <a:pt x="176543" y="6838"/>
                </a:lnTo>
                <a:lnTo>
                  <a:pt x="213366" y="25882"/>
                </a:lnTo>
                <a:lnTo>
                  <a:pt x="242405" y="54920"/>
                </a:lnTo>
                <a:lnTo>
                  <a:pt x="261448" y="91744"/>
                </a:lnTo>
                <a:lnTo>
                  <a:pt x="268287" y="134144"/>
                </a:lnTo>
                <a:lnTo>
                  <a:pt x="261448" y="176543"/>
                </a:lnTo>
                <a:lnTo>
                  <a:pt x="242405" y="213367"/>
                </a:lnTo>
                <a:lnTo>
                  <a:pt x="213366" y="242405"/>
                </a:lnTo>
                <a:lnTo>
                  <a:pt x="176543" y="261449"/>
                </a:lnTo>
                <a:lnTo>
                  <a:pt x="134143" y="268288"/>
                </a:lnTo>
                <a:lnTo>
                  <a:pt x="91743" y="261449"/>
                </a:lnTo>
                <a:lnTo>
                  <a:pt x="54920" y="242405"/>
                </a:lnTo>
                <a:lnTo>
                  <a:pt x="25881" y="213367"/>
                </a:lnTo>
                <a:lnTo>
                  <a:pt x="6838" y="176543"/>
                </a:lnTo>
                <a:lnTo>
                  <a:pt x="0" y="134144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96715" y="1087120"/>
            <a:ext cx="2178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60" dirty="0">
                <a:latin typeface="Arial Unicode MS"/>
                <a:cs typeface="Arial Unicode MS"/>
              </a:rPr>
              <a:t>P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32262" y="1687512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134143" y="0"/>
                </a:moveTo>
                <a:lnTo>
                  <a:pt x="91743" y="6838"/>
                </a:lnTo>
                <a:lnTo>
                  <a:pt x="54920" y="25881"/>
                </a:lnTo>
                <a:lnTo>
                  <a:pt x="25881" y="54920"/>
                </a:lnTo>
                <a:lnTo>
                  <a:pt x="6838" y="91743"/>
                </a:lnTo>
                <a:lnTo>
                  <a:pt x="0" y="134143"/>
                </a:lnTo>
                <a:lnTo>
                  <a:pt x="6838" y="176543"/>
                </a:lnTo>
                <a:lnTo>
                  <a:pt x="25881" y="213367"/>
                </a:lnTo>
                <a:lnTo>
                  <a:pt x="54920" y="242405"/>
                </a:lnTo>
                <a:lnTo>
                  <a:pt x="91743" y="261448"/>
                </a:lnTo>
                <a:lnTo>
                  <a:pt x="134143" y="268287"/>
                </a:lnTo>
                <a:lnTo>
                  <a:pt x="176543" y="261448"/>
                </a:lnTo>
                <a:lnTo>
                  <a:pt x="213367" y="242405"/>
                </a:lnTo>
                <a:lnTo>
                  <a:pt x="242405" y="213367"/>
                </a:lnTo>
                <a:lnTo>
                  <a:pt x="261448" y="176543"/>
                </a:lnTo>
                <a:lnTo>
                  <a:pt x="268287" y="134143"/>
                </a:lnTo>
                <a:lnTo>
                  <a:pt x="261448" y="91743"/>
                </a:lnTo>
                <a:lnTo>
                  <a:pt x="242405" y="54920"/>
                </a:lnTo>
                <a:lnTo>
                  <a:pt x="213367" y="25881"/>
                </a:lnTo>
                <a:lnTo>
                  <a:pt x="176543" y="6838"/>
                </a:lnTo>
                <a:lnTo>
                  <a:pt x="134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32262" y="1687512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0" y="134143"/>
                </a:moveTo>
                <a:lnTo>
                  <a:pt x="6838" y="91743"/>
                </a:lnTo>
                <a:lnTo>
                  <a:pt x="25881" y="54920"/>
                </a:lnTo>
                <a:lnTo>
                  <a:pt x="54920" y="25881"/>
                </a:lnTo>
                <a:lnTo>
                  <a:pt x="91743" y="6838"/>
                </a:lnTo>
                <a:lnTo>
                  <a:pt x="134143" y="0"/>
                </a:lnTo>
                <a:lnTo>
                  <a:pt x="176543" y="6838"/>
                </a:lnTo>
                <a:lnTo>
                  <a:pt x="213366" y="25881"/>
                </a:lnTo>
                <a:lnTo>
                  <a:pt x="242405" y="54920"/>
                </a:lnTo>
                <a:lnTo>
                  <a:pt x="261448" y="91743"/>
                </a:lnTo>
                <a:lnTo>
                  <a:pt x="268287" y="134143"/>
                </a:lnTo>
                <a:lnTo>
                  <a:pt x="261448" y="176543"/>
                </a:lnTo>
                <a:lnTo>
                  <a:pt x="242405" y="213366"/>
                </a:lnTo>
                <a:lnTo>
                  <a:pt x="213366" y="242405"/>
                </a:lnTo>
                <a:lnTo>
                  <a:pt x="176543" y="261448"/>
                </a:lnTo>
                <a:lnTo>
                  <a:pt x="134143" y="268287"/>
                </a:lnTo>
                <a:lnTo>
                  <a:pt x="91743" y="261448"/>
                </a:lnTo>
                <a:lnTo>
                  <a:pt x="54920" y="242405"/>
                </a:lnTo>
                <a:lnTo>
                  <a:pt x="25881" y="213366"/>
                </a:lnTo>
                <a:lnTo>
                  <a:pt x="6838" y="176543"/>
                </a:lnTo>
                <a:lnTo>
                  <a:pt x="0" y="134143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05000" y="2805112"/>
            <a:ext cx="2052955" cy="1987550"/>
          </a:xfrm>
          <a:custGeom>
            <a:avLst/>
            <a:gdLst/>
            <a:ahLst/>
            <a:cxnLst/>
            <a:rect l="l" t="t" r="r" b="b"/>
            <a:pathLst>
              <a:path w="2052954" h="1987550">
                <a:moveTo>
                  <a:pt x="0" y="0"/>
                </a:moveTo>
                <a:lnTo>
                  <a:pt x="0" y="1490662"/>
                </a:lnTo>
                <a:lnTo>
                  <a:pt x="2052637" y="1987550"/>
                </a:lnTo>
                <a:lnTo>
                  <a:pt x="2052637" y="4968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04999" y="2805112"/>
            <a:ext cx="2052955" cy="1987550"/>
          </a:xfrm>
          <a:custGeom>
            <a:avLst/>
            <a:gdLst/>
            <a:ahLst/>
            <a:cxnLst/>
            <a:rect l="l" t="t" r="r" b="b"/>
            <a:pathLst>
              <a:path w="2052954" h="1987550">
                <a:moveTo>
                  <a:pt x="0" y="0"/>
                </a:moveTo>
                <a:lnTo>
                  <a:pt x="2052638" y="496887"/>
                </a:lnTo>
                <a:lnTo>
                  <a:pt x="2052638" y="1987550"/>
                </a:lnTo>
                <a:lnTo>
                  <a:pt x="0" y="1490662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88539" y="3054033"/>
            <a:ext cx="208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/>
                <a:cs typeface="Arial Unicode MS"/>
              </a:rPr>
              <a:t>p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16075" y="3282950"/>
            <a:ext cx="1284605" cy="1304925"/>
          </a:xfrm>
          <a:custGeom>
            <a:avLst/>
            <a:gdLst/>
            <a:ahLst/>
            <a:cxnLst/>
            <a:rect l="l" t="t" r="r" b="b"/>
            <a:pathLst>
              <a:path w="1284605" h="1304925">
                <a:moveTo>
                  <a:pt x="0" y="1304925"/>
                </a:moveTo>
                <a:lnTo>
                  <a:pt x="12842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2200" y="3408362"/>
            <a:ext cx="1348105" cy="1117600"/>
          </a:xfrm>
          <a:custGeom>
            <a:avLst/>
            <a:gdLst/>
            <a:ahLst/>
            <a:cxnLst/>
            <a:rect l="l" t="t" r="r" b="b"/>
            <a:pathLst>
              <a:path w="1348104" h="1117600">
                <a:moveTo>
                  <a:pt x="0" y="0"/>
                </a:moveTo>
                <a:lnTo>
                  <a:pt x="1347788" y="11176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33525" y="4506912"/>
            <a:ext cx="166688" cy="161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37437" y="4445000"/>
            <a:ext cx="166687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745614" y="4643120"/>
            <a:ext cx="297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/>
                <a:cs typeface="Arial Unicode MS"/>
              </a:rPr>
              <a:t>O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78053" y="4609783"/>
            <a:ext cx="39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60" dirty="0">
                <a:latin typeface="Arial Unicode MS"/>
                <a:cs typeface="Arial Unicode MS"/>
              </a:rPr>
              <a:t>O’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24483" y="5607840"/>
            <a:ext cx="652252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给定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3D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点，在左右图像中找到相应观测值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[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也称双目融合问题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]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34000" y="2895600"/>
            <a:ext cx="1295400" cy="1447800"/>
          </a:xfrm>
          <a:custGeom>
            <a:avLst/>
            <a:gdLst/>
            <a:ahLst/>
            <a:cxnLst/>
            <a:rect l="l" t="t" r="r" b="b"/>
            <a:pathLst>
              <a:path w="1295400" h="1447800">
                <a:moveTo>
                  <a:pt x="1295400" y="0"/>
                </a:moveTo>
                <a:lnTo>
                  <a:pt x="0" y="14478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90800" y="3124200"/>
            <a:ext cx="1143000" cy="533400"/>
          </a:xfrm>
          <a:custGeom>
            <a:avLst/>
            <a:gdLst/>
            <a:ahLst/>
            <a:cxnLst/>
            <a:rect l="l" t="t" r="r" b="b"/>
            <a:pathLst>
              <a:path w="1143000" h="533400">
                <a:moveTo>
                  <a:pt x="0" y="0"/>
                </a:moveTo>
                <a:lnTo>
                  <a:pt x="1143000" y="5334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16225" y="3201987"/>
            <a:ext cx="166688" cy="1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89650" y="3325812"/>
            <a:ext cx="166688" cy="1635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91200" y="1981199"/>
            <a:ext cx="3018790" cy="400685"/>
          </a:xfrm>
          <a:custGeom>
            <a:avLst/>
            <a:gdLst/>
            <a:ahLst/>
            <a:cxnLst/>
            <a:rect l="l" t="t" r="r" b="b"/>
            <a:pathLst>
              <a:path w="3018790" h="400685">
                <a:moveTo>
                  <a:pt x="0" y="400109"/>
                </a:moveTo>
                <a:lnTo>
                  <a:pt x="3018774" y="400109"/>
                </a:lnTo>
                <a:lnTo>
                  <a:pt x="3018774" y="0"/>
                </a:lnTo>
                <a:lnTo>
                  <a:pt x="0" y="0"/>
                </a:lnTo>
                <a:lnTo>
                  <a:pt x="0" y="400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869940" y="1929574"/>
            <a:ext cx="2993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5" dirty="0">
                <a:latin typeface="Heiti SC Medium" pitchFamily="2" charset="-128"/>
                <a:ea typeface="Heiti SC Medium" pitchFamily="2" charset="-128"/>
                <a:cs typeface="Arial Unicode MS"/>
              </a:rPr>
              <a:t>p’ </a:t>
            </a:r>
            <a:r>
              <a:rPr lang="zh-CN" altLang="en-US" sz="2400" spc="175" dirty="0">
                <a:latin typeface="Heiti SC Medium" pitchFamily="2" charset="-128"/>
                <a:ea typeface="Heiti SC Medium" pitchFamily="2" charset="-128"/>
                <a:cs typeface="Arial Unicode MS"/>
              </a:rPr>
              <a:t>属于 </a:t>
            </a:r>
            <a:r>
              <a:rPr sz="2400" spc="150" dirty="0">
                <a:latin typeface="Heiti SC Medium" pitchFamily="2" charset="-128"/>
                <a:ea typeface="Heiti SC Medium" pitchFamily="2" charset="-128"/>
                <a:cs typeface="Arial Unicode MS"/>
              </a:rPr>
              <a:t>l’ </a:t>
            </a:r>
            <a:r>
              <a:rPr sz="2400" spc="75" dirty="0">
                <a:latin typeface="Heiti SC Medium" pitchFamily="2" charset="-128"/>
                <a:ea typeface="Heiti SC Medium" pitchFamily="2" charset="-128"/>
                <a:cs typeface="Arial Unicode MS"/>
              </a:rPr>
              <a:t>= </a:t>
            </a:r>
            <a:r>
              <a:rPr sz="2400" spc="-229" dirty="0">
                <a:latin typeface="Heiti SC Medium" pitchFamily="2" charset="-128"/>
                <a:ea typeface="Heiti SC Medium" pitchFamily="2" charset="-128"/>
                <a:cs typeface="Arial Unicode MS"/>
              </a:rPr>
              <a:t>F</a:t>
            </a:r>
            <a:r>
              <a:rPr sz="2400" spc="-345" baseline="26041" dirty="0">
                <a:latin typeface="Heiti SC Medium" pitchFamily="2" charset="-128"/>
                <a:ea typeface="Heiti SC Medium" pitchFamily="2" charset="-128"/>
                <a:cs typeface="Arial Unicode MS"/>
              </a:rPr>
              <a:t>T</a:t>
            </a:r>
            <a:r>
              <a:rPr sz="2400" spc="-450" baseline="26041" dirty="0">
                <a:latin typeface="Heiti SC Medium" pitchFamily="2" charset="-128"/>
                <a:ea typeface="Heiti SC Medium" pitchFamily="2" charset="-128"/>
                <a:cs typeface="Arial Unicode MS"/>
              </a:rPr>
              <a:t> </a:t>
            </a:r>
            <a:r>
              <a:rPr sz="2400" spc="100" dirty="0">
                <a:latin typeface="Heiti SC Medium" pitchFamily="2" charset="-128"/>
                <a:ea typeface="Heiti SC Medium" pitchFamily="2" charset="-128"/>
                <a:cs typeface="Arial Unicode MS"/>
              </a:rPr>
              <a:t>p</a:t>
            </a:r>
            <a:endParaRPr sz="2400" dirty="0">
              <a:latin typeface="Heiti SC Medium" pitchFamily="2" charset="-128"/>
              <a:ea typeface="Heiti SC Medium" pitchFamily="2" charset="-128"/>
              <a:cs typeface="Arial Unicode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4800" y="2057399"/>
            <a:ext cx="3046730" cy="400685"/>
          </a:xfrm>
          <a:custGeom>
            <a:avLst/>
            <a:gdLst/>
            <a:ahLst/>
            <a:cxnLst/>
            <a:rect l="l" t="t" r="r" b="b"/>
            <a:pathLst>
              <a:path w="3046729" h="400685">
                <a:moveTo>
                  <a:pt x="0" y="400109"/>
                </a:moveTo>
                <a:lnTo>
                  <a:pt x="3046576" y="400109"/>
                </a:lnTo>
                <a:lnTo>
                  <a:pt x="3046576" y="0"/>
                </a:lnTo>
                <a:lnTo>
                  <a:pt x="0" y="0"/>
                </a:lnTo>
                <a:lnTo>
                  <a:pt x="0" y="400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77202" y="2005774"/>
            <a:ext cx="2823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Heiti SC Medium" pitchFamily="2" charset="-128"/>
                <a:ea typeface="Heiti SC Medium" pitchFamily="2" charset="-128"/>
                <a:cs typeface="Arial Unicode MS"/>
              </a:rPr>
              <a:t>p </a:t>
            </a:r>
            <a:r>
              <a:rPr lang="zh-CN" altLang="en-US" sz="2400" spc="10" dirty="0">
                <a:latin typeface="Heiti SC Medium" pitchFamily="2" charset="-128"/>
                <a:ea typeface="Heiti SC Medium" pitchFamily="2" charset="-128"/>
                <a:cs typeface="Arial Unicode MS"/>
              </a:rPr>
              <a:t>属于 </a:t>
            </a:r>
            <a:r>
              <a:rPr sz="2400" spc="55" dirty="0">
                <a:latin typeface="Heiti SC Medium" pitchFamily="2" charset="-128"/>
                <a:ea typeface="Heiti SC Medium" pitchFamily="2" charset="-128"/>
                <a:cs typeface="Arial Unicode MS"/>
              </a:rPr>
              <a:t>l </a:t>
            </a:r>
            <a:r>
              <a:rPr sz="2400" spc="75" dirty="0">
                <a:latin typeface="Heiti SC Medium" pitchFamily="2" charset="-128"/>
                <a:ea typeface="Heiti SC Medium" pitchFamily="2" charset="-128"/>
                <a:cs typeface="Arial Unicode MS"/>
              </a:rPr>
              <a:t>= </a:t>
            </a:r>
            <a:r>
              <a:rPr sz="2400" spc="-250" dirty="0">
                <a:latin typeface="Heiti SC Medium" pitchFamily="2" charset="-128"/>
                <a:ea typeface="Heiti SC Medium" pitchFamily="2" charset="-128"/>
                <a:cs typeface="Arial Unicode MS"/>
              </a:rPr>
              <a:t>F</a:t>
            </a:r>
            <a:r>
              <a:rPr sz="2400" spc="35" dirty="0">
                <a:latin typeface="Heiti SC Medium" pitchFamily="2" charset="-128"/>
                <a:ea typeface="Heiti SC Medium" pitchFamily="2" charset="-128"/>
                <a:cs typeface="Arial Unicode MS"/>
              </a:rPr>
              <a:t> </a:t>
            </a:r>
            <a:r>
              <a:rPr sz="2400" spc="165" dirty="0">
                <a:latin typeface="Heiti SC Medium" pitchFamily="2" charset="-128"/>
                <a:ea typeface="Heiti SC Medium" pitchFamily="2" charset="-128"/>
                <a:cs typeface="Arial Unicode MS"/>
              </a:rPr>
              <a:t>p’</a:t>
            </a:r>
            <a:endParaRPr sz="2400" dirty="0">
              <a:latin typeface="Heiti SC Medium" pitchFamily="2" charset="-128"/>
              <a:ea typeface="Heiti SC Medium" pitchFamily="2" charset="-128"/>
              <a:cs typeface="Arial Unicode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0" y="2819400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1828800" h="1371600">
                <a:moveTo>
                  <a:pt x="0" y="0"/>
                </a:moveTo>
                <a:lnTo>
                  <a:pt x="1828800" y="0"/>
                </a:lnTo>
                <a:lnTo>
                  <a:pt x="18288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57800" y="2819400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1828800" h="1371600">
                <a:moveTo>
                  <a:pt x="0" y="0"/>
                </a:moveTo>
                <a:lnTo>
                  <a:pt x="1828800" y="0"/>
                </a:lnTo>
                <a:lnTo>
                  <a:pt x="18288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66873" y="3290347"/>
            <a:ext cx="6562725" cy="19685"/>
          </a:xfrm>
          <a:custGeom>
            <a:avLst/>
            <a:gdLst/>
            <a:ahLst/>
            <a:cxnLst/>
            <a:rect l="l" t="t" r="r" b="b"/>
            <a:pathLst>
              <a:path w="6562725" h="19685">
                <a:moveTo>
                  <a:pt x="0" y="0"/>
                </a:moveTo>
                <a:lnTo>
                  <a:pt x="6562725" y="19590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24483" y="126174"/>
            <a:ext cx="64960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25" dirty="0">
                <a:latin typeface="黑体" panose="02010609060101010101" pitchFamily="49" charset="-122"/>
                <a:ea typeface="黑体" panose="02010609060101010101" pitchFamily="49" charset="-122"/>
              </a:rPr>
              <a:t>对应点问题</a:t>
            </a:r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343400" y="1814512"/>
            <a:ext cx="1125855" cy="1005205"/>
          </a:xfrm>
          <a:custGeom>
            <a:avLst/>
            <a:gdLst/>
            <a:ahLst/>
            <a:cxnLst/>
            <a:rect l="l" t="t" r="r" b="b"/>
            <a:pathLst>
              <a:path w="1125854" h="1005205">
                <a:moveTo>
                  <a:pt x="0" y="0"/>
                </a:moveTo>
                <a:lnTo>
                  <a:pt x="1125537" y="10048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52800" y="1916112"/>
            <a:ext cx="895350" cy="903605"/>
          </a:xfrm>
          <a:custGeom>
            <a:avLst/>
            <a:gdLst/>
            <a:ahLst/>
            <a:cxnLst/>
            <a:rect l="l" t="t" r="r" b="b"/>
            <a:pathLst>
              <a:path w="895350" h="903605">
                <a:moveTo>
                  <a:pt x="0" y="903287"/>
                </a:moveTo>
                <a:lnTo>
                  <a:pt x="89535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70500" y="2825047"/>
            <a:ext cx="180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6310">
              <a:lnSpc>
                <a:spcPct val="100000"/>
              </a:lnSpc>
              <a:spcBef>
                <a:spcPts val="100"/>
              </a:spcBef>
            </a:pPr>
            <a:r>
              <a:rPr sz="2400" spc="165" dirty="0">
                <a:latin typeface="Arial Unicode MS"/>
                <a:cs typeface="Arial Unicode MS"/>
              </a:rPr>
              <a:t>p’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51312" y="1698625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134143" y="0"/>
                </a:moveTo>
                <a:lnTo>
                  <a:pt x="91743" y="6838"/>
                </a:lnTo>
                <a:lnTo>
                  <a:pt x="54920" y="25881"/>
                </a:lnTo>
                <a:lnTo>
                  <a:pt x="25881" y="54920"/>
                </a:lnTo>
                <a:lnTo>
                  <a:pt x="6838" y="91743"/>
                </a:lnTo>
                <a:lnTo>
                  <a:pt x="0" y="134143"/>
                </a:lnTo>
                <a:lnTo>
                  <a:pt x="6838" y="176543"/>
                </a:lnTo>
                <a:lnTo>
                  <a:pt x="25881" y="213367"/>
                </a:lnTo>
                <a:lnTo>
                  <a:pt x="54920" y="242405"/>
                </a:lnTo>
                <a:lnTo>
                  <a:pt x="91743" y="261448"/>
                </a:lnTo>
                <a:lnTo>
                  <a:pt x="134143" y="268287"/>
                </a:lnTo>
                <a:lnTo>
                  <a:pt x="176543" y="261448"/>
                </a:lnTo>
                <a:lnTo>
                  <a:pt x="213367" y="242405"/>
                </a:lnTo>
                <a:lnTo>
                  <a:pt x="242405" y="213367"/>
                </a:lnTo>
                <a:lnTo>
                  <a:pt x="261448" y="176543"/>
                </a:lnTo>
                <a:lnTo>
                  <a:pt x="268287" y="134143"/>
                </a:lnTo>
                <a:lnTo>
                  <a:pt x="261448" y="91743"/>
                </a:lnTo>
                <a:lnTo>
                  <a:pt x="242405" y="54920"/>
                </a:lnTo>
                <a:lnTo>
                  <a:pt x="213367" y="25881"/>
                </a:lnTo>
                <a:lnTo>
                  <a:pt x="176543" y="6838"/>
                </a:lnTo>
                <a:lnTo>
                  <a:pt x="134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51312" y="1698625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0" y="134144"/>
                </a:moveTo>
                <a:lnTo>
                  <a:pt x="6838" y="91744"/>
                </a:lnTo>
                <a:lnTo>
                  <a:pt x="25881" y="54920"/>
                </a:lnTo>
                <a:lnTo>
                  <a:pt x="54920" y="25882"/>
                </a:lnTo>
                <a:lnTo>
                  <a:pt x="91743" y="6838"/>
                </a:lnTo>
                <a:lnTo>
                  <a:pt x="134143" y="0"/>
                </a:lnTo>
                <a:lnTo>
                  <a:pt x="176543" y="6838"/>
                </a:lnTo>
                <a:lnTo>
                  <a:pt x="213366" y="25882"/>
                </a:lnTo>
                <a:lnTo>
                  <a:pt x="242405" y="54920"/>
                </a:lnTo>
                <a:lnTo>
                  <a:pt x="261448" y="91744"/>
                </a:lnTo>
                <a:lnTo>
                  <a:pt x="268287" y="134144"/>
                </a:lnTo>
                <a:lnTo>
                  <a:pt x="261448" y="176543"/>
                </a:lnTo>
                <a:lnTo>
                  <a:pt x="242405" y="213367"/>
                </a:lnTo>
                <a:lnTo>
                  <a:pt x="213366" y="242405"/>
                </a:lnTo>
                <a:lnTo>
                  <a:pt x="176543" y="261449"/>
                </a:lnTo>
                <a:lnTo>
                  <a:pt x="134143" y="268288"/>
                </a:lnTo>
                <a:lnTo>
                  <a:pt x="91743" y="261449"/>
                </a:lnTo>
                <a:lnTo>
                  <a:pt x="54920" y="242405"/>
                </a:lnTo>
                <a:lnTo>
                  <a:pt x="25881" y="213367"/>
                </a:lnTo>
                <a:lnTo>
                  <a:pt x="6838" y="176543"/>
                </a:lnTo>
                <a:lnTo>
                  <a:pt x="0" y="134144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96715" y="1087120"/>
            <a:ext cx="2178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60" dirty="0">
                <a:latin typeface="Arial Unicode MS"/>
                <a:cs typeface="Arial Unicode MS"/>
              </a:rPr>
              <a:t>P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32262" y="1687512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134143" y="0"/>
                </a:moveTo>
                <a:lnTo>
                  <a:pt x="91743" y="6838"/>
                </a:lnTo>
                <a:lnTo>
                  <a:pt x="54920" y="25881"/>
                </a:lnTo>
                <a:lnTo>
                  <a:pt x="25881" y="54920"/>
                </a:lnTo>
                <a:lnTo>
                  <a:pt x="6838" y="91743"/>
                </a:lnTo>
                <a:lnTo>
                  <a:pt x="0" y="134143"/>
                </a:lnTo>
                <a:lnTo>
                  <a:pt x="6838" y="176543"/>
                </a:lnTo>
                <a:lnTo>
                  <a:pt x="25881" y="213367"/>
                </a:lnTo>
                <a:lnTo>
                  <a:pt x="54920" y="242405"/>
                </a:lnTo>
                <a:lnTo>
                  <a:pt x="91743" y="261448"/>
                </a:lnTo>
                <a:lnTo>
                  <a:pt x="134143" y="268287"/>
                </a:lnTo>
                <a:lnTo>
                  <a:pt x="176543" y="261448"/>
                </a:lnTo>
                <a:lnTo>
                  <a:pt x="213367" y="242405"/>
                </a:lnTo>
                <a:lnTo>
                  <a:pt x="242405" y="213367"/>
                </a:lnTo>
                <a:lnTo>
                  <a:pt x="261448" y="176543"/>
                </a:lnTo>
                <a:lnTo>
                  <a:pt x="268287" y="134143"/>
                </a:lnTo>
                <a:lnTo>
                  <a:pt x="261448" y="91743"/>
                </a:lnTo>
                <a:lnTo>
                  <a:pt x="242405" y="54920"/>
                </a:lnTo>
                <a:lnTo>
                  <a:pt x="213367" y="25881"/>
                </a:lnTo>
                <a:lnTo>
                  <a:pt x="176543" y="6838"/>
                </a:lnTo>
                <a:lnTo>
                  <a:pt x="134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32262" y="1687512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0" y="134143"/>
                </a:moveTo>
                <a:lnTo>
                  <a:pt x="6838" y="91743"/>
                </a:lnTo>
                <a:lnTo>
                  <a:pt x="25881" y="54920"/>
                </a:lnTo>
                <a:lnTo>
                  <a:pt x="54920" y="25881"/>
                </a:lnTo>
                <a:lnTo>
                  <a:pt x="91743" y="6838"/>
                </a:lnTo>
                <a:lnTo>
                  <a:pt x="134143" y="0"/>
                </a:lnTo>
                <a:lnTo>
                  <a:pt x="176543" y="6838"/>
                </a:lnTo>
                <a:lnTo>
                  <a:pt x="213366" y="25881"/>
                </a:lnTo>
                <a:lnTo>
                  <a:pt x="242405" y="54920"/>
                </a:lnTo>
                <a:lnTo>
                  <a:pt x="261448" y="91743"/>
                </a:lnTo>
                <a:lnTo>
                  <a:pt x="268287" y="134143"/>
                </a:lnTo>
                <a:lnTo>
                  <a:pt x="261448" y="176543"/>
                </a:lnTo>
                <a:lnTo>
                  <a:pt x="242405" y="213366"/>
                </a:lnTo>
                <a:lnTo>
                  <a:pt x="213366" y="242405"/>
                </a:lnTo>
                <a:lnTo>
                  <a:pt x="176543" y="261448"/>
                </a:lnTo>
                <a:lnTo>
                  <a:pt x="134143" y="268287"/>
                </a:lnTo>
                <a:lnTo>
                  <a:pt x="91743" y="261448"/>
                </a:lnTo>
                <a:lnTo>
                  <a:pt x="54920" y="242405"/>
                </a:lnTo>
                <a:lnTo>
                  <a:pt x="25881" y="213366"/>
                </a:lnTo>
                <a:lnTo>
                  <a:pt x="6838" y="176543"/>
                </a:lnTo>
                <a:lnTo>
                  <a:pt x="0" y="134143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65300" y="2806414"/>
            <a:ext cx="180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3495" algn="ctr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/>
                <a:cs typeface="Arial Unicode MS"/>
              </a:rPr>
              <a:t>p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16075" y="3282950"/>
            <a:ext cx="1284605" cy="1304925"/>
          </a:xfrm>
          <a:custGeom>
            <a:avLst/>
            <a:gdLst/>
            <a:ahLst/>
            <a:cxnLst/>
            <a:rect l="l" t="t" r="r" b="b"/>
            <a:pathLst>
              <a:path w="1284605" h="1304925">
                <a:moveTo>
                  <a:pt x="0" y="1304925"/>
                </a:moveTo>
                <a:lnTo>
                  <a:pt x="12842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2200" y="3408362"/>
            <a:ext cx="1348105" cy="1117600"/>
          </a:xfrm>
          <a:custGeom>
            <a:avLst/>
            <a:gdLst/>
            <a:ahLst/>
            <a:cxnLst/>
            <a:rect l="l" t="t" r="r" b="b"/>
            <a:pathLst>
              <a:path w="1348104" h="1117600">
                <a:moveTo>
                  <a:pt x="0" y="0"/>
                </a:moveTo>
                <a:lnTo>
                  <a:pt x="1347788" y="11176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16225" y="3201987"/>
            <a:ext cx="166688" cy="161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00750" y="3257550"/>
            <a:ext cx="166688" cy="163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33525" y="4506912"/>
            <a:ext cx="166688" cy="1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37437" y="4445000"/>
            <a:ext cx="166687" cy="161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745614" y="4643120"/>
            <a:ext cx="297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/>
                <a:cs typeface="Arial Unicode MS"/>
              </a:rPr>
              <a:t>O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78053" y="4609783"/>
            <a:ext cx="39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60" dirty="0">
                <a:latin typeface="Arial Unicode MS"/>
                <a:cs typeface="Arial Unicode MS"/>
              </a:rPr>
              <a:t>O’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8058" y="5729142"/>
            <a:ext cx="7708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校正图像后，问题就容易多了！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849120"/>
            <a:ext cx="6371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243204" algn="l"/>
                <a:tab pos="3446779" algn="l"/>
              </a:tabLst>
            </a:pPr>
            <a:r>
              <a:rPr lang="zh-CN" altLang="en-US" sz="2400" spc="10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协作模型 </a:t>
            </a:r>
            <a:r>
              <a:rPr sz="2400" spc="110" dirty="0">
                <a:latin typeface="Arial Unicode MS"/>
                <a:cs typeface="Arial Unicode MS"/>
              </a:rPr>
              <a:t>(Marr </a:t>
            </a:r>
            <a:r>
              <a:rPr sz="2400" spc="50" dirty="0">
                <a:latin typeface="Arial Unicode MS"/>
                <a:cs typeface="Arial Unicode MS"/>
              </a:rPr>
              <a:t>and </a:t>
            </a:r>
            <a:r>
              <a:rPr sz="2400" spc="10" dirty="0">
                <a:latin typeface="Arial Unicode MS"/>
                <a:cs typeface="Arial Unicode MS"/>
              </a:rPr>
              <a:t>Poggio,</a:t>
            </a:r>
            <a:r>
              <a:rPr sz="2400" spc="-25" dirty="0">
                <a:latin typeface="Arial Unicode MS"/>
                <a:cs typeface="Arial Unicode MS"/>
              </a:rPr>
              <a:t> </a:t>
            </a:r>
            <a:r>
              <a:rPr sz="2400" spc="25" dirty="0">
                <a:latin typeface="Arial Unicode MS"/>
                <a:cs typeface="Arial Unicode MS"/>
              </a:rPr>
              <a:t>1976)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" y="2590800"/>
            <a:ext cx="4724400" cy="402674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397510" indent="-229870">
              <a:lnSpc>
                <a:spcPct val="100000"/>
              </a:lnSpc>
              <a:spcBef>
                <a:spcPts val="260"/>
              </a:spcBef>
              <a:buSzPct val="95833"/>
              <a:buChar char="•"/>
              <a:tabLst>
                <a:tab pos="398145" algn="l"/>
              </a:tabLst>
            </a:pPr>
            <a:r>
              <a:rPr lang="zh-CN" altLang="en-US" sz="2400" spc="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相关法</a:t>
            </a:r>
            <a:r>
              <a:rPr sz="2400" spc="-10" dirty="0">
                <a:latin typeface="Arial Unicode MS"/>
                <a:cs typeface="Arial Unicode MS"/>
              </a:rPr>
              <a:t>(1970--)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24483" y="126174"/>
            <a:ext cx="64960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25" dirty="0">
                <a:latin typeface="黑体" panose="02010609060101010101" pitchFamily="49" charset="-122"/>
                <a:ea typeface="黑体" panose="02010609060101010101" pitchFamily="49" charset="-122"/>
              </a:rPr>
              <a:t>对应点问题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07340" y="3373120"/>
            <a:ext cx="8488045" cy="883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243204" algn="l"/>
              </a:tabLst>
            </a:pPr>
            <a:r>
              <a:rPr lang="zh-CN" altLang="en-US" sz="2400" spc="9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多尺度边缘匹配 </a:t>
            </a:r>
            <a:r>
              <a:rPr sz="2400" spc="90" dirty="0">
                <a:latin typeface="Arial Unicode MS"/>
                <a:cs typeface="Arial Unicode MS"/>
              </a:rPr>
              <a:t>(Marr, </a:t>
            </a:r>
            <a:r>
              <a:rPr sz="2400" spc="5" dirty="0">
                <a:latin typeface="Arial Unicode MS"/>
                <a:cs typeface="Arial Unicode MS"/>
              </a:rPr>
              <a:t>Poggio </a:t>
            </a:r>
            <a:r>
              <a:rPr sz="2400" spc="50" dirty="0">
                <a:latin typeface="Arial Unicode MS"/>
                <a:cs typeface="Arial Unicode MS"/>
              </a:rPr>
              <a:t>and </a:t>
            </a:r>
            <a:r>
              <a:rPr sz="2400" spc="10" dirty="0">
                <a:latin typeface="Arial Unicode MS"/>
                <a:cs typeface="Arial Unicode MS"/>
              </a:rPr>
              <a:t>Grimson,</a:t>
            </a:r>
            <a:r>
              <a:rPr sz="2400" spc="290" dirty="0">
                <a:latin typeface="Arial Unicode MS"/>
                <a:cs typeface="Arial Unicode MS"/>
              </a:rPr>
              <a:t> </a:t>
            </a:r>
            <a:r>
              <a:rPr sz="2400" spc="15" dirty="0">
                <a:latin typeface="Arial Unicode MS"/>
                <a:cs typeface="Arial Unicode MS"/>
              </a:rPr>
              <a:t>1979-81)</a:t>
            </a:r>
            <a:endParaRPr sz="2400" dirty="0">
              <a:latin typeface="Arial Unicode MS"/>
              <a:cs typeface="Arial Unicode MS"/>
            </a:endParaRPr>
          </a:p>
          <a:p>
            <a:pPr marR="525145" algn="r">
              <a:lnSpc>
                <a:spcPct val="100000"/>
              </a:lnSpc>
              <a:spcBef>
                <a:spcPts val="1950"/>
              </a:spcBef>
            </a:pPr>
            <a:r>
              <a:rPr sz="1600" spc="-35" dirty="0">
                <a:solidFill>
                  <a:srgbClr val="CC3300"/>
                </a:solidFill>
                <a:latin typeface="Arial Unicode MS"/>
                <a:cs typeface="Arial Unicode MS"/>
              </a:rPr>
              <a:t>[FP] </a:t>
            </a:r>
            <a:r>
              <a:rPr sz="1600" spc="0" dirty="0">
                <a:latin typeface="Arial Unicode MS"/>
                <a:cs typeface="Arial Unicode MS"/>
              </a:rPr>
              <a:t>Chapters:</a:t>
            </a:r>
            <a:r>
              <a:rPr sz="1600" spc="80" dirty="0">
                <a:latin typeface="Arial Unicode MS"/>
                <a:cs typeface="Arial Unicode MS"/>
              </a:rPr>
              <a:t> </a:t>
            </a:r>
            <a:r>
              <a:rPr sz="1600" spc="90" dirty="0">
                <a:latin typeface="Arial Unicode MS"/>
                <a:cs typeface="Arial Unicode MS"/>
              </a:rPr>
              <a:t>7</a:t>
            </a:r>
            <a:endParaRPr sz="1600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57800" y="838200"/>
            <a:ext cx="2743200" cy="2124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6800" y="838200"/>
            <a:ext cx="2743200" cy="2109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09800" y="1295399"/>
            <a:ext cx="316865" cy="427355"/>
          </a:xfrm>
          <a:custGeom>
            <a:avLst/>
            <a:gdLst/>
            <a:ahLst/>
            <a:cxnLst/>
            <a:rect l="l" t="t" r="r" b="b"/>
            <a:pathLst>
              <a:path w="316864" h="427355">
                <a:moveTo>
                  <a:pt x="0" y="427118"/>
                </a:moveTo>
                <a:lnTo>
                  <a:pt x="316606" y="427118"/>
                </a:lnTo>
                <a:lnTo>
                  <a:pt x="316606" y="0"/>
                </a:lnTo>
                <a:lnTo>
                  <a:pt x="0" y="0"/>
                </a:lnTo>
                <a:lnTo>
                  <a:pt x="0" y="4271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90750" y="1377709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>
                <a:moveTo>
                  <a:pt x="0" y="0"/>
                </a:moveTo>
                <a:lnTo>
                  <a:pt x="172694" y="0"/>
                </a:lnTo>
              </a:path>
            </a:pathLst>
          </a:custGeom>
          <a:ln w="16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09800" y="1225750"/>
            <a:ext cx="316865" cy="4356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90"/>
              </a:spcBef>
            </a:pPr>
            <a:r>
              <a:rPr sz="2700" i="1" spc="0" dirty="0">
                <a:latin typeface="Times New Roman"/>
                <a:cs typeface="Times New Roman"/>
              </a:rPr>
              <a:t>p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3865" y="164782"/>
            <a:ext cx="47371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55" dirty="0">
                <a:latin typeface="黑体" panose="02010609060101010101" pitchFamily="49" charset="-122"/>
                <a:ea typeface="黑体" panose="02010609060101010101" pitchFamily="49" charset="-122"/>
              </a:rPr>
              <a:t>相关法</a:t>
            </a:r>
            <a:r>
              <a:rPr spc="-15" dirty="0">
                <a:latin typeface="黑体" panose="02010609060101010101" pitchFamily="49" charset="-122"/>
                <a:ea typeface="黑体" panose="02010609060101010101" pitchFamily="49" charset="-122"/>
              </a:rPr>
              <a:t>(1970--)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54100" y="844550"/>
            <a:ext cx="2741930" cy="2141855"/>
          </a:xfrm>
          <a:custGeom>
            <a:avLst/>
            <a:gdLst/>
            <a:ahLst/>
            <a:cxnLst/>
            <a:rect l="l" t="t" r="r" b="b"/>
            <a:pathLst>
              <a:path w="2741929" h="2141855">
                <a:moveTo>
                  <a:pt x="0" y="0"/>
                </a:moveTo>
                <a:lnTo>
                  <a:pt x="2741613" y="0"/>
                </a:lnTo>
                <a:lnTo>
                  <a:pt x="2741613" y="2141538"/>
                </a:lnTo>
                <a:lnTo>
                  <a:pt x="0" y="21415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6800" y="838200"/>
            <a:ext cx="2743200" cy="2133600"/>
          </a:xfrm>
          <a:custGeom>
            <a:avLst/>
            <a:gdLst/>
            <a:ahLst/>
            <a:cxnLst/>
            <a:rect l="l" t="t" r="r" b="b"/>
            <a:pathLst>
              <a:path w="2743200" h="2133600">
                <a:moveTo>
                  <a:pt x="0" y="0"/>
                </a:moveTo>
                <a:lnTo>
                  <a:pt x="2743200" y="0"/>
                </a:lnTo>
                <a:lnTo>
                  <a:pt x="2743200" y="2133600"/>
                </a:lnTo>
                <a:lnTo>
                  <a:pt x="0" y="2133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90750" y="1885950"/>
            <a:ext cx="166688" cy="1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64943" y="838200"/>
            <a:ext cx="2741930" cy="2141855"/>
          </a:xfrm>
          <a:custGeom>
            <a:avLst/>
            <a:gdLst/>
            <a:ahLst/>
            <a:cxnLst/>
            <a:rect l="l" t="t" r="r" b="b"/>
            <a:pathLst>
              <a:path w="2741929" h="2141855">
                <a:moveTo>
                  <a:pt x="0" y="0"/>
                </a:moveTo>
                <a:lnTo>
                  <a:pt x="2741613" y="0"/>
                </a:lnTo>
                <a:lnTo>
                  <a:pt x="2741613" y="2141538"/>
                </a:lnTo>
                <a:lnTo>
                  <a:pt x="0" y="21415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3400" y="1981200"/>
            <a:ext cx="8067675" cy="0"/>
          </a:xfrm>
          <a:custGeom>
            <a:avLst/>
            <a:gdLst/>
            <a:ahLst/>
            <a:cxnLst/>
            <a:rect l="l" t="t" r="r" b="b"/>
            <a:pathLst>
              <a:path w="8067675">
                <a:moveTo>
                  <a:pt x="0" y="0"/>
                </a:moveTo>
                <a:lnTo>
                  <a:pt x="8067675" y="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69339" y="2996374"/>
            <a:ext cx="7835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latin typeface="Arial Unicode MS"/>
                <a:cs typeface="Arial Unicode MS"/>
              </a:rPr>
              <a:t>image</a:t>
            </a:r>
            <a:r>
              <a:rPr sz="1600" spc="-20" dirty="0">
                <a:latin typeface="Arial Unicode MS"/>
                <a:cs typeface="Arial Unicode MS"/>
              </a:rPr>
              <a:t> </a:t>
            </a:r>
            <a:r>
              <a:rPr sz="1600" spc="90" dirty="0">
                <a:latin typeface="Arial Unicode MS"/>
                <a:cs typeface="Arial Unicode MS"/>
              </a:rPr>
              <a:t>1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457950" y="1885950"/>
            <a:ext cx="166688" cy="1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80225" y="1143000"/>
            <a:ext cx="360045" cy="462280"/>
          </a:xfrm>
          <a:custGeom>
            <a:avLst/>
            <a:gdLst/>
            <a:ahLst/>
            <a:cxnLst/>
            <a:rect l="l" t="t" r="r" b="b"/>
            <a:pathLst>
              <a:path w="360045" h="462280">
                <a:moveTo>
                  <a:pt x="0" y="461664"/>
                </a:moveTo>
                <a:lnTo>
                  <a:pt x="359592" y="461664"/>
                </a:lnTo>
                <a:lnTo>
                  <a:pt x="359592" y="0"/>
                </a:lnTo>
                <a:lnTo>
                  <a:pt x="0" y="0"/>
                </a:lnTo>
                <a:lnTo>
                  <a:pt x="0" y="4616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05400" y="1143000"/>
            <a:ext cx="1371600" cy="462280"/>
          </a:xfrm>
          <a:custGeom>
            <a:avLst/>
            <a:gdLst/>
            <a:ahLst/>
            <a:cxnLst/>
            <a:rect l="l" t="t" r="r" b="b"/>
            <a:pathLst>
              <a:path w="1371600" h="462280">
                <a:moveTo>
                  <a:pt x="0" y="461664"/>
                </a:moveTo>
                <a:lnTo>
                  <a:pt x="1371600" y="461664"/>
                </a:lnTo>
                <a:lnTo>
                  <a:pt x="1371600" y="0"/>
                </a:lnTo>
                <a:lnTo>
                  <a:pt x="0" y="0"/>
                </a:lnTo>
                <a:lnTo>
                  <a:pt x="0" y="4616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617754" y="1164262"/>
            <a:ext cx="200025" cy="3962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400" spc="55" dirty="0">
                <a:latin typeface="Arial Unicode MS"/>
                <a:cs typeface="Arial Unicode MS"/>
              </a:rPr>
              <a:t>i</a:t>
            </a:r>
            <a:r>
              <a:rPr sz="2400" spc="-229" dirty="0">
                <a:latin typeface="Arial Unicode MS"/>
                <a:cs typeface="Arial Unicode MS"/>
              </a:rPr>
              <a:t>s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477000" y="1143214"/>
            <a:ext cx="403225" cy="457200"/>
          </a:xfrm>
          <a:custGeom>
            <a:avLst/>
            <a:gdLst/>
            <a:ahLst/>
            <a:cxnLst/>
            <a:rect l="l" t="t" r="r" b="b"/>
            <a:pathLst>
              <a:path w="403225" h="457200">
                <a:moveTo>
                  <a:pt x="0" y="456986"/>
                </a:moveTo>
                <a:lnTo>
                  <a:pt x="403225" y="456986"/>
                </a:lnTo>
                <a:lnTo>
                  <a:pt x="403225" y="0"/>
                </a:lnTo>
                <a:lnTo>
                  <a:pt x="0" y="0"/>
                </a:lnTo>
                <a:lnTo>
                  <a:pt x="0" y="4569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58005" y="1254336"/>
            <a:ext cx="173355" cy="0"/>
          </a:xfrm>
          <a:custGeom>
            <a:avLst/>
            <a:gdLst/>
            <a:ahLst/>
            <a:cxnLst/>
            <a:rect l="l" t="t" r="r" b="b"/>
            <a:pathLst>
              <a:path w="173354">
                <a:moveTo>
                  <a:pt x="0" y="0"/>
                </a:moveTo>
                <a:lnTo>
                  <a:pt x="172810" y="0"/>
                </a:lnTo>
              </a:path>
            </a:pathLst>
          </a:custGeom>
          <a:ln w="169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84140" y="1125380"/>
            <a:ext cx="2808605" cy="43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20545" algn="l"/>
              </a:tabLst>
            </a:pPr>
            <a:r>
              <a:rPr sz="2400" spc="55" dirty="0">
                <a:latin typeface="Arial Unicode MS"/>
                <a:cs typeface="Arial Unicode MS"/>
              </a:rPr>
              <a:t>Where </a:t>
            </a:r>
            <a:r>
              <a:rPr sz="2400" spc="-85" dirty="0">
                <a:latin typeface="Arial Unicode MS"/>
                <a:cs typeface="Arial Unicode MS"/>
              </a:rPr>
              <a:t>is</a:t>
            </a:r>
            <a:r>
              <a:rPr sz="2400" spc="235" dirty="0">
                <a:latin typeface="Arial Unicode MS"/>
                <a:cs typeface="Arial Unicode MS"/>
              </a:rPr>
              <a:t> </a:t>
            </a:r>
            <a:r>
              <a:rPr sz="4050" i="1" spc="7" baseline="4115" dirty="0">
                <a:latin typeface="Times New Roman"/>
                <a:cs typeface="Times New Roman"/>
              </a:rPr>
              <a:t>p</a:t>
            </a:r>
            <a:r>
              <a:rPr sz="4050" i="1" spc="-562" baseline="4115" dirty="0">
                <a:latin typeface="Times New Roman"/>
                <a:cs typeface="Times New Roman"/>
              </a:rPr>
              <a:t> </a:t>
            </a:r>
            <a:r>
              <a:rPr sz="4050" baseline="4115" dirty="0">
                <a:latin typeface="Times New Roman"/>
                <a:cs typeface="Times New Roman"/>
              </a:rPr>
              <a:t>'	</a:t>
            </a:r>
            <a:r>
              <a:rPr sz="2400" spc="-165" dirty="0">
                <a:latin typeface="Arial Unicode MS"/>
                <a:cs typeface="Arial Unicode MS"/>
              </a:rPr>
              <a:t>?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60340" y="2996374"/>
            <a:ext cx="7924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" dirty="0">
                <a:latin typeface="Arial Unicode MS"/>
                <a:cs typeface="Arial Unicode MS"/>
              </a:rPr>
              <a:t>Image</a:t>
            </a:r>
            <a:r>
              <a:rPr sz="1600" spc="-10" dirty="0">
                <a:latin typeface="Arial Unicode MS"/>
                <a:cs typeface="Arial Unicode MS"/>
              </a:rPr>
              <a:t> </a:t>
            </a:r>
            <a:r>
              <a:rPr sz="1600" spc="90" dirty="0">
                <a:latin typeface="Arial Unicode MS"/>
                <a:cs typeface="Arial Unicode MS"/>
              </a:rPr>
              <a:t>2</a:t>
            </a:r>
            <a:endParaRPr sz="16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342502" y="5105400"/>
                <a:ext cx="1258806" cy="1054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40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502" y="5105400"/>
                <a:ext cx="1258806" cy="10548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712772" y="5085490"/>
                <a:ext cx="1434880" cy="1094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zh-CN" altLang="en-US" sz="240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acc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772" y="5085490"/>
                <a:ext cx="1434880" cy="109465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443865" y="164782"/>
            <a:ext cx="47371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55" dirty="0">
                <a:latin typeface="黑体" panose="02010609060101010101" pitchFamily="49" charset="-122"/>
                <a:ea typeface="黑体" panose="02010609060101010101" pitchFamily="49" charset="-122"/>
              </a:rPr>
              <a:t>相关法</a:t>
            </a:r>
            <a:r>
              <a:rPr lang="en-US" altLang="zh-CN" spc="-15" dirty="0">
                <a:latin typeface="黑体" panose="02010609060101010101" pitchFamily="49" charset="-122"/>
                <a:ea typeface="黑体" panose="02010609060101010101" pitchFamily="49" charset="-122"/>
              </a:rPr>
              <a:t>(1970--)</a:t>
            </a:r>
            <a:endParaRPr dirty="0"/>
          </a:p>
        </p:txBody>
      </p:sp>
      <p:grpSp>
        <p:nvGrpSpPr>
          <p:cNvPr id="47" name="组合 46"/>
          <p:cNvGrpSpPr/>
          <p:nvPr/>
        </p:nvGrpSpPr>
        <p:grpSpPr>
          <a:xfrm>
            <a:off x="457200" y="838200"/>
            <a:ext cx="8077835" cy="3224974"/>
            <a:chOff x="457200" y="838200"/>
            <a:chExt cx="8077835" cy="3224974"/>
          </a:xfrm>
        </p:grpSpPr>
        <p:sp>
          <p:nvSpPr>
            <p:cNvPr id="2" name="object 2"/>
            <p:cNvSpPr/>
            <p:nvPr/>
          </p:nvSpPr>
          <p:spPr>
            <a:xfrm>
              <a:off x="5257800" y="838200"/>
              <a:ext cx="2743198" cy="21092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1066799" y="838200"/>
              <a:ext cx="2707827" cy="2133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09800" y="1142999"/>
              <a:ext cx="316865" cy="427355"/>
            </a:xfrm>
            <a:custGeom>
              <a:avLst/>
              <a:gdLst/>
              <a:ahLst/>
              <a:cxnLst/>
              <a:rect l="l" t="t" r="r" b="b"/>
              <a:pathLst>
                <a:path w="316864" h="427355">
                  <a:moveTo>
                    <a:pt x="0" y="427118"/>
                  </a:moveTo>
                  <a:lnTo>
                    <a:pt x="316606" y="427118"/>
                  </a:lnTo>
                  <a:lnTo>
                    <a:pt x="316606" y="0"/>
                  </a:lnTo>
                  <a:lnTo>
                    <a:pt x="0" y="0"/>
                  </a:lnTo>
                  <a:lnTo>
                    <a:pt x="0" y="4271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90750" y="1225309"/>
              <a:ext cx="172720" cy="0"/>
            </a:xfrm>
            <a:custGeom>
              <a:avLst/>
              <a:gdLst/>
              <a:ahLst/>
              <a:cxnLst/>
              <a:rect l="l" t="t" r="r" b="b"/>
              <a:pathLst>
                <a:path w="172719">
                  <a:moveTo>
                    <a:pt x="0" y="0"/>
                  </a:moveTo>
                  <a:lnTo>
                    <a:pt x="172694" y="0"/>
                  </a:lnTo>
                </a:path>
              </a:pathLst>
            </a:custGeom>
            <a:ln w="16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2209800" y="1073350"/>
              <a:ext cx="316865" cy="435609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80645">
                <a:lnSpc>
                  <a:spcPct val="100000"/>
                </a:lnSpc>
                <a:spcBef>
                  <a:spcPts val="90"/>
                </a:spcBef>
              </a:pPr>
              <a:r>
                <a:rPr sz="2700" i="1" spc="0" dirty="0">
                  <a:latin typeface="Times New Roman"/>
                  <a:cs typeface="Times New Roman"/>
                </a:rPr>
                <a:t>p</a:t>
              </a:r>
              <a:endParaRPr sz="2700" dirty="0">
                <a:latin typeface="Times New Roman"/>
                <a:cs typeface="Times New Roman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054100" y="84455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6800" y="838200"/>
              <a:ext cx="2743200" cy="2133600"/>
            </a:xfrm>
            <a:custGeom>
              <a:avLst/>
              <a:gdLst/>
              <a:ahLst/>
              <a:cxnLst/>
              <a:rect l="l" t="t" r="r" b="b"/>
              <a:pathLst>
                <a:path w="2743200" h="2133600">
                  <a:moveTo>
                    <a:pt x="0" y="0"/>
                  </a:moveTo>
                  <a:lnTo>
                    <a:pt x="2743200" y="0"/>
                  </a:lnTo>
                  <a:lnTo>
                    <a:pt x="2743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14550" y="18097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64943" y="83820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" y="1905000"/>
              <a:ext cx="8067675" cy="0"/>
            </a:xfrm>
            <a:custGeom>
              <a:avLst/>
              <a:gdLst/>
              <a:ahLst/>
              <a:cxnLst/>
              <a:rect l="l" t="t" r="r" b="b"/>
              <a:pathLst>
                <a:path w="8067675">
                  <a:moveTo>
                    <a:pt x="0" y="0"/>
                  </a:moveTo>
                  <a:lnTo>
                    <a:pt x="8067675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57400" y="1676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1069339" y="2996374"/>
              <a:ext cx="78359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5" dirty="0">
                  <a:latin typeface="Arial Unicode MS"/>
                  <a:cs typeface="Arial Unicode MS"/>
                </a:rPr>
                <a:t>image</a:t>
              </a:r>
              <a:r>
                <a:rPr sz="1600" spc="-2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1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6381750" y="18097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80225" y="1143000"/>
              <a:ext cx="360045" cy="462280"/>
            </a:xfrm>
            <a:custGeom>
              <a:avLst/>
              <a:gdLst/>
              <a:ahLst/>
              <a:cxnLst/>
              <a:rect l="l" t="t" r="r" b="b"/>
              <a:pathLst>
                <a:path w="360045" h="462280">
                  <a:moveTo>
                    <a:pt x="0" y="461664"/>
                  </a:moveTo>
                  <a:lnTo>
                    <a:pt x="359592" y="461664"/>
                  </a:lnTo>
                  <a:lnTo>
                    <a:pt x="359592" y="0"/>
                  </a:lnTo>
                  <a:lnTo>
                    <a:pt x="0" y="0"/>
                  </a:lnTo>
                  <a:lnTo>
                    <a:pt x="0" y="4616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05400" y="1143000"/>
              <a:ext cx="1371600" cy="462280"/>
            </a:xfrm>
            <a:custGeom>
              <a:avLst/>
              <a:gdLst/>
              <a:ahLst/>
              <a:cxnLst/>
              <a:rect l="l" t="t" r="r" b="b"/>
              <a:pathLst>
                <a:path w="1371600" h="462280">
                  <a:moveTo>
                    <a:pt x="0" y="461664"/>
                  </a:moveTo>
                  <a:lnTo>
                    <a:pt x="1371600" y="461664"/>
                  </a:lnTo>
                  <a:lnTo>
                    <a:pt x="1371600" y="0"/>
                  </a:lnTo>
                  <a:lnTo>
                    <a:pt x="0" y="0"/>
                  </a:lnTo>
                  <a:lnTo>
                    <a:pt x="0" y="4616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6617754" y="1164262"/>
              <a:ext cx="200025" cy="39624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90"/>
                </a:spcBef>
              </a:pPr>
              <a:r>
                <a:rPr sz="2400" spc="55" dirty="0">
                  <a:latin typeface="Arial Unicode MS"/>
                  <a:cs typeface="Arial Unicode MS"/>
                </a:rPr>
                <a:t>i</a:t>
              </a:r>
              <a:r>
                <a:rPr sz="2400" spc="-229" dirty="0">
                  <a:latin typeface="Arial Unicode MS"/>
                  <a:cs typeface="Arial Unicode MS"/>
                </a:rPr>
                <a:t>s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6477000" y="1143214"/>
              <a:ext cx="403225" cy="457200"/>
            </a:xfrm>
            <a:custGeom>
              <a:avLst/>
              <a:gdLst/>
              <a:ahLst/>
              <a:cxnLst/>
              <a:rect l="l" t="t" r="r" b="b"/>
              <a:pathLst>
                <a:path w="403225" h="457200">
                  <a:moveTo>
                    <a:pt x="0" y="456986"/>
                  </a:moveTo>
                  <a:lnTo>
                    <a:pt x="403225" y="456986"/>
                  </a:lnTo>
                  <a:lnTo>
                    <a:pt x="403225" y="0"/>
                  </a:lnTo>
                  <a:lnTo>
                    <a:pt x="0" y="0"/>
                  </a:lnTo>
                  <a:lnTo>
                    <a:pt x="0" y="4569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58005" y="1254336"/>
              <a:ext cx="173355" cy="0"/>
            </a:xfrm>
            <a:custGeom>
              <a:avLst/>
              <a:gdLst/>
              <a:ahLst/>
              <a:cxnLst/>
              <a:rect l="l" t="t" r="r" b="b"/>
              <a:pathLst>
                <a:path w="173354">
                  <a:moveTo>
                    <a:pt x="0" y="0"/>
                  </a:moveTo>
                  <a:lnTo>
                    <a:pt x="172810" y="0"/>
                  </a:lnTo>
                </a:path>
              </a:pathLst>
            </a:custGeom>
            <a:ln w="169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5184140" y="1125380"/>
              <a:ext cx="1983105" cy="4368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  <a:tabLst>
                  <a:tab pos="1820545" algn="l"/>
                </a:tabLst>
              </a:pPr>
              <a:r>
                <a:rPr sz="2400" spc="155" dirty="0">
                  <a:latin typeface="Arial Unicode MS"/>
                  <a:cs typeface="Arial Unicode MS"/>
                </a:rPr>
                <a:t>W</a:t>
              </a:r>
              <a:r>
                <a:rPr sz="2400" spc="85" dirty="0">
                  <a:latin typeface="Arial Unicode MS"/>
                  <a:cs typeface="Arial Unicode MS"/>
                </a:rPr>
                <a:t>h</a:t>
              </a:r>
              <a:r>
                <a:rPr sz="2400" spc="-15" dirty="0">
                  <a:latin typeface="Arial Unicode MS"/>
                  <a:cs typeface="Arial Unicode MS"/>
                </a:rPr>
                <a:t>e</a:t>
              </a:r>
              <a:r>
                <a:rPr sz="2400" spc="75" dirty="0">
                  <a:latin typeface="Arial Unicode MS"/>
                  <a:cs typeface="Arial Unicode MS"/>
                </a:rPr>
                <a:t>r</a:t>
              </a:r>
              <a:r>
                <a:rPr sz="2400" spc="-10" dirty="0">
                  <a:latin typeface="Arial Unicode MS"/>
                  <a:cs typeface="Arial Unicode MS"/>
                </a:rPr>
                <a:t>e</a:t>
              </a:r>
              <a:r>
                <a:rPr sz="2400" spc="60" dirty="0">
                  <a:latin typeface="Arial Unicode MS"/>
                  <a:cs typeface="Arial Unicode MS"/>
                </a:rPr>
                <a:t> </a:t>
              </a:r>
              <a:r>
                <a:rPr sz="2400" spc="55" dirty="0">
                  <a:latin typeface="Arial Unicode MS"/>
                  <a:cs typeface="Arial Unicode MS"/>
                </a:rPr>
                <a:t>i</a:t>
              </a:r>
              <a:r>
                <a:rPr sz="2400" spc="-229" dirty="0">
                  <a:latin typeface="Arial Unicode MS"/>
                  <a:cs typeface="Arial Unicode MS"/>
                </a:rPr>
                <a:t>s</a:t>
              </a:r>
              <a:r>
                <a:rPr sz="2400" spc="215" dirty="0">
                  <a:latin typeface="Arial Unicode MS"/>
                  <a:cs typeface="Arial Unicode MS"/>
                </a:rPr>
                <a:t> </a:t>
              </a:r>
              <a:r>
                <a:rPr sz="4050" i="1" spc="7" baseline="4115" dirty="0">
                  <a:latin typeface="Times New Roman"/>
                  <a:cs typeface="Times New Roman"/>
                </a:rPr>
                <a:t>p</a:t>
              </a:r>
              <a:r>
                <a:rPr sz="4050" i="1" spc="-562" baseline="4115" dirty="0">
                  <a:latin typeface="Times New Roman"/>
                  <a:cs typeface="Times New Roman"/>
                </a:rPr>
                <a:t> </a:t>
              </a:r>
              <a:r>
                <a:rPr sz="4050" baseline="4115" dirty="0">
                  <a:latin typeface="Times New Roman"/>
                  <a:cs typeface="Times New Roman"/>
                </a:rPr>
                <a:t>'	</a:t>
              </a:r>
              <a:r>
                <a:rPr sz="2400" spc="-165" dirty="0">
                  <a:latin typeface="Arial Unicode MS"/>
                  <a:cs typeface="Arial Unicode MS"/>
                </a:rPr>
                <a:t>?</a:t>
              </a:r>
              <a:endParaRPr sz="2400" dirty="0">
                <a:latin typeface="Arial Unicode MS"/>
                <a:cs typeface="Arial Unicode MS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5260340" y="2996374"/>
              <a:ext cx="79248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0" dirty="0">
                  <a:latin typeface="Arial Unicode MS"/>
                  <a:cs typeface="Arial Unicode MS"/>
                </a:rPr>
                <a:t>Image</a:t>
              </a:r>
              <a:r>
                <a:rPr sz="1600" spc="-1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2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3660140" y="3793934"/>
              <a:ext cx="38989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" dirty="0">
                  <a:latin typeface="Arial Unicode MS"/>
                  <a:cs typeface="Arial Unicode MS"/>
                </a:rPr>
                <a:t>1</a:t>
              </a:r>
              <a:r>
                <a:rPr sz="1600" spc="90" dirty="0">
                  <a:latin typeface="Arial Unicode MS"/>
                  <a:cs typeface="Arial Unicode MS"/>
                </a:rPr>
                <a:t>00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2286000" y="2057400"/>
              <a:ext cx="1266825" cy="1790700"/>
            </a:xfrm>
            <a:custGeom>
              <a:avLst/>
              <a:gdLst/>
              <a:ahLst/>
              <a:cxnLst/>
              <a:rect l="l" t="t" r="r" b="b"/>
              <a:pathLst>
                <a:path w="1266825" h="1790700">
                  <a:moveTo>
                    <a:pt x="0" y="0"/>
                  </a:moveTo>
                  <a:lnTo>
                    <a:pt x="1266825" y="17907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57800" y="1676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8384540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5257800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4193540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066800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342502" y="5105400"/>
                <a:ext cx="1258806" cy="1054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40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502" y="5105400"/>
                <a:ext cx="1258806" cy="10548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712772" y="5085490"/>
                <a:ext cx="1434880" cy="1094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zh-CN" altLang="en-US" sz="240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acc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772" y="5085490"/>
                <a:ext cx="1434880" cy="109465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457200" y="1905000"/>
            <a:ext cx="8067675" cy="0"/>
          </a:xfrm>
          <a:custGeom>
            <a:avLst/>
            <a:gdLst/>
            <a:ahLst/>
            <a:cxnLst/>
            <a:rect l="l" t="t" r="r" b="b"/>
            <a:pathLst>
              <a:path w="8067675">
                <a:moveTo>
                  <a:pt x="0" y="0"/>
                </a:moveTo>
                <a:lnTo>
                  <a:pt x="8067675" y="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443865" y="164782"/>
            <a:ext cx="47371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55" dirty="0">
                <a:latin typeface="黑体" panose="02010609060101010101" pitchFamily="49" charset="-122"/>
                <a:ea typeface="黑体" panose="02010609060101010101" pitchFamily="49" charset="-122"/>
              </a:rPr>
              <a:t>相关法</a:t>
            </a:r>
            <a:r>
              <a:rPr lang="en-US" altLang="zh-CN" spc="-15" dirty="0">
                <a:latin typeface="黑体" panose="02010609060101010101" pitchFamily="49" charset="-122"/>
                <a:ea typeface="黑体" panose="02010609060101010101" pitchFamily="49" charset="-122"/>
              </a:rPr>
              <a:t>(1970--)</a:t>
            </a:r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1602739" y="5654865"/>
            <a:ext cx="55130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这有什么问题吗？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054100" y="838200"/>
            <a:ext cx="7848600" cy="3429000"/>
            <a:chOff x="1054100" y="838200"/>
            <a:chExt cx="7848600" cy="3429000"/>
          </a:xfrm>
        </p:grpSpPr>
        <p:sp>
          <p:nvSpPr>
            <p:cNvPr id="2" name="object 2"/>
            <p:cNvSpPr txBox="1"/>
            <p:nvPr/>
          </p:nvSpPr>
          <p:spPr>
            <a:xfrm>
              <a:off x="8384540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" name="object 3"/>
            <p:cNvSpPr/>
            <p:nvPr/>
          </p:nvSpPr>
          <p:spPr>
            <a:xfrm>
              <a:off x="5257800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257800" y="838200"/>
              <a:ext cx="2743198" cy="21092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6799" y="838200"/>
              <a:ext cx="2707827" cy="2133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09800" y="1142999"/>
              <a:ext cx="316865" cy="427355"/>
            </a:xfrm>
            <a:custGeom>
              <a:avLst/>
              <a:gdLst/>
              <a:ahLst/>
              <a:cxnLst/>
              <a:rect l="l" t="t" r="r" b="b"/>
              <a:pathLst>
                <a:path w="316864" h="427355">
                  <a:moveTo>
                    <a:pt x="0" y="427118"/>
                  </a:moveTo>
                  <a:lnTo>
                    <a:pt x="316606" y="427118"/>
                  </a:lnTo>
                  <a:lnTo>
                    <a:pt x="316606" y="0"/>
                  </a:lnTo>
                  <a:lnTo>
                    <a:pt x="0" y="0"/>
                  </a:lnTo>
                  <a:lnTo>
                    <a:pt x="0" y="4271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2290750" y="1225309"/>
              <a:ext cx="172720" cy="0"/>
            </a:xfrm>
            <a:custGeom>
              <a:avLst/>
              <a:gdLst/>
              <a:ahLst/>
              <a:cxnLst/>
              <a:rect l="l" t="t" r="r" b="b"/>
              <a:pathLst>
                <a:path w="172719">
                  <a:moveTo>
                    <a:pt x="0" y="0"/>
                  </a:moveTo>
                  <a:lnTo>
                    <a:pt x="172694" y="0"/>
                  </a:lnTo>
                </a:path>
              </a:pathLst>
            </a:custGeom>
            <a:ln w="16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2209800" y="1073350"/>
              <a:ext cx="316865" cy="435609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80645">
                <a:lnSpc>
                  <a:spcPct val="100000"/>
                </a:lnSpc>
                <a:spcBef>
                  <a:spcPts val="90"/>
                </a:spcBef>
              </a:pPr>
              <a:r>
                <a:rPr sz="2700" i="1" spc="0" dirty="0">
                  <a:latin typeface="Times New Roman"/>
                  <a:cs typeface="Times New Roman"/>
                </a:rPr>
                <a:t>p</a:t>
              </a:r>
              <a:endParaRPr sz="2700" dirty="0">
                <a:latin typeface="Times New Roman"/>
                <a:cs typeface="Times New Roman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054100" y="84455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66800" y="838200"/>
              <a:ext cx="2743200" cy="2133600"/>
            </a:xfrm>
            <a:custGeom>
              <a:avLst/>
              <a:gdLst/>
              <a:ahLst/>
              <a:cxnLst/>
              <a:rect l="l" t="t" r="r" b="b"/>
              <a:pathLst>
                <a:path w="2743200" h="2133600">
                  <a:moveTo>
                    <a:pt x="0" y="0"/>
                  </a:moveTo>
                  <a:lnTo>
                    <a:pt x="2743200" y="0"/>
                  </a:lnTo>
                  <a:lnTo>
                    <a:pt x="2743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14550" y="18097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64943" y="83820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57400" y="1676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1069339" y="2996374"/>
              <a:ext cx="78359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5" dirty="0">
                  <a:latin typeface="Arial Unicode MS"/>
                  <a:cs typeface="Arial Unicode MS"/>
                </a:rPr>
                <a:t>image</a:t>
              </a:r>
              <a:r>
                <a:rPr sz="1600" spc="-2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1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6381750" y="18097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80225" y="1143000"/>
              <a:ext cx="360045" cy="462280"/>
            </a:xfrm>
            <a:custGeom>
              <a:avLst/>
              <a:gdLst/>
              <a:ahLst/>
              <a:cxnLst/>
              <a:rect l="l" t="t" r="r" b="b"/>
              <a:pathLst>
                <a:path w="360045" h="462280">
                  <a:moveTo>
                    <a:pt x="0" y="461664"/>
                  </a:moveTo>
                  <a:lnTo>
                    <a:pt x="359592" y="461664"/>
                  </a:lnTo>
                  <a:lnTo>
                    <a:pt x="359592" y="0"/>
                  </a:lnTo>
                  <a:lnTo>
                    <a:pt x="0" y="0"/>
                  </a:lnTo>
                  <a:lnTo>
                    <a:pt x="0" y="4616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05400" y="1143000"/>
              <a:ext cx="1371600" cy="462280"/>
            </a:xfrm>
            <a:custGeom>
              <a:avLst/>
              <a:gdLst/>
              <a:ahLst/>
              <a:cxnLst/>
              <a:rect l="l" t="t" r="r" b="b"/>
              <a:pathLst>
                <a:path w="1371600" h="462280">
                  <a:moveTo>
                    <a:pt x="0" y="461664"/>
                  </a:moveTo>
                  <a:lnTo>
                    <a:pt x="1371600" y="461664"/>
                  </a:lnTo>
                  <a:lnTo>
                    <a:pt x="1371600" y="0"/>
                  </a:lnTo>
                  <a:lnTo>
                    <a:pt x="0" y="0"/>
                  </a:lnTo>
                  <a:lnTo>
                    <a:pt x="0" y="4616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6617754" y="1164262"/>
              <a:ext cx="200025" cy="39624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90"/>
                </a:spcBef>
              </a:pPr>
              <a:r>
                <a:rPr sz="2400" spc="55" dirty="0">
                  <a:latin typeface="Arial Unicode MS"/>
                  <a:cs typeface="Arial Unicode MS"/>
                </a:rPr>
                <a:t>i</a:t>
              </a:r>
              <a:r>
                <a:rPr sz="2400" spc="-229" dirty="0">
                  <a:latin typeface="Arial Unicode MS"/>
                  <a:cs typeface="Arial Unicode MS"/>
                </a:rPr>
                <a:t>s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6477000" y="1143214"/>
              <a:ext cx="403225" cy="457200"/>
            </a:xfrm>
            <a:custGeom>
              <a:avLst/>
              <a:gdLst/>
              <a:ahLst/>
              <a:cxnLst/>
              <a:rect l="l" t="t" r="r" b="b"/>
              <a:pathLst>
                <a:path w="403225" h="457200">
                  <a:moveTo>
                    <a:pt x="0" y="456986"/>
                  </a:moveTo>
                  <a:lnTo>
                    <a:pt x="403225" y="456986"/>
                  </a:lnTo>
                  <a:lnTo>
                    <a:pt x="403225" y="0"/>
                  </a:lnTo>
                  <a:lnTo>
                    <a:pt x="0" y="0"/>
                  </a:lnTo>
                  <a:lnTo>
                    <a:pt x="0" y="4569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58005" y="1254336"/>
              <a:ext cx="173355" cy="0"/>
            </a:xfrm>
            <a:custGeom>
              <a:avLst/>
              <a:gdLst/>
              <a:ahLst/>
              <a:cxnLst/>
              <a:rect l="l" t="t" r="r" b="b"/>
              <a:pathLst>
                <a:path w="173354">
                  <a:moveTo>
                    <a:pt x="0" y="0"/>
                  </a:moveTo>
                  <a:lnTo>
                    <a:pt x="172810" y="0"/>
                  </a:lnTo>
                </a:path>
              </a:pathLst>
            </a:custGeom>
            <a:ln w="169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5184140" y="1125380"/>
              <a:ext cx="1983105" cy="4368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  <a:tabLst>
                  <a:tab pos="1820545" algn="l"/>
                </a:tabLst>
              </a:pPr>
              <a:r>
                <a:rPr sz="2400" spc="155" dirty="0">
                  <a:latin typeface="Arial Unicode MS"/>
                  <a:cs typeface="Arial Unicode MS"/>
                </a:rPr>
                <a:t>W</a:t>
              </a:r>
              <a:r>
                <a:rPr sz="2400" spc="85" dirty="0">
                  <a:latin typeface="Arial Unicode MS"/>
                  <a:cs typeface="Arial Unicode MS"/>
                </a:rPr>
                <a:t>h</a:t>
              </a:r>
              <a:r>
                <a:rPr sz="2400" spc="-15" dirty="0">
                  <a:latin typeface="Arial Unicode MS"/>
                  <a:cs typeface="Arial Unicode MS"/>
                </a:rPr>
                <a:t>e</a:t>
              </a:r>
              <a:r>
                <a:rPr sz="2400" spc="75" dirty="0">
                  <a:latin typeface="Arial Unicode MS"/>
                  <a:cs typeface="Arial Unicode MS"/>
                </a:rPr>
                <a:t>r</a:t>
              </a:r>
              <a:r>
                <a:rPr sz="2400" spc="-10" dirty="0">
                  <a:latin typeface="Arial Unicode MS"/>
                  <a:cs typeface="Arial Unicode MS"/>
                </a:rPr>
                <a:t>e</a:t>
              </a:r>
              <a:r>
                <a:rPr sz="2400" spc="60" dirty="0">
                  <a:latin typeface="Arial Unicode MS"/>
                  <a:cs typeface="Arial Unicode MS"/>
                </a:rPr>
                <a:t> </a:t>
              </a:r>
              <a:r>
                <a:rPr sz="2400" spc="55" dirty="0">
                  <a:latin typeface="Arial Unicode MS"/>
                  <a:cs typeface="Arial Unicode MS"/>
                </a:rPr>
                <a:t>i</a:t>
              </a:r>
              <a:r>
                <a:rPr sz="2400" spc="-229" dirty="0">
                  <a:latin typeface="Arial Unicode MS"/>
                  <a:cs typeface="Arial Unicode MS"/>
                </a:rPr>
                <a:t>s</a:t>
              </a:r>
              <a:r>
                <a:rPr sz="2400" spc="215" dirty="0">
                  <a:latin typeface="Arial Unicode MS"/>
                  <a:cs typeface="Arial Unicode MS"/>
                </a:rPr>
                <a:t> </a:t>
              </a:r>
              <a:r>
                <a:rPr sz="4050" i="1" spc="7" baseline="4115" dirty="0">
                  <a:latin typeface="Times New Roman"/>
                  <a:cs typeface="Times New Roman"/>
                </a:rPr>
                <a:t>p</a:t>
              </a:r>
              <a:r>
                <a:rPr sz="4050" i="1" spc="-562" baseline="4115" dirty="0">
                  <a:latin typeface="Times New Roman"/>
                  <a:cs typeface="Times New Roman"/>
                </a:rPr>
                <a:t> </a:t>
              </a:r>
              <a:r>
                <a:rPr sz="4050" baseline="4115" dirty="0">
                  <a:latin typeface="Times New Roman"/>
                  <a:cs typeface="Times New Roman"/>
                </a:rPr>
                <a:t>'	</a:t>
              </a:r>
              <a:r>
                <a:rPr sz="2400" spc="-165" dirty="0">
                  <a:latin typeface="Arial Unicode MS"/>
                  <a:cs typeface="Arial Unicode MS"/>
                </a:rPr>
                <a:t>?</a:t>
              </a:r>
              <a:endParaRPr sz="2400" dirty="0">
                <a:latin typeface="Arial Unicode MS"/>
                <a:cs typeface="Arial Unicode MS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3660140" y="3793934"/>
              <a:ext cx="38989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" dirty="0">
                  <a:latin typeface="Arial Unicode MS"/>
                  <a:cs typeface="Arial Unicode MS"/>
                </a:rPr>
                <a:t>1</a:t>
              </a:r>
              <a:r>
                <a:rPr sz="1600" spc="90" dirty="0">
                  <a:latin typeface="Arial Unicode MS"/>
                  <a:cs typeface="Arial Unicode MS"/>
                </a:rPr>
                <a:t>00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2286000" y="2057400"/>
              <a:ext cx="1266825" cy="1790700"/>
            </a:xfrm>
            <a:custGeom>
              <a:avLst/>
              <a:gdLst/>
              <a:ahLst/>
              <a:cxnLst/>
              <a:rect l="l" t="t" r="r" b="b"/>
              <a:pathLst>
                <a:path w="1266825" h="1790700">
                  <a:moveTo>
                    <a:pt x="0" y="0"/>
                  </a:moveTo>
                  <a:lnTo>
                    <a:pt x="1266825" y="17907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6479540" y="3946334"/>
              <a:ext cx="27686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90" dirty="0">
                  <a:latin typeface="Arial Unicode MS"/>
                  <a:cs typeface="Arial Unicode MS"/>
                </a:rPr>
                <a:t>30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5486400" y="2057400"/>
              <a:ext cx="990600" cy="1905000"/>
            </a:xfrm>
            <a:custGeom>
              <a:avLst/>
              <a:gdLst/>
              <a:ahLst/>
              <a:cxnLst/>
              <a:rect l="l" t="t" r="r" b="b"/>
              <a:pathLst>
                <a:path w="990600" h="1905000">
                  <a:moveTo>
                    <a:pt x="0" y="0"/>
                  </a:moveTo>
                  <a:lnTo>
                    <a:pt x="990600" y="19050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77000" y="2057400"/>
              <a:ext cx="1266825" cy="1790700"/>
            </a:xfrm>
            <a:custGeom>
              <a:avLst/>
              <a:gdLst/>
              <a:ahLst/>
              <a:cxnLst/>
              <a:rect l="l" t="t" r="r" b="b"/>
              <a:pathLst>
                <a:path w="1266825" h="1790700">
                  <a:moveTo>
                    <a:pt x="0" y="0"/>
                  </a:moveTo>
                  <a:lnTo>
                    <a:pt x="1266825" y="17907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57800" y="1676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24600" y="16764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0" y="0"/>
                  </a:moveTo>
                  <a:lnTo>
                    <a:pt x="304800" y="0"/>
                  </a:lnTo>
                  <a:lnTo>
                    <a:pt x="304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58000" y="3810000"/>
              <a:ext cx="825500" cy="406400"/>
            </a:xfrm>
            <a:custGeom>
              <a:avLst/>
              <a:gdLst/>
              <a:ahLst/>
              <a:cxnLst/>
              <a:rect l="l" t="t" r="r" b="b"/>
              <a:pathLst>
                <a:path w="825500" h="406400">
                  <a:moveTo>
                    <a:pt x="0" y="406400"/>
                  </a:moveTo>
                  <a:lnTo>
                    <a:pt x="825500" y="406400"/>
                  </a:lnTo>
                  <a:lnTo>
                    <a:pt x="825500" y="0"/>
                  </a:lnTo>
                  <a:lnTo>
                    <a:pt x="0" y="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6936740" y="3870134"/>
              <a:ext cx="38354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5" dirty="0">
                  <a:latin typeface="Arial Unicode MS"/>
                  <a:cs typeface="Arial Unicode MS"/>
                </a:rPr>
                <a:t>1</a:t>
              </a:r>
              <a:r>
                <a:rPr sz="1600" spc="90" dirty="0">
                  <a:latin typeface="Arial Unicode MS"/>
                  <a:cs typeface="Arial Unicode MS"/>
                </a:rPr>
                <a:t>70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5791200" y="2057400"/>
              <a:ext cx="1266825" cy="1790700"/>
            </a:xfrm>
            <a:custGeom>
              <a:avLst/>
              <a:gdLst/>
              <a:ahLst/>
              <a:cxnLst/>
              <a:rect l="l" t="t" r="r" b="b"/>
              <a:pathLst>
                <a:path w="1266825" h="1790700">
                  <a:moveTo>
                    <a:pt x="0" y="0"/>
                  </a:moveTo>
                  <a:lnTo>
                    <a:pt x="1266825" y="17907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38800" y="16764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0" y="0"/>
                  </a:moveTo>
                  <a:lnTo>
                    <a:pt x="304800" y="0"/>
                  </a:lnTo>
                  <a:lnTo>
                    <a:pt x="304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588250" y="3784600"/>
              <a:ext cx="825500" cy="406400"/>
            </a:xfrm>
            <a:custGeom>
              <a:avLst/>
              <a:gdLst/>
              <a:ahLst/>
              <a:cxnLst/>
              <a:rect l="l" t="t" r="r" b="b"/>
              <a:pathLst>
                <a:path w="825500" h="406400">
                  <a:moveTo>
                    <a:pt x="0" y="406400"/>
                  </a:moveTo>
                  <a:lnTo>
                    <a:pt x="825500" y="406400"/>
                  </a:lnTo>
                  <a:lnTo>
                    <a:pt x="825500" y="0"/>
                  </a:lnTo>
                  <a:lnTo>
                    <a:pt x="0" y="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7543800" y="3810000"/>
              <a:ext cx="609600" cy="457200"/>
            </a:xfrm>
            <a:prstGeom prst="rect">
              <a:avLst/>
            </a:prstGeom>
            <a:ln w="76200">
              <a:solidFill>
                <a:srgbClr val="FFC000"/>
              </a:solidFill>
            </a:ln>
          </p:spPr>
          <p:txBody>
            <a:bodyPr vert="horz" wrap="square" lIns="0" tIns="46990" rIns="0" bIns="0" rtlCol="0">
              <a:spAutoFit/>
            </a:bodyPr>
            <a:lstStyle/>
            <a:p>
              <a:pPr marL="135890">
                <a:lnSpc>
                  <a:spcPct val="100000"/>
                </a:lnSpc>
                <a:spcBef>
                  <a:spcPts val="370"/>
                </a:spcBef>
              </a:pPr>
              <a:r>
                <a:rPr sz="1600" spc="55" dirty="0">
                  <a:latin typeface="Arial Unicode MS"/>
                  <a:cs typeface="Arial Unicode MS"/>
                </a:rPr>
                <a:t>100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5260340" y="2996374"/>
              <a:ext cx="79248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0" dirty="0">
                  <a:latin typeface="Arial Unicode MS"/>
                  <a:cs typeface="Arial Unicode MS"/>
                </a:rPr>
                <a:t>Image</a:t>
              </a:r>
              <a:r>
                <a:rPr sz="1600" spc="-1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2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8077200" y="3429000"/>
              <a:ext cx="825500" cy="406400"/>
            </a:xfrm>
            <a:custGeom>
              <a:avLst/>
              <a:gdLst/>
              <a:ahLst/>
              <a:cxnLst/>
              <a:rect l="l" t="t" r="r" b="b"/>
              <a:pathLst>
                <a:path w="825500" h="406400">
                  <a:moveTo>
                    <a:pt x="0" y="406400"/>
                  </a:moveTo>
                  <a:lnTo>
                    <a:pt x="825500" y="406400"/>
                  </a:lnTo>
                  <a:lnTo>
                    <a:pt x="825500" y="0"/>
                  </a:lnTo>
                  <a:lnTo>
                    <a:pt x="0" y="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8155940" y="3489134"/>
              <a:ext cx="38735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20" dirty="0">
                  <a:latin typeface="Arial Unicode MS"/>
                  <a:cs typeface="Arial Unicode MS"/>
                </a:rPr>
                <a:t>1</a:t>
              </a:r>
              <a:r>
                <a:rPr sz="1600" spc="90" dirty="0">
                  <a:latin typeface="Arial Unicode MS"/>
                  <a:cs typeface="Arial Unicode MS"/>
                </a:rPr>
                <a:t>30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7162800" y="2057400"/>
              <a:ext cx="990600" cy="1409700"/>
            </a:xfrm>
            <a:custGeom>
              <a:avLst/>
              <a:gdLst/>
              <a:ahLst/>
              <a:cxnLst/>
              <a:rect l="l" t="t" r="r" b="b"/>
              <a:pathLst>
                <a:path w="990600" h="1409700">
                  <a:moveTo>
                    <a:pt x="0" y="0"/>
                  </a:moveTo>
                  <a:lnTo>
                    <a:pt x="990600" y="14097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010400" y="16764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0" y="0"/>
                  </a:moveTo>
                  <a:lnTo>
                    <a:pt x="304800" y="0"/>
                  </a:lnTo>
                  <a:lnTo>
                    <a:pt x="304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4193540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1066800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200" y="838200"/>
            <a:ext cx="2698358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6799" y="838200"/>
            <a:ext cx="2707827" cy="213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4100" y="844550"/>
            <a:ext cx="2741930" cy="2141855"/>
          </a:xfrm>
          <a:custGeom>
            <a:avLst/>
            <a:gdLst/>
            <a:ahLst/>
            <a:cxnLst/>
            <a:rect l="l" t="t" r="r" b="b"/>
            <a:pathLst>
              <a:path w="2741929" h="2141855">
                <a:moveTo>
                  <a:pt x="0" y="0"/>
                </a:moveTo>
                <a:lnTo>
                  <a:pt x="2741613" y="0"/>
                </a:lnTo>
                <a:lnTo>
                  <a:pt x="2741613" y="2141538"/>
                </a:lnTo>
                <a:lnTo>
                  <a:pt x="0" y="21415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6800" y="838200"/>
            <a:ext cx="2743200" cy="2133600"/>
          </a:xfrm>
          <a:custGeom>
            <a:avLst/>
            <a:gdLst/>
            <a:ahLst/>
            <a:cxnLst/>
            <a:rect l="l" t="t" r="r" b="b"/>
            <a:pathLst>
              <a:path w="2743200" h="2133600">
                <a:moveTo>
                  <a:pt x="0" y="0"/>
                </a:moveTo>
                <a:lnTo>
                  <a:pt x="2743200" y="0"/>
                </a:lnTo>
                <a:lnTo>
                  <a:pt x="2743200" y="2133600"/>
                </a:lnTo>
                <a:lnTo>
                  <a:pt x="0" y="2133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2600" y="1371600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0" y="0"/>
                </a:moveTo>
                <a:lnTo>
                  <a:pt x="990600" y="0"/>
                </a:lnTo>
                <a:lnTo>
                  <a:pt x="9906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9339" y="2996374"/>
            <a:ext cx="7835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latin typeface="Arial Unicode MS"/>
                <a:cs typeface="Arial Unicode MS"/>
              </a:rPr>
              <a:t>image</a:t>
            </a:r>
            <a:r>
              <a:rPr sz="1600" spc="-20" dirty="0">
                <a:latin typeface="Arial Unicode MS"/>
                <a:cs typeface="Arial Unicode MS"/>
              </a:rPr>
              <a:t> </a:t>
            </a:r>
            <a:r>
              <a:rPr sz="1600" spc="90" dirty="0">
                <a:latin typeface="Arial Unicode MS"/>
                <a:cs typeface="Arial Unicode MS"/>
              </a:rPr>
              <a:t>1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97500" y="844550"/>
            <a:ext cx="2741930" cy="2141855"/>
          </a:xfrm>
          <a:custGeom>
            <a:avLst/>
            <a:gdLst/>
            <a:ahLst/>
            <a:cxnLst/>
            <a:rect l="l" t="t" r="r" b="b"/>
            <a:pathLst>
              <a:path w="2741929" h="2141855">
                <a:moveTo>
                  <a:pt x="0" y="0"/>
                </a:moveTo>
                <a:lnTo>
                  <a:pt x="2741613" y="0"/>
                </a:lnTo>
                <a:lnTo>
                  <a:pt x="2741613" y="2141538"/>
                </a:lnTo>
                <a:lnTo>
                  <a:pt x="0" y="21415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10200" y="838200"/>
            <a:ext cx="2743200" cy="2133600"/>
          </a:xfrm>
          <a:custGeom>
            <a:avLst/>
            <a:gdLst/>
            <a:ahLst/>
            <a:cxnLst/>
            <a:rect l="l" t="t" r="r" b="b"/>
            <a:pathLst>
              <a:path w="2743200" h="2133600">
                <a:moveTo>
                  <a:pt x="0" y="0"/>
                </a:moveTo>
                <a:lnTo>
                  <a:pt x="2743200" y="0"/>
                </a:lnTo>
                <a:lnTo>
                  <a:pt x="2743200" y="2133600"/>
                </a:lnTo>
                <a:lnTo>
                  <a:pt x="0" y="2133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412740" y="2996374"/>
            <a:ext cx="7829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latin typeface="Arial Unicode MS"/>
                <a:cs typeface="Arial Unicode MS"/>
              </a:rPr>
              <a:t>image</a:t>
            </a:r>
            <a:r>
              <a:rPr sz="1600" spc="-20" dirty="0">
                <a:latin typeface="Arial Unicode MS"/>
                <a:cs typeface="Arial Unicode MS"/>
              </a:rPr>
              <a:t> </a:t>
            </a:r>
            <a:r>
              <a:rPr sz="1600" spc="90" dirty="0">
                <a:latin typeface="Arial Unicode MS"/>
                <a:cs typeface="Arial Unicode MS"/>
              </a:rPr>
              <a:t>2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8939" y="1015174"/>
            <a:ext cx="2584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31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93540" y="2615374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Unicode MS"/>
                <a:cs typeface="Arial Unicode MS"/>
              </a:rPr>
              <a:t>u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66800" y="2895601"/>
            <a:ext cx="3124200" cy="152400"/>
          </a:xfrm>
          <a:custGeom>
            <a:avLst/>
            <a:gdLst/>
            <a:ahLst/>
            <a:cxnLst/>
            <a:rect l="l" t="t" r="r" b="b"/>
            <a:pathLst>
              <a:path w="3124200" h="152400">
                <a:moveTo>
                  <a:pt x="0" y="50798"/>
                </a:moveTo>
                <a:lnTo>
                  <a:pt x="0" y="101598"/>
                </a:lnTo>
                <a:lnTo>
                  <a:pt x="2971800" y="101600"/>
                </a:lnTo>
                <a:lnTo>
                  <a:pt x="2971800" y="152400"/>
                </a:lnTo>
                <a:lnTo>
                  <a:pt x="3124200" y="76200"/>
                </a:lnTo>
                <a:lnTo>
                  <a:pt x="3073400" y="50800"/>
                </a:lnTo>
                <a:lnTo>
                  <a:pt x="0" y="50798"/>
                </a:lnTo>
                <a:close/>
              </a:path>
              <a:path w="3124200" h="152400">
                <a:moveTo>
                  <a:pt x="2971800" y="0"/>
                </a:moveTo>
                <a:lnTo>
                  <a:pt x="2971800" y="50800"/>
                </a:lnTo>
                <a:lnTo>
                  <a:pt x="3073400" y="50800"/>
                </a:lnTo>
                <a:lnTo>
                  <a:pt x="2971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522652" y="2615374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Unicode MS"/>
                <a:cs typeface="Arial Unicode MS"/>
              </a:rPr>
              <a:t>u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95912" y="2895601"/>
            <a:ext cx="3124200" cy="152400"/>
          </a:xfrm>
          <a:custGeom>
            <a:avLst/>
            <a:gdLst/>
            <a:ahLst/>
            <a:cxnLst/>
            <a:rect l="l" t="t" r="r" b="b"/>
            <a:pathLst>
              <a:path w="3124200" h="152400">
                <a:moveTo>
                  <a:pt x="0" y="50798"/>
                </a:moveTo>
                <a:lnTo>
                  <a:pt x="0" y="101598"/>
                </a:lnTo>
                <a:lnTo>
                  <a:pt x="2971800" y="101600"/>
                </a:lnTo>
                <a:lnTo>
                  <a:pt x="2971800" y="152400"/>
                </a:lnTo>
                <a:lnTo>
                  <a:pt x="3124200" y="76200"/>
                </a:lnTo>
                <a:lnTo>
                  <a:pt x="3073400" y="50800"/>
                </a:lnTo>
                <a:lnTo>
                  <a:pt x="0" y="50798"/>
                </a:lnTo>
                <a:close/>
              </a:path>
              <a:path w="3124200" h="152400">
                <a:moveTo>
                  <a:pt x="2971800" y="0"/>
                </a:moveTo>
                <a:lnTo>
                  <a:pt x="2971800" y="50800"/>
                </a:lnTo>
                <a:lnTo>
                  <a:pt x="3073400" y="50800"/>
                </a:lnTo>
                <a:lnTo>
                  <a:pt x="2971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212339" y="96520"/>
            <a:ext cx="43097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40" dirty="0">
                <a:latin typeface="黑体" panose="02010609060101010101" pitchFamily="49" charset="-122"/>
                <a:ea typeface="黑体" panose="02010609060101010101" pitchFamily="49" charset="-122"/>
              </a:rPr>
              <a:t>基于窗口相关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7200" y="1905000"/>
            <a:ext cx="8067675" cy="0"/>
          </a:xfrm>
          <a:custGeom>
            <a:avLst/>
            <a:gdLst/>
            <a:ahLst/>
            <a:cxnLst/>
            <a:rect l="l" t="t" r="r" b="b"/>
            <a:pathLst>
              <a:path w="8067675">
                <a:moveTo>
                  <a:pt x="0" y="0"/>
                </a:moveTo>
                <a:lnTo>
                  <a:pt x="8067675" y="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94413" y="3199034"/>
            <a:ext cx="156210" cy="0"/>
          </a:xfrm>
          <a:custGeom>
            <a:avLst/>
            <a:gdLst/>
            <a:ahLst/>
            <a:cxnLst/>
            <a:rect l="l" t="t" r="r" b="b"/>
            <a:pathLst>
              <a:path w="156210">
                <a:moveTo>
                  <a:pt x="0" y="0"/>
                </a:moveTo>
                <a:lnTo>
                  <a:pt x="155863" y="0"/>
                </a:lnTo>
              </a:path>
            </a:pathLst>
          </a:custGeom>
          <a:ln w="153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467101" y="3059723"/>
            <a:ext cx="181610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i="1" dirty="0">
                <a:latin typeface="Times New Roman"/>
                <a:cs typeface="Times New Roman"/>
              </a:rPr>
              <a:t>u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86000" y="1905000"/>
            <a:ext cx="0" cy="1295400"/>
          </a:xfrm>
          <a:custGeom>
            <a:avLst/>
            <a:gdLst/>
            <a:ahLst/>
            <a:cxnLst/>
            <a:rect l="l" t="t" r="r" b="b"/>
            <a:pathLst>
              <a:path h="1295400">
                <a:moveTo>
                  <a:pt x="0" y="1295400"/>
                </a:moveTo>
                <a:lnTo>
                  <a:pt x="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7170" y="1827434"/>
            <a:ext cx="156210" cy="0"/>
          </a:xfrm>
          <a:custGeom>
            <a:avLst/>
            <a:gdLst/>
            <a:ahLst/>
            <a:cxnLst/>
            <a:rect l="l" t="t" r="r" b="b"/>
            <a:pathLst>
              <a:path w="156210">
                <a:moveTo>
                  <a:pt x="0" y="0"/>
                </a:moveTo>
                <a:lnTo>
                  <a:pt x="156209" y="0"/>
                </a:lnTo>
              </a:path>
            </a:pathLst>
          </a:custGeom>
          <a:ln w="153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97961" y="1688123"/>
            <a:ext cx="164465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i="1" dirty="0">
                <a:latin typeface="Times New Roman"/>
                <a:cs typeface="Times New Roman"/>
              </a:rPr>
              <a:t>v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171700" y="17907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33600" y="1371600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0"/>
                </a:moveTo>
                <a:lnTo>
                  <a:pt x="1" y="9906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38400" y="1722517"/>
            <a:ext cx="0" cy="640080"/>
          </a:xfrm>
          <a:custGeom>
            <a:avLst/>
            <a:gdLst/>
            <a:ahLst/>
            <a:cxnLst/>
            <a:rect l="l" t="t" r="r" b="b"/>
            <a:pathLst>
              <a:path h="640080">
                <a:moveTo>
                  <a:pt x="0" y="0"/>
                </a:moveTo>
                <a:lnTo>
                  <a:pt x="0" y="639682"/>
                </a:lnTo>
              </a:path>
            </a:pathLst>
          </a:custGeom>
          <a:ln w="2540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02606" y="1676400"/>
            <a:ext cx="140970" cy="0"/>
          </a:xfrm>
          <a:custGeom>
            <a:avLst/>
            <a:gdLst/>
            <a:ahLst/>
            <a:cxnLst/>
            <a:rect l="l" t="t" r="r" b="b"/>
            <a:pathLst>
              <a:path w="140969">
                <a:moveTo>
                  <a:pt x="0" y="0"/>
                </a:moveTo>
                <a:lnTo>
                  <a:pt x="140593" y="0"/>
                </a:lnTo>
              </a:path>
            </a:pathLst>
          </a:custGeom>
          <a:ln w="2540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52600" y="1676400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2540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86000" y="1295399"/>
            <a:ext cx="316865" cy="427355"/>
          </a:xfrm>
          <a:custGeom>
            <a:avLst/>
            <a:gdLst/>
            <a:ahLst/>
            <a:cxnLst/>
            <a:rect l="l" t="t" r="r" b="b"/>
            <a:pathLst>
              <a:path w="316864" h="427355">
                <a:moveTo>
                  <a:pt x="0" y="427118"/>
                </a:moveTo>
                <a:lnTo>
                  <a:pt x="316606" y="427118"/>
                </a:lnTo>
                <a:lnTo>
                  <a:pt x="316606" y="0"/>
                </a:lnTo>
                <a:lnTo>
                  <a:pt x="0" y="0"/>
                </a:lnTo>
                <a:lnTo>
                  <a:pt x="0" y="4271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66950" y="1377709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>
                <a:moveTo>
                  <a:pt x="0" y="0"/>
                </a:moveTo>
                <a:lnTo>
                  <a:pt x="172694" y="0"/>
                </a:lnTo>
              </a:path>
            </a:pathLst>
          </a:custGeom>
          <a:ln w="16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286000" y="1225750"/>
            <a:ext cx="316865" cy="4356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90"/>
              </a:spcBef>
            </a:pPr>
            <a:r>
              <a:rPr sz="2700" i="1" spc="0" dirty="0">
                <a:latin typeface="Times New Roman"/>
                <a:cs typeface="Times New Roman"/>
              </a:rPr>
              <a:t>p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752600" y="20574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1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221788" y="4724400"/>
                <a:ext cx="5562600" cy="863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𝑝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=(</m:t>
                    </m:r>
                    <m:acc>
                      <m:accPr>
                        <m:chr m:val="̅"/>
                        <m:ctrlPr>
                          <a:rPr lang="zh-CN" altLang="en-US" sz="2400" i="1">
                            <a:latin typeface="Cambria Math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𝑢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acc>
                      <m:accPr>
                        <m:chr m:val="̅"/>
                        <m:ctrlPr>
                          <a:rPr lang="zh-CN" altLang="en-US" sz="2400" i="1">
                            <a:latin typeface="Cambria Math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处选择一个窗口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endParaRPr lang="en-US" altLang="zh-CN" sz="2400" b="1" i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建立向量</a:t>
                </a:r>
                <a:r>
                  <a:rPr lang="en-US" altLang="zh-CN" sz="2400" i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𝒘</m:t>
                    </m:r>
                  </m:oMath>
                </a14:m>
                <a:endParaRPr lang="en-US" altLang="zh-CN" sz="2400" i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88" y="4724400"/>
                <a:ext cx="5562600" cy="863634"/>
              </a:xfrm>
              <a:prstGeom prst="rect">
                <a:avLst/>
              </a:prstGeom>
              <a:blipFill>
                <a:blip r:embed="rId5"/>
                <a:stretch>
                  <a:fillRect l="-1424" t="-7746" b="-9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4470449" y="3454400"/>
            <a:ext cx="369570" cy="1002030"/>
          </a:xfrm>
          <a:custGeom>
            <a:avLst/>
            <a:gdLst/>
            <a:ahLst/>
            <a:cxnLst/>
            <a:rect l="l" t="t" r="r" b="b"/>
            <a:pathLst>
              <a:path w="369570" h="1002029">
                <a:moveTo>
                  <a:pt x="57240" y="85711"/>
                </a:moveTo>
                <a:lnTo>
                  <a:pt x="27021" y="85711"/>
                </a:lnTo>
                <a:lnTo>
                  <a:pt x="342040" y="1001596"/>
                </a:lnTo>
                <a:lnTo>
                  <a:pt x="369060" y="992303"/>
                </a:lnTo>
                <a:lnTo>
                  <a:pt x="57240" y="85711"/>
                </a:lnTo>
                <a:close/>
              </a:path>
              <a:path w="369570" h="1002029">
                <a:moveTo>
                  <a:pt x="12650" y="0"/>
                </a:moveTo>
                <a:lnTo>
                  <a:pt x="0" y="95004"/>
                </a:lnTo>
                <a:lnTo>
                  <a:pt x="27021" y="85711"/>
                </a:lnTo>
                <a:lnTo>
                  <a:pt x="57240" y="85711"/>
                </a:lnTo>
                <a:lnTo>
                  <a:pt x="54043" y="76417"/>
                </a:lnTo>
                <a:lnTo>
                  <a:pt x="81064" y="67123"/>
                </a:lnTo>
                <a:lnTo>
                  <a:pt x="12650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19841" y="3841750"/>
            <a:ext cx="349250" cy="616585"/>
          </a:xfrm>
          <a:custGeom>
            <a:avLst/>
            <a:gdLst/>
            <a:ahLst/>
            <a:cxnLst/>
            <a:rect l="l" t="t" r="r" b="b"/>
            <a:pathLst>
              <a:path w="349250" h="616585">
                <a:moveTo>
                  <a:pt x="349058" y="0"/>
                </a:moveTo>
                <a:lnTo>
                  <a:pt x="270102" y="54331"/>
                </a:lnTo>
                <a:lnTo>
                  <a:pt x="295117" y="68141"/>
                </a:lnTo>
                <a:lnTo>
                  <a:pt x="0" y="602695"/>
                </a:lnTo>
                <a:lnTo>
                  <a:pt x="25016" y="616504"/>
                </a:lnTo>
                <a:lnTo>
                  <a:pt x="320133" y="81953"/>
                </a:lnTo>
                <a:lnTo>
                  <a:pt x="345712" y="81953"/>
                </a:lnTo>
                <a:lnTo>
                  <a:pt x="349058" y="0"/>
                </a:lnTo>
                <a:close/>
              </a:path>
              <a:path w="349250" h="616585">
                <a:moveTo>
                  <a:pt x="345712" y="81953"/>
                </a:moveTo>
                <a:lnTo>
                  <a:pt x="320133" y="81953"/>
                </a:lnTo>
                <a:lnTo>
                  <a:pt x="345149" y="95764"/>
                </a:lnTo>
                <a:lnTo>
                  <a:pt x="345712" y="81953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2650" y="4044950"/>
            <a:ext cx="336550" cy="44450"/>
          </a:xfrm>
          <a:custGeom>
            <a:avLst/>
            <a:gdLst/>
            <a:ahLst/>
            <a:cxnLst/>
            <a:rect l="l" t="t" r="r" b="b"/>
            <a:pathLst>
              <a:path w="336550" h="44450">
                <a:moveTo>
                  <a:pt x="0" y="6350"/>
                </a:moveTo>
                <a:lnTo>
                  <a:pt x="114300" y="0"/>
                </a:lnTo>
                <a:lnTo>
                  <a:pt x="196850" y="0"/>
                </a:lnTo>
                <a:lnTo>
                  <a:pt x="266700" y="19050"/>
                </a:lnTo>
                <a:lnTo>
                  <a:pt x="336550" y="44450"/>
                </a:lnTo>
              </a:path>
            </a:pathLst>
          </a:custGeom>
          <a:ln w="2857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38600" y="2514600"/>
            <a:ext cx="1143000" cy="2514600"/>
          </a:xfrm>
          <a:custGeom>
            <a:avLst/>
            <a:gdLst/>
            <a:ahLst/>
            <a:cxnLst/>
            <a:rect l="l" t="t" r="r" b="b"/>
            <a:pathLst>
              <a:path w="1143000" h="2514600">
                <a:moveTo>
                  <a:pt x="0" y="2514600"/>
                </a:moveTo>
                <a:lnTo>
                  <a:pt x="1143000" y="2514600"/>
                </a:lnTo>
                <a:lnTo>
                  <a:pt x="11430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28"/>
              <p:cNvSpPr txBox="1"/>
              <p:nvPr/>
            </p:nvSpPr>
            <p:spPr>
              <a:xfrm>
                <a:off x="625157" y="3429000"/>
                <a:ext cx="7731759" cy="982320"/>
              </a:xfrm>
              <a:prstGeom prst="rect">
                <a:avLst/>
              </a:prstGeom>
            </p:spPr>
            <p:txBody>
              <a:bodyPr vert="horz" wrap="square" lIns="0" tIns="7366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580"/>
                  </a:spcBef>
                </a:pPr>
                <a:r>
                  <a:rPr lang="zh-CN" altLang="en-US" spc="-10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例</a:t>
                </a:r>
                <a:r>
                  <a:rPr spc="-10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:</a:t>
                </a:r>
                <a:r>
                  <a:rPr lang="en-US" spc="-10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 是用红色框出的</a:t>
                </a:r>
                <a:r>
                  <a:rPr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 </a:t>
                </a:r>
                <a:r>
                  <a:rPr spc="-5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3x3 </a:t>
                </a:r>
                <a:r>
                  <a:rPr lang="zh-CN" altLang="en-US" spc="-5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窗口</a:t>
                </a:r>
                <a:r>
                  <a:rPr spc="-5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 </a:t>
                </a:r>
                <a:endParaRPr lang="en-US" spc="-5" dirty="0">
                  <a:latin typeface="黑体" panose="02010609060101010101" pitchFamily="49" charset="-122"/>
                  <a:ea typeface="黑体" panose="02010609060101010101" pitchFamily="49" charset="-122"/>
                  <a:cs typeface="Calibri"/>
                </a:endParaRPr>
              </a:p>
              <a:p>
                <a:pPr algn="ctr">
                  <a:spcBef>
                    <a:spcPts val="580"/>
                  </a:spcBef>
                </a:pP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𝒘</m:t>
                    </m:r>
                  </m:oMath>
                </a14:m>
                <a:r>
                  <a:rPr lang="zh-CN" altLang="en-US" spc="-5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 是 </a:t>
                </a:r>
                <a:r>
                  <a:rPr spc="-5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9x1</a:t>
                </a:r>
                <a:r>
                  <a:rPr spc="-15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 </a:t>
                </a:r>
                <a:r>
                  <a:rPr lang="zh-CN" altLang="en-US" spc="-15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向量</a:t>
                </a:r>
                <a:endParaRPr lang="en-US" dirty="0">
                  <a:latin typeface="黑体" panose="02010609060101010101" pitchFamily="49" charset="-122"/>
                  <a:ea typeface="黑体" panose="02010609060101010101" pitchFamily="49" charset="-122"/>
                  <a:cs typeface="Calibri"/>
                </a:endParaRPr>
              </a:p>
              <a:p>
                <a:pPr algn="ctr">
                  <a:lnSpc>
                    <a:spcPct val="100000"/>
                  </a:lnSpc>
                  <a:spcBef>
                    <a:spcPts val="58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𝒘</m:t>
                      </m:r>
                      <m:r>
                        <a:rPr lang="en-US" altLang="zh-CN" b="1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i="1" dirty="0">
                              <a:latin typeface="Cambria Math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[100, 100, 100, 90, 100, 20, 150, 150, 145] </m:t>
                          </m:r>
                        </m:e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28" name="object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57" y="3429000"/>
                <a:ext cx="7731759" cy="982320"/>
              </a:xfrm>
              <a:prstGeom prst="rect">
                <a:avLst/>
              </a:prstGeom>
              <a:blipFill>
                <a:blip r:embed="rId2"/>
                <a:stretch>
                  <a:fillRect t="-1863" b="-10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2212339" y="96520"/>
            <a:ext cx="43097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40" dirty="0">
                <a:latin typeface="黑体" panose="02010609060101010101" pitchFamily="49" charset="-122"/>
                <a:ea typeface="黑体" panose="02010609060101010101" pitchFamily="49" charset="-122"/>
              </a:rPr>
              <a:t>基于窗口相关</a:t>
            </a:r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6658055" y="3161732"/>
            <a:ext cx="2052320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i="1" dirty="0">
                <a:latin typeface="Times New Roman"/>
                <a:cs typeface="Times New Roman"/>
              </a:rPr>
              <a:t>u</a:t>
            </a:r>
            <a:r>
              <a:rPr sz="2450" i="1" spc="-2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'</a:t>
            </a:r>
            <a:r>
              <a:rPr sz="2450" spc="-19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</a:t>
            </a:r>
            <a:r>
              <a:rPr sz="2450" spc="-155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u</a:t>
            </a:r>
            <a:r>
              <a:rPr sz="2450" i="1" spc="-9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</a:t>
            </a:r>
            <a:r>
              <a:rPr sz="2450" spc="-229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d</a:t>
            </a:r>
            <a:r>
              <a:rPr sz="2450" i="1" spc="-1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</a:t>
            </a:r>
            <a:r>
              <a:rPr sz="2450" spc="-155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u</a:t>
            </a:r>
            <a:r>
              <a:rPr sz="2450" i="1" spc="-80" dirty="0">
                <a:latin typeface="Times New Roman"/>
                <a:cs typeface="Times New Roman"/>
              </a:rPr>
              <a:t> </a:t>
            </a:r>
            <a:r>
              <a:rPr sz="2450" spc="60" dirty="0">
                <a:latin typeface="Symbol"/>
                <a:cs typeface="Symbol"/>
              </a:rPr>
              <a:t></a:t>
            </a:r>
            <a:r>
              <a:rPr sz="2450" spc="60" dirty="0"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17170" y="1827434"/>
            <a:ext cx="156210" cy="0"/>
          </a:xfrm>
          <a:custGeom>
            <a:avLst/>
            <a:gdLst/>
            <a:ahLst/>
            <a:cxnLst/>
            <a:rect l="l" t="t" r="r" b="b"/>
            <a:pathLst>
              <a:path w="156210">
                <a:moveTo>
                  <a:pt x="0" y="0"/>
                </a:moveTo>
                <a:lnTo>
                  <a:pt x="156209" y="0"/>
                </a:lnTo>
              </a:path>
            </a:pathLst>
          </a:custGeom>
          <a:ln w="153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97961" y="1688123"/>
            <a:ext cx="164465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i="1" dirty="0">
                <a:latin typeface="Times New Roman"/>
                <a:cs typeface="Times New Roman"/>
              </a:rPr>
              <a:t>v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57200" y="838200"/>
            <a:ext cx="8215947" cy="2620303"/>
            <a:chOff x="457200" y="838200"/>
            <a:chExt cx="8215947" cy="2620303"/>
          </a:xfrm>
        </p:grpSpPr>
        <p:sp>
          <p:nvSpPr>
            <p:cNvPr id="2" name="object 2"/>
            <p:cNvSpPr/>
            <p:nvPr/>
          </p:nvSpPr>
          <p:spPr>
            <a:xfrm>
              <a:off x="1066799" y="838200"/>
              <a:ext cx="2707827" cy="2133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5410200" y="838200"/>
              <a:ext cx="2698358" cy="2133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00" y="1905000"/>
              <a:ext cx="8067675" cy="0"/>
            </a:xfrm>
            <a:custGeom>
              <a:avLst/>
              <a:gdLst/>
              <a:ahLst/>
              <a:cxnLst/>
              <a:rect l="l" t="t" r="r" b="b"/>
              <a:pathLst>
                <a:path w="8067675">
                  <a:moveTo>
                    <a:pt x="0" y="0"/>
                  </a:moveTo>
                  <a:lnTo>
                    <a:pt x="8067675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4100" y="84455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66800" y="838200"/>
              <a:ext cx="2743200" cy="2133600"/>
            </a:xfrm>
            <a:custGeom>
              <a:avLst/>
              <a:gdLst/>
              <a:ahLst/>
              <a:cxnLst/>
              <a:rect l="l" t="t" r="r" b="b"/>
              <a:pathLst>
                <a:path w="2743200" h="2133600">
                  <a:moveTo>
                    <a:pt x="0" y="0"/>
                  </a:moveTo>
                  <a:lnTo>
                    <a:pt x="2743200" y="0"/>
                  </a:lnTo>
                  <a:lnTo>
                    <a:pt x="2743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52600" y="13716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069339" y="2996374"/>
              <a:ext cx="78359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5" dirty="0">
                  <a:latin typeface="Arial Unicode MS"/>
                  <a:cs typeface="Arial Unicode MS"/>
                </a:rPr>
                <a:t>image</a:t>
              </a:r>
              <a:r>
                <a:rPr sz="1600" spc="-2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1</a:t>
              </a:r>
              <a:endParaRPr sz="1600" dirty="0">
                <a:latin typeface="Arial Unicode MS"/>
                <a:cs typeface="Arial Unicode M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397500" y="84455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10200" y="838200"/>
              <a:ext cx="2743200" cy="2133600"/>
            </a:xfrm>
            <a:custGeom>
              <a:avLst/>
              <a:gdLst/>
              <a:ahLst/>
              <a:cxnLst/>
              <a:rect l="l" t="t" r="r" b="b"/>
              <a:pathLst>
                <a:path w="2743200" h="2133600">
                  <a:moveTo>
                    <a:pt x="0" y="0"/>
                  </a:moveTo>
                  <a:lnTo>
                    <a:pt x="2743200" y="0"/>
                  </a:lnTo>
                  <a:lnTo>
                    <a:pt x="2743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5412740" y="2996374"/>
              <a:ext cx="78295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5" dirty="0">
                  <a:latin typeface="Arial Unicode MS"/>
                  <a:cs typeface="Arial Unicode MS"/>
                </a:rPr>
                <a:t>image</a:t>
              </a:r>
              <a:r>
                <a:rPr sz="1600" spc="-2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2</a:t>
              </a:r>
              <a:endParaRPr sz="1600" dirty="0">
                <a:latin typeface="Arial Unicode MS"/>
                <a:cs typeface="Arial Unicode MS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1752600" y="1371600"/>
              <a:ext cx="381000" cy="304800"/>
            </a:xfrm>
            <a:prstGeom prst="rect">
              <a:avLst/>
            </a:prstGeom>
            <a:ln w="25401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100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2133600" y="1371600"/>
              <a:ext cx="317500" cy="304800"/>
            </a:xfrm>
            <a:prstGeom prst="rect">
              <a:avLst/>
            </a:prstGeom>
            <a:ln w="25401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33655">
                <a:lnSpc>
                  <a:spcPct val="100000"/>
                </a:lnSpc>
                <a:spcBef>
                  <a:spcPts val="325"/>
                </a:spcBef>
              </a:pPr>
              <a:r>
                <a:rPr sz="1200" spc="-1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</a:t>
              </a:r>
              <a:r>
                <a:rPr sz="1200" spc="6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0</a:t>
              </a: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2438400" y="1371600"/>
              <a:ext cx="304800" cy="30480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100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1765300" y="1781365"/>
              <a:ext cx="96520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49530">
                <a:lnSpc>
                  <a:spcPct val="100000"/>
                </a:lnSpc>
                <a:spcBef>
                  <a:spcPts val="100"/>
                </a:spcBef>
                <a:tabLst>
                  <a:tab pos="401955" algn="l"/>
                </a:tabLst>
              </a:pP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90	</a:t>
              </a:r>
              <a:r>
                <a:rPr sz="12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100</a:t>
              </a:r>
              <a:r>
                <a:rPr sz="1200" spc="9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 </a:t>
              </a:r>
              <a:r>
                <a:rPr sz="1200" spc="6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20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1752600" y="2057400"/>
              <a:ext cx="381000" cy="304800"/>
            </a:xfrm>
            <a:prstGeom prst="rect">
              <a:avLst/>
            </a:prstGeom>
            <a:ln w="25401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150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2155189" y="2086165"/>
              <a:ext cx="29527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</a:t>
              </a:r>
              <a:r>
                <a:rPr sz="1200" spc="-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5</a:t>
              </a: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2438400" y="2057400"/>
              <a:ext cx="304800" cy="30480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145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6096000" y="13716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8522652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5395912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4193540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066800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1678939" y="1015174"/>
              <a:ext cx="25844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b="1" spc="315" dirty="0">
                  <a:solidFill>
                    <a:srgbClr val="FFFFFF"/>
                  </a:solidFill>
                  <a:latin typeface="Arial"/>
                  <a:cs typeface="Arial"/>
                </a:rPr>
                <a:t>W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5410200" y="13716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94413" y="3199034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>
                  <a:moveTo>
                    <a:pt x="0" y="0"/>
                  </a:moveTo>
                  <a:lnTo>
                    <a:pt x="155863" y="0"/>
                  </a:lnTo>
                </a:path>
              </a:pathLst>
            </a:custGeom>
            <a:ln w="153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2467101" y="3059723"/>
              <a:ext cx="181610" cy="3987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450" i="1" dirty="0">
                  <a:latin typeface="Times New Roman"/>
                  <a:cs typeface="Times New Roman"/>
                </a:rPr>
                <a:t>u</a:t>
              </a:r>
              <a:endParaRPr sz="2450">
                <a:latin typeface="Times New Roman"/>
                <a:cs typeface="Times New Roman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6685351" y="330142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>
                  <a:moveTo>
                    <a:pt x="0" y="0"/>
                  </a:moveTo>
                  <a:lnTo>
                    <a:pt x="155692" y="0"/>
                  </a:lnTo>
                </a:path>
              </a:pathLst>
            </a:custGeom>
            <a:ln w="1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231897" y="330142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>
                  <a:moveTo>
                    <a:pt x="0" y="0"/>
                  </a:moveTo>
                  <a:lnTo>
                    <a:pt x="155692" y="0"/>
                  </a:lnTo>
                </a:path>
              </a:pathLst>
            </a:custGeom>
            <a:ln w="1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141726" y="330142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>
                  <a:moveTo>
                    <a:pt x="0" y="0"/>
                  </a:moveTo>
                  <a:lnTo>
                    <a:pt x="155692" y="0"/>
                  </a:lnTo>
                </a:path>
              </a:pathLst>
            </a:custGeom>
            <a:ln w="1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86000" y="1905000"/>
              <a:ext cx="0" cy="129540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1295400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629400" y="1828800"/>
              <a:ext cx="0" cy="129540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1295400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133600" y="1371600"/>
              <a:ext cx="0" cy="990600"/>
            </a:xfrm>
            <a:custGeom>
              <a:avLst/>
              <a:gdLst/>
              <a:ahLst/>
              <a:cxnLst/>
              <a:rect l="l" t="t" r="r" b="b"/>
              <a:pathLst>
                <a:path h="990600">
                  <a:moveTo>
                    <a:pt x="0" y="0"/>
                  </a:moveTo>
                  <a:lnTo>
                    <a:pt x="1" y="9906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438400" y="1371600"/>
              <a:ext cx="0" cy="990600"/>
            </a:xfrm>
            <a:custGeom>
              <a:avLst/>
              <a:gdLst/>
              <a:ahLst/>
              <a:cxnLst/>
              <a:rect l="l" t="t" r="r" b="b"/>
              <a:pathLst>
                <a:path h="990600">
                  <a:moveTo>
                    <a:pt x="0" y="0"/>
                  </a:moveTo>
                  <a:lnTo>
                    <a:pt x="1" y="9906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752600" y="1676400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>
                  <a:moveTo>
                    <a:pt x="0" y="0"/>
                  </a:moveTo>
                  <a:lnTo>
                    <a:pt x="9906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752600" y="2057400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>
                  <a:moveTo>
                    <a:pt x="0" y="0"/>
                  </a:moveTo>
                  <a:lnTo>
                    <a:pt x="9906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27531" y="4843780"/>
                <a:ext cx="933023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𝑝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=(</m:t>
                    </m:r>
                    <m:acc>
                      <m:accPr>
                        <m:chr m:val="̅"/>
                        <m:ctrlPr>
                          <a:rPr lang="zh-CN" altLang="en-US" sz="2400" i="1" smtClean="0">
                            <a:latin typeface="Cambria Math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𝑢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acc>
                      <m:accPr>
                        <m:chr m:val="̅"/>
                        <m:ctrlPr>
                          <a:rPr lang="zh-CN" altLang="en-US" sz="2400" i="1" smtClean="0">
                            <a:latin typeface="Cambria Math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处选择一个窗口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endParaRPr lang="en-US" altLang="zh-CN" sz="2400" b="1" i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建立向量</a:t>
                </a:r>
                <a:r>
                  <a:rPr lang="en-US" altLang="zh-CN" sz="2400" i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𝒘</m:t>
                    </m:r>
                  </m:oMath>
                </a14:m>
                <a:endParaRPr lang="en-US" altLang="zh-CN" sz="2400" i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在 </a:t>
                </a:r>
                <a:r>
                  <a:rPr lang="en-US" altLang="zh-CN" sz="2400" spc="15" dirty="0">
                    <a:latin typeface="Arial Unicode MS"/>
                    <a:cs typeface="Arial Unicode MS"/>
                  </a:rPr>
                  <a:t>image</a:t>
                </a:r>
                <a:r>
                  <a:rPr lang="en-US" altLang="zh-CN" sz="2400" spc="-20" dirty="0">
                    <a:latin typeface="Arial Unicode MS"/>
                    <a:cs typeface="Arial Unicode MS"/>
                  </a:rPr>
                  <a:t> </a:t>
                </a:r>
                <a:r>
                  <a:rPr lang="en-US" altLang="zh-CN" sz="2400" spc="90" dirty="0">
                    <a:latin typeface="Arial Unicode MS"/>
                    <a:cs typeface="Arial Unicode MS"/>
                  </a:rPr>
                  <a:t>2 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中沿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i="1">
                            <a:latin typeface="Cambria Math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</m:acc>
                    <m:r>
                      <a:rPr lang="en-US" altLang="zh-CN" sz="24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𝑣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滑动窗口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400" i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，并为每个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𝑢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计算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>
                            <a:latin typeface="Cambria Math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𝒘</m:t>
                        </m:r>
                      </m:e>
                      <m:sup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  <m:r>
                      <a:rPr lang="en-US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𝒖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为每个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𝑢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计算点乘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 smtClean="0">
                            <a:latin typeface="Cambria Math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𝒘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sz="2400" b="1" i="1" dirty="0" smtClean="0">
                            <a:latin typeface="Cambria Math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𝒘</m:t>
                        </m:r>
                      </m:e>
                      <m:sup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1" i="1" dirty="0" smtClean="0">
                            <a:latin typeface="Cambria Math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𝒖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，并保留最大值</a:t>
                </a:r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1" y="4843780"/>
                <a:ext cx="9330237" cy="1569660"/>
              </a:xfrm>
              <a:prstGeom prst="rect">
                <a:avLst/>
              </a:prstGeom>
              <a:blipFill>
                <a:blip r:embed="rId5"/>
                <a:stretch>
                  <a:fillRect l="-915" t="-4280" b="-7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12339" y="96520"/>
            <a:ext cx="43097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40" dirty="0">
                <a:latin typeface="黑体" panose="02010609060101010101" pitchFamily="49" charset="-122"/>
                <a:ea typeface="黑体" panose="02010609060101010101" pitchFamily="49" charset="-122"/>
              </a:rPr>
              <a:t>基于窗口相关</a:t>
            </a:r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4470449" y="3454400"/>
            <a:ext cx="369570" cy="1002030"/>
          </a:xfrm>
          <a:custGeom>
            <a:avLst/>
            <a:gdLst/>
            <a:ahLst/>
            <a:cxnLst/>
            <a:rect l="l" t="t" r="r" b="b"/>
            <a:pathLst>
              <a:path w="369570" h="1002029">
                <a:moveTo>
                  <a:pt x="57240" y="85711"/>
                </a:moveTo>
                <a:lnTo>
                  <a:pt x="27021" y="85711"/>
                </a:lnTo>
                <a:lnTo>
                  <a:pt x="342040" y="1001596"/>
                </a:lnTo>
                <a:lnTo>
                  <a:pt x="369060" y="992303"/>
                </a:lnTo>
                <a:lnTo>
                  <a:pt x="57240" y="85711"/>
                </a:lnTo>
                <a:close/>
              </a:path>
              <a:path w="369570" h="1002029">
                <a:moveTo>
                  <a:pt x="12650" y="0"/>
                </a:moveTo>
                <a:lnTo>
                  <a:pt x="0" y="95004"/>
                </a:lnTo>
                <a:lnTo>
                  <a:pt x="27021" y="85711"/>
                </a:lnTo>
                <a:lnTo>
                  <a:pt x="57240" y="85711"/>
                </a:lnTo>
                <a:lnTo>
                  <a:pt x="54043" y="76417"/>
                </a:lnTo>
                <a:lnTo>
                  <a:pt x="81064" y="67123"/>
                </a:lnTo>
                <a:lnTo>
                  <a:pt x="12650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19841" y="3841750"/>
            <a:ext cx="349250" cy="616585"/>
          </a:xfrm>
          <a:custGeom>
            <a:avLst/>
            <a:gdLst/>
            <a:ahLst/>
            <a:cxnLst/>
            <a:rect l="l" t="t" r="r" b="b"/>
            <a:pathLst>
              <a:path w="349250" h="616585">
                <a:moveTo>
                  <a:pt x="349058" y="0"/>
                </a:moveTo>
                <a:lnTo>
                  <a:pt x="270102" y="54331"/>
                </a:lnTo>
                <a:lnTo>
                  <a:pt x="295117" y="68141"/>
                </a:lnTo>
                <a:lnTo>
                  <a:pt x="0" y="602695"/>
                </a:lnTo>
                <a:lnTo>
                  <a:pt x="25016" y="616504"/>
                </a:lnTo>
                <a:lnTo>
                  <a:pt x="320133" y="81953"/>
                </a:lnTo>
                <a:lnTo>
                  <a:pt x="345712" y="81953"/>
                </a:lnTo>
                <a:lnTo>
                  <a:pt x="349058" y="0"/>
                </a:lnTo>
                <a:close/>
              </a:path>
              <a:path w="349250" h="616585">
                <a:moveTo>
                  <a:pt x="345712" y="81953"/>
                </a:moveTo>
                <a:lnTo>
                  <a:pt x="320133" y="81953"/>
                </a:lnTo>
                <a:lnTo>
                  <a:pt x="345149" y="95764"/>
                </a:lnTo>
                <a:lnTo>
                  <a:pt x="345712" y="81953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92650" y="4044950"/>
            <a:ext cx="336550" cy="44450"/>
          </a:xfrm>
          <a:custGeom>
            <a:avLst/>
            <a:gdLst/>
            <a:ahLst/>
            <a:cxnLst/>
            <a:rect l="l" t="t" r="r" b="b"/>
            <a:pathLst>
              <a:path w="336550" h="44450">
                <a:moveTo>
                  <a:pt x="0" y="6350"/>
                </a:moveTo>
                <a:lnTo>
                  <a:pt x="114300" y="0"/>
                </a:lnTo>
                <a:lnTo>
                  <a:pt x="196850" y="0"/>
                </a:lnTo>
                <a:lnTo>
                  <a:pt x="266700" y="19050"/>
                </a:lnTo>
                <a:lnTo>
                  <a:pt x="336550" y="44450"/>
                </a:lnTo>
              </a:path>
            </a:pathLst>
          </a:custGeom>
          <a:ln w="2857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38600" y="2514600"/>
            <a:ext cx="1143000" cy="2514600"/>
          </a:xfrm>
          <a:custGeom>
            <a:avLst/>
            <a:gdLst/>
            <a:ahLst/>
            <a:cxnLst/>
            <a:rect l="l" t="t" r="r" b="b"/>
            <a:pathLst>
              <a:path w="1143000" h="2514600">
                <a:moveTo>
                  <a:pt x="0" y="2514600"/>
                </a:moveTo>
                <a:lnTo>
                  <a:pt x="1143000" y="2514600"/>
                </a:lnTo>
                <a:lnTo>
                  <a:pt x="11430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13"/>
              <p:cNvSpPr txBox="1"/>
              <p:nvPr/>
            </p:nvSpPr>
            <p:spPr>
              <a:xfrm>
                <a:off x="1925832" y="3883991"/>
                <a:ext cx="5105399" cy="982320"/>
              </a:xfrm>
              <a:prstGeom prst="rect">
                <a:avLst/>
              </a:prstGeom>
            </p:spPr>
            <p:txBody>
              <a:bodyPr vert="horz" wrap="square" lIns="0" tIns="7366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580"/>
                  </a:spcBef>
                </a:pPr>
                <a:r>
                  <a:rPr lang="zh-CN" altLang="en-US" spc="-10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例</a:t>
                </a:r>
                <a:r>
                  <a:rPr lang="en-US" altLang="zh-CN" spc="-10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:</a:t>
                </a:r>
                <a:r>
                  <a:rPr lang="zh-CN" altLang="en-US" spc="-10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 是用红色框出的 </a:t>
                </a:r>
                <a:r>
                  <a:rPr lang="en-US" altLang="zh-CN" spc="-5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3x3 </a:t>
                </a:r>
                <a:r>
                  <a:rPr lang="zh-CN" altLang="en-US" spc="-5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窗口 </a:t>
                </a:r>
              </a:p>
              <a:p>
                <a:pPr algn="ctr">
                  <a:spcBef>
                    <a:spcPts val="580"/>
                  </a:spcBef>
                </a:pPr>
                <a14:m>
                  <m:oMath xmlns:m="http://schemas.openxmlformats.org/officeDocument/2006/math">
                    <m:r>
                      <a:rPr lang="zh-CN" altLang="en-US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𝒘</m:t>
                    </m:r>
                  </m:oMath>
                </a14:m>
                <a:r>
                  <a:rPr lang="zh-CN" altLang="en-US" spc="-5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 是 </a:t>
                </a:r>
                <a:r>
                  <a:rPr lang="en-US" altLang="zh-CN" spc="-5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9x1</a:t>
                </a:r>
                <a:r>
                  <a:rPr lang="en-US" altLang="zh-CN" spc="-15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 </a:t>
                </a:r>
                <a:r>
                  <a:rPr lang="zh-CN" altLang="en-US" spc="-15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向量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cs typeface="Calibri"/>
                </a:endParaRPr>
              </a:p>
              <a:p>
                <a:pPr algn="ctr">
                  <a:lnSpc>
                    <a:spcPct val="100000"/>
                  </a:lnSpc>
                  <a:spcBef>
                    <a:spcPts val="58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𝒘</m:t>
                      </m:r>
                      <m:r>
                        <a:rPr lang="en-US" altLang="zh-CN" b="1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ar-AE" altLang="zh-CN" i="1" dirty="0">
                              <a:latin typeface="Cambria Math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ar-AE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[</m:t>
                          </m:r>
                          <m:r>
                            <a:rPr lang="ar-AE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100</m:t>
                          </m:r>
                          <m:r>
                            <a:rPr lang="ar-AE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 </m:t>
                          </m:r>
                          <m:r>
                            <a:rPr lang="ar-AE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100</m:t>
                          </m:r>
                          <m:r>
                            <a:rPr lang="ar-AE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 </m:t>
                          </m:r>
                          <m:r>
                            <a:rPr lang="ar-AE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100</m:t>
                          </m:r>
                          <m:r>
                            <a:rPr lang="ar-AE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 </m:t>
                          </m:r>
                          <m:r>
                            <a:rPr lang="ar-AE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90</m:t>
                          </m:r>
                          <m:r>
                            <a:rPr lang="ar-AE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 </m:t>
                          </m:r>
                          <m:r>
                            <a:rPr lang="ar-AE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100</m:t>
                          </m:r>
                          <m:r>
                            <a:rPr lang="ar-AE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 </m:t>
                          </m:r>
                          <m:r>
                            <a:rPr lang="ar-AE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20</m:t>
                          </m:r>
                          <m:r>
                            <a:rPr lang="ar-AE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 </m:t>
                          </m:r>
                          <m:r>
                            <a:rPr lang="ar-AE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150</m:t>
                          </m:r>
                          <m:r>
                            <a:rPr lang="ar-AE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 </m:t>
                          </m:r>
                          <m:r>
                            <a:rPr lang="ar-AE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150</m:t>
                          </m:r>
                          <m:r>
                            <a:rPr lang="ar-AE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 </m:t>
                          </m:r>
                          <m:r>
                            <a:rPr lang="ar-AE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145</m:t>
                          </m:r>
                          <m:r>
                            <a:rPr lang="ar-AE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] </m:t>
                          </m:r>
                        </m:e>
                        <m:sup>
                          <m:r>
                            <a:rPr lang="zh-CN" altLang="ar-AE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ar-AE" altLang="zh-CN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3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832" y="3883991"/>
                <a:ext cx="5105399" cy="982320"/>
              </a:xfrm>
              <a:prstGeom prst="rect">
                <a:avLst/>
              </a:prstGeom>
              <a:blipFill>
                <a:blip r:embed="rId2"/>
                <a:stretch>
                  <a:fillRect t="-1863" b="-11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bject 22"/>
          <p:cNvSpPr txBox="1"/>
          <p:nvPr/>
        </p:nvSpPr>
        <p:spPr>
          <a:xfrm>
            <a:off x="1602739" y="5883465"/>
            <a:ext cx="55130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这有什么问题吗？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97961" y="838200"/>
            <a:ext cx="8512414" cy="2722947"/>
            <a:chOff x="197961" y="838200"/>
            <a:chExt cx="8512414" cy="2722947"/>
          </a:xfrm>
        </p:grpSpPr>
        <p:sp>
          <p:nvSpPr>
            <p:cNvPr id="2" name="object 2"/>
            <p:cNvSpPr/>
            <p:nvPr/>
          </p:nvSpPr>
          <p:spPr>
            <a:xfrm>
              <a:off x="1066799" y="838200"/>
              <a:ext cx="2707827" cy="2133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5410200" y="838200"/>
              <a:ext cx="2698358" cy="2133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00" y="1905000"/>
              <a:ext cx="8067675" cy="0"/>
            </a:xfrm>
            <a:custGeom>
              <a:avLst/>
              <a:gdLst/>
              <a:ahLst/>
              <a:cxnLst/>
              <a:rect l="l" t="t" r="r" b="b"/>
              <a:pathLst>
                <a:path w="8067675">
                  <a:moveTo>
                    <a:pt x="0" y="0"/>
                  </a:moveTo>
                  <a:lnTo>
                    <a:pt x="8067675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54100" y="84455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66800" y="838200"/>
              <a:ext cx="2743200" cy="2133600"/>
            </a:xfrm>
            <a:custGeom>
              <a:avLst/>
              <a:gdLst/>
              <a:ahLst/>
              <a:cxnLst/>
              <a:rect l="l" t="t" r="r" b="b"/>
              <a:pathLst>
                <a:path w="2743200" h="2133600">
                  <a:moveTo>
                    <a:pt x="0" y="0"/>
                  </a:moveTo>
                  <a:lnTo>
                    <a:pt x="2743200" y="0"/>
                  </a:lnTo>
                  <a:lnTo>
                    <a:pt x="2743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069339" y="2996374"/>
              <a:ext cx="78359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5" dirty="0">
                  <a:latin typeface="Arial Unicode MS"/>
                  <a:cs typeface="Arial Unicode MS"/>
                </a:rPr>
                <a:t>image</a:t>
              </a:r>
              <a:r>
                <a:rPr sz="1600" spc="-2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1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5397500" y="84455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10200" y="838200"/>
              <a:ext cx="2743200" cy="2133600"/>
            </a:xfrm>
            <a:custGeom>
              <a:avLst/>
              <a:gdLst/>
              <a:ahLst/>
              <a:cxnLst/>
              <a:rect l="l" t="t" r="r" b="b"/>
              <a:pathLst>
                <a:path w="2743200" h="2133600">
                  <a:moveTo>
                    <a:pt x="0" y="0"/>
                  </a:moveTo>
                  <a:lnTo>
                    <a:pt x="2743200" y="0"/>
                  </a:lnTo>
                  <a:lnTo>
                    <a:pt x="2743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5412740" y="2996374"/>
              <a:ext cx="78295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5" dirty="0">
                  <a:latin typeface="Arial Unicode MS"/>
                  <a:cs typeface="Arial Unicode MS"/>
                </a:rPr>
                <a:t>image</a:t>
              </a:r>
              <a:r>
                <a:rPr sz="1600" spc="-2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2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6096000" y="13716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8522652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395912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4193540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066800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85351" y="330142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>
                  <a:moveTo>
                    <a:pt x="0" y="0"/>
                  </a:moveTo>
                  <a:lnTo>
                    <a:pt x="155692" y="0"/>
                  </a:lnTo>
                </a:path>
              </a:pathLst>
            </a:custGeom>
            <a:ln w="1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231897" y="330142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>
                  <a:moveTo>
                    <a:pt x="0" y="0"/>
                  </a:moveTo>
                  <a:lnTo>
                    <a:pt x="155692" y="0"/>
                  </a:lnTo>
                </a:path>
              </a:pathLst>
            </a:custGeom>
            <a:ln w="1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141726" y="330142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>
                  <a:moveTo>
                    <a:pt x="0" y="0"/>
                  </a:moveTo>
                  <a:lnTo>
                    <a:pt x="155692" y="0"/>
                  </a:lnTo>
                </a:path>
              </a:pathLst>
            </a:custGeom>
            <a:ln w="1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6658055" y="3161732"/>
              <a:ext cx="2052320" cy="39941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50" i="1" dirty="0">
                  <a:latin typeface="Times New Roman"/>
                  <a:cs typeface="Times New Roman"/>
                </a:rPr>
                <a:t>u</a:t>
              </a:r>
              <a:r>
                <a:rPr sz="2450" i="1" spc="-235" dirty="0">
                  <a:latin typeface="Times New Roman"/>
                  <a:cs typeface="Times New Roman"/>
                </a:rPr>
                <a:t> </a:t>
              </a:r>
              <a:r>
                <a:rPr sz="2450" dirty="0">
                  <a:latin typeface="Times New Roman"/>
                  <a:cs typeface="Times New Roman"/>
                </a:rPr>
                <a:t>'</a:t>
              </a:r>
              <a:r>
                <a:rPr sz="2450" spc="-190" dirty="0">
                  <a:latin typeface="Times New Roman"/>
                  <a:cs typeface="Times New Roman"/>
                </a:rPr>
                <a:t> </a:t>
              </a:r>
              <a:r>
                <a:rPr sz="2450" dirty="0">
                  <a:latin typeface="Symbol"/>
                  <a:cs typeface="Symbol"/>
                </a:rPr>
                <a:t></a:t>
              </a:r>
              <a:r>
                <a:rPr sz="2450" spc="-155" dirty="0">
                  <a:latin typeface="Times New Roman"/>
                  <a:cs typeface="Times New Roman"/>
                </a:rPr>
                <a:t> </a:t>
              </a:r>
              <a:r>
                <a:rPr sz="2450" i="1" dirty="0">
                  <a:latin typeface="Times New Roman"/>
                  <a:cs typeface="Times New Roman"/>
                </a:rPr>
                <a:t>u</a:t>
              </a:r>
              <a:r>
                <a:rPr sz="2450" i="1" spc="-95" dirty="0">
                  <a:latin typeface="Times New Roman"/>
                  <a:cs typeface="Times New Roman"/>
                </a:rPr>
                <a:t> </a:t>
              </a:r>
              <a:r>
                <a:rPr sz="2450" dirty="0">
                  <a:latin typeface="Symbol"/>
                  <a:cs typeface="Symbol"/>
                </a:rPr>
                <a:t></a:t>
              </a:r>
              <a:r>
                <a:rPr sz="2450" spc="-229" dirty="0">
                  <a:latin typeface="Times New Roman"/>
                  <a:cs typeface="Times New Roman"/>
                </a:rPr>
                <a:t> </a:t>
              </a:r>
              <a:r>
                <a:rPr sz="2450" i="1" dirty="0">
                  <a:latin typeface="Times New Roman"/>
                  <a:cs typeface="Times New Roman"/>
                </a:rPr>
                <a:t>d</a:t>
              </a:r>
              <a:r>
                <a:rPr sz="2450" i="1" spc="-10" dirty="0">
                  <a:latin typeface="Times New Roman"/>
                  <a:cs typeface="Times New Roman"/>
                </a:rPr>
                <a:t> </a:t>
              </a:r>
              <a:r>
                <a:rPr sz="2450" dirty="0">
                  <a:latin typeface="Symbol"/>
                  <a:cs typeface="Symbol"/>
                </a:rPr>
                <a:t></a:t>
              </a:r>
              <a:r>
                <a:rPr sz="2450" spc="-155" dirty="0">
                  <a:latin typeface="Times New Roman"/>
                  <a:cs typeface="Times New Roman"/>
                </a:rPr>
                <a:t> </a:t>
              </a:r>
              <a:r>
                <a:rPr sz="2450" i="1" dirty="0">
                  <a:latin typeface="Times New Roman"/>
                  <a:cs typeface="Times New Roman"/>
                </a:rPr>
                <a:t>u</a:t>
              </a:r>
              <a:r>
                <a:rPr sz="2450" i="1" spc="-80" dirty="0">
                  <a:latin typeface="Times New Roman"/>
                  <a:cs typeface="Times New Roman"/>
                </a:rPr>
                <a:t> </a:t>
              </a:r>
              <a:r>
                <a:rPr sz="2450" spc="60" dirty="0">
                  <a:latin typeface="Symbol"/>
                  <a:cs typeface="Symbol"/>
                </a:rPr>
                <a:t></a:t>
              </a:r>
              <a:r>
                <a:rPr sz="2450" spc="60" dirty="0">
                  <a:latin typeface="Times New Roman"/>
                  <a:cs typeface="Times New Roman"/>
                </a:rPr>
                <a:t>1</a:t>
              </a:r>
              <a:endParaRPr sz="2450">
                <a:latin typeface="Times New Roman"/>
                <a:cs typeface="Times New Roman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217170" y="1827434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>
                  <a:moveTo>
                    <a:pt x="0" y="0"/>
                  </a:moveTo>
                  <a:lnTo>
                    <a:pt x="156209" y="0"/>
                  </a:lnTo>
                </a:path>
              </a:pathLst>
            </a:custGeom>
            <a:ln w="153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197961" y="1688123"/>
              <a:ext cx="164465" cy="3987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450" i="1" dirty="0">
                  <a:latin typeface="Times New Roman"/>
                  <a:cs typeface="Times New Roman"/>
                </a:rPr>
                <a:t>v</a:t>
              </a:r>
              <a:endParaRPr sz="2450">
                <a:latin typeface="Times New Roman"/>
                <a:cs typeface="Times New Roman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52600" y="13716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1752600" y="1371600"/>
              <a:ext cx="381000" cy="304800"/>
            </a:xfrm>
            <a:prstGeom prst="rect">
              <a:avLst/>
            </a:prstGeom>
            <a:ln w="25401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100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2133600" y="1371600"/>
              <a:ext cx="317500" cy="304800"/>
            </a:xfrm>
            <a:prstGeom prst="rect">
              <a:avLst/>
            </a:prstGeom>
            <a:ln w="25401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33655">
                <a:lnSpc>
                  <a:spcPct val="100000"/>
                </a:lnSpc>
                <a:spcBef>
                  <a:spcPts val="325"/>
                </a:spcBef>
              </a:pPr>
              <a:r>
                <a:rPr sz="1200" spc="-1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</a:t>
              </a:r>
              <a:r>
                <a:rPr sz="1200" spc="6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0</a:t>
              </a: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2438400" y="1371600"/>
              <a:ext cx="304800" cy="30480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100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1765300" y="1781365"/>
              <a:ext cx="96520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49530">
                <a:lnSpc>
                  <a:spcPct val="100000"/>
                </a:lnSpc>
                <a:spcBef>
                  <a:spcPts val="100"/>
                </a:spcBef>
                <a:tabLst>
                  <a:tab pos="401955" algn="l"/>
                </a:tabLst>
              </a:pP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90	</a:t>
              </a:r>
              <a:r>
                <a:rPr sz="12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100</a:t>
              </a:r>
              <a:r>
                <a:rPr sz="1200" spc="9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 </a:t>
              </a:r>
              <a:r>
                <a:rPr sz="1200" spc="6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20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1752600" y="2057400"/>
              <a:ext cx="381000" cy="304800"/>
            </a:xfrm>
            <a:prstGeom prst="rect">
              <a:avLst/>
            </a:prstGeom>
            <a:ln w="25401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150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2155189" y="2086165"/>
              <a:ext cx="29527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</a:t>
              </a:r>
              <a:r>
                <a:rPr sz="1200" spc="-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5</a:t>
              </a: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2438400" y="2057400"/>
              <a:ext cx="304800" cy="30480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145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1678939" y="1015174"/>
              <a:ext cx="25844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b="1" spc="315" dirty="0">
                  <a:solidFill>
                    <a:srgbClr val="FFFFFF"/>
                  </a:solidFill>
                  <a:latin typeface="Arial"/>
                  <a:cs typeface="Arial"/>
                </a:rPr>
                <a:t>W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2133600" y="1371600"/>
              <a:ext cx="0" cy="990600"/>
            </a:xfrm>
            <a:custGeom>
              <a:avLst/>
              <a:gdLst/>
              <a:ahLst/>
              <a:cxnLst/>
              <a:rect l="l" t="t" r="r" b="b"/>
              <a:pathLst>
                <a:path h="990600">
                  <a:moveTo>
                    <a:pt x="0" y="0"/>
                  </a:moveTo>
                  <a:lnTo>
                    <a:pt x="1" y="9906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38400" y="1371600"/>
              <a:ext cx="0" cy="990600"/>
            </a:xfrm>
            <a:custGeom>
              <a:avLst/>
              <a:gdLst/>
              <a:ahLst/>
              <a:cxnLst/>
              <a:rect l="l" t="t" r="r" b="b"/>
              <a:pathLst>
                <a:path h="990600">
                  <a:moveTo>
                    <a:pt x="0" y="0"/>
                  </a:moveTo>
                  <a:lnTo>
                    <a:pt x="1" y="9906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752600" y="1676400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>
                  <a:moveTo>
                    <a:pt x="0" y="0"/>
                  </a:moveTo>
                  <a:lnTo>
                    <a:pt x="9906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52600" y="2057400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>
                  <a:moveTo>
                    <a:pt x="0" y="0"/>
                  </a:moveTo>
                  <a:lnTo>
                    <a:pt x="9906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94413" y="3199034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>
                  <a:moveTo>
                    <a:pt x="0" y="0"/>
                  </a:moveTo>
                  <a:lnTo>
                    <a:pt x="155863" y="0"/>
                  </a:lnTo>
                </a:path>
              </a:pathLst>
            </a:custGeom>
            <a:ln w="153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2467101" y="3059723"/>
              <a:ext cx="181610" cy="3987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450" i="1" dirty="0">
                  <a:latin typeface="Times New Roman"/>
                  <a:cs typeface="Times New Roman"/>
                </a:rPr>
                <a:t>u</a:t>
              </a:r>
              <a:endParaRPr sz="2450">
                <a:latin typeface="Times New Roman"/>
                <a:cs typeface="Times New Roman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2286000" y="1905000"/>
              <a:ext cx="0" cy="129540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1295400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629400" y="1828800"/>
              <a:ext cx="0" cy="129540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1295400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5278" y="1185410"/>
            <a:ext cx="3087122" cy="4408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1998" y="1143000"/>
            <a:ext cx="3157604" cy="43858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6539" y="244665"/>
            <a:ext cx="60140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25" dirty="0">
                <a:latin typeface="黑体" panose="02010609060101010101" pitchFamily="49" charset="-122"/>
                <a:ea typeface="黑体" panose="02010609060101010101" pitchFamily="49" charset="-122"/>
              </a:rPr>
              <a:t>亮度</a:t>
            </a:r>
            <a:r>
              <a:rPr lang="en-US" altLang="zh-CN" spc="-25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pc="-25" dirty="0">
                <a:latin typeface="黑体" panose="02010609060101010101" pitchFamily="49" charset="-122"/>
                <a:ea typeface="黑体" panose="02010609060101010101" pitchFamily="49" charset="-122"/>
              </a:rPr>
              <a:t>曝光变化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5781984"/>
            <a:ext cx="86213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对应窗口中强度值的均值和方差变化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76400" y="2590800"/>
            <a:ext cx="838200" cy="914400"/>
          </a:xfrm>
          <a:custGeom>
            <a:avLst/>
            <a:gdLst/>
            <a:ahLst/>
            <a:cxnLst/>
            <a:rect l="l" t="t" r="r" b="b"/>
            <a:pathLst>
              <a:path w="838200" h="914400">
                <a:moveTo>
                  <a:pt x="0" y="0"/>
                </a:moveTo>
                <a:lnTo>
                  <a:pt x="838200" y="0"/>
                </a:lnTo>
                <a:lnTo>
                  <a:pt x="8382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00600" y="2590800"/>
            <a:ext cx="838200" cy="914400"/>
          </a:xfrm>
          <a:custGeom>
            <a:avLst/>
            <a:gdLst/>
            <a:ahLst/>
            <a:cxnLst/>
            <a:rect l="l" t="t" r="r" b="b"/>
            <a:pathLst>
              <a:path w="838200" h="914400">
                <a:moveTo>
                  <a:pt x="0" y="0"/>
                </a:moveTo>
                <a:lnTo>
                  <a:pt x="838200" y="0"/>
                </a:lnTo>
                <a:lnTo>
                  <a:pt x="8382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3000" y="1981200"/>
            <a:ext cx="2451578" cy="274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24397" y="1905001"/>
            <a:ext cx="2514601" cy="25788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/>
          <p:nvPr/>
        </p:nvSpPr>
        <p:spPr>
          <a:xfrm>
            <a:off x="2669539" y="0"/>
            <a:ext cx="4015104" cy="1459374"/>
          </a:xfrm>
          <a:prstGeom prst="rect">
            <a:avLst/>
          </a:prstGeom>
        </p:spPr>
        <p:txBody>
          <a:bodyPr vert="horz" wrap="square" lIns="0" tIns="30226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380"/>
              </a:spcBef>
            </a:pPr>
            <a:r>
              <a:rPr lang="zh-CN" altLang="en-US" sz="3600" spc="85" dirty="0">
                <a:latin typeface="黑体" panose="02010609060101010101" pitchFamily="49" charset="-122"/>
                <a:ea typeface="黑体" panose="02010609060101010101" pitchFamily="49" charset="-122"/>
              </a:rPr>
              <a:t>极几何约束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R="846455" algn="ctr">
              <a:lnSpc>
                <a:spcPct val="100000"/>
              </a:lnSpc>
              <a:spcBef>
                <a:spcPts val="1780"/>
              </a:spcBef>
            </a:pPr>
            <a:r>
              <a:rPr sz="2400" spc="-3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24"/>
              <p:cNvSpPr txBox="1"/>
              <p:nvPr/>
            </p:nvSpPr>
            <p:spPr>
              <a:xfrm>
                <a:off x="1247139" y="5773257"/>
                <a:ext cx="3746500" cy="68993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𝐸</m:t>
                    </m:r>
                  </m:oMath>
                </a14:m>
                <a:r>
                  <a:rPr lang="en-US" sz="2400" b="1" spc="-275" dirty="0">
                    <a:latin typeface="黑体" panose="02010609060101010101" pitchFamily="49" charset="-122"/>
                    <a:ea typeface="黑体" panose="02010609060101010101" pitchFamily="49" charset="-122"/>
                    <a:cs typeface="Arial"/>
                  </a:rPr>
                  <a:t> </a:t>
                </a:r>
                <a:r>
                  <a:rPr sz="2400" b="1" spc="260" dirty="0">
                    <a:latin typeface="黑体" panose="02010609060101010101" pitchFamily="49" charset="-122"/>
                    <a:ea typeface="黑体" panose="02010609060101010101" pitchFamily="49" charset="-122"/>
                    <a:cs typeface="Arial"/>
                  </a:rPr>
                  <a:t>=</a:t>
                </a:r>
                <a:r>
                  <a:rPr lang="en-US" sz="2400" b="1" spc="260" dirty="0">
                    <a:latin typeface="黑体" panose="02010609060101010101" pitchFamily="49" charset="-122"/>
                    <a:ea typeface="黑体" panose="02010609060101010101" pitchFamily="49" charset="-122"/>
                    <a:cs typeface="Arial"/>
                  </a:rPr>
                  <a:t> </a:t>
                </a:r>
                <a:r>
                  <a:rPr lang="zh-CN" altLang="en-US" sz="2400" b="1" spc="260" dirty="0">
                    <a:latin typeface="黑体" panose="02010609060101010101" pitchFamily="49" charset="-122"/>
                    <a:ea typeface="黑体" panose="02010609060101010101" pitchFamily="49" charset="-122"/>
                    <a:cs typeface="Arial"/>
                  </a:rPr>
                  <a:t>本质矩阵</a:t>
                </a:r>
                <a:endParaRPr sz="2400" dirty="0">
                  <a:latin typeface="黑体" panose="02010609060101010101" pitchFamily="49" charset="-122"/>
                  <a:ea typeface="黑体" panose="02010609060101010101" pitchFamily="49" charset="-122"/>
                  <a:cs typeface="Arial"/>
                </a:endParaRPr>
              </a:p>
              <a:p>
                <a:pPr marL="12700" algn="ctr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2000" spc="-1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(Longuet-Higgins,</a:t>
                </a:r>
                <a:r>
                  <a:rPr sz="2000" spc="4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 1981)</a:t>
                </a:r>
                <a:endParaRPr sz="200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endParaRPr>
              </a:p>
            </p:txBody>
          </p:sp>
        </mc:Choice>
        <mc:Fallback xmlns="">
          <p:sp>
            <p:nvSpPr>
              <p:cNvPr id="24" name="object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139" y="5773257"/>
                <a:ext cx="3746500" cy="689932"/>
              </a:xfrm>
              <a:prstGeom prst="rect">
                <a:avLst/>
              </a:prstGeom>
              <a:blipFill>
                <a:blip r:embed="rId2"/>
                <a:stretch>
                  <a:fillRect t="-14159" b="-22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bject 25"/>
          <p:cNvSpPr/>
          <p:nvPr/>
        </p:nvSpPr>
        <p:spPr>
          <a:xfrm>
            <a:off x="1695450" y="4737893"/>
            <a:ext cx="2590800" cy="838200"/>
          </a:xfrm>
          <a:custGeom>
            <a:avLst/>
            <a:gdLst/>
            <a:ahLst/>
            <a:cxnLst/>
            <a:rect l="l" t="t" r="r" b="b"/>
            <a:pathLst>
              <a:path w="2590800" h="838200">
                <a:moveTo>
                  <a:pt x="0" y="0"/>
                </a:moveTo>
                <a:lnTo>
                  <a:pt x="2590800" y="0"/>
                </a:lnTo>
                <a:lnTo>
                  <a:pt x="25908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组合 29"/>
          <p:cNvGrpSpPr/>
          <p:nvPr/>
        </p:nvGrpSpPr>
        <p:grpSpPr>
          <a:xfrm>
            <a:off x="1297939" y="1087437"/>
            <a:ext cx="6672581" cy="3319781"/>
            <a:chOff x="1297939" y="1087437"/>
            <a:chExt cx="6672581" cy="3319781"/>
          </a:xfrm>
        </p:grpSpPr>
        <p:sp>
          <p:nvSpPr>
            <p:cNvPr id="2" name="object 2"/>
            <p:cNvSpPr/>
            <p:nvPr/>
          </p:nvSpPr>
          <p:spPr>
            <a:xfrm>
              <a:off x="1809663" y="3187788"/>
              <a:ext cx="271145" cy="954405"/>
            </a:xfrm>
            <a:custGeom>
              <a:avLst/>
              <a:gdLst/>
              <a:ahLst/>
              <a:cxnLst/>
              <a:rect l="l" t="t" r="r" b="b"/>
              <a:pathLst>
                <a:path w="271144" h="954404">
                  <a:moveTo>
                    <a:pt x="227920" y="0"/>
                  </a:moveTo>
                  <a:lnTo>
                    <a:pt x="121500" y="133068"/>
                  </a:lnTo>
                  <a:lnTo>
                    <a:pt x="171175" y="143703"/>
                  </a:lnTo>
                  <a:lnTo>
                    <a:pt x="0" y="943146"/>
                  </a:lnTo>
                  <a:lnTo>
                    <a:pt x="49673" y="953782"/>
                  </a:lnTo>
                  <a:lnTo>
                    <a:pt x="220849" y="154339"/>
                  </a:lnTo>
                  <a:lnTo>
                    <a:pt x="267777" y="154339"/>
                  </a:lnTo>
                  <a:lnTo>
                    <a:pt x="227920" y="0"/>
                  </a:lnTo>
                  <a:close/>
                </a:path>
                <a:path w="271144" h="954404">
                  <a:moveTo>
                    <a:pt x="267777" y="154339"/>
                  </a:moveTo>
                  <a:lnTo>
                    <a:pt x="220849" y="154339"/>
                  </a:lnTo>
                  <a:lnTo>
                    <a:pt x="270523" y="164975"/>
                  </a:lnTo>
                  <a:lnTo>
                    <a:pt x="267777" y="1543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1808850" y="3881319"/>
              <a:ext cx="822325" cy="266700"/>
            </a:xfrm>
            <a:custGeom>
              <a:avLst/>
              <a:gdLst/>
              <a:ahLst/>
              <a:cxnLst/>
              <a:rect l="l" t="t" r="r" b="b"/>
              <a:pathLst>
                <a:path w="822325" h="266700">
                  <a:moveTo>
                    <a:pt x="655610" y="0"/>
                  </a:moveTo>
                  <a:lnTo>
                    <a:pt x="667984" y="49269"/>
                  </a:lnTo>
                  <a:lnTo>
                    <a:pt x="0" y="217039"/>
                  </a:lnTo>
                  <a:lnTo>
                    <a:pt x="12373" y="266308"/>
                  </a:lnTo>
                  <a:lnTo>
                    <a:pt x="680359" y="98539"/>
                  </a:lnTo>
                  <a:lnTo>
                    <a:pt x="750088" y="98539"/>
                  </a:lnTo>
                  <a:lnTo>
                    <a:pt x="821980" y="36780"/>
                  </a:lnTo>
                  <a:lnTo>
                    <a:pt x="655610" y="0"/>
                  </a:lnTo>
                  <a:close/>
                </a:path>
                <a:path w="822325" h="266700">
                  <a:moveTo>
                    <a:pt x="750088" y="98539"/>
                  </a:moveTo>
                  <a:lnTo>
                    <a:pt x="680359" y="98539"/>
                  </a:lnTo>
                  <a:lnTo>
                    <a:pt x="692734" y="147808"/>
                  </a:lnTo>
                  <a:lnTo>
                    <a:pt x="750088" y="985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29182" y="4111415"/>
              <a:ext cx="955675" cy="271145"/>
            </a:xfrm>
            <a:custGeom>
              <a:avLst/>
              <a:gdLst/>
              <a:ahLst/>
              <a:cxnLst/>
              <a:rect l="l" t="t" r="r" b="b"/>
              <a:pathLst>
                <a:path w="955675" h="271145">
                  <a:moveTo>
                    <a:pt x="10634" y="0"/>
                  </a:moveTo>
                  <a:lnTo>
                    <a:pt x="0" y="49673"/>
                  </a:lnTo>
                  <a:lnTo>
                    <a:pt x="800994" y="221180"/>
                  </a:lnTo>
                  <a:lnTo>
                    <a:pt x="790357" y="270854"/>
                  </a:lnTo>
                  <a:lnTo>
                    <a:pt x="955334" y="228250"/>
                  </a:lnTo>
                  <a:lnTo>
                    <a:pt x="884379" y="171505"/>
                  </a:lnTo>
                  <a:lnTo>
                    <a:pt x="811630" y="171505"/>
                  </a:lnTo>
                  <a:lnTo>
                    <a:pt x="10634" y="0"/>
                  </a:lnTo>
                  <a:close/>
                </a:path>
                <a:path w="955675" h="271145">
                  <a:moveTo>
                    <a:pt x="822266" y="121832"/>
                  </a:moveTo>
                  <a:lnTo>
                    <a:pt x="811630" y="171505"/>
                  </a:lnTo>
                  <a:lnTo>
                    <a:pt x="884379" y="171505"/>
                  </a:lnTo>
                  <a:lnTo>
                    <a:pt x="822266" y="1218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09799" y="1981200"/>
              <a:ext cx="1821180" cy="1764030"/>
            </a:xfrm>
            <a:custGeom>
              <a:avLst/>
              <a:gdLst/>
              <a:ahLst/>
              <a:cxnLst/>
              <a:rect l="l" t="t" r="r" b="b"/>
              <a:pathLst>
                <a:path w="1821179" h="1764029">
                  <a:moveTo>
                    <a:pt x="0" y="0"/>
                  </a:moveTo>
                  <a:lnTo>
                    <a:pt x="1820863" y="440928"/>
                  </a:lnTo>
                  <a:lnTo>
                    <a:pt x="1820863" y="1763713"/>
                  </a:lnTo>
                  <a:lnTo>
                    <a:pt x="0" y="132278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59387" y="1973263"/>
              <a:ext cx="1821180" cy="1762125"/>
            </a:xfrm>
            <a:custGeom>
              <a:avLst/>
              <a:gdLst/>
              <a:ahLst/>
              <a:cxnLst/>
              <a:rect l="l" t="t" r="r" b="b"/>
              <a:pathLst>
                <a:path w="1821179" h="1762125">
                  <a:moveTo>
                    <a:pt x="1820862" y="0"/>
                  </a:moveTo>
                  <a:lnTo>
                    <a:pt x="0" y="440531"/>
                  </a:lnTo>
                  <a:lnTo>
                    <a:pt x="0" y="1762125"/>
                  </a:lnTo>
                  <a:lnTo>
                    <a:pt x="1820862" y="1321593"/>
                  </a:lnTo>
                  <a:lnTo>
                    <a:pt x="1820862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38537" y="1087437"/>
              <a:ext cx="1733550" cy="1450340"/>
            </a:xfrm>
            <a:custGeom>
              <a:avLst/>
              <a:gdLst/>
              <a:ahLst/>
              <a:cxnLst/>
              <a:rect l="l" t="t" r="r" b="b"/>
              <a:pathLst>
                <a:path w="1733550" h="1450339">
                  <a:moveTo>
                    <a:pt x="146771" y="97595"/>
                  </a:moveTo>
                  <a:lnTo>
                    <a:pt x="87284" y="97595"/>
                  </a:lnTo>
                  <a:lnTo>
                    <a:pt x="1708649" y="1449730"/>
                  </a:lnTo>
                  <a:lnTo>
                    <a:pt x="1733050" y="1420470"/>
                  </a:lnTo>
                  <a:lnTo>
                    <a:pt x="146771" y="97595"/>
                  </a:lnTo>
                  <a:close/>
                </a:path>
                <a:path w="1733550" h="1450339">
                  <a:moveTo>
                    <a:pt x="0" y="0"/>
                  </a:moveTo>
                  <a:lnTo>
                    <a:pt x="85298" y="195159"/>
                  </a:lnTo>
                  <a:lnTo>
                    <a:pt x="87284" y="97595"/>
                  </a:lnTo>
                  <a:lnTo>
                    <a:pt x="146771" y="97595"/>
                  </a:lnTo>
                  <a:lnTo>
                    <a:pt x="117531" y="73210"/>
                  </a:lnTo>
                  <a:lnTo>
                    <a:pt x="87781" y="73210"/>
                  </a:lnTo>
                  <a:lnTo>
                    <a:pt x="117523" y="73204"/>
                  </a:lnTo>
                  <a:lnTo>
                    <a:pt x="111686" y="68336"/>
                  </a:lnTo>
                  <a:lnTo>
                    <a:pt x="207305" y="48858"/>
                  </a:lnTo>
                  <a:lnTo>
                    <a:pt x="0" y="0"/>
                  </a:lnTo>
                  <a:close/>
                </a:path>
                <a:path w="1733550" h="1450339">
                  <a:moveTo>
                    <a:pt x="117523" y="73204"/>
                  </a:moveTo>
                  <a:lnTo>
                    <a:pt x="87781" y="73210"/>
                  </a:lnTo>
                  <a:lnTo>
                    <a:pt x="117531" y="732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41500" y="2963862"/>
              <a:ext cx="1139825" cy="1157605"/>
            </a:xfrm>
            <a:custGeom>
              <a:avLst/>
              <a:gdLst/>
              <a:ahLst/>
              <a:cxnLst/>
              <a:rect l="l" t="t" r="r" b="b"/>
              <a:pathLst>
                <a:path w="1139825" h="1157604">
                  <a:moveTo>
                    <a:pt x="0" y="1157287"/>
                  </a:moveTo>
                  <a:lnTo>
                    <a:pt x="113982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81400" y="1751012"/>
              <a:ext cx="595630" cy="535305"/>
            </a:xfrm>
            <a:custGeom>
              <a:avLst/>
              <a:gdLst/>
              <a:ahLst/>
              <a:cxnLst/>
              <a:rect l="l" t="t" r="r" b="b"/>
              <a:pathLst>
                <a:path w="595629" h="535305">
                  <a:moveTo>
                    <a:pt x="0" y="534987"/>
                  </a:moveTo>
                  <a:lnTo>
                    <a:pt x="595313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77758" y="1200150"/>
              <a:ext cx="469265" cy="455295"/>
            </a:xfrm>
            <a:custGeom>
              <a:avLst/>
              <a:gdLst/>
              <a:ahLst/>
              <a:cxnLst/>
              <a:rect l="l" t="t" r="r" b="b"/>
              <a:pathLst>
                <a:path w="469264" h="455294">
                  <a:moveTo>
                    <a:pt x="468866" y="0"/>
                  </a:moveTo>
                  <a:lnTo>
                    <a:pt x="265764" y="64124"/>
                  </a:lnTo>
                  <a:lnTo>
                    <a:pt x="362565" y="76445"/>
                  </a:lnTo>
                  <a:lnTo>
                    <a:pt x="0" y="427642"/>
                  </a:lnTo>
                  <a:lnTo>
                    <a:pt x="26508" y="455007"/>
                  </a:lnTo>
                  <a:lnTo>
                    <a:pt x="389074" y="103811"/>
                  </a:lnTo>
                  <a:lnTo>
                    <a:pt x="432415" y="103811"/>
                  </a:lnTo>
                  <a:lnTo>
                    <a:pt x="468866" y="0"/>
                  </a:lnTo>
                  <a:close/>
                </a:path>
                <a:path w="469264" h="455294">
                  <a:moveTo>
                    <a:pt x="432415" y="103811"/>
                  </a:moveTo>
                  <a:lnTo>
                    <a:pt x="389074" y="103811"/>
                  </a:lnTo>
                  <a:lnTo>
                    <a:pt x="398305" y="200957"/>
                  </a:lnTo>
                  <a:lnTo>
                    <a:pt x="432415" y="1038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84862" y="3074987"/>
              <a:ext cx="1195705" cy="992505"/>
            </a:xfrm>
            <a:custGeom>
              <a:avLst/>
              <a:gdLst/>
              <a:ahLst/>
              <a:cxnLst/>
              <a:rect l="l" t="t" r="r" b="b"/>
              <a:pathLst>
                <a:path w="1195704" h="992504">
                  <a:moveTo>
                    <a:pt x="0" y="0"/>
                  </a:moveTo>
                  <a:lnTo>
                    <a:pt x="1195387" y="99218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05125" y="2889250"/>
              <a:ext cx="152400" cy="1492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08662" y="3000375"/>
              <a:ext cx="152400" cy="1492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3208597" y="2658745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p</a:t>
              </a:r>
              <a:endPara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6118483" y="2710698"/>
              <a:ext cx="403860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7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p</a:t>
              </a:r>
              <a:r>
                <a:rPr lang="en-US" sz="2400" spc="17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'</a:t>
              </a:r>
              <a:endPara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090987" y="1558925"/>
              <a:ext cx="238125" cy="2381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90987" y="1558925"/>
              <a:ext cx="238125" cy="238125"/>
            </a:xfrm>
            <a:custGeom>
              <a:avLst/>
              <a:gdLst/>
              <a:ahLst/>
              <a:cxnLst/>
              <a:rect l="l" t="t" r="r" b="b"/>
              <a:pathLst>
                <a:path w="238125" h="238125">
                  <a:moveTo>
                    <a:pt x="0" y="119062"/>
                  </a:moveTo>
                  <a:lnTo>
                    <a:pt x="9356" y="72717"/>
                  </a:lnTo>
                  <a:lnTo>
                    <a:pt x="34872" y="34872"/>
                  </a:lnTo>
                  <a:lnTo>
                    <a:pt x="72717" y="9356"/>
                  </a:lnTo>
                  <a:lnTo>
                    <a:pt x="119062" y="0"/>
                  </a:lnTo>
                  <a:lnTo>
                    <a:pt x="165406" y="9356"/>
                  </a:lnTo>
                  <a:lnTo>
                    <a:pt x="203252" y="34872"/>
                  </a:lnTo>
                  <a:lnTo>
                    <a:pt x="228768" y="72717"/>
                  </a:lnTo>
                  <a:lnTo>
                    <a:pt x="238125" y="119062"/>
                  </a:lnTo>
                  <a:lnTo>
                    <a:pt x="228768" y="165406"/>
                  </a:lnTo>
                  <a:lnTo>
                    <a:pt x="203252" y="203252"/>
                  </a:lnTo>
                  <a:lnTo>
                    <a:pt x="165406" y="228768"/>
                  </a:lnTo>
                  <a:lnTo>
                    <a:pt x="119062" y="238125"/>
                  </a:lnTo>
                  <a:lnTo>
                    <a:pt x="72717" y="228768"/>
                  </a:lnTo>
                  <a:lnTo>
                    <a:pt x="34872" y="203252"/>
                  </a:lnTo>
                  <a:lnTo>
                    <a:pt x="9356" y="165406"/>
                  </a:lnTo>
                  <a:lnTo>
                    <a:pt x="0" y="119062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28800" y="4038600"/>
              <a:ext cx="5257800" cy="76200"/>
            </a:xfrm>
            <a:custGeom>
              <a:avLst/>
              <a:gdLst/>
              <a:ahLst/>
              <a:cxnLst/>
              <a:rect l="l" t="t" r="r" b="b"/>
              <a:pathLst>
                <a:path w="5257800" h="76200">
                  <a:moveTo>
                    <a:pt x="0" y="76200"/>
                  </a:moveTo>
                  <a:lnTo>
                    <a:pt x="5257800" y="0"/>
                  </a:lnTo>
                </a:path>
              </a:pathLst>
            </a:custGeom>
            <a:ln w="254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71650" y="4048125"/>
              <a:ext cx="152400" cy="14763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04050" y="3992562"/>
              <a:ext cx="152400" cy="14763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1297939" y="4016058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O</a:t>
              </a:r>
              <a:r>
                <a:rPr sz="2400" spc="135" baseline="-19097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1</a:t>
              </a:r>
              <a:endParaRPr sz="2400" baseline="-19097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7546340" y="3982720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O</a:t>
              </a:r>
              <a:r>
                <a:rPr sz="2400" spc="135" baseline="-19097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2</a:t>
              </a:r>
              <a:endParaRPr sz="2400" baseline="-19097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901010" y="5193885"/>
                <a:ext cx="2510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𝐸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=[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]</m:t>
                      </m:r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𝑅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010" y="5193885"/>
                <a:ext cx="2510880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967585" y="4831762"/>
                <a:ext cx="21234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𝐸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585" y="4831762"/>
                <a:ext cx="2123402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2339" y="172720"/>
            <a:ext cx="46939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00" dirty="0">
                <a:latin typeface="黑体" panose="02010609060101010101" pitchFamily="49" charset="-122"/>
                <a:ea typeface="黑体" panose="02010609060101010101" pitchFamily="49" charset="-122"/>
              </a:rPr>
              <a:t>归一化互相关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70449" y="3454400"/>
            <a:ext cx="369570" cy="1002030"/>
          </a:xfrm>
          <a:custGeom>
            <a:avLst/>
            <a:gdLst/>
            <a:ahLst/>
            <a:cxnLst/>
            <a:rect l="l" t="t" r="r" b="b"/>
            <a:pathLst>
              <a:path w="369570" h="1002029">
                <a:moveTo>
                  <a:pt x="57240" y="85711"/>
                </a:moveTo>
                <a:lnTo>
                  <a:pt x="27021" y="85711"/>
                </a:lnTo>
                <a:lnTo>
                  <a:pt x="342040" y="1001596"/>
                </a:lnTo>
                <a:lnTo>
                  <a:pt x="369060" y="992303"/>
                </a:lnTo>
                <a:lnTo>
                  <a:pt x="57240" y="85711"/>
                </a:lnTo>
                <a:close/>
              </a:path>
              <a:path w="369570" h="1002029">
                <a:moveTo>
                  <a:pt x="12650" y="0"/>
                </a:moveTo>
                <a:lnTo>
                  <a:pt x="0" y="95004"/>
                </a:lnTo>
                <a:lnTo>
                  <a:pt x="27021" y="85711"/>
                </a:lnTo>
                <a:lnTo>
                  <a:pt x="57240" y="85711"/>
                </a:lnTo>
                <a:lnTo>
                  <a:pt x="54043" y="76417"/>
                </a:lnTo>
                <a:lnTo>
                  <a:pt x="81064" y="67123"/>
                </a:lnTo>
                <a:lnTo>
                  <a:pt x="12650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38600" y="2514600"/>
            <a:ext cx="1143000" cy="2514600"/>
          </a:xfrm>
          <a:custGeom>
            <a:avLst/>
            <a:gdLst/>
            <a:ahLst/>
            <a:cxnLst/>
            <a:rect l="l" t="t" r="r" b="b"/>
            <a:pathLst>
              <a:path w="1143000" h="2514600">
                <a:moveTo>
                  <a:pt x="0" y="2514600"/>
                </a:moveTo>
                <a:lnTo>
                  <a:pt x="1143000" y="2514600"/>
                </a:lnTo>
                <a:lnTo>
                  <a:pt x="11430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571382" y="4042870"/>
                <a:ext cx="2768967" cy="3821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zh-CN" altLang="en-US" sz="2400" spc="-25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找到</a:t>
                </a:r>
                <a:r>
                  <a:rPr sz="2400" spc="-25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𝑢</m:t>
                    </m:r>
                  </m:oMath>
                </a14:m>
                <a:r>
                  <a:rPr sz="2400" spc="-25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 </a:t>
                </a:r>
                <a:r>
                  <a:rPr lang="zh-CN" altLang="en-US" sz="2400" spc="-25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使得最大化</a:t>
                </a:r>
                <a:r>
                  <a:rPr sz="2400" spc="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:</a:t>
                </a:r>
                <a:endParaRPr sz="240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endParaRP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82" y="4042870"/>
                <a:ext cx="2768967" cy="382156"/>
              </a:xfrm>
              <a:prstGeom prst="rect">
                <a:avLst/>
              </a:prstGeom>
              <a:blipFill>
                <a:blip r:embed="rId2"/>
                <a:stretch>
                  <a:fillRect l="-5936" t="-19355" r="-6393" b="-41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bject 21"/>
          <p:cNvSpPr txBox="1"/>
          <p:nvPr/>
        </p:nvSpPr>
        <p:spPr>
          <a:xfrm>
            <a:off x="6743582" y="4038616"/>
            <a:ext cx="976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400" spc="-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400" spc="160" dirty="0">
                <a:solidFill>
                  <a:srgbClr val="FF0000"/>
                </a:solidFill>
                <a:latin typeface="Arial Unicode MS"/>
                <a:cs typeface="Arial Unicode MS"/>
              </a:rPr>
              <a:t>2]</a:t>
            </a:r>
            <a:endParaRPr sz="24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24"/>
              <p:cNvSpPr txBox="1"/>
              <p:nvPr/>
            </p:nvSpPr>
            <p:spPr>
              <a:xfrm>
                <a:off x="873642" y="4936430"/>
                <a:ext cx="2911794" cy="75148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spcBef>
                    <a:spcPts val="100"/>
                  </a:spcBef>
                  <a:tabLst>
                    <a:tab pos="603250" algn="l"/>
                  </a:tabLst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altLang="zh-CN" sz="240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zh-CN" altLang="ar-AE" sz="2400" i="1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spc="15" dirty="0">
                    <a:latin typeface="Arial Unicode MS"/>
                    <a:cs typeface="Arial Unicode MS"/>
                  </a:rPr>
                  <a:t> image</a:t>
                </a:r>
                <a:r>
                  <a:rPr lang="en-US" altLang="zh-CN" sz="2400" spc="114" dirty="0">
                    <a:latin typeface="Arial Unicode MS"/>
                    <a:cs typeface="Arial Unicode MS"/>
                  </a:rPr>
                  <a:t> </a:t>
                </a:r>
                <a:r>
                  <a:rPr lang="en-US" altLang="zh-CN" sz="2400" spc="90" dirty="0">
                    <a:latin typeface="Arial Unicode MS"/>
                    <a:cs typeface="Arial Unicode MS"/>
                  </a:rPr>
                  <a:t>1 </a:t>
                </a:r>
                <a:r>
                  <a:rPr lang="zh-CN" altLang="en-US" sz="2400" spc="9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中</a:t>
                </a:r>
                <a:r>
                  <a:rPr lang="zh-CN" altLang="en-US" sz="2400" spc="25" dirty="0">
                    <a:latin typeface="Arial Unicode MS"/>
                    <a:cs typeface="Arial Unicode MS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altLang="zh-CN" sz="24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zh-CN" altLang="ar-AE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ar-AE" altLang="zh-CN" sz="2400" spc="37" baseline="23809" dirty="0">
                    <a:latin typeface="Arial Unicode MS"/>
                    <a:cs typeface="Arial Unicode MS"/>
                  </a:rPr>
                  <a:t>  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处</a:t>
                </a:r>
                <a:r>
                  <a:rPr lang="zh-CN" altLang="en-US" sz="2400" dirty="0">
                    <a:latin typeface="Arial Unicode MS"/>
                    <a:cs typeface="Arial Unicode MS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400" b="1" spc="315" dirty="0">
                    <a:latin typeface="Arial"/>
                    <a:cs typeface="Arial"/>
                  </a:rPr>
                  <a:t> </a:t>
                </a:r>
                <a:r>
                  <a:rPr lang="zh-CN" altLang="en-US" sz="2400" spc="315" dirty="0">
                    <a:latin typeface="黑体" panose="02010609060101010101" pitchFamily="49" charset="-122"/>
                    <a:ea typeface="黑体" panose="02010609060101010101" pitchFamily="49" charset="-122"/>
                    <a:cs typeface="Arial"/>
                  </a:rPr>
                  <a:t>内的灰度均值</a:t>
                </a:r>
                <a:endParaRPr sz="2400" dirty="0">
                  <a:latin typeface="黑体" panose="02010609060101010101" pitchFamily="49" charset="-122"/>
                  <a:ea typeface="黑体" panose="02010609060101010101" pitchFamily="49" charset="-122"/>
                  <a:cs typeface="Arial"/>
                </a:endParaRPr>
              </a:p>
            </p:txBody>
          </p:sp>
        </mc:Choice>
        <mc:Fallback xmlns="">
          <p:sp>
            <p:nvSpPr>
              <p:cNvPr id="24" name="object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42" y="4936430"/>
                <a:ext cx="2911794" cy="751488"/>
              </a:xfrm>
              <a:prstGeom prst="rect">
                <a:avLst/>
              </a:prstGeom>
              <a:blipFill>
                <a:blip r:embed="rId3"/>
                <a:stretch>
                  <a:fillRect l="-3043" t="-13333" r="-478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26"/>
              <p:cNvSpPr txBox="1"/>
              <p:nvPr/>
            </p:nvSpPr>
            <p:spPr>
              <a:xfrm>
                <a:off x="5488540" y="5008245"/>
                <a:ext cx="3486714" cy="67967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ts val="2640"/>
                  </a:lnSpc>
                  <a:spcBef>
                    <a:spcPts val="100"/>
                  </a:spcBef>
                  <a:tabLst>
                    <a:tab pos="96901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𝑤</m:t>
                            </m:r>
                          </m:e>
                        </m:acc>
                      </m:e>
                      <m:sup>
                        <m:r>
                          <a:rPr lang="en-US" altLang="zh-CN" sz="2400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spc="15" dirty="0">
                    <a:latin typeface="Arial Unicode MS"/>
                    <a:cs typeface="Arial Unicode MS"/>
                  </a:rPr>
                  <a:t> image</a:t>
                </a:r>
                <a:r>
                  <a:rPr lang="en-US" altLang="zh-CN" sz="2400" spc="114" dirty="0">
                    <a:latin typeface="Arial Unicode MS"/>
                    <a:cs typeface="Arial Unicode MS"/>
                  </a:rPr>
                  <a:t> </a:t>
                </a:r>
                <a:r>
                  <a:rPr lang="en-US" altLang="zh-CN" sz="2400" spc="90" dirty="0">
                    <a:latin typeface="Arial Unicode MS"/>
                    <a:cs typeface="Arial Unicode MS"/>
                  </a:rPr>
                  <a:t>2 </a:t>
                </a:r>
                <a:r>
                  <a:rPr lang="zh-CN" altLang="en-US" sz="2400" spc="9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中</a:t>
                </a:r>
                <a:r>
                  <a:rPr lang="zh-CN" altLang="en-US" sz="2400" spc="25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400" spc="37" baseline="23809" dirty="0">
                    <a:latin typeface="Arial Unicode MS"/>
                    <a:cs typeface="Arial Unicode MS"/>
                  </a:rPr>
                  <a:t>  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处</a:t>
                </a:r>
                <a:r>
                  <a:rPr lang="zh-CN" altLang="en-US" sz="2400" dirty="0">
                    <a:latin typeface="Arial Unicode MS"/>
                    <a:cs typeface="Arial Unicode MS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400" b="1" spc="315" dirty="0">
                    <a:latin typeface="Arial"/>
                    <a:cs typeface="Arial"/>
                  </a:rPr>
                  <a:t> </a:t>
                </a:r>
                <a:r>
                  <a:rPr lang="zh-CN" altLang="en-US" sz="2400" spc="315" dirty="0">
                    <a:latin typeface="黑体" panose="02010609060101010101" pitchFamily="49" charset="-122"/>
                    <a:ea typeface="黑体" panose="02010609060101010101" pitchFamily="49" charset="-122"/>
                    <a:cs typeface="Arial"/>
                  </a:rPr>
                  <a:t>内的灰度均值</a:t>
                </a: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  <a:cs typeface="Arial"/>
                </a:endParaRPr>
              </a:p>
            </p:txBody>
          </p:sp>
        </mc:Choice>
        <mc:Fallback xmlns="">
          <p:sp>
            <p:nvSpPr>
              <p:cNvPr id="26" name="object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540" y="5008245"/>
                <a:ext cx="3486714" cy="679673"/>
              </a:xfrm>
              <a:prstGeom prst="rect">
                <a:avLst/>
              </a:prstGeom>
              <a:blipFill>
                <a:blip r:embed="rId4"/>
                <a:stretch>
                  <a:fillRect l="-2909" t="-16364" r="-4727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bject 45"/>
          <p:cNvSpPr/>
          <p:nvPr/>
        </p:nvSpPr>
        <p:spPr>
          <a:xfrm>
            <a:off x="217170" y="1827434"/>
            <a:ext cx="156210" cy="0"/>
          </a:xfrm>
          <a:custGeom>
            <a:avLst/>
            <a:gdLst/>
            <a:ahLst/>
            <a:cxnLst/>
            <a:rect l="l" t="t" r="r" b="b"/>
            <a:pathLst>
              <a:path w="156210">
                <a:moveTo>
                  <a:pt x="0" y="0"/>
                </a:moveTo>
                <a:lnTo>
                  <a:pt x="156209" y="0"/>
                </a:lnTo>
              </a:path>
            </a:pathLst>
          </a:custGeom>
          <a:ln w="153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97961" y="1688123"/>
            <a:ext cx="164465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i="1" dirty="0">
                <a:latin typeface="Times New Roman"/>
                <a:cs typeface="Times New Roman"/>
              </a:rPr>
              <a:t>v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457200" y="838200"/>
            <a:ext cx="8251269" cy="2722947"/>
            <a:chOff x="457200" y="838200"/>
            <a:chExt cx="8251269" cy="2722947"/>
          </a:xfrm>
        </p:grpSpPr>
        <p:sp>
          <p:nvSpPr>
            <p:cNvPr id="27" name="object 27"/>
            <p:cNvSpPr/>
            <p:nvPr/>
          </p:nvSpPr>
          <p:spPr>
            <a:xfrm>
              <a:off x="1066799" y="838200"/>
              <a:ext cx="2707827" cy="2133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10200" y="838200"/>
              <a:ext cx="2698358" cy="2133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7200" y="1905000"/>
              <a:ext cx="8067675" cy="0"/>
            </a:xfrm>
            <a:custGeom>
              <a:avLst/>
              <a:gdLst/>
              <a:ahLst/>
              <a:cxnLst/>
              <a:rect l="l" t="t" r="r" b="b"/>
              <a:pathLst>
                <a:path w="8067675">
                  <a:moveTo>
                    <a:pt x="0" y="0"/>
                  </a:moveTo>
                  <a:lnTo>
                    <a:pt x="8067675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54100" y="84455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66800" y="838200"/>
              <a:ext cx="2743200" cy="2133600"/>
            </a:xfrm>
            <a:custGeom>
              <a:avLst/>
              <a:gdLst/>
              <a:ahLst/>
              <a:cxnLst/>
              <a:rect l="l" t="t" r="r" b="b"/>
              <a:pathLst>
                <a:path w="2743200" h="2133600">
                  <a:moveTo>
                    <a:pt x="0" y="0"/>
                  </a:moveTo>
                  <a:lnTo>
                    <a:pt x="2743200" y="0"/>
                  </a:lnTo>
                  <a:lnTo>
                    <a:pt x="2743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1069339" y="2996374"/>
              <a:ext cx="78359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5" dirty="0">
                  <a:latin typeface="Arial Unicode MS"/>
                  <a:cs typeface="Arial Unicode MS"/>
                </a:rPr>
                <a:t>image</a:t>
              </a:r>
              <a:r>
                <a:rPr sz="1600" spc="-2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1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5397500" y="84455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10200" y="838200"/>
              <a:ext cx="2743200" cy="2133600"/>
            </a:xfrm>
            <a:custGeom>
              <a:avLst/>
              <a:gdLst/>
              <a:ahLst/>
              <a:cxnLst/>
              <a:rect l="l" t="t" r="r" b="b"/>
              <a:pathLst>
                <a:path w="2743200" h="2133600">
                  <a:moveTo>
                    <a:pt x="0" y="0"/>
                  </a:moveTo>
                  <a:lnTo>
                    <a:pt x="2743200" y="0"/>
                  </a:lnTo>
                  <a:lnTo>
                    <a:pt x="2743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5412740" y="2996374"/>
              <a:ext cx="78295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5" dirty="0">
                  <a:latin typeface="Arial Unicode MS"/>
                  <a:cs typeface="Arial Unicode MS"/>
                </a:rPr>
                <a:t>image</a:t>
              </a:r>
              <a:r>
                <a:rPr sz="1600" spc="-2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2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6096000" y="13716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8522652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5395912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4193540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1066800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85351" y="330142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>
                  <a:moveTo>
                    <a:pt x="0" y="0"/>
                  </a:moveTo>
                  <a:lnTo>
                    <a:pt x="155692" y="0"/>
                  </a:lnTo>
                </a:path>
              </a:pathLst>
            </a:custGeom>
            <a:ln w="1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231897" y="330142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>
                  <a:moveTo>
                    <a:pt x="0" y="0"/>
                  </a:moveTo>
                  <a:lnTo>
                    <a:pt x="155692" y="0"/>
                  </a:lnTo>
                </a:path>
              </a:pathLst>
            </a:custGeom>
            <a:ln w="1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141726" y="330142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>
                  <a:moveTo>
                    <a:pt x="0" y="0"/>
                  </a:moveTo>
                  <a:lnTo>
                    <a:pt x="155692" y="0"/>
                  </a:lnTo>
                </a:path>
              </a:pathLst>
            </a:custGeom>
            <a:ln w="1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6658055" y="3161732"/>
              <a:ext cx="2050414" cy="39941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50" i="1" dirty="0">
                  <a:latin typeface="Times New Roman"/>
                  <a:cs typeface="Times New Roman"/>
                </a:rPr>
                <a:t>u</a:t>
              </a:r>
              <a:r>
                <a:rPr sz="2450" i="1" spc="-235" dirty="0">
                  <a:latin typeface="Times New Roman"/>
                  <a:cs typeface="Times New Roman"/>
                </a:rPr>
                <a:t> </a:t>
              </a:r>
              <a:r>
                <a:rPr sz="2450" dirty="0">
                  <a:latin typeface="Times New Roman"/>
                  <a:cs typeface="Times New Roman"/>
                </a:rPr>
                <a:t>'</a:t>
              </a:r>
              <a:r>
                <a:rPr sz="2450" spc="-190" dirty="0">
                  <a:latin typeface="Times New Roman"/>
                  <a:cs typeface="Times New Roman"/>
                </a:rPr>
                <a:t> </a:t>
              </a:r>
              <a:r>
                <a:rPr sz="2450" dirty="0">
                  <a:latin typeface="Symbol"/>
                  <a:cs typeface="Symbol"/>
                </a:rPr>
                <a:t></a:t>
              </a:r>
              <a:r>
                <a:rPr sz="2450" spc="-155" dirty="0">
                  <a:latin typeface="Times New Roman"/>
                  <a:cs typeface="Times New Roman"/>
                </a:rPr>
                <a:t> </a:t>
              </a:r>
              <a:r>
                <a:rPr sz="2450" i="1" dirty="0">
                  <a:latin typeface="Times New Roman"/>
                  <a:cs typeface="Times New Roman"/>
                </a:rPr>
                <a:t>u</a:t>
              </a:r>
              <a:r>
                <a:rPr sz="2450" i="1" spc="-95" dirty="0">
                  <a:latin typeface="Times New Roman"/>
                  <a:cs typeface="Times New Roman"/>
                </a:rPr>
                <a:t> </a:t>
              </a:r>
              <a:r>
                <a:rPr sz="2450" dirty="0">
                  <a:latin typeface="Symbol"/>
                  <a:cs typeface="Symbol"/>
                </a:rPr>
                <a:t></a:t>
              </a:r>
              <a:r>
                <a:rPr sz="2450" spc="-229" dirty="0">
                  <a:latin typeface="Times New Roman"/>
                  <a:cs typeface="Times New Roman"/>
                </a:rPr>
                <a:t> </a:t>
              </a:r>
              <a:r>
                <a:rPr sz="2450" i="1" dirty="0">
                  <a:latin typeface="Times New Roman"/>
                  <a:cs typeface="Times New Roman"/>
                </a:rPr>
                <a:t>d</a:t>
              </a:r>
              <a:r>
                <a:rPr sz="2450" i="1" spc="-10" dirty="0">
                  <a:latin typeface="Times New Roman"/>
                  <a:cs typeface="Times New Roman"/>
                </a:rPr>
                <a:t> </a:t>
              </a:r>
              <a:r>
                <a:rPr sz="2450" dirty="0">
                  <a:latin typeface="Symbol"/>
                  <a:cs typeface="Symbol"/>
                </a:rPr>
                <a:t></a:t>
              </a:r>
              <a:r>
                <a:rPr sz="2450" spc="-155" dirty="0">
                  <a:latin typeface="Times New Roman"/>
                  <a:cs typeface="Times New Roman"/>
                </a:rPr>
                <a:t> </a:t>
              </a:r>
              <a:r>
                <a:rPr sz="2450" i="1" dirty="0">
                  <a:latin typeface="Times New Roman"/>
                  <a:cs typeface="Times New Roman"/>
                </a:rPr>
                <a:t>u</a:t>
              </a:r>
              <a:r>
                <a:rPr sz="2450" i="1" spc="-95" dirty="0">
                  <a:latin typeface="Times New Roman"/>
                  <a:cs typeface="Times New Roman"/>
                </a:rPr>
                <a:t> </a:t>
              </a:r>
              <a:r>
                <a:rPr sz="2450" spc="60" dirty="0">
                  <a:latin typeface="Symbol"/>
                  <a:cs typeface="Symbol"/>
                </a:rPr>
                <a:t></a:t>
              </a:r>
              <a:r>
                <a:rPr sz="2450" spc="60" dirty="0">
                  <a:latin typeface="Times New Roman"/>
                  <a:cs typeface="Times New Roman"/>
                </a:rPr>
                <a:t>1</a:t>
              </a:r>
              <a:endParaRPr sz="2450">
                <a:latin typeface="Times New Roman"/>
                <a:cs typeface="Times New Roman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1752600" y="13716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 txBox="1"/>
            <p:nvPr/>
          </p:nvSpPr>
          <p:spPr>
            <a:xfrm>
              <a:off x="1752600" y="1371600"/>
              <a:ext cx="381000" cy="304800"/>
            </a:xfrm>
            <a:prstGeom prst="rect">
              <a:avLst/>
            </a:prstGeom>
            <a:ln w="25401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100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2133600" y="1371600"/>
              <a:ext cx="317500" cy="304800"/>
            </a:xfrm>
            <a:prstGeom prst="rect">
              <a:avLst/>
            </a:prstGeom>
            <a:ln w="25401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33655">
                <a:lnSpc>
                  <a:spcPct val="100000"/>
                </a:lnSpc>
                <a:spcBef>
                  <a:spcPts val="325"/>
                </a:spcBef>
              </a:pPr>
              <a:r>
                <a:rPr sz="1200" spc="-1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</a:t>
              </a:r>
              <a:r>
                <a:rPr sz="1200" spc="6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0</a:t>
              </a: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50" name="object 50"/>
            <p:cNvSpPr txBox="1"/>
            <p:nvPr/>
          </p:nvSpPr>
          <p:spPr>
            <a:xfrm>
              <a:off x="2438400" y="1371600"/>
              <a:ext cx="304800" cy="30480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100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51" name="object 51"/>
            <p:cNvSpPr txBox="1"/>
            <p:nvPr/>
          </p:nvSpPr>
          <p:spPr>
            <a:xfrm>
              <a:off x="1765300" y="1781365"/>
              <a:ext cx="96520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49530">
                <a:lnSpc>
                  <a:spcPct val="100000"/>
                </a:lnSpc>
                <a:spcBef>
                  <a:spcPts val="100"/>
                </a:spcBef>
                <a:tabLst>
                  <a:tab pos="401955" algn="l"/>
                </a:tabLst>
              </a:pP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90	</a:t>
              </a:r>
              <a:r>
                <a:rPr sz="12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100</a:t>
              </a:r>
              <a:r>
                <a:rPr sz="1200" spc="9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 </a:t>
              </a:r>
              <a:r>
                <a:rPr sz="1200" spc="6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20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52" name="object 52"/>
            <p:cNvSpPr txBox="1"/>
            <p:nvPr/>
          </p:nvSpPr>
          <p:spPr>
            <a:xfrm>
              <a:off x="1752600" y="2057400"/>
              <a:ext cx="381000" cy="304800"/>
            </a:xfrm>
            <a:prstGeom prst="rect">
              <a:avLst/>
            </a:prstGeom>
            <a:ln w="25401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150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53" name="object 53"/>
            <p:cNvSpPr txBox="1"/>
            <p:nvPr/>
          </p:nvSpPr>
          <p:spPr>
            <a:xfrm>
              <a:off x="2155189" y="2086165"/>
              <a:ext cx="29527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</a:t>
              </a:r>
              <a:r>
                <a:rPr sz="1200" spc="-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5</a:t>
              </a: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54" name="object 54"/>
            <p:cNvSpPr txBox="1"/>
            <p:nvPr/>
          </p:nvSpPr>
          <p:spPr>
            <a:xfrm>
              <a:off x="2438400" y="2057400"/>
              <a:ext cx="304800" cy="30480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145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55" name="object 55"/>
            <p:cNvSpPr txBox="1"/>
            <p:nvPr/>
          </p:nvSpPr>
          <p:spPr>
            <a:xfrm>
              <a:off x="1678939" y="1015174"/>
              <a:ext cx="25844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b="1" spc="315" dirty="0">
                  <a:solidFill>
                    <a:srgbClr val="FFFFFF"/>
                  </a:solidFill>
                  <a:latin typeface="Arial"/>
                  <a:cs typeface="Arial"/>
                </a:rPr>
                <a:t>W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2133600" y="1371600"/>
              <a:ext cx="0" cy="990600"/>
            </a:xfrm>
            <a:custGeom>
              <a:avLst/>
              <a:gdLst/>
              <a:ahLst/>
              <a:cxnLst/>
              <a:rect l="l" t="t" r="r" b="b"/>
              <a:pathLst>
                <a:path h="990600">
                  <a:moveTo>
                    <a:pt x="0" y="0"/>
                  </a:moveTo>
                  <a:lnTo>
                    <a:pt x="1" y="9906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438400" y="1371600"/>
              <a:ext cx="0" cy="990600"/>
            </a:xfrm>
            <a:custGeom>
              <a:avLst/>
              <a:gdLst/>
              <a:ahLst/>
              <a:cxnLst/>
              <a:rect l="l" t="t" r="r" b="b"/>
              <a:pathLst>
                <a:path h="990600">
                  <a:moveTo>
                    <a:pt x="0" y="0"/>
                  </a:moveTo>
                  <a:lnTo>
                    <a:pt x="1" y="9906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752600" y="1676400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>
                  <a:moveTo>
                    <a:pt x="0" y="0"/>
                  </a:moveTo>
                  <a:lnTo>
                    <a:pt x="9906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752600" y="2057400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>
                  <a:moveTo>
                    <a:pt x="0" y="0"/>
                  </a:moveTo>
                  <a:lnTo>
                    <a:pt x="9906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494413" y="3199034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>
                  <a:moveTo>
                    <a:pt x="0" y="0"/>
                  </a:moveTo>
                  <a:lnTo>
                    <a:pt x="155863" y="0"/>
                  </a:lnTo>
                </a:path>
              </a:pathLst>
            </a:custGeom>
            <a:ln w="153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 txBox="1"/>
            <p:nvPr/>
          </p:nvSpPr>
          <p:spPr>
            <a:xfrm>
              <a:off x="2467101" y="3059723"/>
              <a:ext cx="181610" cy="3987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450" i="1" dirty="0">
                  <a:latin typeface="Times New Roman"/>
                  <a:cs typeface="Times New Roman"/>
                </a:rPr>
                <a:t>u</a:t>
              </a:r>
              <a:endParaRPr sz="2450">
                <a:latin typeface="Times New Roman"/>
                <a:cs typeface="Times New Roman"/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2286000" y="1905000"/>
              <a:ext cx="0" cy="129540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1295400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629400" y="1828800"/>
              <a:ext cx="0" cy="129540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1295400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484873" y="3804537"/>
                <a:ext cx="3161635" cy="8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𝑤</m:t>
                                  </m:r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sz="2000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20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altLang="zh-CN" sz="2000" b="0" i="1" smtClean="0">
                              <a:latin typeface="Cambria Math"/>
                            </a:rPr>
                            <m:t>′)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𝑤</m:t>
                                  </m:r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sz="2000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  <m:r>
                            <a:rPr lang="en-US" altLang="zh-CN" sz="2000" b="0" i="1" smtClean="0">
                              <a:latin typeface="Cambria Math"/>
                            </a:rPr>
                            <m:t> |||(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20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altLang="zh-CN" sz="2000" b="0" i="1" smtClean="0">
                              <a:latin typeface="Cambria Math"/>
                            </a:rPr>
                            <m:t>′)||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873" y="3804537"/>
                <a:ext cx="3161635" cy="813941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15556" y="191325"/>
            <a:ext cx="1818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5" dirty="0">
                <a:latin typeface="黑体" panose="02010609060101010101" pitchFamily="49" charset="-122"/>
                <a:ea typeface="黑体" panose="02010609060101010101" pitchFamily="49" charset="-122"/>
              </a:rPr>
              <a:t>示例</a:t>
            </a:r>
            <a:endParaRPr spc="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739" y="6581965"/>
            <a:ext cx="1654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Arial Unicode MS"/>
                <a:cs typeface="Arial Unicode MS"/>
              </a:rPr>
              <a:t>Credit </a:t>
            </a:r>
            <a:r>
              <a:rPr sz="1200" dirty="0">
                <a:latin typeface="Arial Unicode MS"/>
                <a:cs typeface="Arial Unicode MS"/>
              </a:rPr>
              <a:t>slide </a:t>
            </a:r>
            <a:r>
              <a:rPr sz="1200" spc="-35" dirty="0">
                <a:latin typeface="Arial Unicode MS"/>
                <a:cs typeface="Arial Unicode MS"/>
              </a:rPr>
              <a:t>S.</a:t>
            </a:r>
            <a:r>
              <a:rPr sz="1200" spc="80" dirty="0">
                <a:latin typeface="Arial Unicode MS"/>
                <a:cs typeface="Arial Unicode MS"/>
              </a:rPr>
              <a:t> </a:t>
            </a:r>
            <a:r>
              <a:rPr sz="1200" dirty="0">
                <a:latin typeface="Arial Unicode MS"/>
                <a:cs typeface="Arial Unicode MS"/>
              </a:rPr>
              <a:t>Lazebnik</a:t>
            </a:r>
            <a:endParaRPr sz="1200">
              <a:latin typeface="Arial Unicode MS"/>
              <a:cs typeface="Arial Unicode MS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170305" y="938974"/>
            <a:ext cx="7198360" cy="5317681"/>
            <a:chOff x="1170305" y="938974"/>
            <a:chExt cx="7198360" cy="5317681"/>
          </a:xfrm>
        </p:grpSpPr>
        <p:sp>
          <p:nvSpPr>
            <p:cNvPr id="2" name="object 2"/>
            <p:cNvSpPr/>
            <p:nvPr/>
          </p:nvSpPr>
          <p:spPr>
            <a:xfrm>
              <a:off x="1624012" y="1212850"/>
              <a:ext cx="2957512" cy="21510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5011737" y="1212850"/>
              <a:ext cx="2957512" cy="21510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39862" y="2108200"/>
              <a:ext cx="6713855" cy="0"/>
            </a:xfrm>
            <a:custGeom>
              <a:avLst/>
              <a:gdLst/>
              <a:ahLst/>
              <a:cxnLst/>
              <a:rect l="l" t="t" r="r" b="b"/>
              <a:pathLst>
                <a:path w="6713855">
                  <a:moveTo>
                    <a:pt x="0" y="0"/>
                  </a:moveTo>
                  <a:lnTo>
                    <a:pt x="6713537" y="1"/>
                  </a:lnTo>
                </a:path>
              </a:pathLst>
            </a:custGeom>
            <a:ln w="12700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17837" y="2049462"/>
              <a:ext cx="123825" cy="119380"/>
            </a:xfrm>
            <a:custGeom>
              <a:avLst/>
              <a:gdLst/>
              <a:ahLst/>
              <a:cxnLst/>
              <a:rect l="l" t="t" r="r" b="b"/>
              <a:pathLst>
                <a:path w="123825" h="119380">
                  <a:moveTo>
                    <a:pt x="0" y="0"/>
                  </a:moveTo>
                  <a:lnTo>
                    <a:pt x="123825" y="0"/>
                  </a:lnTo>
                  <a:lnTo>
                    <a:pt x="123825" y="119062"/>
                  </a:lnTo>
                  <a:lnTo>
                    <a:pt x="0" y="119062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3004503" y="938974"/>
              <a:ext cx="79248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0" dirty="0">
                  <a:latin typeface="Arial Unicode MS"/>
                  <a:cs typeface="Arial Unicode MS"/>
                </a:rPr>
                <a:t>Image</a:t>
              </a:r>
              <a:r>
                <a:rPr sz="1600" spc="-1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1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6301740" y="938974"/>
              <a:ext cx="79248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0" dirty="0">
                  <a:latin typeface="Arial Unicode MS"/>
                  <a:cs typeface="Arial Unicode MS"/>
                </a:rPr>
                <a:t>Image</a:t>
              </a:r>
              <a:r>
                <a:rPr sz="1600" spc="-1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2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6985953" y="2081974"/>
              <a:ext cx="76390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9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s</a:t>
              </a:r>
              <a:r>
                <a:rPr sz="1600" spc="-10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c</a:t>
              </a:r>
              <a:r>
                <a:rPr sz="1600" spc="6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a</a:t>
              </a:r>
              <a:r>
                <a:rPr sz="1600" spc="-2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n</a:t>
              </a:r>
              <a:r>
                <a:rPr sz="16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li</a:t>
              </a:r>
              <a:r>
                <a:rPr sz="1600" spc="-2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n</a:t>
              </a:r>
              <a:r>
                <a:rPr sz="1600" spc="-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e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4193540" y="3758374"/>
              <a:ext cx="54102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N</a:t>
              </a:r>
              <a:r>
                <a:rPr sz="1800" spc="85" dirty="0">
                  <a:latin typeface="Arial Unicode MS"/>
                  <a:cs typeface="Arial Unicode MS"/>
                </a:rPr>
                <a:t>C</a:t>
              </a:r>
              <a:r>
                <a:rPr sz="1800" spc="-40" dirty="0">
                  <a:latin typeface="Arial Unicode MS"/>
                  <a:cs typeface="Arial Unicode MS"/>
                </a:rPr>
                <a:t>C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900612" y="3730635"/>
              <a:ext cx="3176587" cy="23653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54775" y="1212850"/>
              <a:ext cx="5080" cy="5043805"/>
            </a:xfrm>
            <a:custGeom>
              <a:avLst/>
              <a:gdLst/>
              <a:ahLst/>
              <a:cxnLst/>
              <a:rect l="l" t="t" r="r" b="b"/>
              <a:pathLst>
                <a:path w="5079" h="5043805">
                  <a:moveTo>
                    <a:pt x="0" y="0"/>
                  </a:moveTo>
                  <a:lnTo>
                    <a:pt x="4763" y="504348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8232140" y="5891974"/>
              <a:ext cx="13652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20" dirty="0">
                  <a:latin typeface="Arial Unicode MS"/>
                  <a:cs typeface="Arial Unicode MS"/>
                </a:rPr>
                <a:t>u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188719" y="1970781"/>
              <a:ext cx="137160" cy="0"/>
            </a:xfrm>
            <a:custGeom>
              <a:avLst/>
              <a:gdLst/>
              <a:ahLst/>
              <a:cxnLst/>
              <a:rect l="l" t="t" r="r" b="b"/>
              <a:pathLst>
                <a:path w="137159">
                  <a:moveTo>
                    <a:pt x="0" y="0"/>
                  </a:moveTo>
                  <a:lnTo>
                    <a:pt x="137159" y="0"/>
                  </a:lnTo>
                </a:path>
              </a:pathLst>
            </a:custGeom>
            <a:ln w="13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1170305" y="1846786"/>
              <a:ext cx="147320" cy="3536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150" i="1" dirty="0">
                  <a:latin typeface="Times New Roman"/>
                  <a:cs typeface="Times New Roman"/>
                </a:rPr>
                <a:t>v</a:t>
              </a:r>
              <a:endParaRPr sz="215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339" y="4060951"/>
            <a:ext cx="2522855" cy="132408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85"/>
              </a:spcBef>
              <a:buChar char="–"/>
              <a:tabLst>
                <a:tab pos="29845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较小的窗口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603250" marR="87630" lvl="1" indent="-133350">
              <a:lnSpc>
                <a:spcPct val="100000"/>
              </a:lnSpc>
              <a:spcBef>
                <a:spcPts val="484"/>
              </a:spcBef>
              <a:buChar char="-"/>
              <a:tabLst>
                <a:tab pos="60325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细节丰富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603250" lvl="1" indent="-133350">
              <a:lnSpc>
                <a:spcPct val="100000"/>
              </a:lnSpc>
              <a:spcBef>
                <a:spcPts val="500"/>
              </a:spcBef>
              <a:buChar char="-"/>
              <a:tabLst>
                <a:tab pos="60325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更多噪声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339" y="5440909"/>
            <a:ext cx="3472179" cy="132408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85"/>
              </a:spcBef>
              <a:buChar char="–"/>
              <a:tabLst>
                <a:tab pos="298450" algn="l"/>
              </a:tabLst>
            </a:pPr>
            <a:r>
              <a:rPr lang="zh-CN" altLang="en-US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较大的窗口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603250" lvl="1" indent="-133350">
              <a:lnSpc>
                <a:spcPct val="100000"/>
              </a:lnSpc>
              <a:spcBef>
                <a:spcPts val="484"/>
              </a:spcBef>
              <a:buChar char="-"/>
              <a:tabLst>
                <a:tab pos="60325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视差图更平滑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603250" lvl="1" indent="-133350">
              <a:lnSpc>
                <a:spcPct val="100000"/>
              </a:lnSpc>
              <a:spcBef>
                <a:spcPts val="465"/>
              </a:spcBef>
              <a:buChar char="-"/>
              <a:tabLst>
                <a:tab pos="60325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更少噪声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1057275"/>
            <a:ext cx="2522537" cy="2295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56666" y="1139825"/>
            <a:ext cx="5331786" cy="23090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60140" y="3529774"/>
            <a:ext cx="208851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70" dirty="0">
                <a:latin typeface="黑体" panose="02010609060101010101" pitchFamily="49" charset="-122"/>
                <a:ea typeface="黑体" panose="02010609060101010101" pitchFamily="49" charset="-122"/>
              </a:rPr>
              <a:t>窗口大小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20803" y="3529774"/>
            <a:ext cx="2240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70" dirty="0">
                <a:latin typeface="黑体" panose="02010609060101010101" pitchFamily="49" charset="-122"/>
                <a:ea typeface="黑体" panose="02010609060101010101" pitchFamily="49" charset="-122"/>
              </a:rPr>
              <a:t>窗口大小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20</a:t>
            </a:r>
          </a:p>
        </p:txBody>
      </p:sp>
      <p:sp>
        <p:nvSpPr>
          <p:cNvPr id="8" name="object 8"/>
          <p:cNvSpPr/>
          <p:nvPr/>
        </p:nvSpPr>
        <p:spPr>
          <a:xfrm>
            <a:off x="685800" y="1209675"/>
            <a:ext cx="2522537" cy="2295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1037" y="1204912"/>
            <a:ext cx="2532380" cy="2305050"/>
          </a:xfrm>
          <a:custGeom>
            <a:avLst/>
            <a:gdLst/>
            <a:ahLst/>
            <a:cxnLst/>
            <a:rect l="l" t="t" r="r" b="b"/>
            <a:pathLst>
              <a:path w="2532380" h="2305050">
                <a:moveTo>
                  <a:pt x="0" y="0"/>
                </a:moveTo>
                <a:lnTo>
                  <a:pt x="2532063" y="0"/>
                </a:lnTo>
                <a:lnTo>
                  <a:pt x="2532063" y="2305050"/>
                </a:lnTo>
                <a:lnTo>
                  <a:pt x="0" y="23050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55725" y="126174"/>
            <a:ext cx="67360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70" dirty="0">
                <a:latin typeface="黑体" panose="02010609060101010101" pitchFamily="49" charset="-122"/>
                <a:ea typeface="黑体" panose="02010609060101010101" pitchFamily="49" charset="-122"/>
              </a:rPr>
              <a:t>窗口大小的影响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43140" y="6535928"/>
            <a:ext cx="1654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Arial Unicode MS"/>
                <a:cs typeface="Arial Unicode MS"/>
              </a:rPr>
              <a:t>Credit </a:t>
            </a:r>
            <a:r>
              <a:rPr sz="1200" dirty="0">
                <a:latin typeface="Arial Unicode MS"/>
                <a:cs typeface="Arial Unicode MS"/>
              </a:rPr>
              <a:t>slide </a:t>
            </a:r>
            <a:r>
              <a:rPr sz="1200" spc="-35" dirty="0">
                <a:latin typeface="Arial Unicode MS"/>
                <a:cs typeface="Arial Unicode MS"/>
              </a:rPr>
              <a:t>S.</a:t>
            </a:r>
            <a:r>
              <a:rPr sz="1200" spc="80" dirty="0">
                <a:latin typeface="Arial Unicode MS"/>
                <a:cs typeface="Arial Unicode MS"/>
              </a:rPr>
              <a:t> </a:t>
            </a:r>
            <a:r>
              <a:rPr sz="1200" dirty="0">
                <a:latin typeface="Arial Unicode MS"/>
                <a:cs typeface="Arial Unicode MS"/>
              </a:rPr>
              <a:t>Lazebnik</a:t>
            </a:r>
            <a:endParaRPr sz="1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600" y="162242"/>
            <a:ext cx="1219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30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endParaRPr spc="-34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041082"/>
            <a:ext cx="38131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00"/>
              </a:spcBef>
              <a:buSzPct val="96428"/>
              <a:buChar char="•"/>
              <a:tabLst>
                <a:tab pos="28194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透视缩短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3784283"/>
            <a:ext cx="202120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00"/>
              </a:spcBef>
              <a:buSzPct val="96428"/>
              <a:buChar char="•"/>
              <a:tabLst>
                <a:tab pos="281940" algn="l"/>
              </a:tabLst>
            </a:pP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遮挡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524000" y="4038600"/>
            <a:ext cx="4953000" cy="2057400"/>
            <a:chOff x="1524000" y="4038600"/>
            <a:chExt cx="4953000" cy="2057400"/>
          </a:xfrm>
        </p:grpSpPr>
        <p:sp>
          <p:nvSpPr>
            <p:cNvPr id="12" name="object 12"/>
            <p:cNvSpPr/>
            <p:nvPr/>
          </p:nvSpPr>
          <p:spPr>
            <a:xfrm>
              <a:off x="3886200" y="4038600"/>
              <a:ext cx="990600" cy="685800"/>
            </a:xfrm>
            <a:custGeom>
              <a:avLst/>
              <a:gdLst/>
              <a:ahLst/>
              <a:cxnLst/>
              <a:rect l="l" t="t" r="r" b="b"/>
              <a:pathLst>
                <a:path w="990600" h="685800">
                  <a:moveTo>
                    <a:pt x="495300" y="0"/>
                  </a:moveTo>
                  <a:lnTo>
                    <a:pt x="437537" y="2306"/>
                  </a:lnTo>
                  <a:lnTo>
                    <a:pt x="381732" y="9056"/>
                  </a:lnTo>
                  <a:lnTo>
                    <a:pt x="328255" y="19990"/>
                  </a:lnTo>
                  <a:lnTo>
                    <a:pt x="277479" y="34852"/>
                  </a:lnTo>
                  <a:lnTo>
                    <a:pt x="229775" y="53385"/>
                  </a:lnTo>
                  <a:lnTo>
                    <a:pt x="185515" y="75331"/>
                  </a:lnTo>
                  <a:lnTo>
                    <a:pt x="145070" y="100433"/>
                  </a:lnTo>
                  <a:lnTo>
                    <a:pt x="108811" y="128433"/>
                  </a:lnTo>
                  <a:lnTo>
                    <a:pt x="77112" y="159075"/>
                  </a:lnTo>
                  <a:lnTo>
                    <a:pt x="50342" y="192101"/>
                  </a:lnTo>
                  <a:lnTo>
                    <a:pt x="28875" y="227253"/>
                  </a:lnTo>
                  <a:lnTo>
                    <a:pt x="13081" y="264276"/>
                  </a:lnTo>
                  <a:lnTo>
                    <a:pt x="3332" y="302910"/>
                  </a:lnTo>
                  <a:lnTo>
                    <a:pt x="0" y="342900"/>
                  </a:lnTo>
                  <a:lnTo>
                    <a:pt x="3332" y="382889"/>
                  </a:lnTo>
                  <a:lnTo>
                    <a:pt x="13081" y="421523"/>
                  </a:lnTo>
                  <a:lnTo>
                    <a:pt x="28875" y="458546"/>
                  </a:lnTo>
                  <a:lnTo>
                    <a:pt x="50342" y="493698"/>
                  </a:lnTo>
                  <a:lnTo>
                    <a:pt x="77112" y="526724"/>
                  </a:lnTo>
                  <a:lnTo>
                    <a:pt x="108811" y="557366"/>
                  </a:lnTo>
                  <a:lnTo>
                    <a:pt x="145070" y="585366"/>
                  </a:lnTo>
                  <a:lnTo>
                    <a:pt x="185515" y="610468"/>
                  </a:lnTo>
                  <a:lnTo>
                    <a:pt x="229775" y="632414"/>
                  </a:lnTo>
                  <a:lnTo>
                    <a:pt x="277479" y="650947"/>
                  </a:lnTo>
                  <a:lnTo>
                    <a:pt x="328255" y="665809"/>
                  </a:lnTo>
                  <a:lnTo>
                    <a:pt x="381732" y="676743"/>
                  </a:lnTo>
                  <a:lnTo>
                    <a:pt x="437537" y="683493"/>
                  </a:lnTo>
                  <a:lnTo>
                    <a:pt x="495300" y="685800"/>
                  </a:lnTo>
                  <a:lnTo>
                    <a:pt x="553062" y="683493"/>
                  </a:lnTo>
                  <a:lnTo>
                    <a:pt x="608867" y="676743"/>
                  </a:lnTo>
                  <a:lnTo>
                    <a:pt x="662344" y="665809"/>
                  </a:lnTo>
                  <a:lnTo>
                    <a:pt x="713120" y="650947"/>
                  </a:lnTo>
                  <a:lnTo>
                    <a:pt x="760824" y="632414"/>
                  </a:lnTo>
                  <a:lnTo>
                    <a:pt x="805084" y="610468"/>
                  </a:lnTo>
                  <a:lnTo>
                    <a:pt x="845529" y="585366"/>
                  </a:lnTo>
                  <a:lnTo>
                    <a:pt x="881788" y="557366"/>
                  </a:lnTo>
                  <a:lnTo>
                    <a:pt x="913487" y="526724"/>
                  </a:lnTo>
                  <a:lnTo>
                    <a:pt x="940257" y="493698"/>
                  </a:lnTo>
                  <a:lnTo>
                    <a:pt x="961724" y="458546"/>
                  </a:lnTo>
                  <a:lnTo>
                    <a:pt x="977518" y="421523"/>
                  </a:lnTo>
                  <a:lnTo>
                    <a:pt x="987267" y="382889"/>
                  </a:lnTo>
                  <a:lnTo>
                    <a:pt x="990600" y="342900"/>
                  </a:lnTo>
                  <a:lnTo>
                    <a:pt x="987267" y="302910"/>
                  </a:lnTo>
                  <a:lnTo>
                    <a:pt x="977518" y="264276"/>
                  </a:lnTo>
                  <a:lnTo>
                    <a:pt x="961724" y="227253"/>
                  </a:lnTo>
                  <a:lnTo>
                    <a:pt x="940257" y="192101"/>
                  </a:lnTo>
                  <a:lnTo>
                    <a:pt x="913487" y="159075"/>
                  </a:lnTo>
                  <a:lnTo>
                    <a:pt x="881788" y="128433"/>
                  </a:lnTo>
                  <a:lnTo>
                    <a:pt x="845529" y="100433"/>
                  </a:lnTo>
                  <a:lnTo>
                    <a:pt x="805084" y="75331"/>
                  </a:lnTo>
                  <a:lnTo>
                    <a:pt x="760824" y="53385"/>
                  </a:lnTo>
                  <a:lnTo>
                    <a:pt x="713120" y="34852"/>
                  </a:lnTo>
                  <a:lnTo>
                    <a:pt x="662344" y="19990"/>
                  </a:lnTo>
                  <a:lnTo>
                    <a:pt x="608867" y="9056"/>
                  </a:lnTo>
                  <a:lnTo>
                    <a:pt x="553062" y="2306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1524000" y="4495800"/>
              <a:ext cx="4953000" cy="1600200"/>
              <a:chOff x="1524000" y="4495800"/>
              <a:chExt cx="4953000" cy="1600200"/>
            </a:xfrm>
          </p:grpSpPr>
          <p:sp>
            <p:nvSpPr>
              <p:cNvPr id="5" name="object 5"/>
              <p:cNvSpPr/>
              <p:nvPr/>
            </p:nvSpPr>
            <p:spPr>
              <a:xfrm>
                <a:off x="2286000" y="4648200"/>
                <a:ext cx="1828800" cy="1447800"/>
              </a:xfrm>
              <a:custGeom>
                <a:avLst/>
                <a:gdLst/>
                <a:ahLst/>
                <a:cxnLst/>
                <a:rect l="l" t="t" r="r" b="b"/>
                <a:pathLst>
                  <a:path w="1828800" h="1447800">
                    <a:moveTo>
                      <a:pt x="1828800" y="0"/>
                    </a:moveTo>
                    <a:lnTo>
                      <a:pt x="0" y="1447800"/>
                    </a:lnTo>
                  </a:path>
                </a:pathLst>
              </a:custGeom>
              <a:ln w="25400">
                <a:solidFill>
                  <a:srgbClr val="008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1752600" y="4953000"/>
                <a:ext cx="2590800" cy="1143000"/>
              </a:xfrm>
              <a:custGeom>
                <a:avLst/>
                <a:gdLst/>
                <a:ahLst/>
                <a:cxnLst/>
                <a:rect l="l" t="t" r="r" b="b"/>
                <a:pathLst>
                  <a:path w="2590800" h="1143000">
                    <a:moveTo>
                      <a:pt x="2590800" y="0"/>
                    </a:moveTo>
                    <a:lnTo>
                      <a:pt x="0" y="1143000"/>
                    </a:lnTo>
                  </a:path>
                </a:pathLst>
              </a:custGeom>
              <a:ln w="25400">
                <a:solidFill>
                  <a:srgbClr val="008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4724400" y="4648200"/>
                <a:ext cx="990600" cy="1447800"/>
              </a:xfrm>
              <a:custGeom>
                <a:avLst/>
                <a:gdLst/>
                <a:ahLst/>
                <a:cxnLst/>
                <a:rect l="l" t="t" r="r" b="b"/>
                <a:pathLst>
                  <a:path w="990600" h="1447800">
                    <a:moveTo>
                      <a:pt x="0" y="0"/>
                    </a:moveTo>
                    <a:lnTo>
                      <a:pt x="990600" y="1447800"/>
                    </a:lnTo>
                  </a:path>
                </a:pathLst>
              </a:custGeom>
              <a:ln w="25400">
                <a:solidFill>
                  <a:srgbClr val="008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8"/>
              <p:cNvSpPr/>
              <p:nvPr/>
            </p:nvSpPr>
            <p:spPr>
              <a:xfrm>
                <a:off x="4495800" y="4953000"/>
                <a:ext cx="1600200" cy="1143000"/>
              </a:xfrm>
              <a:custGeom>
                <a:avLst/>
                <a:gdLst/>
                <a:ahLst/>
                <a:cxnLst/>
                <a:rect l="l" t="t" r="r" b="b"/>
                <a:pathLst>
                  <a:path w="1600200" h="1143000">
                    <a:moveTo>
                      <a:pt x="1600200" y="1143000"/>
                    </a:move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008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1524000" y="6095998"/>
                <a:ext cx="15240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24000">
                    <a:moveTo>
                      <a:pt x="1524000" y="1"/>
                    </a:moveTo>
                    <a:lnTo>
                      <a:pt x="0" y="0"/>
                    </a:lnTo>
                  </a:path>
                </a:pathLst>
              </a:custGeom>
              <a:ln w="635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4267200" y="4495800"/>
                <a:ext cx="3048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304800" h="457200">
                    <a:moveTo>
                      <a:pt x="152400" y="0"/>
                    </a:moveTo>
                    <a:lnTo>
                      <a:pt x="85378" y="23235"/>
                    </a:lnTo>
                    <a:lnTo>
                      <a:pt x="57081" y="50220"/>
                    </a:lnTo>
                    <a:lnTo>
                      <a:pt x="33480" y="85622"/>
                    </a:lnTo>
                    <a:lnTo>
                      <a:pt x="15490" y="128067"/>
                    </a:lnTo>
                    <a:lnTo>
                      <a:pt x="4025" y="176184"/>
                    </a:lnTo>
                    <a:lnTo>
                      <a:pt x="0" y="228600"/>
                    </a:lnTo>
                    <a:lnTo>
                      <a:pt x="4025" y="281015"/>
                    </a:lnTo>
                    <a:lnTo>
                      <a:pt x="15490" y="329132"/>
                    </a:lnTo>
                    <a:lnTo>
                      <a:pt x="33480" y="371577"/>
                    </a:lnTo>
                    <a:lnTo>
                      <a:pt x="57081" y="406979"/>
                    </a:lnTo>
                    <a:lnTo>
                      <a:pt x="85378" y="433964"/>
                    </a:lnTo>
                    <a:lnTo>
                      <a:pt x="152400" y="457200"/>
                    </a:lnTo>
                    <a:lnTo>
                      <a:pt x="187343" y="451162"/>
                    </a:lnTo>
                    <a:lnTo>
                      <a:pt x="247718" y="406979"/>
                    </a:lnTo>
                    <a:lnTo>
                      <a:pt x="271319" y="371577"/>
                    </a:lnTo>
                    <a:lnTo>
                      <a:pt x="289309" y="329132"/>
                    </a:lnTo>
                    <a:lnTo>
                      <a:pt x="300774" y="281015"/>
                    </a:lnTo>
                    <a:lnTo>
                      <a:pt x="304800" y="228600"/>
                    </a:lnTo>
                    <a:lnTo>
                      <a:pt x="300774" y="176184"/>
                    </a:lnTo>
                    <a:lnTo>
                      <a:pt x="289309" y="128067"/>
                    </a:lnTo>
                    <a:lnTo>
                      <a:pt x="271319" y="85622"/>
                    </a:lnTo>
                    <a:lnTo>
                      <a:pt x="247718" y="50220"/>
                    </a:lnTo>
                    <a:lnTo>
                      <a:pt x="219421" y="23235"/>
                    </a:lnTo>
                    <a:lnTo>
                      <a:pt x="152400" y="0"/>
                    </a:lnTo>
                    <a:close/>
                  </a:path>
                </a:pathLst>
              </a:custGeom>
              <a:solidFill>
                <a:srgbClr val="33339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4953000" y="6095998"/>
                <a:ext cx="15240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24000">
                    <a:moveTo>
                      <a:pt x="1524000" y="1"/>
                    </a:moveTo>
                    <a:lnTo>
                      <a:pt x="0" y="0"/>
                    </a:lnTo>
                  </a:path>
                </a:pathLst>
              </a:custGeom>
              <a:ln w="635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22"/>
              <p:cNvSpPr/>
              <p:nvPr/>
            </p:nvSpPr>
            <p:spPr>
              <a:xfrm>
                <a:off x="2819400" y="5486400"/>
                <a:ext cx="152400" cy="15240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23"/>
              <p:cNvSpPr/>
              <p:nvPr/>
            </p:nvSpPr>
            <p:spPr>
              <a:xfrm>
                <a:off x="5257800" y="5486400"/>
                <a:ext cx="152400" cy="15240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" name="object 24"/>
              <p:cNvSpPr txBox="1"/>
              <p:nvPr/>
            </p:nvSpPr>
            <p:spPr>
              <a:xfrm>
                <a:off x="2593339" y="5129974"/>
                <a:ext cx="229870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200" dirty="0">
                    <a:latin typeface="Arial Unicode MS"/>
                    <a:cs typeface="Arial Unicode MS"/>
                  </a:rPr>
                  <a:t>O</a:t>
                </a:r>
                <a:endParaRPr sz="1800">
                  <a:latin typeface="Arial Unicode MS"/>
                  <a:cs typeface="Arial Unicode MS"/>
                </a:endParaRPr>
              </a:p>
            </p:txBody>
          </p:sp>
          <p:sp>
            <p:nvSpPr>
              <p:cNvPr id="25" name="object 25"/>
              <p:cNvSpPr txBox="1"/>
              <p:nvPr/>
            </p:nvSpPr>
            <p:spPr>
              <a:xfrm>
                <a:off x="5641340" y="5282374"/>
                <a:ext cx="3054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190" dirty="0">
                    <a:latin typeface="Arial Unicode MS"/>
                    <a:cs typeface="Arial Unicode MS"/>
                  </a:rPr>
                  <a:t>O’</a:t>
                </a:r>
                <a:endParaRPr sz="1800">
                  <a:latin typeface="Arial Unicode MS"/>
                  <a:cs typeface="Arial Unicode MS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2667000" y="1905000"/>
            <a:ext cx="6172200" cy="1447800"/>
            <a:chOff x="2667000" y="1905000"/>
            <a:chExt cx="6172200" cy="1447800"/>
          </a:xfrm>
        </p:grpSpPr>
        <p:sp>
          <p:nvSpPr>
            <p:cNvPr id="9" name="object 9"/>
            <p:cNvSpPr/>
            <p:nvPr/>
          </p:nvSpPr>
          <p:spPr>
            <a:xfrm>
              <a:off x="3962400" y="1905000"/>
              <a:ext cx="990600" cy="228600"/>
            </a:xfrm>
            <a:custGeom>
              <a:avLst/>
              <a:gdLst/>
              <a:ahLst/>
              <a:cxnLst/>
              <a:rect l="l" t="t" r="r" b="b"/>
              <a:pathLst>
                <a:path w="990600" h="228600">
                  <a:moveTo>
                    <a:pt x="495300" y="0"/>
                  </a:moveTo>
                  <a:lnTo>
                    <a:pt x="422108" y="1239"/>
                  </a:lnTo>
                  <a:lnTo>
                    <a:pt x="352250" y="4839"/>
                  </a:lnTo>
                  <a:lnTo>
                    <a:pt x="286494" y="10623"/>
                  </a:lnTo>
                  <a:lnTo>
                    <a:pt x="225603" y="18414"/>
                  </a:lnTo>
                  <a:lnTo>
                    <a:pt x="170346" y="28035"/>
                  </a:lnTo>
                  <a:lnTo>
                    <a:pt x="121488" y="39310"/>
                  </a:lnTo>
                  <a:lnTo>
                    <a:pt x="79795" y="52062"/>
                  </a:lnTo>
                  <a:lnTo>
                    <a:pt x="20970" y="81288"/>
                  </a:lnTo>
                  <a:lnTo>
                    <a:pt x="0" y="114300"/>
                  </a:lnTo>
                  <a:lnTo>
                    <a:pt x="5370" y="131190"/>
                  </a:lnTo>
                  <a:lnTo>
                    <a:pt x="46034" y="162486"/>
                  </a:lnTo>
                  <a:lnTo>
                    <a:pt x="121488" y="189289"/>
                  </a:lnTo>
                  <a:lnTo>
                    <a:pt x="170346" y="200564"/>
                  </a:lnTo>
                  <a:lnTo>
                    <a:pt x="225603" y="210185"/>
                  </a:lnTo>
                  <a:lnTo>
                    <a:pt x="286494" y="217976"/>
                  </a:lnTo>
                  <a:lnTo>
                    <a:pt x="352250" y="223760"/>
                  </a:lnTo>
                  <a:lnTo>
                    <a:pt x="422108" y="227360"/>
                  </a:lnTo>
                  <a:lnTo>
                    <a:pt x="495300" y="228600"/>
                  </a:lnTo>
                  <a:lnTo>
                    <a:pt x="568491" y="227360"/>
                  </a:lnTo>
                  <a:lnTo>
                    <a:pt x="638349" y="223760"/>
                  </a:lnTo>
                  <a:lnTo>
                    <a:pt x="704105" y="217976"/>
                  </a:lnTo>
                  <a:lnTo>
                    <a:pt x="764996" y="210185"/>
                  </a:lnTo>
                  <a:lnTo>
                    <a:pt x="820253" y="200564"/>
                  </a:lnTo>
                  <a:lnTo>
                    <a:pt x="869111" y="189289"/>
                  </a:lnTo>
                  <a:lnTo>
                    <a:pt x="910804" y="176537"/>
                  </a:lnTo>
                  <a:lnTo>
                    <a:pt x="969629" y="147311"/>
                  </a:lnTo>
                  <a:lnTo>
                    <a:pt x="990600" y="114300"/>
                  </a:lnTo>
                  <a:lnTo>
                    <a:pt x="985229" y="97409"/>
                  </a:lnTo>
                  <a:lnTo>
                    <a:pt x="944565" y="66113"/>
                  </a:lnTo>
                  <a:lnTo>
                    <a:pt x="869111" y="39310"/>
                  </a:lnTo>
                  <a:lnTo>
                    <a:pt x="820253" y="28035"/>
                  </a:lnTo>
                  <a:lnTo>
                    <a:pt x="764996" y="18414"/>
                  </a:lnTo>
                  <a:lnTo>
                    <a:pt x="704105" y="10623"/>
                  </a:lnTo>
                  <a:lnTo>
                    <a:pt x="638349" y="4839"/>
                  </a:lnTo>
                  <a:lnTo>
                    <a:pt x="568491" y="1239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81400" y="2133600"/>
              <a:ext cx="533400" cy="1219200"/>
            </a:xfrm>
            <a:custGeom>
              <a:avLst/>
              <a:gdLst/>
              <a:ahLst/>
              <a:cxnLst/>
              <a:rect l="l" t="t" r="r" b="b"/>
              <a:pathLst>
                <a:path w="533400" h="1219200">
                  <a:moveTo>
                    <a:pt x="533400" y="0"/>
                  </a:moveTo>
                  <a:lnTo>
                    <a:pt x="0" y="121920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48000" y="2133600"/>
              <a:ext cx="1676400" cy="1219200"/>
            </a:xfrm>
            <a:custGeom>
              <a:avLst/>
              <a:gdLst/>
              <a:ahLst/>
              <a:cxnLst/>
              <a:rect l="l" t="t" r="r" b="b"/>
              <a:pathLst>
                <a:path w="1676400" h="1219200">
                  <a:moveTo>
                    <a:pt x="1676400" y="0"/>
                  </a:moveTo>
                  <a:lnTo>
                    <a:pt x="0" y="121920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24400" y="2133600"/>
              <a:ext cx="3200400" cy="1219200"/>
            </a:xfrm>
            <a:custGeom>
              <a:avLst/>
              <a:gdLst/>
              <a:ahLst/>
              <a:cxnLst/>
              <a:rect l="l" t="t" r="r" b="b"/>
              <a:pathLst>
                <a:path w="3200400" h="1219200">
                  <a:moveTo>
                    <a:pt x="0" y="0"/>
                  </a:moveTo>
                  <a:lnTo>
                    <a:pt x="3200400" y="121920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14800" y="2133600"/>
              <a:ext cx="4038600" cy="1219200"/>
            </a:xfrm>
            <a:custGeom>
              <a:avLst/>
              <a:gdLst/>
              <a:ahLst/>
              <a:cxnLst/>
              <a:rect l="l" t="t" r="r" b="b"/>
              <a:pathLst>
                <a:path w="4038600" h="1219200">
                  <a:moveTo>
                    <a:pt x="4038600" y="121920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67000" y="3352798"/>
              <a:ext cx="1524000" cy="0"/>
            </a:xfrm>
            <a:custGeom>
              <a:avLst/>
              <a:gdLst/>
              <a:ahLst/>
              <a:cxnLst/>
              <a:rect l="l" t="t" r="r" b="b"/>
              <a:pathLst>
                <a:path w="1524000">
                  <a:moveTo>
                    <a:pt x="15240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15200" y="3352798"/>
              <a:ext cx="1524000" cy="0"/>
            </a:xfrm>
            <a:custGeom>
              <a:avLst/>
              <a:gdLst/>
              <a:ahLst/>
              <a:cxnLst/>
              <a:rect l="l" t="t" r="r" b="b"/>
              <a:pathLst>
                <a:path w="1524000">
                  <a:moveTo>
                    <a:pt x="15240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33800" y="27432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934200" y="28956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3431540" y="2462974"/>
              <a:ext cx="22987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200" dirty="0">
                  <a:latin typeface="Arial Unicode MS"/>
                  <a:cs typeface="Arial Unicode MS"/>
                </a:rPr>
                <a:t>O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7165340" y="2539174"/>
              <a:ext cx="3054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90" dirty="0">
                  <a:latin typeface="Arial Unicode MS"/>
                  <a:cs typeface="Arial Unicode MS"/>
                </a:rPr>
                <a:t>O’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29400" y="76200"/>
            <a:ext cx="990600" cy="685800"/>
          </a:xfrm>
          <a:custGeom>
            <a:avLst/>
            <a:gdLst/>
            <a:ahLst/>
            <a:cxnLst/>
            <a:rect l="l" t="t" r="r" b="b"/>
            <a:pathLst>
              <a:path w="990600" h="685800">
                <a:moveTo>
                  <a:pt x="495300" y="0"/>
                </a:moveTo>
                <a:lnTo>
                  <a:pt x="437537" y="2306"/>
                </a:lnTo>
                <a:lnTo>
                  <a:pt x="381732" y="9056"/>
                </a:lnTo>
                <a:lnTo>
                  <a:pt x="328255" y="19990"/>
                </a:lnTo>
                <a:lnTo>
                  <a:pt x="277479" y="34852"/>
                </a:lnTo>
                <a:lnTo>
                  <a:pt x="229775" y="53385"/>
                </a:lnTo>
                <a:lnTo>
                  <a:pt x="185515" y="75331"/>
                </a:lnTo>
                <a:lnTo>
                  <a:pt x="145070" y="100433"/>
                </a:lnTo>
                <a:lnTo>
                  <a:pt x="108811" y="128433"/>
                </a:lnTo>
                <a:lnTo>
                  <a:pt x="77112" y="159075"/>
                </a:lnTo>
                <a:lnTo>
                  <a:pt x="50342" y="192101"/>
                </a:lnTo>
                <a:lnTo>
                  <a:pt x="28875" y="227253"/>
                </a:lnTo>
                <a:lnTo>
                  <a:pt x="13081" y="264276"/>
                </a:lnTo>
                <a:lnTo>
                  <a:pt x="3332" y="302910"/>
                </a:lnTo>
                <a:lnTo>
                  <a:pt x="0" y="342900"/>
                </a:lnTo>
                <a:lnTo>
                  <a:pt x="3332" y="382889"/>
                </a:lnTo>
                <a:lnTo>
                  <a:pt x="13081" y="421523"/>
                </a:lnTo>
                <a:lnTo>
                  <a:pt x="28875" y="458546"/>
                </a:lnTo>
                <a:lnTo>
                  <a:pt x="50342" y="493698"/>
                </a:lnTo>
                <a:lnTo>
                  <a:pt x="77112" y="526724"/>
                </a:lnTo>
                <a:lnTo>
                  <a:pt x="108811" y="557366"/>
                </a:lnTo>
                <a:lnTo>
                  <a:pt x="145070" y="585366"/>
                </a:lnTo>
                <a:lnTo>
                  <a:pt x="185515" y="610468"/>
                </a:lnTo>
                <a:lnTo>
                  <a:pt x="229775" y="632414"/>
                </a:lnTo>
                <a:lnTo>
                  <a:pt x="277479" y="650947"/>
                </a:lnTo>
                <a:lnTo>
                  <a:pt x="328255" y="665809"/>
                </a:lnTo>
                <a:lnTo>
                  <a:pt x="381732" y="676743"/>
                </a:lnTo>
                <a:lnTo>
                  <a:pt x="437537" y="683493"/>
                </a:lnTo>
                <a:lnTo>
                  <a:pt x="495300" y="685800"/>
                </a:lnTo>
                <a:lnTo>
                  <a:pt x="553062" y="683493"/>
                </a:lnTo>
                <a:lnTo>
                  <a:pt x="608867" y="676743"/>
                </a:lnTo>
                <a:lnTo>
                  <a:pt x="662344" y="665809"/>
                </a:lnTo>
                <a:lnTo>
                  <a:pt x="713120" y="650947"/>
                </a:lnTo>
                <a:lnTo>
                  <a:pt x="760824" y="632414"/>
                </a:lnTo>
                <a:lnTo>
                  <a:pt x="805084" y="610468"/>
                </a:lnTo>
                <a:lnTo>
                  <a:pt x="845529" y="585366"/>
                </a:lnTo>
                <a:lnTo>
                  <a:pt x="881788" y="557366"/>
                </a:lnTo>
                <a:lnTo>
                  <a:pt x="913487" y="526724"/>
                </a:lnTo>
                <a:lnTo>
                  <a:pt x="940257" y="493698"/>
                </a:lnTo>
                <a:lnTo>
                  <a:pt x="961724" y="458546"/>
                </a:lnTo>
                <a:lnTo>
                  <a:pt x="977518" y="421523"/>
                </a:lnTo>
                <a:lnTo>
                  <a:pt x="987267" y="382889"/>
                </a:lnTo>
                <a:lnTo>
                  <a:pt x="990600" y="342900"/>
                </a:lnTo>
                <a:lnTo>
                  <a:pt x="987267" y="302910"/>
                </a:lnTo>
                <a:lnTo>
                  <a:pt x="977518" y="264276"/>
                </a:lnTo>
                <a:lnTo>
                  <a:pt x="961724" y="227253"/>
                </a:lnTo>
                <a:lnTo>
                  <a:pt x="940257" y="192101"/>
                </a:lnTo>
                <a:lnTo>
                  <a:pt x="913487" y="159075"/>
                </a:lnTo>
                <a:lnTo>
                  <a:pt x="881788" y="128433"/>
                </a:lnTo>
                <a:lnTo>
                  <a:pt x="845529" y="100433"/>
                </a:lnTo>
                <a:lnTo>
                  <a:pt x="805084" y="75331"/>
                </a:lnTo>
                <a:lnTo>
                  <a:pt x="760824" y="53385"/>
                </a:lnTo>
                <a:lnTo>
                  <a:pt x="713120" y="34852"/>
                </a:lnTo>
                <a:lnTo>
                  <a:pt x="662344" y="19990"/>
                </a:lnTo>
                <a:lnTo>
                  <a:pt x="608867" y="9056"/>
                </a:lnTo>
                <a:lnTo>
                  <a:pt x="553062" y="2306"/>
                </a:lnTo>
                <a:lnTo>
                  <a:pt x="49530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55340" y="136715"/>
            <a:ext cx="1219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30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endParaRPr spc="-34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1087120"/>
            <a:ext cx="5751830" cy="148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1800" marR="5080" indent="-342900">
              <a:lnSpc>
                <a:spcPct val="100099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546100" algn="l"/>
              </a:tabLst>
            </a:pPr>
            <a:r>
              <a:rPr lang="zh-CN" altLang="en-US" sz="2400" spc="-15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为了减少透视缩短和遮挡的影响，希望有更小的</a:t>
            </a:r>
            <a:r>
              <a:rPr sz="2400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spc="-18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B</a:t>
            </a:r>
            <a:r>
              <a:rPr lang="en-US" altLang="zh-CN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/z </a:t>
            </a:r>
            <a:r>
              <a:rPr lang="zh-CN" altLang="en-US" sz="2400" spc="-114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比值</a:t>
            </a:r>
            <a:r>
              <a:rPr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!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431800" marR="5080" indent="-342900">
              <a:lnSpc>
                <a:spcPct val="100099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546100" algn="l"/>
              </a:tabLst>
            </a:pPr>
            <a:r>
              <a:rPr lang="zh-CN" altLang="en-US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但是，当 </a:t>
            </a:r>
            <a:r>
              <a:rPr lang="en-US" altLang="zh-CN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B/z </a:t>
            </a:r>
            <a:r>
              <a:rPr lang="zh-CN" altLang="en-US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小时，测量值的小误差意味着估算深度的大误差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6400800" y="304800"/>
            <a:ext cx="2209800" cy="6248400"/>
            <a:chOff x="6400800" y="304800"/>
            <a:chExt cx="2209800" cy="6248400"/>
          </a:xfrm>
        </p:grpSpPr>
        <p:sp>
          <p:nvSpPr>
            <p:cNvPr id="2" name="object 2"/>
            <p:cNvSpPr/>
            <p:nvPr/>
          </p:nvSpPr>
          <p:spPr>
            <a:xfrm>
              <a:off x="7010400" y="457200"/>
              <a:ext cx="304800" cy="457200"/>
            </a:xfrm>
            <a:custGeom>
              <a:avLst/>
              <a:gdLst/>
              <a:ahLst/>
              <a:cxnLst/>
              <a:rect l="l" t="t" r="r" b="b"/>
              <a:pathLst>
                <a:path w="304800" h="457200">
                  <a:moveTo>
                    <a:pt x="152400" y="0"/>
                  </a:moveTo>
                  <a:lnTo>
                    <a:pt x="85378" y="23235"/>
                  </a:lnTo>
                  <a:lnTo>
                    <a:pt x="57081" y="50220"/>
                  </a:lnTo>
                  <a:lnTo>
                    <a:pt x="33480" y="85622"/>
                  </a:lnTo>
                  <a:lnTo>
                    <a:pt x="15490" y="128067"/>
                  </a:lnTo>
                  <a:lnTo>
                    <a:pt x="4025" y="176184"/>
                  </a:lnTo>
                  <a:lnTo>
                    <a:pt x="0" y="228600"/>
                  </a:lnTo>
                  <a:lnTo>
                    <a:pt x="4025" y="281015"/>
                  </a:lnTo>
                  <a:lnTo>
                    <a:pt x="15490" y="329132"/>
                  </a:lnTo>
                  <a:lnTo>
                    <a:pt x="33480" y="371577"/>
                  </a:lnTo>
                  <a:lnTo>
                    <a:pt x="57081" y="406979"/>
                  </a:lnTo>
                  <a:lnTo>
                    <a:pt x="85378" y="433964"/>
                  </a:lnTo>
                  <a:lnTo>
                    <a:pt x="152400" y="457200"/>
                  </a:lnTo>
                  <a:lnTo>
                    <a:pt x="187343" y="451162"/>
                  </a:lnTo>
                  <a:lnTo>
                    <a:pt x="247718" y="406979"/>
                  </a:lnTo>
                  <a:lnTo>
                    <a:pt x="271319" y="371577"/>
                  </a:lnTo>
                  <a:lnTo>
                    <a:pt x="289309" y="329132"/>
                  </a:lnTo>
                  <a:lnTo>
                    <a:pt x="300774" y="281015"/>
                  </a:lnTo>
                  <a:lnTo>
                    <a:pt x="304800" y="228600"/>
                  </a:lnTo>
                  <a:lnTo>
                    <a:pt x="300774" y="176184"/>
                  </a:lnTo>
                  <a:lnTo>
                    <a:pt x="289309" y="128067"/>
                  </a:lnTo>
                  <a:lnTo>
                    <a:pt x="271319" y="85622"/>
                  </a:lnTo>
                  <a:lnTo>
                    <a:pt x="247718" y="50220"/>
                  </a:lnTo>
                  <a:lnTo>
                    <a:pt x="219421" y="23235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6708140" y="5539548"/>
              <a:ext cx="22987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200" dirty="0">
                  <a:latin typeface="Arial Unicode MS"/>
                  <a:cs typeface="Arial Unicode MS"/>
                </a:rPr>
                <a:t>O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7781290" y="5601461"/>
              <a:ext cx="3054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90" dirty="0">
                  <a:latin typeface="Arial Unicode MS"/>
                  <a:cs typeface="Arial Unicode MS"/>
                </a:rPr>
                <a:t>O’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6705600" y="6248398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5334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91400" y="6248399"/>
              <a:ext cx="159385" cy="0"/>
            </a:xfrm>
            <a:custGeom>
              <a:avLst/>
              <a:gdLst/>
              <a:ahLst/>
              <a:cxnLst/>
              <a:rect l="l" t="t" r="r" b="b"/>
              <a:pathLst>
                <a:path w="159384">
                  <a:moveTo>
                    <a:pt x="0" y="0"/>
                  </a:moveTo>
                  <a:lnTo>
                    <a:pt x="158902" y="0"/>
                  </a:lnTo>
                </a:path>
              </a:pathLst>
            </a:custGeom>
            <a:ln w="635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10400" y="457200"/>
              <a:ext cx="152400" cy="5867400"/>
            </a:xfrm>
            <a:custGeom>
              <a:avLst/>
              <a:gdLst/>
              <a:ahLst/>
              <a:cxnLst/>
              <a:rect l="l" t="t" r="r" b="b"/>
              <a:pathLst>
                <a:path w="152400" h="5867400">
                  <a:moveTo>
                    <a:pt x="152400" y="0"/>
                  </a:moveTo>
                  <a:lnTo>
                    <a:pt x="0" y="586740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77000" y="1143000"/>
              <a:ext cx="1447800" cy="5334000"/>
            </a:xfrm>
            <a:custGeom>
              <a:avLst/>
              <a:gdLst/>
              <a:ahLst/>
              <a:cxnLst/>
              <a:rect l="l" t="t" r="r" b="b"/>
              <a:pathLst>
                <a:path w="1447800" h="5334000">
                  <a:moveTo>
                    <a:pt x="0" y="0"/>
                  </a:moveTo>
                  <a:lnTo>
                    <a:pt x="1447800" y="53340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086600" y="304800"/>
              <a:ext cx="685800" cy="6172200"/>
            </a:xfrm>
            <a:custGeom>
              <a:avLst/>
              <a:gdLst/>
              <a:ahLst/>
              <a:cxnLst/>
              <a:rect l="l" t="t" r="r" b="b"/>
              <a:pathLst>
                <a:path w="685800" h="6172200">
                  <a:moveTo>
                    <a:pt x="0" y="0"/>
                  </a:moveTo>
                  <a:lnTo>
                    <a:pt x="685800" y="617220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620000" y="624839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62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72400" y="624839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62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00800" y="6324600"/>
              <a:ext cx="2209800" cy="228600"/>
            </a:xfrm>
            <a:custGeom>
              <a:avLst/>
              <a:gdLst/>
              <a:ahLst/>
              <a:cxnLst/>
              <a:rect l="l" t="t" r="r" b="b"/>
              <a:pathLst>
                <a:path w="2209800" h="228600">
                  <a:moveTo>
                    <a:pt x="0" y="228600"/>
                  </a:moveTo>
                  <a:lnTo>
                    <a:pt x="2209800" y="228600"/>
                  </a:lnTo>
                  <a:lnTo>
                    <a:pt x="22098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00800" y="6324600"/>
              <a:ext cx="2209800" cy="228600"/>
            </a:xfrm>
            <a:custGeom>
              <a:avLst/>
              <a:gdLst/>
              <a:ahLst/>
              <a:cxnLst/>
              <a:rect l="l" t="t" r="r" b="b"/>
              <a:pathLst>
                <a:path w="2209800" h="228600">
                  <a:moveTo>
                    <a:pt x="0" y="0"/>
                  </a:moveTo>
                  <a:lnTo>
                    <a:pt x="2209800" y="0"/>
                  </a:lnTo>
                  <a:lnTo>
                    <a:pt x="22098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34200" y="624839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62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86600" y="8382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010400" y="33528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6936740" y="6272974"/>
              <a:ext cx="13652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20" dirty="0">
                  <a:latin typeface="Arial Unicode MS"/>
                  <a:cs typeface="Arial Unicode MS"/>
                </a:rPr>
                <a:t>u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7550302" y="6248398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5334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7629043" y="6272974"/>
              <a:ext cx="58293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80" dirty="0">
                  <a:latin typeface="Arial Unicode MS"/>
                  <a:cs typeface="Arial Unicode MS"/>
                </a:rPr>
                <a:t>u’</a:t>
              </a:r>
              <a:r>
                <a:rPr sz="1600" spc="440" dirty="0">
                  <a:latin typeface="Arial Unicode MS"/>
                  <a:cs typeface="Arial Unicode MS"/>
                </a:rPr>
                <a:t> </a:t>
              </a:r>
              <a:r>
                <a:rPr sz="1600" spc="50" dirty="0">
                  <a:latin typeface="Arial Unicode MS"/>
                  <a:cs typeface="Arial Unicode MS"/>
                </a:rPr>
                <a:t>u</a:t>
              </a:r>
              <a:r>
                <a:rPr sz="1575" spc="75" baseline="-18518" dirty="0">
                  <a:latin typeface="Arial Unicode MS"/>
                  <a:cs typeface="Arial Unicode MS"/>
                </a:rPr>
                <a:t>e</a:t>
              </a:r>
              <a:r>
                <a:rPr sz="1600" spc="50" dirty="0">
                  <a:latin typeface="Arial Unicode MS"/>
                  <a:cs typeface="Arial Unicode MS"/>
                </a:rPr>
                <a:t>’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7702702" y="624839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62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855102" y="624839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62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934200" y="5424487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43800" y="5424487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62000" y="4114800"/>
            <a:ext cx="4852670" cy="2427414"/>
            <a:chOff x="762000" y="4114800"/>
            <a:chExt cx="4852670" cy="2427414"/>
          </a:xfrm>
        </p:grpSpPr>
        <p:sp>
          <p:nvSpPr>
            <p:cNvPr id="10" name="object 10"/>
            <p:cNvSpPr/>
            <p:nvPr/>
          </p:nvSpPr>
          <p:spPr>
            <a:xfrm>
              <a:off x="990600" y="4953000"/>
              <a:ext cx="2971800" cy="1295400"/>
            </a:xfrm>
            <a:custGeom>
              <a:avLst/>
              <a:gdLst/>
              <a:ahLst/>
              <a:cxnLst/>
              <a:rect l="l" t="t" r="r" b="b"/>
              <a:pathLst>
                <a:path w="2971800" h="1295400">
                  <a:moveTo>
                    <a:pt x="2971800" y="0"/>
                  </a:moveTo>
                  <a:lnTo>
                    <a:pt x="0" y="129540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05200" y="5029200"/>
              <a:ext cx="1828800" cy="1219200"/>
            </a:xfrm>
            <a:custGeom>
              <a:avLst/>
              <a:gdLst/>
              <a:ahLst/>
              <a:cxnLst/>
              <a:rect l="l" t="t" r="r" b="b"/>
              <a:pathLst>
                <a:path w="1828800" h="1219200">
                  <a:moveTo>
                    <a:pt x="1828800" y="121920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81400" y="4572000"/>
              <a:ext cx="304800" cy="457200"/>
            </a:xfrm>
            <a:custGeom>
              <a:avLst/>
              <a:gdLst/>
              <a:ahLst/>
              <a:cxnLst/>
              <a:rect l="l" t="t" r="r" b="b"/>
              <a:pathLst>
                <a:path w="304800" h="457200">
                  <a:moveTo>
                    <a:pt x="152400" y="0"/>
                  </a:moveTo>
                  <a:lnTo>
                    <a:pt x="85378" y="23235"/>
                  </a:lnTo>
                  <a:lnTo>
                    <a:pt x="57081" y="50220"/>
                  </a:lnTo>
                  <a:lnTo>
                    <a:pt x="33480" y="85622"/>
                  </a:lnTo>
                  <a:lnTo>
                    <a:pt x="15490" y="128067"/>
                  </a:lnTo>
                  <a:lnTo>
                    <a:pt x="4025" y="176184"/>
                  </a:lnTo>
                  <a:lnTo>
                    <a:pt x="0" y="228600"/>
                  </a:lnTo>
                  <a:lnTo>
                    <a:pt x="4025" y="281015"/>
                  </a:lnTo>
                  <a:lnTo>
                    <a:pt x="15490" y="329132"/>
                  </a:lnTo>
                  <a:lnTo>
                    <a:pt x="33480" y="371577"/>
                  </a:lnTo>
                  <a:lnTo>
                    <a:pt x="57081" y="406979"/>
                  </a:lnTo>
                  <a:lnTo>
                    <a:pt x="85378" y="433964"/>
                  </a:lnTo>
                  <a:lnTo>
                    <a:pt x="152400" y="457200"/>
                  </a:lnTo>
                  <a:lnTo>
                    <a:pt x="187343" y="451162"/>
                  </a:lnTo>
                  <a:lnTo>
                    <a:pt x="247718" y="406979"/>
                  </a:lnTo>
                  <a:lnTo>
                    <a:pt x="271319" y="371577"/>
                  </a:lnTo>
                  <a:lnTo>
                    <a:pt x="289309" y="329132"/>
                  </a:lnTo>
                  <a:lnTo>
                    <a:pt x="300774" y="281015"/>
                  </a:lnTo>
                  <a:lnTo>
                    <a:pt x="304800" y="228600"/>
                  </a:lnTo>
                  <a:lnTo>
                    <a:pt x="300774" y="176184"/>
                  </a:lnTo>
                  <a:lnTo>
                    <a:pt x="289309" y="128067"/>
                  </a:lnTo>
                  <a:lnTo>
                    <a:pt x="271319" y="85622"/>
                  </a:lnTo>
                  <a:lnTo>
                    <a:pt x="247718" y="50220"/>
                  </a:lnTo>
                  <a:lnTo>
                    <a:pt x="219421" y="23235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00400" y="4114800"/>
              <a:ext cx="990600" cy="685800"/>
            </a:xfrm>
            <a:custGeom>
              <a:avLst/>
              <a:gdLst/>
              <a:ahLst/>
              <a:cxnLst/>
              <a:rect l="l" t="t" r="r" b="b"/>
              <a:pathLst>
                <a:path w="990600" h="685800">
                  <a:moveTo>
                    <a:pt x="495300" y="0"/>
                  </a:moveTo>
                  <a:lnTo>
                    <a:pt x="437537" y="2306"/>
                  </a:lnTo>
                  <a:lnTo>
                    <a:pt x="381732" y="9056"/>
                  </a:lnTo>
                  <a:lnTo>
                    <a:pt x="328255" y="19990"/>
                  </a:lnTo>
                  <a:lnTo>
                    <a:pt x="277479" y="34852"/>
                  </a:lnTo>
                  <a:lnTo>
                    <a:pt x="229775" y="53385"/>
                  </a:lnTo>
                  <a:lnTo>
                    <a:pt x="185515" y="75331"/>
                  </a:lnTo>
                  <a:lnTo>
                    <a:pt x="145070" y="100433"/>
                  </a:lnTo>
                  <a:lnTo>
                    <a:pt x="108811" y="128433"/>
                  </a:lnTo>
                  <a:lnTo>
                    <a:pt x="77112" y="159075"/>
                  </a:lnTo>
                  <a:lnTo>
                    <a:pt x="50342" y="192101"/>
                  </a:lnTo>
                  <a:lnTo>
                    <a:pt x="28875" y="227253"/>
                  </a:lnTo>
                  <a:lnTo>
                    <a:pt x="13081" y="264276"/>
                  </a:lnTo>
                  <a:lnTo>
                    <a:pt x="3332" y="302910"/>
                  </a:lnTo>
                  <a:lnTo>
                    <a:pt x="0" y="342900"/>
                  </a:lnTo>
                  <a:lnTo>
                    <a:pt x="3332" y="382889"/>
                  </a:lnTo>
                  <a:lnTo>
                    <a:pt x="13081" y="421523"/>
                  </a:lnTo>
                  <a:lnTo>
                    <a:pt x="28875" y="458546"/>
                  </a:lnTo>
                  <a:lnTo>
                    <a:pt x="50342" y="493698"/>
                  </a:lnTo>
                  <a:lnTo>
                    <a:pt x="77112" y="526724"/>
                  </a:lnTo>
                  <a:lnTo>
                    <a:pt x="108811" y="557366"/>
                  </a:lnTo>
                  <a:lnTo>
                    <a:pt x="145070" y="585366"/>
                  </a:lnTo>
                  <a:lnTo>
                    <a:pt x="185515" y="610468"/>
                  </a:lnTo>
                  <a:lnTo>
                    <a:pt x="229775" y="632414"/>
                  </a:lnTo>
                  <a:lnTo>
                    <a:pt x="277479" y="650947"/>
                  </a:lnTo>
                  <a:lnTo>
                    <a:pt x="328255" y="665809"/>
                  </a:lnTo>
                  <a:lnTo>
                    <a:pt x="381732" y="676743"/>
                  </a:lnTo>
                  <a:lnTo>
                    <a:pt x="437537" y="683493"/>
                  </a:lnTo>
                  <a:lnTo>
                    <a:pt x="495300" y="685800"/>
                  </a:lnTo>
                  <a:lnTo>
                    <a:pt x="553062" y="683493"/>
                  </a:lnTo>
                  <a:lnTo>
                    <a:pt x="608867" y="676743"/>
                  </a:lnTo>
                  <a:lnTo>
                    <a:pt x="662344" y="665809"/>
                  </a:lnTo>
                  <a:lnTo>
                    <a:pt x="713120" y="650947"/>
                  </a:lnTo>
                  <a:lnTo>
                    <a:pt x="760824" y="632414"/>
                  </a:lnTo>
                  <a:lnTo>
                    <a:pt x="805084" y="610468"/>
                  </a:lnTo>
                  <a:lnTo>
                    <a:pt x="845529" y="585366"/>
                  </a:lnTo>
                  <a:lnTo>
                    <a:pt x="881788" y="557366"/>
                  </a:lnTo>
                  <a:lnTo>
                    <a:pt x="913487" y="526724"/>
                  </a:lnTo>
                  <a:lnTo>
                    <a:pt x="940257" y="493698"/>
                  </a:lnTo>
                  <a:lnTo>
                    <a:pt x="961724" y="458546"/>
                  </a:lnTo>
                  <a:lnTo>
                    <a:pt x="977518" y="421523"/>
                  </a:lnTo>
                  <a:lnTo>
                    <a:pt x="987267" y="382889"/>
                  </a:lnTo>
                  <a:lnTo>
                    <a:pt x="990600" y="342900"/>
                  </a:lnTo>
                  <a:lnTo>
                    <a:pt x="987267" y="302910"/>
                  </a:lnTo>
                  <a:lnTo>
                    <a:pt x="977518" y="264276"/>
                  </a:lnTo>
                  <a:lnTo>
                    <a:pt x="961724" y="227253"/>
                  </a:lnTo>
                  <a:lnTo>
                    <a:pt x="940257" y="192101"/>
                  </a:lnTo>
                  <a:lnTo>
                    <a:pt x="913487" y="159075"/>
                  </a:lnTo>
                  <a:lnTo>
                    <a:pt x="881788" y="128433"/>
                  </a:lnTo>
                  <a:lnTo>
                    <a:pt x="845529" y="100433"/>
                  </a:lnTo>
                  <a:lnTo>
                    <a:pt x="805084" y="75331"/>
                  </a:lnTo>
                  <a:lnTo>
                    <a:pt x="760824" y="53385"/>
                  </a:lnTo>
                  <a:lnTo>
                    <a:pt x="713120" y="34852"/>
                  </a:lnTo>
                  <a:lnTo>
                    <a:pt x="662344" y="19990"/>
                  </a:lnTo>
                  <a:lnTo>
                    <a:pt x="608867" y="9056"/>
                  </a:lnTo>
                  <a:lnTo>
                    <a:pt x="553062" y="2306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57400" y="5638800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2212339" y="5739574"/>
              <a:ext cx="22987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200" dirty="0">
                  <a:latin typeface="Arial Unicode MS"/>
                  <a:cs typeface="Arial Unicode MS"/>
                </a:rPr>
                <a:t>O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4193540" y="5739574"/>
              <a:ext cx="3054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90" dirty="0">
                  <a:latin typeface="Arial Unicode MS"/>
                  <a:cs typeface="Arial Unicode MS"/>
                </a:rPr>
                <a:t>O’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762000" y="6248398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5334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57600" y="4953000"/>
              <a:ext cx="1524000" cy="1295400"/>
            </a:xfrm>
            <a:custGeom>
              <a:avLst/>
              <a:gdLst/>
              <a:ahLst/>
              <a:cxnLst/>
              <a:rect l="l" t="t" r="r" b="b"/>
              <a:pathLst>
                <a:path w="1524000" h="1295400">
                  <a:moveTo>
                    <a:pt x="1524000" y="129540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922960" y="6272974"/>
              <a:ext cx="13652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20" dirty="0">
                  <a:latin typeface="Arial Unicode MS"/>
                  <a:cs typeface="Arial Unicode MS"/>
                </a:rPr>
                <a:t>u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4953000" y="6248398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5334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5031740" y="6272974"/>
              <a:ext cx="58293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80" dirty="0">
                  <a:latin typeface="Arial Unicode MS"/>
                  <a:cs typeface="Arial Unicode MS"/>
                </a:rPr>
                <a:t>u’</a:t>
              </a:r>
              <a:r>
                <a:rPr sz="1600" spc="440" dirty="0">
                  <a:latin typeface="Arial Unicode MS"/>
                  <a:cs typeface="Arial Unicode MS"/>
                </a:rPr>
                <a:t> </a:t>
              </a:r>
              <a:r>
                <a:rPr sz="1600" spc="50" dirty="0">
                  <a:latin typeface="Arial Unicode MS"/>
                  <a:cs typeface="Arial Unicode MS"/>
                </a:rPr>
                <a:t>u</a:t>
              </a:r>
              <a:r>
                <a:rPr sz="1575" spc="75" baseline="-18518" dirty="0">
                  <a:latin typeface="Arial Unicode MS"/>
                  <a:cs typeface="Arial Unicode MS"/>
                </a:rPr>
                <a:t>e</a:t>
              </a:r>
              <a:r>
                <a:rPr sz="1600" spc="50" dirty="0">
                  <a:latin typeface="Arial Unicode MS"/>
                  <a:cs typeface="Arial Unicode MS"/>
                </a:rPr>
                <a:t>’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990600" y="624839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62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05400" y="624839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62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57800" y="624839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62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95800" y="5638800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05200" y="4953000"/>
              <a:ext cx="3048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1069339" y="4291774"/>
              <a:ext cx="1565910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大</a:t>
              </a:r>
              <a:r>
                <a:rPr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 </a:t>
              </a:r>
              <a:r>
                <a:rPr lang="en-US" altLang="zh-CN" spc="-185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B</a:t>
              </a:r>
              <a:r>
                <a:rPr lang="en-US" altLang="zh-CN" spc="1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/z </a:t>
              </a:r>
              <a:r>
                <a:rPr lang="zh-CN" altLang="en-US" spc="-9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比值</a:t>
              </a:r>
              <a:endParaRPr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7770820" y="3260965"/>
            <a:ext cx="12858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小 </a:t>
            </a:r>
            <a:r>
              <a:rPr lang="en-US" altLang="zh-CN" spc="-18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B</a:t>
            </a:r>
            <a:r>
              <a:rPr lang="en-US" altLang="zh-CN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/z </a:t>
            </a:r>
            <a:r>
              <a:rPr lang="zh-CN" altLang="en-US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比值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1981200"/>
            <a:ext cx="8229601" cy="29829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33600" y="44958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381000" y="0"/>
                </a:lnTo>
                <a:lnTo>
                  <a:pt x="3810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1239520"/>
            <a:ext cx="40208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indent="-377825">
              <a:lnSpc>
                <a:spcPct val="100000"/>
              </a:lnSpc>
              <a:spcBef>
                <a:spcPts val="100"/>
              </a:spcBef>
              <a:buChar char="•"/>
              <a:tabLst>
                <a:tab pos="390525" algn="l"/>
              </a:tabLst>
            </a:pPr>
            <a:r>
              <a:rPr lang="zh-CN" altLang="en-US" sz="2400" spc="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同质区域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33800" y="311281"/>
            <a:ext cx="1219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30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endParaRPr spc="-34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90800" y="5029200"/>
            <a:ext cx="5486400" cy="559435"/>
          </a:xfrm>
          <a:custGeom>
            <a:avLst/>
            <a:gdLst/>
            <a:ahLst/>
            <a:cxnLst/>
            <a:rect l="l" t="t" r="r" b="b"/>
            <a:pathLst>
              <a:path w="5486400" h="559435">
                <a:moveTo>
                  <a:pt x="197566" y="185017"/>
                </a:moveTo>
                <a:lnTo>
                  <a:pt x="109681" y="185017"/>
                </a:lnTo>
                <a:lnTo>
                  <a:pt x="635198" y="557258"/>
                </a:lnTo>
                <a:lnTo>
                  <a:pt x="640504" y="558894"/>
                </a:lnTo>
                <a:lnTo>
                  <a:pt x="3450801" y="507852"/>
                </a:lnTo>
                <a:lnTo>
                  <a:pt x="653334" y="507852"/>
                </a:lnTo>
                <a:lnTo>
                  <a:pt x="197566" y="185017"/>
                </a:lnTo>
                <a:close/>
              </a:path>
              <a:path w="5486400" h="559435">
                <a:moveTo>
                  <a:pt x="5486400" y="0"/>
                </a:moveTo>
                <a:lnTo>
                  <a:pt x="5317992" y="25909"/>
                </a:lnTo>
                <a:lnTo>
                  <a:pt x="5347356" y="67363"/>
                </a:lnTo>
                <a:lnTo>
                  <a:pt x="4832649" y="431946"/>
                </a:lnTo>
                <a:lnTo>
                  <a:pt x="653334" y="507852"/>
                </a:lnTo>
                <a:lnTo>
                  <a:pt x="3450801" y="507852"/>
                </a:lnTo>
                <a:lnTo>
                  <a:pt x="4846502" y="482503"/>
                </a:lnTo>
                <a:lnTo>
                  <a:pt x="4851458" y="480876"/>
                </a:lnTo>
                <a:lnTo>
                  <a:pt x="5376718" y="108816"/>
                </a:lnTo>
                <a:lnTo>
                  <a:pt x="5428239" y="108816"/>
                </a:lnTo>
                <a:lnTo>
                  <a:pt x="5486400" y="0"/>
                </a:lnTo>
                <a:close/>
              </a:path>
              <a:path w="5486400" h="559435">
                <a:moveTo>
                  <a:pt x="0" y="76200"/>
                </a:moveTo>
                <a:lnTo>
                  <a:pt x="80317" y="226471"/>
                </a:lnTo>
                <a:lnTo>
                  <a:pt x="109681" y="185017"/>
                </a:lnTo>
                <a:lnTo>
                  <a:pt x="197566" y="185017"/>
                </a:lnTo>
                <a:lnTo>
                  <a:pt x="139043" y="143563"/>
                </a:lnTo>
                <a:lnTo>
                  <a:pt x="168407" y="102109"/>
                </a:lnTo>
                <a:lnTo>
                  <a:pt x="0" y="76200"/>
                </a:lnTo>
                <a:close/>
              </a:path>
              <a:path w="5486400" h="559435">
                <a:moveTo>
                  <a:pt x="5428239" y="108816"/>
                </a:moveTo>
                <a:lnTo>
                  <a:pt x="5376718" y="108816"/>
                </a:lnTo>
                <a:lnTo>
                  <a:pt x="5406082" y="150271"/>
                </a:lnTo>
                <a:lnTo>
                  <a:pt x="5428239" y="108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48600" y="44958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381000" y="0"/>
                </a:lnTo>
                <a:lnTo>
                  <a:pt x="3810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24600" y="44958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381000" y="0"/>
                </a:lnTo>
                <a:lnTo>
                  <a:pt x="3810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50740" y="5510974"/>
            <a:ext cx="1084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不匹配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1905000"/>
            <a:ext cx="7620000" cy="3971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81800" y="441960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0" y="0"/>
                </a:moveTo>
                <a:lnTo>
                  <a:pt x="1295400" y="0"/>
                </a:lnTo>
                <a:lnTo>
                  <a:pt x="1295400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71800" y="4343400"/>
            <a:ext cx="1219200" cy="1295400"/>
          </a:xfrm>
          <a:custGeom>
            <a:avLst/>
            <a:gdLst/>
            <a:ahLst/>
            <a:cxnLst/>
            <a:rect l="l" t="t" r="r" b="b"/>
            <a:pathLst>
              <a:path w="1219200" h="1295400">
                <a:moveTo>
                  <a:pt x="0" y="0"/>
                </a:moveTo>
                <a:lnTo>
                  <a:pt x="1219200" y="0"/>
                </a:lnTo>
                <a:lnTo>
                  <a:pt x="1219200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3540" y="1239520"/>
            <a:ext cx="32607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96428"/>
              <a:buFont typeface="Arial" panose="020B0604020202020204" pitchFamily="34" charset="0"/>
              <a:buChar char="•"/>
              <a:tabLst>
                <a:tab pos="281940" algn="l"/>
              </a:tabLst>
            </a:pPr>
            <a:r>
              <a:rPr lang="zh-CN" altLang="en-US" sz="2400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重复性纹理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8" name="object 5"/>
          <p:cNvSpPr txBox="1">
            <a:spLocks noGrp="1"/>
          </p:cNvSpPr>
          <p:nvPr>
            <p:ph type="title"/>
          </p:nvPr>
        </p:nvSpPr>
        <p:spPr>
          <a:xfrm>
            <a:off x="3733800" y="311281"/>
            <a:ext cx="1219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30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endParaRPr spc="-34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568960"/>
            <a:ext cx="75571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对应点问题难点</a:t>
            </a:r>
            <a:endParaRPr spc="7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626870"/>
            <a:ext cx="3831590" cy="2046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025" indent="-187325">
              <a:lnSpc>
                <a:spcPts val="3345"/>
              </a:lnSpc>
              <a:spcBef>
                <a:spcPts val="100"/>
              </a:spcBef>
              <a:buChar char="-"/>
              <a:tabLst>
                <a:tab pos="200025" algn="l"/>
              </a:tabLst>
            </a:pP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遮挡</a:t>
            </a:r>
            <a:endParaRPr lang="en-US" altLang="zh-CN" sz="2400" spc="-1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200025" indent="-187325">
              <a:lnSpc>
                <a:spcPts val="3345"/>
              </a:lnSpc>
              <a:spcBef>
                <a:spcPts val="100"/>
              </a:spcBef>
              <a:buChar char="-"/>
              <a:tabLst>
                <a:tab pos="200025" algn="l"/>
              </a:tabLst>
            </a:pP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透视缩短</a:t>
            </a:r>
            <a:endParaRPr lang="en-US" altLang="zh-CN" sz="2400" spc="-1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200025" indent="-187325">
              <a:lnSpc>
                <a:spcPts val="3345"/>
              </a:lnSpc>
              <a:spcBef>
                <a:spcPts val="100"/>
              </a:spcBef>
              <a:buChar char="-"/>
              <a:tabLst>
                <a:tab pos="200025" algn="l"/>
              </a:tabLst>
            </a:pP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基线权衡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200025" indent="-187325">
              <a:lnSpc>
                <a:spcPct val="100000"/>
              </a:lnSpc>
              <a:spcBef>
                <a:spcPts val="5"/>
              </a:spcBef>
              <a:buChar char="-"/>
              <a:tabLst>
                <a:tab pos="200025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同质区域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200025" indent="-187325">
              <a:lnSpc>
                <a:spcPct val="100000"/>
              </a:lnSpc>
              <a:spcBef>
                <a:spcPts val="5"/>
              </a:spcBef>
              <a:buChar char="-"/>
              <a:tabLst>
                <a:tab pos="200025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重复性纹理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8524" y="4892865"/>
            <a:ext cx="63912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0225" marR="5080" indent="-518159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1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利用非局部约束解决对应点问题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06921"/>
            <a:ext cx="8024495" cy="293048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lang="zh-CN" altLang="en-US" sz="2400" spc="-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唯一性约束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755650" marR="110489" lvl="1" indent="-285750">
              <a:lnSpc>
                <a:spcPct val="100699"/>
              </a:lnSpc>
              <a:spcBef>
                <a:spcPts val="550"/>
              </a:spcBef>
              <a:buChar char="–"/>
              <a:tabLst>
                <a:tab pos="755650" algn="l"/>
              </a:tabLst>
            </a:pP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对于一张图像中的任何点，在另一张图像中最多有一个匹配点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顺序约束</a:t>
            </a:r>
            <a:r>
              <a:rPr lang="en-US" altLang="zh-CN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/</a:t>
            </a: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单调性约束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755650" marR="5080" lvl="1" indent="-285750">
              <a:lnSpc>
                <a:spcPts val="2870"/>
              </a:lnSpc>
              <a:spcBef>
                <a:spcPts val="710"/>
              </a:spcBef>
              <a:buChar char="–"/>
              <a:tabLst>
                <a:tab pos="755650" algn="l"/>
              </a:tabLst>
            </a:pP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两种视图中的对应点次序一致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平滑性约束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755650" marR="216535" lvl="1" indent="-285750">
              <a:lnSpc>
                <a:spcPts val="2870"/>
              </a:lnSpc>
              <a:spcBef>
                <a:spcPts val="710"/>
              </a:spcBef>
              <a:buChar char="–"/>
              <a:tabLst>
                <a:tab pos="755650" algn="l"/>
              </a:tabLst>
            </a:pP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视差通常是</a:t>
            </a:r>
            <a:r>
              <a:rPr lang="en-US" altLang="zh-CN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x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的平滑函数（除了遮挡边界）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7412" y="232854"/>
            <a:ext cx="48298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60" dirty="0">
                <a:latin typeface="黑体" panose="02010609060101010101" pitchFamily="49" charset="-122"/>
                <a:ea typeface="黑体" panose="02010609060101010101" pitchFamily="49" charset="-122"/>
              </a:rPr>
              <a:t>非局部约束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4339" y="227774"/>
            <a:ext cx="327215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本质矩阵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05200" y="1752600"/>
                <a:ext cx="231736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𝐸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𝑅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752600"/>
                <a:ext cx="2317366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611943" y="3819896"/>
                <a:ext cx="4103880" cy="146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𝐸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43" y="3819896"/>
                <a:ext cx="4103880" cy="14618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669539" y="244665"/>
            <a:ext cx="40151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极几何约束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95450" y="4737893"/>
            <a:ext cx="2590800" cy="8382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447675">
              <a:lnSpc>
                <a:spcPct val="100000"/>
              </a:lnSpc>
              <a:spcBef>
                <a:spcPts val="900"/>
              </a:spcBef>
            </a:pPr>
            <a:r>
              <a:rPr sz="3600" spc="40" dirty="0">
                <a:latin typeface="Times New Roman"/>
                <a:cs typeface="Times New Roman"/>
              </a:rPr>
              <a:t>p</a:t>
            </a:r>
            <a:r>
              <a:rPr sz="3150" spc="60" baseline="42328" dirty="0">
                <a:latin typeface="Times New Roman"/>
                <a:cs typeface="Times New Roman"/>
              </a:rPr>
              <a:t>T </a:t>
            </a:r>
            <a:r>
              <a:rPr sz="3600" spc="5" dirty="0">
                <a:latin typeface="Times New Roman"/>
                <a:cs typeface="Times New Roman"/>
              </a:rPr>
              <a:t>F </a:t>
            </a:r>
            <a:r>
              <a:rPr sz="3600" spc="-30" dirty="0">
                <a:latin typeface="Times New Roman"/>
                <a:cs typeface="Times New Roman"/>
              </a:rPr>
              <a:t>p</a:t>
            </a:r>
            <a:r>
              <a:rPr sz="5400" spc="-44" baseline="3086" dirty="0">
                <a:latin typeface="Symbol"/>
                <a:cs typeface="Symbol"/>
              </a:rPr>
              <a:t></a:t>
            </a:r>
            <a:r>
              <a:rPr sz="5400" spc="-44" baseline="3086" dirty="0">
                <a:latin typeface="Times New Roman"/>
                <a:cs typeface="Times New Roman"/>
              </a:rPr>
              <a:t> </a:t>
            </a:r>
            <a:r>
              <a:rPr sz="3600" spc="5" dirty="0">
                <a:latin typeface="Symbol"/>
                <a:cs typeface="Symbol"/>
              </a:rPr>
              <a:t></a:t>
            </a:r>
            <a:r>
              <a:rPr sz="3600" spc="-595" dirty="0">
                <a:latin typeface="Times New Roman"/>
                <a:cs typeface="Times New Roman"/>
              </a:rPr>
              <a:t> </a:t>
            </a:r>
            <a:r>
              <a:rPr sz="3600" spc="5" dirty="0">
                <a:latin typeface="Times New Roman"/>
                <a:cs typeface="Times New Roman"/>
              </a:rPr>
              <a:t>0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9770" y="5828821"/>
            <a:ext cx="45821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spc="5" dirty="0">
                <a:latin typeface="Times New Roman"/>
                <a:cs typeface="Times New Roman"/>
              </a:rPr>
              <a:t>F</a:t>
            </a:r>
            <a:r>
              <a:rPr sz="2400" b="1" spc="-175" dirty="0">
                <a:latin typeface="Arial"/>
                <a:cs typeface="Arial"/>
              </a:rPr>
              <a:t> </a:t>
            </a:r>
            <a:r>
              <a:rPr lang="en-US" sz="2400" b="1" spc="-175" dirty="0">
                <a:latin typeface="Arial"/>
                <a:cs typeface="Arial"/>
              </a:rPr>
              <a:t> </a:t>
            </a:r>
            <a:r>
              <a:rPr sz="2400" b="1" spc="260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=</a:t>
            </a:r>
            <a:r>
              <a:rPr lang="en-US" sz="2400" b="1" spc="260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 </a:t>
            </a:r>
            <a:r>
              <a:rPr lang="zh-CN" altLang="en-US" sz="2400" b="1" spc="180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基本矩阵</a:t>
            </a:r>
          </a:p>
          <a:p>
            <a:pPr marL="12700" algn="ctr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(</a:t>
            </a:r>
            <a:r>
              <a:rPr sz="2000" spc="-10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Faugeras</a:t>
            </a:r>
            <a:r>
              <a:rPr sz="20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0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and </a:t>
            </a:r>
            <a:r>
              <a:rPr sz="20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Luong,</a:t>
            </a:r>
            <a:r>
              <a:rPr sz="2000" spc="1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0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1992)</a:t>
            </a:r>
            <a:endParaRPr sz="20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221739" y="1018857"/>
            <a:ext cx="6672581" cy="3388361"/>
            <a:chOff x="1221739" y="1018857"/>
            <a:chExt cx="6672581" cy="3388361"/>
          </a:xfrm>
        </p:grpSpPr>
        <p:sp>
          <p:nvSpPr>
            <p:cNvPr id="2" name="object 2"/>
            <p:cNvSpPr/>
            <p:nvPr/>
          </p:nvSpPr>
          <p:spPr>
            <a:xfrm>
              <a:off x="1809663" y="3187788"/>
              <a:ext cx="271145" cy="954405"/>
            </a:xfrm>
            <a:custGeom>
              <a:avLst/>
              <a:gdLst/>
              <a:ahLst/>
              <a:cxnLst/>
              <a:rect l="l" t="t" r="r" b="b"/>
              <a:pathLst>
                <a:path w="271144" h="954404">
                  <a:moveTo>
                    <a:pt x="227920" y="0"/>
                  </a:moveTo>
                  <a:lnTo>
                    <a:pt x="121500" y="133068"/>
                  </a:lnTo>
                  <a:lnTo>
                    <a:pt x="171175" y="143703"/>
                  </a:lnTo>
                  <a:lnTo>
                    <a:pt x="0" y="943146"/>
                  </a:lnTo>
                  <a:lnTo>
                    <a:pt x="49673" y="953782"/>
                  </a:lnTo>
                  <a:lnTo>
                    <a:pt x="220849" y="154339"/>
                  </a:lnTo>
                  <a:lnTo>
                    <a:pt x="267777" y="154339"/>
                  </a:lnTo>
                  <a:lnTo>
                    <a:pt x="227920" y="0"/>
                  </a:lnTo>
                  <a:close/>
                </a:path>
                <a:path w="271144" h="954404">
                  <a:moveTo>
                    <a:pt x="267777" y="154339"/>
                  </a:moveTo>
                  <a:lnTo>
                    <a:pt x="220849" y="154339"/>
                  </a:lnTo>
                  <a:lnTo>
                    <a:pt x="270523" y="164975"/>
                  </a:lnTo>
                  <a:lnTo>
                    <a:pt x="267777" y="1543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1808850" y="3881319"/>
              <a:ext cx="822325" cy="266700"/>
            </a:xfrm>
            <a:custGeom>
              <a:avLst/>
              <a:gdLst/>
              <a:ahLst/>
              <a:cxnLst/>
              <a:rect l="l" t="t" r="r" b="b"/>
              <a:pathLst>
                <a:path w="822325" h="266700">
                  <a:moveTo>
                    <a:pt x="655610" y="0"/>
                  </a:moveTo>
                  <a:lnTo>
                    <a:pt x="667984" y="49269"/>
                  </a:lnTo>
                  <a:lnTo>
                    <a:pt x="0" y="217039"/>
                  </a:lnTo>
                  <a:lnTo>
                    <a:pt x="12373" y="266308"/>
                  </a:lnTo>
                  <a:lnTo>
                    <a:pt x="680359" y="98539"/>
                  </a:lnTo>
                  <a:lnTo>
                    <a:pt x="750088" y="98539"/>
                  </a:lnTo>
                  <a:lnTo>
                    <a:pt x="821980" y="36780"/>
                  </a:lnTo>
                  <a:lnTo>
                    <a:pt x="655610" y="0"/>
                  </a:lnTo>
                  <a:close/>
                </a:path>
                <a:path w="822325" h="266700">
                  <a:moveTo>
                    <a:pt x="750088" y="98539"/>
                  </a:moveTo>
                  <a:lnTo>
                    <a:pt x="680359" y="98539"/>
                  </a:lnTo>
                  <a:lnTo>
                    <a:pt x="692734" y="147808"/>
                  </a:lnTo>
                  <a:lnTo>
                    <a:pt x="750088" y="985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29182" y="4111415"/>
              <a:ext cx="955675" cy="271145"/>
            </a:xfrm>
            <a:custGeom>
              <a:avLst/>
              <a:gdLst/>
              <a:ahLst/>
              <a:cxnLst/>
              <a:rect l="l" t="t" r="r" b="b"/>
              <a:pathLst>
                <a:path w="955675" h="271145">
                  <a:moveTo>
                    <a:pt x="10634" y="0"/>
                  </a:moveTo>
                  <a:lnTo>
                    <a:pt x="0" y="49673"/>
                  </a:lnTo>
                  <a:lnTo>
                    <a:pt x="800994" y="221180"/>
                  </a:lnTo>
                  <a:lnTo>
                    <a:pt x="790357" y="270854"/>
                  </a:lnTo>
                  <a:lnTo>
                    <a:pt x="955334" y="228250"/>
                  </a:lnTo>
                  <a:lnTo>
                    <a:pt x="884379" y="171505"/>
                  </a:lnTo>
                  <a:lnTo>
                    <a:pt x="811630" y="171505"/>
                  </a:lnTo>
                  <a:lnTo>
                    <a:pt x="10634" y="0"/>
                  </a:lnTo>
                  <a:close/>
                </a:path>
                <a:path w="955675" h="271145">
                  <a:moveTo>
                    <a:pt x="822266" y="121832"/>
                  </a:moveTo>
                  <a:lnTo>
                    <a:pt x="811630" y="171505"/>
                  </a:lnTo>
                  <a:lnTo>
                    <a:pt x="884379" y="171505"/>
                  </a:lnTo>
                  <a:lnTo>
                    <a:pt x="822266" y="1218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09799" y="1981200"/>
              <a:ext cx="1821180" cy="1764030"/>
            </a:xfrm>
            <a:custGeom>
              <a:avLst/>
              <a:gdLst/>
              <a:ahLst/>
              <a:cxnLst/>
              <a:rect l="l" t="t" r="r" b="b"/>
              <a:pathLst>
                <a:path w="1821179" h="1764029">
                  <a:moveTo>
                    <a:pt x="0" y="0"/>
                  </a:moveTo>
                  <a:lnTo>
                    <a:pt x="1820863" y="440928"/>
                  </a:lnTo>
                  <a:lnTo>
                    <a:pt x="1820863" y="1763713"/>
                  </a:lnTo>
                  <a:lnTo>
                    <a:pt x="0" y="132278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59387" y="1973263"/>
              <a:ext cx="1821180" cy="1762125"/>
            </a:xfrm>
            <a:custGeom>
              <a:avLst/>
              <a:gdLst/>
              <a:ahLst/>
              <a:cxnLst/>
              <a:rect l="l" t="t" r="r" b="b"/>
              <a:pathLst>
                <a:path w="1821179" h="1762125">
                  <a:moveTo>
                    <a:pt x="1820862" y="0"/>
                  </a:moveTo>
                  <a:lnTo>
                    <a:pt x="0" y="440531"/>
                  </a:lnTo>
                  <a:lnTo>
                    <a:pt x="0" y="1762125"/>
                  </a:lnTo>
                  <a:lnTo>
                    <a:pt x="1820862" y="1321593"/>
                  </a:lnTo>
                  <a:lnTo>
                    <a:pt x="1820862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38537" y="1087437"/>
              <a:ext cx="1733550" cy="1450340"/>
            </a:xfrm>
            <a:custGeom>
              <a:avLst/>
              <a:gdLst/>
              <a:ahLst/>
              <a:cxnLst/>
              <a:rect l="l" t="t" r="r" b="b"/>
              <a:pathLst>
                <a:path w="1733550" h="1450339">
                  <a:moveTo>
                    <a:pt x="146771" y="97595"/>
                  </a:moveTo>
                  <a:lnTo>
                    <a:pt x="87284" y="97595"/>
                  </a:lnTo>
                  <a:lnTo>
                    <a:pt x="1708649" y="1449730"/>
                  </a:lnTo>
                  <a:lnTo>
                    <a:pt x="1733050" y="1420470"/>
                  </a:lnTo>
                  <a:lnTo>
                    <a:pt x="146771" y="97595"/>
                  </a:lnTo>
                  <a:close/>
                </a:path>
                <a:path w="1733550" h="1450339">
                  <a:moveTo>
                    <a:pt x="0" y="0"/>
                  </a:moveTo>
                  <a:lnTo>
                    <a:pt x="85298" y="195159"/>
                  </a:lnTo>
                  <a:lnTo>
                    <a:pt x="87284" y="97595"/>
                  </a:lnTo>
                  <a:lnTo>
                    <a:pt x="146771" y="97595"/>
                  </a:lnTo>
                  <a:lnTo>
                    <a:pt x="117531" y="73210"/>
                  </a:lnTo>
                  <a:lnTo>
                    <a:pt x="87781" y="73210"/>
                  </a:lnTo>
                  <a:lnTo>
                    <a:pt x="117523" y="73204"/>
                  </a:lnTo>
                  <a:lnTo>
                    <a:pt x="111686" y="68336"/>
                  </a:lnTo>
                  <a:lnTo>
                    <a:pt x="207305" y="48858"/>
                  </a:lnTo>
                  <a:lnTo>
                    <a:pt x="0" y="0"/>
                  </a:lnTo>
                  <a:close/>
                </a:path>
                <a:path w="1733550" h="1450339">
                  <a:moveTo>
                    <a:pt x="117523" y="73204"/>
                  </a:moveTo>
                  <a:lnTo>
                    <a:pt x="87781" y="73210"/>
                  </a:lnTo>
                  <a:lnTo>
                    <a:pt x="117531" y="732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41500" y="2963862"/>
              <a:ext cx="1139825" cy="1157605"/>
            </a:xfrm>
            <a:custGeom>
              <a:avLst/>
              <a:gdLst/>
              <a:ahLst/>
              <a:cxnLst/>
              <a:rect l="l" t="t" r="r" b="b"/>
              <a:pathLst>
                <a:path w="1139825" h="1157604">
                  <a:moveTo>
                    <a:pt x="0" y="1157287"/>
                  </a:moveTo>
                  <a:lnTo>
                    <a:pt x="113982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81400" y="1751012"/>
              <a:ext cx="595630" cy="535305"/>
            </a:xfrm>
            <a:custGeom>
              <a:avLst/>
              <a:gdLst/>
              <a:ahLst/>
              <a:cxnLst/>
              <a:rect l="l" t="t" r="r" b="b"/>
              <a:pathLst>
                <a:path w="595629" h="535305">
                  <a:moveTo>
                    <a:pt x="0" y="534987"/>
                  </a:moveTo>
                  <a:lnTo>
                    <a:pt x="595313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77758" y="1200150"/>
              <a:ext cx="469265" cy="455295"/>
            </a:xfrm>
            <a:custGeom>
              <a:avLst/>
              <a:gdLst/>
              <a:ahLst/>
              <a:cxnLst/>
              <a:rect l="l" t="t" r="r" b="b"/>
              <a:pathLst>
                <a:path w="469264" h="455294">
                  <a:moveTo>
                    <a:pt x="468866" y="0"/>
                  </a:moveTo>
                  <a:lnTo>
                    <a:pt x="265764" y="64124"/>
                  </a:lnTo>
                  <a:lnTo>
                    <a:pt x="362565" y="76445"/>
                  </a:lnTo>
                  <a:lnTo>
                    <a:pt x="0" y="427642"/>
                  </a:lnTo>
                  <a:lnTo>
                    <a:pt x="26508" y="455007"/>
                  </a:lnTo>
                  <a:lnTo>
                    <a:pt x="389074" y="103811"/>
                  </a:lnTo>
                  <a:lnTo>
                    <a:pt x="432415" y="103811"/>
                  </a:lnTo>
                  <a:lnTo>
                    <a:pt x="468866" y="0"/>
                  </a:lnTo>
                  <a:close/>
                </a:path>
                <a:path w="469264" h="455294">
                  <a:moveTo>
                    <a:pt x="432415" y="103811"/>
                  </a:moveTo>
                  <a:lnTo>
                    <a:pt x="389074" y="103811"/>
                  </a:lnTo>
                  <a:lnTo>
                    <a:pt x="398305" y="200957"/>
                  </a:lnTo>
                  <a:lnTo>
                    <a:pt x="432415" y="1038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84862" y="3074987"/>
              <a:ext cx="1195705" cy="992505"/>
            </a:xfrm>
            <a:custGeom>
              <a:avLst/>
              <a:gdLst/>
              <a:ahLst/>
              <a:cxnLst/>
              <a:rect l="l" t="t" r="r" b="b"/>
              <a:pathLst>
                <a:path w="1195704" h="992504">
                  <a:moveTo>
                    <a:pt x="0" y="0"/>
                  </a:moveTo>
                  <a:lnTo>
                    <a:pt x="1195387" y="99218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05125" y="2889250"/>
              <a:ext cx="152400" cy="1492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08662" y="3000375"/>
              <a:ext cx="152400" cy="1492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2991803" y="3014345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p</a:t>
              </a:r>
              <a:endPara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6098540" y="2763520"/>
              <a:ext cx="30797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endParaRPr sz="2400" dirty="0">
                <a:latin typeface="Arial Unicode MS"/>
                <a:cs typeface="Arial Unicode M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090987" y="1558925"/>
              <a:ext cx="238125" cy="2381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90987" y="1558925"/>
              <a:ext cx="238125" cy="238125"/>
            </a:xfrm>
            <a:custGeom>
              <a:avLst/>
              <a:gdLst/>
              <a:ahLst/>
              <a:cxnLst/>
              <a:rect l="l" t="t" r="r" b="b"/>
              <a:pathLst>
                <a:path w="238125" h="238125">
                  <a:moveTo>
                    <a:pt x="0" y="119062"/>
                  </a:moveTo>
                  <a:lnTo>
                    <a:pt x="9356" y="72717"/>
                  </a:lnTo>
                  <a:lnTo>
                    <a:pt x="34872" y="34872"/>
                  </a:lnTo>
                  <a:lnTo>
                    <a:pt x="72717" y="9356"/>
                  </a:lnTo>
                  <a:lnTo>
                    <a:pt x="119062" y="0"/>
                  </a:lnTo>
                  <a:lnTo>
                    <a:pt x="165406" y="9356"/>
                  </a:lnTo>
                  <a:lnTo>
                    <a:pt x="203252" y="34872"/>
                  </a:lnTo>
                  <a:lnTo>
                    <a:pt x="228768" y="72717"/>
                  </a:lnTo>
                  <a:lnTo>
                    <a:pt x="238125" y="119062"/>
                  </a:lnTo>
                  <a:lnTo>
                    <a:pt x="228768" y="165406"/>
                  </a:lnTo>
                  <a:lnTo>
                    <a:pt x="203252" y="203252"/>
                  </a:lnTo>
                  <a:lnTo>
                    <a:pt x="165406" y="228768"/>
                  </a:lnTo>
                  <a:lnTo>
                    <a:pt x="119062" y="238125"/>
                  </a:lnTo>
                  <a:lnTo>
                    <a:pt x="72717" y="228768"/>
                  </a:lnTo>
                  <a:lnTo>
                    <a:pt x="34872" y="203252"/>
                  </a:lnTo>
                  <a:lnTo>
                    <a:pt x="9356" y="165406"/>
                  </a:lnTo>
                  <a:lnTo>
                    <a:pt x="0" y="119062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4141153" y="1018857"/>
              <a:ext cx="217804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36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P</a:t>
              </a:r>
              <a:endPara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828800" y="4038600"/>
              <a:ext cx="5257800" cy="76200"/>
            </a:xfrm>
            <a:custGeom>
              <a:avLst/>
              <a:gdLst/>
              <a:ahLst/>
              <a:cxnLst/>
              <a:rect l="l" t="t" r="r" b="b"/>
              <a:pathLst>
                <a:path w="5257800" h="76200">
                  <a:moveTo>
                    <a:pt x="0" y="76200"/>
                  </a:moveTo>
                  <a:lnTo>
                    <a:pt x="5257800" y="0"/>
                  </a:lnTo>
                </a:path>
              </a:pathLst>
            </a:custGeom>
            <a:ln w="254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71650" y="4048125"/>
              <a:ext cx="152400" cy="1476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04050" y="3992562"/>
              <a:ext cx="152400" cy="1476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1221739" y="4016058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O</a:t>
              </a:r>
              <a:r>
                <a:rPr sz="2400" spc="135" baseline="-19097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1</a:t>
              </a:r>
              <a:endParaRPr sz="2400" baseline="-19097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7470140" y="3982720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O</a:t>
              </a:r>
              <a:r>
                <a:rPr sz="2400" spc="135" baseline="-19097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2</a:t>
              </a:r>
              <a:endParaRPr sz="2400" baseline="-19097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953000" y="4895383"/>
                <a:ext cx="3639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𝐹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𝑅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𝐾</m:t>
                          </m:r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895383"/>
                <a:ext cx="3639138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bject 15"/>
          <p:cNvSpPr txBox="1"/>
          <p:nvPr/>
        </p:nvSpPr>
        <p:spPr>
          <a:xfrm>
            <a:off x="6118483" y="2710698"/>
            <a:ext cx="4038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en-US" sz="2400" spc="17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'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5" dirty="0">
                <a:latin typeface="黑体" panose="02010609060101010101" pitchFamily="49" charset="-122"/>
                <a:ea typeface="黑体" panose="02010609060101010101" pitchFamily="49" charset="-122"/>
              </a:rPr>
              <a:t>平行图像平面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7798" y="5569059"/>
            <a:ext cx="4297680" cy="11259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极线水平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355600" indent="-342900">
              <a:lnSpc>
                <a:spcPts val="2875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极点无穷远</a:t>
            </a:r>
            <a:endParaRPr lang="en-US" altLang="zh-CN" sz="2400" spc="-1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355600" indent="-342900">
              <a:lnSpc>
                <a:spcPts val="2875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v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坐标相等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209550" y="914400"/>
            <a:ext cx="8468360" cy="4210368"/>
            <a:chOff x="209550" y="914400"/>
            <a:chExt cx="8468360" cy="4210368"/>
          </a:xfrm>
        </p:grpSpPr>
        <p:sp>
          <p:nvSpPr>
            <p:cNvPr id="16" name="object 16"/>
            <p:cNvSpPr txBox="1"/>
            <p:nvPr/>
          </p:nvSpPr>
          <p:spPr>
            <a:xfrm>
              <a:off x="1488439" y="4733608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r>
                <a:rPr sz="2400" spc="135" baseline="-19097" dirty="0">
                  <a:latin typeface="Arial Unicode MS"/>
                  <a:cs typeface="Arial Unicode MS"/>
                </a:rPr>
                <a:t>1</a:t>
              </a:r>
              <a:endParaRPr sz="2400" baseline="-19097">
                <a:latin typeface="Arial Unicode MS"/>
                <a:cs typeface="Arial Unicode MS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7020878" y="4700270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r>
                <a:rPr sz="2400" spc="135" baseline="-19097" dirty="0">
                  <a:latin typeface="Arial Unicode MS"/>
                  <a:cs typeface="Arial Unicode MS"/>
                </a:rPr>
                <a:t>2</a:t>
              </a:r>
              <a:endParaRPr sz="2400" baseline="-19097">
                <a:latin typeface="Arial Unicode MS"/>
                <a:cs typeface="Arial Unicode M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2867025" y="914400"/>
              <a:ext cx="2679700" cy="2225040"/>
            </a:xfrm>
            <a:custGeom>
              <a:avLst/>
              <a:gdLst/>
              <a:ahLst/>
              <a:cxnLst/>
              <a:rect l="l" t="t" r="r" b="b"/>
              <a:pathLst>
                <a:path w="2679700" h="2225040">
                  <a:moveTo>
                    <a:pt x="147308" y="97317"/>
                  </a:moveTo>
                  <a:lnTo>
                    <a:pt x="87594" y="97317"/>
                  </a:lnTo>
                  <a:lnTo>
                    <a:pt x="2654846" y="2224468"/>
                  </a:lnTo>
                  <a:lnTo>
                    <a:pt x="2679153" y="2195131"/>
                  </a:lnTo>
                  <a:lnTo>
                    <a:pt x="147308" y="97317"/>
                  </a:lnTo>
                  <a:close/>
                </a:path>
                <a:path w="2679700" h="2225040">
                  <a:moveTo>
                    <a:pt x="0" y="0"/>
                  </a:moveTo>
                  <a:lnTo>
                    <a:pt x="85918" y="194886"/>
                  </a:lnTo>
                  <a:lnTo>
                    <a:pt x="87594" y="97317"/>
                  </a:lnTo>
                  <a:lnTo>
                    <a:pt x="147308" y="97317"/>
                  </a:lnTo>
                  <a:lnTo>
                    <a:pt x="111902" y="67980"/>
                  </a:lnTo>
                  <a:lnTo>
                    <a:pt x="207460" y="48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90825" y="2006600"/>
              <a:ext cx="1200150" cy="1193800"/>
            </a:xfrm>
            <a:custGeom>
              <a:avLst/>
              <a:gdLst/>
              <a:ahLst/>
              <a:cxnLst/>
              <a:rect l="l" t="t" r="r" b="b"/>
              <a:pathLst>
                <a:path w="1200150" h="1193800">
                  <a:moveTo>
                    <a:pt x="0" y="1193800"/>
                  </a:moveTo>
                  <a:lnTo>
                    <a:pt x="120015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06306" y="1385887"/>
              <a:ext cx="526415" cy="511175"/>
            </a:xfrm>
            <a:custGeom>
              <a:avLst/>
              <a:gdLst/>
              <a:ahLst/>
              <a:cxnLst/>
              <a:rect l="l" t="t" r="r" b="b"/>
              <a:pathLst>
                <a:path w="526414" h="511175">
                  <a:moveTo>
                    <a:pt x="526018" y="0"/>
                  </a:moveTo>
                  <a:lnTo>
                    <a:pt x="322929" y="64168"/>
                  </a:lnTo>
                  <a:lnTo>
                    <a:pt x="419734" y="76466"/>
                  </a:lnTo>
                  <a:lnTo>
                    <a:pt x="0" y="483207"/>
                  </a:lnTo>
                  <a:lnTo>
                    <a:pt x="26513" y="510567"/>
                  </a:lnTo>
                  <a:lnTo>
                    <a:pt x="446248" y="103828"/>
                  </a:lnTo>
                  <a:lnTo>
                    <a:pt x="489585" y="103828"/>
                  </a:lnTo>
                  <a:lnTo>
                    <a:pt x="526018" y="0"/>
                  </a:lnTo>
                  <a:close/>
                </a:path>
                <a:path w="526414" h="511175">
                  <a:moveTo>
                    <a:pt x="489585" y="103828"/>
                  </a:moveTo>
                  <a:lnTo>
                    <a:pt x="446248" y="103828"/>
                  </a:lnTo>
                  <a:lnTo>
                    <a:pt x="455498" y="200972"/>
                  </a:lnTo>
                  <a:lnTo>
                    <a:pt x="489585" y="103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3"/>
                  </a:moveTo>
                  <a:lnTo>
                    <a:pt x="6838" y="91743"/>
                  </a:lnTo>
                  <a:lnTo>
                    <a:pt x="25881" y="54920"/>
                  </a:lnTo>
                  <a:lnTo>
                    <a:pt x="54920" y="25881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1"/>
                  </a:lnTo>
                  <a:lnTo>
                    <a:pt x="242405" y="54920"/>
                  </a:lnTo>
                  <a:lnTo>
                    <a:pt x="261448" y="91743"/>
                  </a:lnTo>
                  <a:lnTo>
                    <a:pt x="268287" y="134143"/>
                  </a:lnTo>
                  <a:lnTo>
                    <a:pt x="261448" y="176543"/>
                  </a:lnTo>
                  <a:lnTo>
                    <a:pt x="242405" y="213366"/>
                  </a:lnTo>
                  <a:lnTo>
                    <a:pt x="213366" y="242405"/>
                  </a:lnTo>
                  <a:lnTo>
                    <a:pt x="176543" y="261448"/>
                  </a:lnTo>
                  <a:lnTo>
                    <a:pt x="134143" y="268287"/>
                  </a:lnTo>
                  <a:lnTo>
                    <a:pt x="91743" y="261448"/>
                  </a:lnTo>
                  <a:lnTo>
                    <a:pt x="54920" y="242405"/>
                  </a:lnTo>
                  <a:lnTo>
                    <a:pt x="25881" y="213366"/>
                  </a:lnTo>
                  <a:lnTo>
                    <a:pt x="6838" y="176543"/>
                  </a:lnTo>
                  <a:lnTo>
                    <a:pt x="0" y="13414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3939540" y="1177607"/>
              <a:ext cx="217804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-360" dirty="0">
                  <a:latin typeface="Arial Unicode MS"/>
                  <a:cs typeface="Arial Unicode MS"/>
                </a:rPr>
                <a:t>P</a:t>
              </a:r>
              <a:endParaRPr sz="2800" dirty="0">
                <a:latin typeface="Arial Unicode MS"/>
                <a:cs typeface="Arial Unicode M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4"/>
                  </a:moveTo>
                  <a:lnTo>
                    <a:pt x="6838" y="91744"/>
                  </a:lnTo>
                  <a:lnTo>
                    <a:pt x="25881" y="54920"/>
                  </a:lnTo>
                  <a:lnTo>
                    <a:pt x="54920" y="25882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2"/>
                  </a:lnTo>
                  <a:lnTo>
                    <a:pt x="242405" y="54920"/>
                  </a:lnTo>
                  <a:lnTo>
                    <a:pt x="261448" y="91744"/>
                  </a:lnTo>
                  <a:lnTo>
                    <a:pt x="268287" y="134144"/>
                  </a:lnTo>
                  <a:lnTo>
                    <a:pt x="261448" y="176543"/>
                  </a:lnTo>
                  <a:lnTo>
                    <a:pt x="242405" y="213367"/>
                  </a:lnTo>
                  <a:lnTo>
                    <a:pt x="213366" y="242405"/>
                  </a:lnTo>
                  <a:lnTo>
                    <a:pt x="176543" y="261449"/>
                  </a:lnTo>
                  <a:lnTo>
                    <a:pt x="134143" y="268288"/>
                  </a:lnTo>
                  <a:lnTo>
                    <a:pt x="91743" y="261449"/>
                  </a:lnTo>
                  <a:lnTo>
                    <a:pt x="54920" y="242405"/>
                  </a:lnTo>
                  <a:lnTo>
                    <a:pt x="25881" y="213367"/>
                  </a:lnTo>
                  <a:lnTo>
                    <a:pt x="6838" y="176543"/>
                  </a:lnTo>
                  <a:lnTo>
                    <a:pt x="0" y="13414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8384540" y="3144520"/>
              <a:ext cx="29337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5" dirty="0">
                  <a:latin typeface="Arial Unicode MS"/>
                  <a:cs typeface="Arial Unicode MS"/>
                </a:rPr>
                <a:t>e</a:t>
              </a:r>
              <a:r>
                <a:rPr sz="2400" spc="250" dirty="0">
                  <a:latin typeface="Arial Unicode MS"/>
                  <a:cs typeface="Arial Unicode MS"/>
                </a:rPr>
                <a:t>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419225" y="4648200"/>
              <a:ext cx="5743575" cy="0"/>
            </a:xfrm>
            <a:custGeom>
              <a:avLst/>
              <a:gdLst/>
              <a:ahLst/>
              <a:cxnLst/>
              <a:rect l="l" t="t" r="r" b="b"/>
              <a:pathLst>
                <a:path w="5743575">
                  <a:moveTo>
                    <a:pt x="0" y="0"/>
                  </a:moveTo>
                  <a:lnTo>
                    <a:pt x="5743575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2301239" y="2915920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358900" y="3373437"/>
              <a:ext cx="1284605" cy="1304925"/>
            </a:xfrm>
            <a:custGeom>
              <a:avLst/>
              <a:gdLst/>
              <a:ahLst/>
              <a:cxnLst/>
              <a:rect l="l" t="t" r="r" b="b"/>
              <a:pathLst>
                <a:path w="1284605" h="1304925">
                  <a:moveTo>
                    <a:pt x="0" y="1304925"/>
                  </a:moveTo>
                  <a:lnTo>
                    <a:pt x="128428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67400" y="3459162"/>
              <a:ext cx="1395730" cy="1157605"/>
            </a:xfrm>
            <a:custGeom>
              <a:avLst/>
              <a:gdLst/>
              <a:ahLst/>
              <a:cxnLst/>
              <a:rect l="l" t="t" r="r" b="b"/>
              <a:pathLst>
                <a:path w="1395729" h="1157604">
                  <a:moveTo>
                    <a:pt x="0" y="0"/>
                  </a:moveTo>
                  <a:lnTo>
                    <a:pt x="1395413" y="115728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5194300" y="2992120"/>
              <a:ext cx="18034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136525" algn="ctr">
                <a:lnSpc>
                  <a:spcPct val="100000"/>
                </a:lnSpc>
                <a:spcBef>
                  <a:spcPts val="100"/>
                </a:spcBef>
              </a:pPr>
              <a:r>
                <a:rPr sz="2400" spc="165" dirty="0">
                  <a:latin typeface="Arial Unicode MS"/>
                  <a:cs typeface="Arial Unicode MS"/>
                </a:rPr>
                <a:t>p’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7180262" y="4535487"/>
              <a:ext cx="166687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52600" y="3352800"/>
              <a:ext cx="1676400" cy="0"/>
            </a:xfrm>
            <a:custGeom>
              <a:avLst/>
              <a:gdLst/>
              <a:ahLst/>
              <a:cxnLst/>
              <a:rect l="l" t="t" r="r" b="b"/>
              <a:pathLst>
                <a:path w="1676400">
                  <a:moveTo>
                    <a:pt x="0" y="0"/>
                  </a:moveTo>
                  <a:lnTo>
                    <a:pt x="16764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181600" y="3429000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134350" y="33337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391400" y="3429000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307340" y="2763520"/>
              <a:ext cx="19431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/>
                  <a:cs typeface="Arial Unicode MS"/>
                </a:rPr>
                <a:t>e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209550" y="32861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81000" y="3352800"/>
              <a:ext cx="685800" cy="1905"/>
            </a:xfrm>
            <a:custGeom>
              <a:avLst/>
              <a:gdLst/>
              <a:ahLst/>
              <a:cxnLst/>
              <a:rect l="l" t="t" r="r" b="b"/>
              <a:pathLst>
                <a:path w="685800" h="1904">
                  <a:moveTo>
                    <a:pt x="0" y="0"/>
                  </a:moveTo>
                  <a:lnTo>
                    <a:pt x="685800" y="1588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59050" y="3292475"/>
              <a:ext cx="166688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832475" y="3416300"/>
              <a:ext cx="166688" cy="16351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314451" y="3713162"/>
              <a:ext cx="152400" cy="970280"/>
            </a:xfrm>
            <a:custGeom>
              <a:avLst/>
              <a:gdLst/>
              <a:ahLst/>
              <a:cxnLst/>
              <a:rect l="l" t="t" r="r" b="b"/>
              <a:pathLst>
                <a:path w="152400" h="970279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969962"/>
                  </a:lnTo>
                  <a:lnTo>
                    <a:pt x="101598" y="969962"/>
                  </a:lnTo>
                  <a:lnTo>
                    <a:pt x="101600" y="152400"/>
                  </a:lnTo>
                  <a:close/>
                </a:path>
                <a:path w="152400" h="970279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357635" y="4301945"/>
              <a:ext cx="766445" cy="395605"/>
            </a:xfrm>
            <a:custGeom>
              <a:avLst/>
              <a:gdLst/>
              <a:ahLst/>
              <a:cxnLst/>
              <a:rect l="l" t="t" r="r" b="b"/>
              <a:pathLst>
                <a:path w="766444" h="395604">
                  <a:moveTo>
                    <a:pt x="595637" y="0"/>
                  </a:moveTo>
                  <a:lnTo>
                    <a:pt x="618053" y="45586"/>
                  </a:lnTo>
                  <a:lnTo>
                    <a:pt x="0" y="349495"/>
                  </a:lnTo>
                  <a:lnTo>
                    <a:pt x="22415" y="395081"/>
                  </a:lnTo>
                  <a:lnTo>
                    <a:pt x="640468" y="91174"/>
                  </a:lnTo>
                  <a:lnTo>
                    <a:pt x="697551" y="91174"/>
                  </a:lnTo>
                  <a:lnTo>
                    <a:pt x="766022" y="1132"/>
                  </a:lnTo>
                  <a:lnTo>
                    <a:pt x="595637" y="0"/>
                  </a:lnTo>
                  <a:close/>
                </a:path>
                <a:path w="766444" h="395604">
                  <a:moveTo>
                    <a:pt x="697551" y="91174"/>
                  </a:moveTo>
                  <a:lnTo>
                    <a:pt x="640468" y="91174"/>
                  </a:lnTo>
                  <a:lnTo>
                    <a:pt x="662885" y="136761"/>
                  </a:lnTo>
                  <a:lnTo>
                    <a:pt x="697551" y="91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390650" y="4606923"/>
              <a:ext cx="971550" cy="152400"/>
            </a:xfrm>
            <a:custGeom>
              <a:avLst/>
              <a:gdLst/>
              <a:ahLst/>
              <a:cxnLst/>
              <a:rect l="l" t="t" r="r" b="b"/>
              <a:pathLst>
                <a:path w="971550" h="152400">
                  <a:moveTo>
                    <a:pt x="920750" y="101599"/>
                  </a:moveTo>
                  <a:lnTo>
                    <a:pt x="819150" y="101599"/>
                  </a:lnTo>
                  <a:lnTo>
                    <a:pt x="819150" y="152399"/>
                  </a:lnTo>
                  <a:lnTo>
                    <a:pt x="920750" y="101599"/>
                  </a:lnTo>
                  <a:close/>
                </a:path>
                <a:path w="971550" h="152400">
                  <a:moveTo>
                    <a:pt x="819150" y="0"/>
                  </a:moveTo>
                  <a:lnTo>
                    <a:pt x="819150" y="50799"/>
                  </a:lnTo>
                  <a:lnTo>
                    <a:pt x="0" y="50801"/>
                  </a:lnTo>
                  <a:lnTo>
                    <a:pt x="0" y="101601"/>
                  </a:lnTo>
                  <a:lnTo>
                    <a:pt x="920750" y="101599"/>
                  </a:lnTo>
                  <a:lnTo>
                    <a:pt x="971550" y="76199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276350" y="45815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 txBox="1"/>
            <p:nvPr/>
          </p:nvSpPr>
          <p:spPr>
            <a:xfrm>
              <a:off x="2348864" y="4710874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x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51" name="object 51"/>
            <p:cNvSpPr txBox="1"/>
            <p:nvPr/>
          </p:nvSpPr>
          <p:spPr>
            <a:xfrm>
              <a:off x="1145539" y="37202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y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52" name="object 52"/>
            <p:cNvSpPr txBox="1"/>
            <p:nvPr/>
          </p:nvSpPr>
          <p:spPr>
            <a:xfrm>
              <a:off x="2196464" y="41774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z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1676400" y="3980920"/>
              <a:ext cx="2286635" cy="116839"/>
            </a:xfrm>
            <a:custGeom>
              <a:avLst/>
              <a:gdLst/>
              <a:ahLst/>
              <a:cxnLst/>
              <a:rect l="l" t="t" r="r" b="b"/>
              <a:pathLst>
                <a:path w="2286635" h="116839">
                  <a:moveTo>
                    <a:pt x="0" y="44979"/>
                  </a:moveTo>
                  <a:lnTo>
                    <a:pt x="0" y="70379"/>
                  </a:lnTo>
                  <a:lnTo>
                    <a:pt x="2213877" y="70380"/>
                  </a:lnTo>
                  <a:lnTo>
                    <a:pt x="2172196" y="94695"/>
                  </a:lnTo>
                  <a:lnTo>
                    <a:pt x="2170149" y="102471"/>
                  </a:lnTo>
                  <a:lnTo>
                    <a:pt x="2177218" y="114588"/>
                  </a:lnTo>
                  <a:lnTo>
                    <a:pt x="2184994" y="116634"/>
                  </a:lnTo>
                  <a:lnTo>
                    <a:pt x="2286058" y="57680"/>
                  </a:lnTo>
                  <a:lnTo>
                    <a:pt x="2264287" y="44980"/>
                  </a:lnTo>
                  <a:lnTo>
                    <a:pt x="0" y="44979"/>
                  </a:lnTo>
                  <a:close/>
                </a:path>
                <a:path w="2286635" h="116839">
                  <a:moveTo>
                    <a:pt x="2181371" y="0"/>
                  </a:moveTo>
                  <a:lnTo>
                    <a:pt x="2176334" y="2287"/>
                  </a:lnTo>
                  <a:lnTo>
                    <a:pt x="2170149" y="12890"/>
                  </a:lnTo>
                  <a:lnTo>
                    <a:pt x="2172196" y="20666"/>
                  </a:lnTo>
                  <a:lnTo>
                    <a:pt x="2213877" y="44980"/>
                  </a:lnTo>
                  <a:lnTo>
                    <a:pt x="2264287" y="44980"/>
                  </a:lnTo>
                  <a:lnTo>
                    <a:pt x="2189538" y="1376"/>
                  </a:lnTo>
                  <a:lnTo>
                    <a:pt x="2187916" y="842"/>
                  </a:lnTo>
                  <a:lnTo>
                    <a:pt x="21813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617446" y="2285941"/>
              <a:ext cx="118110" cy="1753235"/>
            </a:xfrm>
            <a:custGeom>
              <a:avLst/>
              <a:gdLst/>
              <a:ahLst/>
              <a:cxnLst/>
              <a:rect l="l" t="t" r="r" b="b"/>
              <a:pathLst>
                <a:path w="118110" h="1753235">
                  <a:moveTo>
                    <a:pt x="71654" y="72180"/>
                  </a:moveTo>
                  <a:lnTo>
                    <a:pt x="46254" y="72180"/>
                  </a:lnTo>
                  <a:lnTo>
                    <a:pt x="46253" y="1752658"/>
                  </a:lnTo>
                  <a:lnTo>
                    <a:pt x="71653" y="1752658"/>
                  </a:lnTo>
                  <a:lnTo>
                    <a:pt x="71654" y="72180"/>
                  </a:lnTo>
                  <a:close/>
                </a:path>
                <a:path w="118110" h="1753235">
                  <a:moveTo>
                    <a:pt x="58954" y="0"/>
                  </a:moveTo>
                  <a:lnTo>
                    <a:pt x="0" y="101064"/>
                  </a:lnTo>
                  <a:lnTo>
                    <a:pt x="2047" y="108840"/>
                  </a:lnTo>
                  <a:lnTo>
                    <a:pt x="14164" y="115909"/>
                  </a:lnTo>
                  <a:lnTo>
                    <a:pt x="21940" y="113861"/>
                  </a:lnTo>
                  <a:lnTo>
                    <a:pt x="46254" y="72180"/>
                  </a:lnTo>
                  <a:lnTo>
                    <a:pt x="101059" y="72180"/>
                  </a:lnTo>
                  <a:lnTo>
                    <a:pt x="58954" y="0"/>
                  </a:lnTo>
                  <a:close/>
                </a:path>
                <a:path w="118110" h="1753235">
                  <a:moveTo>
                    <a:pt x="101059" y="72180"/>
                  </a:moveTo>
                  <a:lnTo>
                    <a:pt x="71654" y="72180"/>
                  </a:lnTo>
                  <a:lnTo>
                    <a:pt x="95968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101059" y="72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 txBox="1"/>
            <p:nvPr/>
          </p:nvSpPr>
          <p:spPr>
            <a:xfrm>
              <a:off x="4117340" y="36821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56" name="object 56"/>
            <p:cNvSpPr txBox="1"/>
            <p:nvPr/>
          </p:nvSpPr>
          <p:spPr>
            <a:xfrm>
              <a:off x="1831339" y="2158174"/>
              <a:ext cx="1403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Arial Unicode MS"/>
                  <a:cs typeface="Arial Unicode MS"/>
                </a:rPr>
                <a:t>v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210134" y="5642785"/>
                <a:ext cx="1396664" cy="10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134" y="5642785"/>
                <a:ext cx="1396664" cy="105022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079139" y="5605922"/>
                <a:ext cx="1565172" cy="1104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′=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139" y="5605922"/>
                <a:ext cx="1565172" cy="110421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5" dirty="0">
                <a:latin typeface="黑体" panose="02010609060101010101" pitchFamily="49" charset="-122"/>
                <a:ea typeface="黑体" panose="02010609060101010101" pitchFamily="49" charset="-122"/>
              </a:rPr>
              <a:t>平行图像平面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2800" y="5105400"/>
            <a:ext cx="1066800" cy="8382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18097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425"/>
              </a:spcBef>
            </a:pPr>
            <a:r>
              <a:rPr sz="3200" spc="-150" dirty="0">
                <a:latin typeface="Arial Unicode MS"/>
                <a:cs typeface="Arial Unicode MS"/>
              </a:rPr>
              <a:t>E=?</a:t>
            </a:r>
            <a:endParaRPr sz="3200" dirty="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5415280"/>
            <a:ext cx="2599055" cy="946412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00" spc="40" dirty="0">
                <a:latin typeface="Arial Unicode MS"/>
                <a:cs typeface="Arial Unicode MS"/>
              </a:rPr>
              <a:t>K</a:t>
            </a:r>
            <a:r>
              <a:rPr sz="2400" spc="60" baseline="-19097" dirty="0">
                <a:latin typeface="Arial Unicode MS"/>
                <a:cs typeface="Arial Unicode MS"/>
              </a:rPr>
              <a:t>1</a:t>
            </a:r>
            <a:r>
              <a:rPr sz="2400" spc="40" dirty="0">
                <a:latin typeface="Arial Unicode MS"/>
                <a:cs typeface="Arial Unicode MS"/>
              </a:rPr>
              <a:t>=K</a:t>
            </a:r>
            <a:r>
              <a:rPr sz="2400" spc="60" baseline="-19097" dirty="0">
                <a:latin typeface="Arial Unicode MS"/>
                <a:cs typeface="Arial Unicode MS"/>
              </a:rPr>
              <a:t>2 </a:t>
            </a:r>
            <a:r>
              <a:rPr sz="2400" spc="75" dirty="0">
                <a:latin typeface="Arial Unicode MS"/>
                <a:cs typeface="Arial Unicode MS"/>
              </a:rPr>
              <a:t>=</a:t>
            </a:r>
            <a:r>
              <a:rPr sz="2400" spc="-100" dirty="0">
                <a:latin typeface="Arial Unicode MS"/>
                <a:cs typeface="Arial Unicode MS"/>
              </a:rPr>
              <a:t> 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已知</a:t>
            </a:r>
            <a:endParaRPr lang="en-US" altLang="zh-CN" sz="2400" spc="2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00" spc="130" dirty="0">
                <a:latin typeface="Arial Unicode MS"/>
                <a:cs typeface="Arial Unicode MS"/>
              </a:rPr>
              <a:t>x </a:t>
            </a:r>
            <a:r>
              <a:rPr lang="zh-CN" altLang="en-US" sz="2400" spc="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平行于</a:t>
            </a:r>
            <a:r>
              <a:rPr sz="2400" spc="-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spc="180" dirty="0">
                <a:latin typeface="Arial Unicode MS"/>
                <a:cs typeface="Arial Unicode MS"/>
              </a:rPr>
              <a:t>O</a:t>
            </a:r>
            <a:r>
              <a:rPr sz="2400" spc="270" baseline="-19097" dirty="0">
                <a:latin typeface="Arial Unicode MS"/>
                <a:cs typeface="Arial Unicode MS"/>
              </a:rPr>
              <a:t>1</a:t>
            </a:r>
            <a:r>
              <a:rPr sz="2400" spc="180" dirty="0">
                <a:latin typeface="Arial Unicode MS"/>
                <a:cs typeface="Arial Unicode MS"/>
              </a:rPr>
              <a:t>O</a:t>
            </a:r>
            <a:r>
              <a:rPr sz="2400" spc="270" baseline="-19097" dirty="0">
                <a:latin typeface="Arial Unicode MS"/>
                <a:cs typeface="Arial Unicode MS"/>
              </a:rPr>
              <a:t>2</a:t>
            </a:r>
            <a:endParaRPr sz="2400" baseline="-19097" dirty="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1740" y="5106225"/>
            <a:ext cx="1064260" cy="796372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lang="zh-CN" altLang="en-US" sz="2400" spc="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提示</a:t>
            </a:r>
            <a:r>
              <a:rPr sz="2400" spc="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2400" b="1" i="1" dirty="0">
                <a:latin typeface="Times New Roman"/>
                <a:cs typeface="Times New Roman"/>
              </a:rPr>
              <a:t>R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-6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50940" y="5510974"/>
            <a:ext cx="151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T </a:t>
            </a:r>
            <a:r>
              <a:rPr sz="2400" dirty="0">
                <a:latin typeface="Times New Roman"/>
                <a:cs typeface="Times New Roman"/>
              </a:rPr>
              <a:t>= (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, 0,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0)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209550" y="914400"/>
            <a:ext cx="8468360" cy="4210368"/>
            <a:chOff x="209550" y="914400"/>
            <a:chExt cx="8468360" cy="4210368"/>
          </a:xfrm>
        </p:grpSpPr>
        <p:sp>
          <p:nvSpPr>
            <p:cNvPr id="2" name="object 2"/>
            <p:cNvSpPr txBox="1"/>
            <p:nvPr/>
          </p:nvSpPr>
          <p:spPr>
            <a:xfrm>
              <a:off x="1488439" y="4733608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r>
                <a:rPr sz="2400" spc="135" baseline="-19097" dirty="0">
                  <a:latin typeface="Arial Unicode MS"/>
                  <a:cs typeface="Arial Unicode MS"/>
                </a:rPr>
                <a:t>1</a:t>
              </a:r>
              <a:endParaRPr sz="2400" baseline="-19097">
                <a:latin typeface="Arial Unicode MS"/>
                <a:cs typeface="Arial Unicode MS"/>
              </a:endParaRPr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7020878" y="4700270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r>
                <a:rPr sz="2400" spc="135" baseline="-19097" dirty="0">
                  <a:latin typeface="Arial Unicode MS"/>
                  <a:cs typeface="Arial Unicode MS"/>
                </a:rPr>
                <a:t>2</a:t>
              </a:r>
              <a:endParaRPr sz="2400" baseline="-19097">
                <a:latin typeface="Arial Unicode MS"/>
                <a:cs typeface="Arial Unicode M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867025" y="914400"/>
              <a:ext cx="2679700" cy="2225040"/>
            </a:xfrm>
            <a:custGeom>
              <a:avLst/>
              <a:gdLst/>
              <a:ahLst/>
              <a:cxnLst/>
              <a:rect l="l" t="t" r="r" b="b"/>
              <a:pathLst>
                <a:path w="2679700" h="2225040">
                  <a:moveTo>
                    <a:pt x="147308" y="97317"/>
                  </a:moveTo>
                  <a:lnTo>
                    <a:pt x="87594" y="97317"/>
                  </a:lnTo>
                  <a:lnTo>
                    <a:pt x="2654846" y="2224468"/>
                  </a:lnTo>
                  <a:lnTo>
                    <a:pt x="2679153" y="2195131"/>
                  </a:lnTo>
                  <a:lnTo>
                    <a:pt x="147308" y="97317"/>
                  </a:lnTo>
                  <a:close/>
                </a:path>
                <a:path w="2679700" h="2225040">
                  <a:moveTo>
                    <a:pt x="0" y="0"/>
                  </a:moveTo>
                  <a:lnTo>
                    <a:pt x="85918" y="194886"/>
                  </a:lnTo>
                  <a:lnTo>
                    <a:pt x="87594" y="97317"/>
                  </a:lnTo>
                  <a:lnTo>
                    <a:pt x="147308" y="97317"/>
                  </a:lnTo>
                  <a:lnTo>
                    <a:pt x="111902" y="67980"/>
                  </a:lnTo>
                  <a:lnTo>
                    <a:pt x="207460" y="48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90825" y="2006600"/>
              <a:ext cx="1200150" cy="1193800"/>
            </a:xfrm>
            <a:custGeom>
              <a:avLst/>
              <a:gdLst/>
              <a:ahLst/>
              <a:cxnLst/>
              <a:rect l="l" t="t" r="r" b="b"/>
              <a:pathLst>
                <a:path w="1200150" h="1193800">
                  <a:moveTo>
                    <a:pt x="0" y="1193800"/>
                  </a:moveTo>
                  <a:lnTo>
                    <a:pt x="120015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06306" y="1385887"/>
              <a:ext cx="526415" cy="511175"/>
            </a:xfrm>
            <a:custGeom>
              <a:avLst/>
              <a:gdLst/>
              <a:ahLst/>
              <a:cxnLst/>
              <a:rect l="l" t="t" r="r" b="b"/>
              <a:pathLst>
                <a:path w="526414" h="511175">
                  <a:moveTo>
                    <a:pt x="526018" y="0"/>
                  </a:moveTo>
                  <a:lnTo>
                    <a:pt x="322929" y="64168"/>
                  </a:lnTo>
                  <a:lnTo>
                    <a:pt x="419734" y="76466"/>
                  </a:lnTo>
                  <a:lnTo>
                    <a:pt x="0" y="483207"/>
                  </a:lnTo>
                  <a:lnTo>
                    <a:pt x="26513" y="510567"/>
                  </a:lnTo>
                  <a:lnTo>
                    <a:pt x="446248" y="103828"/>
                  </a:lnTo>
                  <a:lnTo>
                    <a:pt x="489585" y="103828"/>
                  </a:lnTo>
                  <a:lnTo>
                    <a:pt x="526018" y="0"/>
                  </a:lnTo>
                  <a:close/>
                </a:path>
                <a:path w="526414" h="511175">
                  <a:moveTo>
                    <a:pt x="489585" y="103828"/>
                  </a:moveTo>
                  <a:lnTo>
                    <a:pt x="446248" y="103828"/>
                  </a:lnTo>
                  <a:lnTo>
                    <a:pt x="455498" y="200972"/>
                  </a:lnTo>
                  <a:lnTo>
                    <a:pt x="489585" y="103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3"/>
                  </a:moveTo>
                  <a:lnTo>
                    <a:pt x="6838" y="91743"/>
                  </a:lnTo>
                  <a:lnTo>
                    <a:pt x="25881" y="54920"/>
                  </a:lnTo>
                  <a:lnTo>
                    <a:pt x="54920" y="25881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1"/>
                  </a:lnTo>
                  <a:lnTo>
                    <a:pt x="242405" y="54920"/>
                  </a:lnTo>
                  <a:lnTo>
                    <a:pt x="261448" y="91743"/>
                  </a:lnTo>
                  <a:lnTo>
                    <a:pt x="268287" y="134143"/>
                  </a:lnTo>
                  <a:lnTo>
                    <a:pt x="261448" y="176543"/>
                  </a:lnTo>
                  <a:lnTo>
                    <a:pt x="242405" y="213366"/>
                  </a:lnTo>
                  <a:lnTo>
                    <a:pt x="213366" y="242405"/>
                  </a:lnTo>
                  <a:lnTo>
                    <a:pt x="176543" y="261448"/>
                  </a:lnTo>
                  <a:lnTo>
                    <a:pt x="134143" y="268287"/>
                  </a:lnTo>
                  <a:lnTo>
                    <a:pt x="91743" y="261448"/>
                  </a:lnTo>
                  <a:lnTo>
                    <a:pt x="54920" y="242405"/>
                  </a:lnTo>
                  <a:lnTo>
                    <a:pt x="25881" y="213366"/>
                  </a:lnTo>
                  <a:lnTo>
                    <a:pt x="6838" y="176543"/>
                  </a:lnTo>
                  <a:lnTo>
                    <a:pt x="0" y="13414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3939540" y="1177607"/>
              <a:ext cx="217804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-360" dirty="0">
                  <a:latin typeface="Arial Unicode MS"/>
                  <a:cs typeface="Arial Unicode MS"/>
                </a:rPr>
                <a:t>P</a:t>
              </a:r>
              <a:endParaRPr sz="2800">
                <a:latin typeface="Arial Unicode MS"/>
                <a:cs typeface="Arial Unicode M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4"/>
                  </a:moveTo>
                  <a:lnTo>
                    <a:pt x="6838" y="91744"/>
                  </a:lnTo>
                  <a:lnTo>
                    <a:pt x="25881" y="54920"/>
                  </a:lnTo>
                  <a:lnTo>
                    <a:pt x="54920" y="25882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2"/>
                  </a:lnTo>
                  <a:lnTo>
                    <a:pt x="242405" y="54920"/>
                  </a:lnTo>
                  <a:lnTo>
                    <a:pt x="261448" y="91744"/>
                  </a:lnTo>
                  <a:lnTo>
                    <a:pt x="268287" y="134144"/>
                  </a:lnTo>
                  <a:lnTo>
                    <a:pt x="261448" y="176543"/>
                  </a:lnTo>
                  <a:lnTo>
                    <a:pt x="242405" y="213367"/>
                  </a:lnTo>
                  <a:lnTo>
                    <a:pt x="213366" y="242405"/>
                  </a:lnTo>
                  <a:lnTo>
                    <a:pt x="176543" y="261449"/>
                  </a:lnTo>
                  <a:lnTo>
                    <a:pt x="134143" y="268288"/>
                  </a:lnTo>
                  <a:lnTo>
                    <a:pt x="91743" y="261449"/>
                  </a:lnTo>
                  <a:lnTo>
                    <a:pt x="54920" y="242405"/>
                  </a:lnTo>
                  <a:lnTo>
                    <a:pt x="25881" y="213367"/>
                  </a:lnTo>
                  <a:lnTo>
                    <a:pt x="6838" y="176543"/>
                  </a:lnTo>
                  <a:lnTo>
                    <a:pt x="0" y="13414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8384540" y="3144520"/>
              <a:ext cx="29337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5" dirty="0">
                  <a:latin typeface="Arial Unicode MS"/>
                  <a:cs typeface="Arial Unicode MS"/>
                </a:rPr>
                <a:t>e</a:t>
              </a:r>
              <a:r>
                <a:rPr sz="2400" spc="250" dirty="0">
                  <a:latin typeface="Arial Unicode MS"/>
                  <a:cs typeface="Arial Unicode MS"/>
                </a:rPr>
                <a:t>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419225" y="4648200"/>
              <a:ext cx="5743575" cy="0"/>
            </a:xfrm>
            <a:custGeom>
              <a:avLst/>
              <a:gdLst/>
              <a:ahLst/>
              <a:cxnLst/>
              <a:rect l="l" t="t" r="r" b="b"/>
              <a:pathLst>
                <a:path w="5743575">
                  <a:moveTo>
                    <a:pt x="0" y="0"/>
                  </a:moveTo>
                  <a:lnTo>
                    <a:pt x="5743575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2301239" y="2915920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358900" y="3373437"/>
              <a:ext cx="1284605" cy="1304925"/>
            </a:xfrm>
            <a:custGeom>
              <a:avLst/>
              <a:gdLst/>
              <a:ahLst/>
              <a:cxnLst/>
              <a:rect l="l" t="t" r="r" b="b"/>
              <a:pathLst>
                <a:path w="1284605" h="1304925">
                  <a:moveTo>
                    <a:pt x="0" y="1304925"/>
                  </a:moveTo>
                  <a:lnTo>
                    <a:pt x="128428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67400" y="3459162"/>
              <a:ext cx="1395730" cy="1157605"/>
            </a:xfrm>
            <a:custGeom>
              <a:avLst/>
              <a:gdLst/>
              <a:ahLst/>
              <a:cxnLst/>
              <a:rect l="l" t="t" r="r" b="b"/>
              <a:pathLst>
                <a:path w="1395729" h="1157604">
                  <a:moveTo>
                    <a:pt x="0" y="0"/>
                  </a:moveTo>
                  <a:lnTo>
                    <a:pt x="1395413" y="115728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5194300" y="2992120"/>
              <a:ext cx="18034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136525" algn="ctr">
                <a:lnSpc>
                  <a:spcPct val="100000"/>
                </a:lnSpc>
                <a:spcBef>
                  <a:spcPts val="100"/>
                </a:spcBef>
              </a:pPr>
              <a:r>
                <a:rPr sz="2400" spc="165" dirty="0">
                  <a:latin typeface="Arial Unicode MS"/>
                  <a:cs typeface="Arial Unicode MS"/>
                </a:rPr>
                <a:t>p’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7180262" y="4535487"/>
              <a:ext cx="166687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52600" y="3352800"/>
              <a:ext cx="1676400" cy="0"/>
            </a:xfrm>
            <a:custGeom>
              <a:avLst/>
              <a:gdLst/>
              <a:ahLst/>
              <a:cxnLst/>
              <a:rect l="l" t="t" r="r" b="b"/>
              <a:pathLst>
                <a:path w="1676400">
                  <a:moveTo>
                    <a:pt x="0" y="0"/>
                  </a:moveTo>
                  <a:lnTo>
                    <a:pt x="16764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81600" y="3429000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34350" y="33337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391400" y="3429000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307340" y="2763520"/>
              <a:ext cx="19431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/>
                  <a:cs typeface="Arial Unicode MS"/>
                </a:rPr>
                <a:t>e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209550" y="32861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1000" y="3352800"/>
              <a:ext cx="685800" cy="1905"/>
            </a:xfrm>
            <a:custGeom>
              <a:avLst/>
              <a:gdLst/>
              <a:ahLst/>
              <a:cxnLst/>
              <a:rect l="l" t="t" r="r" b="b"/>
              <a:pathLst>
                <a:path w="685800" h="1904">
                  <a:moveTo>
                    <a:pt x="0" y="0"/>
                  </a:moveTo>
                  <a:lnTo>
                    <a:pt x="685800" y="1588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59050" y="3292475"/>
              <a:ext cx="166688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832475" y="3416300"/>
              <a:ext cx="166688" cy="16351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14451" y="3713162"/>
              <a:ext cx="152400" cy="970280"/>
            </a:xfrm>
            <a:custGeom>
              <a:avLst/>
              <a:gdLst/>
              <a:ahLst/>
              <a:cxnLst/>
              <a:rect l="l" t="t" r="r" b="b"/>
              <a:pathLst>
                <a:path w="152400" h="970279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969962"/>
                  </a:lnTo>
                  <a:lnTo>
                    <a:pt x="101598" y="969962"/>
                  </a:lnTo>
                  <a:lnTo>
                    <a:pt x="101600" y="152400"/>
                  </a:lnTo>
                  <a:close/>
                </a:path>
                <a:path w="152400" h="970279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357635" y="4301945"/>
              <a:ext cx="766445" cy="395605"/>
            </a:xfrm>
            <a:custGeom>
              <a:avLst/>
              <a:gdLst/>
              <a:ahLst/>
              <a:cxnLst/>
              <a:rect l="l" t="t" r="r" b="b"/>
              <a:pathLst>
                <a:path w="766444" h="395604">
                  <a:moveTo>
                    <a:pt x="595637" y="0"/>
                  </a:moveTo>
                  <a:lnTo>
                    <a:pt x="618053" y="45586"/>
                  </a:lnTo>
                  <a:lnTo>
                    <a:pt x="0" y="349495"/>
                  </a:lnTo>
                  <a:lnTo>
                    <a:pt x="22415" y="395081"/>
                  </a:lnTo>
                  <a:lnTo>
                    <a:pt x="640468" y="91174"/>
                  </a:lnTo>
                  <a:lnTo>
                    <a:pt x="697551" y="91174"/>
                  </a:lnTo>
                  <a:lnTo>
                    <a:pt x="766022" y="1132"/>
                  </a:lnTo>
                  <a:lnTo>
                    <a:pt x="595637" y="0"/>
                  </a:lnTo>
                  <a:close/>
                </a:path>
                <a:path w="766444" h="395604">
                  <a:moveTo>
                    <a:pt x="697551" y="91174"/>
                  </a:moveTo>
                  <a:lnTo>
                    <a:pt x="640468" y="91174"/>
                  </a:lnTo>
                  <a:lnTo>
                    <a:pt x="662885" y="136761"/>
                  </a:lnTo>
                  <a:lnTo>
                    <a:pt x="697551" y="91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90650" y="4606923"/>
              <a:ext cx="971550" cy="152400"/>
            </a:xfrm>
            <a:custGeom>
              <a:avLst/>
              <a:gdLst/>
              <a:ahLst/>
              <a:cxnLst/>
              <a:rect l="l" t="t" r="r" b="b"/>
              <a:pathLst>
                <a:path w="971550" h="152400">
                  <a:moveTo>
                    <a:pt x="920750" y="101599"/>
                  </a:moveTo>
                  <a:lnTo>
                    <a:pt x="819150" y="101599"/>
                  </a:lnTo>
                  <a:lnTo>
                    <a:pt x="819150" y="152399"/>
                  </a:lnTo>
                  <a:lnTo>
                    <a:pt x="920750" y="101599"/>
                  </a:lnTo>
                  <a:close/>
                </a:path>
                <a:path w="971550" h="152400">
                  <a:moveTo>
                    <a:pt x="819150" y="0"/>
                  </a:moveTo>
                  <a:lnTo>
                    <a:pt x="819150" y="50799"/>
                  </a:lnTo>
                  <a:lnTo>
                    <a:pt x="0" y="50801"/>
                  </a:lnTo>
                  <a:lnTo>
                    <a:pt x="0" y="101601"/>
                  </a:lnTo>
                  <a:lnTo>
                    <a:pt x="920750" y="101599"/>
                  </a:lnTo>
                  <a:lnTo>
                    <a:pt x="971550" y="76199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276350" y="45815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2348864" y="4710874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x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1145539" y="37202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y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2196464" y="41774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z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1676400" y="3980920"/>
              <a:ext cx="2286635" cy="116839"/>
            </a:xfrm>
            <a:custGeom>
              <a:avLst/>
              <a:gdLst/>
              <a:ahLst/>
              <a:cxnLst/>
              <a:rect l="l" t="t" r="r" b="b"/>
              <a:pathLst>
                <a:path w="2286635" h="116839">
                  <a:moveTo>
                    <a:pt x="0" y="44979"/>
                  </a:moveTo>
                  <a:lnTo>
                    <a:pt x="0" y="70379"/>
                  </a:lnTo>
                  <a:lnTo>
                    <a:pt x="2213877" y="70380"/>
                  </a:lnTo>
                  <a:lnTo>
                    <a:pt x="2172196" y="94695"/>
                  </a:lnTo>
                  <a:lnTo>
                    <a:pt x="2170149" y="102471"/>
                  </a:lnTo>
                  <a:lnTo>
                    <a:pt x="2177218" y="114588"/>
                  </a:lnTo>
                  <a:lnTo>
                    <a:pt x="2184994" y="116634"/>
                  </a:lnTo>
                  <a:lnTo>
                    <a:pt x="2286058" y="57680"/>
                  </a:lnTo>
                  <a:lnTo>
                    <a:pt x="2264287" y="44980"/>
                  </a:lnTo>
                  <a:lnTo>
                    <a:pt x="0" y="44979"/>
                  </a:lnTo>
                  <a:close/>
                </a:path>
                <a:path w="2286635" h="116839">
                  <a:moveTo>
                    <a:pt x="2181371" y="0"/>
                  </a:moveTo>
                  <a:lnTo>
                    <a:pt x="2176334" y="2287"/>
                  </a:lnTo>
                  <a:lnTo>
                    <a:pt x="2170149" y="12890"/>
                  </a:lnTo>
                  <a:lnTo>
                    <a:pt x="2172196" y="20666"/>
                  </a:lnTo>
                  <a:lnTo>
                    <a:pt x="2213877" y="44980"/>
                  </a:lnTo>
                  <a:lnTo>
                    <a:pt x="2264287" y="44980"/>
                  </a:lnTo>
                  <a:lnTo>
                    <a:pt x="2189538" y="1376"/>
                  </a:lnTo>
                  <a:lnTo>
                    <a:pt x="2187916" y="842"/>
                  </a:lnTo>
                  <a:lnTo>
                    <a:pt x="21813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617446" y="2285941"/>
              <a:ext cx="118110" cy="1753235"/>
            </a:xfrm>
            <a:custGeom>
              <a:avLst/>
              <a:gdLst/>
              <a:ahLst/>
              <a:cxnLst/>
              <a:rect l="l" t="t" r="r" b="b"/>
              <a:pathLst>
                <a:path w="118110" h="1753235">
                  <a:moveTo>
                    <a:pt x="71654" y="72180"/>
                  </a:moveTo>
                  <a:lnTo>
                    <a:pt x="46254" y="72180"/>
                  </a:lnTo>
                  <a:lnTo>
                    <a:pt x="46253" y="1752658"/>
                  </a:lnTo>
                  <a:lnTo>
                    <a:pt x="71653" y="1752658"/>
                  </a:lnTo>
                  <a:lnTo>
                    <a:pt x="71654" y="72180"/>
                  </a:lnTo>
                  <a:close/>
                </a:path>
                <a:path w="118110" h="1753235">
                  <a:moveTo>
                    <a:pt x="58954" y="0"/>
                  </a:moveTo>
                  <a:lnTo>
                    <a:pt x="0" y="101064"/>
                  </a:lnTo>
                  <a:lnTo>
                    <a:pt x="2047" y="108840"/>
                  </a:lnTo>
                  <a:lnTo>
                    <a:pt x="14164" y="115909"/>
                  </a:lnTo>
                  <a:lnTo>
                    <a:pt x="21940" y="113861"/>
                  </a:lnTo>
                  <a:lnTo>
                    <a:pt x="46254" y="72180"/>
                  </a:lnTo>
                  <a:lnTo>
                    <a:pt x="101059" y="72180"/>
                  </a:lnTo>
                  <a:lnTo>
                    <a:pt x="58954" y="0"/>
                  </a:lnTo>
                  <a:close/>
                </a:path>
                <a:path w="118110" h="1753235">
                  <a:moveTo>
                    <a:pt x="101059" y="72180"/>
                  </a:moveTo>
                  <a:lnTo>
                    <a:pt x="71654" y="72180"/>
                  </a:lnTo>
                  <a:lnTo>
                    <a:pt x="95968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101059" y="72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 txBox="1"/>
            <p:nvPr/>
          </p:nvSpPr>
          <p:spPr>
            <a:xfrm>
              <a:off x="4117340" y="36821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7" name="object 47"/>
            <p:cNvSpPr txBox="1"/>
            <p:nvPr/>
          </p:nvSpPr>
          <p:spPr>
            <a:xfrm>
              <a:off x="1831339" y="2158174"/>
              <a:ext cx="1403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Arial Unicode MS"/>
                  <a:cs typeface="Arial Unicode MS"/>
                </a:rPr>
                <a:t>v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58296" y="227774"/>
            <a:ext cx="71786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平行图像的本质矩阵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5940" y="5454333"/>
            <a:ext cx="2249170" cy="1000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35"/>
              </a:lnSpc>
              <a:spcBef>
                <a:spcPts val="100"/>
              </a:spcBef>
              <a:tabLst>
                <a:tab pos="1389380" algn="l"/>
                <a:tab pos="1795780" algn="l"/>
              </a:tabLst>
            </a:pPr>
            <a:r>
              <a:rPr sz="3200" b="1" dirty="0">
                <a:latin typeface="Times New Roman"/>
                <a:cs typeface="Times New Roman"/>
              </a:rPr>
              <a:t>T </a:t>
            </a:r>
            <a:r>
              <a:rPr sz="3200" dirty="0">
                <a:latin typeface="Times New Roman"/>
                <a:cs typeface="Times New Roman"/>
              </a:rPr>
              <a:t>=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[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	0	0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]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835"/>
              </a:lnSpc>
            </a:pPr>
            <a:r>
              <a:rPr sz="3200" b="1" dirty="0">
                <a:latin typeface="Times New Roman"/>
                <a:cs typeface="Times New Roman"/>
              </a:rPr>
              <a:t>R </a:t>
            </a:r>
            <a:r>
              <a:rPr sz="3200" dirty="0">
                <a:latin typeface="Times New Roman"/>
                <a:cs typeface="Times New Roman"/>
              </a:rPr>
              <a:t>=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I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53766" y="1303317"/>
            <a:ext cx="2279650" cy="8839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b="1" spc="5" dirty="0">
                <a:latin typeface="Times New Roman"/>
                <a:cs typeface="Times New Roman"/>
              </a:rPr>
              <a:t>E</a:t>
            </a:r>
            <a:r>
              <a:rPr sz="4100" b="1" spc="-110" dirty="0">
                <a:latin typeface="Times New Roman"/>
                <a:cs typeface="Times New Roman"/>
              </a:rPr>
              <a:t> </a:t>
            </a:r>
            <a:r>
              <a:rPr sz="4100" spc="5" dirty="0">
                <a:latin typeface="Symbol"/>
                <a:cs typeface="Symbol"/>
              </a:rPr>
              <a:t></a:t>
            </a:r>
            <a:r>
              <a:rPr sz="4100" spc="-245" dirty="0">
                <a:latin typeface="Times New Roman"/>
                <a:cs typeface="Times New Roman"/>
              </a:rPr>
              <a:t> </a:t>
            </a:r>
            <a:r>
              <a:rPr sz="5600" spc="-785" dirty="0">
                <a:latin typeface="Symbol"/>
                <a:cs typeface="Symbol"/>
              </a:rPr>
              <a:t></a:t>
            </a:r>
            <a:r>
              <a:rPr sz="4100" b="1" spc="-480" dirty="0">
                <a:latin typeface="Times New Roman"/>
                <a:cs typeface="Times New Roman"/>
              </a:rPr>
              <a:t>T</a:t>
            </a:r>
            <a:r>
              <a:rPr sz="3600" baseline="-24305" dirty="0">
                <a:latin typeface="Symbol"/>
                <a:cs typeface="Symbol"/>
              </a:rPr>
              <a:t></a:t>
            </a:r>
            <a:r>
              <a:rPr sz="3600" spc="-494" baseline="-24305" dirty="0">
                <a:latin typeface="Times New Roman"/>
                <a:cs typeface="Times New Roman"/>
              </a:rPr>
              <a:t> </a:t>
            </a:r>
            <a:r>
              <a:rPr sz="5600" spc="-475" dirty="0">
                <a:latin typeface="Symbol"/>
                <a:cs typeface="Symbol"/>
              </a:rPr>
              <a:t></a:t>
            </a:r>
            <a:r>
              <a:rPr sz="4100" spc="-1220" dirty="0">
                <a:latin typeface="Symbol"/>
                <a:cs typeface="Symbol"/>
              </a:rPr>
              <a:t></a:t>
            </a:r>
            <a:r>
              <a:rPr sz="4100" spc="-515" dirty="0">
                <a:latin typeface="Times New Roman"/>
                <a:cs typeface="Times New Roman"/>
              </a:rPr>
              <a:t> </a:t>
            </a:r>
            <a:r>
              <a:rPr sz="4100" b="1" spc="10" dirty="0">
                <a:latin typeface="Times New Roman"/>
                <a:cs typeface="Times New Roman"/>
              </a:rPr>
              <a:t>R</a:t>
            </a:r>
            <a:endParaRPr sz="41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902644" y="2940217"/>
                <a:ext cx="7381893" cy="1657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𝐸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𝑅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44" y="2940217"/>
                <a:ext cx="7381893" cy="16575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5" dirty="0">
                <a:latin typeface="黑体" panose="02010609060101010101" pitchFamily="49" charset="-122"/>
                <a:ea typeface="黑体" panose="02010609060101010101" pitchFamily="49" charset="-122"/>
              </a:rPr>
              <a:t>平行图像平面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768590" y="5663374"/>
            <a:ext cx="11563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50" dirty="0">
                <a:latin typeface="Heiti SC Medium" pitchFamily="2" charset="-128"/>
                <a:ea typeface="Heiti SC Medium" pitchFamily="2" charset="-128"/>
                <a:cs typeface="Arial Unicode MS"/>
              </a:rPr>
              <a:t>水平的</a:t>
            </a:r>
            <a:r>
              <a:rPr sz="2400" spc="50" dirty="0">
                <a:latin typeface="Heiti SC Medium" pitchFamily="2" charset="-128"/>
                <a:ea typeface="Heiti SC Medium" pitchFamily="2" charset="-128"/>
                <a:cs typeface="Arial Unicode MS"/>
              </a:rPr>
              <a:t>!</a:t>
            </a:r>
            <a:endParaRPr sz="2400" dirty="0">
              <a:latin typeface="Heiti SC Medium" pitchFamily="2" charset="-128"/>
              <a:ea typeface="Heiti SC Medium" pitchFamily="2" charset="-128"/>
              <a:cs typeface="Arial Unicode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99900" y="4870349"/>
            <a:ext cx="2163250" cy="111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0444">
              <a:lnSpc>
                <a:spcPct val="100000"/>
              </a:lnSpc>
              <a:spcBef>
                <a:spcPts val="100"/>
              </a:spcBef>
            </a:pPr>
            <a:r>
              <a:rPr sz="2400" spc="180" dirty="0">
                <a:latin typeface="Arial Unicode MS"/>
                <a:cs typeface="Arial Unicode MS"/>
              </a:rPr>
              <a:t>O</a:t>
            </a:r>
            <a:r>
              <a:rPr sz="2400" spc="270" baseline="-19097" dirty="0">
                <a:latin typeface="Arial Unicode MS"/>
                <a:cs typeface="Arial Unicode MS"/>
              </a:rPr>
              <a:t>1</a:t>
            </a:r>
            <a:endParaRPr sz="2400" baseline="-19097" dirty="0">
              <a:latin typeface="Arial Unicode MS"/>
              <a:cs typeface="Arial Unicode MS"/>
            </a:endParaRPr>
          </a:p>
          <a:p>
            <a:pPr marL="12700" marR="5080">
              <a:lnSpc>
                <a:spcPct val="99500"/>
              </a:lnSpc>
              <a:spcBef>
                <a:spcPts val="2770"/>
              </a:spcBef>
            </a:pPr>
            <a:r>
              <a:rPr lang="zh-CN" altLang="en-US" sz="2400" spc="-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极线的方向为</a:t>
            </a:r>
            <a:r>
              <a:rPr sz="2400" spc="-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?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209550" y="914400"/>
            <a:ext cx="8468360" cy="4096194"/>
            <a:chOff x="209550" y="914400"/>
            <a:chExt cx="8468360" cy="4096194"/>
          </a:xfrm>
        </p:grpSpPr>
        <p:sp>
          <p:nvSpPr>
            <p:cNvPr id="2" name="object 2"/>
            <p:cNvSpPr/>
            <p:nvPr/>
          </p:nvSpPr>
          <p:spPr>
            <a:xfrm>
              <a:off x="2867025" y="914400"/>
              <a:ext cx="2679700" cy="2225040"/>
            </a:xfrm>
            <a:custGeom>
              <a:avLst/>
              <a:gdLst/>
              <a:ahLst/>
              <a:cxnLst/>
              <a:rect l="l" t="t" r="r" b="b"/>
              <a:pathLst>
                <a:path w="2679700" h="2225040">
                  <a:moveTo>
                    <a:pt x="147308" y="97317"/>
                  </a:moveTo>
                  <a:lnTo>
                    <a:pt x="87594" y="97317"/>
                  </a:lnTo>
                  <a:lnTo>
                    <a:pt x="2654846" y="2224468"/>
                  </a:lnTo>
                  <a:lnTo>
                    <a:pt x="2679153" y="2195131"/>
                  </a:lnTo>
                  <a:lnTo>
                    <a:pt x="147308" y="97317"/>
                  </a:lnTo>
                  <a:close/>
                </a:path>
                <a:path w="2679700" h="2225040">
                  <a:moveTo>
                    <a:pt x="0" y="0"/>
                  </a:moveTo>
                  <a:lnTo>
                    <a:pt x="85918" y="194886"/>
                  </a:lnTo>
                  <a:lnTo>
                    <a:pt x="87594" y="97317"/>
                  </a:lnTo>
                  <a:lnTo>
                    <a:pt x="147308" y="97317"/>
                  </a:lnTo>
                  <a:lnTo>
                    <a:pt x="111902" y="67980"/>
                  </a:lnTo>
                  <a:lnTo>
                    <a:pt x="207460" y="48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2790825" y="2006600"/>
              <a:ext cx="1200150" cy="1193800"/>
            </a:xfrm>
            <a:custGeom>
              <a:avLst/>
              <a:gdLst/>
              <a:ahLst/>
              <a:cxnLst/>
              <a:rect l="l" t="t" r="r" b="b"/>
              <a:pathLst>
                <a:path w="1200150" h="1193800">
                  <a:moveTo>
                    <a:pt x="0" y="1193800"/>
                  </a:moveTo>
                  <a:lnTo>
                    <a:pt x="120015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06306" y="1385887"/>
              <a:ext cx="526415" cy="511175"/>
            </a:xfrm>
            <a:custGeom>
              <a:avLst/>
              <a:gdLst/>
              <a:ahLst/>
              <a:cxnLst/>
              <a:rect l="l" t="t" r="r" b="b"/>
              <a:pathLst>
                <a:path w="526414" h="511175">
                  <a:moveTo>
                    <a:pt x="526018" y="0"/>
                  </a:moveTo>
                  <a:lnTo>
                    <a:pt x="322929" y="64168"/>
                  </a:lnTo>
                  <a:lnTo>
                    <a:pt x="419734" y="76466"/>
                  </a:lnTo>
                  <a:lnTo>
                    <a:pt x="0" y="483207"/>
                  </a:lnTo>
                  <a:lnTo>
                    <a:pt x="26513" y="510567"/>
                  </a:lnTo>
                  <a:lnTo>
                    <a:pt x="446248" y="103828"/>
                  </a:lnTo>
                  <a:lnTo>
                    <a:pt x="489585" y="103828"/>
                  </a:lnTo>
                  <a:lnTo>
                    <a:pt x="526018" y="0"/>
                  </a:lnTo>
                  <a:close/>
                </a:path>
                <a:path w="526414" h="511175">
                  <a:moveTo>
                    <a:pt x="489585" y="103828"/>
                  </a:moveTo>
                  <a:lnTo>
                    <a:pt x="446248" y="103828"/>
                  </a:lnTo>
                  <a:lnTo>
                    <a:pt x="455498" y="200972"/>
                  </a:lnTo>
                  <a:lnTo>
                    <a:pt x="489585" y="103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3"/>
                  </a:moveTo>
                  <a:lnTo>
                    <a:pt x="6838" y="91743"/>
                  </a:lnTo>
                  <a:lnTo>
                    <a:pt x="25881" y="54920"/>
                  </a:lnTo>
                  <a:lnTo>
                    <a:pt x="54920" y="25881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1"/>
                  </a:lnTo>
                  <a:lnTo>
                    <a:pt x="242405" y="54920"/>
                  </a:lnTo>
                  <a:lnTo>
                    <a:pt x="261448" y="91743"/>
                  </a:lnTo>
                  <a:lnTo>
                    <a:pt x="268287" y="134143"/>
                  </a:lnTo>
                  <a:lnTo>
                    <a:pt x="261448" y="176543"/>
                  </a:lnTo>
                  <a:lnTo>
                    <a:pt x="242405" y="213366"/>
                  </a:lnTo>
                  <a:lnTo>
                    <a:pt x="213366" y="242405"/>
                  </a:lnTo>
                  <a:lnTo>
                    <a:pt x="176543" y="261448"/>
                  </a:lnTo>
                  <a:lnTo>
                    <a:pt x="134143" y="268287"/>
                  </a:lnTo>
                  <a:lnTo>
                    <a:pt x="91743" y="261448"/>
                  </a:lnTo>
                  <a:lnTo>
                    <a:pt x="54920" y="242405"/>
                  </a:lnTo>
                  <a:lnTo>
                    <a:pt x="25881" y="213366"/>
                  </a:lnTo>
                  <a:lnTo>
                    <a:pt x="6838" y="176543"/>
                  </a:lnTo>
                  <a:lnTo>
                    <a:pt x="0" y="13414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3939540" y="1177607"/>
              <a:ext cx="217804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-360" dirty="0">
                  <a:latin typeface="Arial Unicode MS"/>
                  <a:cs typeface="Arial Unicode MS"/>
                </a:rPr>
                <a:t>P</a:t>
              </a:r>
              <a:endParaRPr sz="2800">
                <a:latin typeface="Arial Unicode MS"/>
                <a:cs typeface="Arial Unicode M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4"/>
                  </a:moveTo>
                  <a:lnTo>
                    <a:pt x="6838" y="91744"/>
                  </a:lnTo>
                  <a:lnTo>
                    <a:pt x="25881" y="54920"/>
                  </a:lnTo>
                  <a:lnTo>
                    <a:pt x="54920" y="25882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2"/>
                  </a:lnTo>
                  <a:lnTo>
                    <a:pt x="242405" y="54920"/>
                  </a:lnTo>
                  <a:lnTo>
                    <a:pt x="261448" y="91744"/>
                  </a:lnTo>
                  <a:lnTo>
                    <a:pt x="268287" y="134144"/>
                  </a:lnTo>
                  <a:lnTo>
                    <a:pt x="261448" y="176543"/>
                  </a:lnTo>
                  <a:lnTo>
                    <a:pt x="242405" y="213367"/>
                  </a:lnTo>
                  <a:lnTo>
                    <a:pt x="213366" y="242405"/>
                  </a:lnTo>
                  <a:lnTo>
                    <a:pt x="176543" y="261449"/>
                  </a:lnTo>
                  <a:lnTo>
                    <a:pt x="134143" y="268288"/>
                  </a:lnTo>
                  <a:lnTo>
                    <a:pt x="91743" y="261449"/>
                  </a:lnTo>
                  <a:lnTo>
                    <a:pt x="54920" y="242405"/>
                  </a:lnTo>
                  <a:lnTo>
                    <a:pt x="25881" y="213367"/>
                  </a:lnTo>
                  <a:lnTo>
                    <a:pt x="6838" y="176543"/>
                  </a:lnTo>
                  <a:lnTo>
                    <a:pt x="0" y="13414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9225" y="4648200"/>
              <a:ext cx="5743575" cy="0"/>
            </a:xfrm>
            <a:custGeom>
              <a:avLst/>
              <a:gdLst/>
              <a:ahLst/>
              <a:cxnLst/>
              <a:rect l="l" t="t" r="r" b="b"/>
              <a:pathLst>
                <a:path w="5743575">
                  <a:moveTo>
                    <a:pt x="0" y="0"/>
                  </a:moveTo>
                  <a:lnTo>
                    <a:pt x="5743575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2301239" y="2915920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358900" y="3373437"/>
              <a:ext cx="1284605" cy="1304925"/>
            </a:xfrm>
            <a:custGeom>
              <a:avLst/>
              <a:gdLst/>
              <a:ahLst/>
              <a:cxnLst/>
              <a:rect l="l" t="t" r="r" b="b"/>
              <a:pathLst>
                <a:path w="1284605" h="1304925">
                  <a:moveTo>
                    <a:pt x="0" y="1304925"/>
                  </a:moveTo>
                  <a:lnTo>
                    <a:pt x="128428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67400" y="3459162"/>
              <a:ext cx="1395730" cy="1157605"/>
            </a:xfrm>
            <a:custGeom>
              <a:avLst/>
              <a:gdLst/>
              <a:ahLst/>
              <a:cxnLst/>
              <a:rect l="l" t="t" r="r" b="b"/>
              <a:pathLst>
                <a:path w="1395729" h="1157604">
                  <a:moveTo>
                    <a:pt x="0" y="0"/>
                  </a:moveTo>
                  <a:lnTo>
                    <a:pt x="1395413" y="115728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5869940" y="2992120"/>
              <a:ext cx="30797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95" dirty="0">
                  <a:latin typeface="Arial Unicode MS"/>
                  <a:cs typeface="Arial Unicode MS"/>
                </a:rPr>
                <a:t>p</a:t>
              </a:r>
              <a:r>
                <a:rPr sz="2400" spc="250" dirty="0">
                  <a:latin typeface="Arial Unicode MS"/>
                  <a:cs typeface="Arial Unicode MS"/>
                </a:rPr>
                <a:t>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7180262" y="4535487"/>
              <a:ext cx="166687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52600" y="3352800"/>
              <a:ext cx="1676400" cy="0"/>
            </a:xfrm>
            <a:custGeom>
              <a:avLst/>
              <a:gdLst/>
              <a:ahLst/>
              <a:cxnLst/>
              <a:rect l="l" t="t" r="r" b="b"/>
              <a:pathLst>
                <a:path w="1676400">
                  <a:moveTo>
                    <a:pt x="0" y="0"/>
                  </a:moveTo>
                  <a:lnTo>
                    <a:pt x="16764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81600" y="3429000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134350" y="33337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391400" y="3429000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9550" y="32861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1000" y="3352800"/>
              <a:ext cx="685800" cy="1905"/>
            </a:xfrm>
            <a:custGeom>
              <a:avLst/>
              <a:gdLst/>
              <a:ahLst/>
              <a:cxnLst/>
              <a:rect l="l" t="t" r="r" b="b"/>
              <a:pathLst>
                <a:path w="685800" h="1904">
                  <a:moveTo>
                    <a:pt x="0" y="0"/>
                  </a:moveTo>
                  <a:lnTo>
                    <a:pt x="685800" y="1588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59050" y="3292475"/>
              <a:ext cx="166688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32475" y="3416300"/>
              <a:ext cx="166688" cy="16351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14451" y="3713162"/>
              <a:ext cx="152400" cy="970280"/>
            </a:xfrm>
            <a:custGeom>
              <a:avLst/>
              <a:gdLst/>
              <a:ahLst/>
              <a:cxnLst/>
              <a:rect l="l" t="t" r="r" b="b"/>
              <a:pathLst>
                <a:path w="152400" h="970279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969962"/>
                  </a:lnTo>
                  <a:lnTo>
                    <a:pt x="101598" y="969962"/>
                  </a:lnTo>
                  <a:lnTo>
                    <a:pt x="101600" y="152400"/>
                  </a:lnTo>
                  <a:close/>
                </a:path>
                <a:path w="152400" h="970279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57635" y="4301945"/>
              <a:ext cx="766445" cy="395605"/>
            </a:xfrm>
            <a:custGeom>
              <a:avLst/>
              <a:gdLst/>
              <a:ahLst/>
              <a:cxnLst/>
              <a:rect l="l" t="t" r="r" b="b"/>
              <a:pathLst>
                <a:path w="766444" h="395604">
                  <a:moveTo>
                    <a:pt x="595637" y="0"/>
                  </a:moveTo>
                  <a:lnTo>
                    <a:pt x="618053" y="45586"/>
                  </a:lnTo>
                  <a:lnTo>
                    <a:pt x="0" y="349495"/>
                  </a:lnTo>
                  <a:lnTo>
                    <a:pt x="22415" y="395081"/>
                  </a:lnTo>
                  <a:lnTo>
                    <a:pt x="640468" y="91174"/>
                  </a:lnTo>
                  <a:lnTo>
                    <a:pt x="697551" y="91174"/>
                  </a:lnTo>
                  <a:lnTo>
                    <a:pt x="766022" y="1132"/>
                  </a:lnTo>
                  <a:lnTo>
                    <a:pt x="595637" y="0"/>
                  </a:lnTo>
                  <a:close/>
                </a:path>
                <a:path w="766444" h="395604">
                  <a:moveTo>
                    <a:pt x="697551" y="91174"/>
                  </a:moveTo>
                  <a:lnTo>
                    <a:pt x="640468" y="91174"/>
                  </a:lnTo>
                  <a:lnTo>
                    <a:pt x="662885" y="136761"/>
                  </a:lnTo>
                  <a:lnTo>
                    <a:pt x="697551" y="91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90650" y="4606923"/>
              <a:ext cx="971550" cy="152400"/>
            </a:xfrm>
            <a:custGeom>
              <a:avLst/>
              <a:gdLst/>
              <a:ahLst/>
              <a:cxnLst/>
              <a:rect l="l" t="t" r="r" b="b"/>
              <a:pathLst>
                <a:path w="971550" h="152400">
                  <a:moveTo>
                    <a:pt x="920750" y="101599"/>
                  </a:moveTo>
                  <a:lnTo>
                    <a:pt x="819150" y="101599"/>
                  </a:lnTo>
                  <a:lnTo>
                    <a:pt x="819150" y="152399"/>
                  </a:lnTo>
                  <a:lnTo>
                    <a:pt x="920750" y="101599"/>
                  </a:lnTo>
                  <a:close/>
                </a:path>
                <a:path w="971550" h="152400">
                  <a:moveTo>
                    <a:pt x="819150" y="0"/>
                  </a:moveTo>
                  <a:lnTo>
                    <a:pt x="819150" y="50799"/>
                  </a:lnTo>
                  <a:lnTo>
                    <a:pt x="0" y="50801"/>
                  </a:lnTo>
                  <a:lnTo>
                    <a:pt x="0" y="101601"/>
                  </a:lnTo>
                  <a:lnTo>
                    <a:pt x="920750" y="101599"/>
                  </a:lnTo>
                  <a:lnTo>
                    <a:pt x="971550" y="76199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76350" y="45815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2348864" y="4710874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x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1145539" y="37202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y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2196464" y="41774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z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1069339" y="2839720"/>
              <a:ext cx="1016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55" dirty="0">
                  <a:latin typeface="Arial Unicode MS"/>
                  <a:cs typeface="Arial Unicode MS"/>
                </a:rPr>
                <a:t>l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7393940" y="2915920"/>
              <a:ext cx="20193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50" dirty="0">
                  <a:latin typeface="Arial Unicode MS"/>
                  <a:cs typeface="Arial Unicode MS"/>
                </a:rPr>
                <a:t>l’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1676400" y="3980920"/>
              <a:ext cx="2286635" cy="116839"/>
            </a:xfrm>
            <a:custGeom>
              <a:avLst/>
              <a:gdLst/>
              <a:ahLst/>
              <a:cxnLst/>
              <a:rect l="l" t="t" r="r" b="b"/>
              <a:pathLst>
                <a:path w="2286635" h="116839">
                  <a:moveTo>
                    <a:pt x="0" y="44979"/>
                  </a:moveTo>
                  <a:lnTo>
                    <a:pt x="0" y="70379"/>
                  </a:lnTo>
                  <a:lnTo>
                    <a:pt x="2213877" y="70380"/>
                  </a:lnTo>
                  <a:lnTo>
                    <a:pt x="2172196" y="94695"/>
                  </a:lnTo>
                  <a:lnTo>
                    <a:pt x="2170149" y="102471"/>
                  </a:lnTo>
                  <a:lnTo>
                    <a:pt x="2177218" y="114588"/>
                  </a:lnTo>
                  <a:lnTo>
                    <a:pt x="2184994" y="116634"/>
                  </a:lnTo>
                  <a:lnTo>
                    <a:pt x="2286058" y="57680"/>
                  </a:lnTo>
                  <a:lnTo>
                    <a:pt x="2264287" y="44980"/>
                  </a:lnTo>
                  <a:lnTo>
                    <a:pt x="0" y="44979"/>
                  </a:lnTo>
                  <a:close/>
                </a:path>
                <a:path w="2286635" h="116839">
                  <a:moveTo>
                    <a:pt x="2181371" y="0"/>
                  </a:moveTo>
                  <a:lnTo>
                    <a:pt x="2176334" y="2287"/>
                  </a:lnTo>
                  <a:lnTo>
                    <a:pt x="2170149" y="12890"/>
                  </a:lnTo>
                  <a:lnTo>
                    <a:pt x="2172196" y="20666"/>
                  </a:lnTo>
                  <a:lnTo>
                    <a:pt x="2213877" y="44980"/>
                  </a:lnTo>
                  <a:lnTo>
                    <a:pt x="2264287" y="44980"/>
                  </a:lnTo>
                  <a:lnTo>
                    <a:pt x="2189538" y="1376"/>
                  </a:lnTo>
                  <a:lnTo>
                    <a:pt x="2187916" y="842"/>
                  </a:lnTo>
                  <a:lnTo>
                    <a:pt x="21813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17446" y="2285941"/>
              <a:ext cx="118110" cy="1753235"/>
            </a:xfrm>
            <a:custGeom>
              <a:avLst/>
              <a:gdLst/>
              <a:ahLst/>
              <a:cxnLst/>
              <a:rect l="l" t="t" r="r" b="b"/>
              <a:pathLst>
                <a:path w="118110" h="1753235">
                  <a:moveTo>
                    <a:pt x="71654" y="72180"/>
                  </a:moveTo>
                  <a:lnTo>
                    <a:pt x="46254" y="72180"/>
                  </a:lnTo>
                  <a:lnTo>
                    <a:pt x="46253" y="1752658"/>
                  </a:lnTo>
                  <a:lnTo>
                    <a:pt x="71653" y="1752658"/>
                  </a:lnTo>
                  <a:lnTo>
                    <a:pt x="71654" y="72180"/>
                  </a:lnTo>
                  <a:close/>
                </a:path>
                <a:path w="118110" h="1753235">
                  <a:moveTo>
                    <a:pt x="58954" y="0"/>
                  </a:moveTo>
                  <a:lnTo>
                    <a:pt x="0" y="101064"/>
                  </a:lnTo>
                  <a:lnTo>
                    <a:pt x="2047" y="108840"/>
                  </a:lnTo>
                  <a:lnTo>
                    <a:pt x="14164" y="115909"/>
                  </a:lnTo>
                  <a:lnTo>
                    <a:pt x="21940" y="113861"/>
                  </a:lnTo>
                  <a:lnTo>
                    <a:pt x="46254" y="72180"/>
                  </a:lnTo>
                  <a:lnTo>
                    <a:pt x="101059" y="72180"/>
                  </a:lnTo>
                  <a:lnTo>
                    <a:pt x="58954" y="0"/>
                  </a:lnTo>
                  <a:close/>
                </a:path>
                <a:path w="118110" h="1753235">
                  <a:moveTo>
                    <a:pt x="101059" y="72180"/>
                  </a:moveTo>
                  <a:lnTo>
                    <a:pt x="71654" y="72180"/>
                  </a:lnTo>
                  <a:lnTo>
                    <a:pt x="95968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101059" y="72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4117340" y="36821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1831339" y="2158174"/>
              <a:ext cx="1403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Arial Unicode MS"/>
                  <a:cs typeface="Arial Unicode MS"/>
                </a:rPr>
                <a:t>v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5" name="object 45"/>
            <p:cNvSpPr txBox="1"/>
            <p:nvPr/>
          </p:nvSpPr>
          <p:spPr>
            <a:xfrm>
              <a:off x="8384540" y="3144520"/>
              <a:ext cx="29337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5" dirty="0">
                  <a:latin typeface="Arial Unicode MS"/>
                  <a:cs typeface="Arial Unicode MS"/>
                </a:rPr>
                <a:t>e</a:t>
              </a:r>
              <a:r>
                <a:rPr sz="2400" spc="250" dirty="0">
                  <a:latin typeface="Arial Unicode MS"/>
                  <a:cs typeface="Arial Unicode MS"/>
                </a:rPr>
                <a:t>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46" name="object 46"/>
            <p:cNvSpPr txBox="1"/>
            <p:nvPr/>
          </p:nvSpPr>
          <p:spPr>
            <a:xfrm>
              <a:off x="307340" y="2763520"/>
              <a:ext cx="19431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/>
                  <a:cs typeface="Arial Unicode MS"/>
                </a:rPr>
                <a:t>e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5181600" y="3980920"/>
              <a:ext cx="2286635" cy="116839"/>
            </a:xfrm>
            <a:custGeom>
              <a:avLst/>
              <a:gdLst/>
              <a:ahLst/>
              <a:cxnLst/>
              <a:rect l="l" t="t" r="r" b="b"/>
              <a:pathLst>
                <a:path w="2286634" h="116839">
                  <a:moveTo>
                    <a:pt x="0" y="44979"/>
                  </a:moveTo>
                  <a:lnTo>
                    <a:pt x="0" y="70379"/>
                  </a:lnTo>
                  <a:lnTo>
                    <a:pt x="2213877" y="70380"/>
                  </a:lnTo>
                  <a:lnTo>
                    <a:pt x="2172196" y="94695"/>
                  </a:lnTo>
                  <a:lnTo>
                    <a:pt x="2170149" y="102471"/>
                  </a:lnTo>
                  <a:lnTo>
                    <a:pt x="2177218" y="114588"/>
                  </a:lnTo>
                  <a:lnTo>
                    <a:pt x="2184994" y="116634"/>
                  </a:lnTo>
                  <a:lnTo>
                    <a:pt x="2286058" y="57680"/>
                  </a:lnTo>
                  <a:lnTo>
                    <a:pt x="2264287" y="44980"/>
                  </a:lnTo>
                  <a:lnTo>
                    <a:pt x="0" y="44979"/>
                  </a:lnTo>
                  <a:close/>
                </a:path>
                <a:path w="2286634" h="116839">
                  <a:moveTo>
                    <a:pt x="2181371" y="0"/>
                  </a:moveTo>
                  <a:lnTo>
                    <a:pt x="2176334" y="2287"/>
                  </a:lnTo>
                  <a:lnTo>
                    <a:pt x="2170149" y="12890"/>
                  </a:lnTo>
                  <a:lnTo>
                    <a:pt x="2172196" y="20666"/>
                  </a:lnTo>
                  <a:lnTo>
                    <a:pt x="2213877" y="44980"/>
                  </a:lnTo>
                  <a:lnTo>
                    <a:pt x="2264287" y="44980"/>
                  </a:lnTo>
                  <a:lnTo>
                    <a:pt x="2189538" y="1376"/>
                  </a:lnTo>
                  <a:lnTo>
                    <a:pt x="2187916" y="842"/>
                  </a:lnTo>
                  <a:lnTo>
                    <a:pt x="21813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122646" y="2285941"/>
              <a:ext cx="118110" cy="1753235"/>
            </a:xfrm>
            <a:custGeom>
              <a:avLst/>
              <a:gdLst/>
              <a:ahLst/>
              <a:cxnLst/>
              <a:rect l="l" t="t" r="r" b="b"/>
              <a:pathLst>
                <a:path w="118110" h="1753235">
                  <a:moveTo>
                    <a:pt x="71654" y="72180"/>
                  </a:moveTo>
                  <a:lnTo>
                    <a:pt x="46254" y="72180"/>
                  </a:lnTo>
                  <a:lnTo>
                    <a:pt x="46253" y="1752658"/>
                  </a:lnTo>
                  <a:lnTo>
                    <a:pt x="71653" y="1752658"/>
                  </a:lnTo>
                  <a:lnTo>
                    <a:pt x="71654" y="72180"/>
                  </a:lnTo>
                  <a:close/>
                </a:path>
                <a:path w="118110" h="1753235">
                  <a:moveTo>
                    <a:pt x="58954" y="0"/>
                  </a:moveTo>
                  <a:lnTo>
                    <a:pt x="0" y="101064"/>
                  </a:lnTo>
                  <a:lnTo>
                    <a:pt x="2047" y="108840"/>
                  </a:lnTo>
                  <a:lnTo>
                    <a:pt x="14164" y="115909"/>
                  </a:lnTo>
                  <a:lnTo>
                    <a:pt x="21940" y="113861"/>
                  </a:lnTo>
                  <a:lnTo>
                    <a:pt x="46254" y="72180"/>
                  </a:lnTo>
                  <a:lnTo>
                    <a:pt x="101059" y="72180"/>
                  </a:lnTo>
                  <a:lnTo>
                    <a:pt x="58954" y="0"/>
                  </a:lnTo>
                  <a:close/>
                </a:path>
                <a:path w="118110" h="1753235">
                  <a:moveTo>
                    <a:pt x="101059" y="72180"/>
                  </a:moveTo>
                  <a:lnTo>
                    <a:pt x="71654" y="72180"/>
                  </a:lnTo>
                  <a:lnTo>
                    <a:pt x="95968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101059" y="72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7622540" y="3682174"/>
              <a:ext cx="22987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90" dirty="0">
                  <a:latin typeface="Arial Unicode MS"/>
                  <a:cs typeface="Arial Unicode MS"/>
                </a:rPr>
                <a:t>u’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50" name="object 50"/>
            <p:cNvSpPr txBox="1"/>
            <p:nvPr/>
          </p:nvSpPr>
          <p:spPr>
            <a:xfrm>
              <a:off x="5336540" y="2158174"/>
              <a:ext cx="2139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85" dirty="0">
                  <a:latin typeface="Arial Unicode MS"/>
                  <a:cs typeface="Arial Unicode MS"/>
                </a:rPr>
                <a:t>v’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2579453" y="5265904"/>
                <a:ext cx="4905061" cy="1094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𝑙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𝐸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𝑢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𝑇𝑣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53" y="5265904"/>
                <a:ext cx="4905061" cy="109465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1080</Words>
  <Application>Microsoft Macintosh PowerPoint</Application>
  <PresentationFormat>全屏显示(4:3)</PresentationFormat>
  <Paragraphs>419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Arial Unicode MS</vt:lpstr>
      <vt:lpstr>Calibri</vt:lpstr>
      <vt:lpstr>Cambria Math</vt:lpstr>
      <vt:lpstr>Heiti SC Medium</vt:lpstr>
      <vt:lpstr>Symbol</vt:lpstr>
      <vt:lpstr>Times New Roman</vt:lpstr>
      <vt:lpstr>黑体</vt:lpstr>
      <vt:lpstr>宋体</vt:lpstr>
      <vt:lpstr>Arial</vt:lpstr>
      <vt:lpstr>Office Theme</vt:lpstr>
      <vt:lpstr>Lecture 5 立体视觉系统</vt:lpstr>
      <vt:lpstr>极几何</vt:lpstr>
      <vt:lpstr>PowerPoint 演示文稿</vt:lpstr>
      <vt:lpstr>本质矩阵</vt:lpstr>
      <vt:lpstr>极几何约束</vt:lpstr>
      <vt:lpstr>平行图像平面</vt:lpstr>
      <vt:lpstr>平行图像平面</vt:lpstr>
      <vt:lpstr>平行图像的本质矩阵</vt:lpstr>
      <vt:lpstr>平行图像平面</vt:lpstr>
      <vt:lpstr>平行图像平面</vt:lpstr>
      <vt:lpstr>平行图像平面</vt:lpstr>
      <vt:lpstr>平行图像平面</vt:lpstr>
      <vt:lpstr>PowerPoint 演示文稿</vt:lpstr>
      <vt:lpstr>图像校正</vt:lpstr>
      <vt:lpstr>为何平行图像有用？</vt:lpstr>
      <vt:lpstr>平行视三角化</vt:lpstr>
      <vt:lpstr>计算深度</vt:lpstr>
      <vt:lpstr>视差图 http://vision.middlebury.edu/stereo/</vt:lpstr>
      <vt:lpstr>为何平行图像有用？</vt:lpstr>
      <vt:lpstr>对应点问题</vt:lpstr>
      <vt:lpstr>对应点问题</vt:lpstr>
      <vt:lpstr>对应点问题</vt:lpstr>
      <vt:lpstr>相关法(1970--)</vt:lpstr>
      <vt:lpstr>相关法(1970--)</vt:lpstr>
      <vt:lpstr>相关法(1970--)</vt:lpstr>
      <vt:lpstr>基于窗口相关</vt:lpstr>
      <vt:lpstr>基于窗口相关</vt:lpstr>
      <vt:lpstr>基于窗口相关</vt:lpstr>
      <vt:lpstr>亮度/曝光变化</vt:lpstr>
      <vt:lpstr>归一化互相关</vt:lpstr>
      <vt:lpstr>示例</vt:lpstr>
      <vt:lpstr>窗口大小的影响</vt:lpstr>
      <vt:lpstr>问题</vt:lpstr>
      <vt:lpstr>问题</vt:lpstr>
      <vt:lpstr>问题</vt:lpstr>
      <vt:lpstr>问题</vt:lpstr>
      <vt:lpstr>对应点问题难点</vt:lpstr>
      <vt:lpstr>非局部约束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 Stereo Systems  Multi-view geometry</dc:title>
  <cp:lastModifiedBy>Microsoft Office 用户</cp:lastModifiedBy>
  <cp:revision>46</cp:revision>
  <dcterms:created xsi:type="dcterms:W3CDTF">2019-08-26T07:51:22Z</dcterms:created>
  <dcterms:modified xsi:type="dcterms:W3CDTF">2019-10-23T07:51:05Z</dcterms:modified>
</cp:coreProperties>
</file>