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31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15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>
      <p:cViewPr varScale="1">
        <p:scale>
          <a:sx n="94" d="100"/>
          <a:sy n="94" d="100"/>
        </p:scale>
        <p:origin x="162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7539" y="164274"/>
            <a:ext cx="53289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8703" y="115125"/>
            <a:ext cx="448659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17167"/>
            <a:ext cx="6012815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_/tr5lx3bx0ws2xyrtd1wnktq00000gn/T/com.microsoft.Powerpoint/converted_emf.emf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ion.middlebury.edu/stereo/" TargetMode="External"/><Relationship Id="rId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jp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90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0.png"/><Relationship Id="rId7" Type="http://schemas.openxmlformats.org/officeDocument/2006/relationships/image" Target="../media/image109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10" Type="http://schemas.openxmlformats.org/officeDocument/2006/relationships/image" Target="../media/image112.png"/><Relationship Id="rId4" Type="http://schemas.openxmlformats.org/officeDocument/2006/relationships/image" Target="../media/image1060.png"/><Relationship Id="rId9" Type="http://schemas.openxmlformats.org/officeDocument/2006/relationships/image" Target="../media/image1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br>
              <a:rPr lang="en-US" altLang="zh-CN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A1A053-5F9E-9F4C-B25A-A46B180D1D1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68590" y="5663374"/>
            <a:ext cx="11563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/>
              </a:rPr>
              <a:t>水平的</a:t>
            </a:r>
            <a:r>
              <a:rPr sz="2400" spc="50" dirty="0">
                <a:latin typeface="Heiti SC Medium" pitchFamily="2" charset="-128"/>
                <a:ea typeface="Heiti SC Medium" pitchFamily="2" charset="-128"/>
                <a:cs typeface="Arial Unicode MS"/>
              </a:rPr>
              <a:t>!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9900" y="4870349"/>
            <a:ext cx="2163250" cy="11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12700" marR="5080">
              <a:lnSpc>
                <a:spcPct val="99500"/>
              </a:lnSpc>
              <a:spcBef>
                <a:spcPts val="2770"/>
              </a:spcBef>
            </a:pP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极线的方向为</a:t>
            </a:r>
            <a:r>
              <a:rPr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2" name="object 2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069339" y="2839720"/>
              <a:ext cx="101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l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7393940" y="2915920"/>
              <a:ext cx="201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50" dirty="0">
                  <a:latin typeface="Arial Unicode MS"/>
                  <a:cs typeface="Arial Unicode MS"/>
                </a:rPr>
                <a:t>l’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2940" y="5598732"/>
            <a:ext cx="18415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-10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7853" y="5611548"/>
            <a:ext cx="2352040" cy="615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9435" algn="l"/>
              </a:tabLst>
            </a:pPr>
            <a:r>
              <a:rPr sz="3850" i="1" spc="5" dirty="0">
                <a:latin typeface="Times New Roman"/>
                <a:cs typeface="Times New Roman"/>
              </a:rPr>
              <a:t>p	</a:t>
            </a:r>
            <a:r>
              <a:rPr sz="3850" spc="0" dirty="0">
                <a:latin typeface="Symbol"/>
                <a:cs typeface="Symbol"/>
              </a:rPr>
              <a:t></a:t>
            </a:r>
            <a:r>
              <a:rPr sz="3850" spc="0" dirty="0">
                <a:latin typeface="Times New Roman"/>
                <a:cs typeface="Times New Roman"/>
              </a:rPr>
              <a:t> </a:t>
            </a:r>
            <a:r>
              <a:rPr sz="3850" i="1" spc="10" dirty="0">
                <a:latin typeface="Times New Roman"/>
                <a:cs typeface="Times New Roman"/>
              </a:rPr>
              <a:t>E </a:t>
            </a:r>
            <a:r>
              <a:rPr sz="3850" i="1" spc="160" dirty="0">
                <a:latin typeface="Times New Roman"/>
                <a:cs typeface="Times New Roman"/>
              </a:rPr>
              <a:t>p</a:t>
            </a:r>
            <a:r>
              <a:rPr sz="3850" spc="160" dirty="0">
                <a:latin typeface="Times New Roman"/>
                <a:cs typeface="Times New Roman"/>
              </a:rPr>
              <a:t>' </a:t>
            </a:r>
            <a:r>
              <a:rPr sz="3850" spc="5" dirty="0">
                <a:latin typeface="Symbol"/>
                <a:cs typeface="Symbol"/>
              </a:rPr>
              <a:t></a:t>
            </a:r>
            <a:r>
              <a:rPr sz="3850" spc="-484" dirty="0">
                <a:latin typeface="Times New Roman"/>
                <a:cs typeface="Times New Roman"/>
              </a:rPr>
              <a:t> </a:t>
            </a:r>
            <a:r>
              <a:rPr sz="3850" spc="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9477" y="4733608"/>
            <a:ext cx="2662323" cy="1084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'</a:t>
            </a:r>
            <a:r>
              <a:rPr lang="zh-CN" alt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有何关系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5" name="object 5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49529" y="5879535"/>
            <a:ext cx="1068705" cy="3448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100" spc="40" dirty="0">
                <a:latin typeface="Times New Roman"/>
                <a:cs typeface="Times New Roman"/>
              </a:rPr>
              <a:t>p</a:t>
            </a:r>
            <a:r>
              <a:rPr sz="1800" spc="60" baseline="43981" dirty="0">
                <a:latin typeface="Times New Roman"/>
                <a:cs typeface="Times New Roman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E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3150" baseline="2645" dirty="0">
                <a:latin typeface="Symbol"/>
                <a:cs typeface="Symbol"/>
              </a:rPr>
              <a:t></a:t>
            </a:r>
            <a:r>
              <a:rPr sz="3150" baseline="26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737" y="5408677"/>
            <a:ext cx="1672589" cy="1200785"/>
          </a:xfrm>
          <a:custGeom>
            <a:avLst/>
            <a:gdLst/>
            <a:ahLst/>
            <a:cxnLst/>
            <a:rect l="l" t="t" r="r" b="b"/>
            <a:pathLst>
              <a:path w="1672589" h="1200784">
                <a:moveTo>
                  <a:pt x="0" y="1200328"/>
                </a:moveTo>
                <a:lnTo>
                  <a:pt x="1672125" y="1200328"/>
                </a:lnTo>
                <a:lnTo>
                  <a:pt x="1672125" y="0"/>
                </a:lnTo>
                <a:lnTo>
                  <a:pt x="0" y="0"/>
                </a:lnTo>
                <a:lnTo>
                  <a:pt x="0" y="1200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477" y="5428998"/>
            <a:ext cx="14966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lang="en-US" altLang="zh-CN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p'</a:t>
            </a:r>
            <a:r>
              <a:rPr lang="zh-CN" alt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有何关系</a:t>
            </a:r>
            <a:r>
              <a:rPr lang="en-US" altLang="zh-CN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67025" y="9144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0825" y="2006600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6306" y="1385887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39540" y="117760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4540" y="3144520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9225" y="4648200"/>
            <a:ext cx="5743575" cy="0"/>
          </a:xfrm>
          <a:custGeom>
            <a:avLst/>
            <a:gdLst/>
            <a:ahLst/>
            <a:cxnLst/>
            <a:rect l="l" t="t" r="r" b="b"/>
            <a:pathLst>
              <a:path w="5743575">
                <a:moveTo>
                  <a:pt x="0" y="0"/>
                </a:moveTo>
                <a:lnTo>
                  <a:pt x="57435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01239" y="2915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58900" y="3373437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3459162"/>
            <a:ext cx="1395730" cy="1157605"/>
          </a:xfrm>
          <a:custGeom>
            <a:avLst/>
            <a:gdLst/>
            <a:ahLst/>
            <a:cxnLst/>
            <a:rect l="l" t="t" r="r" b="b"/>
            <a:pathLst>
              <a:path w="1395729" h="1157604">
                <a:moveTo>
                  <a:pt x="0" y="0"/>
                </a:moveTo>
                <a:lnTo>
                  <a:pt x="1395413" y="1157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69940" y="2992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80262" y="4535487"/>
            <a:ext cx="166687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600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34350" y="3333750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1400" y="3429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7340" y="27635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550" y="32861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" y="3352800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0" y="0"/>
                </a:moveTo>
                <a:lnTo>
                  <a:pt x="685800" y="1588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59050" y="3292475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2475" y="3416300"/>
            <a:ext cx="166688" cy="163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4451" y="3713162"/>
            <a:ext cx="152400" cy="970280"/>
          </a:xfrm>
          <a:custGeom>
            <a:avLst/>
            <a:gdLst/>
            <a:ahLst/>
            <a:cxnLst/>
            <a:rect l="l" t="t" r="r" b="b"/>
            <a:pathLst>
              <a:path w="152400" h="970279">
                <a:moveTo>
                  <a:pt x="101600" y="152400"/>
                </a:moveTo>
                <a:lnTo>
                  <a:pt x="50800" y="152400"/>
                </a:lnTo>
                <a:lnTo>
                  <a:pt x="50798" y="969962"/>
                </a:lnTo>
                <a:lnTo>
                  <a:pt x="101598" y="969962"/>
                </a:lnTo>
                <a:lnTo>
                  <a:pt x="101600" y="152400"/>
                </a:lnTo>
                <a:close/>
              </a:path>
              <a:path w="152400" h="970279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57635" y="4301945"/>
            <a:ext cx="766445" cy="395605"/>
          </a:xfrm>
          <a:custGeom>
            <a:avLst/>
            <a:gdLst/>
            <a:ahLst/>
            <a:cxnLst/>
            <a:rect l="l" t="t" r="r" b="b"/>
            <a:pathLst>
              <a:path w="766444" h="395604">
                <a:moveTo>
                  <a:pt x="595637" y="0"/>
                </a:moveTo>
                <a:lnTo>
                  <a:pt x="618053" y="45586"/>
                </a:lnTo>
                <a:lnTo>
                  <a:pt x="0" y="349495"/>
                </a:lnTo>
                <a:lnTo>
                  <a:pt x="22415" y="395081"/>
                </a:lnTo>
                <a:lnTo>
                  <a:pt x="640468" y="91174"/>
                </a:lnTo>
                <a:lnTo>
                  <a:pt x="697551" y="91174"/>
                </a:lnTo>
                <a:lnTo>
                  <a:pt x="766022" y="1132"/>
                </a:lnTo>
                <a:lnTo>
                  <a:pt x="595637" y="0"/>
                </a:lnTo>
                <a:close/>
              </a:path>
              <a:path w="766444" h="395604">
                <a:moveTo>
                  <a:pt x="697551" y="91174"/>
                </a:moveTo>
                <a:lnTo>
                  <a:pt x="640468" y="91174"/>
                </a:lnTo>
                <a:lnTo>
                  <a:pt x="662885" y="136761"/>
                </a:lnTo>
                <a:lnTo>
                  <a:pt x="697551" y="9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0650" y="4606923"/>
            <a:ext cx="971550" cy="152400"/>
          </a:xfrm>
          <a:custGeom>
            <a:avLst/>
            <a:gdLst/>
            <a:ahLst/>
            <a:cxnLst/>
            <a:rect l="l" t="t" r="r" b="b"/>
            <a:pathLst>
              <a:path w="971550" h="152400">
                <a:moveTo>
                  <a:pt x="920750" y="101599"/>
                </a:moveTo>
                <a:lnTo>
                  <a:pt x="819150" y="101599"/>
                </a:lnTo>
                <a:lnTo>
                  <a:pt x="819150" y="152399"/>
                </a:lnTo>
                <a:lnTo>
                  <a:pt x="920750" y="101599"/>
                </a:lnTo>
                <a:close/>
              </a:path>
              <a:path w="971550" h="152400">
                <a:moveTo>
                  <a:pt x="819150" y="0"/>
                </a:moveTo>
                <a:lnTo>
                  <a:pt x="819150" y="50799"/>
                </a:lnTo>
                <a:lnTo>
                  <a:pt x="0" y="50801"/>
                </a:lnTo>
                <a:lnTo>
                  <a:pt x="0" y="101601"/>
                </a:lnTo>
                <a:lnTo>
                  <a:pt x="920750" y="101599"/>
                </a:lnTo>
                <a:lnTo>
                  <a:pt x="971550" y="76199"/>
                </a:lnTo>
                <a:lnTo>
                  <a:pt x="8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76350" y="45815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5539" y="37202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96464" y="41774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88439" y="473360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48864" y="471087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764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5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5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74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17340" y="36821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31339" y="215817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v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816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4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4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26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22540" y="3682174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 Unicode MS"/>
                <a:cs typeface="Arial Unicode MS"/>
              </a:rPr>
              <a:t>u’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36540" y="2158174"/>
            <a:ext cx="21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 Unicode MS"/>
                <a:cs typeface="Arial Unicode MS"/>
              </a:rPr>
              <a:t>v’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06172" y="5589499"/>
                <a:ext cx="6773329" cy="839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/>
                        </a:rPr>
                        <m:t>𝑇𝑣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72" y="5589499"/>
                <a:ext cx="6773329" cy="8391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8987" y="5370091"/>
            <a:ext cx="7004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图像校正：令两图像“平行”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1239" y="6028459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为何有用？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4137" y="6019227"/>
            <a:ext cx="5026661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极几何约束 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sz="2400" spc="3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v’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可通过线性插值合成新视图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6" name="object 6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225"/>
            <a:ext cx="79997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图像校正：令两图像“平行”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219200"/>
            <a:ext cx="5969390" cy="249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636962"/>
            <a:ext cx="6629400" cy="285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3450" y="2286000"/>
            <a:ext cx="511175" cy="2438400"/>
          </a:xfrm>
          <a:custGeom>
            <a:avLst/>
            <a:gdLst/>
            <a:ahLst/>
            <a:cxnLst/>
            <a:rect l="l" t="t" r="r" b="b"/>
            <a:pathLst>
              <a:path w="511175" h="2438400">
                <a:moveTo>
                  <a:pt x="171470" y="2226269"/>
                </a:moveTo>
                <a:lnTo>
                  <a:pt x="152400" y="2438400"/>
                </a:lnTo>
                <a:lnTo>
                  <a:pt x="333546" y="2326378"/>
                </a:lnTo>
                <a:lnTo>
                  <a:pt x="278070" y="2292112"/>
                </a:lnTo>
                <a:lnTo>
                  <a:pt x="296230" y="2258724"/>
                </a:lnTo>
                <a:lnTo>
                  <a:pt x="224012" y="2258724"/>
                </a:lnTo>
                <a:lnTo>
                  <a:pt x="171470" y="2226269"/>
                </a:lnTo>
                <a:close/>
              </a:path>
              <a:path w="511175" h="2438400">
                <a:moveTo>
                  <a:pt x="168871" y="171145"/>
                </a:moveTo>
                <a:lnTo>
                  <a:pt x="89547" y="171145"/>
                </a:lnTo>
                <a:lnTo>
                  <a:pt x="120138" y="212004"/>
                </a:lnTo>
                <a:lnTo>
                  <a:pt x="188423" y="309472"/>
                </a:lnTo>
                <a:lnTo>
                  <a:pt x="251853" y="408767"/>
                </a:lnTo>
                <a:lnTo>
                  <a:pt x="281015" y="458884"/>
                </a:lnTo>
                <a:lnTo>
                  <a:pt x="308597" y="510023"/>
                </a:lnTo>
                <a:lnTo>
                  <a:pt x="334201" y="561930"/>
                </a:lnTo>
                <a:lnTo>
                  <a:pt x="357645" y="614695"/>
                </a:lnTo>
                <a:lnTo>
                  <a:pt x="378752" y="668403"/>
                </a:lnTo>
                <a:lnTo>
                  <a:pt x="397338" y="723148"/>
                </a:lnTo>
                <a:lnTo>
                  <a:pt x="413230" y="779025"/>
                </a:lnTo>
                <a:lnTo>
                  <a:pt x="426250" y="836136"/>
                </a:lnTo>
                <a:lnTo>
                  <a:pt x="436044" y="895588"/>
                </a:lnTo>
                <a:lnTo>
                  <a:pt x="442668" y="958517"/>
                </a:lnTo>
                <a:lnTo>
                  <a:pt x="446402" y="1024604"/>
                </a:lnTo>
                <a:lnTo>
                  <a:pt x="447480" y="1093218"/>
                </a:lnTo>
                <a:lnTo>
                  <a:pt x="446152" y="1163746"/>
                </a:lnTo>
                <a:lnTo>
                  <a:pt x="442676" y="1235579"/>
                </a:lnTo>
                <a:lnTo>
                  <a:pt x="437320" y="1308116"/>
                </a:lnTo>
                <a:lnTo>
                  <a:pt x="430357" y="1380765"/>
                </a:lnTo>
                <a:lnTo>
                  <a:pt x="422057" y="1452938"/>
                </a:lnTo>
                <a:lnTo>
                  <a:pt x="412699" y="1524049"/>
                </a:lnTo>
                <a:lnTo>
                  <a:pt x="402556" y="1593518"/>
                </a:lnTo>
                <a:lnTo>
                  <a:pt x="391908" y="1660767"/>
                </a:lnTo>
                <a:lnTo>
                  <a:pt x="381030" y="1725218"/>
                </a:lnTo>
                <a:lnTo>
                  <a:pt x="370201" y="1786300"/>
                </a:lnTo>
                <a:lnTo>
                  <a:pt x="359698" y="1843444"/>
                </a:lnTo>
                <a:lnTo>
                  <a:pt x="349797" y="1896083"/>
                </a:lnTo>
                <a:lnTo>
                  <a:pt x="339930" y="1944348"/>
                </a:lnTo>
                <a:lnTo>
                  <a:pt x="329335" y="1989226"/>
                </a:lnTo>
                <a:lnTo>
                  <a:pt x="317997" y="2031320"/>
                </a:lnTo>
                <a:lnTo>
                  <a:pt x="305973" y="2070839"/>
                </a:lnTo>
                <a:lnTo>
                  <a:pt x="293316" y="2107989"/>
                </a:lnTo>
                <a:lnTo>
                  <a:pt x="266321" y="2176024"/>
                </a:lnTo>
                <a:lnTo>
                  <a:pt x="224012" y="2258724"/>
                </a:lnTo>
                <a:lnTo>
                  <a:pt x="296230" y="2258724"/>
                </a:lnTo>
                <a:lnTo>
                  <a:pt x="324953" y="2200408"/>
                </a:lnTo>
                <a:lnTo>
                  <a:pt x="353434" y="2128439"/>
                </a:lnTo>
                <a:lnTo>
                  <a:pt x="366730" y="2089299"/>
                </a:lnTo>
                <a:lnTo>
                  <a:pt x="379318" y="2047814"/>
                </a:lnTo>
                <a:lnTo>
                  <a:pt x="391140" y="2003797"/>
                </a:lnTo>
                <a:lnTo>
                  <a:pt x="402145" y="1957061"/>
                </a:lnTo>
                <a:lnTo>
                  <a:pt x="412202" y="1907820"/>
                </a:lnTo>
                <a:lnTo>
                  <a:pt x="422151" y="1854922"/>
                </a:lnTo>
                <a:lnTo>
                  <a:pt x="432725" y="1797385"/>
                </a:lnTo>
                <a:lnTo>
                  <a:pt x="443645" y="1735785"/>
                </a:lnTo>
                <a:lnTo>
                  <a:pt x="454626" y="1670696"/>
                </a:lnTo>
                <a:lnTo>
                  <a:pt x="465390" y="1602690"/>
                </a:lnTo>
                <a:lnTo>
                  <a:pt x="475656" y="1532332"/>
                </a:lnTo>
                <a:lnTo>
                  <a:pt x="485142" y="1460187"/>
                </a:lnTo>
                <a:lnTo>
                  <a:pt x="493567" y="1386818"/>
                </a:lnTo>
                <a:lnTo>
                  <a:pt x="500649" y="1312782"/>
                </a:lnTo>
                <a:lnTo>
                  <a:pt x="506102" y="1238634"/>
                </a:lnTo>
                <a:lnTo>
                  <a:pt x="509640" y="1164925"/>
                </a:lnTo>
                <a:lnTo>
                  <a:pt x="510971" y="1092197"/>
                </a:lnTo>
                <a:lnTo>
                  <a:pt x="509799" y="1020984"/>
                </a:lnTo>
                <a:lnTo>
                  <a:pt x="505813" y="951816"/>
                </a:lnTo>
                <a:lnTo>
                  <a:pt x="498689" y="885205"/>
                </a:lnTo>
                <a:lnTo>
                  <a:pt x="488149" y="821975"/>
                </a:lnTo>
                <a:lnTo>
                  <a:pt x="474296" y="761612"/>
                </a:lnTo>
                <a:lnTo>
                  <a:pt x="457455" y="702696"/>
                </a:lnTo>
                <a:lnTo>
                  <a:pt x="437840" y="645148"/>
                </a:lnTo>
                <a:lnTo>
                  <a:pt x="415664" y="588885"/>
                </a:lnTo>
                <a:lnTo>
                  <a:pt x="391139" y="533819"/>
                </a:lnTo>
                <a:lnTo>
                  <a:pt x="364477" y="479863"/>
                </a:lnTo>
                <a:lnTo>
                  <a:pt x="335885" y="426923"/>
                </a:lnTo>
                <a:lnTo>
                  <a:pt x="305358" y="374568"/>
                </a:lnTo>
                <a:lnTo>
                  <a:pt x="240424" y="273029"/>
                </a:lnTo>
                <a:lnTo>
                  <a:pt x="170969" y="173948"/>
                </a:lnTo>
                <a:lnTo>
                  <a:pt x="168871" y="171145"/>
                </a:lnTo>
                <a:close/>
              </a:path>
              <a:path w="511175" h="2438400">
                <a:moveTo>
                  <a:pt x="0" y="0"/>
                </a:moveTo>
                <a:lnTo>
                  <a:pt x="39061" y="209373"/>
                </a:lnTo>
                <a:lnTo>
                  <a:pt x="89547" y="171145"/>
                </a:lnTo>
                <a:lnTo>
                  <a:pt x="168871" y="171145"/>
                </a:lnTo>
                <a:lnTo>
                  <a:pt x="140172" y="132811"/>
                </a:lnTo>
                <a:lnTo>
                  <a:pt x="190935" y="943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47990" y="3068320"/>
            <a:ext cx="24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H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940" y="6459728"/>
            <a:ext cx="193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figure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9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316674"/>
            <a:ext cx="7016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10" dirty="0">
                <a:latin typeface="黑体" panose="02010609060101010101" pitchFamily="49" charset="-122"/>
                <a:ea typeface="黑体" panose="02010609060101010101" pitchFamily="49" charset="-122"/>
              </a:rPr>
              <a:t>应用：视图变形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1317" y="2051049"/>
            <a:ext cx="5275282" cy="4533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200" y="3422650"/>
            <a:ext cx="1676400" cy="3048000"/>
          </a:xfrm>
          <a:custGeom>
            <a:avLst/>
            <a:gdLst/>
            <a:ahLst/>
            <a:cxnLst/>
            <a:rect l="l" t="t" r="r" b="b"/>
            <a:pathLst>
              <a:path w="1676400" h="3048000">
                <a:moveTo>
                  <a:pt x="0" y="3047999"/>
                </a:moveTo>
                <a:lnTo>
                  <a:pt x="1676400" y="3047999"/>
                </a:lnTo>
                <a:lnTo>
                  <a:pt x="1676400" y="0"/>
                </a:lnTo>
                <a:lnTo>
                  <a:pt x="0" y="0"/>
                </a:lnTo>
                <a:lnTo>
                  <a:pt x="0" y="304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8939" y="1091850"/>
            <a:ext cx="642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Unicode MS"/>
                <a:cs typeface="Arial Unicode MS"/>
              </a:rPr>
              <a:t>S. </a:t>
            </a:r>
            <a:r>
              <a:rPr sz="1800" spc="130" dirty="0">
                <a:latin typeface="Arial Unicode MS"/>
                <a:cs typeface="Arial Unicode MS"/>
              </a:rPr>
              <a:t>M. </a:t>
            </a:r>
            <a:r>
              <a:rPr sz="1800" spc="-10" dirty="0">
                <a:latin typeface="Arial Unicode MS"/>
                <a:cs typeface="Arial Unicode MS"/>
              </a:rPr>
              <a:t>Seitz </a:t>
            </a:r>
            <a:r>
              <a:rPr sz="1800" spc="35" dirty="0">
                <a:latin typeface="Arial Unicode MS"/>
                <a:cs typeface="Arial Unicode MS"/>
              </a:rPr>
              <a:t>and </a:t>
            </a:r>
            <a:r>
              <a:rPr sz="1800" spc="0" dirty="0">
                <a:latin typeface="Arial Unicode MS"/>
                <a:cs typeface="Arial Unicode MS"/>
              </a:rPr>
              <a:t>C. </a:t>
            </a:r>
            <a:r>
              <a:rPr sz="1800" spc="-85" dirty="0">
                <a:latin typeface="Arial Unicode MS"/>
                <a:cs typeface="Arial Unicode MS"/>
              </a:rPr>
              <a:t>R. </a:t>
            </a:r>
            <a:r>
              <a:rPr sz="1800" spc="15" dirty="0">
                <a:latin typeface="Arial Unicode MS"/>
                <a:cs typeface="Arial Unicode MS"/>
              </a:rPr>
              <a:t>Dyer, </a:t>
            </a:r>
            <a:r>
              <a:rPr sz="1800" i="1" spc="-15" dirty="0">
                <a:latin typeface="Arial"/>
                <a:cs typeface="Arial"/>
              </a:rPr>
              <a:t>Proc. </a:t>
            </a:r>
            <a:r>
              <a:rPr sz="1800" i="1" spc="-60" dirty="0">
                <a:latin typeface="Arial"/>
                <a:cs typeface="Arial"/>
              </a:rPr>
              <a:t>SIGGRAPH </a:t>
            </a:r>
            <a:r>
              <a:rPr sz="1800" i="1" spc="85" dirty="0">
                <a:latin typeface="Arial"/>
                <a:cs typeface="Arial"/>
              </a:rPr>
              <a:t>96</a:t>
            </a:r>
            <a:r>
              <a:rPr sz="1800" spc="85" dirty="0">
                <a:latin typeface="Arial Unicode MS"/>
                <a:cs typeface="Arial Unicode MS"/>
              </a:rPr>
              <a:t>, </a:t>
            </a:r>
            <a:r>
              <a:rPr sz="1800" spc="60" dirty="0">
                <a:latin typeface="Arial Unicode MS"/>
                <a:cs typeface="Arial Unicode MS"/>
              </a:rPr>
              <a:t>1996,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21-30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191" y="191325"/>
            <a:ext cx="251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图像校正</a:t>
            </a:r>
            <a:endParaRPr spc="-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5750" y="3255124"/>
            <a:ext cx="1406525" cy="1167765"/>
          </a:xfrm>
          <a:custGeom>
            <a:avLst/>
            <a:gdLst/>
            <a:ahLst/>
            <a:cxnLst/>
            <a:rect l="l" t="t" r="r" b="b"/>
            <a:pathLst>
              <a:path w="1406525" h="1167764">
                <a:moveTo>
                  <a:pt x="0" y="1167451"/>
                </a:moveTo>
                <a:lnTo>
                  <a:pt x="6297" y="297176"/>
                </a:lnTo>
                <a:lnTo>
                  <a:pt x="1406059" y="0"/>
                </a:lnTo>
                <a:lnTo>
                  <a:pt x="1399761" y="870274"/>
                </a:lnTo>
                <a:lnTo>
                  <a:pt x="0" y="11674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8100" y="28985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35462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42701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6252" y="2287052"/>
            <a:ext cx="1351915" cy="1130935"/>
          </a:xfrm>
          <a:custGeom>
            <a:avLst/>
            <a:gdLst/>
            <a:ahLst/>
            <a:cxnLst/>
            <a:rect l="l" t="t" r="r" b="b"/>
            <a:pathLst>
              <a:path w="1351914" h="1130935">
                <a:moveTo>
                  <a:pt x="0" y="0"/>
                </a:moveTo>
                <a:lnTo>
                  <a:pt x="348529" y="711104"/>
                </a:lnTo>
                <a:lnTo>
                  <a:pt x="1351652" y="1130802"/>
                </a:lnTo>
                <a:lnTo>
                  <a:pt x="1003122" y="4196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1545" y="2323820"/>
            <a:ext cx="1435100" cy="1226185"/>
          </a:xfrm>
          <a:custGeom>
            <a:avLst/>
            <a:gdLst/>
            <a:ahLst/>
            <a:cxnLst/>
            <a:rect l="l" t="t" r="r" b="b"/>
            <a:pathLst>
              <a:path w="1435100" h="1226185">
                <a:moveTo>
                  <a:pt x="0" y="0"/>
                </a:moveTo>
                <a:lnTo>
                  <a:pt x="1381178" y="250190"/>
                </a:lnTo>
                <a:lnTo>
                  <a:pt x="1434902" y="1225940"/>
                </a:lnTo>
                <a:lnTo>
                  <a:pt x="53723" y="97575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5427" y="30470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5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2" y="143471"/>
                </a:lnTo>
                <a:lnTo>
                  <a:pt x="3144" y="0"/>
                </a:lnTo>
                <a:close/>
              </a:path>
              <a:path w="382905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2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7716" y="30509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0827" y="36947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3116" y="36986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8627" y="43932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0916" y="43971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7540" y="45275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9740" y="38417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339" y="3181468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0840" y="47180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8440" y="39941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0339" y="3359268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3340" y="46757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2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4739" y="28469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1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0140" y="3456551"/>
            <a:ext cx="174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22" baseline="-21604" dirty="0">
                <a:latin typeface="Arial"/>
                <a:cs typeface="Arial"/>
              </a:rPr>
              <a:t>S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7139" y="2089142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5740" y="3091411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8740" y="2165342"/>
            <a:ext cx="150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9100" y="185717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41340" y="178136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8400" y="1907976"/>
            <a:ext cx="3098800" cy="2438400"/>
          </a:xfrm>
          <a:custGeom>
            <a:avLst/>
            <a:gdLst/>
            <a:ahLst/>
            <a:cxnLst/>
            <a:rect l="l" t="t" r="r" b="b"/>
            <a:pathLst>
              <a:path w="3098800" h="2438400">
                <a:moveTo>
                  <a:pt x="3098800" y="0"/>
                </a:moveTo>
                <a:lnTo>
                  <a:pt x="0" y="2438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2400" y="1907976"/>
            <a:ext cx="1574800" cy="3124200"/>
          </a:xfrm>
          <a:custGeom>
            <a:avLst/>
            <a:gdLst/>
            <a:ahLst/>
            <a:cxnLst/>
            <a:rect l="l" t="t" r="r" b="b"/>
            <a:pathLst>
              <a:path w="1574800" h="3124200">
                <a:moveTo>
                  <a:pt x="1574800" y="0"/>
                </a:moveTo>
                <a:lnTo>
                  <a:pt x="0" y="31242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7200" y="1907976"/>
            <a:ext cx="101600" cy="3962400"/>
          </a:xfrm>
          <a:custGeom>
            <a:avLst/>
            <a:gdLst/>
            <a:ahLst/>
            <a:cxnLst/>
            <a:rect l="l" t="t" r="r" b="b"/>
            <a:pathLst>
              <a:path w="101600" h="3962400">
                <a:moveTo>
                  <a:pt x="0" y="0"/>
                </a:moveTo>
                <a:lnTo>
                  <a:pt x="101600" y="3962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8400" y="4346376"/>
            <a:ext cx="3200400" cy="1524000"/>
          </a:xfrm>
          <a:custGeom>
            <a:avLst/>
            <a:gdLst/>
            <a:ahLst/>
            <a:cxnLst/>
            <a:rect l="l" t="t" r="r" b="b"/>
            <a:pathLst>
              <a:path w="3200400" h="1524000">
                <a:moveTo>
                  <a:pt x="0" y="0"/>
                </a:moveTo>
                <a:lnTo>
                  <a:pt x="3200400" y="1524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2700" y="31906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9900" y="3812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3800" y="28731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87700" y="36859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3400" y="42066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75300" y="48670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1600" y="50448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0700" y="5832276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3000" y="4320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17540" y="5758410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50640" y="5111742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2339" y="4298942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55139" y="21581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56988" y="42155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81001" y="2362200"/>
            <a:ext cx="328295" cy="408940"/>
          </a:xfrm>
          <a:custGeom>
            <a:avLst/>
            <a:gdLst/>
            <a:ahLst/>
            <a:cxnLst/>
            <a:rect l="l" t="t" r="r" b="b"/>
            <a:pathLst>
              <a:path w="328294" h="408939">
                <a:moveTo>
                  <a:pt x="289358" y="0"/>
                </a:moveTo>
                <a:lnTo>
                  <a:pt x="85458" y="140265"/>
                </a:lnTo>
                <a:lnTo>
                  <a:pt x="52813" y="173997"/>
                </a:lnTo>
                <a:lnTo>
                  <a:pt x="36213" y="216165"/>
                </a:lnTo>
                <a:lnTo>
                  <a:pt x="36637" y="261481"/>
                </a:lnTo>
                <a:lnTo>
                  <a:pt x="55063" y="304656"/>
                </a:lnTo>
                <a:lnTo>
                  <a:pt x="64066" y="317743"/>
                </a:lnTo>
                <a:lnTo>
                  <a:pt x="0" y="361816"/>
                </a:lnTo>
                <a:lnTo>
                  <a:pt x="168207" y="408867"/>
                </a:lnTo>
                <a:lnTo>
                  <a:pt x="180307" y="279027"/>
                </a:lnTo>
                <a:lnTo>
                  <a:pt x="120347" y="279027"/>
                </a:lnTo>
                <a:lnTo>
                  <a:pt x="111344" y="265940"/>
                </a:lnTo>
                <a:lnTo>
                  <a:pt x="103566" y="247715"/>
                </a:lnTo>
                <a:lnTo>
                  <a:pt x="103387" y="228586"/>
                </a:lnTo>
                <a:lnTo>
                  <a:pt x="110394" y="210785"/>
                </a:lnTo>
                <a:lnTo>
                  <a:pt x="124175" y="196546"/>
                </a:lnTo>
                <a:lnTo>
                  <a:pt x="328074" y="56281"/>
                </a:lnTo>
                <a:lnTo>
                  <a:pt x="289358" y="0"/>
                </a:lnTo>
                <a:close/>
              </a:path>
              <a:path w="328294" h="408939">
                <a:moveTo>
                  <a:pt x="184414" y="234955"/>
                </a:moveTo>
                <a:lnTo>
                  <a:pt x="120347" y="279027"/>
                </a:lnTo>
                <a:lnTo>
                  <a:pt x="180307" y="279027"/>
                </a:lnTo>
                <a:lnTo>
                  <a:pt x="184414" y="234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53200" y="4191000"/>
            <a:ext cx="293370" cy="442595"/>
          </a:xfrm>
          <a:custGeom>
            <a:avLst/>
            <a:gdLst/>
            <a:ahLst/>
            <a:cxnLst/>
            <a:rect l="l" t="t" r="r" b="b"/>
            <a:pathLst>
              <a:path w="293370" h="442595">
                <a:moveTo>
                  <a:pt x="146577" y="197858"/>
                </a:moveTo>
                <a:lnTo>
                  <a:pt x="0" y="320192"/>
                </a:lnTo>
                <a:lnTo>
                  <a:pt x="146577" y="442526"/>
                </a:lnTo>
                <a:lnTo>
                  <a:pt x="146577" y="357526"/>
                </a:lnTo>
                <a:lnTo>
                  <a:pt x="163941" y="357526"/>
                </a:lnTo>
                <a:lnTo>
                  <a:pt x="214237" y="347372"/>
                </a:lnTo>
                <a:lnTo>
                  <a:pt x="255309" y="319680"/>
                </a:lnTo>
                <a:lnTo>
                  <a:pt x="280136" y="282856"/>
                </a:lnTo>
                <a:lnTo>
                  <a:pt x="146577" y="282856"/>
                </a:lnTo>
                <a:lnTo>
                  <a:pt x="146577" y="197858"/>
                </a:lnTo>
                <a:close/>
              </a:path>
              <a:path w="293370" h="442595">
                <a:moveTo>
                  <a:pt x="293155" y="0"/>
                </a:moveTo>
                <a:lnTo>
                  <a:pt x="218485" y="0"/>
                </a:lnTo>
                <a:lnTo>
                  <a:pt x="218485" y="228312"/>
                </a:lnTo>
                <a:lnTo>
                  <a:pt x="214199" y="249544"/>
                </a:lnTo>
                <a:lnTo>
                  <a:pt x="202509" y="266881"/>
                </a:lnTo>
                <a:lnTo>
                  <a:pt x="185172" y="278570"/>
                </a:lnTo>
                <a:lnTo>
                  <a:pt x="163941" y="282856"/>
                </a:lnTo>
                <a:lnTo>
                  <a:pt x="280136" y="282856"/>
                </a:lnTo>
                <a:lnTo>
                  <a:pt x="283001" y="278608"/>
                </a:lnTo>
                <a:lnTo>
                  <a:pt x="293155" y="228312"/>
                </a:lnTo>
                <a:lnTo>
                  <a:pt x="293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81000"/>
            <a:ext cx="1666875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228600"/>
            <a:ext cx="1666875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00" y="2133600"/>
            <a:ext cx="3657600" cy="426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353" y="2090351"/>
            <a:ext cx="8154304" cy="259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深度视图变形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9514" y="1483997"/>
            <a:ext cx="5263693" cy="195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深度视图变形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1576" y="3705491"/>
            <a:ext cx="2863252" cy="2923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2939" y="5278120"/>
            <a:ext cx="667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Reading: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7340" y="5278120"/>
            <a:ext cx="4584065" cy="8826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9 “Epip. </a:t>
            </a:r>
            <a:r>
              <a:rPr sz="1400" spc="-5" dirty="0">
                <a:latin typeface="Calibri"/>
                <a:cs typeface="Calibri"/>
              </a:rPr>
              <a:t>Geom. </a:t>
            </a:r>
            <a:r>
              <a:rPr sz="1400" dirty="0">
                <a:latin typeface="Calibri"/>
                <a:cs typeface="Calibri"/>
              </a:rPr>
              <a:t>and the </a:t>
            </a:r>
            <a:r>
              <a:rPr sz="1400" spc="-5" dirty="0">
                <a:latin typeface="Calibri"/>
                <a:cs typeface="Calibri"/>
              </a:rPr>
              <a:t>Fundam. Matrix </a:t>
            </a:r>
            <a:r>
              <a:rPr sz="1400" spc="-45" dirty="0">
                <a:latin typeface="Calibri"/>
                <a:cs typeface="Calibri"/>
              </a:rPr>
              <a:t>Transf.”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18 “N </a:t>
            </a:r>
            <a:r>
              <a:rPr sz="1400" spc="-5" dirty="0">
                <a:latin typeface="Calibri"/>
                <a:cs typeface="Calibri"/>
              </a:rPr>
              <a:t>view computational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methods”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Chapters: 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“Stereopsis”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Chapters: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“Structure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Motion”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396557" y="1672619"/>
            <a:ext cx="6012815" cy="34317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100" marR="5080">
              <a:lnSpc>
                <a:spcPts val="6470"/>
              </a:lnSpc>
              <a:spcBef>
                <a:spcPts val="320"/>
              </a:spcBef>
            </a:pPr>
            <a:endParaRPr sz="24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1145" indent="-258445">
              <a:lnSpc>
                <a:spcPct val="100000"/>
              </a:lnSpc>
              <a:spcBef>
                <a:spcPts val="1710"/>
              </a:spcBef>
              <a:buChar char="•"/>
              <a:tabLst>
                <a:tab pos="271780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立体视觉系统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图像校正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55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35"/>
              </a:lnSpc>
              <a:buChar char="•"/>
              <a:tabLst>
                <a:tab pos="271780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多视图几何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ts val="2875"/>
              </a:lnSpc>
              <a:spcBef>
                <a:spcPts val="4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br>
              <a:rPr lang="en-US" altLang="zh-CN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3074" y="1460579"/>
            <a:ext cx="5665823" cy="2137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深度视图变形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9694" y="3581400"/>
            <a:ext cx="3256305" cy="3188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为何平行图像有用？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18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简化三角化</a:t>
            </a:r>
            <a:endParaRPr lang="en-US" altLang="zh-CN" sz="2400" spc="-2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使对应点问题更容易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9127" y="5348576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1070" y="80454"/>
            <a:ext cx="4203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平行视三角化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7078" y="5021616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7697" y="4796845"/>
            <a:ext cx="1355090" cy="47192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67435" y="55829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7518" y="5049678"/>
            <a:ext cx="191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0" dirty="0">
                <a:latin typeface="Arial Unicode MS"/>
                <a:cs typeface="Arial Unicode MS"/>
              </a:rPr>
              <a:t>B</a:t>
            </a:r>
            <a:endParaRPr sz="2200">
              <a:latin typeface="Arial Unicode MS"/>
              <a:cs typeface="Arial Unicode MS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85750" y="1330007"/>
            <a:ext cx="8468360" cy="3832987"/>
            <a:chOff x="285750" y="1330007"/>
            <a:chExt cx="8468360" cy="3832987"/>
          </a:xfrm>
        </p:grpSpPr>
        <p:sp>
          <p:nvSpPr>
            <p:cNvPr id="2" name="object 2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28194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762000"/>
                  </a:moveTo>
                  <a:lnTo>
                    <a:pt x="1828800" y="7620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2819400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0" y="685800"/>
                  </a:moveTo>
                  <a:lnTo>
                    <a:pt x="1828800" y="6858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1600200"/>
              <a:ext cx="1689100" cy="1462405"/>
            </a:xfrm>
            <a:custGeom>
              <a:avLst/>
              <a:gdLst/>
              <a:ahLst/>
              <a:cxnLst/>
              <a:rect l="l" t="t" r="r" b="b"/>
              <a:pathLst>
                <a:path w="1689100" h="1462405">
                  <a:moveTo>
                    <a:pt x="143878" y="99087"/>
                  </a:moveTo>
                  <a:lnTo>
                    <a:pt x="85587" y="99087"/>
                  </a:lnTo>
                  <a:lnTo>
                    <a:pt x="1663948" y="1462217"/>
                  </a:lnTo>
                  <a:lnTo>
                    <a:pt x="1688851" y="1433382"/>
                  </a:lnTo>
                  <a:lnTo>
                    <a:pt x="143878" y="99087"/>
                  </a:lnTo>
                  <a:close/>
                </a:path>
                <a:path w="1689100" h="1462405">
                  <a:moveTo>
                    <a:pt x="0" y="0"/>
                  </a:moveTo>
                  <a:lnTo>
                    <a:pt x="81917" y="196602"/>
                  </a:lnTo>
                  <a:lnTo>
                    <a:pt x="85587" y="99087"/>
                  </a:lnTo>
                  <a:lnTo>
                    <a:pt x="143878" y="99087"/>
                  </a:lnTo>
                  <a:lnTo>
                    <a:pt x="115655" y="74714"/>
                  </a:lnTo>
                  <a:lnTo>
                    <a:pt x="86504" y="74714"/>
                  </a:lnTo>
                  <a:lnTo>
                    <a:pt x="115648" y="74707"/>
                  </a:lnTo>
                  <a:lnTo>
                    <a:pt x="110489" y="70252"/>
                  </a:lnTo>
                  <a:lnTo>
                    <a:pt x="206432" y="52426"/>
                  </a:lnTo>
                  <a:lnTo>
                    <a:pt x="0" y="0"/>
                  </a:lnTo>
                  <a:close/>
                </a:path>
                <a:path w="1689100" h="1462405">
                  <a:moveTo>
                    <a:pt x="115648" y="74707"/>
                  </a:moveTo>
                  <a:lnTo>
                    <a:pt x="86504" y="74714"/>
                  </a:lnTo>
                  <a:lnTo>
                    <a:pt x="115655" y="74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2159000"/>
              <a:ext cx="714375" cy="736600"/>
            </a:xfrm>
            <a:custGeom>
              <a:avLst/>
              <a:gdLst/>
              <a:ahLst/>
              <a:cxnLst/>
              <a:rect l="l" t="t" r="r" b="b"/>
              <a:pathLst>
                <a:path w="714375" h="736600">
                  <a:moveTo>
                    <a:pt x="0" y="736600"/>
                  </a:moveTo>
                  <a:lnTo>
                    <a:pt x="7143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2506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6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7"/>
                  </a:lnTo>
                  <a:lnTo>
                    <a:pt x="489585" y="103827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7"/>
                  </a:moveTo>
                  <a:lnTo>
                    <a:pt x="446248" y="103827"/>
                  </a:lnTo>
                  <a:lnTo>
                    <a:pt x="455498" y="200971"/>
                  </a:lnTo>
                  <a:lnTo>
                    <a:pt x="489585" y="10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015740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60740" y="32969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10" dirty="0">
                  <a:latin typeface="Arial Unicode MS"/>
                  <a:cs typeface="Arial Unicode MS"/>
                </a:rPr>
                <a:t>e’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95425" y="48006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752600" y="3068320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844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35100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78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3600" y="36115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57800" y="3082607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238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7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256462" y="46878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8800" y="35052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7800" y="35814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0550" y="34861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67600" y="35814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83540" y="29159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5750" y="3438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35052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7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5250" y="34448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8675" y="3568700"/>
              <a:ext cx="166688" cy="163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0651" y="38655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3835" y="4454344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6"/>
                  </a:lnTo>
                  <a:lnTo>
                    <a:pt x="22415" y="395083"/>
                  </a:lnTo>
                  <a:lnTo>
                    <a:pt x="640469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9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6850" y="47593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2550" y="47339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25064" y="4863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221739" y="38726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272664" y="43298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6764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8125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831339" y="2401061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73177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5336540" y="2339149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578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43200" y="2743200"/>
              <a:ext cx="751205" cy="762000"/>
            </a:xfrm>
            <a:custGeom>
              <a:avLst/>
              <a:gdLst/>
              <a:ahLst/>
              <a:cxnLst/>
              <a:rect l="l" t="t" r="r" b="b"/>
              <a:pathLst>
                <a:path w="751204" h="762000">
                  <a:moveTo>
                    <a:pt x="0" y="762000"/>
                  </a:moveTo>
                  <a:lnTo>
                    <a:pt x="7508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57800" y="3048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5334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53635" y="2300287"/>
              <a:ext cx="99060" cy="2468880"/>
            </a:xfrm>
            <a:custGeom>
              <a:avLst/>
              <a:gdLst/>
              <a:ahLst/>
              <a:cxnLst/>
              <a:rect l="l" t="t" r="r" b="b"/>
              <a:pathLst>
                <a:path w="99060" h="2468879">
                  <a:moveTo>
                    <a:pt x="47625" y="76287"/>
                  </a:moveTo>
                  <a:lnTo>
                    <a:pt x="28573" y="76287"/>
                  </a:lnTo>
                  <a:lnTo>
                    <a:pt x="28620" y="81154"/>
                  </a:lnTo>
                  <a:lnTo>
                    <a:pt x="47670" y="80970"/>
                  </a:lnTo>
                  <a:lnTo>
                    <a:pt x="47625" y="76287"/>
                  </a:lnTo>
                  <a:close/>
                </a:path>
                <a:path w="99060" h="2468879">
                  <a:moveTo>
                    <a:pt x="37363" y="0"/>
                  </a:moveTo>
                  <a:lnTo>
                    <a:pt x="0" y="76563"/>
                  </a:lnTo>
                  <a:lnTo>
                    <a:pt x="47625" y="76287"/>
                  </a:lnTo>
                  <a:lnTo>
                    <a:pt x="47623" y="76103"/>
                  </a:lnTo>
                  <a:lnTo>
                    <a:pt x="76197" y="75829"/>
                  </a:lnTo>
                  <a:lnTo>
                    <a:pt x="37363" y="0"/>
                  </a:lnTo>
                  <a:close/>
                </a:path>
                <a:path w="99060" h="2468879">
                  <a:moveTo>
                    <a:pt x="47853" y="100020"/>
                  </a:moveTo>
                  <a:lnTo>
                    <a:pt x="28804" y="100202"/>
                  </a:lnTo>
                  <a:lnTo>
                    <a:pt x="28989" y="119252"/>
                  </a:lnTo>
                  <a:lnTo>
                    <a:pt x="48037" y="119068"/>
                  </a:lnTo>
                  <a:lnTo>
                    <a:pt x="47853" y="100020"/>
                  </a:lnTo>
                  <a:close/>
                </a:path>
                <a:path w="99060" h="2468879">
                  <a:moveTo>
                    <a:pt x="48221" y="138117"/>
                  </a:moveTo>
                  <a:lnTo>
                    <a:pt x="29171" y="138301"/>
                  </a:lnTo>
                  <a:lnTo>
                    <a:pt x="29356" y="157350"/>
                  </a:lnTo>
                  <a:lnTo>
                    <a:pt x="48404" y="157167"/>
                  </a:lnTo>
                  <a:lnTo>
                    <a:pt x="48221" y="138117"/>
                  </a:lnTo>
                  <a:close/>
                </a:path>
                <a:path w="99060" h="2468879">
                  <a:moveTo>
                    <a:pt x="48588" y="176216"/>
                  </a:moveTo>
                  <a:lnTo>
                    <a:pt x="29540" y="176400"/>
                  </a:lnTo>
                  <a:lnTo>
                    <a:pt x="29723" y="195449"/>
                  </a:lnTo>
                  <a:lnTo>
                    <a:pt x="48773" y="195265"/>
                  </a:lnTo>
                  <a:lnTo>
                    <a:pt x="48588" y="176216"/>
                  </a:lnTo>
                  <a:close/>
                </a:path>
                <a:path w="99060" h="2468879">
                  <a:moveTo>
                    <a:pt x="48955" y="214313"/>
                  </a:moveTo>
                  <a:lnTo>
                    <a:pt x="29907" y="214497"/>
                  </a:lnTo>
                  <a:lnTo>
                    <a:pt x="30091" y="233547"/>
                  </a:lnTo>
                  <a:lnTo>
                    <a:pt x="49140" y="233363"/>
                  </a:lnTo>
                  <a:lnTo>
                    <a:pt x="48955" y="214313"/>
                  </a:lnTo>
                  <a:close/>
                </a:path>
                <a:path w="99060" h="2468879">
                  <a:moveTo>
                    <a:pt x="49324" y="252412"/>
                  </a:moveTo>
                  <a:lnTo>
                    <a:pt x="30274" y="252596"/>
                  </a:lnTo>
                  <a:lnTo>
                    <a:pt x="30458" y="271645"/>
                  </a:lnTo>
                  <a:lnTo>
                    <a:pt x="49507" y="271461"/>
                  </a:lnTo>
                  <a:lnTo>
                    <a:pt x="49324" y="252412"/>
                  </a:lnTo>
                  <a:close/>
                </a:path>
                <a:path w="99060" h="2468879">
                  <a:moveTo>
                    <a:pt x="49691" y="290509"/>
                  </a:moveTo>
                  <a:lnTo>
                    <a:pt x="30642" y="290694"/>
                  </a:lnTo>
                  <a:lnTo>
                    <a:pt x="30826" y="309742"/>
                  </a:lnTo>
                  <a:lnTo>
                    <a:pt x="49875" y="309558"/>
                  </a:lnTo>
                  <a:lnTo>
                    <a:pt x="49691" y="290509"/>
                  </a:lnTo>
                  <a:close/>
                </a:path>
                <a:path w="99060" h="2468879">
                  <a:moveTo>
                    <a:pt x="50059" y="328608"/>
                  </a:moveTo>
                  <a:lnTo>
                    <a:pt x="31009" y="328792"/>
                  </a:lnTo>
                  <a:lnTo>
                    <a:pt x="31193" y="347841"/>
                  </a:lnTo>
                  <a:lnTo>
                    <a:pt x="50242" y="347657"/>
                  </a:lnTo>
                  <a:lnTo>
                    <a:pt x="50059" y="328608"/>
                  </a:lnTo>
                  <a:close/>
                </a:path>
                <a:path w="99060" h="2468879">
                  <a:moveTo>
                    <a:pt x="50426" y="366706"/>
                  </a:moveTo>
                  <a:lnTo>
                    <a:pt x="31377" y="366890"/>
                  </a:lnTo>
                  <a:lnTo>
                    <a:pt x="31560" y="385939"/>
                  </a:lnTo>
                  <a:lnTo>
                    <a:pt x="50610" y="385756"/>
                  </a:lnTo>
                  <a:lnTo>
                    <a:pt x="50426" y="366706"/>
                  </a:lnTo>
                  <a:close/>
                </a:path>
                <a:path w="99060" h="2468879">
                  <a:moveTo>
                    <a:pt x="50793" y="404804"/>
                  </a:moveTo>
                  <a:lnTo>
                    <a:pt x="31744" y="404989"/>
                  </a:lnTo>
                  <a:lnTo>
                    <a:pt x="31929" y="424037"/>
                  </a:lnTo>
                  <a:lnTo>
                    <a:pt x="50977" y="423853"/>
                  </a:lnTo>
                  <a:lnTo>
                    <a:pt x="50793" y="404804"/>
                  </a:lnTo>
                  <a:close/>
                </a:path>
                <a:path w="99060" h="2468879">
                  <a:moveTo>
                    <a:pt x="51161" y="442902"/>
                  </a:moveTo>
                  <a:lnTo>
                    <a:pt x="32111" y="443086"/>
                  </a:lnTo>
                  <a:lnTo>
                    <a:pt x="32296" y="462135"/>
                  </a:lnTo>
                  <a:lnTo>
                    <a:pt x="51344" y="461952"/>
                  </a:lnTo>
                  <a:lnTo>
                    <a:pt x="51161" y="442902"/>
                  </a:lnTo>
                  <a:close/>
                </a:path>
                <a:path w="99060" h="2468879">
                  <a:moveTo>
                    <a:pt x="51528" y="481001"/>
                  </a:moveTo>
                  <a:lnTo>
                    <a:pt x="32480" y="481185"/>
                  </a:lnTo>
                  <a:lnTo>
                    <a:pt x="32663" y="500233"/>
                  </a:lnTo>
                  <a:lnTo>
                    <a:pt x="51713" y="500049"/>
                  </a:lnTo>
                  <a:lnTo>
                    <a:pt x="51528" y="481001"/>
                  </a:lnTo>
                  <a:close/>
                </a:path>
                <a:path w="99060" h="2468879">
                  <a:moveTo>
                    <a:pt x="51896" y="519099"/>
                  </a:moveTo>
                  <a:lnTo>
                    <a:pt x="32847" y="519282"/>
                  </a:lnTo>
                  <a:lnTo>
                    <a:pt x="33031" y="538332"/>
                  </a:lnTo>
                  <a:lnTo>
                    <a:pt x="52080" y="538148"/>
                  </a:lnTo>
                  <a:lnTo>
                    <a:pt x="51896" y="519099"/>
                  </a:lnTo>
                  <a:close/>
                </a:path>
                <a:path w="99060" h="2468879">
                  <a:moveTo>
                    <a:pt x="52264" y="557197"/>
                  </a:moveTo>
                  <a:lnTo>
                    <a:pt x="33215" y="557381"/>
                  </a:lnTo>
                  <a:lnTo>
                    <a:pt x="33398" y="576430"/>
                  </a:lnTo>
                  <a:lnTo>
                    <a:pt x="52448" y="576247"/>
                  </a:lnTo>
                  <a:lnTo>
                    <a:pt x="52264" y="557197"/>
                  </a:lnTo>
                  <a:close/>
                </a:path>
                <a:path w="99060" h="2468879">
                  <a:moveTo>
                    <a:pt x="52631" y="595295"/>
                  </a:moveTo>
                  <a:lnTo>
                    <a:pt x="33582" y="595480"/>
                  </a:lnTo>
                  <a:lnTo>
                    <a:pt x="33766" y="614528"/>
                  </a:lnTo>
                  <a:lnTo>
                    <a:pt x="52815" y="614344"/>
                  </a:lnTo>
                  <a:lnTo>
                    <a:pt x="52631" y="595295"/>
                  </a:lnTo>
                  <a:close/>
                </a:path>
                <a:path w="99060" h="2468879">
                  <a:moveTo>
                    <a:pt x="52999" y="633393"/>
                  </a:moveTo>
                  <a:lnTo>
                    <a:pt x="33949" y="633577"/>
                  </a:lnTo>
                  <a:lnTo>
                    <a:pt x="34133" y="652626"/>
                  </a:lnTo>
                  <a:lnTo>
                    <a:pt x="53182" y="652443"/>
                  </a:lnTo>
                  <a:lnTo>
                    <a:pt x="52999" y="633393"/>
                  </a:lnTo>
                  <a:close/>
                </a:path>
                <a:path w="99060" h="2468879">
                  <a:moveTo>
                    <a:pt x="53366" y="671492"/>
                  </a:moveTo>
                  <a:lnTo>
                    <a:pt x="34317" y="671676"/>
                  </a:lnTo>
                  <a:lnTo>
                    <a:pt x="34500" y="690725"/>
                  </a:lnTo>
                  <a:lnTo>
                    <a:pt x="53550" y="690540"/>
                  </a:lnTo>
                  <a:lnTo>
                    <a:pt x="53366" y="671492"/>
                  </a:lnTo>
                  <a:close/>
                </a:path>
                <a:path w="99060" h="2468879">
                  <a:moveTo>
                    <a:pt x="53733" y="709590"/>
                  </a:moveTo>
                  <a:lnTo>
                    <a:pt x="34684" y="709773"/>
                  </a:lnTo>
                  <a:lnTo>
                    <a:pt x="34869" y="728823"/>
                  </a:lnTo>
                  <a:lnTo>
                    <a:pt x="53917" y="728639"/>
                  </a:lnTo>
                  <a:lnTo>
                    <a:pt x="53733" y="709590"/>
                  </a:lnTo>
                  <a:close/>
                </a:path>
                <a:path w="99060" h="2468879">
                  <a:moveTo>
                    <a:pt x="54101" y="747688"/>
                  </a:moveTo>
                  <a:lnTo>
                    <a:pt x="35051" y="747872"/>
                  </a:lnTo>
                  <a:lnTo>
                    <a:pt x="35236" y="766921"/>
                  </a:lnTo>
                  <a:lnTo>
                    <a:pt x="54284" y="766738"/>
                  </a:lnTo>
                  <a:lnTo>
                    <a:pt x="54101" y="747688"/>
                  </a:lnTo>
                  <a:close/>
                </a:path>
                <a:path w="99060" h="2468879">
                  <a:moveTo>
                    <a:pt x="54469" y="785787"/>
                  </a:moveTo>
                  <a:lnTo>
                    <a:pt x="35420" y="785971"/>
                  </a:lnTo>
                  <a:lnTo>
                    <a:pt x="35604" y="805019"/>
                  </a:lnTo>
                  <a:lnTo>
                    <a:pt x="54653" y="804835"/>
                  </a:lnTo>
                  <a:lnTo>
                    <a:pt x="54469" y="785787"/>
                  </a:lnTo>
                  <a:close/>
                </a:path>
                <a:path w="99060" h="2468879">
                  <a:moveTo>
                    <a:pt x="54837" y="823885"/>
                  </a:moveTo>
                  <a:lnTo>
                    <a:pt x="35787" y="824068"/>
                  </a:lnTo>
                  <a:lnTo>
                    <a:pt x="35971" y="843118"/>
                  </a:lnTo>
                  <a:lnTo>
                    <a:pt x="55020" y="842934"/>
                  </a:lnTo>
                  <a:lnTo>
                    <a:pt x="54837" y="823885"/>
                  </a:lnTo>
                  <a:close/>
                </a:path>
                <a:path w="99060" h="2468879">
                  <a:moveTo>
                    <a:pt x="55204" y="861983"/>
                  </a:moveTo>
                  <a:lnTo>
                    <a:pt x="36155" y="862167"/>
                  </a:lnTo>
                  <a:lnTo>
                    <a:pt x="36338" y="881216"/>
                  </a:lnTo>
                  <a:lnTo>
                    <a:pt x="55388" y="881032"/>
                  </a:lnTo>
                  <a:lnTo>
                    <a:pt x="55204" y="861983"/>
                  </a:lnTo>
                  <a:close/>
                </a:path>
                <a:path w="99060" h="2468879">
                  <a:moveTo>
                    <a:pt x="55571" y="900082"/>
                  </a:moveTo>
                  <a:lnTo>
                    <a:pt x="36522" y="900264"/>
                  </a:lnTo>
                  <a:lnTo>
                    <a:pt x="36706" y="919314"/>
                  </a:lnTo>
                  <a:lnTo>
                    <a:pt x="55755" y="919130"/>
                  </a:lnTo>
                  <a:lnTo>
                    <a:pt x="55571" y="900082"/>
                  </a:lnTo>
                  <a:close/>
                </a:path>
                <a:path w="99060" h="2468879">
                  <a:moveTo>
                    <a:pt x="55939" y="938179"/>
                  </a:moveTo>
                  <a:lnTo>
                    <a:pt x="36889" y="938363"/>
                  </a:lnTo>
                  <a:lnTo>
                    <a:pt x="37073" y="957412"/>
                  </a:lnTo>
                  <a:lnTo>
                    <a:pt x="56122" y="957229"/>
                  </a:lnTo>
                  <a:lnTo>
                    <a:pt x="55939" y="938179"/>
                  </a:lnTo>
                  <a:close/>
                </a:path>
                <a:path w="99060" h="2468879">
                  <a:moveTo>
                    <a:pt x="56306" y="976278"/>
                  </a:moveTo>
                  <a:lnTo>
                    <a:pt x="37257" y="976462"/>
                  </a:lnTo>
                  <a:lnTo>
                    <a:pt x="37440" y="995511"/>
                  </a:lnTo>
                  <a:lnTo>
                    <a:pt x="56490" y="995326"/>
                  </a:lnTo>
                  <a:lnTo>
                    <a:pt x="56306" y="976278"/>
                  </a:lnTo>
                  <a:close/>
                </a:path>
                <a:path w="99060" h="2468879">
                  <a:moveTo>
                    <a:pt x="56673" y="1014376"/>
                  </a:moveTo>
                  <a:lnTo>
                    <a:pt x="37625" y="1014559"/>
                  </a:lnTo>
                  <a:lnTo>
                    <a:pt x="37809" y="1033609"/>
                  </a:lnTo>
                  <a:lnTo>
                    <a:pt x="56857" y="1033425"/>
                  </a:lnTo>
                  <a:lnTo>
                    <a:pt x="56673" y="1014376"/>
                  </a:lnTo>
                  <a:close/>
                </a:path>
                <a:path w="99060" h="2468879">
                  <a:moveTo>
                    <a:pt x="57042" y="1052474"/>
                  </a:moveTo>
                  <a:lnTo>
                    <a:pt x="37993" y="1052658"/>
                  </a:lnTo>
                  <a:lnTo>
                    <a:pt x="38176" y="1071707"/>
                  </a:lnTo>
                  <a:lnTo>
                    <a:pt x="57224" y="1071524"/>
                  </a:lnTo>
                  <a:lnTo>
                    <a:pt x="57042" y="1052474"/>
                  </a:lnTo>
                  <a:close/>
                </a:path>
                <a:path w="99060" h="2468879">
                  <a:moveTo>
                    <a:pt x="57409" y="1090573"/>
                  </a:moveTo>
                  <a:lnTo>
                    <a:pt x="38360" y="1090757"/>
                  </a:lnTo>
                  <a:lnTo>
                    <a:pt x="38544" y="1109806"/>
                  </a:lnTo>
                  <a:lnTo>
                    <a:pt x="57593" y="1109621"/>
                  </a:lnTo>
                  <a:lnTo>
                    <a:pt x="57409" y="1090573"/>
                  </a:lnTo>
                  <a:close/>
                </a:path>
                <a:path w="99060" h="2468879">
                  <a:moveTo>
                    <a:pt x="57777" y="1128671"/>
                  </a:moveTo>
                  <a:lnTo>
                    <a:pt x="38727" y="1128854"/>
                  </a:lnTo>
                  <a:lnTo>
                    <a:pt x="38911" y="1147904"/>
                  </a:lnTo>
                  <a:lnTo>
                    <a:pt x="57960" y="1147720"/>
                  </a:lnTo>
                  <a:lnTo>
                    <a:pt x="57777" y="1128671"/>
                  </a:lnTo>
                  <a:close/>
                </a:path>
                <a:path w="99060" h="2468879">
                  <a:moveTo>
                    <a:pt x="58144" y="1166769"/>
                  </a:moveTo>
                  <a:lnTo>
                    <a:pt x="39095" y="1166953"/>
                  </a:lnTo>
                  <a:lnTo>
                    <a:pt x="39278" y="1186002"/>
                  </a:lnTo>
                  <a:lnTo>
                    <a:pt x="58328" y="1185818"/>
                  </a:lnTo>
                  <a:lnTo>
                    <a:pt x="58144" y="1166769"/>
                  </a:lnTo>
                  <a:close/>
                </a:path>
                <a:path w="99060" h="2468879">
                  <a:moveTo>
                    <a:pt x="58511" y="1204868"/>
                  </a:moveTo>
                  <a:lnTo>
                    <a:pt x="39462" y="1205050"/>
                  </a:lnTo>
                  <a:lnTo>
                    <a:pt x="39646" y="1224100"/>
                  </a:lnTo>
                  <a:lnTo>
                    <a:pt x="58695" y="1223916"/>
                  </a:lnTo>
                  <a:lnTo>
                    <a:pt x="58511" y="1204868"/>
                  </a:lnTo>
                  <a:close/>
                </a:path>
                <a:path w="99060" h="2468879">
                  <a:moveTo>
                    <a:pt x="58879" y="1242965"/>
                  </a:moveTo>
                  <a:lnTo>
                    <a:pt x="39829" y="1243149"/>
                  </a:lnTo>
                  <a:lnTo>
                    <a:pt x="40013" y="1262198"/>
                  </a:lnTo>
                  <a:lnTo>
                    <a:pt x="59062" y="1262015"/>
                  </a:lnTo>
                  <a:lnTo>
                    <a:pt x="58879" y="1242965"/>
                  </a:lnTo>
                  <a:close/>
                </a:path>
                <a:path w="99060" h="2468879">
                  <a:moveTo>
                    <a:pt x="59246" y="1281064"/>
                  </a:moveTo>
                  <a:lnTo>
                    <a:pt x="40198" y="1281248"/>
                  </a:lnTo>
                  <a:lnTo>
                    <a:pt x="40380" y="1300297"/>
                  </a:lnTo>
                  <a:lnTo>
                    <a:pt x="59430" y="1300112"/>
                  </a:lnTo>
                  <a:lnTo>
                    <a:pt x="59246" y="1281064"/>
                  </a:lnTo>
                  <a:close/>
                </a:path>
                <a:path w="99060" h="2468879">
                  <a:moveTo>
                    <a:pt x="59613" y="1319162"/>
                  </a:moveTo>
                  <a:lnTo>
                    <a:pt x="40565" y="1319345"/>
                  </a:lnTo>
                  <a:lnTo>
                    <a:pt x="40749" y="1338395"/>
                  </a:lnTo>
                  <a:lnTo>
                    <a:pt x="59797" y="1338211"/>
                  </a:lnTo>
                  <a:lnTo>
                    <a:pt x="59613" y="1319162"/>
                  </a:lnTo>
                  <a:close/>
                </a:path>
                <a:path w="99060" h="2468879">
                  <a:moveTo>
                    <a:pt x="59982" y="1357260"/>
                  </a:moveTo>
                  <a:lnTo>
                    <a:pt x="40933" y="1357444"/>
                  </a:lnTo>
                  <a:lnTo>
                    <a:pt x="41116" y="1376493"/>
                  </a:lnTo>
                  <a:lnTo>
                    <a:pt x="60166" y="1376310"/>
                  </a:lnTo>
                  <a:lnTo>
                    <a:pt x="59982" y="1357260"/>
                  </a:lnTo>
                  <a:close/>
                </a:path>
                <a:path w="99060" h="2468879">
                  <a:moveTo>
                    <a:pt x="60349" y="1395359"/>
                  </a:moveTo>
                  <a:lnTo>
                    <a:pt x="41300" y="1395543"/>
                  </a:lnTo>
                  <a:lnTo>
                    <a:pt x="41484" y="1414592"/>
                  </a:lnTo>
                  <a:lnTo>
                    <a:pt x="60533" y="1414407"/>
                  </a:lnTo>
                  <a:lnTo>
                    <a:pt x="60349" y="1395359"/>
                  </a:lnTo>
                  <a:close/>
                </a:path>
                <a:path w="99060" h="2468879">
                  <a:moveTo>
                    <a:pt x="60717" y="1433456"/>
                  </a:moveTo>
                  <a:lnTo>
                    <a:pt x="41667" y="1433640"/>
                  </a:lnTo>
                  <a:lnTo>
                    <a:pt x="41851" y="1452690"/>
                  </a:lnTo>
                  <a:lnTo>
                    <a:pt x="60900" y="1452506"/>
                  </a:lnTo>
                  <a:lnTo>
                    <a:pt x="60717" y="1433456"/>
                  </a:lnTo>
                  <a:close/>
                </a:path>
                <a:path w="99060" h="2468879">
                  <a:moveTo>
                    <a:pt x="61084" y="1471555"/>
                  </a:moveTo>
                  <a:lnTo>
                    <a:pt x="42035" y="1471739"/>
                  </a:lnTo>
                  <a:lnTo>
                    <a:pt x="42218" y="1490788"/>
                  </a:lnTo>
                  <a:lnTo>
                    <a:pt x="61268" y="1490604"/>
                  </a:lnTo>
                  <a:lnTo>
                    <a:pt x="61084" y="1471555"/>
                  </a:lnTo>
                  <a:close/>
                </a:path>
                <a:path w="99060" h="2468879">
                  <a:moveTo>
                    <a:pt x="61451" y="1509654"/>
                  </a:moveTo>
                  <a:lnTo>
                    <a:pt x="42402" y="1509836"/>
                  </a:lnTo>
                  <a:lnTo>
                    <a:pt x="42586" y="1528886"/>
                  </a:lnTo>
                  <a:lnTo>
                    <a:pt x="61635" y="1528702"/>
                  </a:lnTo>
                  <a:lnTo>
                    <a:pt x="61451" y="1509654"/>
                  </a:lnTo>
                  <a:close/>
                </a:path>
                <a:path w="99060" h="2468879">
                  <a:moveTo>
                    <a:pt x="61819" y="1547751"/>
                  </a:moveTo>
                  <a:lnTo>
                    <a:pt x="42769" y="1547935"/>
                  </a:lnTo>
                  <a:lnTo>
                    <a:pt x="42953" y="1566984"/>
                  </a:lnTo>
                  <a:lnTo>
                    <a:pt x="62002" y="1566801"/>
                  </a:lnTo>
                  <a:lnTo>
                    <a:pt x="61819" y="1547751"/>
                  </a:lnTo>
                  <a:close/>
                </a:path>
                <a:path w="99060" h="2468879">
                  <a:moveTo>
                    <a:pt x="62186" y="1585850"/>
                  </a:moveTo>
                  <a:lnTo>
                    <a:pt x="43138" y="1586034"/>
                  </a:lnTo>
                  <a:lnTo>
                    <a:pt x="43322" y="1605083"/>
                  </a:lnTo>
                  <a:lnTo>
                    <a:pt x="62370" y="1604899"/>
                  </a:lnTo>
                  <a:lnTo>
                    <a:pt x="62186" y="1585850"/>
                  </a:lnTo>
                  <a:close/>
                </a:path>
                <a:path w="99060" h="2468879">
                  <a:moveTo>
                    <a:pt x="62555" y="1623949"/>
                  </a:moveTo>
                  <a:lnTo>
                    <a:pt x="43505" y="1624131"/>
                  </a:lnTo>
                  <a:lnTo>
                    <a:pt x="43689" y="1643181"/>
                  </a:lnTo>
                  <a:lnTo>
                    <a:pt x="62737" y="1642997"/>
                  </a:lnTo>
                  <a:lnTo>
                    <a:pt x="62555" y="1623949"/>
                  </a:lnTo>
                  <a:close/>
                </a:path>
                <a:path w="99060" h="2468879">
                  <a:moveTo>
                    <a:pt x="62922" y="1662046"/>
                  </a:moveTo>
                  <a:lnTo>
                    <a:pt x="43873" y="1662230"/>
                  </a:lnTo>
                  <a:lnTo>
                    <a:pt x="44056" y="1681279"/>
                  </a:lnTo>
                  <a:lnTo>
                    <a:pt x="63106" y="1681096"/>
                  </a:lnTo>
                  <a:lnTo>
                    <a:pt x="62922" y="1662046"/>
                  </a:lnTo>
                  <a:close/>
                </a:path>
                <a:path w="99060" h="2468879">
                  <a:moveTo>
                    <a:pt x="63289" y="1700145"/>
                  </a:moveTo>
                  <a:lnTo>
                    <a:pt x="44240" y="1700328"/>
                  </a:lnTo>
                  <a:lnTo>
                    <a:pt x="44424" y="1719378"/>
                  </a:lnTo>
                  <a:lnTo>
                    <a:pt x="63473" y="1719193"/>
                  </a:lnTo>
                  <a:lnTo>
                    <a:pt x="63289" y="1700145"/>
                  </a:lnTo>
                  <a:close/>
                </a:path>
                <a:path w="99060" h="2468879">
                  <a:moveTo>
                    <a:pt x="63657" y="1738242"/>
                  </a:moveTo>
                  <a:lnTo>
                    <a:pt x="44607" y="1738426"/>
                  </a:lnTo>
                  <a:lnTo>
                    <a:pt x="44791" y="1757475"/>
                  </a:lnTo>
                  <a:lnTo>
                    <a:pt x="63840" y="1757292"/>
                  </a:lnTo>
                  <a:lnTo>
                    <a:pt x="63657" y="1738242"/>
                  </a:lnTo>
                  <a:close/>
                </a:path>
                <a:path w="99060" h="2468879">
                  <a:moveTo>
                    <a:pt x="64024" y="1776341"/>
                  </a:moveTo>
                  <a:lnTo>
                    <a:pt x="44975" y="1776525"/>
                  </a:lnTo>
                  <a:lnTo>
                    <a:pt x="45158" y="1795574"/>
                  </a:lnTo>
                  <a:lnTo>
                    <a:pt x="64208" y="1795390"/>
                  </a:lnTo>
                  <a:lnTo>
                    <a:pt x="64024" y="1776341"/>
                  </a:lnTo>
                  <a:close/>
                </a:path>
                <a:path w="99060" h="2468879">
                  <a:moveTo>
                    <a:pt x="64391" y="1814440"/>
                  </a:moveTo>
                  <a:lnTo>
                    <a:pt x="45342" y="1814622"/>
                  </a:lnTo>
                  <a:lnTo>
                    <a:pt x="45526" y="1833672"/>
                  </a:lnTo>
                  <a:lnTo>
                    <a:pt x="64575" y="1833488"/>
                  </a:lnTo>
                  <a:lnTo>
                    <a:pt x="64391" y="1814440"/>
                  </a:lnTo>
                  <a:close/>
                </a:path>
                <a:path w="99060" h="2468879">
                  <a:moveTo>
                    <a:pt x="64759" y="1852537"/>
                  </a:moveTo>
                  <a:lnTo>
                    <a:pt x="45711" y="1852721"/>
                  </a:lnTo>
                  <a:lnTo>
                    <a:pt x="45893" y="1871770"/>
                  </a:lnTo>
                  <a:lnTo>
                    <a:pt x="64943" y="1871587"/>
                  </a:lnTo>
                  <a:lnTo>
                    <a:pt x="64759" y="1852537"/>
                  </a:lnTo>
                  <a:close/>
                </a:path>
                <a:path w="99060" h="2468879">
                  <a:moveTo>
                    <a:pt x="65126" y="1890636"/>
                  </a:moveTo>
                  <a:lnTo>
                    <a:pt x="46078" y="1890820"/>
                  </a:lnTo>
                  <a:lnTo>
                    <a:pt x="46262" y="1909869"/>
                  </a:lnTo>
                  <a:lnTo>
                    <a:pt x="65311" y="1909685"/>
                  </a:lnTo>
                  <a:lnTo>
                    <a:pt x="65126" y="1890636"/>
                  </a:lnTo>
                  <a:close/>
                </a:path>
                <a:path w="99060" h="2468879">
                  <a:moveTo>
                    <a:pt x="65495" y="1928735"/>
                  </a:moveTo>
                  <a:lnTo>
                    <a:pt x="46445" y="1928917"/>
                  </a:lnTo>
                  <a:lnTo>
                    <a:pt x="46629" y="1947967"/>
                  </a:lnTo>
                  <a:lnTo>
                    <a:pt x="65678" y="1947783"/>
                  </a:lnTo>
                  <a:lnTo>
                    <a:pt x="65495" y="1928735"/>
                  </a:lnTo>
                  <a:close/>
                </a:path>
                <a:path w="99060" h="2468879">
                  <a:moveTo>
                    <a:pt x="65862" y="1966832"/>
                  </a:moveTo>
                  <a:lnTo>
                    <a:pt x="46813" y="1967016"/>
                  </a:lnTo>
                  <a:lnTo>
                    <a:pt x="46996" y="1986065"/>
                  </a:lnTo>
                  <a:lnTo>
                    <a:pt x="66046" y="1985881"/>
                  </a:lnTo>
                  <a:lnTo>
                    <a:pt x="65862" y="1966832"/>
                  </a:lnTo>
                  <a:close/>
                </a:path>
                <a:path w="99060" h="2468879">
                  <a:moveTo>
                    <a:pt x="66229" y="2004931"/>
                  </a:moveTo>
                  <a:lnTo>
                    <a:pt x="47180" y="2005114"/>
                  </a:lnTo>
                  <a:lnTo>
                    <a:pt x="47364" y="2024164"/>
                  </a:lnTo>
                  <a:lnTo>
                    <a:pt x="66413" y="2023979"/>
                  </a:lnTo>
                  <a:lnTo>
                    <a:pt x="66229" y="2004931"/>
                  </a:lnTo>
                  <a:close/>
                </a:path>
                <a:path w="99060" h="2468879">
                  <a:moveTo>
                    <a:pt x="66597" y="2043028"/>
                  </a:moveTo>
                  <a:lnTo>
                    <a:pt x="47547" y="2043212"/>
                  </a:lnTo>
                  <a:lnTo>
                    <a:pt x="47731" y="2062261"/>
                  </a:lnTo>
                  <a:lnTo>
                    <a:pt x="66780" y="2062078"/>
                  </a:lnTo>
                  <a:lnTo>
                    <a:pt x="66597" y="2043028"/>
                  </a:lnTo>
                  <a:close/>
                </a:path>
                <a:path w="99060" h="2468879">
                  <a:moveTo>
                    <a:pt x="66964" y="2081127"/>
                  </a:moveTo>
                  <a:lnTo>
                    <a:pt x="47915" y="2081311"/>
                  </a:lnTo>
                  <a:lnTo>
                    <a:pt x="48099" y="2100360"/>
                  </a:lnTo>
                  <a:lnTo>
                    <a:pt x="67148" y="2100176"/>
                  </a:lnTo>
                  <a:lnTo>
                    <a:pt x="66964" y="2081127"/>
                  </a:lnTo>
                  <a:close/>
                </a:path>
                <a:path w="99060" h="2468879">
                  <a:moveTo>
                    <a:pt x="67331" y="2119226"/>
                  </a:moveTo>
                  <a:lnTo>
                    <a:pt x="48282" y="2119409"/>
                  </a:lnTo>
                  <a:lnTo>
                    <a:pt x="48467" y="2138459"/>
                  </a:lnTo>
                  <a:lnTo>
                    <a:pt x="67515" y="2138274"/>
                  </a:lnTo>
                  <a:lnTo>
                    <a:pt x="67331" y="2119226"/>
                  </a:lnTo>
                  <a:close/>
                </a:path>
                <a:path w="99060" h="2468879">
                  <a:moveTo>
                    <a:pt x="67699" y="2157323"/>
                  </a:moveTo>
                  <a:lnTo>
                    <a:pt x="48651" y="2157507"/>
                  </a:lnTo>
                  <a:lnTo>
                    <a:pt x="48834" y="2176556"/>
                  </a:lnTo>
                  <a:lnTo>
                    <a:pt x="67884" y="2176373"/>
                  </a:lnTo>
                  <a:lnTo>
                    <a:pt x="67699" y="2157323"/>
                  </a:lnTo>
                  <a:close/>
                </a:path>
                <a:path w="99060" h="2468879">
                  <a:moveTo>
                    <a:pt x="68066" y="2195422"/>
                  </a:moveTo>
                  <a:lnTo>
                    <a:pt x="49018" y="2195606"/>
                  </a:lnTo>
                  <a:lnTo>
                    <a:pt x="49202" y="2214655"/>
                  </a:lnTo>
                  <a:lnTo>
                    <a:pt x="68251" y="2214471"/>
                  </a:lnTo>
                  <a:lnTo>
                    <a:pt x="68066" y="2195422"/>
                  </a:lnTo>
                  <a:close/>
                </a:path>
                <a:path w="99060" h="2468879">
                  <a:moveTo>
                    <a:pt x="68435" y="2233521"/>
                  </a:moveTo>
                  <a:lnTo>
                    <a:pt x="49385" y="2233703"/>
                  </a:lnTo>
                  <a:lnTo>
                    <a:pt x="49569" y="2252753"/>
                  </a:lnTo>
                  <a:lnTo>
                    <a:pt x="68618" y="2252569"/>
                  </a:lnTo>
                  <a:lnTo>
                    <a:pt x="68435" y="2233521"/>
                  </a:lnTo>
                  <a:close/>
                </a:path>
                <a:path w="99060" h="2468879">
                  <a:moveTo>
                    <a:pt x="68802" y="2271618"/>
                  </a:moveTo>
                  <a:lnTo>
                    <a:pt x="49753" y="2271802"/>
                  </a:lnTo>
                  <a:lnTo>
                    <a:pt x="49936" y="2290851"/>
                  </a:lnTo>
                  <a:lnTo>
                    <a:pt x="68986" y="2290667"/>
                  </a:lnTo>
                  <a:lnTo>
                    <a:pt x="68802" y="2271618"/>
                  </a:lnTo>
                  <a:close/>
                </a:path>
                <a:path w="99060" h="2468879">
                  <a:moveTo>
                    <a:pt x="69169" y="2309717"/>
                  </a:moveTo>
                  <a:lnTo>
                    <a:pt x="50120" y="2309900"/>
                  </a:lnTo>
                  <a:lnTo>
                    <a:pt x="50304" y="2328950"/>
                  </a:lnTo>
                  <a:lnTo>
                    <a:pt x="69353" y="2328765"/>
                  </a:lnTo>
                  <a:lnTo>
                    <a:pt x="69169" y="2309717"/>
                  </a:lnTo>
                  <a:close/>
                </a:path>
                <a:path w="99060" h="2468879">
                  <a:moveTo>
                    <a:pt x="69537" y="2347814"/>
                  </a:moveTo>
                  <a:lnTo>
                    <a:pt x="50487" y="2347998"/>
                  </a:lnTo>
                  <a:lnTo>
                    <a:pt x="50671" y="2367047"/>
                  </a:lnTo>
                  <a:lnTo>
                    <a:pt x="69720" y="2366864"/>
                  </a:lnTo>
                  <a:lnTo>
                    <a:pt x="69537" y="2347814"/>
                  </a:lnTo>
                  <a:close/>
                </a:path>
                <a:path w="99060" h="2468879">
                  <a:moveTo>
                    <a:pt x="69904" y="2385913"/>
                  </a:moveTo>
                  <a:lnTo>
                    <a:pt x="50855" y="2386097"/>
                  </a:lnTo>
                  <a:lnTo>
                    <a:pt x="50916" y="2392457"/>
                  </a:lnTo>
                  <a:lnTo>
                    <a:pt x="22343" y="2392733"/>
                  </a:lnTo>
                  <a:lnTo>
                    <a:pt x="61177" y="2468562"/>
                  </a:lnTo>
                  <a:lnTo>
                    <a:pt x="98404" y="2392273"/>
                  </a:lnTo>
                  <a:lnTo>
                    <a:pt x="69965" y="2392273"/>
                  </a:lnTo>
                  <a:lnTo>
                    <a:pt x="69904" y="2385913"/>
                  </a:lnTo>
                  <a:close/>
                </a:path>
                <a:path w="99060" h="2468879">
                  <a:moveTo>
                    <a:pt x="98539" y="2391998"/>
                  </a:moveTo>
                  <a:lnTo>
                    <a:pt x="69965" y="2392273"/>
                  </a:lnTo>
                  <a:lnTo>
                    <a:pt x="98404" y="2392273"/>
                  </a:lnTo>
                  <a:lnTo>
                    <a:pt x="98539" y="23919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4346577" y="3391819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431061" y="6112197"/>
            <a:ext cx="4717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视差与深度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成反比！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941619" y="5558101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19" y="5558101"/>
                <a:ext cx="1396664" cy="1050224"/>
              </a:xfrm>
              <a:prstGeom prst="rect">
                <a:avLst/>
              </a:prstGeom>
              <a:blipFill>
                <a:blip r:embed="rId6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2385728" y="5467375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28" y="5467375"/>
                <a:ext cx="1565172" cy="1104213"/>
              </a:xfrm>
              <a:prstGeom prst="rect">
                <a:avLst/>
              </a:prstGeom>
              <a:blipFill>
                <a:blip r:embed="rId7"/>
                <a:stretch>
                  <a:fillRect l="-806" b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44827" y="5428878"/>
                <a:ext cx="3089885" cy="62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视差</a:t>
                </a:r>
                <a14:m>
                  <m:oMath xmlns:m="http://schemas.openxmlformats.org/officeDocument/2006/math">
                    <m:r>
                      <a:rPr lang="en-US" altLang="zh-CN" sz="2400" b="0" i="0" spc="60" dirty="0" smtClean="0"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pc="60" dirty="0" smtClean="0">
                        <a:latin typeface="Arial Unicode MS"/>
                        <a:cs typeface="Arial Unicode MS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pc="60" dirty="0" smtClean="0">
                        <a:latin typeface="Arial Unicode MS"/>
                        <a:cs typeface="Arial Unicode MS"/>
                      </a:rPr>
                      <m:t> </m:t>
                    </m:r>
                    <m:sSub>
                      <m:sSubPr>
                        <m:ctrlPr>
                          <a:rPr lang="en-US" altLang="zh-CN" sz="240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cs typeface="Arial Unicode MS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ea typeface="Cambria Math"/>
                        <a:cs typeface="Arial Unicode MS"/>
                      </a:rPr>
                      <m:t>∝</m:t>
                    </m:r>
                    <m:f>
                      <m:f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ea typeface="Cambria Math"/>
                            <a:cs typeface="Arial Unicode MS"/>
                          </a:rPr>
                        </m:ctrlPr>
                      </m:fPr>
                      <m:num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𝐵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∙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7" y="5428878"/>
                <a:ext cx="3089885" cy="625941"/>
              </a:xfrm>
              <a:prstGeom prst="rect">
                <a:avLst/>
              </a:prstGeom>
              <a:blipFill>
                <a:blip r:embed="rId8"/>
                <a:stretch>
                  <a:fillRect l="-295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468812" y="1016127"/>
            <a:ext cx="212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4686" y="5506287"/>
            <a:ext cx="4493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视差与深度</a:t>
            </a:r>
            <a:r>
              <a:rPr lang="en-US" altLang="zh-CN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成反比！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768187" y="115125"/>
            <a:ext cx="360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/>
              <a:t>计算深度</a:t>
            </a:r>
            <a:endParaRPr spc="65" dirty="0"/>
          </a:p>
        </p:txBody>
      </p:sp>
      <p:sp>
        <p:nvSpPr>
          <p:cNvPr id="26" name="object 26"/>
          <p:cNvSpPr txBox="1"/>
          <p:nvPr/>
        </p:nvSpPr>
        <p:spPr>
          <a:xfrm>
            <a:off x="5864010" y="5049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2854" y="1439862"/>
            <a:ext cx="5457571" cy="3135757"/>
            <a:chOff x="482854" y="1439862"/>
            <a:chExt cx="5457571" cy="3135757"/>
          </a:xfrm>
        </p:grpSpPr>
        <p:sp>
          <p:nvSpPr>
            <p:cNvPr id="2" name="object 2"/>
            <p:cNvSpPr/>
            <p:nvPr/>
          </p:nvSpPr>
          <p:spPr>
            <a:xfrm>
              <a:off x="3352800" y="3379110"/>
              <a:ext cx="1677035" cy="99695"/>
            </a:xfrm>
            <a:custGeom>
              <a:avLst/>
              <a:gdLst/>
              <a:ahLst/>
              <a:cxnLst/>
              <a:rect l="l" t="t" r="r" b="b"/>
              <a:pathLst>
                <a:path w="1677035" h="99695">
                  <a:moveTo>
                    <a:pt x="1590898" y="0"/>
                  </a:moveTo>
                  <a:lnTo>
                    <a:pt x="1587981" y="767"/>
                  </a:lnTo>
                  <a:lnTo>
                    <a:pt x="1585330" y="5311"/>
                  </a:lnTo>
                  <a:lnTo>
                    <a:pt x="1586099" y="8227"/>
                  </a:lnTo>
                  <a:lnTo>
                    <a:pt x="1657350" y="49790"/>
                  </a:lnTo>
                  <a:lnTo>
                    <a:pt x="1657350" y="49987"/>
                  </a:lnTo>
                  <a:lnTo>
                    <a:pt x="1586099" y="91550"/>
                  </a:lnTo>
                  <a:lnTo>
                    <a:pt x="1585330" y="94466"/>
                  </a:lnTo>
                  <a:lnTo>
                    <a:pt x="1587319" y="97873"/>
                  </a:lnTo>
                  <a:lnTo>
                    <a:pt x="1588380" y="98634"/>
                  </a:lnTo>
                  <a:lnTo>
                    <a:pt x="1590737" y="99254"/>
                  </a:lnTo>
                  <a:lnTo>
                    <a:pt x="1592033" y="99114"/>
                  </a:lnTo>
                  <a:lnTo>
                    <a:pt x="1676421" y="49888"/>
                  </a:lnTo>
                  <a:lnTo>
                    <a:pt x="1590898" y="0"/>
                  </a:lnTo>
                  <a:close/>
                </a:path>
                <a:path w="16770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16770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16770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16770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16770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16770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16770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16770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16770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16770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16770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16770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16770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16770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16770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1677035" h="99695">
                  <a:moveTo>
                    <a:pt x="1362075" y="45125"/>
                  </a:moveTo>
                  <a:lnTo>
                    <a:pt x="1352550" y="45125"/>
                  </a:lnTo>
                  <a:lnTo>
                    <a:pt x="1352550" y="54650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1677035" h="99695">
                  <a:moveTo>
                    <a:pt x="1343025" y="45125"/>
                  </a:moveTo>
                  <a:lnTo>
                    <a:pt x="1333500" y="45125"/>
                  </a:lnTo>
                  <a:lnTo>
                    <a:pt x="1333500" y="54650"/>
                  </a:lnTo>
                  <a:lnTo>
                    <a:pt x="1343025" y="54650"/>
                  </a:lnTo>
                  <a:lnTo>
                    <a:pt x="1343025" y="45125"/>
                  </a:lnTo>
                  <a:close/>
                </a:path>
                <a:path w="1677035" h="99695">
                  <a:moveTo>
                    <a:pt x="1323975" y="45125"/>
                  </a:moveTo>
                  <a:lnTo>
                    <a:pt x="1314450" y="45125"/>
                  </a:lnTo>
                  <a:lnTo>
                    <a:pt x="1314450" y="54650"/>
                  </a:lnTo>
                  <a:lnTo>
                    <a:pt x="1323975" y="54650"/>
                  </a:lnTo>
                  <a:lnTo>
                    <a:pt x="1323975" y="45125"/>
                  </a:lnTo>
                  <a:close/>
                </a:path>
                <a:path w="1677035" h="99695">
                  <a:moveTo>
                    <a:pt x="1304925" y="45125"/>
                  </a:moveTo>
                  <a:lnTo>
                    <a:pt x="1295400" y="45125"/>
                  </a:lnTo>
                  <a:lnTo>
                    <a:pt x="1295400" y="54650"/>
                  </a:lnTo>
                  <a:lnTo>
                    <a:pt x="1304925" y="54650"/>
                  </a:lnTo>
                  <a:lnTo>
                    <a:pt x="1304925" y="45125"/>
                  </a:lnTo>
                  <a:close/>
                </a:path>
                <a:path w="1677035" h="99695">
                  <a:moveTo>
                    <a:pt x="1285875" y="45125"/>
                  </a:moveTo>
                  <a:lnTo>
                    <a:pt x="1276350" y="45125"/>
                  </a:lnTo>
                  <a:lnTo>
                    <a:pt x="1276350" y="54650"/>
                  </a:lnTo>
                  <a:lnTo>
                    <a:pt x="1285875" y="54650"/>
                  </a:lnTo>
                  <a:lnTo>
                    <a:pt x="1285875" y="45125"/>
                  </a:lnTo>
                  <a:close/>
                </a:path>
                <a:path w="1677035" h="99695">
                  <a:moveTo>
                    <a:pt x="1266825" y="45125"/>
                  </a:moveTo>
                  <a:lnTo>
                    <a:pt x="1257300" y="45125"/>
                  </a:lnTo>
                  <a:lnTo>
                    <a:pt x="1257300" y="54650"/>
                  </a:lnTo>
                  <a:lnTo>
                    <a:pt x="1266825" y="54650"/>
                  </a:lnTo>
                  <a:lnTo>
                    <a:pt x="1266825" y="45125"/>
                  </a:lnTo>
                  <a:close/>
                </a:path>
                <a:path w="1677035" h="99695">
                  <a:moveTo>
                    <a:pt x="1247775" y="45125"/>
                  </a:moveTo>
                  <a:lnTo>
                    <a:pt x="1238250" y="45125"/>
                  </a:lnTo>
                  <a:lnTo>
                    <a:pt x="1238250" y="54650"/>
                  </a:lnTo>
                  <a:lnTo>
                    <a:pt x="1247775" y="54650"/>
                  </a:lnTo>
                  <a:lnTo>
                    <a:pt x="1247775" y="45125"/>
                  </a:lnTo>
                  <a:close/>
                </a:path>
                <a:path w="1677035" h="99695">
                  <a:moveTo>
                    <a:pt x="1228725" y="45125"/>
                  </a:moveTo>
                  <a:lnTo>
                    <a:pt x="1219200" y="45125"/>
                  </a:lnTo>
                  <a:lnTo>
                    <a:pt x="1219200" y="54650"/>
                  </a:lnTo>
                  <a:lnTo>
                    <a:pt x="1228725" y="54650"/>
                  </a:lnTo>
                  <a:lnTo>
                    <a:pt x="1228725" y="45125"/>
                  </a:lnTo>
                  <a:close/>
                </a:path>
                <a:path w="1677035" h="99695">
                  <a:moveTo>
                    <a:pt x="1209675" y="45125"/>
                  </a:moveTo>
                  <a:lnTo>
                    <a:pt x="1200150" y="45125"/>
                  </a:lnTo>
                  <a:lnTo>
                    <a:pt x="1200150" y="54650"/>
                  </a:lnTo>
                  <a:lnTo>
                    <a:pt x="1209675" y="54650"/>
                  </a:lnTo>
                  <a:lnTo>
                    <a:pt x="1209675" y="45125"/>
                  </a:lnTo>
                  <a:close/>
                </a:path>
                <a:path w="1677035" h="99695">
                  <a:moveTo>
                    <a:pt x="1190625" y="45125"/>
                  </a:moveTo>
                  <a:lnTo>
                    <a:pt x="1181100" y="45125"/>
                  </a:lnTo>
                  <a:lnTo>
                    <a:pt x="1181100" y="54650"/>
                  </a:lnTo>
                  <a:lnTo>
                    <a:pt x="1190625" y="54650"/>
                  </a:lnTo>
                  <a:lnTo>
                    <a:pt x="1190625" y="45125"/>
                  </a:lnTo>
                  <a:close/>
                </a:path>
                <a:path w="1677035" h="99695">
                  <a:moveTo>
                    <a:pt x="1171575" y="45125"/>
                  </a:moveTo>
                  <a:lnTo>
                    <a:pt x="1162050" y="45125"/>
                  </a:lnTo>
                  <a:lnTo>
                    <a:pt x="1162050" y="54650"/>
                  </a:lnTo>
                  <a:lnTo>
                    <a:pt x="1171575" y="54650"/>
                  </a:lnTo>
                  <a:lnTo>
                    <a:pt x="1171575" y="45125"/>
                  </a:lnTo>
                  <a:close/>
                </a:path>
                <a:path w="1677035" h="99695">
                  <a:moveTo>
                    <a:pt x="1152525" y="45125"/>
                  </a:moveTo>
                  <a:lnTo>
                    <a:pt x="1143000" y="45125"/>
                  </a:lnTo>
                  <a:lnTo>
                    <a:pt x="1143000" y="54650"/>
                  </a:lnTo>
                  <a:lnTo>
                    <a:pt x="1152525" y="54650"/>
                  </a:lnTo>
                  <a:lnTo>
                    <a:pt x="1152525" y="45125"/>
                  </a:lnTo>
                  <a:close/>
                </a:path>
                <a:path w="1677035" h="99695">
                  <a:moveTo>
                    <a:pt x="1133475" y="45125"/>
                  </a:moveTo>
                  <a:lnTo>
                    <a:pt x="1123950" y="45125"/>
                  </a:lnTo>
                  <a:lnTo>
                    <a:pt x="1123950" y="54650"/>
                  </a:lnTo>
                  <a:lnTo>
                    <a:pt x="1133475" y="54650"/>
                  </a:lnTo>
                  <a:lnTo>
                    <a:pt x="1133475" y="45125"/>
                  </a:lnTo>
                  <a:close/>
                </a:path>
                <a:path w="1677035" h="99695">
                  <a:moveTo>
                    <a:pt x="1114425" y="45125"/>
                  </a:moveTo>
                  <a:lnTo>
                    <a:pt x="1104900" y="45125"/>
                  </a:lnTo>
                  <a:lnTo>
                    <a:pt x="1104900" y="54650"/>
                  </a:lnTo>
                  <a:lnTo>
                    <a:pt x="1114425" y="54650"/>
                  </a:lnTo>
                  <a:lnTo>
                    <a:pt x="1114425" y="45125"/>
                  </a:lnTo>
                  <a:close/>
                </a:path>
                <a:path w="1677035" h="99695">
                  <a:moveTo>
                    <a:pt x="1095375" y="45125"/>
                  </a:moveTo>
                  <a:lnTo>
                    <a:pt x="1085850" y="45125"/>
                  </a:lnTo>
                  <a:lnTo>
                    <a:pt x="1085850" y="54650"/>
                  </a:lnTo>
                  <a:lnTo>
                    <a:pt x="1095375" y="54650"/>
                  </a:lnTo>
                  <a:lnTo>
                    <a:pt x="1095375" y="45125"/>
                  </a:lnTo>
                  <a:close/>
                </a:path>
                <a:path w="1677035" h="99695">
                  <a:moveTo>
                    <a:pt x="1076325" y="45125"/>
                  </a:moveTo>
                  <a:lnTo>
                    <a:pt x="1066800" y="45125"/>
                  </a:lnTo>
                  <a:lnTo>
                    <a:pt x="1066800" y="54650"/>
                  </a:lnTo>
                  <a:lnTo>
                    <a:pt x="1076325" y="54650"/>
                  </a:lnTo>
                  <a:lnTo>
                    <a:pt x="1076325" y="45125"/>
                  </a:lnTo>
                  <a:close/>
                </a:path>
                <a:path w="16770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16770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16770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16770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16770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16770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16770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16770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16770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16770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16770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16770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16770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16770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16770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16770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16770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16770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16770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16770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16770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16770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16770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16770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16770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16770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16770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16770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16770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16770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16770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16770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16770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16770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16770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16770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16770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16770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16770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16770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16770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16770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16770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16770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16770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16770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16770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16770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16770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16770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16770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16770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16770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16770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16770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16770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913187" y="3501848"/>
              <a:ext cx="2520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600" spc="-10" dirty="0">
                  <a:latin typeface="Arial"/>
                  <a:cs typeface="Arial"/>
                </a:rPr>
                <a:t>'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751137" y="3459402"/>
              <a:ext cx="2139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95487" y="4049712"/>
              <a:ext cx="128587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8537" y="4079875"/>
              <a:ext cx="128588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1301" y="3427412"/>
              <a:ext cx="1384300" cy="1905"/>
            </a:xfrm>
            <a:custGeom>
              <a:avLst/>
              <a:gdLst/>
              <a:ahLst/>
              <a:cxnLst/>
              <a:rect l="l" t="t" r="r" b="b"/>
              <a:pathLst>
                <a:path w="1384300" h="1904">
                  <a:moveTo>
                    <a:pt x="0" y="0"/>
                  </a:moveTo>
                  <a:lnTo>
                    <a:pt x="1384299" y="15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9000" y="3427412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4">
                  <a:moveTo>
                    <a:pt x="0" y="0"/>
                  </a:moveTo>
                  <a:lnTo>
                    <a:pt x="1176338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1675" y="1439862"/>
              <a:ext cx="128588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7400" y="1498596"/>
              <a:ext cx="2511425" cy="2616835"/>
            </a:xfrm>
            <a:custGeom>
              <a:avLst/>
              <a:gdLst/>
              <a:ahLst/>
              <a:cxnLst/>
              <a:rect l="l" t="t" r="r" b="b"/>
              <a:pathLst>
                <a:path w="2511425" h="2616835">
                  <a:moveTo>
                    <a:pt x="0" y="2616202"/>
                  </a:moveTo>
                  <a:lnTo>
                    <a:pt x="25114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1400" y="1524000"/>
              <a:ext cx="987425" cy="2692400"/>
            </a:xfrm>
            <a:custGeom>
              <a:avLst/>
              <a:gdLst/>
              <a:ahLst/>
              <a:cxnLst/>
              <a:rect l="l" t="t" r="r" b="b"/>
              <a:pathLst>
                <a:path w="987425" h="2692400">
                  <a:moveTo>
                    <a:pt x="0" y="2692400"/>
                  </a:moveTo>
                  <a:lnTo>
                    <a:pt x="98742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527175" y="3637089"/>
              <a:ext cx="10350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f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3662" y="3355975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77331" y="4089241"/>
              <a:ext cx="1911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spc="-170" dirty="0">
                  <a:latin typeface="Arial Unicode MS"/>
                  <a:cs typeface="Arial Unicode MS"/>
                </a:rPr>
                <a:t>B</a:t>
              </a:r>
              <a:endParaRPr sz="22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581647" y="1524000"/>
              <a:ext cx="76835" cy="2667000"/>
            </a:xfrm>
            <a:custGeom>
              <a:avLst/>
              <a:gdLst/>
              <a:ahLst/>
              <a:cxnLst/>
              <a:rect l="l" t="t" r="r" b="b"/>
              <a:pathLst>
                <a:path w="76835" h="2667000">
                  <a:moveTo>
                    <a:pt x="47625" y="76200"/>
                  </a:moveTo>
                  <a:lnTo>
                    <a:pt x="28575" y="76200"/>
                  </a:lnTo>
                  <a:lnTo>
                    <a:pt x="28575" y="88905"/>
                  </a:lnTo>
                  <a:lnTo>
                    <a:pt x="47625" y="88905"/>
                  </a:lnTo>
                  <a:lnTo>
                    <a:pt x="47625" y="76200"/>
                  </a:lnTo>
                  <a:close/>
                </a:path>
                <a:path w="76835" h="2667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  <a:path w="76835" h="2667000">
                  <a:moveTo>
                    <a:pt x="47625" y="107955"/>
                  </a:moveTo>
                  <a:lnTo>
                    <a:pt x="28575" y="107955"/>
                  </a:lnTo>
                  <a:lnTo>
                    <a:pt x="28575" y="127005"/>
                  </a:lnTo>
                  <a:lnTo>
                    <a:pt x="47625" y="127005"/>
                  </a:lnTo>
                  <a:lnTo>
                    <a:pt x="47625" y="107955"/>
                  </a:lnTo>
                  <a:close/>
                </a:path>
                <a:path w="76835" h="2667000">
                  <a:moveTo>
                    <a:pt x="47625" y="146055"/>
                  </a:moveTo>
                  <a:lnTo>
                    <a:pt x="28575" y="146055"/>
                  </a:lnTo>
                  <a:lnTo>
                    <a:pt x="28575" y="165105"/>
                  </a:lnTo>
                  <a:lnTo>
                    <a:pt x="47625" y="165105"/>
                  </a:lnTo>
                  <a:lnTo>
                    <a:pt x="47625" y="146055"/>
                  </a:lnTo>
                  <a:close/>
                </a:path>
                <a:path w="76835" h="2667000">
                  <a:moveTo>
                    <a:pt x="47625" y="184155"/>
                  </a:moveTo>
                  <a:lnTo>
                    <a:pt x="28575" y="184155"/>
                  </a:lnTo>
                  <a:lnTo>
                    <a:pt x="28575" y="203205"/>
                  </a:lnTo>
                  <a:lnTo>
                    <a:pt x="47625" y="203205"/>
                  </a:lnTo>
                  <a:lnTo>
                    <a:pt x="47625" y="184155"/>
                  </a:lnTo>
                  <a:close/>
                </a:path>
                <a:path w="76835" h="2667000">
                  <a:moveTo>
                    <a:pt x="47625" y="222255"/>
                  </a:moveTo>
                  <a:lnTo>
                    <a:pt x="28575" y="222255"/>
                  </a:lnTo>
                  <a:lnTo>
                    <a:pt x="28575" y="241305"/>
                  </a:lnTo>
                  <a:lnTo>
                    <a:pt x="47625" y="241305"/>
                  </a:lnTo>
                  <a:lnTo>
                    <a:pt x="47625" y="222255"/>
                  </a:lnTo>
                  <a:close/>
                </a:path>
                <a:path w="76835" h="2667000">
                  <a:moveTo>
                    <a:pt x="47625" y="260355"/>
                  </a:moveTo>
                  <a:lnTo>
                    <a:pt x="28575" y="260355"/>
                  </a:lnTo>
                  <a:lnTo>
                    <a:pt x="28575" y="279405"/>
                  </a:lnTo>
                  <a:lnTo>
                    <a:pt x="47625" y="279405"/>
                  </a:lnTo>
                  <a:lnTo>
                    <a:pt x="47625" y="260355"/>
                  </a:lnTo>
                  <a:close/>
                </a:path>
                <a:path w="76835" h="2667000">
                  <a:moveTo>
                    <a:pt x="47625" y="298455"/>
                  </a:moveTo>
                  <a:lnTo>
                    <a:pt x="28575" y="298455"/>
                  </a:lnTo>
                  <a:lnTo>
                    <a:pt x="28575" y="317505"/>
                  </a:lnTo>
                  <a:lnTo>
                    <a:pt x="47625" y="317505"/>
                  </a:lnTo>
                  <a:lnTo>
                    <a:pt x="47625" y="298455"/>
                  </a:lnTo>
                  <a:close/>
                </a:path>
                <a:path w="76835" h="2667000">
                  <a:moveTo>
                    <a:pt x="47625" y="336555"/>
                  </a:moveTo>
                  <a:lnTo>
                    <a:pt x="28575" y="336555"/>
                  </a:lnTo>
                  <a:lnTo>
                    <a:pt x="28576" y="355605"/>
                  </a:lnTo>
                  <a:lnTo>
                    <a:pt x="47626" y="355605"/>
                  </a:lnTo>
                  <a:lnTo>
                    <a:pt x="47625" y="336555"/>
                  </a:lnTo>
                  <a:close/>
                </a:path>
                <a:path w="76835" h="2667000">
                  <a:moveTo>
                    <a:pt x="47626" y="374655"/>
                  </a:moveTo>
                  <a:lnTo>
                    <a:pt x="28576" y="374655"/>
                  </a:lnTo>
                  <a:lnTo>
                    <a:pt x="28576" y="393705"/>
                  </a:lnTo>
                  <a:lnTo>
                    <a:pt x="47626" y="393705"/>
                  </a:lnTo>
                  <a:lnTo>
                    <a:pt x="47626" y="374655"/>
                  </a:lnTo>
                  <a:close/>
                </a:path>
                <a:path w="76835" h="2667000">
                  <a:moveTo>
                    <a:pt x="47626" y="412755"/>
                  </a:moveTo>
                  <a:lnTo>
                    <a:pt x="28576" y="412755"/>
                  </a:lnTo>
                  <a:lnTo>
                    <a:pt x="28576" y="431805"/>
                  </a:lnTo>
                  <a:lnTo>
                    <a:pt x="47626" y="431805"/>
                  </a:lnTo>
                  <a:lnTo>
                    <a:pt x="47626" y="412755"/>
                  </a:lnTo>
                  <a:close/>
                </a:path>
                <a:path w="76835" h="2667000">
                  <a:moveTo>
                    <a:pt x="47626" y="450855"/>
                  </a:moveTo>
                  <a:lnTo>
                    <a:pt x="28576" y="450855"/>
                  </a:lnTo>
                  <a:lnTo>
                    <a:pt x="28576" y="469905"/>
                  </a:lnTo>
                  <a:lnTo>
                    <a:pt x="47626" y="469905"/>
                  </a:lnTo>
                  <a:lnTo>
                    <a:pt x="47626" y="450855"/>
                  </a:lnTo>
                  <a:close/>
                </a:path>
                <a:path w="76835" h="2667000">
                  <a:moveTo>
                    <a:pt x="47626" y="488955"/>
                  </a:moveTo>
                  <a:lnTo>
                    <a:pt x="28576" y="488955"/>
                  </a:lnTo>
                  <a:lnTo>
                    <a:pt x="28576" y="508005"/>
                  </a:lnTo>
                  <a:lnTo>
                    <a:pt x="47626" y="508005"/>
                  </a:lnTo>
                  <a:lnTo>
                    <a:pt x="47626" y="488955"/>
                  </a:lnTo>
                  <a:close/>
                </a:path>
                <a:path w="76835" h="2667000">
                  <a:moveTo>
                    <a:pt x="47626" y="527055"/>
                  </a:moveTo>
                  <a:lnTo>
                    <a:pt x="28576" y="527055"/>
                  </a:lnTo>
                  <a:lnTo>
                    <a:pt x="28576" y="546105"/>
                  </a:lnTo>
                  <a:lnTo>
                    <a:pt x="47626" y="546105"/>
                  </a:lnTo>
                  <a:lnTo>
                    <a:pt x="47626" y="527055"/>
                  </a:lnTo>
                  <a:close/>
                </a:path>
                <a:path w="76835" h="2667000">
                  <a:moveTo>
                    <a:pt x="47626" y="565155"/>
                  </a:moveTo>
                  <a:lnTo>
                    <a:pt x="28576" y="565155"/>
                  </a:lnTo>
                  <a:lnTo>
                    <a:pt x="28576" y="584205"/>
                  </a:lnTo>
                  <a:lnTo>
                    <a:pt x="47626" y="584205"/>
                  </a:lnTo>
                  <a:lnTo>
                    <a:pt x="47626" y="565155"/>
                  </a:lnTo>
                  <a:close/>
                </a:path>
                <a:path w="76835" h="2667000">
                  <a:moveTo>
                    <a:pt x="47626" y="603255"/>
                  </a:moveTo>
                  <a:lnTo>
                    <a:pt x="28576" y="603255"/>
                  </a:lnTo>
                  <a:lnTo>
                    <a:pt x="28576" y="622305"/>
                  </a:lnTo>
                  <a:lnTo>
                    <a:pt x="47626" y="622305"/>
                  </a:lnTo>
                  <a:lnTo>
                    <a:pt x="47626" y="603255"/>
                  </a:lnTo>
                  <a:close/>
                </a:path>
                <a:path w="76835" h="2667000">
                  <a:moveTo>
                    <a:pt x="47626" y="641355"/>
                  </a:moveTo>
                  <a:lnTo>
                    <a:pt x="28576" y="641355"/>
                  </a:lnTo>
                  <a:lnTo>
                    <a:pt x="28576" y="660405"/>
                  </a:lnTo>
                  <a:lnTo>
                    <a:pt x="47626" y="660405"/>
                  </a:lnTo>
                  <a:lnTo>
                    <a:pt x="47626" y="641355"/>
                  </a:lnTo>
                  <a:close/>
                </a:path>
                <a:path w="76835" h="2667000">
                  <a:moveTo>
                    <a:pt x="47626" y="679455"/>
                  </a:moveTo>
                  <a:lnTo>
                    <a:pt x="28576" y="679455"/>
                  </a:lnTo>
                  <a:lnTo>
                    <a:pt x="28576" y="698505"/>
                  </a:lnTo>
                  <a:lnTo>
                    <a:pt x="47626" y="698505"/>
                  </a:lnTo>
                  <a:lnTo>
                    <a:pt x="47626" y="679455"/>
                  </a:lnTo>
                  <a:close/>
                </a:path>
                <a:path w="76835" h="2667000">
                  <a:moveTo>
                    <a:pt x="47626" y="717555"/>
                  </a:moveTo>
                  <a:lnTo>
                    <a:pt x="28576" y="717555"/>
                  </a:lnTo>
                  <a:lnTo>
                    <a:pt x="28576" y="736605"/>
                  </a:lnTo>
                  <a:lnTo>
                    <a:pt x="47626" y="736605"/>
                  </a:lnTo>
                  <a:lnTo>
                    <a:pt x="47626" y="717555"/>
                  </a:lnTo>
                  <a:close/>
                </a:path>
                <a:path w="76835" h="2667000">
                  <a:moveTo>
                    <a:pt x="47626" y="755655"/>
                  </a:moveTo>
                  <a:lnTo>
                    <a:pt x="28576" y="755655"/>
                  </a:lnTo>
                  <a:lnTo>
                    <a:pt x="28576" y="774705"/>
                  </a:lnTo>
                  <a:lnTo>
                    <a:pt x="47626" y="774705"/>
                  </a:lnTo>
                  <a:lnTo>
                    <a:pt x="47626" y="755655"/>
                  </a:lnTo>
                  <a:close/>
                </a:path>
                <a:path w="76835" h="2667000">
                  <a:moveTo>
                    <a:pt x="47626" y="793755"/>
                  </a:moveTo>
                  <a:lnTo>
                    <a:pt x="28576" y="793755"/>
                  </a:lnTo>
                  <a:lnTo>
                    <a:pt x="28576" y="812805"/>
                  </a:lnTo>
                  <a:lnTo>
                    <a:pt x="47626" y="812805"/>
                  </a:lnTo>
                  <a:lnTo>
                    <a:pt x="47626" y="793755"/>
                  </a:lnTo>
                  <a:close/>
                </a:path>
                <a:path w="76835" h="2667000">
                  <a:moveTo>
                    <a:pt x="47626" y="831855"/>
                  </a:moveTo>
                  <a:lnTo>
                    <a:pt x="28576" y="831855"/>
                  </a:lnTo>
                  <a:lnTo>
                    <a:pt x="28576" y="850905"/>
                  </a:lnTo>
                  <a:lnTo>
                    <a:pt x="47626" y="850905"/>
                  </a:lnTo>
                  <a:lnTo>
                    <a:pt x="47626" y="831855"/>
                  </a:lnTo>
                  <a:close/>
                </a:path>
                <a:path w="76835" h="2667000">
                  <a:moveTo>
                    <a:pt x="47626" y="869955"/>
                  </a:moveTo>
                  <a:lnTo>
                    <a:pt x="28576" y="869955"/>
                  </a:lnTo>
                  <a:lnTo>
                    <a:pt x="28576" y="889005"/>
                  </a:lnTo>
                  <a:lnTo>
                    <a:pt x="47626" y="889005"/>
                  </a:lnTo>
                  <a:lnTo>
                    <a:pt x="47626" y="869955"/>
                  </a:lnTo>
                  <a:close/>
                </a:path>
                <a:path w="76835" h="2667000">
                  <a:moveTo>
                    <a:pt x="47626" y="908055"/>
                  </a:moveTo>
                  <a:lnTo>
                    <a:pt x="28576" y="908055"/>
                  </a:lnTo>
                  <a:lnTo>
                    <a:pt x="28576" y="927105"/>
                  </a:lnTo>
                  <a:lnTo>
                    <a:pt x="47626" y="927105"/>
                  </a:lnTo>
                  <a:lnTo>
                    <a:pt x="47626" y="908055"/>
                  </a:lnTo>
                  <a:close/>
                </a:path>
                <a:path w="76835" h="2667000">
                  <a:moveTo>
                    <a:pt x="47626" y="946155"/>
                  </a:moveTo>
                  <a:lnTo>
                    <a:pt x="28576" y="946155"/>
                  </a:lnTo>
                  <a:lnTo>
                    <a:pt x="28576" y="965205"/>
                  </a:lnTo>
                  <a:lnTo>
                    <a:pt x="47626" y="965205"/>
                  </a:lnTo>
                  <a:lnTo>
                    <a:pt x="47626" y="946155"/>
                  </a:lnTo>
                  <a:close/>
                </a:path>
                <a:path w="76835" h="2667000">
                  <a:moveTo>
                    <a:pt x="47626" y="984255"/>
                  </a:moveTo>
                  <a:lnTo>
                    <a:pt x="28576" y="984255"/>
                  </a:lnTo>
                  <a:lnTo>
                    <a:pt x="28576" y="1003305"/>
                  </a:lnTo>
                  <a:lnTo>
                    <a:pt x="47626" y="1003305"/>
                  </a:lnTo>
                  <a:lnTo>
                    <a:pt x="47626" y="984255"/>
                  </a:lnTo>
                  <a:close/>
                </a:path>
                <a:path w="76835" h="2667000">
                  <a:moveTo>
                    <a:pt x="47626" y="1022355"/>
                  </a:moveTo>
                  <a:lnTo>
                    <a:pt x="28576" y="1022355"/>
                  </a:lnTo>
                  <a:lnTo>
                    <a:pt x="28576" y="1041405"/>
                  </a:lnTo>
                  <a:lnTo>
                    <a:pt x="47626" y="1041405"/>
                  </a:lnTo>
                  <a:lnTo>
                    <a:pt x="47626" y="1022355"/>
                  </a:lnTo>
                  <a:close/>
                </a:path>
                <a:path w="76835" h="2667000">
                  <a:moveTo>
                    <a:pt x="47626" y="1060455"/>
                  </a:moveTo>
                  <a:lnTo>
                    <a:pt x="28576" y="1060455"/>
                  </a:lnTo>
                  <a:lnTo>
                    <a:pt x="28576" y="1079505"/>
                  </a:lnTo>
                  <a:lnTo>
                    <a:pt x="47626" y="1079505"/>
                  </a:lnTo>
                  <a:lnTo>
                    <a:pt x="47626" y="1060455"/>
                  </a:lnTo>
                  <a:close/>
                </a:path>
                <a:path w="76835" h="2667000">
                  <a:moveTo>
                    <a:pt x="47626" y="1098555"/>
                  </a:moveTo>
                  <a:lnTo>
                    <a:pt x="28576" y="1098555"/>
                  </a:lnTo>
                  <a:lnTo>
                    <a:pt x="28576" y="1117605"/>
                  </a:lnTo>
                  <a:lnTo>
                    <a:pt x="47626" y="1117605"/>
                  </a:lnTo>
                  <a:lnTo>
                    <a:pt x="47626" y="1098555"/>
                  </a:lnTo>
                  <a:close/>
                </a:path>
                <a:path w="76835" h="2667000">
                  <a:moveTo>
                    <a:pt x="47626" y="1136655"/>
                  </a:moveTo>
                  <a:lnTo>
                    <a:pt x="28576" y="1136655"/>
                  </a:lnTo>
                  <a:lnTo>
                    <a:pt x="28576" y="1155705"/>
                  </a:lnTo>
                  <a:lnTo>
                    <a:pt x="47626" y="1155705"/>
                  </a:lnTo>
                  <a:lnTo>
                    <a:pt x="47626" y="1136655"/>
                  </a:lnTo>
                  <a:close/>
                </a:path>
                <a:path w="76835" h="2667000">
                  <a:moveTo>
                    <a:pt x="47626" y="1174755"/>
                  </a:moveTo>
                  <a:lnTo>
                    <a:pt x="28576" y="1174755"/>
                  </a:lnTo>
                  <a:lnTo>
                    <a:pt x="28576" y="1193805"/>
                  </a:lnTo>
                  <a:lnTo>
                    <a:pt x="47626" y="1193805"/>
                  </a:lnTo>
                  <a:lnTo>
                    <a:pt x="47626" y="1174755"/>
                  </a:lnTo>
                  <a:close/>
                </a:path>
                <a:path w="76835" h="2667000">
                  <a:moveTo>
                    <a:pt x="47626" y="1212855"/>
                  </a:moveTo>
                  <a:lnTo>
                    <a:pt x="28576" y="1212855"/>
                  </a:lnTo>
                  <a:lnTo>
                    <a:pt x="28576" y="1231905"/>
                  </a:lnTo>
                  <a:lnTo>
                    <a:pt x="47626" y="1231905"/>
                  </a:lnTo>
                  <a:lnTo>
                    <a:pt x="47626" y="1212855"/>
                  </a:lnTo>
                  <a:close/>
                </a:path>
                <a:path w="76835" h="2667000">
                  <a:moveTo>
                    <a:pt x="47626" y="1250955"/>
                  </a:moveTo>
                  <a:lnTo>
                    <a:pt x="28576" y="1250955"/>
                  </a:lnTo>
                  <a:lnTo>
                    <a:pt x="28576" y="1270005"/>
                  </a:lnTo>
                  <a:lnTo>
                    <a:pt x="47626" y="1270005"/>
                  </a:lnTo>
                  <a:lnTo>
                    <a:pt x="47626" y="1250955"/>
                  </a:lnTo>
                  <a:close/>
                </a:path>
                <a:path w="76835" h="2667000">
                  <a:moveTo>
                    <a:pt x="47626" y="1289055"/>
                  </a:moveTo>
                  <a:lnTo>
                    <a:pt x="28576" y="1289055"/>
                  </a:lnTo>
                  <a:lnTo>
                    <a:pt x="28576" y="1308105"/>
                  </a:lnTo>
                  <a:lnTo>
                    <a:pt x="47626" y="1308105"/>
                  </a:lnTo>
                  <a:lnTo>
                    <a:pt x="47626" y="1289055"/>
                  </a:lnTo>
                  <a:close/>
                </a:path>
                <a:path w="76835" h="2667000">
                  <a:moveTo>
                    <a:pt x="47626" y="1327155"/>
                  </a:moveTo>
                  <a:lnTo>
                    <a:pt x="28576" y="1327155"/>
                  </a:lnTo>
                  <a:lnTo>
                    <a:pt x="28576" y="1346205"/>
                  </a:lnTo>
                  <a:lnTo>
                    <a:pt x="47626" y="1346205"/>
                  </a:lnTo>
                  <a:lnTo>
                    <a:pt x="47626" y="1327155"/>
                  </a:lnTo>
                  <a:close/>
                </a:path>
                <a:path w="76835" h="2667000">
                  <a:moveTo>
                    <a:pt x="47626" y="1365255"/>
                  </a:moveTo>
                  <a:lnTo>
                    <a:pt x="28576" y="1365255"/>
                  </a:lnTo>
                  <a:lnTo>
                    <a:pt x="28576" y="1384305"/>
                  </a:lnTo>
                  <a:lnTo>
                    <a:pt x="47626" y="1384305"/>
                  </a:lnTo>
                  <a:lnTo>
                    <a:pt x="47626" y="1365255"/>
                  </a:lnTo>
                  <a:close/>
                </a:path>
                <a:path w="76835" h="2667000">
                  <a:moveTo>
                    <a:pt x="47626" y="1403355"/>
                  </a:moveTo>
                  <a:lnTo>
                    <a:pt x="28576" y="1403355"/>
                  </a:lnTo>
                  <a:lnTo>
                    <a:pt x="28576" y="1422405"/>
                  </a:lnTo>
                  <a:lnTo>
                    <a:pt x="47626" y="1422405"/>
                  </a:lnTo>
                  <a:lnTo>
                    <a:pt x="47626" y="1403355"/>
                  </a:lnTo>
                  <a:close/>
                </a:path>
                <a:path w="76835" h="2667000">
                  <a:moveTo>
                    <a:pt x="47626" y="1441455"/>
                  </a:moveTo>
                  <a:lnTo>
                    <a:pt x="28576" y="1441455"/>
                  </a:lnTo>
                  <a:lnTo>
                    <a:pt x="28576" y="1460505"/>
                  </a:lnTo>
                  <a:lnTo>
                    <a:pt x="47626" y="1460505"/>
                  </a:lnTo>
                  <a:lnTo>
                    <a:pt x="47626" y="1441455"/>
                  </a:lnTo>
                  <a:close/>
                </a:path>
                <a:path w="76835" h="2667000">
                  <a:moveTo>
                    <a:pt x="47626" y="1479555"/>
                  </a:moveTo>
                  <a:lnTo>
                    <a:pt x="28576" y="1479555"/>
                  </a:lnTo>
                  <a:lnTo>
                    <a:pt x="28576" y="1498605"/>
                  </a:lnTo>
                  <a:lnTo>
                    <a:pt x="47626" y="1498605"/>
                  </a:lnTo>
                  <a:lnTo>
                    <a:pt x="47626" y="1479555"/>
                  </a:lnTo>
                  <a:close/>
                </a:path>
                <a:path w="76835" h="2667000">
                  <a:moveTo>
                    <a:pt x="47626" y="1517655"/>
                  </a:moveTo>
                  <a:lnTo>
                    <a:pt x="28576" y="1517655"/>
                  </a:lnTo>
                  <a:lnTo>
                    <a:pt x="28576" y="1536705"/>
                  </a:lnTo>
                  <a:lnTo>
                    <a:pt x="47626" y="1536705"/>
                  </a:lnTo>
                  <a:lnTo>
                    <a:pt x="47626" y="1517655"/>
                  </a:lnTo>
                  <a:close/>
                </a:path>
                <a:path w="76835" h="2667000">
                  <a:moveTo>
                    <a:pt x="47626" y="1555755"/>
                  </a:moveTo>
                  <a:lnTo>
                    <a:pt x="28576" y="1555755"/>
                  </a:lnTo>
                  <a:lnTo>
                    <a:pt x="28576" y="1574805"/>
                  </a:lnTo>
                  <a:lnTo>
                    <a:pt x="47626" y="1574805"/>
                  </a:lnTo>
                  <a:lnTo>
                    <a:pt x="47626" y="1555755"/>
                  </a:lnTo>
                  <a:close/>
                </a:path>
                <a:path w="76835" h="2667000">
                  <a:moveTo>
                    <a:pt x="47626" y="1593855"/>
                  </a:moveTo>
                  <a:lnTo>
                    <a:pt x="28576" y="1593855"/>
                  </a:lnTo>
                  <a:lnTo>
                    <a:pt x="28576" y="1612905"/>
                  </a:lnTo>
                  <a:lnTo>
                    <a:pt x="47626" y="1612905"/>
                  </a:lnTo>
                  <a:lnTo>
                    <a:pt x="47626" y="1593855"/>
                  </a:lnTo>
                  <a:close/>
                </a:path>
                <a:path w="76835" h="2667000">
                  <a:moveTo>
                    <a:pt x="47626" y="1631955"/>
                  </a:moveTo>
                  <a:lnTo>
                    <a:pt x="28576" y="1631955"/>
                  </a:lnTo>
                  <a:lnTo>
                    <a:pt x="28576" y="1651005"/>
                  </a:lnTo>
                  <a:lnTo>
                    <a:pt x="47626" y="1651005"/>
                  </a:lnTo>
                  <a:lnTo>
                    <a:pt x="47626" y="1631955"/>
                  </a:lnTo>
                  <a:close/>
                </a:path>
                <a:path w="76835" h="2667000">
                  <a:moveTo>
                    <a:pt x="47626" y="1670055"/>
                  </a:moveTo>
                  <a:lnTo>
                    <a:pt x="28576" y="1670055"/>
                  </a:lnTo>
                  <a:lnTo>
                    <a:pt x="28576" y="1689105"/>
                  </a:lnTo>
                  <a:lnTo>
                    <a:pt x="47626" y="1689105"/>
                  </a:lnTo>
                  <a:lnTo>
                    <a:pt x="47626" y="1670055"/>
                  </a:lnTo>
                  <a:close/>
                </a:path>
                <a:path w="76835" h="2667000">
                  <a:moveTo>
                    <a:pt x="47626" y="1708155"/>
                  </a:moveTo>
                  <a:lnTo>
                    <a:pt x="28576" y="1708155"/>
                  </a:lnTo>
                  <a:lnTo>
                    <a:pt x="28576" y="1727205"/>
                  </a:lnTo>
                  <a:lnTo>
                    <a:pt x="47626" y="1727205"/>
                  </a:lnTo>
                  <a:lnTo>
                    <a:pt x="47626" y="1708155"/>
                  </a:lnTo>
                  <a:close/>
                </a:path>
                <a:path w="76835" h="2667000">
                  <a:moveTo>
                    <a:pt x="47626" y="1746255"/>
                  </a:moveTo>
                  <a:lnTo>
                    <a:pt x="28576" y="1746255"/>
                  </a:lnTo>
                  <a:lnTo>
                    <a:pt x="28576" y="1765305"/>
                  </a:lnTo>
                  <a:lnTo>
                    <a:pt x="47626" y="1765305"/>
                  </a:lnTo>
                  <a:lnTo>
                    <a:pt x="47626" y="1746255"/>
                  </a:lnTo>
                  <a:close/>
                </a:path>
                <a:path w="76835" h="2667000">
                  <a:moveTo>
                    <a:pt x="47626" y="1784355"/>
                  </a:moveTo>
                  <a:lnTo>
                    <a:pt x="28576" y="1784355"/>
                  </a:lnTo>
                  <a:lnTo>
                    <a:pt x="28576" y="1803405"/>
                  </a:lnTo>
                  <a:lnTo>
                    <a:pt x="47626" y="1803405"/>
                  </a:lnTo>
                  <a:lnTo>
                    <a:pt x="47626" y="1784355"/>
                  </a:lnTo>
                  <a:close/>
                </a:path>
                <a:path w="76835" h="2667000">
                  <a:moveTo>
                    <a:pt x="47626" y="1822455"/>
                  </a:moveTo>
                  <a:lnTo>
                    <a:pt x="28576" y="1822455"/>
                  </a:lnTo>
                  <a:lnTo>
                    <a:pt x="28576" y="1841505"/>
                  </a:lnTo>
                  <a:lnTo>
                    <a:pt x="47626" y="1841505"/>
                  </a:lnTo>
                  <a:lnTo>
                    <a:pt x="47626" y="1822455"/>
                  </a:lnTo>
                  <a:close/>
                </a:path>
                <a:path w="76835" h="2667000">
                  <a:moveTo>
                    <a:pt x="47626" y="1860555"/>
                  </a:moveTo>
                  <a:lnTo>
                    <a:pt x="28576" y="1860555"/>
                  </a:lnTo>
                  <a:lnTo>
                    <a:pt x="28576" y="1879605"/>
                  </a:lnTo>
                  <a:lnTo>
                    <a:pt x="47626" y="1879605"/>
                  </a:lnTo>
                  <a:lnTo>
                    <a:pt x="47626" y="1860555"/>
                  </a:lnTo>
                  <a:close/>
                </a:path>
                <a:path w="76835" h="2667000">
                  <a:moveTo>
                    <a:pt x="47626" y="1898655"/>
                  </a:moveTo>
                  <a:lnTo>
                    <a:pt x="28576" y="1898655"/>
                  </a:lnTo>
                  <a:lnTo>
                    <a:pt x="28576" y="1917705"/>
                  </a:lnTo>
                  <a:lnTo>
                    <a:pt x="47626" y="1917705"/>
                  </a:lnTo>
                  <a:lnTo>
                    <a:pt x="47626" y="1898655"/>
                  </a:lnTo>
                  <a:close/>
                </a:path>
                <a:path w="76835" h="2667000">
                  <a:moveTo>
                    <a:pt x="47626" y="1936755"/>
                  </a:moveTo>
                  <a:lnTo>
                    <a:pt x="28576" y="1936755"/>
                  </a:lnTo>
                  <a:lnTo>
                    <a:pt x="28576" y="1955805"/>
                  </a:lnTo>
                  <a:lnTo>
                    <a:pt x="47626" y="1955805"/>
                  </a:lnTo>
                  <a:lnTo>
                    <a:pt x="47626" y="1936755"/>
                  </a:lnTo>
                  <a:close/>
                </a:path>
                <a:path w="76835" h="2667000">
                  <a:moveTo>
                    <a:pt x="47626" y="1974855"/>
                  </a:moveTo>
                  <a:lnTo>
                    <a:pt x="28576" y="1974855"/>
                  </a:lnTo>
                  <a:lnTo>
                    <a:pt x="28576" y="1993905"/>
                  </a:lnTo>
                  <a:lnTo>
                    <a:pt x="47626" y="1993905"/>
                  </a:lnTo>
                  <a:lnTo>
                    <a:pt x="47626" y="1974855"/>
                  </a:lnTo>
                  <a:close/>
                </a:path>
                <a:path w="76835" h="2667000">
                  <a:moveTo>
                    <a:pt x="47626" y="2012955"/>
                  </a:moveTo>
                  <a:lnTo>
                    <a:pt x="28576" y="2012955"/>
                  </a:lnTo>
                  <a:lnTo>
                    <a:pt x="28576" y="2032005"/>
                  </a:lnTo>
                  <a:lnTo>
                    <a:pt x="47626" y="2032005"/>
                  </a:lnTo>
                  <a:lnTo>
                    <a:pt x="47626" y="2012955"/>
                  </a:lnTo>
                  <a:close/>
                </a:path>
                <a:path w="76835" h="2667000">
                  <a:moveTo>
                    <a:pt x="47626" y="2051055"/>
                  </a:moveTo>
                  <a:lnTo>
                    <a:pt x="28576" y="2051055"/>
                  </a:lnTo>
                  <a:lnTo>
                    <a:pt x="28576" y="2070105"/>
                  </a:lnTo>
                  <a:lnTo>
                    <a:pt x="47626" y="2070105"/>
                  </a:lnTo>
                  <a:lnTo>
                    <a:pt x="47626" y="2051055"/>
                  </a:lnTo>
                  <a:close/>
                </a:path>
                <a:path w="76835" h="2667000">
                  <a:moveTo>
                    <a:pt x="47626" y="2089155"/>
                  </a:moveTo>
                  <a:lnTo>
                    <a:pt x="28576" y="2089155"/>
                  </a:lnTo>
                  <a:lnTo>
                    <a:pt x="28576" y="2108205"/>
                  </a:lnTo>
                  <a:lnTo>
                    <a:pt x="47626" y="2108205"/>
                  </a:lnTo>
                  <a:lnTo>
                    <a:pt x="47626" y="2089155"/>
                  </a:lnTo>
                  <a:close/>
                </a:path>
                <a:path w="76835" h="2667000">
                  <a:moveTo>
                    <a:pt x="47626" y="2127255"/>
                  </a:moveTo>
                  <a:lnTo>
                    <a:pt x="28576" y="2127255"/>
                  </a:lnTo>
                  <a:lnTo>
                    <a:pt x="28576" y="2146305"/>
                  </a:lnTo>
                  <a:lnTo>
                    <a:pt x="47626" y="2146305"/>
                  </a:lnTo>
                  <a:lnTo>
                    <a:pt x="47626" y="2127255"/>
                  </a:lnTo>
                  <a:close/>
                </a:path>
                <a:path w="76835" h="2667000">
                  <a:moveTo>
                    <a:pt x="47626" y="2165355"/>
                  </a:moveTo>
                  <a:lnTo>
                    <a:pt x="28576" y="2165355"/>
                  </a:lnTo>
                  <a:lnTo>
                    <a:pt x="28576" y="2184405"/>
                  </a:lnTo>
                  <a:lnTo>
                    <a:pt x="47626" y="2184405"/>
                  </a:lnTo>
                  <a:lnTo>
                    <a:pt x="47626" y="2165355"/>
                  </a:lnTo>
                  <a:close/>
                </a:path>
                <a:path w="76835" h="2667000">
                  <a:moveTo>
                    <a:pt x="47626" y="2203455"/>
                  </a:moveTo>
                  <a:lnTo>
                    <a:pt x="28576" y="2203455"/>
                  </a:lnTo>
                  <a:lnTo>
                    <a:pt x="28576" y="2222505"/>
                  </a:lnTo>
                  <a:lnTo>
                    <a:pt x="47626" y="2222505"/>
                  </a:lnTo>
                  <a:lnTo>
                    <a:pt x="47626" y="2203455"/>
                  </a:lnTo>
                  <a:close/>
                </a:path>
                <a:path w="76835" h="2667000">
                  <a:moveTo>
                    <a:pt x="47626" y="2241555"/>
                  </a:moveTo>
                  <a:lnTo>
                    <a:pt x="28576" y="2241555"/>
                  </a:lnTo>
                  <a:lnTo>
                    <a:pt x="28576" y="2260605"/>
                  </a:lnTo>
                  <a:lnTo>
                    <a:pt x="47626" y="2260605"/>
                  </a:lnTo>
                  <a:lnTo>
                    <a:pt x="47626" y="2241555"/>
                  </a:lnTo>
                  <a:close/>
                </a:path>
                <a:path w="76835" h="2667000">
                  <a:moveTo>
                    <a:pt x="47626" y="2279655"/>
                  </a:moveTo>
                  <a:lnTo>
                    <a:pt x="28576" y="2279655"/>
                  </a:lnTo>
                  <a:lnTo>
                    <a:pt x="28576" y="2298705"/>
                  </a:lnTo>
                  <a:lnTo>
                    <a:pt x="47626" y="2298705"/>
                  </a:lnTo>
                  <a:lnTo>
                    <a:pt x="47626" y="2279655"/>
                  </a:lnTo>
                  <a:close/>
                </a:path>
                <a:path w="76835" h="2667000">
                  <a:moveTo>
                    <a:pt x="47626" y="2317755"/>
                  </a:moveTo>
                  <a:lnTo>
                    <a:pt x="28576" y="2317755"/>
                  </a:lnTo>
                  <a:lnTo>
                    <a:pt x="28576" y="2336805"/>
                  </a:lnTo>
                  <a:lnTo>
                    <a:pt x="47626" y="2336805"/>
                  </a:lnTo>
                  <a:lnTo>
                    <a:pt x="47626" y="2317755"/>
                  </a:lnTo>
                  <a:close/>
                </a:path>
                <a:path w="76835" h="2667000">
                  <a:moveTo>
                    <a:pt x="47626" y="2355855"/>
                  </a:moveTo>
                  <a:lnTo>
                    <a:pt x="28576" y="2355855"/>
                  </a:lnTo>
                  <a:lnTo>
                    <a:pt x="28576" y="2374905"/>
                  </a:lnTo>
                  <a:lnTo>
                    <a:pt x="47626" y="2374905"/>
                  </a:lnTo>
                  <a:lnTo>
                    <a:pt x="47626" y="2355855"/>
                  </a:lnTo>
                  <a:close/>
                </a:path>
                <a:path w="76835" h="2667000">
                  <a:moveTo>
                    <a:pt x="47626" y="2393955"/>
                  </a:moveTo>
                  <a:lnTo>
                    <a:pt x="28576" y="2393955"/>
                  </a:lnTo>
                  <a:lnTo>
                    <a:pt x="28576" y="2413005"/>
                  </a:lnTo>
                  <a:lnTo>
                    <a:pt x="47626" y="2413005"/>
                  </a:lnTo>
                  <a:lnTo>
                    <a:pt x="47626" y="2393955"/>
                  </a:lnTo>
                  <a:close/>
                </a:path>
                <a:path w="76835" h="2667000">
                  <a:moveTo>
                    <a:pt x="47626" y="2432055"/>
                  </a:moveTo>
                  <a:lnTo>
                    <a:pt x="28576" y="2432055"/>
                  </a:lnTo>
                  <a:lnTo>
                    <a:pt x="28576" y="2451105"/>
                  </a:lnTo>
                  <a:lnTo>
                    <a:pt x="47626" y="2451105"/>
                  </a:lnTo>
                  <a:lnTo>
                    <a:pt x="47626" y="2432055"/>
                  </a:lnTo>
                  <a:close/>
                </a:path>
                <a:path w="76835" h="2667000">
                  <a:moveTo>
                    <a:pt x="47626" y="2470155"/>
                  </a:moveTo>
                  <a:lnTo>
                    <a:pt x="28576" y="2470155"/>
                  </a:lnTo>
                  <a:lnTo>
                    <a:pt x="28576" y="2489205"/>
                  </a:lnTo>
                  <a:lnTo>
                    <a:pt x="47626" y="2489205"/>
                  </a:lnTo>
                  <a:lnTo>
                    <a:pt x="47626" y="2470155"/>
                  </a:lnTo>
                  <a:close/>
                </a:path>
                <a:path w="76835" h="2667000">
                  <a:moveTo>
                    <a:pt x="47626" y="2508255"/>
                  </a:moveTo>
                  <a:lnTo>
                    <a:pt x="28576" y="2508255"/>
                  </a:lnTo>
                  <a:lnTo>
                    <a:pt x="28576" y="2527305"/>
                  </a:lnTo>
                  <a:lnTo>
                    <a:pt x="47626" y="2527305"/>
                  </a:lnTo>
                  <a:lnTo>
                    <a:pt x="47626" y="2508255"/>
                  </a:lnTo>
                  <a:close/>
                </a:path>
                <a:path w="76835" h="2667000">
                  <a:moveTo>
                    <a:pt x="47626" y="2546355"/>
                  </a:moveTo>
                  <a:lnTo>
                    <a:pt x="28576" y="2546355"/>
                  </a:lnTo>
                  <a:lnTo>
                    <a:pt x="28576" y="2565405"/>
                  </a:lnTo>
                  <a:lnTo>
                    <a:pt x="47626" y="2565405"/>
                  </a:lnTo>
                  <a:lnTo>
                    <a:pt x="47626" y="2546355"/>
                  </a:lnTo>
                  <a:close/>
                </a:path>
                <a:path w="76835" h="2667000">
                  <a:moveTo>
                    <a:pt x="76201" y="2590800"/>
                  </a:moveTo>
                  <a:lnTo>
                    <a:pt x="1" y="2590800"/>
                  </a:lnTo>
                  <a:lnTo>
                    <a:pt x="38101" y="2667000"/>
                  </a:lnTo>
                  <a:lnTo>
                    <a:pt x="76201" y="2590800"/>
                  </a:lnTo>
                  <a:close/>
                </a:path>
                <a:path w="76835" h="2667000">
                  <a:moveTo>
                    <a:pt x="47626" y="2584455"/>
                  </a:moveTo>
                  <a:lnTo>
                    <a:pt x="28576" y="2584455"/>
                  </a:lnTo>
                  <a:lnTo>
                    <a:pt x="28576" y="2590800"/>
                  </a:lnTo>
                  <a:lnTo>
                    <a:pt x="47626" y="2590800"/>
                  </a:lnTo>
                  <a:lnTo>
                    <a:pt x="47626" y="25844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775325" y="2615533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860550" y="4214939"/>
              <a:ext cx="243204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734593" y="4173664"/>
              <a:ext cx="3054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O’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09801" y="4057650"/>
              <a:ext cx="1295400" cy="114935"/>
            </a:xfrm>
            <a:custGeom>
              <a:avLst/>
              <a:gdLst/>
              <a:ahLst/>
              <a:cxnLst/>
              <a:rect l="l" t="t" r="r" b="b"/>
              <a:pathLst>
                <a:path w="1295400" h="114935">
                  <a:moveTo>
                    <a:pt x="1123949" y="38101"/>
                  </a:moveTo>
                  <a:lnTo>
                    <a:pt x="1085849" y="38101"/>
                  </a:lnTo>
                  <a:lnTo>
                    <a:pt x="1085849" y="76201"/>
                  </a:lnTo>
                  <a:lnTo>
                    <a:pt x="1123949" y="76201"/>
                  </a:lnTo>
                  <a:lnTo>
                    <a:pt x="1123949" y="38101"/>
                  </a:lnTo>
                  <a:close/>
                </a:path>
                <a:path w="1295400" h="114935">
                  <a:moveTo>
                    <a:pt x="1047749" y="38101"/>
                  </a:moveTo>
                  <a:lnTo>
                    <a:pt x="1009650" y="38101"/>
                  </a:lnTo>
                  <a:lnTo>
                    <a:pt x="1009650" y="76201"/>
                  </a:lnTo>
                  <a:lnTo>
                    <a:pt x="1047749" y="76201"/>
                  </a:lnTo>
                  <a:lnTo>
                    <a:pt x="1047749" y="38101"/>
                  </a:lnTo>
                  <a:close/>
                </a:path>
                <a:path w="1295400" h="114935">
                  <a:moveTo>
                    <a:pt x="971550" y="38101"/>
                  </a:moveTo>
                  <a:lnTo>
                    <a:pt x="933450" y="38101"/>
                  </a:lnTo>
                  <a:lnTo>
                    <a:pt x="933450" y="76201"/>
                  </a:lnTo>
                  <a:lnTo>
                    <a:pt x="971550" y="76201"/>
                  </a:lnTo>
                  <a:lnTo>
                    <a:pt x="971550" y="38101"/>
                  </a:lnTo>
                  <a:close/>
                </a:path>
                <a:path w="1295400" h="114935">
                  <a:moveTo>
                    <a:pt x="895350" y="38101"/>
                  </a:moveTo>
                  <a:lnTo>
                    <a:pt x="857250" y="38101"/>
                  </a:lnTo>
                  <a:lnTo>
                    <a:pt x="857250" y="76201"/>
                  </a:lnTo>
                  <a:lnTo>
                    <a:pt x="895350" y="76201"/>
                  </a:lnTo>
                  <a:lnTo>
                    <a:pt x="895350" y="38101"/>
                  </a:lnTo>
                  <a:close/>
                </a:path>
                <a:path w="1295400" h="114935">
                  <a:moveTo>
                    <a:pt x="781050" y="38100"/>
                  </a:moveTo>
                  <a:lnTo>
                    <a:pt x="781050" y="76200"/>
                  </a:lnTo>
                  <a:lnTo>
                    <a:pt x="819150" y="76200"/>
                  </a:lnTo>
                  <a:lnTo>
                    <a:pt x="819150" y="38101"/>
                  </a:lnTo>
                  <a:lnTo>
                    <a:pt x="781050" y="38100"/>
                  </a:lnTo>
                  <a:close/>
                </a:path>
                <a:path w="1295400" h="114935">
                  <a:moveTo>
                    <a:pt x="742950" y="38100"/>
                  </a:moveTo>
                  <a:lnTo>
                    <a:pt x="704850" y="38100"/>
                  </a:lnTo>
                  <a:lnTo>
                    <a:pt x="704850" y="76200"/>
                  </a:lnTo>
                  <a:lnTo>
                    <a:pt x="742950" y="76200"/>
                  </a:lnTo>
                  <a:lnTo>
                    <a:pt x="742950" y="38100"/>
                  </a:lnTo>
                  <a:close/>
                </a:path>
                <a:path w="1295400" h="114935">
                  <a:moveTo>
                    <a:pt x="666750" y="38100"/>
                  </a:moveTo>
                  <a:lnTo>
                    <a:pt x="628650" y="38100"/>
                  </a:lnTo>
                  <a:lnTo>
                    <a:pt x="628650" y="76200"/>
                  </a:lnTo>
                  <a:lnTo>
                    <a:pt x="666750" y="76200"/>
                  </a:lnTo>
                  <a:lnTo>
                    <a:pt x="666750" y="38100"/>
                  </a:lnTo>
                  <a:close/>
                </a:path>
                <a:path w="1295400" h="114935">
                  <a:moveTo>
                    <a:pt x="590550" y="38100"/>
                  </a:moveTo>
                  <a:lnTo>
                    <a:pt x="552450" y="38100"/>
                  </a:lnTo>
                  <a:lnTo>
                    <a:pt x="552450" y="76200"/>
                  </a:lnTo>
                  <a:lnTo>
                    <a:pt x="590550" y="76200"/>
                  </a:lnTo>
                  <a:lnTo>
                    <a:pt x="590550" y="38100"/>
                  </a:lnTo>
                  <a:close/>
                </a:path>
                <a:path w="1295400" h="114935">
                  <a:moveTo>
                    <a:pt x="514350" y="38100"/>
                  </a:moveTo>
                  <a:lnTo>
                    <a:pt x="476250" y="38100"/>
                  </a:lnTo>
                  <a:lnTo>
                    <a:pt x="476250" y="76200"/>
                  </a:lnTo>
                  <a:lnTo>
                    <a:pt x="514350" y="76200"/>
                  </a:lnTo>
                  <a:lnTo>
                    <a:pt x="514350" y="38100"/>
                  </a:lnTo>
                  <a:close/>
                </a:path>
                <a:path w="1295400" h="114935">
                  <a:moveTo>
                    <a:pt x="438150" y="38100"/>
                  </a:moveTo>
                  <a:lnTo>
                    <a:pt x="400050" y="38100"/>
                  </a:lnTo>
                  <a:lnTo>
                    <a:pt x="400050" y="76200"/>
                  </a:lnTo>
                  <a:lnTo>
                    <a:pt x="438150" y="76200"/>
                  </a:lnTo>
                  <a:lnTo>
                    <a:pt x="438150" y="38100"/>
                  </a:lnTo>
                  <a:close/>
                </a:path>
                <a:path w="1295400" h="114935">
                  <a:moveTo>
                    <a:pt x="361950" y="38100"/>
                  </a:moveTo>
                  <a:lnTo>
                    <a:pt x="323850" y="38100"/>
                  </a:lnTo>
                  <a:lnTo>
                    <a:pt x="323850" y="76200"/>
                  </a:lnTo>
                  <a:lnTo>
                    <a:pt x="361950" y="76200"/>
                  </a:lnTo>
                  <a:lnTo>
                    <a:pt x="361950" y="38100"/>
                  </a:lnTo>
                  <a:close/>
                </a:path>
                <a:path w="1295400" h="114935">
                  <a:moveTo>
                    <a:pt x="285750" y="38100"/>
                  </a:moveTo>
                  <a:lnTo>
                    <a:pt x="247650" y="38100"/>
                  </a:lnTo>
                  <a:lnTo>
                    <a:pt x="247650" y="76200"/>
                  </a:lnTo>
                  <a:lnTo>
                    <a:pt x="285750" y="76200"/>
                  </a:lnTo>
                  <a:lnTo>
                    <a:pt x="285750" y="38100"/>
                  </a:lnTo>
                  <a:close/>
                </a:path>
                <a:path w="1295400" h="114935">
                  <a:moveTo>
                    <a:pt x="209550" y="38100"/>
                  </a:moveTo>
                  <a:lnTo>
                    <a:pt x="171450" y="38100"/>
                  </a:lnTo>
                  <a:lnTo>
                    <a:pt x="171450" y="76200"/>
                  </a:lnTo>
                  <a:lnTo>
                    <a:pt x="209550" y="76200"/>
                  </a:lnTo>
                  <a:lnTo>
                    <a:pt x="209550" y="38100"/>
                  </a:lnTo>
                  <a:close/>
                </a:path>
                <a:path w="1295400" h="114935">
                  <a:moveTo>
                    <a:pt x="1181099" y="1"/>
                  </a:moveTo>
                  <a:lnTo>
                    <a:pt x="1181099" y="38101"/>
                  </a:lnTo>
                  <a:lnTo>
                    <a:pt x="1162049" y="38101"/>
                  </a:lnTo>
                  <a:lnTo>
                    <a:pt x="1162049" y="76201"/>
                  </a:lnTo>
                  <a:lnTo>
                    <a:pt x="1181099" y="76201"/>
                  </a:lnTo>
                  <a:lnTo>
                    <a:pt x="1181099" y="114301"/>
                  </a:lnTo>
                  <a:lnTo>
                    <a:pt x="1295399" y="57151"/>
                  </a:lnTo>
                  <a:lnTo>
                    <a:pt x="1181099" y="1"/>
                  </a:lnTo>
                  <a:close/>
                </a:path>
                <a:path w="1295400" h="11493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33350" y="76200"/>
                  </a:lnTo>
                  <a:lnTo>
                    <a:pt x="1333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44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1400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5314" y="3505200"/>
              <a:ext cx="104139" cy="732155"/>
            </a:xfrm>
            <a:custGeom>
              <a:avLst/>
              <a:gdLst/>
              <a:ahLst/>
              <a:cxnLst/>
              <a:rect l="l" t="t" r="r" b="b"/>
              <a:pathLst>
                <a:path w="104139" h="732154">
                  <a:moveTo>
                    <a:pt x="34424" y="0"/>
                  </a:moveTo>
                  <a:lnTo>
                    <a:pt x="0" y="77929"/>
                  </a:lnTo>
                  <a:lnTo>
                    <a:pt x="76113" y="74297"/>
                  </a:lnTo>
                  <a:lnTo>
                    <a:pt x="34424" y="0"/>
                  </a:lnTo>
                  <a:close/>
                </a:path>
                <a:path w="104139" h="732154">
                  <a:moveTo>
                    <a:pt x="47687" y="78078"/>
                  </a:moveTo>
                  <a:lnTo>
                    <a:pt x="28658" y="78985"/>
                  </a:lnTo>
                  <a:lnTo>
                    <a:pt x="29566" y="98013"/>
                  </a:lnTo>
                  <a:lnTo>
                    <a:pt x="48595" y="97105"/>
                  </a:lnTo>
                  <a:lnTo>
                    <a:pt x="47687" y="78078"/>
                  </a:lnTo>
                  <a:close/>
                </a:path>
                <a:path w="104139" h="732154">
                  <a:moveTo>
                    <a:pt x="49503" y="116133"/>
                  </a:moveTo>
                  <a:lnTo>
                    <a:pt x="30474" y="117041"/>
                  </a:lnTo>
                  <a:lnTo>
                    <a:pt x="31382" y="136070"/>
                  </a:lnTo>
                  <a:lnTo>
                    <a:pt x="50411" y="135162"/>
                  </a:lnTo>
                  <a:lnTo>
                    <a:pt x="49503" y="116133"/>
                  </a:lnTo>
                  <a:close/>
                </a:path>
                <a:path w="104139" h="732154">
                  <a:moveTo>
                    <a:pt x="51319" y="154190"/>
                  </a:moveTo>
                  <a:lnTo>
                    <a:pt x="32291" y="155098"/>
                  </a:lnTo>
                  <a:lnTo>
                    <a:pt x="33199" y="174127"/>
                  </a:lnTo>
                  <a:lnTo>
                    <a:pt x="52227" y="173219"/>
                  </a:lnTo>
                  <a:lnTo>
                    <a:pt x="51319" y="154190"/>
                  </a:lnTo>
                  <a:close/>
                </a:path>
                <a:path w="104139" h="732154">
                  <a:moveTo>
                    <a:pt x="53135" y="192247"/>
                  </a:moveTo>
                  <a:lnTo>
                    <a:pt x="34107" y="193155"/>
                  </a:lnTo>
                  <a:lnTo>
                    <a:pt x="35015" y="212183"/>
                  </a:lnTo>
                  <a:lnTo>
                    <a:pt x="54043" y="211275"/>
                  </a:lnTo>
                  <a:lnTo>
                    <a:pt x="53135" y="192247"/>
                  </a:lnTo>
                  <a:close/>
                </a:path>
                <a:path w="104139" h="732154">
                  <a:moveTo>
                    <a:pt x="54951" y="230304"/>
                  </a:moveTo>
                  <a:lnTo>
                    <a:pt x="35923" y="231212"/>
                  </a:lnTo>
                  <a:lnTo>
                    <a:pt x="36831" y="250240"/>
                  </a:lnTo>
                  <a:lnTo>
                    <a:pt x="55859" y="249332"/>
                  </a:lnTo>
                  <a:lnTo>
                    <a:pt x="54951" y="230304"/>
                  </a:lnTo>
                  <a:close/>
                </a:path>
                <a:path w="104139" h="732154">
                  <a:moveTo>
                    <a:pt x="56767" y="268361"/>
                  </a:moveTo>
                  <a:lnTo>
                    <a:pt x="37739" y="269269"/>
                  </a:lnTo>
                  <a:lnTo>
                    <a:pt x="38647" y="288297"/>
                  </a:lnTo>
                  <a:lnTo>
                    <a:pt x="57675" y="287389"/>
                  </a:lnTo>
                  <a:lnTo>
                    <a:pt x="56767" y="268361"/>
                  </a:lnTo>
                  <a:close/>
                </a:path>
                <a:path w="104139" h="732154">
                  <a:moveTo>
                    <a:pt x="58583" y="306417"/>
                  </a:moveTo>
                  <a:lnTo>
                    <a:pt x="39555" y="307326"/>
                  </a:lnTo>
                  <a:lnTo>
                    <a:pt x="40463" y="326354"/>
                  </a:lnTo>
                  <a:lnTo>
                    <a:pt x="59491" y="325446"/>
                  </a:lnTo>
                  <a:lnTo>
                    <a:pt x="58583" y="306417"/>
                  </a:lnTo>
                  <a:close/>
                </a:path>
                <a:path w="104139" h="732154">
                  <a:moveTo>
                    <a:pt x="60399" y="344474"/>
                  </a:moveTo>
                  <a:lnTo>
                    <a:pt x="41371" y="345382"/>
                  </a:lnTo>
                  <a:lnTo>
                    <a:pt x="42279" y="364411"/>
                  </a:lnTo>
                  <a:lnTo>
                    <a:pt x="61307" y="363503"/>
                  </a:lnTo>
                  <a:lnTo>
                    <a:pt x="60399" y="344474"/>
                  </a:lnTo>
                  <a:close/>
                </a:path>
                <a:path w="104139" h="732154">
                  <a:moveTo>
                    <a:pt x="62216" y="382531"/>
                  </a:moveTo>
                  <a:lnTo>
                    <a:pt x="43187" y="383439"/>
                  </a:lnTo>
                  <a:lnTo>
                    <a:pt x="44095" y="402468"/>
                  </a:lnTo>
                  <a:lnTo>
                    <a:pt x="63124" y="401560"/>
                  </a:lnTo>
                  <a:lnTo>
                    <a:pt x="62216" y="382531"/>
                  </a:lnTo>
                  <a:close/>
                </a:path>
                <a:path w="104139" h="732154">
                  <a:moveTo>
                    <a:pt x="64032" y="420588"/>
                  </a:moveTo>
                  <a:lnTo>
                    <a:pt x="45003" y="421496"/>
                  </a:lnTo>
                  <a:lnTo>
                    <a:pt x="45911" y="440524"/>
                  </a:lnTo>
                  <a:lnTo>
                    <a:pt x="64940" y="439616"/>
                  </a:lnTo>
                  <a:lnTo>
                    <a:pt x="64032" y="420588"/>
                  </a:lnTo>
                  <a:close/>
                </a:path>
                <a:path w="104139" h="732154">
                  <a:moveTo>
                    <a:pt x="65848" y="458645"/>
                  </a:moveTo>
                  <a:lnTo>
                    <a:pt x="46819" y="459553"/>
                  </a:lnTo>
                  <a:lnTo>
                    <a:pt x="47727" y="478580"/>
                  </a:lnTo>
                  <a:lnTo>
                    <a:pt x="66756" y="477672"/>
                  </a:lnTo>
                  <a:lnTo>
                    <a:pt x="65848" y="458645"/>
                  </a:lnTo>
                  <a:close/>
                </a:path>
                <a:path w="104139" h="732154">
                  <a:moveTo>
                    <a:pt x="67664" y="496700"/>
                  </a:moveTo>
                  <a:lnTo>
                    <a:pt x="48635" y="497608"/>
                  </a:lnTo>
                  <a:lnTo>
                    <a:pt x="49543" y="516637"/>
                  </a:lnTo>
                  <a:lnTo>
                    <a:pt x="68572" y="515729"/>
                  </a:lnTo>
                  <a:lnTo>
                    <a:pt x="67664" y="496700"/>
                  </a:lnTo>
                  <a:close/>
                </a:path>
                <a:path w="104139" h="732154">
                  <a:moveTo>
                    <a:pt x="69480" y="534757"/>
                  </a:moveTo>
                  <a:lnTo>
                    <a:pt x="50452" y="535665"/>
                  </a:lnTo>
                  <a:lnTo>
                    <a:pt x="51360" y="554694"/>
                  </a:lnTo>
                  <a:lnTo>
                    <a:pt x="70388" y="553786"/>
                  </a:lnTo>
                  <a:lnTo>
                    <a:pt x="69480" y="534757"/>
                  </a:lnTo>
                  <a:close/>
                </a:path>
                <a:path w="104139" h="732154">
                  <a:moveTo>
                    <a:pt x="71296" y="572814"/>
                  </a:moveTo>
                  <a:lnTo>
                    <a:pt x="52268" y="573722"/>
                  </a:lnTo>
                  <a:lnTo>
                    <a:pt x="53176" y="592750"/>
                  </a:lnTo>
                  <a:lnTo>
                    <a:pt x="72204" y="591842"/>
                  </a:lnTo>
                  <a:lnTo>
                    <a:pt x="71296" y="572814"/>
                  </a:lnTo>
                  <a:close/>
                </a:path>
                <a:path w="104139" h="732154">
                  <a:moveTo>
                    <a:pt x="73112" y="610871"/>
                  </a:moveTo>
                  <a:lnTo>
                    <a:pt x="54084" y="611779"/>
                  </a:lnTo>
                  <a:lnTo>
                    <a:pt x="54992" y="630807"/>
                  </a:lnTo>
                  <a:lnTo>
                    <a:pt x="74020" y="629899"/>
                  </a:lnTo>
                  <a:lnTo>
                    <a:pt x="73112" y="610871"/>
                  </a:lnTo>
                  <a:close/>
                </a:path>
                <a:path w="104139" h="732154">
                  <a:moveTo>
                    <a:pt x="74928" y="648928"/>
                  </a:moveTo>
                  <a:lnTo>
                    <a:pt x="55900" y="649836"/>
                  </a:lnTo>
                  <a:lnTo>
                    <a:pt x="56202" y="656178"/>
                  </a:lnTo>
                  <a:lnTo>
                    <a:pt x="27660" y="657541"/>
                  </a:lnTo>
                  <a:lnTo>
                    <a:pt x="69348" y="731837"/>
                  </a:lnTo>
                  <a:lnTo>
                    <a:pt x="103171" y="655270"/>
                  </a:lnTo>
                  <a:lnTo>
                    <a:pt x="75230" y="655270"/>
                  </a:lnTo>
                  <a:lnTo>
                    <a:pt x="74928" y="648928"/>
                  </a:lnTo>
                  <a:close/>
                </a:path>
                <a:path w="104139" h="732154">
                  <a:moveTo>
                    <a:pt x="103772" y="653909"/>
                  </a:moveTo>
                  <a:lnTo>
                    <a:pt x="75230" y="655270"/>
                  </a:lnTo>
                  <a:lnTo>
                    <a:pt x="103171" y="655270"/>
                  </a:lnTo>
                  <a:lnTo>
                    <a:pt x="103772" y="65390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52862" y="3333750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956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14537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879340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66800" y="3379110"/>
              <a:ext cx="2134235" cy="99695"/>
            </a:xfrm>
            <a:custGeom>
              <a:avLst/>
              <a:gdLst/>
              <a:ahLst/>
              <a:cxnLst/>
              <a:rect l="l" t="t" r="r" b="b"/>
              <a:pathLst>
                <a:path w="2134235" h="99695">
                  <a:moveTo>
                    <a:pt x="2048098" y="0"/>
                  </a:moveTo>
                  <a:lnTo>
                    <a:pt x="2045181" y="767"/>
                  </a:lnTo>
                  <a:lnTo>
                    <a:pt x="2042530" y="5311"/>
                  </a:lnTo>
                  <a:lnTo>
                    <a:pt x="2043299" y="8227"/>
                  </a:lnTo>
                  <a:lnTo>
                    <a:pt x="2114550" y="49790"/>
                  </a:lnTo>
                  <a:lnTo>
                    <a:pt x="2114550" y="49987"/>
                  </a:lnTo>
                  <a:lnTo>
                    <a:pt x="2043299" y="91550"/>
                  </a:lnTo>
                  <a:lnTo>
                    <a:pt x="2042530" y="94466"/>
                  </a:lnTo>
                  <a:lnTo>
                    <a:pt x="2044519" y="97873"/>
                  </a:lnTo>
                  <a:lnTo>
                    <a:pt x="2045580" y="98634"/>
                  </a:lnTo>
                  <a:lnTo>
                    <a:pt x="2047937" y="99254"/>
                  </a:lnTo>
                  <a:lnTo>
                    <a:pt x="2049233" y="99114"/>
                  </a:lnTo>
                  <a:lnTo>
                    <a:pt x="2133621" y="49888"/>
                  </a:lnTo>
                  <a:lnTo>
                    <a:pt x="2048098" y="0"/>
                  </a:lnTo>
                  <a:close/>
                </a:path>
                <a:path w="2134235" h="99695">
                  <a:moveTo>
                    <a:pt x="2047875" y="45125"/>
                  </a:moveTo>
                  <a:lnTo>
                    <a:pt x="2038350" y="45125"/>
                  </a:lnTo>
                  <a:lnTo>
                    <a:pt x="2038350" y="54650"/>
                  </a:lnTo>
                  <a:lnTo>
                    <a:pt x="2047875" y="54650"/>
                  </a:lnTo>
                  <a:lnTo>
                    <a:pt x="2047875" y="45125"/>
                  </a:lnTo>
                  <a:close/>
                </a:path>
                <a:path w="2134235" h="99695">
                  <a:moveTo>
                    <a:pt x="2066925" y="45125"/>
                  </a:moveTo>
                  <a:lnTo>
                    <a:pt x="2057400" y="45125"/>
                  </a:lnTo>
                  <a:lnTo>
                    <a:pt x="2057400" y="54650"/>
                  </a:lnTo>
                  <a:lnTo>
                    <a:pt x="2066925" y="54650"/>
                  </a:lnTo>
                  <a:lnTo>
                    <a:pt x="2066925" y="45125"/>
                  </a:lnTo>
                  <a:close/>
                </a:path>
                <a:path w="2134235" h="99695">
                  <a:moveTo>
                    <a:pt x="2085975" y="45125"/>
                  </a:moveTo>
                  <a:lnTo>
                    <a:pt x="2076450" y="45125"/>
                  </a:lnTo>
                  <a:lnTo>
                    <a:pt x="2076450" y="54650"/>
                  </a:lnTo>
                  <a:lnTo>
                    <a:pt x="2085975" y="54650"/>
                  </a:lnTo>
                  <a:lnTo>
                    <a:pt x="2085975" y="45125"/>
                  </a:lnTo>
                  <a:close/>
                </a:path>
                <a:path w="2134235" h="99695">
                  <a:moveTo>
                    <a:pt x="2105025" y="45125"/>
                  </a:moveTo>
                  <a:lnTo>
                    <a:pt x="2095500" y="45125"/>
                  </a:lnTo>
                  <a:lnTo>
                    <a:pt x="2095500" y="54650"/>
                  </a:lnTo>
                  <a:lnTo>
                    <a:pt x="2105025" y="54650"/>
                  </a:lnTo>
                  <a:lnTo>
                    <a:pt x="2105025" y="45125"/>
                  </a:lnTo>
                  <a:close/>
                </a:path>
                <a:path w="2134235" h="99695">
                  <a:moveTo>
                    <a:pt x="2028825" y="45125"/>
                  </a:moveTo>
                  <a:lnTo>
                    <a:pt x="2019300" y="45125"/>
                  </a:lnTo>
                  <a:lnTo>
                    <a:pt x="2019300" y="54650"/>
                  </a:lnTo>
                  <a:lnTo>
                    <a:pt x="2028825" y="54650"/>
                  </a:lnTo>
                  <a:lnTo>
                    <a:pt x="2028825" y="45125"/>
                  </a:lnTo>
                  <a:close/>
                </a:path>
                <a:path w="2134235" h="99695">
                  <a:moveTo>
                    <a:pt x="2009775" y="45125"/>
                  </a:moveTo>
                  <a:lnTo>
                    <a:pt x="2000250" y="45125"/>
                  </a:lnTo>
                  <a:lnTo>
                    <a:pt x="2000250" y="54650"/>
                  </a:lnTo>
                  <a:lnTo>
                    <a:pt x="2009775" y="54650"/>
                  </a:lnTo>
                  <a:lnTo>
                    <a:pt x="2009775" y="45125"/>
                  </a:lnTo>
                  <a:close/>
                </a:path>
                <a:path w="2134235" h="99695">
                  <a:moveTo>
                    <a:pt x="1990725" y="45125"/>
                  </a:moveTo>
                  <a:lnTo>
                    <a:pt x="1981200" y="45125"/>
                  </a:lnTo>
                  <a:lnTo>
                    <a:pt x="1981200" y="54650"/>
                  </a:lnTo>
                  <a:lnTo>
                    <a:pt x="1990725" y="54650"/>
                  </a:lnTo>
                  <a:lnTo>
                    <a:pt x="1990725" y="45125"/>
                  </a:lnTo>
                  <a:close/>
                </a:path>
                <a:path w="2134235" h="99695">
                  <a:moveTo>
                    <a:pt x="1971675" y="45125"/>
                  </a:moveTo>
                  <a:lnTo>
                    <a:pt x="1962150" y="45125"/>
                  </a:lnTo>
                  <a:lnTo>
                    <a:pt x="1962150" y="54650"/>
                  </a:lnTo>
                  <a:lnTo>
                    <a:pt x="1971675" y="54650"/>
                  </a:lnTo>
                  <a:lnTo>
                    <a:pt x="1971675" y="45125"/>
                  </a:lnTo>
                  <a:close/>
                </a:path>
                <a:path w="2134235" h="99695">
                  <a:moveTo>
                    <a:pt x="1952625" y="45125"/>
                  </a:moveTo>
                  <a:lnTo>
                    <a:pt x="1943100" y="45125"/>
                  </a:lnTo>
                  <a:lnTo>
                    <a:pt x="1943100" y="54650"/>
                  </a:lnTo>
                  <a:lnTo>
                    <a:pt x="1952625" y="54650"/>
                  </a:lnTo>
                  <a:lnTo>
                    <a:pt x="1952625" y="45125"/>
                  </a:lnTo>
                  <a:close/>
                </a:path>
                <a:path w="2134235" h="99695">
                  <a:moveTo>
                    <a:pt x="1933575" y="45125"/>
                  </a:moveTo>
                  <a:lnTo>
                    <a:pt x="1924050" y="45125"/>
                  </a:lnTo>
                  <a:lnTo>
                    <a:pt x="1924050" y="54650"/>
                  </a:lnTo>
                  <a:lnTo>
                    <a:pt x="1933575" y="54650"/>
                  </a:lnTo>
                  <a:lnTo>
                    <a:pt x="1933575" y="45125"/>
                  </a:lnTo>
                  <a:close/>
                </a:path>
                <a:path w="2134235" h="99695">
                  <a:moveTo>
                    <a:pt x="1914525" y="45125"/>
                  </a:moveTo>
                  <a:lnTo>
                    <a:pt x="1905000" y="45125"/>
                  </a:lnTo>
                  <a:lnTo>
                    <a:pt x="1905000" y="54650"/>
                  </a:lnTo>
                  <a:lnTo>
                    <a:pt x="1914525" y="54650"/>
                  </a:lnTo>
                  <a:lnTo>
                    <a:pt x="1914525" y="45125"/>
                  </a:lnTo>
                  <a:close/>
                </a:path>
                <a:path w="2134235" h="99695">
                  <a:moveTo>
                    <a:pt x="1895475" y="45125"/>
                  </a:moveTo>
                  <a:lnTo>
                    <a:pt x="1885950" y="45125"/>
                  </a:lnTo>
                  <a:lnTo>
                    <a:pt x="1885950" y="54650"/>
                  </a:lnTo>
                  <a:lnTo>
                    <a:pt x="1895475" y="54650"/>
                  </a:lnTo>
                  <a:lnTo>
                    <a:pt x="1895475" y="45125"/>
                  </a:lnTo>
                  <a:close/>
                </a:path>
                <a:path w="2134235" h="99695">
                  <a:moveTo>
                    <a:pt x="1876425" y="45125"/>
                  </a:moveTo>
                  <a:lnTo>
                    <a:pt x="1866900" y="45125"/>
                  </a:lnTo>
                  <a:lnTo>
                    <a:pt x="1866900" y="54650"/>
                  </a:lnTo>
                  <a:lnTo>
                    <a:pt x="1876425" y="54650"/>
                  </a:lnTo>
                  <a:lnTo>
                    <a:pt x="1876425" y="45125"/>
                  </a:lnTo>
                  <a:close/>
                </a:path>
                <a:path w="2134235" h="99695">
                  <a:moveTo>
                    <a:pt x="1857375" y="45125"/>
                  </a:moveTo>
                  <a:lnTo>
                    <a:pt x="1847850" y="45125"/>
                  </a:lnTo>
                  <a:lnTo>
                    <a:pt x="1847850" y="54650"/>
                  </a:lnTo>
                  <a:lnTo>
                    <a:pt x="1857375" y="54650"/>
                  </a:lnTo>
                  <a:lnTo>
                    <a:pt x="1857375" y="45125"/>
                  </a:lnTo>
                  <a:close/>
                </a:path>
                <a:path w="2134235" h="99695">
                  <a:moveTo>
                    <a:pt x="1838325" y="45125"/>
                  </a:moveTo>
                  <a:lnTo>
                    <a:pt x="1828800" y="45125"/>
                  </a:lnTo>
                  <a:lnTo>
                    <a:pt x="1828800" y="54650"/>
                  </a:lnTo>
                  <a:lnTo>
                    <a:pt x="1838325" y="54650"/>
                  </a:lnTo>
                  <a:lnTo>
                    <a:pt x="1838325" y="45125"/>
                  </a:lnTo>
                  <a:close/>
                </a:path>
                <a:path w="2134235" h="99695">
                  <a:moveTo>
                    <a:pt x="1819275" y="45125"/>
                  </a:moveTo>
                  <a:lnTo>
                    <a:pt x="1809750" y="45125"/>
                  </a:lnTo>
                  <a:lnTo>
                    <a:pt x="1809750" y="54650"/>
                  </a:lnTo>
                  <a:lnTo>
                    <a:pt x="1819275" y="54650"/>
                  </a:lnTo>
                  <a:lnTo>
                    <a:pt x="1819275" y="45125"/>
                  </a:lnTo>
                  <a:close/>
                </a:path>
                <a:path w="2134235" h="99695">
                  <a:moveTo>
                    <a:pt x="1800225" y="45125"/>
                  </a:moveTo>
                  <a:lnTo>
                    <a:pt x="1790700" y="45125"/>
                  </a:lnTo>
                  <a:lnTo>
                    <a:pt x="1790700" y="54650"/>
                  </a:lnTo>
                  <a:lnTo>
                    <a:pt x="1800225" y="54650"/>
                  </a:lnTo>
                  <a:lnTo>
                    <a:pt x="1800225" y="45125"/>
                  </a:lnTo>
                  <a:close/>
                </a:path>
                <a:path w="2134235" h="99695">
                  <a:moveTo>
                    <a:pt x="1781175" y="45125"/>
                  </a:moveTo>
                  <a:lnTo>
                    <a:pt x="1771650" y="45125"/>
                  </a:lnTo>
                  <a:lnTo>
                    <a:pt x="1771650" y="54650"/>
                  </a:lnTo>
                  <a:lnTo>
                    <a:pt x="1781175" y="54650"/>
                  </a:lnTo>
                  <a:lnTo>
                    <a:pt x="1781175" y="45125"/>
                  </a:lnTo>
                  <a:close/>
                </a:path>
                <a:path w="2134235" h="99695">
                  <a:moveTo>
                    <a:pt x="1762125" y="45125"/>
                  </a:moveTo>
                  <a:lnTo>
                    <a:pt x="1752600" y="45125"/>
                  </a:lnTo>
                  <a:lnTo>
                    <a:pt x="1752600" y="54650"/>
                  </a:lnTo>
                  <a:lnTo>
                    <a:pt x="1762125" y="54650"/>
                  </a:lnTo>
                  <a:lnTo>
                    <a:pt x="1762125" y="45125"/>
                  </a:lnTo>
                  <a:close/>
                </a:path>
                <a:path w="2134235" h="99695">
                  <a:moveTo>
                    <a:pt x="1743075" y="45125"/>
                  </a:moveTo>
                  <a:lnTo>
                    <a:pt x="1733550" y="45125"/>
                  </a:lnTo>
                  <a:lnTo>
                    <a:pt x="1733550" y="54650"/>
                  </a:lnTo>
                  <a:lnTo>
                    <a:pt x="1743075" y="54650"/>
                  </a:lnTo>
                  <a:lnTo>
                    <a:pt x="1743075" y="45125"/>
                  </a:lnTo>
                  <a:close/>
                </a:path>
                <a:path w="2134235" h="99695">
                  <a:moveTo>
                    <a:pt x="1724025" y="45125"/>
                  </a:moveTo>
                  <a:lnTo>
                    <a:pt x="1714500" y="45125"/>
                  </a:lnTo>
                  <a:lnTo>
                    <a:pt x="1714500" y="54650"/>
                  </a:lnTo>
                  <a:lnTo>
                    <a:pt x="1724025" y="54650"/>
                  </a:lnTo>
                  <a:lnTo>
                    <a:pt x="1724025" y="45125"/>
                  </a:lnTo>
                  <a:close/>
                </a:path>
                <a:path w="2134235" h="99695">
                  <a:moveTo>
                    <a:pt x="1704975" y="45125"/>
                  </a:moveTo>
                  <a:lnTo>
                    <a:pt x="1695450" y="45125"/>
                  </a:lnTo>
                  <a:lnTo>
                    <a:pt x="1695450" y="54650"/>
                  </a:lnTo>
                  <a:lnTo>
                    <a:pt x="1704975" y="54650"/>
                  </a:lnTo>
                  <a:lnTo>
                    <a:pt x="1704975" y="45125"/>
                  </a:lnTo>
                  <a:close/>
                </a:path>
                <a:path w="2134235" h="99695">
                  <a:moveTo>
                    <a:pt x="1685925" y="45125"/>
                  </a:moveTo>
                  <a:lnTo>
                    <a:pt x="1676400" y="45125"/>
                  </a:lnTo>
                  <a:lnTo>
                    <a:pt x="1676400" y="54650"/>
                  </a:lnTo>
                  <a:lnTo>
                    <a:pt x="1685925" y="54650"/>
                  </a:lnTo>
                  <a:lnTo>
                    <a:pt x="1685925" y="45125"/>
                  </a:lnTo>
                  <a:close/>
                </a:path>
                <a:path w="2134235" h="99695">
                  <a:moveTo>
                    <a:pt x="1666875" y="45125"/>
                  </a:moveTo>
                  <a:lnTo>
                    <a:pt x="1657350" y="45125"/>
                  </a:lnTo>
                  <a:lnTo>
                    <a:pt x="1657350" y="54650"/>
                  </a:lnTo>
                  <a:lnTo>
                    <a:pt x="1666875" y="54650"/>
                  </a:lnTo>
                  <a:lnTo>
                    <a:pt x="1666875" y="45125"/>
                  </a:lnTo>
                  <a:close/>
                </a:path>
                <a:path w="21342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21342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21342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21342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21342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21342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21342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21342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21342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21342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21342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21342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21342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21342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21342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2134235" h="99695">
                  <a:moveTo>
                    <a:pt x="1362075" y="45125"/>
                  </a:moveTo>
                  <a:lnTo>
                    <a:pt x="1352550" y="45126"/>
                  </a:lnTo>
                  <a:lnTo>
                    <a:pt x="1352550" y="54651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2134235" h="99695">
                  <a:moveTo>
                    <a:pt x="1343025" y="45126"/>
                  </a:moveTo>
                  <a:lnTo>
                    <a:pt x="1333500" y="45126"/>
                  </a:lnTo>
                  <a:lnTo>
                    <a:pt x="1333500" y="54651"/>
                  </a:lnTo>
                  <a:lnTo>
                    <a:pt x="1343025" y="54651"/>
                  </a:lnTo>
                  <a:lnTo>
                    <a:pt x="1343025" y="45126"/>
                  </a:lnTo>
                  <a:close/>
                </a:path>
                <a:path w="2134235" h="99695">
                  <a:moveTo>
                    <a:pt x="1323975" y="45126"/>
                  </a:moveTo>
                  <a:lnTo>
                    <a:pt x="1314450" y="45126"/>
                  </a:lnTo>
                  <a:lnTo>
                    <a:pt x="1314450" y="54651"/>
                  </a:lnTo>
                  <a:lnTo>
                    <a:pt x="1323975" y="54651"/>
                  </a:lnTo>
                  <a:lnTo>
                    <a:pt x="1323975" y="45126"/>
                  </a:lnTo>
                  <a:close/>
                </a:path>
                <a:path w="2134235" h="99695">
                  <a:moveTo>
                    <a:pt x="1304925" y="45126"/>
                  </a:moveTo>
                  <a:lnTo>
                    <a:pt x="1295400" y="45126"/>
                  </a:lnTo>
                  <a:lnTo>
                    <a:pt x="1295400" y="54651"/>
                  </a:lnTo>
                  <a:lnTo>
                    <a:pt x="1304925" y="54651"/>
                  </a:lnTo>
                  <a:lnTo>
                    <a:pt x="1304925" y="45126"/>
                  </a:lnTo>
                  <a:close/>
                </a:path>
                <a:path w="2134235" h="99695">
                  <a:moveTo>
                    <a:pt x="1285875" y="45126"/>
                  </a:moveTo>
                  <a:lnTo>
                    <a:pt x="1276350" y="45126"/>
                  </a:lnTo>
                  <a:lnTo>
                    <a:pt x="1276350" y="54651"/>
                  </a:lnTo>
                  <a:lnTo>
                    <a:pt x="1285875" y="54651"/>
                  </a:lnTo>
                  <a:lnTo>
                    <a:pt x="1285875" y="45126"/>
                  </a:lnTo>
                  <a:close/>
                </a:path>
                <a:path w="2134235" h="99695">
                  <a:moveTo>
                    <a:pt x="1266825" y="45126"/>
                  </a:moveTo>
                  <a:lnTo>
                    <a:pt x="1257300" y="45126"/>
                  </a:lnTo>
                  <a:lnTo>
                    <a:pt x="1257300" y="54651"/>
                  </a:lnTo>
                  <a:lnTo>
                    <a:pt x="1266825" y="54651"/>
                  </a:lnTo>
                  <a:lnTo>
                    <a:pt x="1266825" y="45126"/>
                  </a:lnTo>
                  <a:close/>
                </a:path>
                <a:path w="2134235" h="99695">
                  <a:moveTo>
                    <a:pt x="1247775" y="45126"/>
                  </a:moveTo>
                  <a:lnTo>
                    <a:pt x="1238250" y="45126"/>
                  </a:lnTo>
                  <a:lnTo>
                    <a:pt x="1238250" y="54651"/>
                  </a:lnTo>
                  <a:lnTo>
                    <a:pt x="1247775" y="54651"/>
                  </a:lnTo>
                  <a:lnTo>
                    <a:pt x="1247775" y="45126"/>
                  </a:lnTo>
                  <a:close/>
                </a:path>
                <a:path w="2134235" h="99695">
                  <a:moveTo>
                    <a:pt x="1228725" y="45126"/>
                  </a:moveTo>
                  <a:lnTo>
                    <a:pt x="1219200" y="45126"/>
                  </a:lnTo>
                  <a:lnTo>
                    <a:pt x="1219200" y="54651"/>
                  </a:lnTo>
                  <a:lnTo>
                    <a:pt x="1228725" y="54651"/>
                  </a:lnTo>
                  <a:lnTo>
                    <a:pt x="1228725" y="45126"/>
                  </a:lnTo>
                  <a:close/>
                </a:path>
                <a:path w="2134235" h="99695">
                  <a:moveTo>
                    <a:pt x="1209675" y="45126"/>
                  </a:moveTo>
                  <a:lnTo>
                    <a:pt x="1200150" y="45126"/>
                  </a:lnTo>
                  <a:lnTo>
                    <a:pt x="1200150" y="54651"/>
                  </a:lnTo>
                  <a:lnTo>
                    <a:pt x="1209675" y="54651"/>
                  </a:lnTo>
                  <a:lnTo>
                    <a:pt x="1209675" y="45126"/>
                  </a:lnTo>
                  <a:close/>
                </a:path>
                <a:path w="2134235" h="99695">
                  <a:moveTo>
                    <a:pt x="1190625" y="45126"/>
                  </a:moveTo>
                  <a:lnTo>
                    <a:pt x="1181100" y="45126"/>
                  </a:lnTo>
                  <a:lnTo>
                    <a:pt x="1181100" y="54651"/>
                  </a:lnTo>
                  <a:lnTo>
                    <a:pt x="1190625" y="54651"/>
                  </a:lnTo>
                  <a:lnTo>
                    <a:pt x="1190625" y="45126"/>
                  </a:lnTo>
                  <a:close/>
                </a:path>
                <a:path w="2134235" h="99695">
                  <a:moveTo>
                    <a:pt x="1171575" y="45126"/>
                  </a:moveTo>
                  <a:lnTo>
                    <a:pt x="1162050" y="45126"/>
                  </a:lnTo>
                  <a:lnTo>
                    <a:pt x="1162050" y="54651"/>
                  </a:lnTo>
                  <a:lnTo>
                    <a:pt x="1171575" y="54651"/>
                  </a:lnTo>
                  <a:lnTo>
                    <a:pt x="1171575" y="45126"/>
                  </a:lnTo>
                  <a:close/>
                </a:path>
                <a:path w="2134235" h="99695">
                  <a:moveTo>
                    <a:pt x="1152525" y="45126"/>
                  </a:moveTo>
                  <a:lnTo>
                    <a:pt x="1143000" y="45126"/>
                  </a:lnTo>
                  <a:lnTo>
                    <a:pt x="1143000" y="54651"/>
                  </a:lnTo>
                  <a:lnTo>
                    <a:pt x="1152525" y="54651"/>
                  </a:lnTo>
                  <a:lnTo>
                    <a:pt x="1152525" y="45126"/>
                  </a:lnTo>
                  <a:close/>
                </a:path>
                <a:path w="2134235" h="99695">
                  <a:moveTo>
                    <a:pt x="1133475" y="45126"/>
                  </a:moveTo>
                  <a:lnTo>
                    <a:pt x="1123950" y="45126"/>
                  </a:lnTo>
                  <a:lnTo>
                    <a:pt x="1123950" y="54651"/>
                  </a:lnTo>
                  <a:lnTo>
                    <a:pt x="1133475" y="54651"/>
                  </a:lnTo>
                  <a:lnTo>
                    <a:pt x="1133475" y="45126"/>
                  </a:lnTo>
                  <a:close/>
                </a:path>
                <a:path w="2134235" h="99695">
                  <a:moveTo>
                    <a:pt x="1114425" y="45126"/>
                  </a:moveTo>
                  <a:lnTo>
                    <a:pt x="1104900" y="45126"/>
                  </a:lnTo>
                  <a:lnTo>
                    <a:pt x="1104900" y="54651"/>
                  </a:lnTo>
                  <a:lnTo>
                    <a:pt x="1114425" y="54651"/>
                  </a:lnTo>
                  <a:lnTo>
                    <a:pt x="1114425" y="45126"/>
                  </a:lnTo>
                  <a:close/>
                </a:path>
                <a:path w="2134235" h="99695">
                  <a:moveTo>
                    <a:pt x="1095375" y="45126"/>
                  </a:moveTo>
                  <a:lnTo>
                    <a:pt x="1085850" y="45126"/>
                  </a:lnTo>
                  <a:lnTo>
                    <a:pt x="1085850" y="54651"/>
                  </a:lnTo>
                  <a:lnTo>
                    <a:pt x="1095375" y="54651"/>
                  </a:lnTo>
                  <a:lnTo>
                    <a:pt x="1095375" y="45126"/>
                  </a:lnTo>
                  <a:close/>
                </a:path>
                <a:path w="2134235" h="99695">
                  <a:moveTo>
                    <a:pt x="1076325" y="45126"/>
                  </a:moveTo>
                  <a:lnTo>
                    <a:pt x="1066800" y="45126"/>
                  </a:lnTo>
                  <a:lnTo>
                    <a:pt x="1066800" y="54651"/>
                  </a:lnTo>
                  <a:lnTo>
                    <a:pt x="1076325" y="54651"/>
                  </a:lnTo>
                  <a:lnTo>
                    <a:pt x="1076325" y="45126"/>
                  </a:lnTo>
                  <a:close/>
                </a:path>
                <a:path w="21342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21342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21342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21342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21342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21342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21342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21342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21342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21342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21342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21342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21342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21342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21342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21342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21342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21342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21342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21342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21342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21342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21342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21342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21342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21342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21342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21342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21342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21342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21342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21342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21342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21342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21342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21342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21342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21342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21342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21342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21342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21342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21342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21342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21342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21342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21342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21342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21342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21342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21342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21342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21342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21342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21342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21342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3126739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2854" y="2621202"/>
              <a:ext cx="78676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(0, </a:t>
              </a:r>
              <a:r>
                <a:rPr sz="1600" spc="-20" dirty="0">
                  <a:latin typeface="Arial"/>
                  <a:cs typeface="Arial"/>
                </a:rPr>
                <a:t>p</a:t>
              </a:r>
              <a:r>
                <a:rPr sz="1575" spc="-30" baseline="-18518" dirty="0">
                  <a:latin typeface="Arial"/>
                  <a:cs typeface="Arial"/>
                </a:rPr>
                <a:t>v</a:t>
              </a:r>
              <a:r>
                <a:rPr sz="1600" spc="-20" dirty="0">
                  <a:latin typeface="Arial"/>
                  <a:cs typeface="Arial"/>
                </a:rPr>
                <a:t>,</a:t>
              </a:r>
              <a:r>
                <a:rPr sz="1600" spc="-45" dirty="0">
                  <a:latin typeface="Arial"/>
                  <a:cs typeface="Arial"/>
                </a:rPr>
                <a:t> </a:t>
              </a:r>
              <a:r>
                <a:rPr sz="1600" spc="-5" dirty="0">
                  <a:latin typeface="Arial"/>
                  <a:cs typeface="Arial"/>
                </a:rPr>
                <a:t>1)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32839" y="2964179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4">
                  <a:moveTo>
                    <a:pt x="140865" y="243586"/>
                  </a:moveTo>
                  <a:lnTo>
                    <a:pt x="133417" y="246613"/>
                  </a:lnTo>
                  <a:lnTo>
                    <a:pt x="127964" y="259539"/>
                  </a:lnTo>
                  <a:lnTo>
                    <a:pt x="130993" y="266988"/>
                  </a:lnTo>
                  <a:lnTo>
                    <a:pt x="238795" y="312466"/>
                  </a:lnTo>
                  <a:lnTo>
                    <a:pt x="232983" y="262342"/>
                  </a:lnTo>
                  <a:lnTo>
                    <a:pt x="185326" y="262342"/>
                  </a:lnTo>
                  <a:lnTo>
                    <a:pt x="140865" y="243586"/>
                  </a:lnTo>
                  <a:close/>
                </a:path>
                <a:path w="239394" h="313054">
                  <a:moveTo>
                    <a:pt x="20319" y="0"/>
                  </a:moveTo>
                  <a:lnTo>
                    <a:pt x="0" y="15240"/>
                  </a:lnTo>
                  <a:lnTo>
                    <a:pt x="185326" y="262342"/>
                  </a:lnTo>
                  <a:lnTo>
                    <a:pt x="232983" y="262342"/>
                  </a:lnTo>
                  <a:lnTo>
                    <a:pt x="231216" y="247102"/>
                  </a:lnTo>
                  <a:lnTo>
                    <a:pt x="205646" y="247102"/>
                  </a:lnTo>
                  <a:lnTo>
                    <a:pt x="20319" y="0"/>
                  </a:lnTo>
                  <a:close/>
                </a:path>
                <a:path w="239394" h="313054">
                  <a:moveTo>
                    <a:pt x="219016" y="191249"/>
                  </a:moveTo>
                  <a:lnTo>
                    <a:pt x="205082" y="192866"/>
                  </a:lnTo>
                  <a:lnTo>
                    <a:pt x="200088" y="199169"/>
                  </a:lnTo>
                  <a:lnTo>
                    <a:pt x="205646" y="247102"/>
                  </a:lnTo>
                  <a:lnTo>
                    <a:pt x="231216" y="247102"/>
                  </a:lnTo>
                  <a:lnTo>
                    <a:pt x="225319" y="196242"/>
                  </a:lnTo>
                  <a:lnTo>
                    <a:pt x="219016" y="1912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697507" y="4849062"/>
                <a:ext cx="3251468" cy="62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:r>
                  <a:rPr lang="zh-CN" altLang="en-US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视差</a:t>
                </a:r>
                <a14:m>
                  <m:oMath xmlns:m="http://schemas.openxmlformats.org/officeDocument/2006/math">
                    <m:r>
                      <a:rPr lang="en-US" altLang="zh-CN" sz="2400" b="0" i="0" spc="60" dirty="0" smtClean="0"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pc="60" dirty="0" smtClean="0">
                        <a:latin typeface="Arial Unicode MS"/>
                        <a:cs typeface="Arial Unicode MS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pc="60" dirty="0" smtClean="0">
                        <a:latin typeface="Arial Unicode MS"/>
                        <a:cs typeface="Arial Unicode MS"/>
                      </a:rPr>
                      <m:t> </m:t>
                    </m:r>
                    <m:sSub>
                      <m:sSubPr>
                        <m:ctrlPr>
                          <a:rPr lang="en-US" altLang="zh-CN" sz="240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cs typeface="Arial Unicode MS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ea typeface="Cambria Math"/>
                        <a:cs typeface="Arial Unicode MS"/>
                      </a:rPr>
                      <m:t>∝</m:t>
                    </m:r>
                    <m:f>
                      <m:f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ea typeface="Cambria Math"/>
                            <a:cs typeface="Arial Unicode MS"/>
                          </a:rPr>
                        </m:ctrlPr>
                      </m:fPr>
                      <m:num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𝐵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∙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07" y="4849062"/>
                <a:ext cx="3251468" cy="625941"/>
              </a:xfrm>
              <a:prstGeom prst="rect">
                <a:avLst/>
              </a:prstGeom>
              <a:blipFill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90600"/>
            <a:ext cx="3048000" cy="2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400" y="990600"/>
            <a:ext cx="30480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3733800"/>
            <a:ext cx="3048000" cy="254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4739" y="11874"/>
            <a:ext cx="4062729" cy="810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视差图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00" spc="25" dirty="0">
                <a:hlinkClick r:id="rId5"/>
              </a:rPr>
              <a:t>http://vision.middlebury.edu/stereo/</a:t>
            </a: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6784340" y="3148774"/>
            <a:ext cx="10629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立体像对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6349174"/>
            <a:ext cx="2545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视差图</a:t>
            </a:r>
            <a:r>
              <a:rPr lang="zh-CN" altLang="en-US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 </a:t>
            </a:r>
            <a:r>
              <a:rPr lang="zh-CN" altLang="en-US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419351"/>
            <a:ext cx="1676400" cy="190500"/>
          </a:xfrm>
          <a:custGeom>
            <a:avLst/>
            <a:gdLst/>
            <a:ahLst/>
            <a:cxnLst/>
            <a:rect l="l" t="t" r="r" b="b"/>
            <a:pathLst>
              <a:path w="1676400" h="190500">
                <a:moveTo>
                  <a:pt x="0" y="63498"/>
                </a:moveTo>
                <a:lnTo>
                  <a:pt x="0" y="126998"/>
                </a:lnTo>
                <a:lnTo>
                  <a:pt x="1485900" y="127000"/>
                </a:lnTo>
                <a:lnTo>
                  <a:pt x="1485900" y="190500"/>
                </a:lnTo>
                <a:lnTo>
                  <a:pt x="1676400" y="95250"/>
                </a:lnTo>
                <a:lnTo>
                  <a:pt x="1612900" y="63500"/>
                </a:lnTo>
                <a:lnTo>
                  <a:pt x="0" y="63498"/>
                </a:lnTo>
                <a:close/>
              </a:path>
              <a:path w="1676400" h="190500">
                <a:moveTo>
                  <a:pt x="1485900" y="0"/>
                </a:moveTo>
                <a:lnTo>
                  <a:pt x="1485900" y="63500"/>
                </a:lnTo>
                <a:lnTo>
                  <a:pt x="1612900" y="63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2419351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63498"/>
                </a:moveTo>
                <a:lnTo>
                  <a:pt x="0" y="126998"/>
                </a:lnTo>
                <a:lnTo>
                  <a:pt x="1181100" y="127000"/>
                </a:lnTo>
                <a:lnTo>
                  <a:pt x="1181100" y="190500"/>
                </a:lnTo>
                <a:lnTo>
                  <a:pt x="1371600" y="95250"/>
                </a:lnTo>
                <a:lnTo>
                  <a:pt x="1308100" y="63500"/>
                </a:lnTo>
                <a:lnTo>
                  <a:pt x="0" y="63498"/>
                </a:lnTo>
                <a:close/>
              </a:path>
              <a:path w="1371600" h="190500">
                <a:moveTo>
                  <a:pt x="1181100" y="0"/>
                </a:moveTo>
                <a:lnTo>
                  <a:pt x="1181100" y="63500"/>
                </a:lnTo>
                <a:lnTo>
                  <a:pt x="1308100" y="63500"/>
                </a:lnTo>
                <a:lnTo>
                  <a:pt x="1181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3725" y="2071688"/>
            <a:ext cx="422909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40" dirty="0">
                <a:latin typeface="Arial Unicode MS"/>
                <a:cs typeface="Arial Unicode MS"/>
              </a:rPr>
              <a:t>p</a:t>
            </a:r>
            <a:r>
              <a:rPr sz="1950" spc="60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7600" y="2057399"/>
            <a:ext cx="479425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spc="90" dirty="0">
                <a:latin typeface="Arial Unicode MS"/>
                <a:cs typeface="Arial Unicode MS"/>
              </a:rPr>
              <a:t>p’</a:t>
            </a:r>
            <a:r>
              <a:rPr sz="1950" spc="135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0788" y="1057676"/>
            <a:ext cx="295910" cy="771525"/>
          </a:xfrm>
          <a:custGeom>
            <a:avLst/>
            <a:gdLst/>
            <a:ahLst/>
            <a:cxnLst/>
            <a:rect l="l" t="t" r="r" b="b"/>
            <a:pathLst>
              <a:path w="295910" h="771525">
                <a:moveTo>
                  <a:pt x="60822" y="0"/>
                </a:moveTo>
                <a:lnTo>
                  <a:pt x="0" y="18247"/>
                </a:lnTo>
                <a:lnTo>
                  <a:pt x="173860" y="597781"/>
                </a:lnTo>
                <a:lnTo>
                  <a:pt x="113038" y="616027"/>
                </a:lnTo>
                <a:lnTo>
                  <a:pt x="259011" y="771123"/>
                </a:lnTo>
                <a:lnTo>
                  <a:pt x="292331" y="579534"/>
                </a:lnTo>
                <a:lnTo>
                  <a:pt x="234682" y="579534"/>
                </a:lnTo>
                <a:lnTo>
                  <a:pt x="60822" y="0"/>
                </a:lnTo>
                <a:close/>
              </a:path>
              <a:path w="295910" h="771525">
                <a:moveTo>
                  <a:pt x="295504" y="561287"/>
                </a:moveTo>
                <a:lnTo>
                  <a:pt x="234682" y="579534"/>
                </a:lnTo>
                <a:lnTo>
                  <a:pt x="292331" y="579534"/>
                </a:lnTo>
                <a:lnTo>
                  <a:pt x="295504" y="561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0140" y="2382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5963" y="2052247"/>
            <a:ext cx="61785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u	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6041" y="1885056"/>
            <a:ext cx="14224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1050" algn="l"/>
              </a:tabLst>
            </a:pPr>
            <a:r>
              <a:rPr sz="1950" i="1" spc="0" dirty="0">
                <a:latin typeface="Times New Roman"/>
                <a:cs typeface="Times New Roman"/>
              </a:rPr>
              <a:t>p 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Symbol"/>
                <a:cs typeface="Symbol"/>
              </a:rPr>
              <a:t>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75" dirty="0">
                <a:latin typeface="Times New Roman"/>
                <a:cs typeface="Times New Roman"/>
              </a:rPr>
              <a:t>p</a:t>
            </a:r>
            <a:r>
              <a:rPr sz="1950" spc="75" dirty="0">
                <a:latin typeface="Times New Roman"/>
                <a:cs typeface="Times New Roman"/>
              </a:rPr>
              <a:t>'	</a:t>
            </a:r>
            <a:r>
              <a:rPr sz="1950" spc="0" dirty="0">
                <a:latin typeface="Symbol"/>
                <a:cs typeface="Symbol"/>
              </a:rPr>
              <a:t></a:t>
            </a:r>
            <a:r>
              <a:rPr sz="2925" spc="0" baseline="34188" dirty="0">
                <a:latin typeface="Times New Roman"/>
                <a:cs typeface="Times New Roman"/>
              </a:rPr>
              <a:t> </a:t>
            </a:r>
            <a:r>
              <a:rPr sz="2925" i="1" u="sng" spc="0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</a:t>
            </a:r>
            <a:r>
              <a:rPr sz="2925" u="sng" baseline="3418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2925" u="sng" spc="-38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25" i="1" u="sng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endParaRPr sz="2925" baseline="341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8687" y="2083351"/>
            <a:ext cx="12255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dirty="0"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为何平行图像有用？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简化三角剖分</a:t>
            </a:r>
            <a:endParaRPr lang="en-US" altLang="zh-CN" sz="2400" spc="-2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使对应点问题更容易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588" y="5777917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010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9018" y="2593184"/>
            <a:ext cx="2173605" cy="2259330"/>
          </a:xfrm>
          <a:custGeom>
            <a:avLst/>
            <a:gdLst/>
            <a:ahLst/>
            <a:cxnLst/>
            <a:rect l="l" t="t" r="r" b="b"/>
            <a:pathLst>
              <a:path w="2173604" h="2259329">
                <a:moveTo>
                  <a:pt x="1961224" y="0"/>
                </a:moveTo>
                <a:lnTo>
                  <a:pt x="0" y="783465"/>
                </a:lnTo>
                <a:lnTo>
                  <a:pt x="211778" y="2259007"/>
                </a:lnTo>
                <a:lnTo>
                  <a:pt x="2173002" y="1475541"/>
                </a:lnTo>
                <a:lnTo>
                  <a:pt x="196122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1814512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0" y="0"/>
                </a:moveTo>
                <a:lnTo>
                  <a:pt x="1447800" y="1219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1916112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2390" y="3054033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0" y="1490662"/>
                </a:lnTo>
                <a:lnTo>
                  <a:pt x="2052637" y="1987550"/>
                </a:lnTo>
                <a:lnTo>
                  <a:pt x="2052637" y="4968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4999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2052638" y="496887"/>
                </a:lnTo>
                <a:lnTo>
                  <a:pt x="2052638" y="1987550"/>
                </a:lnTo>
                <a:lnTo>
                  <a:pt x="0" y="149066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8539" y="3054033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4483" y="5607840"/>
            <a:ext cx="65225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点，在左右图像中找到相应观测值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也称双目融合问题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4000" y="2895600"/>
            <a:ext cx="1295400" cy="1447800"/>
          </a:xfrm>
          <a:custGeom>
            <a:avLst/>
            <a:gdLst/>
            <a:ahLst/>
            <a:cxnLst/>
            <a:rect l="l" t="t" r="r" b="b"/>
            <a:pathLst>
              <a:path w="1295400" h="1447800">
                <a:moveTo>
                  <a:pt x="1295400" y="0"/>
                </a:moveTo>
                <a:lnTo>
                  <a:pt x="0" y="1447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0800" y="31242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0"/>
                </a:moveTo>
                <a:lnTo>
                  <a:pt x="11430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9650" y="3325812"/>
            <a:ext cx="166688" cy="163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1981199"/>
            <a:ext cx="3018790" cy="400685"/>
          </a:xfrm>
          <a:custGeom>
            <a:avLst/>
            <a:gdLst/>
            <a:ahLst/>
            <a:cxnLst/>
            <a:rect l="l" t="t" r="r" b="b"/>
            <a:pathLst>
              <a:path w="3018790" h="400685">
                <a:moveTo>
                  <a:pt x="0" y="400109"/>
                </a:moveTo>
                <a:lnTo>
                  <a:pt x="3018774" y="400109"/>
                </a:lnTo>
                <a:lnTo>
                  <a:pt x="3018774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69940" y="1929574"/>
            <a:ext cx="2993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latin typeface="Heiti SC Medium" pitchFamily="2" charset="-128"/>
                <a:ea typeface="Heiti SC Medium" pitchFamily="2" charset="-128"/>
                <a:cs typeface="Arial Unicode MS"/>
              </a:rPr>
              <a:t>p’ </a:t>
            </a:r>
            <a:r>
              <a:rPr lang="zh-CN" altLang="en-US" sz="2400" spc="175" dirty="0">
                <a:latin typeface="Heiti SC Medium" pitchFamily="2" charset="-128"/>
                <a:ea typeface="Heiti SC Medium" pitchFamily="2" charset="-128"/>
                <a:cs typeface="Arial Unicode MS"/>
              </a:rPr>
              <a:t>属于 </a:t>
            </a:r>
            <a:r>
              <a:rPr sz="2400" spc="150" dirty="0">
                <a:latin typeface="Heiti SC Medium" pitchFamily="2" charset="-128"/>
                <a:ea typeface="Heiti SC Medium" pitchFamily="2" charset="-128"/>
                <a:cs typeface="Arial Unicode MS"/>
              </a:rPr>
              <a:t>l’ </a:t>
            </a: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= </a:t>
            </a:r>
            <a:r>
              <a:rPr sz="2400" spc="-229" dirty="0">
                <a:latin typeface="Heiti SC Medium" pitchFamily="2" charset="-128"/>
                <a:ea typeface="Heiti SC Medium" pitchFamily="2" charset="-128"/>
                <a:cs typeface="Arial Unicode MS"/>
              </a:rPr>
              <a:t>F</a:t>
            </a:r>
            <a:r>
              <a:rPr sz="2400" spc="-345" baseline="26041" dirty="0">
                <a:latin typeface="Heiti SC Medium" pitchFamily="2" charset="-128"/>
                <a:ea typeface="Heiti SC Medium" pitchFamily="2" charset="-128"/>
                <a:cs typeface="Arial Unicode MS"/>
              </a:rPr>
              <a:t>T</a:t>
            </a:r>
            <a:r>
              <a:rPr sz="2400" spc="-450" baseline="26041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2400"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p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800" y="2057399"/>
            <a:ext cx="3046730" cy="400685"/>
          </a:xfrm>
          <a:custGeom>
            <a:avLst/>
            <a:gdLst/>
            <a:ahLst/>
            <a:cxnLst/>
            <a:rect l="l" t="t" r="r" b="b"/>
            <a:pathLst>
              <a:path w="3046729" h="400685">
                <a:moveTo>
                  <a:pt x="0" y="400109"/>
                </a:moveTo>
                <a:lnTo>
                  <a:pt x="3046576" y="400109"/>
                </a:lnTo>
                <a:lnTo>
                  <a:pt x="3046576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7202" y="2005774"/>
            <a:ext cx="2823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p </a:t>
            </a:r>
            <a:r>
              <a:rPr lang="zh-CN" altLang="en-US" sz="2400" spc="10" dirty="0">
                <a:latin typeface="Heiti SC Medium" pitchFamily="2" charset="-128"/>
                <a:ea typeface="Heiti SC Medium" pitchFamily="2" charset="-128"/>
                <a:cs typeface="Arial Unicode MS"/>
              </a:rPr>
              <a:t>属于 </a:t>
            </a:r>
            <a:r>
              <a:rPr sz="2400" spc="55" dirty="0">
                <a:latin typeface="Heiti SC Medium" pitchFamily="2" charset="-128"/>
                <a:ea typeface="Heiti SC Medium" pitchFamily="2" charset="-128"/>
                <a:cs typeface="Arial Unicode MS"/>
              </a:rPr>
              <a:t>l </a:t>
            </a: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= </a:t>
            </a:r>
            <a:r>
              <a:rPr sz="2400" spc="-250" dirty="0">
                <a:latin typeface="Heiti SC Medium" pitchFamily="2" charset="-128"/>
                <a:ea typeface="Heiti SC Medium" pitchFamily="2" charset="-128"/>
                <a:cs typeface="Arial Unicode MS"/>
              </a:rPr>
              <a:t>F</a:t>
            </a:r>
            <a:r>
              <a:rPr sz="2400" spc="35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2400" spc="165" dirty="0">
                <a:latin typeface="Heiti SC Medium" pitchFamily="2" charset="-128"/>
                <a:ea typeface="Heiti SC Medium" pitchFamily="2" charset="-128"/>
                <a:cs typeface="Arial Unicode MS"/>
              </a:rPr>
              <a:t>p’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8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3" y="3290347"/>
            <a:ext cx="6562725" cy="19685"/>
          </a:xfrm>
          <a:custGeom>
            <a:avLst/>
            <a:gdLst/>
            <a:ahLst/>
            <a:cxnLst/>
            <a:rect l="l" t="t" r="r" b="b"/>
            <a:pathLst>
              <a:path w="6562725" h="19685">
                <a:moveTo>
                  <a:pt x="0" y="0"/>
                </a:moveTo>
                <a:lnTo>
                  <a:pt x="6562725" y="1959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343400" y="1814512"/>
            <a:ext cx="1125855" cy="1005205"/>
          </a:xfrm>
          <a:custGeom>
            <a:avLst/>
            <a:gdLst/>
            <a:ahLst/>
            <a:cxnLst/>
            <a:rect l="l" t="t" r="r" b="b"/>
            <a:pathLst>
              <a:path w="1125854" h="1005205">
                <a:moveTo>
                  <a:pt x="0" y="0"/>
                </a:moveTo>
                <a:lnTo>
                  <a:pt x="1125537" y="1004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1916112"/>
            <a:ext cx="895350" cy="903605"/>
          </a:xfrm>
          <a:custGeom>
            <a:avLst/>
            <a:gdLst/>
            <a:ahLst/>
            <a:cxnLst/>
            <a:rect l="l" t="t" r="r" b="b"/>
            <a:pathLst>
              <a:path w="895350" h="903605">
                <a:moveTo>
                  <a:pt x="0" y="903287"/>
                </a:moveTo>
                <a:lnTo>
                  <a:pt x="8953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0500" y="2825047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631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65300" y="2806414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0750" y="3257550"/>
            <a:ext cx="166688" cy="16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8058" y="5729142"/>
            <a:ext cx="770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校正图像后，问题就容易多了！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49120"/>
            <a:ext cx="637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  <a:tab pos="3446779" algn="l"/>
              </a:tabLst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协作模型 </a:t>
            </a:r>
            <a:r>
              <a:rPr sz="2400" spc="110" dirty="0">
                <a:latin typeface="Arial Unicode MS"/>
                <a:cs typeface="Arial Unicode MS"/>
              </a:rPr>
              <a:t>(Marr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" dirty="0">
                <a:latin typeface="Arial Unicode MS"/>
                <a:cs typeface="Arial Unicode MS"/>
              </a:rPr>
              <a:t>Poggio,</a:t>
            </a:r>
            <a:r>
              <a:rPr sz="2400" spc="-25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1976)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590800"/>
            <a:ext cx="4724400" cy="40267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975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98145" algn="l"/>
              </a:tabLst>
            </a:pP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相关法</a:t>
            </a:r>
            <a:r>
              <a:rPr sz="2400" spc="-10" dirty="0">
                <a:latin typeface="Arial Unicode MS"/>
                <a:cs typeface="Arial Unicode MS"/>
              </a:rPr>
              <a:t>(1970--)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3373120"/>
            <a:ext cx="848804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</a:tabLst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多尺度边缘匹配 </a:t>
            </a:r>
            <a:r>
              <a:rPr sz="2400" spc="90" dirty="0">
                <a:latin typeface="Arial Unicode MS"/>
                <a:cs typeface="Arial Unicode MS"/>
              </a:rPr>
              <a:t>(Marr, </a:t>
            </a:r>
            <a:r>
              <a:rPr sz="2400" spc="5" dirty="0">
                <a:latin typeface="Arial Unicode MS"/>
                <a:cs typeface="Arial Unicode MS"/>
              </a:rPr>
              <a:t>Poggio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" dirty="0">
                <a:latin typeface="Arial Unicode MS"/>
                <a:cs typeface="Arial Unicode MS"/>
              </a:rPr>
              <a:t>Grimson,</a:t>
            </a:r>
            <a:r>
              <a:rPr sz="2400" spc="290" dirty="0">
                <a:latin typeface="Arial Unicode MS"/>
                <a:cs typeface="Arial Unicode MS"/>
              </a:rPr>
              <a:t> </a:t>
            </a:r>
            <a:r>
              <a:rPr sz="2400" spc="15" dirty="0">
                <a:latin typeface="Arial Unicode MS"/>
                <a:cs typeface="Arial Unicode MS"/>
              </a:rPr>
              <a:t>1979-81)</a:t>
            </a:r>
            <a:endParaRPr sz="2400" dirty="0">
              <a:latin typeface="Arial Unicode MS"/>
              <a:cs typeface="Arial Unicode MS"/>
            </a:endParaRPr>
          </a:p>
          <a:p>
            <a:pPr marR="525145" algn="r">
              <a:lnSpc>
                <a:spcPct val="100000"/>
              </a:lnSpc>
              <a:spcBef>
                <a:spcPts val="1950"/>
              </a:spcBef>
            </a:pPr>
            <a:r>
              <a:rPr sz="1600" spc="-3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1600" spc="0" dirty="0">
                <a:latin typeface="Arial Unicode MS"/>
                <a:cs typeface="Arial Unicode MS"/>
              </a:rPr>
              <a:t>Chapters:</a:t>
            </a:r>
            <a:r>
              <a:rPr sz="1600" spc="8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7</a:t>
            </a:r>
            <a:endParaRPr sz="16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838200"/>
            <a:ext cx="2743200" cy="212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838200"/>
            <a:ext cx="2743200" cy="210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07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98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07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4943" y="83820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9812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79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0225" y="1143000"/>
            <a:ext cx="360045" cy="462280"/>
          </a:xfrm>
          <a:custGeom>
            <a:avLst/>
            <a:gdLst/>
            <a:ahLst/>
            <a:cxnLst/>
            <a:rect l="l" t="t" r="r" b="b"/>
            <a:pathLst>
              <a:path w="360045" h="462280">
                <a:moveTo>
                  <a:pt x="0" y="461664"/>
                </a:moveTo>
                <a:lnTo>
                  <a:pt x="359592" y="461664"/>
                </a:lnTo>
                <a:lnTo>
                  <a:pt x="35959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5400" y="1143000"/>
            <a:ext cx="1371600" cy="462280"/>
          </a:xfrm>
          <a:custGeom>
            <a:avLst/>
            <a:gdLst/>
            <a:ahLst/>
            <a:cxnLst/>
            <a:rect l="l" t="t" r="r" b="b"/>
            <a:pathLst>
              <a:path w="1371600" h="462280">
                <a:moveTo>
                  <a:pt x="0" y="461664"/>
                </a:moveTo>
                <a:lnTo>
                  <a:pt x="1371600" y="461664"/>
                </a:lnTo>
                <a:lnTo>
                  <a:pt x="1371600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17754" y="1164262"/>
            <a:ext cx="20002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229" dirty="0">
                <a:latin typeface="Arial Unicode MS"/>
                <a:cs typeface="Arial Unicode MS"/>
              </a:rPr>
              <a:t>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77000" y="1143214"/>
            <a:ext cx="403225" cy="457200"/>
          </a:xfrm>
          <a:custGeom>
            <a:avLst/>
            <a:gdLst/>
            <a:ahLst/>
            <a:cxnLst/>
            <a:rect l="l" t="t" r="r" b="b"/>
            <a:pathLst>
              <a:path w="403225" h="457200">
                <a:moveTo>
                  <a:pt x="0" y="456986"/>
                </a:moveTo>
                <a:lnTo>
                  <a:pt x="403225" y="456986"/>
                </a:lnTo>
                <a:lnTo>
                  <a:pt x="403225" y="0"/>
                </a:lnTo>
                <a:lnTo>
                  <a:pt x="0" y="0"/>
                </a:lnTo>
                <a:lnTo>
                  <a:pt x="0" y="45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8005" y="1254336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810" y="0"/>
                </a:lnTo>
              </a:path>
            </a:pathLst>
          </a:custGeom>
          <a:ln w="16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4140" y="1125380"/>
            <a:ext cx="280860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0545" algn="l"/>
              </a:tabLst>
            </a:pPr>
            <a:r>
              <a:rPr sz="2400" spc="55" dirty="0">
                <a:latin typeface="Arial Unicode MS"/>
                <a:cs typeface="Arial Unicode MS"/>
              </a:rPr>
              <a:t>Where </a:t>
            </a:r>
            <a:r>
              <a:rPr sz="2400" spc="-85" dirty="0">
                <a:latin typeface="Arial Unicode MS"/>
                <a:cs typeface="Arial Unicode MS"/>
              </a:rPr>
              <a:t>is</a:t>
            </a:r>
            <a:r>
              <a:rPr sz="2400" spc="235" dirty="0">
                <a:latin typeface="Arial Unicode MS"/>
                <a:cs typeface="Arial Unicode MS"/>
              </a:rPr>
              <a:t> </a:t>
            </a:r>
            <a:r>
              <a:rPr sz="4050" i="1" spc="7" baseline="4115" dirty="0">
                <a:latin typeface="Times New Roman"/>
                <a:cs typeface="Times New Roman"/>
              </a:rPr>
              <a:t>p</a:t>
            </a:r>
            <a:r>
              <a:rPr sz="4050" i="1" spc="-562" baseline="4115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Times New Roman"/>
                <a:cs typeface="Times New Roman"/>
              </a:rPr>
              <a:t>'	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0340" y="2996374"/>
            <a:ext cx="792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844" y="126174"/>
            <a:ext cx="4772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极几何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200" y="10668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3940" y="5354320"/>
            <a:ext cx="4356100" cy="1190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极点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e,</a:t>
            </a:r>
            <a:r>
              <a:rPr sz="2400"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e’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17170">
              <a:lnSpc>
                <a:spcPct val="100000"/>
              </a:lnSpc>
              <a:spcBef>
                <a:spcPts val="1495"/>
              </a:spcBef>
            </a:pP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基线与图像平面的交点</a:t>
            </a:r>
          </a:p>
          <a:p>
            <a:pPr marL="217170">
              <a:lnSpc>
                <a:spcPct val="100000"/>
              </a:lnSpc>
              <a:spcBef>
                <a:spcPts val="15"/>
              </a:spcBef>
            </a:pP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lang="zh-CN" altLang="en-US"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另一个摄像机光心的投影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33525" y="1330007"/>
            <a:ext cx="6070599" cy="3765394"/>
            <a:chOff x="1533525" y="1330007"/>
            <a:chExt cx="6070599" cy="3765394"/>
          </a:xfrm>
        </p:grpSpPr>
        <p:sp>
          <p:nvSpPr>
            <p:cNvPr id="2" name="object 2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9017" y="2836071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5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3" y="1475541"/>
                  </a:lnTo>
                  <a:lnTo>
                    <a:pt x="1961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9018" y="2836070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4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2" y="1475541"/>
                  </a:lnTo>
                  <a:lnTo>
                    <a:pt x="1961224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21590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3481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436325" y="3296920"/>
              <a:ext cx="6502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r>
                <a:rPr lang="en-US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196715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8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000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0" y="1490662"/>
                  </a:lnTo>
                  <a:lnTo>
                    <a:pt x="2052637" y="1987550"/>
                  </a:lnTo>
                  <a:lnTo>
                    <a:pt x="2052637" y="496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4999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2052638" y="496887"/>
                  </a:lnTo>
                  <a:lnTo>
                    <a:pt x="2052638" y="1987550"/>
                  </a:lnTo>
                  <a:lnTo>
                    <a:pt x="0" y="149066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288539" y="3296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3505200"/>
              <a:ext cx="1981200" cy="1295400"/>
            </a:xfrm>
            <a:custGeom>
              <a:avLst/>
              <a:gdLst/>
              <a:ahLst/>
              <a:cxnLst/>
              <a:rect l="l" t="t" r="r" b="b"/>
              <a:pathLst>
                <a:path w="1981200" h="1295400">
                  <a:moveTo>
                    <a:pt x="1219200" y="0"/>
                  </a:moveTo>
                  <a:lnTo>
                    <a:pt x="0" y="1295400"/>
                  </a:lnTo>
                  <a:lnTo>
                    <a:pt x="1981200" y="12954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0C0C0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200" y="3505200"/>
              <a:ext cx="2057400" cy="1295400"/>
            </a:xfrm>
            <a:custGeom>
              <a:avLst/>
              <a:gdLst/>
              <a:ahLst/>
              <a:cxnLst/>
              <a:rect l="l" t="t" r="r" b="b"/>
              <a:pathLst>
                <a:path w="2057400" h="1295400">
                  <a:moveTo>
                    <a:pt x="76200" y="1295400"/>
                  </a:moveTo>
                  <a:lnTo>
                    <a:pt x="1295400" y="0"/>
                  </a:lnTo>
                  <a:lnTo>
                    <a:pt x="2057400" y="1295400"/>
                  </a:lnTo>
                  <a:lnTo>
                    <a:pt x="0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6075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609600" y="0"/>
                  </a:moveTo>
                  <a:lnTo>
                    <a:pt x="0" y="1143000"/>
                  </a:lnTo>
                  <a:lnTo>
                    <a:pt x="1981200" y="1143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C0C0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1981200" y="1143000"/>
                  </a:moveTo>
                  <a:lnTo>
                    <a:pt x="609600" y="0"/>
                  </a:lnTo>
                  <a:lnTo>
                    <a:pt x="0" y="1143000"/>
                  </a:lnTo>
                  <a:lnTo>
                    <a:pt x="198120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2200" y="3651250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5600" y="3505200"/>
              <a:ext cx="762000" cy="1295400"/>
            </a:xfrm>
            <a:custGeom>
              <a:avLst/>
              <a:gdLst/>
              <a:ahLst/>
              <a:cxnLst/>
              <a:rect l="l" t="t" r="r" b="b"/>
              <a:pathLst>
                <a:path w="762000" h="1295400">
                  <a:moveTo>
                    <a:pt x="0" y="0"/>
                  </a:moveTo>
                  <a:lnTo>
                    <a:pt x="762000" y="12954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6225" y="3444875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2600" y="36576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0"/>
                  </a:moveTo>
                  <a:lnTo>
                    <a:pt x="0" y="11430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9650" y="3568700"/>
              <a:ext cx="166688" cy="1635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583940" y="42113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e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260340" y="4211320"/>
              <a:ext cx="543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CN" sz="2400" spc="1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e</a:t>
              </a:r>
              <a:r>
                <a:rPr lang="en-US" altLang="zh-CN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676400" y="48006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2400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62600" y="48006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3525" y="4749800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437" y="4687887"/>
              <a:ext cx="166687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62350" y="4705350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91162" y="4656137"/>
              <a:ext cx="166687" cy="163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2140" y="4805679"/>
            <a:ext cx="2371725" cy="18542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819"/>
              </a:spcBef>
            </a:pPr>
            <a:r>
              <a:rPr sz="2400" spc="1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27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endParaRPr sz="2400" baseline="-19097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极平面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4628" y="4863782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35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endParaRPr sz="2400" baseline="-19097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/>
          </a:p>
        </p:txBody>
      </p:sp>
      <p:grpSp>
        <p:nvGrpSpPr>
          <p:cNvPr id="47" name="组合 46"/>
          <p:cNvGrpSpPr/>
          <p:nvPr/>
        </p:nvGrpSpPr>
        <p:grpSpPr>
          <a:xfrm>
            <a:off x="457200" y="838200"/>
            <a:ext cx="8077835" cy="3224974"/>
            <a:chOff x="457200" y="838200"/>
            <a:chExt cx="8077835" cy="3224974"/>
          </a:xfrm>
        </p:grpSpPr>
        <p:sp>
          <p:nvSpPr>
            <p:cNvPr id="2" name="object 2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602739" y="5654865"/>
            <a:ext cx="551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这有什么问题吗？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54100" y="838200"/>
            <a:ext cx="7848600" cy="3429000"/>
            <a:chOff x="1054100" y="838200"/>
            <a:chExt cx="7848600" cy="3429000"/>
          </a:xfrm>
        </p:grpSpPr>
        <p:sp>
          <p:nvSpPr>
            <p:cNvPr id="2" name="object 2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479540" y="3946334"/>
              <a:ext cx="27686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486400" y="2057400"/>
              <a:ext cx="990600" cy="1905000"/>
            </a:xfrm>
            <a:custGeom>
              <a:avLst/>
              <a:gdLst/>
              <a:ahLst/>
              <a:cxnLst/>
              <a:rect l="l" t="t" r="r" b="b"/>
              <a:pathLst>
                <a:path w="990600" h="1905000">
                  <a:moveTo>
                    <a:pt x="0" y="0"/>
                  </a:moveTo>
                  <a:lnTo>
                    <a:pt x="990600" y="1905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7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246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8000" y="3810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936740" y="3870134"/>
              <a:ext cx="38354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70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7912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88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8250" y="37846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543800" y="3810000"/>
              <a:ext cx="609600" cy="457200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135890">
                <a:lnSpc>
                  <a:spcPct val="100000"/>
                </a:lnSpc>
                <a:spcBef>
                  <a:spcPts val="370"/>
                </a:spcBef>
              </a:pPr>
              <a:r>
                <a:rPr sz="1600" spc="55" dirty="0">
                  <a:latin typeface="Arial Unicode MS"/>
                  <a:cs typeface="Arial Unicode MS"/>
                </a:rPr>
                <a:t>100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3429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155940" y="3489134"/>
              <a:ext cx="38735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162800" y="2057400"/>
              <a:ext cx="990600" cy="1409700"/>
            </a:xfrm>
            <a:custGeom>
              <a:avLst/>
              <a:gdLst/>
              <a:ahLst/>
              <a:cxnLst/>
              <a:rect l="l" t="t" r="r" b="b"/>
              <a:pathLst>
                <a:path w="990600" h="1409700">
                  <a:moveTo>
                    <a:pt x="0" y="0"/>
                  </a:moveTo>
                  <a:lnTo>
                    <a:pt x="990600" y="1409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104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838200"/>
            <a:ext cx="2698358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799" y="838200"/>
            <a:ext cx="2707827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13716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0" y="0"/>
                </a:moveTo>
                <a:lnTo>
                  <a:pt x="990600" y="0"/>
                </a:lnTo>
                <a:lnTo>
                  <a:pt x="990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75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2740" y="2996374"/>
            <a:ext cx="782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1015174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3540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6800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22652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5912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4413" y="31990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863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67101" y="3059723"/>
            <a:ext cx="18161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86000" y="19050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1295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71700" y="1790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3600" y="13716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1" y="990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8400" y="1722517"/>
            <a:ext cx="0" cy="640080"/>
          </a:xfrm>
          <a:custGeom>
            <a:avLst/>
            <a:gdLst/>
            <a:ahLst/>
            <a:cxnLst/>
            <a:rect l="l" t="t" r="r" b="b"/>
            <a:pathLst>
              <a:path h="640080">
                <a:moveTo>
                  <a:pt x="0" y="0"/>
                </a:moveTo>
                <a:lnTo>
                  <a:pt x="0" y="639682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2606" y="167640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593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2600" y="1676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69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860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52600" y="2057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1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21788" y="4724400"/>
                <a:ext cx="5562600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处选择一个窗口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建立向量</a:t>
                </a: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8" y="4724400"/>
                <a:ext cx="5562600" cy="863634"/>
              </a:xfrm>
              <a:prstGeom prst="rect">
                <a:avLst/>
              </a:prstGeom>
              <a:blipFill>
                <a:blip r:embed="rId5"/>
                <a:stretch>
                  <a:fillRect l="-1424" t="-7746"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8"/>
              <p:cNvSpPr txBox="1"/>
              <p:nvPr/>
            </p:nvSpPr>
            <p:spPr>
              <a:xfrm>
                <a:off x="625157" y="3429000"/>
                <a:ext cx="7731759" cy="98232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例</a:t>
                </a:r>
                <a:r>
                  <a:rPr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:</a:t>
                </a:r>
                <a:r>
                  <a:rPr 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是用红色框出的</a:t>
                </a:r>
                <a:r>
                  <a:rPr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3x3 </a:t>
                </a:r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窗口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endParaRPr lang="en-US" spc="-5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spcBef>
                    <a:spcPts val="580"/>
                  </a:spcBef>
                </a:pP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 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9x1</a:t>
                </a:r>
                <a:r>
                  <a:rPr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lang="zh-CN" altLang="en-US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向量</a:t>
                </a:r>
                <a:endParaRPr lang="en-US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𝒘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[100, 100, 100, 90, 100, 20, 150, 150, 145] 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7" y="3429000"/>
                <a:ext cx="7731759" cy="982320"/>
              </a:xfrm>
              <a:prstGeom prst="rect">
                <a:avLst/>
              </a:prstGeom>
              <a:blipFill>
                <a:blip r:embed="rId2"/>
                <a:stretch>
                  <a:fillRect t="-1863" b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6658055" y="3161732"/>
            <a:ext cx="205232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2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d</a:t>
            </a:r>
            <a:r>
              <a:rPr sz="2450" i="1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80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Symbol"/>
                <a:cs typeface="Symbol"/>
              </a:rPr>
              <a:t></a:t>
            </a:r>
            <a:r>
              <a:rPr sz="2450" spc="6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7200" y="838200"/>
            <a:ext cx="8215947" cy="2620303"/>
            <a:chOff x="457200" y="838200"/>
            <a:chExt cx="8215947" cy="2620303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 dirty="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 dirty="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4102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27531" y="4843780"/>
                <a:ext cx="93302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处选择一个窗口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建立向量</a:t>
                </a: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:r>
                  <a:rPr lang="en-US" altLang="zh-CN" sz="2400" spc="15" dirty="0">
                    <a:latin typeface="Arial Unicode MS"/>
                    <a:cs typeface="Arial Unicode MS"/>
                  </a:rPr>
                  <a:t>image</a:t>
                </a:r>
                <a:r>
                  <a:rPr lang="en-US" altLang="zh-CN" sz="2400" spc="-20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2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中沿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滑动窗口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，并为每个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计算点乘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，并保留最大值</a:t>
                </a: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" y="4843780"/>
                <a:ext cx="9330237" cy="1569660"/>
              </a:xfrm>
              <a:prstGeom prst="rect">
                <a:avLst/>
              </a:prstGeom>
              <a:blipFill>
                <a:blip r:embed="rId5"/>
                <a:stretch>
                  <a:fillRect l="-915" t="-4280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1925832" y="3883991"/>
                <a:ext cx="5105399" cy="98232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例</a:t>
                </a:r>
                <a:r>
                  <a:rPr lang="en-US" altLang="zh-CN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:</a:t>
                </a: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是用红色框出的 </a:t>
                </a:r>
                <a:r>
                  <a:rPr lang="en-US" altLang="zh-CN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3x3 </a:t>
                </a:r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窗口 </a:t>
                </a:r>
              </a:p>
              <a:p>
                <a:pPr algn="ctr">
                  <a:spcBef>
                    <a:spcPts val="580"/>
                  </a:spcBef>
                </a:pP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 </a:t>
                </a:r>
                <a:r>
                  <a:rPr lang="en-US" altLang="zh-CN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9x1</a:t>
                </a:r>
                <a:r>
                  <a:rPr lang="en-US" altLang="zh-CN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lang="zh-CN" altLang="en-US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向量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𝒘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[100, 100, 100, 90, 100, 20, 150, 150, 145] </m:t>
                          </m:r>
                        </m:e>
                        <m:sup>
                          <m:r>
                            <a:rPr lang="zh-CN" altLang="ar-AE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ar-AE" altLang="zh-CN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32" y="3883991"/>
                <a:ext cx="5105399" cy="982320"/>
              </a:xfrm>
              <a:prstGeom prst="rect">
                <a:avLst/>
              </a:prstGeom>
              <a:blipFill>
                <a:blip r:embed="rId2"/>
                <a:stretch>
                  <a:fillRect t="-1863" b="-1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 txBox="1"/>
          <p:nvPr/>
        </p:nvSpPr>
        <p:spPr>
          <a:xfrm>
            <a:off x="1602739" y="5883465"/>
            <a:ext cx="551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这有什么问题吗？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7961" y="838200"/>
            <a:ext cx="8512414" cy="2722947"/>
            <a:chOff x="197961" y="838200"/>
            <a:chExt cx="8512414" cy="2722947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58055" y="3161732"/>
              <a:ext cx="2052320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80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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17170" y="18274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6209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97961" y="1688123"/>
              <a:ext cx="164465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v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278" y="1185410"/>
            <a:ext cx="3087122" cy="440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8" y="1143000"/>
            <a:ext cx="3157604" cy="438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244665"/>
            <a:ext cx="6014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亮度</a:t>
            </a:r>
            <a:r>
              <a:rPr lang="en-US" altLang="zh-CN" spc="-25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曝光变化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781984"/>
            <a:ext cx="86213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对应窗口中强度值的均值和方差变化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1981200"/>
            <a:ext cx="2451578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397" y="1905001"/>
            <a:ext cx="2514601" cy="2578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39" y="172720"/>
            <a:ext cx="4693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归一化互相关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571382" y="4042870"/>
                <a:ext cx="2768967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找到</a:t>
                </a:r>
                <a:r>
                  <a:rPr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:r>
                  <a:rPr lang="zh-CN" altLang="en-US"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使得最大化</a:t>
                </a:r>
                <a:r>
                  <a:rPr sz="2400" spc="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: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2" y="4042870"/>
                <a:ext cx="2768967" cy="382156"/>
              </a:xfrm>
              <a:prstGeom prst="rect">
                <a:avLst/>
              </a:prstGeom>
              <a:blipFill>
                <a:blip r:embed="rId2"/>
                <a:stretch>
                  <a:fillRect l="-5936" t="-19355" r="-6393" b="-4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 txBox="1"/>
          <p:nvPr/>
        </p:nvSpPr>
        <p:spPr>
          <a:xfrm>
            <a:off x="6743582" y="4038616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24"/>
              <p:cNvSpPr txBox="1"/>
              <p:nvPr/>
            </p:nvSpPr>
            <p:spPr>
              <a:xfrm>
                <a:off x="873642" y="4936430"/>
                <a:ext cx="2911794" cy="75148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60325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spc="15" dirty="0">
                    <a:latin typeface="Arial Unicode MS"/>
                    <a:cs typeface="Arial Unicode MS"/>
                  </a:rPr>
                  <a:t> image</a:t>
                </a:r>
                <a:r>
                  <a:rPr lang="en-US" altLang="zh-CN" sz="2400" spc="114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1 </a:t>
                </a:r>
                <a:r>
                  <a:rPr lang="zh-CN" altLang="en-US" sz="2400" spc="9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中</a:t>
                </a:r>
                <a:r>
                  <a:rPr lang="zh-CN" altLang="en-US" sz="2400" spc="25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ar-AE" altLang="zh-CN" sz="2400" spc="37" baseline="23809" dirty="0">
                    <a:latin typeface="Arial Unicode MS"/>
                    <a:cs typeface="Arial Unicode MS"/>
                  </a:rPr>
                  <a:t>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处</a:t>
                </a:r>
                <a:r>
                  <a:rPr lang="zh-CN" altLang="en-US" sz="240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spc="315" dirty="0">
                    <a:latin typeface="Arial"/>
                    <a:cs typeface="Arial"/>
                  </a:rPr>
                  <a:t> </a:t>
                </a:r>
                <a:r>
                  <a:rPr lang="zh-CN" altLang="en-US" sz="2400" spc="31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内的灰度均值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2" y="4936430"/>
                <a:ext cx="2911794" cy="751488"/>
              </a:xfrm>
              <a:prstGeom prst="rect">
                <a:avLst/>
              </a:prstGeom>
              <a:blipFill>
                <a:blip r:embed="rId3"/>
                <a:stretch>
                  <a:fillRect l="-3043" t="-13333" r="-478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6"/>
              <p:cNvSpPr txBox="1"/>
              <p:nvPr/>
            </p:nvSpPr>
            <p:spPr>
              <a:xfrm>
                <a:off x="5488540" y="5008245"/>
                <a:ext cx="3486714" cy="67967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ts val="2640"/>
                  </a:lnSpc>
                  <a:spcBef>
                    <a:spcPts val="100"/>
                  </a:spcBef>
                  <a:tabLst>
                    <a:tab pos="96901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spc="15" dirty="0">
                    <a:latin typeface="Arial Unicode MS"/>
                    <a:cs typeface="Arial Unicode MS"/>
                  </a:rPr>
                  <a:t> image</a:t>
                </a:r>
                <a:r>
                  <a:rPr lang="en-US" altLang="zh-CN" sz="2400" spc="114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2 </a:t>
                </a:r>
                <a:r>
                  <a:rPr lang="zh-CN" altLang="en-US" sz="2400" spc="9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中</a:t>
                </a:r>
                <a:r>
                  <a:rPr lang="zh-CN" altLang="en-US" sz="2400" spc="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spc="37" baseline="23809" dirty="0">
                    <a:latin typeface="Arial Unicode MS"/>
                    <a:cs typeface="Arial Unicode MS"/>
                  </a:rPr>
                  <a:t>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处</a:t>
                </a:r>
                <a:r>
                  <a:rPr lang="zh-CN" altLang="en-US" sz="240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spc="315" dirty="0">
                    <a:latin typeface="Arial"/>
                    <a:cs typeface="Arial"/>
                  </a:rPr>
                  <a:t> </a:t>
                </a:r>
                <a:r>
                  <a:rPr lang="zh-CN" altLang="en-US" sz="2400" spc="31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内的灰度均值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540" y="5008245"/>
                <a:ext cx="3486714" cy="679673"/>
              </a:xfrm>
              <a:prstGeom prst="rect">
                <a:avLst/>
              </a:prstGeom>
              <a:blipFill>
                <a:blip r:embed="rId4"/>
                <a:stretch>
                  <a:fillRect l="-2909" t="-16364" r="-4727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57200" y="838200"/>
            <a:ext cx="8251269" cy="2722947"/>
            <a:chOff x="457200" y="838200"/>
            <a:chExt cx="8251269" cy="2722947"/>
          </a:xfrm>
        </p:grpSpPr>
        <p:sp>
          <p:nvSpPr>
            <p:cNvPr id="27" name="object 27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658055" y="3161732"/>
              <a:ext cx="2050414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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3484873" y="3804537"/>
                <a:ext cx="3161635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 |||(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′)||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73" y="3804537"/>
                <a:ext cx="3161635" cy="813941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5556" y="191325"/>
            <a:ext cx="181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6581965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0305" y="938974"/>
            <a:ext cx="7198360" cy="5317681"/>
            <a:chOff x="1170305" y="938974"/>
            <a:chExt cx="7198360" cy="5317681"/>
          </a:xfrm>
        </p:grpSpPr>
        <p:sp>
          <p:nvSpPr>
            <p:cNvPr id="2" name="object 2"/>
            <p:cNvSpPr/>
            <p:nvPr/>
          </p:nvSpPr>
          <p:spPr>
            <a:xfrm>
              <a:off x="1624012" y="1212850"/>
              <a:ext cx="2957512" cy="21510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011737" y="1212850"/>
              <a:ext cx="2957512" cy="2151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9862" y="2108200"/>
              <a:ext cx="6713855" cy="0"/>
            </a:xfrm>
            <a:custGeom>
              <a:avLst/>
              <a:gdLst/>
              <a:ahLst/>
              <a:cxnLst/>
              <a:rect l="l" t="t" r="r" b="b"/>
              <a:pathLst>
                <a:path w="6713855">
                  <a:moveTo>
                    <a:pt x="0" y="0"/>
                  </a:moveTo>
                  <a:lnTo>
                    <a:pt x="6713537" y="1"/>
                  </a:lnTo>
                </a:path>
              </a:pathLst>
            </a:custGeom>
            <a:ln w="127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7837" y="2049462"/>
              <a:ext cx="123825" cy="119380"/>
            </a:xfrm>
            <a:custGeom>
              <a:avLst/>
              <a:gdLst/>
              <a:ahLst/>
              <a:cxnLst/>
              <a:rect l="l" t="t" r="r" b="b"/>
              <a:pathLst>
                <a:path w="123825" h="119380">
                  <a:moveTo>
                    <a:pt x="0" y="0"/>
                  </a:moveTo>
                  <a:lnTo>
                    <a:pt x="123825" y="0"/>
                  </a:lnTo>
                  <a:lnTo>
                    <a:pt x="123825" y="119062"/>
                  </a:lnTo>
                  <a:lnTo>
                    <a:pt x="0" y="11906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004503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301740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85953" y="2081974"/>
              <a:ext cx="76390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9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s</a:t>
              </a:r>
              <a:r>
                <a:rPr sz="1600" spc="-10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c</a:t>
              </a:r>
              <a:r>
                <a:rPr sz="16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a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li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-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e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193540" y="3758374"/>
              <a:ext cx="5410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N</a:t>
              </a:r>
              <a:r>
                <a:rPr sz="1800" spc="85" dirty="0">
                  <a:latin typeface="Arial Unicode MS"/>
                  <a:cs typeface="Arial Unicode MS"/>
                </a:rPr>
                <a:t>C</a:t>
              </a:r>
              <a:r>
                <a:rPr sz="1800" spc="-40" dirty="0">
                  <a:latin typeface="Arial Unicode MS"/>
                  <a:cs typeface="Arial Unicode MS"/>
                </a:rPr>
                <a:t>C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00612" y="3730635"/>
              <a:ext cx="3176587" cy="23653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54775" y="1212850"/>
              <a:ext cx="5080" cy="5043805"/>
            </a:xfrm>
            <a:custGeom>
              <a:avLst/>
              <a:gdLst/>
              <a:ahLst/>
              <a:cxnLst/>
              <a:rect l="l" t="t" r="r" b="b"/>
              <a:pathLst>
                <a:path w="5079" h="5043805">
                  <a:moveTo>
                    <a:pt x="0" y="0"/>
                  </a:moveTo>
                  <a:lnTo>
                    <a:pt x="4763" y="504348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232140" y="5891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88719" y="1970781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59" y="0"/>
                  </a:lnTo>
                </a:path>
              </a:pathLst>
            </a:custGeom>
            <a:ln w="13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70305" y="1846786"/>
              <a:ext cx="147320" cy="3536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150" i="1" dirty="0">
                  <a:latin typeface="Times New Roman"/>
                  <a:cs typeface="Times New Roman"/>
                </a:rPr>
                <a:t>v</a:t>
              </a:r>
              <a:endParaRPr sz="215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4060951"/>
            <a:ext cx="2522855" cy="1324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较小的窗口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marR="8763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细节丰富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500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更多噪声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5440909"/>
            <a:ext cx="3472179" cy="1324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较大的窗口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视差图更平滑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65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更少噪声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0572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6666" y="1139825"/>
            <a:ext cx="5331786" cy="230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0140" y="3529774"/>
            <a:ext cx="20885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0803" y="3529774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8" name="object 8"/>
          <p:cNvSpPr/>
          <p:nvPr/>
        </p:nvSpPr>
        <p:spPr>
          <a:xfrm>
            <a:off x="685800" y="12096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037" y="1204912"/>
            <a:ext cx="2532380" cy="2305050"/>
          </a:xfrm>
          <a:custGeom>
            <a:avLst/>
            <a:gdLst/>
            <a:ahLst/>
            <a:cxnLst/>
            <a:rect l="l" t="t" r="r" b="b"/>
            <a:pathLst>
              <a:path w="2532380" h="2305050">
                <a:moveTo>
                  <a:pt x="0" y="0"/>
                </a:moveTo>
                <a:lnTo>
                  <a:pt x="2532063" y="0"/>
                </a:lnTo>
                <a:lnTo>
                  <a:pt x="2532063" y="2305050"/>
                </a:lnTo>
                <a:lnTo>
                  <a:pt x="0" y="2305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5725" y="126174"/>
            <a:ext cx="6736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窗口大小的影响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3140" y="6535928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62242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41082"/>
            <a:ext cx="3813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透视缩短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784283"/>
            <a:ext cx="20212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24000" y="4038600"/>
            <a:ext cx="4953000" cy="2057400"/>
            <a:chOff x="1524000" y="4038600"/>
            <a:chExt cx="4953000" cy="2057400"/>
          </a:xfrm>
        </p:grpSpPr>
        <p:sp>
          <p:nvSpPr>
            <p:cNvPr id="12" name="object 12"/>
            <p:cNvSpPr/>
            <p:nvPr/>
          </p:nvSpPr>
          <p:spPr>
            <a:xfrm>
              <a:off x="3886200" y="40386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524000" y="4495800"/>
              <a:ext cx="4953000" cy="1600200"/>
              <a:chOff x="1524000" y="4495800"/>
              <a:chExt cx="4953000" cy="160020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2286000" y="4648200"/>
                <a:ext cx="18288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1447800">
                    <a:moveTo>
                      <a:pt x="1828800" y="0"/>
                    </a:moveTo>
                    <a:lnTo>
                      <a:pt x="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752600" y="4953000"/>
                <a:ext cx="25908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2590800" h="1143000">
                    <a:moveTo>
                      <a:pt x="2590800" y="0"/>
                    </a:moveTo>
                    <a:lnTo>
                      <a:pt x="0" y="11430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724400" y="4648200"/>
                <a:ext cx="9906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1447800">
                    <a:moveTo>
                      <a:pt x="0" y="0"/>
                    </a:moveTo>
                    <a:lnTo>
                      <a:pt x="99060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495800" y="4953000"/>
                <a:ext cx="16002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1600200" h="1143000">
                    <a:moveTo>
                      <a:pt x="1600200" y="1143000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524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267200" y="4495800"/>
                <a:ext cx="3048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457200">
                    <a:moveTo>
                      <a:pt x="152400" y="0"/>
                    </a:moveTo>
                    <a:lnTo>
                      <a:pt x="85378" y="23235"/>
                    </a:lnTo>
                    <a:lnTo>
                      <a:pt x="57081" y="50220"/>
                    </a:lnTo>
                    <a:lnTo>
                      <a:pt x="33480" y="85622"/>
                    </a:lnTo>
                    <a:lnTo>
                      <a:pt x="15490" y="128067"/>
                    </a:lnTo>
                    <a:lnTo>
                      <a:pt x="4025" y="176184"/>
                    </a:lnTo>
                    <a:lnTo>
                      <a:pt x="0" y="228600"/>
                    </a:lnTo>
                    <a:lnTo>
                      <a:pt x="4025" y="281015"/>
                    </a:lnTo>
                    <a:lnTo>
                      <a:pt x="15490" y="329132"/>
                    </a:lnTo>
                    <a:lnTo>
                      <a:pt x="33480" y="371577"/>
                    </a:lnTo>
                    <a:lnTo>
                      <a:pt x="57081" y="406979"/>
                    </a:lnTo>
                    <a:lnTo>
                      <a:pt x="85378" y="433964"/>
                    </a:lnTo>
                    <a:lnTo>
                      <a:pt x="152400" y="457200"/>
                    </a:lnTo>
                    <a:lnTo>
                      <a:pt x="187343" y="451162"/>
                    </a:lnTo>
                    <a:lnTo>
                      <a:pt x="247718" y="406979"/>
                    </a:lnTo>
                    <a:lnTo>
                      <a:pt x="271319" y="371577"/>
                    </a:lnTo>
                    <a:lnTo>
                      <a:pt x="289309" y="329132"/>
                    </a:lnTo>
                    <a:lnTo>
                      <a:pt x="300774" y="281015"/>
                    </a:lnTo>
                    <a:lnTo>
                      <a:pt x="304800" y="228600"/>
                    </a:lnTo>
                    <a:lnTo>
                      <a:pt x="300774" y="176184"/>
                    </a:lnTo>
                    <a:lnTo>
                      <a:pt x="289309" y="128067"/>
                    </a:lnTo>
                    <a:lnTo>
                      <a:pt x="271319" y="85622"/>
                    </a:lnTo>
                    <a:lnTo>
                      <a:pt x="247718" y="50220"/>
                    </a:lnTo>
                    <a:lnTo>
                      <a:pt x="219421" y="23235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3333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953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8194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2578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2593339" y="5129974"/>
                <a:ext cx="22987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200" dirty="0">
                    <a:latin typeface="Arial Unicode MS"/>
                    <a:cs typeface="Arial Unicode MS"/>
                  </a:rPr>
                  <a:t>O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5641340" y="5282374"/>
                <a:ext cx="3054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190" dirty="0">
                    <a:latin typeface="Arial Unicode MS"/>
                    <a:cs typeface="Arial Unicode MS"/>
                  </a:rPr>
                  <a:t>O’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667000" y="1905000"/>
            <a:ext cx="6172200" cy="1447800"/>
            <a:chOff x="2667000" y="1905000"/>
            <a:chExt cx="6172200" cy="1447800"/>
          </a:xfrm>
        </p:grpSpPr>
        <p:sp>
          <p:nvSpPr>
            <p:cNvPr id="9" name="object 9"/>
            <p:cNvSpPr/>
            <p:nvPr/>
          </p:nvSpPr>
          <p:spPr>
            <a:xfrm>
              <a:off x="3962400" y="19050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495300" y="0"/>
                  </a:moveTo>
                  <a:lnTo>
                    <a:pt x="422108" y="1239"/>
                  </a:lnTo>
                  <a:lnTo>
                    <a:pt x="352250" y="4839"/>
                  </a:lnTo>
                  <a:lnTo>
                    <a:pt x="286494" y="10623"/>
                  </a:lnTo>
                  <a:lnTo>
                    <a:pt x="225603" y="18414"/>
                  </a:lnTo>
                  <a:lnTo>
                    <a:pt x="170346" y="28035"/>
                  </a:lnTo>
                  <a:lnTo>
                    <a:pt x="121488" y="39310"/>
                  </a:lnTo>
                  <a:lnTo>
                    <a:pt x="79795" y="52062"/>
                  </a:lnTo>
                  <a:lnTo>
                    <a:pt x="20970" y="81288"/>
                  </a:lnTo>
                  <a:lnTo>
                    <a:pt x="0" y="114300"/>
                  </a:lnTo>
                  <a:lnTo>
                    <a:pt x="5370" y="131190"/>
                  </a:lnTo>
                  <a:lnTo>
                    <a:pt x="46034" y="162486"/>
                  </a:lnTo>
                  <a:lnTo>
                    <a:pt x="121488" y="189289"/>
                  </a:lnTo>
                  <a:lnTo>
                    <a:pt x="170346" y="200564"/>
                  </a:lnTo>
                  <a:lnTo>
                    <a:pt x="225603" y="210185"/>
                  </a:lnTo>
                  <a:lnTo>
                    <a:pt x="286494" y="217976"/>
                  </a:lnTo>
                  <a:lnTo>
                    <a:pt x="352250" y="223760"/>
                  </a:lnTo>
                  <a:lnTo>
                    <a:pt x="422108" y="227360"/>
                  </a:lnTo>
                  <a:lnTo>
                    <a:pt x="495300" y="228600"/>
                  </a:lnTo>
                  <a:lnTo>
                    <a:pt x="568491" y="227360"/>
                  </a:lnTo>
                  <a:lnTo>
                    <a:pt x="638349" y="223760"/>
                  </a:lnTo>
                  <a:lnTo>
                    <a:pt x="704105" y="217976"/>
                  </a:lnTo>
                  <a:lnTo>
                    <a:pt x="764996" y="210185"/>
                  </a:lnTo>
                  <a:lnTo>
                    <a:pt x="820253" y="200564"/>
                  </a:lnTo>
                  <a:lnTo>
                    <a:pt x="869111" y="189289"/>
                  </a:lnTo>
                  <a:lnTo>
                    <a:pt x="910804" y="176537"/>
                  </a:lnTo>
                  <a:lnTo>
                    <a:pt x="969629" y="147311"/>
                  </a:lnTo>
                  <a:lnTo>
                    <a:pt x="990600" y="114300"/>
                  </a:lnTo>
                  <a:lnTo>
                    <a:pt x="985229" y="97409"/>
                  </a:lnTo>
                  <a:lnTo>
                    <a:pt x="944565" y="66113"/>
                  </a:lnTo>
                  <a:lnTo>
                    <a:pt x="869111" y="39310"/>
                  </a:lnTo>
                  <a:lnTo>
                    <a:pt x="820253" y="28035"/>
                  </a:lnTo>
                  <a:lnTo>
                    <a:pt x="764996" y="18414"/>
                  </a:lnTo>
                  <a:lnTo>
                    <a:pt x="704105" y="10623"/>
                  </a:lnTo>
                  <a:lnTo>
                    <a:pt x="638349" y="4839"/>
                  </a:lnTo>
                  <a:lnTo>
                    <a:pt x="568491" y="123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1400" y="2133600"/>
              <a:ext cx="533400" cy="1219200"/>
            </a:xfrm>
            <a:custGeom>
              <a:avLst/>
              <a:gdLst/>
              <a:ahLst/>
              <a:cxnLst/>
              <a:rect l="l" t="t" r="r" b="b"/>
              <a:pathLst>
                <a:path w="533400" h="1219200">
                  <a:moveTo>
                    <a:pt x="533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8000" y="2133600"/>
              <a:ext cx="1676400" cy="1219200"/>
            </a:xfrm>
            <a:custGeom>
              <a:avLst/>
              <a:gdLst/>
              <a:ahLst/>
              <a:cxnLst/>
              <a:rect l="l" t="t" r="r" b="b"/>
              <a:pathLst>
                <a:path w="1676400" h="1219200">
                  <a:moveTo>
                    <a:pt x="1676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4400" y="2133600"/>
              <a:ext cx="3200400" cy="1219200"/>
            </a:xfrm>
            <a:custGeom>
              <a:avLst/>
              <a:gdLst/>
              <a:ahLst/>
              <a:cxnLst/>
              <a:rect l="l" t="t" r="r" b="b"/>
              <a:pathLst>
                <a:path w="3200400" h="1219200">
                  <a:moveTo>
                    <a:pt x="0" y="0"/>
                  </a:moveTo>
                  <a:lnTo>
                    <a:pt x="320040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4800" y="2133600"/>
              <a:ext cx="4038600" cy="1219200"/>
            </a:xfrm>
            <a:custGeom>
              <a:avLst/>
              <a:gdLst/>
              <a:ahLst/>
              <a:cxnLst/>
              <a:rect l="l" t="t" r="r" b="b"/>
              <a:pathLst>
                <a:path w="4038600" h="1219200">
                  <a:moveTo>
                    <a:pt x="40386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0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152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800" y="2743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200" y="2895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431540" y="24629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165340" y="25391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2669539" y="0"/>
            <a:ext cx="4015104" cy="1459374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380"/>
              </a:spcBef>
            </a:pPr>
            <a:r>
              <a:rPr lang="zh-CN" altLang="en-US" sz="3600" spc="85" dirty="0">
                <a:latin typeface="黑体" panose="02010609060101010101" pitchFamily="49" charset="-122"/>
                <a:ea typeface="黑体" panose="02010609060101010101" pitchFamily="49" charset="-122"/>
              </a:rPr>
              <a:t>极几何约束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R="846455" algn="ctr">
              <a:lnSpc>
                <a:spcPct val="100000"/>
              </a:lnSpc>
              <a:spcBef>
                <a:spcPts val="1780"/>
              </a:spcBef>
            </a:pPr>
            <a:r>
              <a:rPr sz="2400" spc="-3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1247139" y="5773257"/>
                <a:ext cx="3746500" cy="6899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b="1" spc="-27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=</a:t>
                </a:r>
                <a:r>
                  <a:rPr lang="en-US"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lang="zh-CN" altLang="en-US"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本质矩阵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2000" spc="-1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(Longuet-Higgins,</a:t>
                </a:r>
                <a:r>
                  <a:rPr sz="2000" spc="4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1981)</a:t>
                </a:r>
                <a:endParaRPr sz="20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39" y="5773257"/>
                <a:ext cx="3746500" cy="689932"/>
              </a:xfrm>
              <a:prstGeom prst="rect">
                <a:avLst/>
              </a:prstGeom>
              <a:blipFill>
                <a:blip r:embed="rId2"/>
                <a:stretch>
                  <a:fillRect t="-14159" b="-22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25"/>
          <p:cNvSpPr/>
          <p:nvPr/>
        </p:nvSpPr>
        <p:spPr>
          <a:xfrm>
            <a:off x="1695450" y="473789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0"/>
                </a:moveTo>
                <a:lnTo>
                  <a:pt x="2590800" y="0"/>
                </a:lnTo>
                <a:lnTo>
                  <a:pt x="2590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组合 29"/>
          <p:cNvGrpSpPr/>
          <p:nvPr/>
        </p:nvGrpSpPr>
        <p:grpSpPr>
          <a:xfrm>
            <a:off x="1297939" y="1087437"/>
            <a:ext cx="6672581" cy="3319781"/>
            <a:chOff x="1297939" y="1087437"/>
            <a:chExt cx="6672581" cy="331978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08597" y="26587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118483" y="2710698"/>
              <a:ext cx="4038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r>
                <a:rPr lang="en-US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2979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1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5463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2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29400" y="762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495300" y="0"/>
                </a:moveTo>
                <a:lnTo>
                  <a:pt x="437537" y="2306"/>
                </a:lnTo>
                <a:lnTo>
                  <a:pt x="381732" y="9056"/>
                </a:lnTo>
                <a:lnTo>
                  <a:pt x="328255" y="19990"/>
                </a:lnTo>
                <a:lnTo>
                  <a:pt x="277479" y="34852"/>
                </a:lnTo>
                <a:lnTo>
                  <a:pt x="229775" y="53385"/>
                </a:lnTo>
                <a:lnTo>
                  <a:pt x="185515" y="75331"/>
                </a:lnTo>
                <a:lnTo>
                  <a:pt x="145070" y="100433"/>
                </a:lnTo>
                <a:lnTo>
                  <a:pt x="108811" y="128433"/>
                </a:lnTo>
                <a:lnTo>
                  <a:pt x="77112" y="159075"/>
                </a:lnTo>
                <a:lnTo>
                  <a:pt x="50342" y="192101"/>
                </a:lnTo>
                <a:lnTo>
                  <a:pt x="28875" y="227253"/>
                </a:lnTo>
                <a:lnTo>
                  <a:pt x="13081" y="264276"/>
                </a:lnTo>
                <a:lnTo>
                  <a:pt x="3332" y="302910"/>
                </a:lnTo>
                <a:lnTo>
                  <a:pt x="0" y="342900"/>
                </a:lnTo>
                <a:lnTo>
                  <a:pt x="3332" y="382889"/>
                </a:lnTo>
                <a:lnTo>
                  <a:pt x="13081" y="421523"/>
                </a:lnTo>
                <a:lnTo>
                  <a:pt x="28875" y="458546"/>
                </a:lnTo>
                <a:lnTo>
                  <a:pt x="50342" y="493698"/>
                </a:lnTo>
                <a:lnTo>
                  <a:pt x="77112" y="526724"/>
                </a:lnTo>
                <a:lnTo>
                  <a:pt x="108811" y="557366"/>
                </a:lnTo>
                <a:lnTo>
                  <a:pt x="145070" y="585366"/>
                </a:lnTo>
                <a:lnTo>
                  <a:pt x="185515" y="610468"/>
                </a:lnTo>
                <a:lnTo>
                  <a:pt x="229775" y="632414"/>
                </a:lnTo>
                <a:lnTo>
                  <a:pt x="277479" y="650947"/>
                </a:lnTo>
                <a:lnTo>
                  <a:pt x="328255" y="665809"/>
                </a:lnTo>
                <a:lnTo>
                  <a:pt x="381732" y="676743"/>
                </a:lnTo>
                <a:lnTo>
                  <a:pt x="437537" y="683493"/>
                </a:lnTo>
                <a:lnTo>
                  <a:pt x="495300" y="685800"/>
                </a:lnTo>
                <a:lnTo>
                  <a:pt x="553062" y="683493"/>
                </a:lnTo>
                <a:lnTo>
                  <a:pt x="608867" y="676743"/>
                </a:lnTo>
                <a:lnTo>
                  <a:pt x="662344" y="665809"/>
                </a:lnTo>
                <a:lnTo>
                  <a:pt x="713120" y="650947"/>
                </a:lnTo>
                <a:lnTo>
                  <a:pt x="760824" y="632414"/>
                </a:lnTo>
                <a:lnTo>
                  <a:pt x="805084" y="610468"/>
                </a:lnTo>
                <a:lnTo>
                  <a:pt x="845529" y="585366"/>
                </a:lnTo>
                <a:lnTo>
                  <a:pt x="881788" y="557366"/>
                </a:lnTo>
                <a:lnTo>
                  <a:pt x="913487" y="526724"/>
                </a:lnTo>
                <a:lnTo>
                  <a:pt x="940257" y="493698"/>
                </a:lnTo>
                <a:lnTo>
                  <a:pt x="961724" y="458546"/>
                </a:lnTo>
                <a:lnTo>
                  <a:pt x="977518" y="421523"/>
                </a:lnTo>
                <a:lnTo>
                  <a:pt x="987267" y="382889"/>
                </a:lnTo>
                <a:lnTo>
                  <a:pt x="990600" y="342900"/>
                </a:lnTo>
                <a:lnTo>
                  <a:pt x="987267" y="302910"/>
                </a:lnTo>
                <a:lnTo>
                  <a:pt x="977518" y="264276"/>
                </a:lnTo>
                <a:lnTo>
                  <a:pt x="961724" y="227253"/>
                </a:lnTo>
                <a:lnTo>
                  <a:pt x="940257" y="192101"/>
                </a:lnTo>
                <a:lnTo>
                  <a:pt x="913487" y="159075"/>
                </a:lnTo>
                <a:lnTo>
                  <a:pt x="881788" y="128433"/>
                </a:lnTo>
                <a:lnTo>
                  <a:pt x="845529" y="100433"/>
                </a:lnTo>
                <a:lnTo>
                  <a:pt x="805084" y="75331"/>
                </a:lnTo>
                <a:lnTo>
                  <a:pt x="760824" y="53385"/>
                </a:lnTo>
                <a:lnTo>
                  <a:pt x="713120" y="34852"/>
                </a:lnTo>
                <a:lnTo>
                  <a:pt x="662344" y="19990"/>
                </a:lnTo>
                <a:lnTo>
                  <a:pt x="608867" y="9056"/>
                </a:lnTo>
                <a:lnTo>
                  <a:pt x="553062" y="2306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5340" y="136715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1087120"/>
            <a:ext cx="575183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5080" indent="-3429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为了减少透视缩短和遮挡的影响，希望有更小的</a:t>
            </a:r>
            <a:r>
              <a:rPr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/z </a:t>
            </a: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比值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31800" marR="5080" indent="-3429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但是，当 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B/z 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小时，测量值的小误差意味着估算深度的大误差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400800" y="304800"/>
            <a:ext cx="2209800" cy="6248400"/>
            <a:chOff x="6400800" y="304800"/>
            <a:chExt cx="2209800" cy="6248400"/>
          </a:xfrm>
        </p:grpSpPr>
        <p:sp>
          <p:nvSpPr>
            <p:cNvPr id="2" name="object 2"/>
            <p:cNvSpPr/>
            <p:nvPr/>
          </p:nvSpPr>
          <p:spPr>
            <a:xfrm>
              <a:off x="7010400" y="4572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708140" y="5539548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781290" y="5601461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7056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1400" y="6248399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4">
                  <a:moveTo>
                    <a:pt x="0" y="0"/>
                  </a:moveTo>
                  <a:lnTo>
                    <a:pt x="158902" y="0"/>
                  </a:lnTo>
                </a:path>
              </a:pathLst>
            </a:custGeom>
            <a:ln w="63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0400" y="457200"/>
              <a:ext cx="152400" cy="5867400"/>
            </a:xfrm>
            <a:custGeom>
              <a:avLst/>
              <a:gdLst/>
              <a:ahLst/>
              <a:cxnLst/>
              <a:rect l="l" t="t" r="r" b="b"/>
              <a:pathLst>
                <a:path w="152400" h="5867400">
                  <a:moveTo>
                    <a:pt x="152400" y="0"/>
                  </a:moveTo>
                  <a:lnTo>
                    <a:pt x="0" y="5867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7000" y="1143000"/>
              <a:ext cx="1447800" cy="5334000"/>
            </a:xfrm>
            <a:custGeom>
              <a:avLst/>
              <a:gdLst/>
              <a:ahLst/>
              <a:cxnLst/>
              <a:rect l="l" t="t" r="r" b="b"/>
              <a:pathLst>
                <a:path w="1447800" h="5334000">
                  <a:moveTo>
                    <a:pt x="0" y="0"/>
                  </a:moveTo>
                  <a:lnTo>
                    <a:pt x="1447800" y="5334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600" y="304800"/>
              <a:ext cx="685800" cy="6172200"/>
            </a:xfrm>
            <a:custGeom>
              <a:avLst/>
              <a:gdLst/>
              <a:ahLst/>
              <a:cxnLst/>
              <a:rect l="l" t="t" r="r" b="b"/>
              <a:pathLst>
                <a:path w="685800" h="6172200">
                  <a:moveTo>
                    <a:pt x="0" y="0"/>
                  </a:moveTo>
                  <a:lnTo>
                    <a:pt x="685800" y="6172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72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228600"/>
                  </a:moveTo>
                  <a:lnTo>
                    <a:pt x="2209800" y="2286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0"/>
                  </a:moveTo>
                  <a:lnTo>
                    <a:pt x="2209800" y="0"/>
                  </a:lnTo>
                  <a:lnTo>
                    <a:pt x="22098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42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6600" y="838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0400" y="33528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93674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550302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7629043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7027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551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342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438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62000" y="4114800"/>
            <a:ext cx="4852670" cy="2427414"/>
            <a:chOff x="762000" y="4114800"/>
            <a:chExt cx="4852670" cy="2427414"/>
          </a:xfrm>
        </p:grpSpPr>
        <p:sp>
          <p:nvSpPr>
            <p:cNvPr id="10" name="object 10"/>
            <p:cNvSpPr/>
            <p:nvPr/>
          </p:nvSpPr>
          <p:spPr>
            <a:xfrm>
              <a:off x="990600" y="4953000"/>
              <a:ext cx="2971800" cy="1295400"/>
            </a:xfrm>
            <a:custGeom>
              <a:avLst/>
              <a:gdLst/>
              <a:ahLst/>
              <a:cxnLst/>
              <a:rect l="l" t="t" r="r" b="b"/>
              <a:pathLst>
                <a:path w="2971800" h="1295400">
                  <a:moveTo>
                    <a:pt x="2971800" y="0"/>
                  </a:moveTo>
                  <a:lnTo>
                    <a:pt x="0" y="1295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5029200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18288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1400" y="45720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400" y="41148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212339" y="57395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193540" y="57395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7600" y="4953000"/>
              <a:ext cx="1524000" cy="1295400"/>
            </a:xfrm>
            <a:custGeom>
              <a:avLst/>
              <a:gdLst/>
              <a:ahLst/>
              <a:cxnLst/>
              <a:rect l="l" t="t" r="r" b="b"/>
              <a:pathLst>
                <a:path w="1524000" h="1295400">
                  <a:moveTo>
                    <a:pt x="1524000" y="12954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92296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953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031740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5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958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5200" y="4953000"/>
              <a:ext cx="3048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069339" y="4291774"/>
              <a:ext cx="156591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大</a:t>
              </a:r>
              <a:r>
                <a:rPr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 </a:t>
              </a:r>
              <a:r>
                <a:rPr lang="en-US" altLang="zh-CN" spc="-18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B</a:t>
              </a:r>
              <a:r>
                <a:rPr lang="en-US" altLang="zh-CN" spc="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/z </a:t>
              </a:r>
              <a:r>
                <a:rPr lang="zh-CN" altLang="en-US" spc="-9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比值</a:t>
              </a:r>
              <a:endParaRPr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770820" y="3260965"/>
            <a:ext cx="1285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 </a:t>
            </a:r>
            <a:r>
              <a:rPr lang="en-US" altLang="zh-CN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</a:t>
            </a:r>
            <a:r>
              <a:rPr lang="en-US" altLang="zh-CN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/z </a:t>
            </a: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比值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981200"/>
            <a:ext cx="8229601" cy="298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239520"/>
            <a:ext cx="40208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00"/>
              </a:spcBef>
              <a:buChar char="•"/>
              <a:tabLst>
                <a:tab pos="390525" algn="l"/>
              </a:tabLst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同质区域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800" y="311281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5029200"/>
            <a:ext cx="5486400" cy="559435"/>
          </a:xfrm>
          <a:custGeom>
            <a:avLst/>
            <a:gdLst/>
            <a:ahLst/>
            <a:cxnLst/>
            <a:rect l="l" t="t" r="r" b="b"/>
            <a:pathLst>
              <a:path w="5486400" h="559435">
                <a:moveTo>
                  <a:pt x="197566" y="185017"/>
                </a:moveTo>
                <a:lnTo>
                  <a:pt x="109681" y="185017"/>
                </a:lnTo>
                <a:lnTo>
                  <a:pt x="635198" y="557258"/>
                </a:lnTo>
                <a:lnTo>
                  <a:pt x="640504" y="558894"/>
                </a:lnTo>
                <a:lnTo>
                  <a:pt x="3450801" y="507852"/>
                </a:lnTo>
                <a:lnTo>
                  <a:pt x="653334" y="507852"/>
                </a:lnTo>
                <a:lnTo>
                  <a:pt x="197566" y="185017"/>
                </a:lnTo>
                <a:close/>
              </a:path>
              <a:path w="5486400" h="559435">
                <a:moveTo>
                  <a:pt x="5486400" y="0"/>
                </a:moveTo>
                <a:lnTo>
                  <a:pt x="5317992" y="25909"/>
                </a:lnTo>
                <a:lnTo>
                  <a:pt x="5347356" y="67363"/>
                </a:lnTo>
                <a:lnTo>
                  <a:pt x="4832649" y="431946"/>
                </a:lnTo>
                <a:lnTo>
                  <a:pt x="653334" y="507852"/>
                </a:lnTo>
                <a:lnTo>
                  <a:pt x="3450801" y="507852"/>
                </a:lnTo>
                <a:lnTo>
                  <a:pt x="4846502" y="482503"/>
                </a:lnTo>
                <a:lnTo>
                  <a:pt x="4851458" y="480876"/>
                </a:lnTo>
                <a:lnTo>
                  <a:pt x="5376718" y="108816"/>
                </a:lnTo>
                <a:lnTo>
                  <a:pt x="5428239" y="108816"/>
                </a:lnTo>
                <a:lnTo>
                  <a:pt x="5486400" y="0"/>
                </a:lnTo>
                <a:close/>
              </a:path>
              <a:path w="5486400" h="559435">
                <a:moveTo>
                  <a:pt x="0" y="76200"/>
                </a:moveTo>
                <a:lnTo>
                  <a:pt x="80317" y="226471"/>
                </a:lnTo>
                <a:lnTo>
                  <a:pt x="109681" y="185017"/>
                </a:lnTo>
                <a:lnTo>
                  <a:pt x="197566" y="185017"/>
                </a:lnTo>
                <a:lnTo>
                  <a:pt x="139043" y="143563"/>
                </a:lnTo>
                <a:lnTo>
                  <a:pt x="168407" y="102109"/>
                </a:lnTo>
                <a:lnTo>
                  <a:pt x="0" y="76200"/>
                </a:lnTo>
                <a:close/>
              </a:path>
              <a:path w="5486400" h="559435">
                <a:moveTo>
                  <a:pt x="5428239" y="108816"/>
                </a:moveTo>
                <a:lnTo>
                  <a:pt x="5376718" y="108816"/>
                </a:lnTo>
                <a:lnTo>
                  <a:pt x="5406082" y="150271"/>
                </a:lnTo>
                <a:lnTo>
                  <a:pt x="5428239" y="10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50740" y="5510974"/>
            <a:ext cx="1084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不匹配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905000"/>
            <a:ext cx="7620000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1800" y="44196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0"/>
                </a:moveTo>
                <a:lnTo>
                  <a:pt x="1295400" y="0"/>
                </a:lnTo>
                <a:lnTo>
                  <a:pt x="1295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4343400"/>
            <a:ext cx="1219200" cy="1295400"/>
          </a:xfrm>
          <a:custGeom>
            <a:avLst/>
            <a:gdLst/>
            <a:ahLst/>
            <a:cxnLst/>
            <a:rect l="l" t="t" r="r" b="b"/>
            <a:pathLst>
              <a:path w="1219200" h="1295400">
                <a:moveTo>
                  <a:pt x="0" y="0"/>
                </a:moveTo>
                <a:lnTo>
                  <a:pt x="1219200" y="0"/>
                </a:lnTo>
                <a:lnTo>
                  <a:pt x="1219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239520"/>
            <a:ext cx="3260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6428"/>
              <a:buFont typeface="Arial" panose="020B0604020202020204" pitchFamily="34" charset="0"/>
              <a:buChar char="•"/>
              <a:tabLst>
                <a:tab pos="28194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重复性纹理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3733800" y="311281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49465"/>
            <a:ext cx="7557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对应点问题难点</a:t>
            </a:r>
            <a:endParaRPr spc="7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26870"/>
            <a:ext cx="3831590" cy="204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遮挡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透视缩短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基线权衡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同质区域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重复性纹理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524" y="4892865"/>
            <a:ext cx="6391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marR="5080" indent="-518159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利用非局部约束解决对应点问题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6921"/>
            <a:ext cx="8024495" cy="293048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唯一性约束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110489" lvl="1" indent="-285750">
              <a:lnSpc>
                <a:spcPct val="100699"/>
              </a:lnSpc>
              <a:spcBef>
                <a:spcPts val="550"/>
              </a:spcBef>
              <a:buChar char="–"/>
              <a:tabLst>
                <a:tab pos="75565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对于一张图像中的任何点，在另一张图像中最多有一个匹配点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顺序约束</a:t>
            </a: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单调性约束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5080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两种视图中的对应点次序一致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平滑性约束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216535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视差通常是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x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的平滑函数（除了遮挡边界）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412" y="232854"/>
            <a:ext cx="4829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0" dirty="0">
                <a:latin typeface="黑体" panose="02010609060101010101" pitchFamily="49" charset="-122"/>
                <a:ea typeface="黑体" panose="02010609060101010101" pitchFamily="49" charset="-122"/>
              </a:rPr>
              <a:t>非局部约束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396557" y="1672619"/>
            <a:ext cx="6012815" cy="34317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100" marR="5080">
              <a:lnSpc>
                <a:spcPts val="6470"/>
              </a:lnSpc>
              <a:spcBef>
                <a:spcPts val="320"/>
              </a:spcBef>
            </a:pPr>
            <a:endParaRPr sz="24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1145" indent="-258445">
              <a:lnSpc>
                <a:spcPct val="100000"/>
              </a:lnSpc>
              <a:spcBef>
                <a:spcPts val="1710"/>
              </a:spcBef>
              <a:buChar char="•"/>
              <a:tabLst>
                <a:tab pos="271780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立体视觉系统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图像校正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55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35"/>
              </a:lnSpc>
              <a:buChar char="•"/>
              <a:tabLst>
                <a:tab pos="271780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多视图几何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ts val="2875"/>
              </a:lnSpc>
              <a:spcBef>
                <a:spcPts val="4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br>
              <a:rPr lang="en-US" altLang="zh-CN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829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1740" y="5587174"/>
            <a:ext cx="3940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Courtesy </a:t>
            </a:r>
            <a:r>
              <a:rPr sz="1400" spc="35" dirty="0">
                <a:latin typeface="Arial Unicode MS"/>
                <a:cs typeface="Arial Unicode MS"/>
              </a:rPr>
              <a:t>of </a:t>
            </a:r>
            <a:r>
              <a:rPr sz="1400" spc="65" dirty="0">
                <a:latin typeface="Arial Unicode MS"/>
                <a:cs typeface="Arial Unicode MS"/>
              </a:rPr>
              <a:t>Oxford </a:t>
            </a:r>
            <a:r>
              <a:rPr sz="1400" b="1" spc="75" dirty="0">
                <a:latin typeface="Arial"/>
                <a:cs typeface="Arial"/>
              </a:rPr>
              <a:t>Visual </a:t>
            </a:r>
            <a:r>
              <a:rPr sz="1400" b="1" spc="125" dirty="0">
                <a:latin typeface="Arial"/>
                <a:cs typeface="Arial"/>
              </a:rPr>
              <a:t>Geometry </a:t>
            </a:r>
            <a:r>
              <a:rPr sz="1400" b="1" spc="110" dirty="0">
                <a:latin typeface="Arial"/>
                <a:cs typeface="Arial"/>
              </a:rPr>
              <a:t>Group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0900" y="2419350"/>
            <a:ext cx="4114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2419350"/>
            <a:ext cx="411480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/>
          </a:p>
        </p:txBody>
      </p:sp>
      <p:sp>
        <p:nvSpPr>
          <p:cNvPr id="3" name="object 3"/>
          <p:cNvSpPr/>
          <p:nvPr/>
        </p:nvSpPr>
        <p:spPr>
          <a:xfrm>
            <a:off x="4622800" y="2716212"/>
            <a:ext cx="2466975" cy="1802130"/>
          </a:xfrm>
          <a:custGeom>
            <a:avLst/>
            <a:gdLst/>
            <a:ahLst/>
            <a:cxnLst/>
            <a:rect l="l" t="t" r="r" b="b"/>
            <a:pathLst>
              <a:path w="2466975" h="1802129">
                <a:moveTo>
                  <a:pt x="2466975" y="18018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2312" y="2716212"/>
            <a:ext cx="104775" cy="2243455"/>
          </a:xfrm>
          <a:custGeom>
            <a:avLst/>
            <a:gdLst/>
            <a:ahLst/>
            <a:cxnLst/>
            <a:rect l="l" t="t" r="r" b="b"/>
            <a:pathLst>
              <a:path w="104775" h="2243454">
                <a:moveTo>
                  <a:pt x="0" y="2243137"/>
                </a:moveTo>
                <a:lnTo>
                  <a:pt x="1047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4237" y="2698749"/>
            <a:ext cx="2454275" cy="1233805"/>
          </a:xfrm>
          <a:custGeom>
            <a:avLst/>
            <a:gdLst/>
            <a:ahLst/>
            <a:cxnLst/>
            <a:rect l="l" t="t" r="r" b="b"/>
            <a:pathLst>
              <a:path w="2454275" h="1233804">
                <a:moveTo>
                  <a:pt x="0" y="1233488"/>
                </a:moveTo>
                <a:lnTo>
                  <a:pt x="24542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8525" y="1262062"/>
            <a:ext cx="1986280" cy="2656205"/>
          </a:xfrm>
          <a:custGeom>
            <a:avLst/>
            <a:gdLst/>
            <a:ahLst/>
            <a:cxnLst/>
            <a:rect l="l" t="t" r="r" b="b"/>
            <a:pathLst>
              <a:path w="1986279" h="2656204">
                <a:moveTo>
                  <a:pt x="0" y="2655887"/>
                </a:moveTo>
                <a:lnTo>
                  <a:pt x="19859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525" y="2020887"/>
            <a:ext cx="1986280" cy="1897380"/>
          </a:xfrm>
          <a:custGeom>
            <a:avLst/>
            <a:gdLst/>
            <a:ahLst/>
            <a:cxnLst/>
            <a:rect l="l" t="t" r="r" b="b"/>
            <a:pathLst>
              <a:path w="1986279" h="1897379">
                <a:moveTo>
                  <a:pt x="0" y="1897062"/>
                </a:moveTo>
                <a:lnTo>
                  <a:pt x="19859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8525" y="1452562"/>
            <a:ext cx="3070225" cy="2465705"/>
          </a:xfrm>
          <a:custGeom>
            <a:avLst/>
            <a:gdLst/>
            <a:ahLst/>
            <a:cxnLst/>
            <a:rect l="l" t="t" r="r" b="b"/>
            <a:pathLst>
              <a:path w="3070225" h="2465704">
                <a:moveTo>
                  <a:pt x="0" y="2465387"/>
                </a:moveTo>
                <a:lnTo>
                  <a:pt x="30702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8525" y="2209800"/>
            <a:ext cx="2710180" cy="1708150"/>
          </a:xfrm>
          <a:custGeom>
            <a:avLst/>
            <a:gdLst/>
            <a:ahLst/>
            <a:cxnLst/>
            <a:rect l="l" t="t" r="r" b="b"/>
            <a:pathLst>
              <a:path w="2710179" h="1708150">
                <a:moveTo>
                  <a:pt x="0" y="1708150"/>
                </a:moveTo>
                <a:lnTo>
                  <a:pt x="27098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8525" y="3157538"/>
            <a:ext cx="3070225" cy="760730"/>
          </a:xfrm>
          <a:custGeom>
            <a:avLst/>
            <a:gdLst/>
            <a:ahLst/>
            <a:cxnLst/>
            <a:rect l="l" t="t" r="r" b="b"/>
            <a:pathLst>
              <a:path w="3070225" h="760729">
                <a:moveTo>
                  <a:pt x="0" y="760412"/>
                </a:moveTo>
                <a:lnTo>
                  <a:pt x="30702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4487" y="2020887"/>
            <a:ext cx="363855" cy="2951480"/>
          </a:xfrm>
          <a:custGeom>
            <a:avLst/>
            <a:gdLst/>
            <a:ahLst/>
            <a:cxnLst/>
            <a:rect l="l" t="t" r="r" b="b"/>
            <a:pathLst>
              <a:path w="363854" h="2951479">
                <a:moveTo>
                  <a:pt x="363537" y="29511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8025" y="1452562"/>
            <a:ext cx="720725" cy="3519804"/>
          </a:xfrm>
          <a:custGeom>
            <a:avLst/>
            <a:gdLst/>
            <a:ahLst/>
            <a:cxnLst/>
            <a:rect l="l" t="t" r="r" b="b"/>
            <a:pathLst>
              <a:path w="720725" h="3519804">
                <a:moveTo>
                  <a:pt x="0" y="3519487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4487" y="1262062"/>
            <a:ext cx="363855" cy="3710304"/>
          </a:xfrm>
          <a:custGeom>
            <a:avLst/>
            <a:gdLst/>
            <a:ahLst/>
            <a:cxnLst/>
            <a:rect l="l" t="t" r="r" b="b"/>
            <a:pathLst>
              <a:path w="363854" h="3710304">
                <a:moveTo>
                  <a:pt x="363537" y="370998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8025" y="2209800"/>
            <a:ext cx="360680" cy="2762250"/>
          </a:xfrm>
          <a:custGeom>
            <a:avLst/>
            <a:gdLst/>
            <a:ahLst/>
            <a:cxnLst/>
            <a:rect l="l" t="t" r="r" b="b"/>
            <a:pathLst>
              <a:path w="360679" h="2762250">
                <a:moveTo>
                  <a:pt x="0" y="2762250"/>
                </a:moveTo>
                <a:lnTo>
                  <a:pt x="3603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8025" y="3157537"/>
            <a:ext cx="720725" cy="1814830"/>
          </a:xfrm>
          <a:custGeom>
            <a:avLst/>
            <a:gdLst/>
            <a:ahLst/>
            <a:cxnLst/>
            <a:rect l="l" t="t" r="r" b="b"/>
            <a:pathLst>
              <a:path w="720725" h="1814829">
                <a:moveTo>
                  <a:pt x="0" y="1814512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4487" y="2020887"/>
            <a:ext cx="2889250" cy="2465705"/>
          </a:xfrm>
          <a:custGeom>
            <a:avLst/>
            <a:gdLst/>
            <a:ahLst/>
            <a:cxnLst/>
            <a:rect l="l" t="t" r="r" b="b"/>
            <a:pathLst>
              <a:path w="2889250" h="2465704">
                <a:moveTo>
                  <a:pt x="2889250" y="246538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4487" y="1262062"/>
            <a:ext cx="2889250" cy="3224530"/>
          </a:xfrm>
          <a:custGeom>
            <a:avLst/>
            <a:gdLst/>
            <a:ahLst/>
            <a:cxnLst/>
            <a:rect l="l" t="t" r="r" b="b"/>
            <a:pathLst>
              <a:path w="2889250" h="3224529">
                <a:moveTo>
                  <a:pt x="2889250" y="32242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8749" y="1452562"/>
            <a:ext cx="1805305" cy="3034030"/>
          </a:xfrm>
          <a:custGeom>
            <a:avLst/>
            <a:gdLst/>
            <a:ahLst/>
            <a:cxnLst/>
            <a:rect l="l" t="t" r="r" b="b"/>
            <a:pathLst>
              <a:path w="1805304" h="3034029">
                <a:moveTo>
                  <a:pt x="1804988" y="30337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8387" y="2209800"/>
            <a:ext cx="2165350" cy="2276475"/>
          </a:xfrm>
          <a:custGeom>
            <a:avLst/>
            <a:gdLst/>
            <a:ahLst/>
            <a:cxnLst/>
            <a:rect l="l" t="t" r="r" b="b"/>
            <a:pathLst>
              <a:path w="2165350" h="2276475">
                <a:moveTo>
                  <a:pt x="2165350" y="227647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749" y="3157537"/>
            <a:ext cx="1805305" cy="1329055"/>
          </a:xfrm>
          <a:custGeom>
            <a:avLst/>
            <a:gdLst/>
            <a:ahLst/>
            <a:cxnLst/>
            <a:rect l="l" t="t" r="r" b="b"/>
            <a:pathLst>
              <a:path w="1805304" h="1329054">
                <a:moveTo>
                  <a:pt x="1804988" y="132873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8525" y="2778125"/>
            <a:ext cx="1084580" cy="1139825"/>
          </a:xfrm>
          <a:custGeom>
            <a:avLst/>
            <a:gdLst/>
            <a:ahLst/>
            <a:cxnLst/>
            <a:rect l="l" t="t" r="r" b="b"/>
            <a:pathLst>
              <a:path w="1084579" h="1139825">
                <a:moveTo>
                  <a:pt x="1084263" y="1139825"/>
                </a:moveTo>
                <a:lnTo>
                  <a:pt x="0" y="854870"/>
                </a:lnTo>
                <a:lnTo>
                  <a:pt x="0" y="0"/>
                </a:lnTo>
                <a:lnTo>
                  <a:pt x="1084263" y="284955"/>
                </a:lnTo>
                <a:lnTo>
                  <a:pt x="1084263" y="1139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0087" y="3157538"/>
            <a:ext cx="1084580" cy="1139825"/>
          </a:xfrm>
          <a:custGeom>
            <a:avLst/>
            <a:gdLst/>
            <a:ahLst/>
            <a:cxnLst/>
            <a:rect l="l" t="t" r="r" b="b"/>
            <a:pathLst>
              <a:path w="1084579" h="1139825">
                <a:moveTo>
                  <a:pt x="0" y="1139825"/>
                </a:moveTo>
                <a:lnTo>
                  <a:pt x="1084263" y="854870"/>
                </a:lnTo>
                <a:lnTo>
                  <a:pt x="1084263" y="0"/>
                </a:lnTo>
                <a:lnTo>
                  <a:pt x="0" y="284955"/>
                </a:lnTo>
                <a:lnTo>
                  <a:pt x="0" y="1139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7250" y="3860800"/>
            <a:ext cx="111125" cy="11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73575" y="4903787"/>
            <a:ext cx="112713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6750" y="4446587"/>
            <a:ext cx="112713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3050" y="1254125"/>
            <a:ext cx="112713" cy="117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7475" y="1411287"/>
            <a:ext cx="111125" cy="115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3212" y="1949450"/>
            <a:ext cx="111125" cy="115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19650" y="2170112"/>
            <a:ext cx="111125" cy="117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7475" y="3117850"/>
            <a:ext cx="111125" cy="117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9937" y="2627312"/>
            <a:ext cx="112712" cy="117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2387" y="3213100"/>
            <a:ext cx="112712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3687" y="3165475"/>
            <a:ext cx="112712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9075" y="3417887"/>
            <a:ext cx="111125" cy="117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38462" y="3451225"/>
            <a:ext cx="11271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30537" y="3654425"/>
            <a:ext cx="112712" cy="117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24137" y="3451225"/>
            <a:ext cx="111125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4350" y="3860800"/>
            <a:ext cx="112713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02150" y="4173537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2150" y="4173537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3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9" y="3555"/>
                </a:lnTo>
                <a:lnTo>
                  <a:pt x="74526" y="13251"/>
                </a:lnTo>
                <a:lnTo>
                  <a:pt x="83882" y="27632"/>
                </a:lnTo>
                <a:lnTo>
                  <a:pt x="87313" y="45243"/>
                </a:lnTo>
                <a:lnTo>
                  <a:pt x="83882" y="62854"/>
                </a:lnTo>
                <a:lnTo>
                  <a:pt x="74526" y="77235"/>
                </a:lnTo>
                <a:lnTo>
                  <a:pt x="60649" y="86931"/>
                </a:lnTo>
                <a:lnTo>
                  <a:pt x="43656" y="90487"/>
                </a:lnTo>
                <a:lnTo>
                  <a:pt x="26663" y="86931"/>
                </a:lnTo>
                <a:lnTo>
                  <a:pt x="12786" y="77235"/>
                </a:lnTo>
                <a:lnTo>
                  <a:pt x="3430" y="62854"/>
                </a:lnTo>
                <a:lnTo>
                  <a:pt x="0" y="45243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0425" y="3844925"/>
            <a:ext cx="112713" cy="1158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2637" y="4079875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92637" y="4079875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4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8" y="3555"/>
                </a:lnTo>
                <a:lnTo>
                  <a:pt x="74525" y="13251"/>
                </a:lnTo>
                <a:lnTo>
                  <a:pt x="83881" y="27632"/>
                </a:lnTo>
                <a:lnTo>
                  <a:pt x="87312" y="45244"/>
                </a:lnTo>
                <a:lnTo>
                  <a:pt x="83881" y="62855"/>
                </a:lnTo>
                <a:lnTo>
                  <a:pt x="74525" y="77236"/>
                </a:lnTo>
                <a:lnTo>
                  <a:pt x="60648" y="86932"/>
                </a:lnTo>
                <a:lnTo>
                  <a:pt x="43656" y="90488"/>
                </a:lnTo>
                <a:lnTo>
                  <a:pt x="26663" y="86932"/>
                </a:lnTo>
                <a:lnTo>
                  <a:pt x="12786" y="77236"/>
                </a:lnTo>
                <a:lnTo>
                  <a:pt x="3430" y="62855"/>
                </a:lnTo>
                <a:lnTo>
                  <a:pt x="0" y="45244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29162" y="4270375"/>
            <a:ext cx="112712" cy="1174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5787" y="4189412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95787" y="4189412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3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8" y="3555"/>
                </a:lnTo>
                <a:lnTo>
                  <a:pt x="74525" y="13251"/>
                </a:lnTo>
                <a:lnTo>
                  <a:pt x="83881" y="27632"/>
                </a:lnTo>
                <a:lnTo>
                  <a:pt x="87312" y="45243"/>
                </a:lnTo>
                <a:lnTo>
                  <a:pt x="83881" y="62854"/>
                </a:lnTo>
                <a:lnTo>
                  <a:pt x="74525" y="77235"/>
                </a:lnTo>
                <a:lnTo>
                  <a:pt x="60648" y="86931"/>
                </a:lnTo>
                <a:lnTo>
                  <a:pt x="43656" y="90487"/>
                </a:lnTo>
                <a:lnTo>
                  <a:pt x="26663" y="86931"/>
                </a:lnTo>
                <a:lnTo>
                  <a:pt x="12786" y="77235"/>
                </a:lnTo>
                <a:lnTo>
                  <a:pt x="3430" y="62854"/>
                </a:lnTo>
                <a:lnTo>
                  <a:pt x="0" y="45243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3787" y="3513137"/>
            <a:ext cx="112712" cy="1158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5087" y="3451225"/>
            <a:ext cx="11271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05537" y="3719512"/>
            <a:ext cx="215900" cy="1460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0475" y="3971925"/>
            <a:ext cx="111125" cy="114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4725" y="3733800"/>
            <a:ext cx="111125" cy="1174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172653" y="2931795"/>
            <a:ext cx="35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i="1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60800" y="3725862"/>
            <a:ext cx="1325880" cy="9226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919"/>
              </a:spcBef>
            </a:pPr>
            <a:r>
              <a:rPr sz="3600" b="1" spc="-7" baseline="12731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i="1" spc="-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44328" y="786574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i="1" baseline="-19097" dirty="0">
                <a:latin typeface="Arial"/>
                <a:cs typeface="Arial"/>
              </a:rPr>
              <a:t>j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02739" y="3301174"/>
            <a:ext cx="39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1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6540" y="4444174"/>
            <a:ext cx="39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2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12940" y="2748850"/>
            <a:ext cx="47879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lnSpc>
                <a:spcPct val="1468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m  </a:t>
            </a: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00787" y="3546812"/>
            <a:ext cx="748030" cy="121920"/>
          </a:xfrm>
          <a:custGeom>
            <a:avLst/>
            <a:gdLst/>
            <a:ahLst/>
            <a:cxnLst/>
            <a:rect l="l" t="t" r="r" b="b"/>
            <a:pathLst>
              <a:path w="748029" h="121920">
                <a:moveTo>
                  <a:pt x="314526" y="50514"/>
                </a:moveTo>
                <a:lnTo>
                  <a:pt x="74429" y="50514"/>
                </a:lnTo>
                <a:lnTo>
                  <a:pt x="744782" y="121828"/>
                </a:lnTo>
                <a:lnTo>
                  <a:pt x="747468" y="96572"/>
                </a:lnTo>
                <a:lnTo>
                  <a:pt x="314526" y="50514"/>
                </a:lnTo>
                <a:close/>
              </a:path>
              <a:path w="748029" h="121920">
                <a:moveTo>
                  <a:pt x="79802" y="0"/>
                </a:moveTo>
                <a:lnTo>
                  <a:pt x="0" y="29824"/>
                </a:lnTo>
                <a:lnTo>
                  <a:pt x="71742" y="75772"/>
                </a:lnTo>
                <a:lnTo>
                  <a:pt x="74429" y="50514"/>
                </a:lnTo>
                <a:lnTo>
                  <a:pt x="314526" y="50514"/>
                </a:lnTo>
                <a:lnTo>
                  <a:pt x="77116" y="25257"/>
                </a:lnTo>
                <a:lnTo>
                  <a:pt x="79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07340" y="5441210"/>
            <a:ext cx="5073015" cy="58092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给定有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个固定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点的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个图像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008996" y="6181106"/>
                <a:ext cx="5256182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=1,…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=1…,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96" y="6181106"/>
                <a:ext cx="5256182" cy="5579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354320"/>
            <a:ext cx="73024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i="1" spc="-95" dirty="0">
                <a:latin typeface="Arial"/>
                <a:cs typeface="Arial"/>
              </a:rPr>
              <a:t>m</a:t>
            </a:r>
            <a:r>
              <a:rPr lang="en-US" altLang="zh-CN" sz="2400" spc="-95" dirty="0">
                <a:latin typeface="Arial"/>
                <a:cs typeface="Arial"/>
              </a:rPr>
              <a:t> × </a:t>
            </a:r>
            <a:r>
              <a:rPr lang="en-US" altLang="zh-CN" sz="2400" i="1" spc="-95" dirty="0">
                <a:latin typeface="Arial"/>
                <a:cs typeface="Arial"/>
              </a:rPr>
              <a:t>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dirty="0" err="1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>
                <a:latin typeface="Times New Roman"/>
                <a:cs typeface="Times New Roman"/>
              </a:rPr>
              <a:t>ij</a:t>
            </a:r>
            <a:r>
              <a:rPr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5791200"/>
            <a:ext cx="4114800" cy="38536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125"/>
              </a:spcBef>
              <a:buSzPct val="95833"/>
              <a:buFont typeface="Arial Unicode MS"/>
              <a:buChar char="•"/>
              <a:tabLst>
                <a:tab pos="321945" algn="l"/>
              </a:tabLst>
            </a:pPr>
            <a:r>
              <a:rPr sz="2400" i="1" spc="-95" dirty="0">
                <a:latin typeface="Arial"/>
                <a:cs typeface="Arial"/>
              </a:rPr>
              <a:t>m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投影矩阵 </a:t>
            </a:r>
            <a:r>
              <a:rPr sz="2400" b="1" spc="-5" dirty="0" err="1">
                <a:latin typeface="Times New Roman"/>
                <a:cs typeface="Times New Roman"/>
              </a:rPr>
              <a:t>M</a:t>
            </a:r>
            <a:r>
              <a:rPr sz="2400" i="1" spc="-7" baseline="-19097" dirty="0" err="1">
                <a:latin typeface="Times New Roman"/>
                <a:cs typeface="Times New Roman"/>
              </a:rPr>
              <a:t>i</a:t>
            </a:r>
            <a:endParaRPr sz="2400" baseline="-19097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6248400"/>
            <a:ext cx="4114800" cy="35907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1310" indent="-229870">
              <a:lnSpc>
                <a:spcPts val="2840"/>
              </a:lnSpc>
              <a:buSzPct val="95833"/>
              <a:buFont typeface="Arial Unicode MS"/>
              <a:buChar char="•"/>
              <a:tabLst>
                <a:tab pos="321945" algn="l"/>
              </a:tabLst>
            </a:pPr>
            <a:r>
              <a:rPr sz="2400" i="1" spc="-15" dirty="0">
                <a:latin typeface="Arial"/>
                <a:cs typeface="Arial"/>
              </a:rPr>
              <a:t>n </a:t>
            </a:r>
            <a:r>
              <a:rPr lang="en-US" sz="2400" i="1" spc="-15" dirty="0">
                <a:latin typeface="Arial"/>
                <a:cs typeface="Arial"/>
              </a:rPr>
              <a:t> 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</a:t>
            </a:r>
            <a:r>
              <a:rPr sz="2400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j</a:t>
            </a:r>
            <a:endParaRPr sz="2400" baseline="-19097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44328" y="786574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i="1" baseline="-19097" dirty="0">
                <a:latin typeface="Arial"/>
                <a:cs typeface="Arial"/>
              </a:rPr>
              <a:t>j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74540" y="5860224"/>
            <a:ext cx="99885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2000" spc="15" dirty="0">
                <a:solidFill>
                  <a:srgbClr val="CC3300"/>
                </a:solidFill>
                <a:latin typeface="Arial Unicode MS"/>
                <a:cs typeface="Arial Unicode MS"/>
              </a:rPr>
              <a:t>motion  </a:t>
            </a:r>
            <a:r>
              <a:rPr sz="2000" spc="-130" dirty="0">
                <a:solidFill>
                  <a:srgbClr val="CC3300"/>
                </a:solidFill>
                <a:latin typeface="Arial Unicode MS"/>
                <a:cs typeface="Arial Unicode MS"/>
              </a:rPr>
              <a:t>s</a:t>
            </a:r>
            <a:r>
              <a:rPr sz="2000" spc="-75" dirty="0">
                <a:solidFill>
                  <a:srgbClr val="CC3300"/>
                </a:solidFill>
                <a:latin typeface="Arial Unicode MS"/>
                <a:cs typeface="Arial Unicode MS"/>
              </a:rPr>
              <a:t>t</a:t>
            </a:r>
            <a:r>
              <a:rPr sz="2000" spc="105" dirty="0">
                <a:solidFill>
                  <a:srgbClr val="CC3300"/>
                </a:solidFill>
                <a:latin typeface="Arial Unicode MS"/>
                <a:cs typeface="Arial Unicode MS"/>
              </a:rPr>
              <a:t>r</a:t>
            </a:r>
            <a:r>
              <a:rPr sz="2000" spc="-30" dirty="0">
                <a:solidFill>
                  <a:srgbClr val="CC3300"/>
                </a:solidFill>
                <a:latin typeface="Arial Unicode MS"/>
                <a:cs typeface="Arial Unicode MS"/>
              </a:rPr>
              <a:t>u</a:t>
            </a:r>
            <a:r>
              <a:rPr sz="2000" spc="-55" dirty="0">
                <a:solidFill>
                  <a:srgbClr val="CC3300"/>
                </a:solidFill>
                <a:latin typeface="Arial Unicode MS"/>
                <a:cs typeface="Arial Unicode MS"/>
              </a:rPr>
              <a:t>c</a:t>
            </a:r>
            <a:r>
              <a:rPr sz="2000" spc="-10" dirty="0">
                <a:solidFill>
                  <a:srgbClr val="CC3300"/>
                </a:solidFill>
                <a:latin typeface="Arial Unicode MS"/>
                <a:cs typeface="Arial Unicode MS"/>
              </a:rPr>
              <a:t>t</a:t>
            </a:r>
            <a:r>
              <a:rPr sz="2000" spc="-30" dirty="0">
                <a:solidFill>
                  <a:srgbClr val="CC3300"/>
                </a:solidFill>
                <a:latin typeface="Arial Unicode MS"/>
                <a:cs typeface="Arial Unicode MS"/>
              </a:rPr>
              <a:t>u</a:t>
            </a:r>
            <a:r>
              <a:rPr sz="2000" spc="70" dirty="0">
                <a:solidFill>
                  <a:srgbClr val="CC3300"/>
                </a:solidFill>
                <a:latin typeface="Arial Unicode MS"/>
                <a:cs typeface="Arial Unicode MS"/>
              </a:rPr>
              <a:t>r</a:t>
            </a:r>
            <a:r>
              <a:rPr sz="2000" spc="-10" dirty="0">
                <a:solidFill>
                  <a:srgbClr val="CC3300"/>
                </a:solidFill>
                <a:latin typeface="Arial Unicode MS"/>
                <a:cs typeface="Arial Unicode MS"/>
              </a:rPr>
              <a:t>e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602739" y="1254125"/>
            <a:ext cx="5888991" cy="3765549"/>
            <a:chOff x="1602739" y="1254125"/>
            <a:chExt cx="5888991" cy="3765549"/>
          </a:xfrm>
        </p:grpSpPr>
        <p:sp>
          <p:nvSpPr>
            <p:cNvPr id="5" name="object 5"/>
            <p:cNvSpPr/>
            <p:nvPr/>
          </p:nvSpPr>
          <p:spPr>
            <a:xfrm>
              <a:off x="4622800" y="2716212"/>
              <a:ext cx="2466975" cy="1802130"/>
            </a:xfrm>
            <a:custGeom>
              <a:avLst/>
              <a:gdLst/>
              <a:ahLst/>
              <a:cxnLst/>
              <a:rect l="l" t="t" r="r" b="b"/>
              <a:pathLst>
                <a:path w="2466975" h="1802129">
                  <a:moveTo>
                    <a:pt x="2466975" y="18018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2312" y="2716212"/>
              <a:ext cx="104775" cy="2243455"/>
            </a:xfrm>
            <a:custGeom>
              <a:avLst/>
              <a:gdLst/>
              <a:ahLst/>
              <a:cxnLst/>
              <a:rect l="l" t="t" r="r" b="b"/>
              <a:pathLst>
                <a:path w="104775" h="2243454">
                  <a:moveTo>
                    <a:pt x="0" y="2243137"/>
                  </a:moveTo>
                  <a:lnTo>
                    <a:pt x="1047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4237" y="2698749"/>
              <a:ext cx="2454275" cy="1233805"/>
            </a:xfrm>
            <a:custGeom>
              <a:avLst/>
              <a:gdLst/>
              <a:ahLst/>
              <a:cxnLst/>
              <a:rect l="l" t="t" r="r" b="b"/>
              <a:pathLst>
                <a:path w="2454275" h="1233804">
                  <a:moveTo>
                    <a:pt x="0" y="1233488"/>
                  </a:moveTo>
                  <a:lnTo>
                    <a:pt x="24542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8525" y="1262062"/>
              <a:ext cx="1986280" cy="2656205"/>
            </a:xfrm>
            <a:custGeom>
              <a:avLst/>
              <a:gdLst/>
              <a:ahLst/>
              <a:cxnLst/>
              <a:rect l="l" t="t" r="r" b="b"/>
              <a:pathLst>
                <a:path w="1986279" h="2656204">
                  <a:moveTo>
                    <a:pt x="0" y="2655887"/>
                  </a:moveTo>
                  <a:lnTo>
                    <a:pt x="198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8525" y="2020887"/>
              <a:ext cx="1986280" cy="1897380"/>
            </a:xfrm>
            <a:custGeom>
              <a:avLst/>
              <a:gdLst/>
              <a:ahLst/>
              <a:cxnLst/>
              <a:rect l="l" t="t" r="r" b="b"/>
              <a:pathLst>
                <a:path w="1986279" h="1897379">
                  <a:moveTo>
                    <a:pt x="0" y="1897062"/>
                  </a:moveTo>
                  <a:lnTo>
                    <a:pt x="198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8525" y="1452562"/>
              <a:ext cx="3070225" cy="2465705"/>
            </a:xfrm>
            <a:custGeom>
              <a:avLst/>
              <a:gdLst/>
              <a:ahLst/>
              <a:cxnLst/>
              <a:rect l="l" t="t" r="r" b="b"/>
              <a:pathLst>
                <a:path w="3070225" h="2465704">
                  <a:moveTo>
                    <a:pt x="0" y="2465387"/>
                  </a:moveTo>
                  <a:lnTo>
                    <a:pt x="3070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8525" y="2209800"/>
              <a:ext cx="2710180" cy="1708150"/>
            </a:xfrm>
            <a:custGeom>
              <a:avLst/>
              <a:gdLst/>
              <a:ahLst/>
              <a:cxnLst/>
              <a:rect l="l" t="t" r="r" b="b"/>
              <a:pathLst>
                <a:path w="2710179" h="1708150">
                  <a:moveTo>
                    <a:pt x="0" y="1708150"/>
                  </a:moveTo>
                  <a:lnTo>
                    <a:pt x="27098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8525" y="3157538"/>
              <a:ext cx="3070225" cy="760730"/>
            </a:xfrm>
            <a:custGeom>
              <a:avLst/>
              <a:gdLst/>
              <a:ahLst/>
              <a:cxnLst/>
              <a:rect l="l" t="t" r="r" b="b"/>
              <a:pathLst>
                <a:path w="3070225" h="760729">
                  <a:moveTo>
                    <a:pt x="0" y="760412"/>
                  </a:moveTo>
                  <a:lnTo>
                    <a:pt x="3070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54487" y="2020887"/>
              <a:ext cx="363855" cy="2951480"/>
            </a:xfrm>
            <a:custGeom>
              <a:avLst/>
              <a:gdLst/>
              <a:ahLst/>
              <a:cxnLst/>
              <a:rect l="l" t="t" r="r" b="b"/>
              <a:pathLst>
                <a:path w="363854" h="2951479">
                  <a:moveTo>
                    <a:pt x="363537" y="29511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8025" y="1452562"/>
              <a:ext cx="720725" cy="3519804"/>
            </a:xfrm>
            <a:custGeom>
              <a:avLst/>
              <a:gdLst/>
              <a:ahLst/>
              <a:cxnLst/>
              <a:rect l="l" t="t" r="r" b="b"/>
              <a:pathLst>
                <a:path w="720725" h="3519804">
                  <a:moveTo>
                    <a:pt x="0" y="3519487"/>
                  </a:moveTo>
                  <a:lnTo>
                    <a:pt x="7207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4487" y="1262062"/>
              <a:ext cx="363855" cy="3710304"/>
            </a:xfrm>
            <a:custGeom>
              <a:avLst/>
              <a:gdLst/>
              <a:ahLst/>
              <a:cxnLst/>
              <a:rect l="l" t="t" r="r" b="b"/>
              <a:pathLst>
                <a:path w="363854" h="3710304">
                  <a:moveTo>
                    <a:pt x="363537" y="37099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8025" y="2209800"/>
              <a:ext cx="360680" cy="2762250"/>
            </a:xfrm>
            <a:custGeom>
              <a:avLst/>
              <a:gdLst/>
              <a:ahLst/>
              <a:cxnLst/>
              <a:rect l="l" t="t" r="r" b="b"/>
              <a:pathLst>
                <a:path w="360679" h="2762250">
                  <a:moveTo>
                    <a:pt x="0" y="2762250"/>
                  </a:moveTo>
                  <a:lnTo>
                    <a:pt x="3603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8025" y="3157537"/>
              <a:ext cx="720725" cy="1814830"/>
            </a:xfrm>
            <a:custGeom>
              <a:avLst/>
              <a:gdLst/>
              <a:ahLst/>
              <a:cxnLst/>
              <a:rect l="l" t="t" r="r" b="b"/>
              <a:pathLst>
                <a:path w="720725" h="1814829">
                  <a:moveTo>
                    <a:pt x="0" y="1814512"/>
                  </a:moveTo>
                  <a:lnTo>
                    <a:pt x="7207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4487" y="2020887"/>
              <a:ext cx="2889250" cy="2465705"/>
            </a:xfrm>
            <a:custGeom>
              <a:avLst/>
              <a:gdLst/>
              <a:ahLst/>
              <a:cxnLst/>
              <a:rect l="l" t="t" r="r" b="b"/>
              <a:pathLst>
                <a:path w="2889250" h="2465704">
                  <a:moveTo>
                    <a:pt x="2889250" y="24653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4487" y="1262062"/>
              <a:ext cx="2889250" cy="3224530"/>
            </a:xfrm>
            <a:custGeom>
              <a:avLst/>
              <a:gdLst/>
              <a:ahLst/>
              <a:cxnLst/>
              <a:rect l="l" t="t" r="r" b="b"/>
              <a:pathLst>
                <a:path w="2889250" h="3224529">
                  <a:moveTo>
                    <a:pt x="2889250" y="32242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8749" y="1452562"/>
              <a:ext cx="1805305" cy="3034030"/>
            </a:xfrm>
            <a:custGeom>
              <a:avLst/>
              <a:gdLst/>
              <a:ahLst/>
              <a:cxnLst/>
              <a:rect l="l" t="t" r="r" b="b"/>
              <a:pathLst>
                <a:path w="1805304" h="3034029">
                  <a:moveTo>
                    <a:pt x="1804988" y="30337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8387" y="2209800"/>
              <a:ext cx="2165350" cy="2276475"/>
            </a:xfrm>
            <a:custGeom>
              <a:avLst/>
              <a:gdLst/>
              <a:ahLst/>
              <a:cxnLst/>
              <a:rect l="l" t="t" r="r" b="b"/>
              <a:pathLst>
                <a:path w="2165350" h="2276475">
                  <a:moveTo>
                    <a:pt x="2165350" y="22764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8749" y="3157537"/>
              <a:ext cx="1805305" cy="1329055"/>
            </a:xfrm>
            <a:custGeom>
              <a:avLst/>
              <a:gdLst/>
              <a:ahLst/>
              <a:cxnLst/>
              <a:rect l="l" t="t" r="r" b="b"/>
              <a:pathLst>
                <a:path w="1805304" h="1329054">
                  <a:moveTo>
                    <a:pt x="1804988" y="132873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8525" y="2778125"/>
              <a:ext cx="1084580" cy="1139825"/>
            </a:xfrm>
            <a:custGeom>
              <a:avLst/>
              <a:gdLst/>
              <a:ahLst/>
              <a:cxnLst/>
              <a:rect l="l" t="t" r="r" b="b"/>
              <a:pathLst>
                <a:path w="1084579" h="1139825">
                  <a:moveTo>
                    <a:pt x="1084263" y="1139825"/>
                  </a:moveTo>
                  <a:lnTo>
                    <a:pt x="0" y="854870"/>
                  </a:lnTo>
                  <a:lnTo>
                    <a:pt x="0" y="0"/>
                  </a:lnTo>
                  <a:lnTo>
                    <a:pt x="1084263" y="284955"/>
                  </a:lnTo>
                  <a:lnTo>
                    <a:pt x="1084263" y="1139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0087" y="3157538"/>
              <a:ext cx="1084580" cy="1139825"/>
            </a:xfrm>
            <a:custGeom>
              <a:avLst/>
              <a:gdLst/>
              <a:ahLst/>
              <a:cxnLst/>
              <a:rect l="l" t="t" r="r" b="b"/>
              <a:pathLst>
                <a:path w="1084579" h="1139825">
                  <a:moveTo>
                    <a:pt x="0" y="1139825"/>
                  </a:moveTo>
                  <a:lnTo>
                    <a:pt x="1084263" y="854870"/>
                  </a:lnTo>
                  <a:lnTo>
                    <a:pt x="1084263" y="0"/>
                  </a:lnTo>
                  <a:lnTo>
                    <a:pt x="0" y="284955"/>
                  </a:lnTo>
                  <a:lnTo>
                    <a:pt x="0" y="1139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7250" y="3860800"/>
              <a:ext cx="111125" cy="115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73575" y="4903787"/>
              <a:ext cx="112713" cy="115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6750" y="4446587"/>
              <a:ext cx="112713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83050" y="1254125"/>
              <a:ext cx="112713" cy="1174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97475" y="1411287"/>
              <a:ext cx="111125" cy="1158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13212" y="1949450"/>
              <a:ext cx="111125" cy="1158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19650" y="2170112"/>
              <a:ext cx="111125" cy="117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97475" y="3117850"/>
              <a:ext cx="111125" cy="1174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9937" y="2627312"/>
              <a:ext cx="112712" cy="1174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92387" y="3213100"/>
              <a:ext cx="112712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33687" y="3165475"/>
              <a:ext cx="112712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9075" y="3417887"/>
              <a:ext cx="111125" cy="1174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8462" y="3451225"/>
              <a:ext cx="112712" cy="114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0537" y="3654425"/>
              <a:ext cx="112712" cy="1174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24137" y="3451225"/>
              <a:ext cx="111125" cy="114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4350" y="3860800"/>
              <a:ext cx="112713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2150" y="4173537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02150" y="4173537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3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9" y="3555"/>
                  </a:lnTo>
                  <a:lnTo>
                    <a:pt x="74526" y="13251"/>
                  </a:lnTo>
                  <a:lnTo>
                    <a:pt x="83882" y="27632"/>
                  </a:lnTo>
                  <a:lnTo>
                    <a:pt x="87313" y="45243"/>
                  </a:lnTo>
                  <a:lnTo>
                    <a:pt x="83882" y="62854"/>
                  </a:lnTo>
                  <a:lnTo>
                    <a:pt x="74526" y="77235"/>
                  </a:lnTo>
                  <a:lnTo>
                    <a:pt x="60649" y="86931"/>
                  </a:lnTo>
                  <a:lnTo>
                    <a:pt x="43656" y="90487"/>
                  </a:lnTo>
                  <a:lnTo>
                    <a:pt x="26663" y="86931"/>
                  </a:lnTo>
                  <a:lnTo>
                    <a:pt x="12786" y="77235"/>
                  </a:lnTo>
                  <a:lnTo>
                    <a:pt x="3430" y="62854"/>
                  </a:lnTo>
                  <a:lnTo>
                    <a:pt x="0" y="45243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70425" y="3844925"/>
              <a:ext cx="112713" cy="1158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92637" y="4079875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92637" y="4079875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4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8" y="3555"/>
                  </a:lnTo>
                  <a:lnTo>
                    <a:pt x="74525" y="13251"/>
                  </a:lnTo>
                  <a:lnTo>
                    <a:pt x="83881" y="27632"/>
                  </a:lnTo>
                  <a:lnTo>
                    <a:pt x="87312" y="45244"/>
                  </a:lnTo>
                  <a:lnTo>
                    <a:pt x="83881" y="62855"/>
                  </a:lnTo>
                  <a:lnTo>
                    <a:pt x="74525" y="77236"/>
                  </a:lnTo>
                  <a:lnTo>
                    <a:pt x="60648" y="86932"/>
                  </a:lnTo>
                  <a:lnTo>
                    <a:pt x="43656" y="90488"/>
                  </a:lnTo>
                  <a:lnTo>
                    <a:pt x="26663" y="86932"/>
                  </a:lnTo>
                  <a:lnTo>
                    <a:pt x="12786" y="77236"/>
                  </a:lnTo>
                  <a:lnTo>
                    <a:pt x="3430" y="62855"/>
                  </a:lnTo>
                  <a:lnTo>
                    <a:pt x="0" y="45244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29162" y="4270375"/>
              <a:ext cx="112712" cy="1174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5787" y="4189412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95787" y="4189412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3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8" y="3555"/>
                  </a:lnTo>
                  <a:lnTo>
                    <a:pt x="74525" y="13251"/>
                  </a:lnTo>
                  <a:lnTo>
                    <a:pt x="83881" y="27632"/>
                  </a:lnTo>
                  <a:lnTo>
                    <a:pt x="87312" y="45243"/>
                  </a:lnTo>
                  <a:lnTo>
                    <a:pt x="83881" y="62854"/>
                  </a:lnTo>
                  <a:lnTo>
                    <a:pt x="74525" y="77235"/>
                  </a:lnTo>
                  <a:lnTo>
                    <a:pt x="60648" y="86931"/>
                  </a:lnTo>
                  <a:lnTo>
                    <a:pt x="43656" y="90487"/>
                  </a:lnTo>
                  <a:lnTo>
                    <a:pt x="26663" y="86931"/>
                  </a:lnTo>
                  <a:lnTo>
                    <a:pt x="12786" y="77235"/>
                  </a:lnTo>
                  <a:lnTo>
                    <a:pt x="3430" y="62854"/>
                  </a:lnTo>
                  <a:lnTo>
                    <a:pt x="0" y="45243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73787" y="3513137"/>
              <a:ext cx="112712" cy="1158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15087" y="3451225"/>
              <a:ext cx="112712" cy="114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05537" y="3719512"/>
              <a:ext cx="215900" cy="14605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40475" y="3971925"/>
              <a:ext cx="111125" cy="114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54725" y="3733800"/>
              <a:ext cx="111125" cy="1174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172653" y="2931795"/>
              <a:ext cx="353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1</a:t>
              </a:r>
              <a:r>
                <a:rPr sz="1600" i="1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3860800" y="3725862"/>
              <a:ext cx="1325880" cy="922655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vert="horz" wrap="square" lIns="0" tIns="116839" rIns="0" bIns="0" rtlCol="0">
              <a:spAutoFit/>
            </a:bodyPr>
            <a:lstStyle/>
            <a:p>
              <a:pPr marL="48260">
                <a:lnSpc>
                  <a:spcPct val="100000"/>
                </a:lnSpc>
                <a:spcBef>
                  <a:spcPts val="919"/>
                </a:spcBef>
              </a:pPr>
              <a:r>
                <a:rPr sz="3600" b="1" spc="-7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2</a:t>
              </a:r>
              <a:r>
                <a:rPr sz="1600" i="1" spc="-5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300787" y="3546812"/>
              <a:ext cx="748030" cy="121920"/>
            </a:xfrm>
            <a:custGeom>
              <a:avLst/>
              <a:gdLst/>
              <a:ahLst/>
              <a:cxnLst/>
              <a:rect l="l" t="t" r="r" b="b"/>
              <a:pathLst>
                <a:path w="748029" h="121920">
                  <a:moveTo>
                    <a:pt x="314526" y="50514"/>
                  </a:moveTo>
                  <a:lnTo>
                    <a:pt x="74429" y="50514"/>
                  </a:lnTo>
                  <a:lnTo>
                    <a:pt x="744782" y="121828"/>
                  </a:lnTo>
                  <a:lnTo>
                    <a:pt x="747468" y="96572"/>
                  </a:lnTo>
                  <a:lnTo>
                    <a:pt x="314526" y="50514"/>
                  </a:lnTo>
                  <a:close/>
                </a:path>
                <a:path w="748029" h="121920">
                  <a:moveTo>
                    <a:pt x="79802" y="0"/>
                  </a:moveTo>
                  <a:lnTo>
                    <a:pt x="0" y="29824"/>
                  </a:lnTo>
                  <a:lnTo>
                    <a:pt x="71742" y="75772"/>
                  </a:lnTo>
                  <a:lnTo>
                    <a:pt x="74429" y="50514"/>
                  </a:lnTo>
                  <a:lnTo>
                    <a:pt x="314526" y="50514"/>
                  </a:lnTo>
                  <a:lnTo>
                    <a:pt x="77116" y="25257"/>
                  </a:lnTo>
                  <a:lnTo>
                    <a:pt x="798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1602739" y="3301174"/>
              <a:ext cx="3924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5336540" y="4444174"/>
              <a:ext cx="3924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7012940" y="2748850"/>
              <a:ext cx="478790" cy="10998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0645" marR="5080" indent="-68580">
                <a:lnSpc>
                  <a:spcPct val="1468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m  </a:t>
              </a: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dirty="0">
                  <a:latin typeface="Arial"/>
                  <a:cs typeface="Arial"/>
                </a:rPr>
                <a:t>m</a:t>
              </a:r>
              <a:r>
                <a:rPr sz="1600" i="1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917" y="0"/>
            <a:ext cx="5161280" cy="1120178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</a:rPr>
              <a:t>更简单的问题</a:t>
            </a: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5279813"/>
            <a:ext cx="5980430" cy="134972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i="1" spc="-95" dirty="0">
                <a:latin typeface="Arial"/>
                <a:cs typeface="Arial"/>
              </a:rPr>
              <a:t>m</a:t>
            </a:r>
            <a:r>
              <a:rPr lang="zh-CN" altLang="en-US" sz="2400" spc="-95" dirty="0">
                <a:latin typeface="Arial"/>
                <a:cs typeface="Arial"/>
              </a:rPr>
              <a:t> </a:t>
            </a:r>
            <a:r>
              <a:rPr lang="en-US" altLang="zh-CN" sz="2400" spc="-95" dirty="0">
                <a:latin typeface="Arial"/>
                <a:cs typeface="Arial"/>
              </a:rPr>
              <a:t>× </a:t>
            </a:r>
            <a:r>
              <a:rPr lang="en-US" altLang="zh-CN" sz="2400" i="1" spc="-95" dirty="0">
                <a:latin typeface="Arial"/>
                <a:cs typeface="Arial"/>
              </a:rPr>
              <a:t>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dirty="0" err="1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>
                <a:latin typeface="Times New Roman"/>
                <a:cs typeface="Times New Roman"/>
              </a:rPr>
              <a:t>ij</a:t>
            </a:r>
            <a:r>
              <a:rPr lang="zh-CN" altLang="en-US"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估计</a:t>
            </a:r>
            <a:r>
              <a:rPr lang="en-US" altLang="zh-CN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42570" indent="-229870">
              <a:spcBef>
                <a:spcPts val="585"/>
              </a:spcBef>
              <a:buSzPct val="95833"/>
              <a:buFont typeface="Arial Unicode MS"/>
              <a:buChar char="•"/>
              <a:tabLst>
                <a:tab pos="243204" algn="l"/>
              </a:tabLst>
            </a:pPr>
            <a:r>
              <a:rPr lang="en-US" altLang="zh-CN" sz="2400" i="1" spc="-95" dirty="0">
                <a:latin typeface="Arial"/>
                <a:cs typeface="Arial"/>
              </a:rPr>
              <a:t>m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投影矩阵 </a:t>
            </a:r>
            <a:r>
              <a:rPr lang="en-US" altLang="zh-CN" sz="2400" b="1" spc="-5" dirty="0" err="1">
                <a:latin typeface="Times New Roman"/>
                <a:cs typeface="Times New Roman"/>
              </a:rPr>
              <a:t>M</a:t>
            </a:r>
            <a:r>
              <a:rPr lang="en-US" altLang="zh-CN" sz="2400" i="1" spc="-7" baseline="-19097" dirty="0" err="1">
                <a:latin typeface="Times New Roman"/>
                <a:cs typeface="Times New Roman"/>
              </a:rPr>
              <a:t>i</a:t>
            </a:r>
            <a:r>
              <a:rPr lang="en-US" altLang="zh-CN" sz="2400" i="1" spc="-7" baseline="-19097" dirty="0">
                <a:latin typeface="Times New Roman"/>
                <a:cs typeface="Times New Roman"/>
              </a:rPr>
              <a:t> 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（仿射摄像机） </a:t>
            </a:r>
            <a:endParaRPr lang="en-US" altLang="zh-CN" sz="2400" spc="3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42570" indent="-229870">
              <a:spcBef>
                <a:spcPts val="585"/>
              </a:spcBef>
              <a:buSzPct val="95833"/>
              <a:buFont typeface="Arial Unicode MS"/>
              <a:buChar char="•"/>
              <a:tabLst>
                <a:tab pos="243204" algn="l"/>
              </a:tabLst>
            </a:pPr>
            <a:r>
              <a:rPr lang="en-US" altLang="zh-CN" sz="2400" i="1" spc="-15" dirty="0">
                <a:latin typeface="Arial"/>
                <a:cs typeface="Arial"/>
              </a:rPr>
              <a:t>n  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</a:t>
            </a:r>
            <a:r>
              <a:rPr lang="zh-CN" altLang="en-US" sz="2400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z="2400" b="1" dirty="0" err="1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>
                <a:latin typeface="Times New Roman"/>
                <a:cs typeface="Times New Roman"/>
              </a:rPr>
              <a:t>j</a:t>
            </a:r>
            <a:endParaRPr lang="en-US" altLang="zh-CN" sz="2400" baseline="-19097" dirty="0">
              <a:latin typeface="Times New Roman"/>
              <a:cs typeface="Times New Roman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97939" y="1447800"/>
            <a:ext cx="5856606" cy="2971800"/>
            <a:chOff x="1297939" y="1447800"/>
            <a:chExt cx="5856606" cy="2971800"/>
          </a:xfrm>
        </p:grpSpPr>
        <p:sp>
          <p:nvSpPr>
            <p:cNvPr id="3" name="object 3"/>
            <p:cNvSpPr/>
            <p:nvPr/>
          </p:nvSpPr>
          <p:spPr>
            <a:xfrm>
              <a:off x="2686843" y="2299493"/>
              <a:ext cx="63501" cy="7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5243" y="1934368"/>
              <a:ext cx="63501" cy="77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4837" y="2798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2718" y="0"/>
                  </a:moveTo>
                  <a:lnTo>
                    <a:pt x="25400" y="8098"/>
                  </a:lnTo>
                  <a:lnTo>
                    <a:pt x="8082" y="8098"/>
                  </a:lnTo>
                  <a:lnTo>
                    <a:pt x="0" y="25454"/>
                  </a:lnTo>
                  <a:lnTo>
                    <a:pt x="0" y="60163"/>
                  </a:lnTo>
                  <a:lnTo>
                    <a:pt x="8082" y="68262"/>
                  </a:lnTo>
                  <a:lnTo>
                    <a:pt x="25400" y="68262"/>
                  </a:lnTo>
                  <a:lnTo>
                    <a:pt x="42718" y="60163"/>
                  </a:lnTo>
                  <a:lnTo>
                    <a:pt x="50800" y="42809"/>
                  </a:lnTo>
                  <a:lnTo>
                    <a:pt x="50800" y="8098"/>
                  </a:lnTo>
                  <a:lnTo>
                    <a:pt x="42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4837" y="2798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25400" y="8098"/>
                  </a:moveTo>
                  <a:lnTo>
                    <a:pt x="42718" y="0"/>
                  </a:lnTo>
                  <a:lnTo>
                    <a:pt x="50800" y="8098"/>
                  </a:lnTo>
                  <a:lnTo>
                    <a:pt x="50800" y="25453"/>
                  </a:lnTo>
                  <a:lnTo>
                    <a:pt x="50800" y="42808"/>
                  </a:lnTo>
                  <a:lnTo>
                    <a:pt x="42718" y="60163"/>
                  </a:lnTo>
                  <a:lnTo>
                    <a:pt x="25400" y="68262"/>
                  </a:lnTo>
                  <a:lnTo>
                    <a:pt x="8081" y="68262"/>
                  </a:lnTo>
                  <a:lnTo>
                    <a:pt x="0" y="60163"/>
                  </a:lnTo>
                  <a:lnTo>
                    <a:pt x="0" y="42808"/>
                  </a:lnTo>
                  <a:lnTo>
                    <a:pt x="0" y="25453"/>
                  </a:lnTo>
                  <a:lnTo>
                    <a:pt x="8081" y="8098"/>
                  </a:lnTo>
                  <a:lnTo>
                    <a:pt x="25400" y="8098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200" y="1447800"/>
              <a:ext cx="1925955" cy="1862455"/>
            </a:xfrm>
            <a:custGeom>
              <a:avLst/>
              <a:gdLst/>
              <a:ahLst/>
              <a:cxnLst/>
              <a:rect l="l" t="t" r="r" b="b"/>
              <a:pathLst>
                <a:path w="1925954" h="1862454">
                  <a:moveTo>
                    <a:pt x="0" y="665409"/>
                  </a:moveTo>
                  <a:lnTo>
                    <a:pt x="1925638" y="0"/>
                  </a:lnTo>
                  <a:lnTo>
                    <a:pt x="1925638" y="1195720"/>
                  </a:lnTo>
                  <a:lnTo>
                    <a:pt x="0" y="1862138"/>
                  </a:lnTo>
                  <a:lnTo>
                    <a:pt x="0" y="66540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7537" y="2827338"/>
              <a:ext cx="2076450" cy="24130"/>
            </a:xfrm>
            <a:custGeom>
              <a:avLst/>
              <a:gdLst/>
              <a:ahLst/>
              <a:cxnLst/>
              <a:rect l="l" t="t" r="r" b="b"/>
              <a:pathLst>
                <a:path w="2076450" h="24130">
                  <a:moveTo>
                    <a:pt x="0" y="23812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100" y="23177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4612" y="19621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297939" y="2890520"/>
              <a:ext cx="8845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Image</a:t>
              </a:r>
              <a:r>
                <a:rPr sz="1800" spc="-25" dirty="0">
                  <a:latin typeface="Arial Unicode MS"/>
                  <a:cs typeface="Arial Unicode MS"/>
                </a:rPr>
                <a:t> </a:t>
              </a:r>
              <a:r>
                <a:rPr sz="1800" spc="100" dirty="0">
                  <a:latin typeface="Arial Unicode MS"/>
                  <a:cs typeface="Arial Unicode MS"/>
                </a:rPr>
                <a:t>1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641340" y="1498282"/>
              <a:ext cx="15132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World </a:t>
              </a:r>
              <a:r>
                <a:rPr sz="1800" spc="30" dirty="0">
                  <a:latin typeface="Arial Unicode MS"/>
                  <a:cs typeface="Arial Unicode MS"/>
                </a:rPr>
                <a:t>point</a:t>
              </a:r>
              <a:r>
                <a:rPr sz="1800" spc="-65" dirty="0">
                  <a:latin typeface="Arial Unicode MS"/>
                  <a:cs typeface="Arial Unicode MS"/>
                </a:rPr>
                <a:t> </a:t>
              </a:r>
              <a:r>
                <a:rPr sz="1800" spc="-30" dirty="0">
                  <a:latin typeface="Arial Unicode MS"/>
                  <a:cs typeface="Arial Unicode MS"/>
                </a:rPr>
                <a:t>X</a:t>
              </a:r>
              <a:r>
                <a:rPr sz="1800" spc="-44" baseline="-20833" dirty="0">
                  <a:latin typeface="Arial Unicode MS"/>
                  <a:cs typeface="Arial Unicode MS"/>
                </a:rPr>
                <a:t>j</a:t>
              </a:r>
              <a:endParaRPr sz="1800" baseline="-20833">
                <a:latin typeface="Arial Unicode MS"/>
                <a:cs typeface="Arial Unicode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0" y="31242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0"/>
                  </a:moveTo>
                  <a:lnTo>
                    <a:pt x="1828800" y="0"/>
                  </a:lnTo>
                  <a:lnTo>
                    <a:pt x="1828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768" y="22479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7768" y="27813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9768" y="19431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700" y="21971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4700" y="18923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2700" y="27305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3565" y="3631439"/>
              <a:ext cx="309880" cy="261620"/>
            </a:xfrm>
            <a:custGeom>
              <a:avLst/>
              <a:gdLst/>
              <a:ahLst/>
              <a:cxnLst/>
              <a:rect l="l" t="t" r="r" b="b"/>
              <a:pathLst>
                <a:path w="309880" h="261620">
                  <a:moveTo>
                    <a:pt x="29074" y="0"/>
                  </a:moveTo>
                  <a:lnTo>
                    <a:pt x="15720" y="1369"/>
                  </a:lnTo>
                  <a:lnTo>
                    <a:pt x="10335" y="4224"/>
                  </a:lnTo>
                  <a:lnTo>
                    <a:pt x="1858" y="14638"/>
                  </a:lnTo>
                  <a:lnTo>
                    <a:pt x="0" y="20587"/>
                  </a:lnTo>
                  <a:lnTo>
                    <a:pt x="1334" y="33615"/>
                  </a:lnTo>
                  <a:lnTo>
                    <a:pt x="4318" y="39028"/>
                  </a:lnTo>
                  <a:lnTo>
                    <a:pt x="14820" y="47579"/>
                  </a:lnTo>
                  <a:lnTo>
                    <a:pt x="20680" y="49363"/>
                  </a:lnTo>
                  <a:lnTo>
                    <a:pt x="33872" y="48012"/>
                  </a:lnTo>
                  <a:lnTo>
                    <a:pt x="39329" y="45065"/>
                  </a:lnTo>
                  <a:lnTo>
                    <a:pt x="47732" y="34743"/>
                  </a:lnTo>
                  <a:lnTo>
                    <a:pt x="49474" y="28845"/>
                  </a:lnTo>
                  <a:lnTo>
                    <a:pt x="48105" y="15492"/>
                  </a:lnTo>
                  <a:lnTo>
                    <a:pt x="45204" y="10071"/>
                  </a:lnTo>
                  <a:lnTo>
                    <a:pt x="34970" y="1739"/>
                  </a:lnTo>
                  <a:lnTo>
                    <a:pt x="29074" y="0"/>
                  </a:lnTo>
                  <a:close/>
                </a:path>
                <a:path w="309880" h="261620">
                  <a:moveTo>
                    <a:pt x="115792" y="70592"/>
                  </a:moveTo>
                  <a:lnTo>
                    <a:pt x="102439" y="71962"/>
                  </a:lnTo>
                  <a:lnTo>
                    <a:pt x="97054" y="74818"/>
                  </a:lnTo>
                  <a:lnTo>
                    <a:pt x="88649" y="85142"/>
                  </a:lnTo>
                  <a:lnTo>
                    <a:pt x="86836" y="91128"/>
                  </a:lnTo>
                  <a:lnTo>
                    <a:pt x="88188" y="104319"/>
                  </a:lnTo>
                  <a:lnTo>
                    <a:pt x="91170" y="109731"/>
                  </a:lnTo>
                  <a:lnTo>
                    <a:pt x="101673" y="118282"/>
                  </a:lnTo>
                  <a:lnTo>
                    <a:pt x="107534" y="120067"/>
                  </a:lnTo>
                  <a:lnTo>
                    <a:pt x="120724" y="118715"/>
                  </a:lnTo>
                  <a:lnTo>
                    <a:pt x="126183" y="115769"/>
                  </a:lnTo>
                  <a:lnTo>
                    <a:pt x="134586" y="105446"/>
                  </a:lnTo>
                  <a:lnTo>
                    <a:pt x="136326" y="99548"/>
                  </a:lnTo>
                  <a:lnTo>
                    <a:pt x="134959" y="86196"/>
                  </a:lnTo>
                  <a:lnTo>
                    <a:pt x="132012" y="80737"/>
                  </a:lnTo>
                  <a:lnTo>
                    <a:pt x="121688" y="72334"/>
                  </a:lnTo>
                  <a:lnTo>
                    <a:pt x="115792" y="70592"/>
                  </a:lnTo>
                  <a:close/>
                </a:path>
                <a:path w="309880" h="261620">
                  <a:moveTo>
                    <a:pt x="202646" y="141296"/>
                  </a:moveTo>
                  <a:lnTo>
                    <a:pt x="189292" y="142665"/>
                  </a:lnTo>
                  <a:lnTo>
                    <a:pt x="183907" y="145521"/>
                  </a:lnTo>
                  <a:lnTo>
                    <a:pt x="175503" y="155845"/>
                  </a:lnTo>
                  <a:lnTo>
                    <a:pt x="173690" y="161832"/>
                  </a:lnTo>
                  <a:lnTo>
                    <a:pt x="175041" y="175022"/>
                  </a:lnTo>
                  <a:lnTo>
                    <a:pt x="178023" y="180435"/>
                  </a:lnTo>
                  <a:lnTo>
                    <a:pt x="188437" y="188912"/>
                  </a:lnTo>
                  <a:lnTo>
                    <a:pt x="194252" y="190661"/>
                  </a:lnTo>
                  <a:lnTo>
                    <a:pt x="207444" y="189308"/>
                  </a:lnTo>
                  <a:lnTo>
                    <a:pt x="212901" y="186363"/>
                  </a:lnTo>
                  <a:lnTo>
                    <a:pt x="221305" y="176039"/>
                  </a:lnTo>
                  <a:lnTo>
                    <a:pt x="223046" y="170143"/>
                  </a:lnTo>
                  <a:lnTo>
                    <a:pt x="221677" y="156789"/>
                  </a:lnTo>
                  <a:lnTo>
                    <a:pt x="218776" y="151368"/>
                  </a:lnTo>
                  <a:lnTo>
                    <a:pt x="208542" y="143037"/>
                  </a:lnTo>
                  <a:lnTo>
                    <a:pt x="202646" y="141296"/>
                  </a:lnTo>
                  <a:close/>
                </a:path>
                <a:path w="309880" h="261620">
                  <a:moveTo>
                    <a:pt x="289267" y="211811"/>
                  </a:moveTo>
                  <a:lnTo>
                    <a:pt x="275915" y="213180"/>
                  </a:lnTo>
                  <a:lnTo>
                    <a:pt x="270530" y="216037"/>
                  </a:lnTo>
                  <a:lnTo>
                    <a:pt x="262053" y="226449"/>
                  </a:lnTo>
                  <a:lnTo>
                    <a:pt x="260193" y="232401"/>
                  </a:lnTo>
                  <a:lnTo>
                    <a:pt x="261529" y="245428"/>
                  </a:lnTo>
                  <a:lnTo>
                    <a:pt x="264511" y="250841"/>
                  </a:lnTo>
                  <a:lnTo>
                    <a:pt x="275014" y="259391"/>
                  </a:lnTo>
                  <a:lnTo>
                    <a:pt x="280875" y="261176"/>
                  </a:lnTo>
                  <a:lnTo>
                    <a:pt x="294065" y="259824"/>
                  </a:lnTo>
                  <a:lnTo>
                    <a:pt x="299524" y="256879"/>
                  </a:lnTo>
                  <a:lnTo>
                    <a:pt x="307928" y="246555"/>
                  </a:lnTo>
                  <a:lnTo>
                    <a:pt x="309667" y="240658"/>
                  </a:lnTo>
                  <a:lnTo>
                    <a:pt x="308300" y="227304"/>
                  </a:lnTo>
                  <a:lnTo>
                    <a:pt x="305399" y="221884"/>
                  </a:lnTo>
                  <a:lnTo>
                    <a:pt x="295165" y="213553"/>
                  </a:lnTo>
                  <a:lnTo>
                    <a:pt x="289267" y="2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54300" y="22733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7300" y="18923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1500" y="28067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25900" y="35687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06900" y="41021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8900" y="32639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184140" y="3445065"/>
              <a:ext cx="1409700" cy="9645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Times New Roman"/>
                  <a:cs typeface="Times New Roman"/>
                </a:rPr>
                <a:t>x</a:t>
              </a:r>
              <a:r>
                <a:rPr sz="1600" i="1" dirty="0">
                  <a:latin typeface="Times New Roman"/>
                  <a:cs typeface="Times New Roman"/>
                </a:rPr>
                <a:t>ij</a:t>
              </a:r>
              <a:endParaRPr sz="1600">
                <a:latin typeface="Times New Roman"/>
                <a:cs typeface="Times New Roman"/>
              </a:endParaRPr>
            </a:p>
            <a:p>
              <a:pPr marL="622300">
                <a:lnSpc>
                  <a:spcPct val="100000"/>
                </a:lnSpc>
                <a:spcBef>
                  <a:spcPts val="235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Image</a:t>
              </a:r>
              <a:r>
                <a:rPr sz="1800" spc="-25" dirty="0">
                  <a:latin typeface="Arial Unicode MS"/>
                  <a:cs typeface="Arial Unicode MS"/>
                </a:rPr>
                <a:t> </a:t>
              </a:r>
              <a:r>
                <a:rPr sz="1800" spc="40" dirty="0">
                  <a:latin typeface="Arial Unicode MS"/>
                  <a:cs typeface="Arial Unicode MS"/>
                </a:rPr>
                <a:t>i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339" y="227774"/>
            <a:ext cx="32721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本质矩阵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181100" y="6096000"/>
            <a:ext cx="76200" cy="1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900" y="6096000"/>
            <a:ext cx="76200" cy="1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6939" y="6367089"/>
            <a:ext cx="129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放大率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8600" y="2928958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31140" y="38132"/>
            <a:ext cx="144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透视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1140" y="2983674"/>
            <a:ext cx="7683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33685" y="5653065"/>
            <a:ext cx="2074545" cy="100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05"/>
              </a:spcBef>
              <a:tabLst>
                <a:tab pos="420370" algn="l"/>
                <a:tab pos="846455" algn="l"/>
                <a:tab pos="1122680" algn="l"/>
                <a:tab pos="1877695" algn="l"/>
              </a:tabLst>
            </a:pPr>
            <a:endParaRPr lang="en-US" sz="2000" b="1" dirty="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  <a:spcBef>
                <a:spcPts val="105"/>
              </a:spcBef>
              <a:tabLst>
                <a:tab pos="420370" algn="l"/>
                <a:tab pos="846455" algn="l"/>
                <a:tab pos="1122680" algn="l"/>
                <a:tab pos="187769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09955">
              <a:lnSpc>
                <a:spcPct val="100000"/>
              </a:lnSpc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16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600" y="437209"/>
                <a:ext cx="3850862" cy="1139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𝑀𝑋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7209"/>
                <a:ext cx="3850862" cy="1139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31229" y="685800"/>
                <a:ext cx="2873607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29" y="685800"/>
                <a:ext cx="2873607" cy="1069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7490" y="1760656"/>
                <a:ext cx="2861745" cy="919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0" y="1760656"/>
                <a:ext cx="2861745" cy="9192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941125" y="3394155"/>
                <a:ext cx="372807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25" y="3394155"/>
                <a:ext cx="3728072" cy="10699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1140" y="3401601"/>
                <a:ext cx="3850862" cy="1077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𝑀𝑋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401601"/>
                <a:ext cx="3850862" cy="10770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6368032" y="4478691"/>
                <a:ext cx="2416880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32" y="4478691"/>
                <a:ext cx="2416880" cy="10502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0" y="5204410"/>
                <a:ext cx="7298665" cy="1312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4410"/>
                <a:ext cx="7298665" cy="131253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298665" y="5670116"/>
                <a:ext cx="1446102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5" y="5670116"/>
                <a:ext cx="1446102" cy="10052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349612" y="5203648"/>
            <a:ext cx="2799715" cy="622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40" dirty="0">
                <a:latin typeface="Times New Roman"/>
                <a:cs typeface="Times New Roman"/>
              </a:rPr>
              <a:t>x</a:t>
            </a:r>
            <a:r>
              <a:rPr sz="3375" i="1" spc="60" baseline="-24691" dirty="0">
                <a:latin typeface="Times New Roman"/>
                <a:cs typeface="Times New Roman"/>
              </a:rPr>
              <a:t>ij</a:t>
            </a:r>
            <a:r>
              <a:rPr sz="3375" i="1" spc="172" baseline="-24691" dirty="0">
                <a:latin typeface="Times New Roman"/>
                <a:cs typeface="Times New Roman"/>
              </a:rPr>
              <a:t> </a:t>
            </a:r>
            <a:r>
              <a:rPr sz="3900" spc="0" dirty="0">
                <a:latin typeface="Symbol"/>
                <a:cs typeface="Symbol"/>
              </a:rPr>
              <a:t></a:t>
            </a:r>
            <a:r>
              <a:rPr sz="3900" spc="-190" dirty="0">
                <a:latin typeface="Times New Roman"/>
                <a:cs typeface="Times New Roman"/>
              </a:rPr>
              <a:t> </a:t>
            </a:r>
            <a:r>
              <a:rPr sz="3900" b="1" spc="75" dirty="0">
                <a:latin typeface="Times New Roman"/>
                <a:cs typeface="Times New Roman"/>
              </a:rPr>
              <a:t>A</a:t>
            </a:r>
            <a:r>
              <a:rPr sz="3375" i="1" spc="112" baseline="-24691" dirty="0">
                <a:latin typeface="Times New Roman"/>
                <a:cs typeface="Times New Roman"/>
              </a:rPr>
              <a:t>i</a:t>
            </a:r>
            <a:r>
              <a:rPr sz="3900" b="1" spc="75" dirty="0">
                <a:latin typeface="Times New Roman"/>
                <a:cs typeface="Times New Roman"/>
              </a:rPr>
              <a:t>X</a:t>
            </a:r>
            <a:r>
              <a:rPr sz="3900" b="1" spc="-500" dirty="0">
                <a:latin typeface="Times New Roman"/>
                <a:cs typeface="Times New Roman"/>
              </a:rPr>
              <a:t> </a:t>
            </a:r>
            <a:r>
              <a:rPr sz="3375" i="1" baseline="-24691" dirty="0">
                <a:latin typeface="Times New Roman"/>
                <a:cs typeface="Times New Roman"/>
              </a:rPr>
              <a:t>j </a:t>
            </a:r>
            <a:r>
              <a:rPr sz="3900" spc="0" dirty="0">
                <a:latin typeface="Symbol"/>
                <a:cs typeface="Symbol"/>
              </a:rPr>
              <a:t></a:t>
            </a:r>
            <a:r>
              <a:rPr sz="3900" spc="-385" dirty="0">
                <a:latin typeface="Times New Roman"/>
                <a:cs typeface="Times New Roman"/>
              </a:rPr>
              <a:t> </a:t>
            </a:r>
            <a:r>
              <a:rPr sz="3900" b="1" spc="35" dirty="0">
                <a:latin typeface="Times New Roman"/>
                <a:cs typeface="Times New Roman"/>
              </a:rPr>
              <a:t>b</a:t>
            </a:r>
            <a:r>
              <a:rPr sz="3375" i="1" spc="52" baseline="-24691" dirty="0">
                <a:latin typeface="Times New Roman"/>
                <a:cs typeface="Times New Roman"/>
              </a:rPr>
              <a:t>i</a:t>
            </a:r>
            <a:endParaRPr sz="3375" baseline="-246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44178" y="92265"/>
            <a:ext cx="31553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仿射摄像机</a:t>
            </a:r>
            <a:endParaRPr spc="-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252" y="3144520"/>
            <a:ext cx="5728335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2365" algn="r">
              <a:lnSpc>
                <a:spcPct val="100000"/>
              </a:lnSpc>
              <a:spcBef>
                <a:spcPts val="100"/>
              </a:spcBef>
            </a:pP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</a:p>
          <a:p>
            <a:pPr marR="5080" algn="r">
              <a:lnSpc>
                <a:spcPct val="100000"/>
              </a:lnSpc>
              <a:spcBef>
                <a:spcPts val="195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35" dirty="0">
                <a:latin typeface="Arial Unicode MS"/>
                <a:cs typeface="Arial Unicode MS"/>
              </a:rPr>
              <a:t>i</a:t>
            </a:r>
            <a:endParaRPr sz="16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对于仿射情况（欧式空间中）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93139" y="1066800"/>
            <a:ext cx="5247006" cy="2971800"/>
            <a:chOff x="993139" y="1066800"/>
            <a:chExt cx="5247006" cy="2971800"/>
          </a:xfrm>
        </p:grpSpPr>
        <p:sp>
          <p:nvSpPr>
            <p:cNvPr id="2" name="object 2"/>
            <p:cNvSpPr/>
            <p:nvPr/>
          </p:nvSpPr>
          <p:spPr>
            <a:xfrm>
              <a:off x="2305843" y="1918493"/>
              <a:ext cx="63501" cy="7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474243" y="1553368"/>
              <a:ext cx="63501" cy="77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3837" y="2417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2718" y="0"/>
                  </a:moveTo>
                  <a:lnTo>
                    <a:pt x="25400" y="8098"/>
                  </a:lnTo>
                  <a:lnTo>
                    <a:pt x="8082" y="8098"/>
                  </a:lnTo>
                  <a:lnTo>
                    <a:pt x="0" y="25454"/>
                  </a:lnTo>
                  <a:lnTo>
                    <a:pt x="0" y="60163"/>
                  </a:lnTo>
                  <a:lnTo>
                    <a:pt x="8082" y="68262"/>
                  </a:lnTo>
                  <a:lnTo>
                    <a:pt x="25400" y="68262"/>
                  </a:lnTo>
                  <a:lnTo>
                    <a:pt x="42718" y="60163"/>
                  </a:lnTo>
                  <a:lnTo>
                    <a:pt x="50800" y="42809"/>
                  </a:lnTo>
                  <a:lnTo>
                    <a:pt x="50800" y="8098"/>
                  </a:lnTo>
                  <a:lnTo>
                    <a:pt x="42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3837" y="2417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25400" y="8098"/>
                  </a:moveTo>
                  <a:lnTo>
                    <a:pt x="42718" y="0"/>
                  </a:lnTo>
                  <a:lnTo>
                    <a:pt x="50800" y="8098"/>
                  </a:lnTo>
                  <a:lnTo>
                    <a:pt x="50800" y="25453"/>
                  </a:lnTo>
                  <a:lnTo>
                    <a:pt x="50800" y="42808"/>
                  </a:lnTo>
                  <a:lnTo>
                    <a:pt x="42718" y="60163"/>
                  </a:lnTo>
                  <a:lnTo>
                    <a:pt x="25400" y="68262"/>
                  </a:lnTo>
                  <a:lnTo>
                    <a:pt x="8081" y="68262"/>
                  </a:lnTo>
                  <a:lnTo>
                    <a:pt x="0" y="60163"/>
                  </a:lnTo>
                  <a:lnTo>
                    <a:pt x="0" y="42808"/>
                  </a:lnTo>
                  <a:lnTo>
                    <a:pt x="0" y="25453"/>
                  </a:lnTo>
                  <a:lnTo>
                    <a:pt x="8081" y="8098"/>
                  </a:lnTo>
                  <a:lnTo>
                    <a:pt x="25400" y="8098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1066800"/>
              <a:ext cx="1925955" cy="1862455"/>
            </a:xfrm>
            <a:custGeom>
              <a:avLst/>
              <a:gdLst/>
              <a:ahLst/>
              <a:cxnLst/>
              <a:rect l="l" t="t" r="r" b="b"/>
              <a:pathLst>
                <a:path w="1925954" h="1862455">
                  <a:moveTo>
                    <a:pt x="0" y="665409"/>
                  </a:moveTo>
                  <a:lnTo>
                    <a:pt x="1925638" y="0"/>
                  </a:lnTo>
                  <a:lnTo>
                    <a:pt x="1925638" y="1195720"/>
                  </a:lnTo>
                  <a:lnTo>
                    <a:pt x="0" y="1862138"/>
                  </a:lnTo>
                  <a:lnTo>
                    <a:pt x="0" y="66540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6537" y="2446338"/>
              <a:ext cx="2076450" cy="24130"/>
            </a:xfrm>
            <a:custGeom>
              <a:avLst/>
              <a:gdLst/>
              <a:ahLst/>
              <a:cxnLst/>
              <a:rect l="l" t="t" r="r" b="b"/>
              <a:pathLst>
                <a:path w="2076450" h="24130">
                  <a:moveTo>
                    <a:pt x="0" y="23812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4100" y="19367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3612" y="15811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869940" y="1240028"/>
              <a:ext cx="370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375" dirty="0">
                  <a:latin typeface="Arial"/>
                  <a:cs typeface="Arial"/>
                </a:rPr>
                <a:t>X</a:t>
              </a:r>
              <a:r>
                <a:rPr sz="2775" spc="75" baseline="-19519" dirty="0">
                  <a:latin typeface="Arial Unicode MS"/>
                  <a:cs typeface="Arial Unicode MS"/>
                </a:rPr>
                <a:t>j</a:t>
              </a:r>
              <a:endParaRPr sz="2775" baseline="-19519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000" y="27432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0"/>
                  </a:moveTo>
                  <a:lnTo>
                    <a:pt x="1828800" y="0"/>
                  </a:lnTo>
                  <a:lnTo>
                    <a:pt x="1828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5768" y="18669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68" y="24003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8768" y="15621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0700" y="18161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3700" y="15113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700" y="23495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050539" y="1391920"/>
              <a:ext cx="353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1</a:t>
              </a:r>
              <a:r>
                <a:rPr sz="1600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93139" y="1700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44116" y="3174239"/>
              <a:ext cx="309880" cy="261620"/>
            </a:xfrm>
            <a:custGeom>
              <a:avLst/>
              <a:gdLst/>
              <a:ahLst/>
              <a:cxnLst/>
              <a:rect l="l" t="t" r="r" b="b"/>
              <a:pathLst>
                <a:path w="309880" h="261620">
                  <a:moveTo>
                    <a:pt x="29074" y="0"/>
                  </a:moveTo>
                  <a:lnTo>
                    <a:pt x="15720" y="1369"/>
                  </a:lnTo>
                  <a:lnTo>
                    <a:pt x="10336" y="4224"/>
                  </a:lnTo>
                  <a:lnTo>
                    <a:pt x="1859" y="14638"/>
                  </a:lnTo>
                  <a:lnTo>
                    <a:pt x="0" y="20587"/>
                  </a:lnTo>
                  <a:lnTo>
                    <a:pt x="1336" y="33615"/>
                  </a:lnTo>
                  <a:lnTo>
                    <a:pt x="4318" y="39028"/>
                  </a:lnTo>
                  <a:lnTo>
                    <a:pt x="14820" y="47579"/>
                  </a:lnTo>
                  <a:lnTo>
                    <a:pt x="20681" y="49363"/>
                  </a:lnTo>
                  <a:lnTo>
                    <a:pt x="33872" y="48012"/>
                  </a:lnTo>
                  <a:lnTo>
                    <a:pt x="39329" y="45065"/>
                  </a:lnTo>
                  <a:lnTo>
                    <a:pt x="47734" y="34743"/>
                  </a:lnTo>
                  <a:lnTo>
                    <a:pt x="49474" y="28845"/>
                  </a:lnTo>
                  <a:lnTo>
                    <a:pt x="48105" y="15492"/>
                  </a:lnTo>
                  <a:lnTo>
                    <a:pt x="45204" y="10071"/>
                  </a:lnTo>
                  <a:lnTo>
                    <a:pt x="34970" y="1739"/>
                  </a:lnTo>
                  <a:lnTo>
                    <a:pt x="29074" y="0"/>
                  </a:lnTo>
                  <a:close/>
                </a:path>
                <a:path w="309880" h="261620">
                  <a:moveTo>
                    <a:pt x="115793" y="70592"/>
                  </a:moveTo>
                  <a:lnTo>
                    <a:pt x="102439" y="71962"/>
                  </a:lnTo>
                  <a:lnTo>
                    <a:pt x="97054" y="74818"/>
                  </a:lnTo>
                  <a:lnTo>
                    <a:pt x="88651" y="85142"/>
                  </a:lnTo>
                  <a:lnTo>
                    <a:pt x="86837" y="91128"/>
                  </a:lnTo>
                  <a:lnTo>
                    <a:pt x="88188" y="104319"/>
                  </a:lnTo>
                  <a:lnTo>
                    <a:pt x="91170" y="109731"/>
                  </a:lnTo>
                  <a:lnTo>
                    <a:pt x="101674" y="118282"/>
                  </a:lnTo>
                  <a:lnTo>
                    <a:pt x="107534" y="120067"/>
                  </a:lnTo>
                  <a:lnTo>
                    <a:pt x="120724" y="118715"/>
                  </a:lnTo>
                  <a:lnTo>
                    <a:pt x="126183" y="115769"/>
                  </a:lnTo>
                  <a:lnTo>
                    <a:pt x="134586" y="105446"/>
                  </a:lnTo>
                  <a:lnTo>
                    <a:pt x="136328" y="99548"/>
                  </a:lnTo>
                  <a:lnTo>
                    <a:pt x="134959" y="86196"/>
                  </a:lnTo>
                  <a:lnTo>
                    <a:pt x="132013" y="80737"/>
                  </a:lnTo>
                  <a:lnTo>
                    <a:pt x="121690" y="72334"/>
                  </a:lnTo>
                  <a:lnTo>
                    <a:pt x="115793" y="70592"/>
                  </a:lnTo>
                  <a:close/>
                </a:path>
                <a:path w="309880" h="261620">
                  <a:moveTo>
                    <a:pt x="202646" y="141296"/>
                  </a:moveTo>
                  <a:lnTo>
                    <a:pt x="189292" y="142665"/>
                  </a:lnTo>
                  <a:lnTo>
                    <a:pt x="183907" y="145521"/>
                  </a:lnTo>
                  <a:lnTo>
                    <a:pt x="175503" y="155845"/>
                  </a:lnTo>
                  <a:lnTo>
                    <a:pt x="173690" y="161832"/>
                  </a:lnTo>
                  <a:lnTo>
                    <a:pt x="175042" y="175022"/>
                  </a:lnTo>
                  <a:lnTo>
                    <a:pt x="178024" y="180435"/>
                  </a:lnTo>
                  <a:lnTo>
                    <a:pt x="188437" y="188912"/>
                  </a:lnTo>
                  <a:lnTo>
                    <a:pt x="194252" y="190661"/>
                  </a:lnTo>
                  <a:lnTo>
                    <a:pt x="207444" y="189308"/>
                  </a:lnTo>
                  <a:lnTo>
                    <a:pt x="212901" y="186363"/>
                  </a:lnTo>
                  <a:lnTo>
                    <a:pt x="221306" y="176039"/>
                  </a:lnTo>
                  <a:lnTo>
                    <a:pt x="223046" y="170143"/>
                  </a:lnTo>
                  <a:lnTo>
                    <a:pt x="221677" y="156789"/>
                  </a:lnTo>
                  <a:lnTo>
                    <a:pt x="218776" y="151368"/>
                  </a:lnTo>
                  <a:lnTo>
                    <a:pt x="208542" y="143037"/>
                  </a:lnTo>
                  <a:lnTo>
                    <a:pt x="202646" y="141296"/>
                  </a:lnTo>
                  <a:close/>
                </a:path>
                <a:path w="309880" h="261620">
                  <a:moveTo>
                    <a:pt x="289269" y="211811"/>
                  </a:moveTo>
                  <a:lnTo>
                    <a:pt x="275915" y="213180"/>
                  </a:lnTo>
                  <a:lnTo>
                    <a:pt x="270530" y="216037"/>
                  </a:lnTo>
                  <a:lnTo>
                    <a:pt x="262053" y="226449"/>
                  </a:lnTo>
                  <a:lnTo>
                    <a:pt x="260195" y="232401"/>
                  </a:lnTo>
                  <a:lnTo>
                    <a:pt x="261529" y="245428"/>
                  </a:lnTo>
                  <a:lnTo>
                    <a:pt x="264511" y="250841"/>
                  </a:lnTo>
                  <a:lnTo>
                    <a:pt x="275015" y="259391"/>
                  </a:lnTo>
                  <a:lnTo>
                    <a:pt x="280875" y="261176"/>
                  </a:lnTo>
                  <a:lnTo>
                    <a:pt x="294067" y="259824"/>
                  </a:lnTo>
                  <a:lnTo>
                    <a:pt x="299524" y="256879"/>
                  </a:lnTo>
                  <a:lnTo>
                    <a:pt x="307928" y="246555"/>
                  </a:lnTo>
                  <a:lnTo>
                    <a:pt x="309669" y="240658"/>
                  </a:lnTo>
                  <a:lnTo>
                    <a:pt x="308300" y="227304"/>
                  </a:lnTo>
                  <a:lnTo>
                    <a:pt x="305399" y="221884"/>
                  </a:lnTo>
                  <a:lnTo>
                    <a:pt x="295165" y="213553"/>
                  </a:lnTo>
                  <a:lnTo>
                    <a:pt x="289269" y="2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41340" y="5434774"/>
            <a:ext cx="660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1339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4339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3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55540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8740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3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06843" y="5791200"/>
            <a:ext cx="355600" cy="384810"/>
          </a:xfrm>
          <a:custGeom>
            <a:avLst/>
            <a:gdLst/>
            <a:ahLst/>
            <a:cxnLst/>
            <a:rect l="l" t="t" r="r" b="b"/>
            <a:pathLst>
              <a:path w="355600" h="384810">
                <a:moveTo>
                  <a:pt x="355356" y="0"/>
                </a:moveTo>
                <a:lnTo>
                  <a:pt x="275668" y="30131"/>
                </a:lnTo>
                <a:lnTo>
                  <a:pt x="300159" y="52748"/>
                </a:lnTo>
                <a:lnTo>
                  <a:pt x="0" y="377768"/>
                </a:lnTo>
                <a:lnTo>
                  <a:pt x="6997" y="384231"/>
                </a:lnTo>
                <a:lnTo>
                  <a:pt x="307157" y="59211"/>
                </a:lnTo>
                <a:lnTo>
                  <a:pt x="338200" y="59211"/>
                </a:lnTo>
                <a:lnTo>
                  <a:pt x="355356" y="0"/>
                </a:lnTo>
                <a:close/>
              </a:path>
              <a:path w="355600" h="384810">
                <a:moveTo>
                  <a:pt x="338200" y="59211"/>
                </a:moveTo>
                <a:lnTo>
                  <a:pt x="307157" y="59211"/>
                </a:lnTo>
                <a:lnTo>
                  <a:pt x="331647" y="81829"/>
                </a:lnTo>
                <a:lnTo>
                  <a:pt x="338200" y="59211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2515" y="5791200"/>
            <a:ext cx="233045" cy="383540"/>
          </a:xfrm>
          <a:custGeom>
            <a:avLst/>
            <a:gdLst/>
            <a:ahLst/>
            <a:cxnLst/>
            <a:rect l="l" t="t" r="r" b="b"/>
            <a:pathLst>
              <a:path w="233045" h="383539">
                <a:moveTo>
                  <a:pt x="232684" y="0"/>
                </a:moveTo>
                <a:lnTo>
                  <a:pt x="160808" y="45738"/>
                </a:lnTo>
                <a:lnTo>
                  <a:pt x="189396" y="62890"/>
                </a:lnTo>
                <a:lnTo>
                  <a:pt x="0" y="378549"/>
                </a:lnTo>
                <a:lnTo>
                  <a:pt x="8168" y="383450"/>
                </a:lnTo>
                <a:lnTo>
                  <a:pt x="197563" y="67791"/>
                </a:lnTo>
                <a:lnTo>
                  <a:pt x="227469" y="67791"/>
                </a:lnTo>
                <a:lnTo>
                  <a:pt x="232684" y="0"/>
                </a:lnTo>
                <a:close/>
              </a:path>
              <a:path w="233045" h="383539">
                <a:moveTo>
                  <a:pt x="227469" y="67791"/>
                </a:moveTo>
                <a:lnTo>
                  <a:pt x="197563" y="67791"/>
                </a:lnTo>
                <a:lnTo>
                  <a:pt x="226150" y="84943"/>
                </a:lnTo>
                <a:lnTo>
                  <a:pt x="227469" y="67791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45983" y="5791200"/>
            <a:ext cx="126364" cy="382270"/>
          </a:xfrm>
          <a:custGeom>
            <a:avLst/>
            <a:gdLst/>
            <a:ahLst/>
            <a:cxnLst/>
            <a:rect l="l" t="t" r="r" b="b"/>
            <a:pathLst>
              <a:path w="126364" h="382270">
                <a:moveTo>
                  <a:pt x="42014" y="74713"/>
                </a:moveTo>
                <a:lnTo>
                  <a:pt x="32132" y="74713"/>
                </a:lnTo>
                <a:lnTo>
                  <a:pt x="117168" y="382269"/>
                </a:lnTo>
                <a:lnTo>
                  <a:pt x="126349" y="379730"/>
                </a:lnTo>
                <a:lnTo>
                  <a:pt x="42014" y="74713"/>
                </a:lnTo>
                <a:close/>
              </a:path>
              <a:path w="126364" h="382270">
                <a:moveTo>
                  <a:pt x="16416" y="0"/>
                </a:moveTo>
                <a:lnTo>
                  <a:pt x="0" y="83597"/>
                </a:lnTo>
                <a:lnTo>
                  <a:pt x="32132" y="74713"/>
                </a:lnTo>
                <a:lnTo>
                  <a:pt x="42014" y="74713"/>
                </a:lnTo>
                <a:lnTo>
                  <a:pt x="41313" y="72175"/>
                </a:lnTo>
                <a:lnTo>
                  <a:pt x="73445" y="63291"/>
                </a:lnTo>
                <a:lnTo>
                  <a:pt x="16416" y="0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60383" y="5791200"/>
            <a:ext cx="126364" cy="382270"/>
          </a:xfrm>
          <a:custGeom>
            <a:avLst/>
            <a:gdLst/>
            <a:ahLst/>
            <a:cxnLst/>
            <a:rect l="l" t="t" r="r" b="b"/>
            <a:pathLst>
              <a:path w="126364" h="382270">
                <a:moveTo>
                  <a:pt x="42014" y="74713"/>
                </a:moveTo>
                <a:lnTo>
                  <a:pt x="32132" y="74713"/>
                </a:lnTo>
                <a:lnTo>
                  <a:pt x="117168" y="382269"/>
                </a:lnTo>
                <a:lnTo>
                  <a:pt x="126349" y="379730"/>
                </a:lnTo>
                <a:lnTo>
                  <a:pt x="42014" y="74713"/>
                </a:lnTo>
                <a:close/>
              </a:path>
              <a:path w="126364" h="382270">
                <a:moveTo>
                  <a:pt x="16416" y="0"/>
                </a:moveTo>
                <a:lnTo>
                  <a:pt x="0" y="83597"/>
                </a:lnTo>
                <a:lnTo>
                  <a:pt x="32132" y="74713"/>
                </a:lnTo>
                <a:lnTo>
                  <a:pt x="42014" y="74713"/>
                </a:lnTo>
                <a:lnTo>
                  <a:pt x="41313" y="72175"/>
                </a:lnTo>
                <a:lnTo>
                  <a:pt x="73445" y="63291"/>
                </a:lnTo>
                <a:lnTo>
                  <a:pt x="16416" y="0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580" y="270139"/>
            <a:ext cx="76352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lang="zh-CN" altLang="en-US" sz="3200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087120"/>
            <a:ext cx="6817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给定有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个固定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点的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个图像，可以写出：</a:t>
            </a:r>
            <a:endParaRPr lang="zh-CN" altLang="en-US"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906395"/>
            <a:ext cx="7564120" cy="2182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问题：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spc="-95" dirty="0">
                <a:latin typeface="Arial"/>
                <a:cs typeface="Arial"/>
              </a:rPr>
              <a:t>m</a:t>
            </a:r>
            <a:r>
              <a:rPr lang="zh-CN" altLang="en-US" sz="2400" spc="-95" dirty="0">
                <a:latin typeface="Arial"/>
                <a:cs typeface="Arial"/>
              </a:rPr>
              <a:t> </a:t>
            </a:r>
            <a:r>
              <a:rPr lang="en-US" altLang="zh-CN" sz="2400" spc="-95" dirty="0">
                <a:latin typeface="Arial"/>
                <a:cs typeface="Arial"/>
              </a:rPr>
              <a:t>× 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spc="175" dirty="0" err="1">
                <a:latin typeface="Arial"/>
                <a:cs typeface="Arial"/>
              </a:rPr>
              <a:t>x</a:t>
            </a:r>
            <a:r>
              <a:rPr lang="en-US" altLang="zh-CN" sz="2400" spc="262" baseline="-19097" dirty="0" err="1">
                <a:latin typeface="Arial Unicode MS"/>
                <a:cs typeface="Arial Unicode MS"/>
              </a:rPr>
              <a:t>ij</a:t>
            </a:r>
            <a:r>
              <a:rPr lang="zh-CN" altLang="en-US"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估计</a:t>
            </a:r>
            <a:r>
              <a:rPr sz="2400" spc="-25" dirty="0">
                <a:latin typeface="Arial Unicode MS"/>
                <a:cs typeface="Arial Unicode MS"/>
              </a:rPr>
              <a:t> 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lang="en-US" sz="2400" spc="-105" dirty="0">
                <a:latin typeface="Arial Unicode MS"/>
                <a:cs typeface="Arial Unicode MS"/>
              </a:rPr>
              <a:t> </a:t>
            </a:r>
            <a:r>
              <a:rPr lang="zh-CN" altLang="en-US" sz="2400" spc="-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个矩阵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90" dirty="0">
                <a:latin typeface="Arial Unicode MS"/>
                <a:cs typeface="Arial Unicode MS"/>
              </a:rPr>
              <a:t>A</a:t>
            </a:r>
            <a:r>
              <a:rPr sz="2400" spc="135" baseline="-19097" dirty="0">
                <a:latin typeface="Arial Unicode MS"/>
                <a:cs typeface="Arial Unicode MS"/>
              </a:rPr>
              <a:t>i</a:t>
            </a:r>
            <a:r>
              <a:rPr lang="en-US" sz="2400" spc="135" baseline="-19097" dirty="0">
                <a:latin typeface="Arial Unicode MS"/>
                <a:cs typeface="Arial Unicode MS"/>
              </a:rPr>
              <a:t> </a:t>
            </a:r>
            <a:r>
              <a:rPr sz="2400" spc="90" dirty="0">
                <a:latin typeface="Arial Unicode MS"/>
                <a:cs typeface="Arial Unicode MS"/>
              </a:rPr>
              <a:t>, </a:t>
            </a:r>
            <a:r>
              <a:rPr sz="2400" spc="-105" dirty="0">
                <a:latin typeface="Arial Unicode MS"/>
                <a:cs typeface="Arial Unicode MS"/>
              </a:rPr>
              <a:t>m </a:t>
            </a:r>
            <a:r>
              <a:rPr lang="zh-CN" altLang="en-US" sz="2400" spc="-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个矩阵</a:t>
            </a:r>
            <a:r>
              <a:rPr lang="zh-CN" altLang="en-US" sz="2400" spc="-105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b</a:t>
            </a:r>
            <a:r>
              <a:rPr sz="2400" spc="97" baseline="-19097" dirty="0">
                <a:latin typeface="Arial Unicode MS"/>
                <a:cs typeface="Arial Unicode MS"/>
              </a:rPr>
              <a:t>i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个位置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175" dirty="0" err="1">
                <a:latin typeface="Arial"/>
                <a:cs typeface="Arial"/>
              </a:rPr>
              <a:t>X</a:t>
            </a:r>
            <a:r>
              <a:rPr sz="2400" spc="262" baseline="-19097" dirty="0" err="1">
                <a:latin typeface="Arial Unicode MS"/>
                <a:cs typeface="Arial Unicode MS"/>
              </a:rPr>
              <a:t>j</a:t>
            </a:r>
            <a:endParaRPr sz="2400" dirty="0">
              <a:latin typeface="Arial Unicode MS"/>
              <a:cs typeface="Arial Unicode MS"/>
            </a:endParaRPr>
          </a:p>
          <a:p>
            <a:pPr marL="112395">
              <a:lnSpc>
                <a:spcPct val="100000"/>
              </a:lnSpc>
              <a:spcBef>
                <a:spcPts val="2725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有多少方程和多少未知参数？</a:t>
            </a:r>
            <a:endParaRPr lang="en-US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12395">
              <a:lnSpc>
                <a:spcPct val="100000"/>
              </a:lnSpc>
              <a:spcBef>
                <a:spcPts val="2725"/>
              </a:spcBef>
            </a:pP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2m</a:t>
            </a:r>
            <a:r>
              <a:rPr lang="en-US" altLang="zh-CN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×</a:t>
            </a:r>
            <a:r>
              <a:rPr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方程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，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8m</a:t>
            </a:r>
            <a:r>
              <a:rPr lang="en-US" altLang="zh-CN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+</a:t>
            </a:r>
            <a:r>
              <a:rPr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3n</a:t>
            </a:r>
            <a:r>
              <a:rPr lang="en-US" altLang="zh-CN"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8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未知参数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8300" y="1892300"/>
            <a:ext cx="406400" cy="330200"/>
          </a:xfrm>
          <a:custGeom>
            <a:avLst/>
            <a:gdLst/>
            <a:ahLst/>
            <a:cxnLst/>
            <a:rect l="l" t="t" r="r" b="b"/>
            <a:pathLst>
              <a:path w="406400" h="330200">
                <a:moveTo>
                  <a:pt x="400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24514"/>
                </a:lnTo>
                <a:lnTo>
                  <a:pt x="5685" y="330200"/>
                </a:lnTo>
                <a:lnTo>
                  <a:pt x="400714" y="330200"/>
                </a:lnTo>
                <a:lnTo>
                  <a:pt x="406400" y="324514"/>
                </a:lnTo>
                <a:lnTo>
                  <a:pt x="406400" y="304800"/>
                </a:lnTo>
                <a:lnTo>
                  <a:pt x="25400" y="304800"/>
                </a:lnTo>
                <a:lnTo>
                  <a:pt x="25400" y="25400"/>
                </a:lnTo>
                <a:lnTo>
                  <a:pt x="406400" y="25400"/>
                </a:lnTo>
                <a:lnTo>
                  <a:pt x="406400" y="5685"/>
                </a:lnTo>
                <a:lnTo>
                  <a:pt x="400714" y="0"/>
                </a:lnTo>
                <a:close/>
              </a:path>
              <a:path w="406400" h="330200">
                <a:moveTo>
                  <a:pt x="406400" y="25400"/>
                </a:moveTo>
                <a:lnTo>
                  <a:pt x="381000" y="25400"/>
                </a:lnTo>
                <a:lnTo>
                  <a:pt x="381000" y="304800"/>
                </a:lnTo>
                <a:lnTo>
                  <a:pt x="406400" y="304800"/>
                </a:lnTo>
                <a:lnTo>
                  <a:pt x="406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0900" y="1892300"/>
            <a:ext cx="299720" cy="330200"/>
          </a:xfrm>
          <a:custGeom>
            <a:avLst/>
            <a:gdLst/>
            <a:ahLst/>
            <a:cxnLst/>
            <a:rect l="l" t="t" r="r" b="b"/>
            <a:pathLst>
              <a:path w="299720" h="330200">
                <a:moveTo>
                  <a:pt x="29403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24514"/>
                </a:lnTo>
                <a:lnTo>
                  <a:pt x="5685" y="330200"/>
                </a:lnTo>
                <a:lnTo>
                  <a:pt x="294034" y="330200"/>
                </a:lnTo>
                <a:lnTo>
                  <a:pt x="299720" y="324514"/>
                </a:lnTo>
                <a:lnTo>
                  <a:pt x="299720" y="304800"/>
                </a:lnTo>
                <a:lnTo>
                  <a:pt x="25400" y="304800"/>
                </a:lnTo>
                <a:lnTo>
                  <a:pt x="25400" y="25400"/>
                </a:lnTo>
                <a:lnTo>
                  <a:pt x="299720" y="25400"/>
                </a:lnTo>
                <a:lnTo>
                  <a:pt x="299720" y="5685"/>
                </a:lnTo>
                <a:lnTo>
                  <a:pt x="294034" y="0"/>
                </a:lnTo>
                <a:close/>
              </a:path>
              <a:path w="299720" h="330200">
                <a:moveTo>
                  <a:pt x="299720" y="25400"/>
                </a:moveTo>
                <a:lnTo>
                  <a:pt x="274320" y="25400"/>
                </a:lnTo>
                <a:lnTo>
                  <a:pt x="274320" y="304800"/>
                </a:lnTo>
                <a:lnTo>
                  <a:pt x="299720" y="304800"/>
                </a:lnTo>
                <a:lnTo>
                  <a:pt x="29972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291" y="1789994"/>
            <a:ext cx="1777364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spc="30" dirty="0">
                <a:latin typeface="Times New Roman"/>
                <a:cs typeface="Times New Roman"/>
              </a:rPr>
              <a:t>x</a:t>
            </a:r>
            <a:r>
              <a:rPr sz="2100" i="1" spc="44" baseline="-23809" dirty="0">
                <a:latin typeface="Times New Roman"/>
                <a:cs typeface="Times New Roman"/>
              </a:rPr>
              <a:t>ij</a:t>
            </a:r>
            <a:r>
              <a:rPr sz="2100" i="1" spc="97" baseline="-23809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b="1" spc="55" dirty="0">
                <a:latin typeface="Times New Roman"/>
                <a:cs typeface="Times New Roman"/>
              </a:rPr>
              <a:t>A</a:t>
            </a:r>
            <a:r>
              <a:rPr sz="2100" i="1" spc="82" baseline="-23809" dirty="0">
                <a:latin typeface="Times New Roman"/>
                <a:cs typeface="Times New Roman"/>
              </a:rPr>
              <a:t>i</a:t>
            </a:r>
            <a:r>
              <a:rPr sz="2450" b="1" spc="55" dirty="0">
                <a:latin typeface="Times New Roman"/>
                <a:cs typeface="Times New Roman"/>
              </a:rPr>
              <a:t>X</a:t>
            </a:r>
            <a:r>
              <a:rPr sz="2450" b="1" spc="-320" dirty="0">
                <a:latin typeface="Times New Roman"/>
                <a:cs typeface="Times New Roman"/>
              </a:rPr>
              <a:t> </a:t>
            </a:r>
            <a:r>
              <a:rPr sz="2100" i="1" spc="0" baseline="-23809" dirty="0">
                <a:latin typeface="Times New Roman"/>
                <a:cs typeface="Times New Roman"/>
              </a:rPr>
              <a:t>j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b="1" spc="25" dirty="0">
                <a:latin typeface="Times New Roman"/>
                <a:cs typeface="Times New Roman"/>
              </a:rPr>
              <a:t>b</a:t>
            </a:r>
            <a:r>
              <a:rPr sz="2100" i="1" spc="37" baseline="-23809" dirty="0">
                <a:latin typeface="Times New Roman"/>
                <a:cs typeface="Times New Roman"/>
              </a:rPr>
              <a:t>i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539" y="1733359"/>
            <a:ext cx="3784600" cy="77025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1661160" algn="l"/>
              </a:tabLst>
            </a:pPr>
            <a:r>
              <a:rPr sz="1800" spc="60" dirty="0">
                <a:latin typeface="Arial Unicode MS"/>
                <a:cs typeface="Arial Unicode MS"/>
              </a:rPr>
              <a:t>for </a:t>
            </a:r>
            <a:r>
              <a:rPr sz="1800" spc="40" dirty="0">
                <a:latin typeface="Arial Unicode MS"/>
                <a:cs typeface="Arial Unicode MS"/>
              </a:rPr>
              <a:t>i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1,</a:t>
            </a:r>
            <a:r>
              <a:rPr sz="1800" spc="40" dirty="0">
                <a:latin typeface="Arial Unicode MS"/>
                <a:cs typeface="Arial Unicode MS"/>
              </a:rPr>
              <a:t> </a:t>
            </a:r>
            <a:r>
              <a:rPr sz="1800" spc="-50" dirty="0">
                <a:latin typeface="Arial Unicode MS"/>
                <a:cs typeface="Arial Unicode MS"/>
              </a:rPr>
              <a:t>…,m	</a:t>
            </a:r>
            <a:r>
              <a:rPr sz="1800" spc="35" dirty="0">
                <a:latin typeface="Arial Unicode MS"/>
                <a:cs typeface="Arial Unicode MS"/>
              </a:rPr>
              <a:t>and </a:t>
            </a:r>
            <a:r>
              <a:rPr sz="1800" spc="40" dirty="0">
                <a:latin typeface="Arial Unicode MS"/>
                <a:cs typeface="Arial Unicode MS"/>
              </a:rPr>
              <a:t>j </a:t>
            </a:r>
            <a:r>
              <a:rPr sz="1800" spc="50" dirty="0">
                <a:latin typeface="Arial Unicode MS"/>
                <a:cs typeface="Arial Unicode MS"/>
              </a:rPr>
              <a:t>= </a:t>
            </a:r>
            <a:r>
              <a:rPr sz="1800" spc="35" dirty="0">
                <a:latin typeface="Arial Unicode MS"/>
                <a:cs typeface="Arial Unicode MS"/>
              </a:rPr>
              <a:t>1, </a:t>
            </a:r>
            <a:r>
              <a:rPr sz="1800" spc="-105" dirty="0">
                <a:latin typeface="Arial Unicode MS"/>
                <a:cs typeface="Arial Unicode MS"/>
              </a:rPr>
              <a:t>…</a:t>
            </a:r>
            <a:r>
              <a:rPr sz="1800" spc="10" dirty="0">
                <a:latin typeface="Arial Unicode MS"/>
                <a:cs typeface="Arial Unicode MS"/>
              </a:rPr>
              <a:t> ,n</a:t>
            </a:r>
            <a:endParaRPr sz="1800" dirty="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  <a:tabLst>
                <a:tab pos="2679065" algn="l"/>
              </a:tabLst>
            </a:pPr>
            <a:r>
              <a:rPr lang="zh-CN" altLang="en-US" sz="16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相机数量</a:t>
            </a:r>
            <a:r>
              <a:rPr sz="1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	</a:t>
            </a:r>
            <a:r>
              <a:rPr lang="en-US" sz="1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1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点个数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2440"/>
            <a:ext cx="7635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9520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9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两种方法：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94652"/>
            <a:ext cx="8211184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代数方法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仿射极几何；估计</a:t>
            </a:r>
            <a:r>
              <a:rPr lang="en-US" altLang="zh-CN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F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；摄像机；点）</a:t>
            </a:r>
            <a:endParaRPr lang="en-US" altLang="zh-CN" sz="2400" spc="3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endParaRPr lang="en-US" sz="2400" spc="3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因式分解法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2834720"/>
            <a:ext cx="3759200" cy="406400"/>
          </a:xfrm>
          <a:custGeom>
            <a:avLst/>
            <a:gdLst/>
            <a:ahLst/>
            <a:cxnLst/>
            <a:rect l="l" t="t" r="r" b="b"/>
            <a:pathLst>
              <a:path w="3759200" h="406400">
                <a:moveTo>
                  <a:pt x="37535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400714"/>
                </a:lnTo>
                <a:lnTo>
                  <a:pt x="5685" y="406400"/>
                </a:lnTo>
                <a:lnTo>
                  <a:pt x="3753514" y="406400"/>
                </a:lnTo>
                <a:lnTo>
                  <a:pt x="3759199" y="400714"/>
                </a:lnTo>
                <a:lnTo>
                  <a:pt x="3759199" y="381000"/>
                </a:lnTo>
                <a:lnTo>
                  <a:pt x="25399" y="381000"/>
                </a:lnTo>
                <a:lnTo>
                  <a:pt x="25399" y="25400"/>
                </a:lnTo>
                <a:lnTo>
                  <a:pt x="3759199" y="25400"/>
                </a:lnTo>
                <a:lnTo>
                  <a:pt x="3759199" y="5685"/>
                </a:lnTo>
                <a:lnTo>
                  <a:pt x="3753514" y="0"/>
                </a:lnTo>
                <a:close/>
              </a:path>
              <a:path w="3759200" h="406400">
                <a:moveTo>
                  <a:pt x="3759199" y="25400"/>
                </a:moveTo>
                <a:lnTo>
                  <a:pt x="3733799" y="25400"/>
                </a:lnTo>
                <a:lnTo>
                  <a:pt x="3733799" y="381000"/>
                </a:lnTo>
                <a:lnTo>
                  <a:pt x="3759199" y="381000"/>
                </a:lnTo>
                <a:lnTo>
                  <a:pt x="3759199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305" y="1066800"/>
            <a:ext cx="2853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65" dirty="0">
                <a:latin typeface="黑体" panose="02010609060101010101" pitchFamily="49" charset="-122"/>
                <a:ea typeface="黑体" panose="02010609060101010101" pitchFamily="49" charset="-122"/>
              </a:rPr>
              <a:t>下一讲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305" y="2286000"/>
            <a:ext cx="6550659" cy="1047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多视图几何</a:t>
            </a: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ts val="4310"/>
              </a:lnSpc>
            </a:pPr>
            <a:r>
              <a:rPr lang="zh-CN" altLang="en-US" sz="2400" spc="7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仿射和透视</a:t>
            </a:r>
            <a:r>
              <a:rPr lang="en-US" altLang="zh-CN" sz="2400" spc="7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极几何约束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5450" y="4737893"/>
            <a:ext cx="2590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900"/>
              </a:spcBef>
            </a:pPr>
            <a:r>
              <a:rPr sz="3600" spc="40" dirty="0">
                <a:latin typeface="Times New Roman"/>
                <a:cs typeface="Times New Roman"/>
              </a:rPr>
              <a:t>p</a:t>
            </a:r>
            <a:r>
              <a:rPr sz="3150" spc="60" baseline="42328" dirty="0">
                <a:latin typeface="Times New Roman"/>
                <a:cs typeface="Times New Roman"/>
              </a:rPr>
              <a:t>T </a:t>
            </a:r>
            <a:r>
              <a:rPr sz="3600" spc="5" dirty="0">
                <a:latin typeface="Times New Roman"/>
                <a:cs typeface="Times New Roman"/>
              </a:rPr>
              <a:t>F </a:t>
            </a:r>
            <a:r>
              <a:rPr sz="3600" spc="-30" dirty="0">
                <a:latin typeface="Times New Roman"/>
                <a:cs typeface="Times New Roman"/>
              </a:rPr>
              <a:t>p</a:t>
            </a:r>
            <a:r>
              <a:rPr sz="5400" spc="-44" baseline="3086" dirty="0">
                <a:latin typeface="Symbol"/>
                <a:cs typeface="Symbol"/>
              </a:rPr>
              <a:t></a:t>
            </a:r>
            <a:r>
              <a:rPr sz="5400" spc="-44" baseline="3086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5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0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9770" y="5828821"/>
            <a:ext cx="4582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F</a:t>
            </a:r>
            <a:r>
              <a:rPr sz="2400" b="1" spc="-175" dirty="0">
                <a:latin typeface="Arial"/>
                <a:cs typeface="Arial"/>
              </a:rPr>
              <a:t> </a:t>
            </a:r>
            <a:r>
              <a:rPr lang="en-US" sz="2400" b="1" spc="-175" dirty="0">
                <a:latin typeface="Arial"/>
                <a:cs typeface="Arial"/>
              </a:rPr>
              <a:t> </a:t>
            </a:r>
            <a:r>
              <a:rPr sz="2400" b="1" spc="26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=</a:t>
            </a:r>
            <a:r>
              <a:rPr lang="en-US" sz="2400" b="1" spc="26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 </a:t>
            </a:r>
            <a:r>
              <a:rPr lang="zh-CN" altLang="en-US" sz="2400" b="1" spc="18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基本矩阵</a:t>
            </a: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sz="2000" spc="-1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Faugeras</a:t>
            </a: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and </a:t>
            </a: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Luong,</a:t>
            </a:r>
            <a:r>
              <a:rPr sz="20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1992)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21739" y="1018857"/>
            <a:ext cx="6672581" cy="3388361"/>
            <a:chOff x="1221739" y="1018857"/>
            <a:chExt cx="6672581" cy="338836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991803" y="30143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098540" y="27635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141153" y="1018857"/>
              <a:ext cx="217804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217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1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4701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2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5"/>
          <p:cNvSpPr txBox="1"/>
          <p:nvPr/>
        </p:nvSpPr>
        <p:spPr>
          <a:xfrm>
            <a:off x="6118483" y="2710698"/>
            <a:ext cx="4038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sz="2400" spc="1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'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98" y="5569059"/>
            <a:ext cx="4297680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极线水平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极点无穷远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坐标相等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16" name="object 16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 dirty="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800" y="5105400"/>
            <a:ext cx="1066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425"/>
              </a:spcBef>
            </a:pPr>
            <a:r>
              <a:rPr sz="3200" spc="-150" dirty="0">
                <a:latin typeface="Arial Unicode MS"/>
                <a:cs typeface="Arial Unicode MS"/>
              </a:rPr>
              <a:t>E=?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415280"/>
            <a:ext cx="2599055" cy="94641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40" dirty="0">
                <a:latin typeface="Arial Unicode MS"/>
                <a:cs typeface="Arial Unicode MS"/>
              </a:rPr>
              <a:t>K</a:t>
            </a:r>
            <a:r>
              <a:rPr sz="2400" spc="60" baseline="-19097" dirty="0">
                <a:latin typeface="Arial Unicode MS"/>
                <a:cs typeface="Arial Unicode MS"/>
              </a:rPr>
              <a:t>1</a:t>
            </a:r>
            <a:r>
              <a:rPr sz="2400" spc="40" dirty="0">
                <a:latin typeface="Arial Unicode MS"/>
                <a:cs typeface="Arial Unicode MS"/>
              </a:rPr>
              <a:t>=K</a:t>
            </a:r>
            <a:r>
              <a:rPr sz="2400" spc="60" baseline="-19097" dirty="0">
                <a:latin typeface="Arial Unicode MS"/>
                <a:cs typeface="Arial Unicode MS"/>
              </a:rPr>
              <a:t>2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-100" dirty="0">
                <a:latin typeface="Arial Unicode MS"/>
                <a:cs typeface="Arial Unicode MS"/>
              </a:rPr>
              <a:t>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24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平行于</a:t>
            </a:r>
            <a:r>
              <a:rPr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40" y="5106225"/>
            <a:ext cx="1064260" cy="79637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提示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b="1" i="1" dirty="0">
                <a:latin typeface="Times New Roman"/>
                <a:cs typeface="Times New Roman"/>
              </a:rPr>
              <a:t>R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0" y="5510974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 0,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2" name="object 2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58296" y="227774"/>
            <a:ext cx="7178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平行图像的本质矩阵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5454333"/>
            <a:ext cx="224917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  <a:tabLst>
                <a:tab pos="1389380" algn="l"/>
                <a:tab pos="1795780" algn="l"/>
              </a:tabLst>
            </a:pPr>
            <a:r>
              <a:rPr sz="3200" b="1" dirty="0">
                <a:latin typeface="Times New Roman"/>
                <a:cs typeface="Times New Roman"/>
              </a:rPr>
              <a:t>T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	0	0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b="1" dirty="0">
                <a:latin typeface="Times New Roman"/>
                <a:cs typeface="Times New Roman"/>
              </a:rPr>
              <a:t>R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3766" y="1303317"/>
            <a:ext cx="227965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Times New Roman"/>
                <a:cs typeface="Times New Roman"/>
              </a:rPr>
              <a:t>E</a:t>
            </a:r>
            <a:r>
              <a:rPr sz="4100" b="1" spc="-110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-245" dirty="0">
                <a:latin typeface="Times New Roman"/>
                <a:cs typeface="Times New Roman"/>
              </a:rPr>
              <a:t> </a:t>
            </a:r>
            <a:r>
              <a:rPr sz="5600" spc="-785" dirty="0">
                <a:latin typeface="Symbol"/>
                <a:cs typeface="Symbol"/>
              </a:rPr>
              <a:t></a:t>
            </a:r>
            <a:r>
              <a:rPr sz="4100" b="1" spc="-480" dirty="0">
                <a:latin typeface="Times New Roman"/>
                <a:cs typeface="Times New Roman"/>
              </a:rPr>
              <a:t>T</a:t>
            </a:r>
            <a:r>
              <a:rPr sz="3600" baseline="-24305" dirty="0">
                <a:latin typeface="Symbol"/>
                <a:cs typeface="Symbol"/>
              </a:rPr>
              <a:t></a:t>
            </a:r>
            <a:r>
              <a:rPr sz="3600" spc="-494" baseline="-24305" dirty="0">
                <a:latin typeface="Times New Roman"/>
                <a:cs typeface="Times New Roman"/>
              </a:rPr>
              <a:t> </a:t>
            </a:r>
            <a:r>
              <a:rPr sz="5600" spc="-475" dirty="0">
                <a:latin typeface="Symbol"/>
                <a:cs typeface="Symbol"/>
              </a:rPr>
              <a:t></a:t>
            </a:r>
            <a:r>
              <a:rPr sz="4100" spc="-1220" dirty="0">
                <a:latin typeface="Symbol"/>
                <a:cs typeface="Symbol"/>
              </a:rPr>
              <a:t>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b="1" spc="10" dirty="0">
                <a:latin typeface="Times New Roman"/>
                <a:cs typeface="Times New Roman"/>
              </a:rPr>
              <a:t>R</a:t>
            </a:r>
            <a:endParaRPr sz="41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1823</Words>
  <Application>Microsoft Macintosh PowerPoint</Application>
  <PresentationFormat>全屏显示(4:3)</PresentationFormat>
  <Paragraphs>532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黑体</vt:lpstr>
      <vt:lpstr>Arial Unicode MS</vt:lpstr>
      <vt:lpstr>Heiti SC Medium</vt:lpstr>
      <vt:lpstr>Arial</vt:lpstr>
      <vt:lpstr>Calibri</vt:lpstr>
      <vt:lpstr>Cambria Math</vt:lpstr>
      <vt:lpstr>Symbol</vt:lpstr>
      <vt:lpstr>Times New Roman</vt:lpstr>
      <vt:lpstr>Verdana</vt:lpstr>
      <vt:lpstr>Office Theme</vt:lpstr>
      <vt:lpstr>Lecture 6 立体视觉系统： 多视图几何</vt:lpstr>
      <vt:lpstr>Lecture 6 立体视觉系统： 多视图几何</vt:lpstr>
      <vt:lpstr>极几何</vt:lpstr>
      <vt:lpstr>PowerPoint 演示文稿</vt:lpstr>
      <vt:lpstr>本质矩阵</vt:lpstr>
      <vt:lpstr>极几何约束</vt:lpstr>
      <vt:lpstr>平行图像平面</vt:lpstr>
      <vt:lpstr>平行图像平面</vt:lpstr>
      <vt:lpstr>平行图像的本质矩阵</vt:lpstr>
      <vt:lpstr>平行图像平面</vt:lpstr>
      <vt:lpstr>平行图像平面</vt:lpstr>
      <vt:lpstr>平行图像平面</vt:lpstr>
      <vt:lpstr>平行图像平面</vt:lpstr>
      <vt:lpstr>PowerPoint 演示文稿</vt:lpstr>
      <vt:lpstr>应用：视图变形</vt:lpstr>
      <vt:lpstr>图像校正</vt:lpstr>
      <vt:lpstr>PowerPoint 演示文稿</vt:lpstr>
      <vt:lpstr>PowerPoint 演示文稿</vt:lpstr>
      <vt:lpstr>PowerPoint 演示文稿</vt:lpstr>
      <vt:lpstr>PowerPoint 演示文稿</vt:lpstr>
      <vt:lpstr>为何平行图像有用？</vt:lpstr>
      <vt:lpstr>平行视三角化</vt:lpstr>
      <vt:lpstr>计算深度</vt:lpstr>
      <vt:lpstr>视差图 http://vision.middlebury.edu/stereo/</vt:lpstr>
      <vt:lpstr>为何平行图像有用？</vt:lpstr>
      <vt:lpstr>对应点问题</vt:lpstr>
      <vt:lpstr>对应点问题</vt:lpstr>
      <vt:lpstr>对应点问题</vt:lpstr>
      <vt:lpstr>相关法(1970--)</vt:lpstr>
      <vt:lpstr>相关法(1970--)</vt:lpstr>
      <vt:lpstr>相关法(1970--)</vt:lpstr>
      <vt:lpstr>基于窗口相关</vt:lpstr>
      <vt:lpstr>基于窗口相关</vt:lpstr>
      <vt:lpstr>基于窗口相关</vt:lpstr>
      <vt:lpstr>亮度/曝光变化</vt:lpstr>
      <vt:lpstr>归一化互相关</vt:lpstr>
      <vt:lpstr>示例</vt:lpstr>
      <vt:lpstr>窗口大小的影响</vt:lpstr>
      <vt:lpstr>问题</vt:lpstr>
      <vt:lpstr>问题</vt:lpstr>
      <vt:lpstr>问题</vt:lpstr>
      <vt:lpstr>问题</vt:lpstr>
      <vt:lpstr>对应点问题难点</vt:lpstr>
      <vt:lpstr>非局部约束</vt:lpstr>
      <vt:lpstr>Lecture 6 立体视觉系统： 多视图几何</vt:lpstr>
      <vt:lpstr>运动恢复结构问题</vt:lpstr>
      <vt:lpstr>运动恢复结构问题</vt:lpstr>
      <vt:lpstr>运动恢复结构问题</vt:lpstr>
      <vt:lpstr>仿射运动恢复结构 (更简单的问题)</vt:lpstr>
      <vt:lpstr>PowerPoint 演示文稿</vt:lpstr>
      <vt:lpstr>仿射摄像机</vt:lpstr>
      <vt:lpstr>仿射运动恢复结构问题</vt:lpstr>
      <vt:lpstr>仿射运动恢复结构问题</vt:lpstr>
      <vt:lpstr>下一讲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Stereo Systems  Multi-view geometry</dc:title>
  <cp:lastModifiedBy>zhaozhaoran@outlook.com</cp:lastModifiedBy>
  <cp:revision>40</cp:revision>
  <dcterms:created xsi:type="dcterms:W3CDTF">2019-08-26T07:51:22Z</dcterms:created>
  <dcterms:modified xsi:type="dcterms:W3CDTF">2019-10-20T13:05:50Z</dcterms:modified>
</cp:coreProperties>
</file>