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5" autoAdjust="0"/>
    <p:restoredTop sz="83452" autoAdjust="0"/>
  </p:normalViewPr>
  <p:slideViewPr>
    <p:cSldViewPr>
      <p:cViewPr varScale="1">
        <p:scale>
          <a:sx n="61" d="100"/>
          <a:sy n="6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80571-828D-4B40-8954-81A6C5D51E7E}" type="datetimeFigureOut">
              <a:rPr lang="vi-VN" smtClean="0"/>
              <a:t>28/11/2016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76875-1A31-4DD1-85F8-BC2202C7DB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135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11</a:t>
            </a:r>
            <a:r>
              <a:rPr lang="en-US" baseline="0" smtClean="0"/>
              <a:t> x 17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6875-1A31-4DD1-85F8-BC2202C7DBDC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111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Ước</a:t>
            </a:r>
            <a:r>
              <a:rPr lang="en-US" sz="2400" baseline="0" smtClean="0"/>
              <a:t> lượng là chấp nhận được và kiên định</a:t>
            </a:r>
            <a:endParaRPr lang="vi-VN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6875-1A31-4DD1-85F8-BC2202C7DBDC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12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6875-1A31-4DD1-85F8-BC2202C7DBDC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590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1)</a:t>
            </a:r>
            <a:r>
              <a:rPr lang="en-US" baseline="0" smtClean="0"/>
              <a:t> Thống kê 1000 lần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6875-1A31-4DD1-85F8-BC2202C7DBDC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353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6875-1A31-4DD1-85F8-BC2202C7DBDC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029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1)</a:t>
            </a:r>
            <a:r>
              <a:rPr lang="en-US" baseline="0" smtClean="0"/>
              <a:t> Thống kê 1000 lần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6875-1A31-4DD1-85F8-BC2202C7DBDC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8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AC68-DFA2-4CEF-AF25-6D9ABA25DA4A}" type="datetimeFigureOut">
              <a:rPr lang="vi-VN" smtClean="0"/>
              <a:t>28/11/2016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BBAEE1-6EA6-497F-893F-E456DC1830D4}" type="slidenum">
              <a:rPr lang="vi-VN" smtClean="0"/>
              <a:t>‹#›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AC68-DFA2-4CEF-AF25-6D9ABA25DA4A}" type="datetimeFigureOut">
              <a:rPr lang="vi-VN" smtClean="0"/>
              <a:t>28/11/2016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AEE1-6EA6-497F-893F-E456DC1830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AC68-DFA2-4CEF-AF25-6D9ABA25DA4A}" type="datetimeFigureOut">
              <a:rPr lang="vi-VN" smtClean="0"/>
              <a:t>28/11/2016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AEE1-6EA6-497F-893F-E456DC1830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08112"/>
          </a:xfrm>
        </p:spPr>
        <p:txBody>
          <a:bodyPr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AC68-DFA2-4CEF-AF25-6D9ABA25DA4A}" type="datetimeFigureOut">
              <a:rPr lang="vi-VN" smtClean="0"/>
              <a:t>28/11/2016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AEE1-6EA6-497F-893F-E456DC1830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AC68-DFA2-4CEF-AF25-6D9ABA25DA4A}" type="datetimeFigureOut">
              <a:rPr lang="vi-VN" smtClean="0"/>
              <a:t>28/11/2016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AEE1-6EA6-497F-893F-E456DC1830D4}" type="slidenum">
              <a:rPr lang="vi-VN" smtClean="0"/>
              <a:t>‹#›</a:t>
            </a:fld>
            <a:endParaRPr lang="vi-V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AC68-DFA2-4CEF-AF25-6D9ABA25DA4A}" type="datetimeFigureOut">
              <a:rPr lang="vi-VN" smtClean="0"/>
              <a:t>28/11/2016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AEE1-6EA6-497F-893F-E456DC1830D4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AC68-DFA2-4CEF-AF25-6D9ABA25DA4A}" type="datetimeFigureOut">
              <a:rPr lang="vi-VN" smtClean="0"/>
              <a:t>28/11/2016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AEE1-6EA6-497F-893F-E456DC1830D4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AC68-DFA2-4CEF-AF25-6D9ABA25DA4A}" type="datetimeFigureOut">
              <a:rPr lang="vi-VN" smtClean="0"/>
              <a:t>28/11/2016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AEE1-6EA6-497F-893F-E456DC1830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AC68-DFA2-4CEF-AF25-6D9ABA25DA4A}" type="datetimeFigureOut">
              <a:rPr lang="vi-VN" smtClean="0"/>
              <a:t>28/11/2016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AEE1-6EA6-497F-893F-E456DC1830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AC68-DFA2-4CEF-AF25-6D9ABA25DA4A}" type="datetimeFigureOut">
              <a:rPr lang="vi-VN" smtClean="0"/>
              <a:t>28/11/2016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AEE1-6EA6-497F-893F-E456DC1830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AC68-DFA2-4CEF-AF25-6D9ABA25DA4A}" type="datetimeFigureOut">
              <a:rPr lang="vi-VN" smtClean="0"/>
              <a:t>28/11/2016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AEE1-6EA6-497F-893F-E456DC1830D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D1CAC68-DFA2-4CEF-AF25-6D9ABA25DA4A}" type="datetimeFigureOut">
              <a:rPr lang="vi-VN" smtClean="0"/>
              <a:t>28/11/2016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ABBAEE1-6EA6-497F-893F-E456DC1830D4}" type="slidenum">
              <a:rPr lang="vi-VN" smtClean="0"/>
              <a:t>‹#›</a:t>
            </a:fld>
            <a:endParaRPr lang="vi-V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79439"/>
          </a:xfrm>
        </p:spPr>
        <p:txBody>
          <a:bodyPr/>
          <a:lstStyle/>
          <a:p>
            <a:r>
              <a:rPr lang="en-US" sz="5400" smtClean="0">
                <a:solidFill>
                  <a:schemeClr val="tx1"/>
                </a:solidFill>
              </a:rPr>
              <a:t/>
            </a:r>
            <a:br>
              <a:rPr lang="en-US" sz="5400" smtClean="0">
                <a:solidFill>
                  <a:schemeClr val="tx1"/>
                </a:solidFill>
              </a:rPr>
            </a:br>
            <a:r>
              <a:rPr lang="en-US" sz="5400" smtClean="0">
                <a:solidFill>
                  <a:schemeClr val="tx1"/>
                </a:solidFill>
              </a:rPr>
              <a:t>Bài tập lớn</a:t>
            </a:r>
            <a:br>
              <a:rPr lang="en-US" sz="5400" smtClean="0">
                <a:solidFill>
                  <a:schemeClr val="tx1"/>
                </a:solidFill>
              </a:rPr>
            </a:br>
            <a:r>
              <a:rPr lang="en-US" sz="5400" smtClean="0">
                <a:solidFill>
                  <a:schemeClr val="tx1"/>
                </a:solidFill>
              </a:rPr>
              <a:t>Trí tuệ nhân tạo</a:t>
            </a:r>
            <a:br>
              <a:rPr lang="en-US" sz="5400" smtClean="0">
                <a:solidFill>
                  <a:schemeClr val="tx1"/>
                </a:solidFill>
              </a:rPr>
            </a:br>
            <a:r>
              <a:rPr lang="en-US" sz="4800">
                <a:solidFill>
                  <a:schemeClr val="tx1"/>
                </a:solidFill>
              </a:rPr>
              <a:t/>
            </a:r>
            <a:br>
              <a:rPr lang="en-US" sz="4800">
                <a:solidFill>
                  <a:schemeClr val="tx1"/>
                </a:solidFill>
              </a:rPr>
            </a:br>
            <a:r>
              <a:rPr lang="en-US" sz="4800" smtClean="0"/>
              <a:t>Game Pacman</a:t>
            </a:r>
            <a:endParaRPr lang="vi-VN" sz="60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6400800" cy="216024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Nhóm 3</a:t>
            </a:r>
          </a:p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Phan Vũ Hồng Hải</a:t>
            </a:r>
          </a:p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 Quang Hòa</a:t>
            </a:r>
          </a:p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 Tiến Khoa</a:t>
            </a:r>
          </a:p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Đỗ Mạnh Khoa</a:t>
            </a:r>
            <a:endParaRPr lang="vi-VN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Cắt tỉa </a:t>
            </a:r>
            <a:r>
              <a:rPr lang="el-GR" smtClean="0"/>
              <a:t>α</a:t>
            </a:r>
            <a:r>
              <a:rPr lang="en-US" smtClean="0"/>
              <a:t> – </a:t>
            </a:r>
            <a:r>
              <a:rPr lang="el-GR" smtClean="0"/>
              <a:t>β</a:t>
            </a:r>
            <a:r>
              <a:rPr lang="en-US" smtClean="0"/>
              <a:t> cho Pacman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53" y="1628775"/>
            <a:ext cx="6663719" cy="4525963"/>
          </a:xfrm>
        </p:spPr>
      </p:pic>
    </p:spTree>
    <p:extLst>
      <p:ext uri="{BB962C8B-B14F-4D97-AF65-F5344CB8AC3E}">
        <p14:creationId xmlns:p14="http://schemas.microsoft.com/office/powerpoint/2010/main" val="13631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Cắt tỉa </a:t>
            </a:r>
            <a:r>
              <a:rPr lang="el-GR" smtClean="0"/>
              <a:t>α</a:t>
            </a:r>
            <a:r>
              <a:rPr lang="en-US" smtClean="0"/>
              <a:t> – </a:t>
            </a:r>
            <a:r>
              <a:rPr lang="el-GR" smtClean="0"/>
              <a:t>β</a:t>
            </a:r>
            <a:r>
              <a:rPr lang="en-US" smtClean="0"/>
              <a:t> cho Pacman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Hàm </a:t>
            </a:r>
            <a:r>
              <a:rPr lang="en-US" sz="2800">
                <a:solidFill>
                  <a:schemeClr val="tx1"/>
                </a:solidFill>
                <a:latin typeface="+mn-lt"/>
              </a:rPr>
              <a:t>lượng giá </a:t>
            </a:r>
            <a:r>
              <a:rPr lang="en-US" sz="2800" smtClean="0">
                <a:solidFill>
                  <a:schemeClr val="tx1"/>
                </a:solidFill>
                <a:latin typeface="+mn-lt"/>
              </a:rPr>
              <a:t>phụ thuộc nhiều yếu tố</a:t>
            </a:r>
            <a:r>
              <a:rPr lang="en-US" sz="2800" smtClean="0">
                <a:solidFill>
                  <a:schemeClr val="tx1"/>
                </a:solidFill>
              </a:rPr>
              <a:t>:</a:t>
            </a:r>
            <a:endParaRPr lang="en-US" sz="260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600" smtClean="0">
                <a:solidFill>
                  <a:schemeClr val="tx1"/>
                </a:solidFill>
                <a:latin typeface="+mn-lt"/>
              </a:rPr>
              <a:t>Khoảng </a:t>
            </a:r>
            <a:r>
              <a:rPr lang="en-US" sz="2600">
                <a:solidFill>
                  <a:schemeClr val="tx1"/>
                </a:solidFill>
                <a:latin typeface="+mn-lt"/>
              </a:rPr>
              <a:t>cách đến các Ghost</a:t>
            </a:r>
          </a:p>
          <a:p>
            <a:pPr lvl="1"/>
            <a:r>
              <a:rPr lang="en-US" sz="2600">
                <a:solidFill>
                  <a:schemeClr val="tx1"/>
                </a:solidFill>
                <a:latin typeface="+mn-lt"/>
              </a:rPr>
              <a:t>Số lượng đậu còn lại và khoảng các đến </a:t>
            </a:r>
            <a:r>
              <a:rPr lang="en-US" sz="2600" smtClean="0">
                <a:solidFill>
                  <a:schemeClr val="tx1"/>
                </a:solidFill>
                <a:latin typeface="+mn-lt"/>
              </a:rPr>
              <a:t>chúng</a:t>
            </a:r>
          </a:p>
          <a:p>
            <a:pPr lvl="1"/>
            <a:r>
              <a:rPr lang="en-US" sz="2600" smtClean="0">
                <a:solidFill>
                  <a:schemeClr val="tx1"/>
                </a:solidFill>
                <a:latin typeface="+mn-lt"/>
              </a:rPr>
              <a:t>Số lượng viên năng lượng</a:t>
            </a:r>
            <a:endParaRPr lang="en-US" sz="260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600">
                <a:solidFill>
                  <a:schemeClr val="tx1"/>
                </a:solidFill>
                <a:latin typeface="+mn-lt"/>
              </a:rPr>
              <a:t>Khi nào thì săn ma</a:t>
            </a:r>
          </a:p>
          <a:p>
            <a:pPr lvl="1"/>
            <a:r>
              <a:rPr lang="en-US" sz="2600">
                <a:solidFill>
                  <a:schemeClr val="tx1"/>
                </a:solidFill>
                <a:latin typeface="+mn-lt"/>
              </a:rPr>
              <a:t>Điểm </a:t>
            </a:r>
            <a:r>
              <a:rPr lang="en-US" sz="2600" smtClean="0">
                <a:solidFill>
                  <a:schemeClr val="tx1"/>
                </a:solidFill>
                <a:latin typeface="+mn-lt"/>
              </a:rPr>
              <a:t>của game</a:t>
            </a:r>
          </a:p>
          <a:p>
            <a:pPr marL="0" indent="0">
              <a:buNone/>
            </a:pPr>
            <a:endParaRPr lang="en-US" sz="2600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Độ sâu tìm kiếm tối ưu là 4</a:t>
            </a:r>
          </a:p>
        </p:txBody>
      </p:sp>
    </p:spTree>
    <p:extLst>
      <p:ext uri="{BB962C8B-B14F-4D97-AF65-F5344CB8AC3E}">
        <p14:creationId xmlns:p14="http://schemas.microsoft.com/office/powerpoint/2010/main" val="26597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Cắt tỉa </a:t>
            </a:r>
            <a:r>
              <a:rPr lang="el-GR"/>
              <a:t>α</a:t>
            </a:r>
            <a:r>
              <a:rPr lang="en-US"/>
              <a:t> – </a:t>
            </a:r>
            <a:r>
              <a:rPr lang="el-GR"/>
              <a:t>β</a:t>
            </a:r>
            <a:r>
              <a:rPr lang="en-US"/>
              <a:t> cho Pacman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So sánh với người chơi</a:t>
            </a:r>
          </a:p>
          <a:p>
            <a:pPr>
              <a:buFont typeface="Wingdings" pitchFamily="2" charset="2"/>
              <a:buChar char="§"/>
            </a:pPr>
            <a:endParaRPr lang="vi-VN" sz="280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36403"/>
              </p:ext>
            </p:extLst>
          </p:nvPr>
        </p:nvGraphicFramePr>
        <p:xfrm>
          <a:off x="683567" y="2348879"/>
          <a:ext cx="7776864" cy="3825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2592288"/>
              </a:tblGrid>
              <a:tr h="625219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Ghost</a:t>
                      </a:r>
                      <a:endParaRPr lang="vi-V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Pacman người</a:t>
                      </a:r>
                      <a:endParaRPr lang="vi-V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Pacman </a:t>
                      </a:r>
                      <a:r>
                        <a:rPr lang="en-US" sz="2400" smtClean="0"/>
                        <a:t>máy độ</a:t>
                      </a:r>
                      <a:r>
                        <a:rPr lang="en-US" sz="2400" baseline="0" smtClean="0"/>
                        <a:t> sâu 3</a:t>
                      </a:r>
                      <a:endParaRPr lang="vi-VN" sz="2400"/>
                    </a:p>
                  </a:txBody>
                  <a:tcPr anchor="ctr"/>
                </a:tc>
              </a:tr>
              <a:tr h="625219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Random</a:t>
                      </a:r>
                      <a:endParaRPr lang="vi-V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1218</a:t>
                      </a:r>
                      <a:endParaRPr lang="vi-V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1405</a:t>
                      </a:r>
                      <a:endParaRPr lang="vi-VN" sz="2400"/>
                    </a:p>
                  </a:txBody>
                  <a:tcPr anchor="ctr"/>
                </a:tc>
              </a:tr>
              <a:tr h="625219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Random</a:t>
                      </a:r>
                      <a:r>
                        <a:rPr lang="en-US" sz="2400" baseline="0" smtClean="0"/>
                        <a:t> + Cắt tỉa </a:t>
                      </a:r>
                      <a:r>
                        <a:rPr lang="el-GR" sz="2400" baseline="0" smtClean="0"/>
                        <a:t>α</a:t>
                      </a:r>
                      <a:r>
                        <a:rPr lang="en-US" sz="2400" baseline="0" smtClean="0"/>
                        <a:t> – </a:t>
                      </a:r>
                      <a:r>
                        <a:rPr lang="el-GR" sz="2400" baseline="0" smtClean="0"/>
                        <a:t>β</a:t>
                      </a:r>
                      <a:r>
                        <a:rPr lang="en-US" sz="2400" baseline="0" smtClean="0"/>
                        <a:t> độ sâu 1</a:t>
                      </a:r>
                      <a:endParaRPr lang="vi-V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89</a:t>
                      </a:r>
                      <a:endParaRPr lang="vi-V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1359</a:t>
                      </a:r>
                      <a:endParaRPr lang="vi-VN" sz="2400"/>
                    </a:p>
                  </a:txBody>
                  <a:tcPr anchor="ctr"/>
                </a:tc>
              </a:tr>
              <a:tr h="625219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Random + Cắt</a:t>
                      </a:r>
                      <a:r>
                        <a:rPr lang="en-US" sz="2400" baseline="0" smtClean="0"/>
                        <a:t> tỉa α – </a:t>
                      </a:r>
                      <a:r>
                        <a:rPr lang="el-GR" sz="2400" baseline="0" smtClean="0"/>
                        <a:t>β</a:t>
                      </a:r>
                      <a:r>
                        <a:rPr lang="en-US" sz="2400" baseline="0" smtClean="0"/>
                        <a:t> độ sâu </a:t>
                      </a:r>
                      <a:r>
                        <a:rPr lang="en-US" sz="2400" baseline="0" smtClean="0"/>
                        <a:t>1 </a:t>
                      </a:r>
                      <a:r>
                        <a:rPr lang="en-US" sz="2400" baseline="0" smtClean="0"/>
                        <a:t>+ Cắt tỉa α – </a:t>
                      </a:r>
                      <a:r>
                        <a:rPr lang="el-GR" sz="2400" baseline="0" smtClean="0"/>
                        <a:t>β</a:t>
                      </a:r>
                      <a:r>
                        <a:rPr lang="en-US" sz="2400" baseline="0" smtClean="0"/>
                        <a:t> độ sâu </a:t>
                      </a:r>
                      <a:r>
                        <a:rPr lang="en-US" sz="2400" baseline="0" smtClean="0"/>
                        <a:t>2</a:t>
                      </a:r>
                      <a:endParaRPr lang="en-US" sz="2400" baseline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-5</a:t>
                      </a:r>
                      <a:endParaRPr lang="vi-V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1303</a:t>
                      </a:r>
                      <a:endParaRPr lang="vi-VN" sz="2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5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Expectiminimax cho Pacman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Ghost không chọn nước đi tối ưu ?</a:t>
            </a:r>
          </a:p>
          <a:p>
            <a:pPr>
              <a:buFont typeface="Wingdings" pitchFamily="2" charset="2"/>
              <a:buChar char="§"/>
            </a:pPr>
            <a:endParaRPr lang="en-US" sz="280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2800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280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2800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2800">
              <a:solidFill>
                <a:schemeClr val="tx1"/>
              </a:solidFill>
              <a:latin typeface="+mn-lt"/>
            </a:endParaRPr>
          </a:p>
          <a:p>
            <a:pPr marL="0" indent="0" algn="r">
              <a:buNone/>
            </a:pPr>
            <a:r>
              <a:rPr lang="en-US" sz="1800" smtClean="0">
                <a:solidFill>
                  <a:schemeClr val="tx1"/>
                </a:solidFill>
                <a:latin typeface="+mn-lt"/>
              </a:rPr>
              <a:t>[AIMA, 3</a:t>
            </a:r>
            <a:r>
              <a:rPr lang="en-US" sz="1800" baseline="30000" smtClean="0">
                <a:solidFill>
                  <a:schemeClr val="tx1"/>
                </a:solidFill>
                <a:latin typeface="+mn-lt"/>
              </a:rPr>
              <a:t>rd</a:t>
            </a:r>
            <a:r>
              <a:rPr lang="en-US" sz="1800" smtClean="0">
                <a:solidFill>
                  <a:schemeClr val="tx1"/>
                </a:solidFill>
                <a:latin typeface="+mn-lt"/>
              </a:rPr>
              <a:t> ed]</a:t>
            </a: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Tính giá trị tại nút ngẫu nhiên trả về theo kì vọng</a:t>
            </a:r>
            <a:endParaRPr lang="vi-VN" sz="28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2161998"/>
            <a:ext cx="6525536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Expectiminimax cho Pacman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53" y="1628775"/>
            <a:ext cx="6663719" cy="4525963"/>
          </a:xfrm>
        </p:spPr>
      </p:pic>
    </p:spTree>
    <p:extLst>
      <p:ext uri="{BB962C8B-B14F-4D97-AF65-F5344CB8AC3E}">
        <p14:creationId xmlns:p14="http://schemas.microsoft.com/office/powerpoint/2010/main" val="15136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Expectiminimax cho Pacman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So sánh với Cắt tỉa </a:t>
            </a:r>
            <a:r>
              <a:rPr lang="el-GR" sz="2800" smtClean="0">
                <a:solidFill>
                  <a:schemeClr val="tx1"/>
                </a:solidFill>
                <a:latin typeface="+mn-lt"/>
              </a:rPr>
              <a:t>α</a:t>
            </a:r>
            <a:r>
              <a:rPr lang="en-US" sz="2800" smtClean="0">
                <a:solidFill>
                  <a:schemeClr val="tx1"/>
                </a:solidFill>
                <a:latin typeface="+mn-lt"/>
              </a:rPr>
              <a:t> – </a:t>
            </a:r>
            <a:r>
              <a:rPr lang="el-GR" sz="2800" smtClean="0">
                <a:solidFill>
                  <a:schemeClr val="tx1"/>
                </a:solidFill>
                <a:latin typeface="+mn-lt"/>
              </a:rPr>
              <a:t>β</a:t>
            </a:r>
            <a:r>
              <a:rPr lang="en-US" sz="280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sz="2000" smtClean="0">
                <a:solidFill>
                  <a:schemeClr val="tx1"/>
                </a:solidFill>
                <a:latin typeface="+mn-lt"/>
              </a:rPr>
              <a:t>Ba 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ghost :Một 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ghost random, một ghost cắt tỉa </a:t>
            </a:r>
            <a:r>
              <a:rPr lang="el-GR" sz="2000" smtClean="0">
                <a:solidFill>
                  <a:schemeClr val="tx1"/>
                </a:solidFill>
                <a:latin typeface="+mn-lt"/>
              </a:rPr>
              <a:t>α</a:t>
            </a:r>
            <a:r>
              <a:rPr lang="en-US" sz="200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– </a:t>
            </a:r>
            <a:r>
              <a:rPr lang="el-GR" sz="2000" smtClean="0">
                <a:solidFill>
                  <a:schemeClr val="tx1"/>
                </a:solidFill>
                <a:latin typeface="+mn-lt"/>
              </a:rPr>
              <a:t>β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 độ sâu 2, một ghost cắt tỉa </a:t>
            </a:r>
            <a:r>
              <a:rPr lang="el-GR" sz="2000" smtClean="0">
                <a:solidFill>
                  <a:schemeClr val="tx1"/>
                </a:solidFill>
              </a:rPr>
              <a:t>α</a:t>
            </a:r>
            <a:r>
              <a:rPr lang="en-US" sz="2000" smtClean="0">
                <a:solidFill>
                  <a:schemeClr val="tx1"/>
                </a:solidFill>
              </a:rPr>
              <a:t> – </a:t>
            </a:r>
            <a:r>
              <a:rPr lang="el-GR" sz="2000" smtClean="0">
                <a:solidFill>
                  <a:schemeClr val="tx1"/>
                </a:solidFill>
                <a:latin typeface="+mn-lt"/>
              </a:rPr>
              <a:t>β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 độ sâu 3</a:t>
            </a:r>
          </a:p>
          <a:p>
            <a:pPr>
              <a:buFont typeface="Wingdings" pitchFamily="2" charset="2"/>
              <a:buChar char="§"/>
            </a:pPr>
            <a:endParaRPr lang="en-US" sz="280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2800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280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280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2800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vi-VN" sz="280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92924"/>
              </p:ext>
            </p:extLst>
          </p:nvPr>
        </p:nvGraphicFramePr>
        <p:xfrm>
          <a:off x="395536" y="3068960"/>
          <a:ext cx="7992888" cy="297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22"/>
                <a:gridCol w="1998222"/>
                <a:gridCol w="1998222"/>
                <a:gridCol w="1998222"/>
              </a:tblGrid>
              <a:tr h="75062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+mn-lt"/>
                        </a:rPr>
                        <a:t>Độ</a:t>
                      </a:r>
                      <a:r>
                        <a:rPr lang="en-US" sz="2400" baseline="0" smtClean="0">
                          <a:latin typeface="+mn-lt"/>
                        </a:rPr>
                        <a:t> sâu</a:t>
                      </a:r>
                      <a:endParaRPr lang="vi-VN" sz="2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Thuật</a:t>
                      </a:r>
                      <a:r>
                        <a:rPr lang="en-US" sz="2400" baseline="0" smtClean="0"/>
                        <a:t> toán</a:t>
                      </a:r>
                      <a:endParaRPr lang="vi-V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Điểm</a:t>
                      </a:r>
                      <a:r>
                        <a:rPr lang="en-US" sz="2400" baseline="0" smtClean="0"/>
                        <a:t> trung bình</a:t>
                      </a:r>
                      <a:endParaRPr lang="vi-V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Thời</a:t>
                      </a:r>
                      <a:r>
                        <a:rPr lang="en-US" sz="2400" baseline="0" smtClean="0"/>
                        <a:t> gian</a:t>
                      </a:r>
                    </a:p>
                    <a:p>
                      <a:pPr algn="ctr"/>
                      <a:r>
                        <a:rPr lang="en-US" sz="2400" baseline="0" smtClean="0"/>
                        <a:t>(ms)</a:t>
                      </a:r>
                      <a:endParaRPr lang="vi-VN" sz="2400"/>
                    </a:p>
                  </a:txBody>
                  <a:tcPr anchor="ctr"/>
                </a:tc>
              </a:tr>
              <a:tr h="497273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vi-V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Cắt</a:t>
                      </a:r>
                      <a:r>
                        <a:rPr lang="en-US" baseline="0" smtClean="0"/>
                        <a:t> tỉa </a:t>
                      </a:r>
                      <a:r>
                        <a:rPr lang="el-GR" baseline="0" smtClean="0"/>
                        <a:t>α</a:t>
                      </a:r>
                      <a:r>
                        <a:rPr lang="en-US" baseline="0" smtClean="0"/>
                        <a:t> - </a:t>
                      </a:r>
                      <a:r>
                        <a:rPr lang="el-GR" baseline="0" smtClean="0"/>
                        <a:t>β</a:t>
                      </a:r>
                      <a:endParaRPr lang="vi-V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849</a:t>
                      </a:r>
                      <a:endParaRPr lang="vi-V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[31,</a:t>
                      </a:r>
                      <a:r>
                        <a:rPr lang="en-US" baseline="0" smtClean="0"/>
                        <a:t> 2]</a:t>
                      </a:r>
                      <a:endParaRPr lang="vi-VN"/>
                    </a:p>
                  </a:txBody>
                  <a:tcPr anchor="ctr"/>
                </a:tc>
              </a:tr>
              <a:tr h="552301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vi-V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Expectiminimax</a:t>
                      </a:r>
                      <a:endParaRPr lang="vi-V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885</a:t>
                      </a:r>
                      <a:endParaRPr lang="vi-V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[151, 4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]</a:t>
                      </a:r>
                      <a:endParaRPr lang="vi-VN"/>
                    </a:p>
                  </a:txBody>
                  <a:tcPr anchor="ctr"/>
                </a:tc>
              </a:tr>
              <a:tr h="552301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vi-V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Cắt</a:t>
                      </a:r>
                      <a:r>
                        <a:rPr lang="en-US" baseline="0" smtClean="0"/>
                        <a:t> tỉa </a:t>
                      </a:r>
                      <a:r>
                        <a:rPr lang="el-GR" baseline="0" smtClean="0"/>
                        <a:t>α</a:t>
                      </a:r>
                      <a:r>
                        <a:rPr lang="en-US" baseline="0" smtClean="0"/>
                        <a:t> - </a:t>
                      </a:r>
                      <a:r>
                        <a:rPr lang="el-GR" baseline="0" smtClean="0"/>
                        <a:t>β</a:t>
                      </a:r>
                      <a:endParaRPr lang="vi-V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1113</a:t>
                      </a:r>
                      <a:endParaRPr lang="vi-V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[100,</a:t>
                      </a:r>
                      <a:r>
                        <a:rPr lang="en-US" baseline="0" smtClean="0"/>
                        <a:t> 8]</a:t>
                      </a:r>
                      <a:endParaRPr lang="vi-VN"/>
                    </a:p>
                  </a:txBody>
                  <a:tcPr anchor="ctr"/>
                </a:tc>
              </a:tr>
              <a:tr h="552301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vi-V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Expectiminimax</a:t>
                      </a:r>
                      <a:endParaRPr lang="vi-V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1586</a:t>
                      </a:r>
                      <a:endParaRPr lang="vi-V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[1008,</a:t>
                      </a:r>
                      <a:r>
                        <a:rPr lang="en-US" baseline="0" smtClean="0"/>
                        <a:t> 56]</a:t>
                      </a:r>
                      <a:endParaRPr lang="vi-VN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Hàm lượng giá dùng A*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800" smtClean="0">
                    <a:solidFill>
                      <a:schemeClr val="tx1"/>
                    </a:solidFill>
                    <a:latin typeface="+mn-lt"/>
                  </a:rPr>
                  <a:t>Hàm lượng giá của ghost:</a:t>
                </a:r>
              </a:p>
              <a:p>
                <a:pPr marL="0" indent="0">
                  <a:buNone/>
                </a:pPr>
                <a:endParaRPr lang="en-US" sz="2800" i="1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</a:rPr>
                        <m:t>𝐸𝑣𝑎𝑙</m:t>
                      </m:r>
                      <m:d>
                        <m:dPr>
                          <m:ctrlPr>
                            <a:rPr lang="vi-VN" sz="28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</a:rPr>
                            <m:t>𝑆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vi-VN" sz="28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</a:rPr>
                            <m:t>𝐷𝑖𝑠𝑡𝑎𝑛𝑐𝑒</m:t>
                          </m:r>
                        </m:sub>
                      </m:sSub>
                      <m:d>
                        <m:dPr>
                          <m:ctrlPr>
                            <a:rPr lang="vi-VN" sz="28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</a:rPr>
                            <m:t>𝑆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</a:rPr>
                        <m:t>+</m:t>
                      </m:r>
                      <m:f>
                        <m:fPr>
                          <m:ctrlPr>
                            <a:rPr lang="vi-VN" sz="2800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vi-VN" sz="2800" i="1">
                              <a:solidFill>
                                <a:schemeClr val="tx1"/>
                              </a:solidFill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vi-VN" sz="28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</a:rPr>
                                <m:t>𝑙𝑜𝑐𝑎𝑡𝑒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</a:rPr>
                                <m:t>_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vi-VN" sz="28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</a:rPr>
                                <m:t>𝑆</m:t>
                              </m:r>
                            </m:e>
                          </m:d>
                        </m:e>
                      </m:nary>
                      <m:r>
                        <a:rPr lang="en-US" sz="2800" i="1">
                          <a:solidFill>
                            <a:schemeClr val="tx1"/>
                          </a:solidFill>
                        </a:rPr>
                        <m:t>+ </m:t>
                      </m:r>
                      <m:f>
                        <m:fPr>
                          <m:ctrlPr>
                            <a:rPr lang="vi-VN" sz="2800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</a:rPr>
                            <m:t>3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vi-VN" sz="28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</a:rPr>
                            <m:t>𝑠𝑐𝑜𝑟𝑒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</a:rPr>
                        <m:t>𝑆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vi-VN" sz="28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smtClean="0">
                  <a:solidFill>
                    <a:schemeClr val="tx1"/>
                  </a:solidFill>
                  <a:latin typeface="+mn-lt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800" smtClean="0">
                    <a:solidFill>
                      <a:schemeClr val="tx1"/>
                    </a:solidFill>
                    <a:latin typeface="+mn-lt"/>
                  </a:rPr>
                  <a:t>Độ phức tạp tăng</a:t>
                </a:r>
                <a:r>
                  <a:rPr lang="en-US" sz="280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2800" smtClean="0">
                    <a:solidFill>
                      <a:schemeClr val="tx1"/>
                    </a:solidFill>
                    <a:latin typeface="+mn-lt"/>
                  </a:rPr>
                  <a:t>=&gt; độ sâu tìm kiếm giảm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148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3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Hàm lượng giá dùng A*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solidFill>
                  <a:schemeClr val="tx1"/>
                </a:solidFill>
                <a:latin typeface="+mn-lt"/>
              </a:rPr>
              <a:t>Ba Ghost: 1 random, 2 </a:t>
            </a:r>
            <a:r>
              <a:rPr lang="el-GR" sz="2000" smtClean="0">
                <a:solidFill>
                  <a:schemeClr val="tx1"/>
                </a:solidFill>
                <a:latin typeface="+mn-lt"/>
              </a:rPr>
              <a:t>α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 – </a:t>
            </a:r>
            <a:r>
              <a:rPr lang="el-GR" sz="2000" smtClean="0">
                <a:solidFill>
                  <a:schemeClr val="tx1"/>
                </a:solidFill>
                <a:latin typeface="+mn-lt"/>
              </a:rPr>
              <a:t>β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 cắt tỉa. Pacman cắt tỉa </a:t>
            </a:r>
            <a:r>
              <a:rPr lang="el-GR" sz="2000" smtClean="0">
                <a:solidFill>
                  <a:schemeClr val="tx1"/>
                </a:solidFill>
                <a:latin typeface="+mn-lt"/>
              </a:rPr>
              <a:t>α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 – </a:t>
            </a:r>
            <a:r>
              <a:rPr lang="el-GR" sz="2000" smtClean="0">
                <a:solidFill>
                  <a:schemeClr val="tx1"/>
                </a:solidFill>
                <a:latin typeface="+mn-lt"/>
              </a:rPr>
              <a:t>β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 độ sâu 3</a:t>
            </a:r>
          </a:p>
          <a:p>
            <a:pPr marL="0" indent="0">
              <a:buNone/>
            </a:pPr>
            <a:endParaRPr lang="vi-VN" sz="200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06739"/>
              </p:ext>
            </p:extLst>
          </p:nvPr>
        </p:nvGraphicFramePr>
        <p:xfrm>
          <a:off x="539551" y="2204863"/>
          <a:ext cx="7632849" cy="368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283"/>
                <a:gridCol w="2544283"/>
                <a:gridCol w="2544283"/>
              </a:tblGrid>
              <a:tr h="892809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Ước</a:t>
                      </a:r>
                      <a:r>
                        <a:rPr lang="en-US" sz="2000" baseline="0" smtClean="0"/>
                        <a:t> lượng khoảng cách</a:t>
                      </a:r>
                      <a:endParaRPr lang="vi-V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+mn-lt"/>
                        </a:rPr>
                        <a:t>Điểm</a:t>
                      </a:r>
                      <a:endParaRPr lang="vi-VN" sz="2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Thời</a:t>
                      </a:r>
                      <a:r>
                        <a:rPr lang="en-US" sz="2000" baseline="0" smtClean="0"/>
                        <a:t> gian</a:t>
                      </a:r>
                      <a:endParaRPr lang="vi-VN" sz="2000"/>
                    </a:p>
                  </a:txBody>
                  <a:tcPr anchor="ctr"/>
                </a:tc>
              </a:tr>
              <a:tr h="892809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Manhattan, độ</a:t>
                      </a:r>
                      <a:r>
                        <a:rPr lang="en-US" sz="2000" baseline="0" smtClean="0"/>
                        <a:t> sâu 2, 3</a:t>
                      </a:r>
                      <a:endParaRPr lang="vi-V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000"/>
                    </a:p>
                  </a:txBody>
                  <a:tcPr anchor="ctr"/>
                </a:tc>
              </a:tr>
              <a:tr h="504631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A*,</a:t>
                      </a:r>
                      <a:r>
                        <a:rPr lang="en-US" sz="2000" baseline="0" smtClean="0"/>
                        <a:t> độ sâu 2, 3</a:t>
                      </a:r>
                      <a:endParaRPr lang="vi-V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974</a:t>
                      </a:r>
                      <a:endParaRPr lang="vi-V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[116,</a:t>
                      </a:r>
                      <a:r>
                        <a:rPr lang="en-US" sz="2000" baseline="0" smtClean="0"/>
                        <a:t> 5]</a:t>
                      </a:r>
                      <a:endParaRPr lang="vi-VN" sz="2000"/>
                    </a:p>
                  </a:txBody>
                  <a:tcPr anchor="ctr"/>
                </a:tc>
              </a:tr>
              <a:tr h="892809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Manhattan,</a:t>
                      </a:r>
                      <a:r>
                        <a:rPr lang="en-US" sz="2000" baseline="0" smtClean="0"/>
                        <a:t> độ sâu 3, 3</a:t>
                      </a:r>
                      <a:endParaRPr lang="vi-V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1211</a:t>
                      </a:r>
                      <a:endParaRPr lang="vi-V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000"/>
                    </a:p>
                  </a:txBody>
                  <a:tcPr anchor="ctr"/>
                </a:tc>
              </a:tr>
              <a:tr h="504631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A*</a:t>
                      </a:r>
                      <a:r>
                        <a:rPr lang="en-US" sz="2000" baseline="0" smtClean="0"/>
                        <a:t>, độ sâu 3, 3</a:t>
                      </a:r>
                      <a:endParaRPr lang="vi-V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817</a:t>
                      </a:r>
                      <a:endParaRPr lang="vi-V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[96,</a:t>
                      </a:r>
                      <a:r>
                        <a:rPr lang="en-US" sz="2000" baseline="0" smtClean="0"/>
                        <a:t> 7]</a:t>
                      </a:r>
                      <a:endParaRPr lang="vi-VN" sz="20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7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Trình độ của tác tử đã đạt đến mức chuyên gia</a:t>
            </a:r>
          </a:p>
          <a:p>
            <a:pPr>
              <a:buFont typeface="Wingdings" pitchFamily="2" charset="2"/>
              <a:buChar char="§"/>
            </a:pPr>
            <a:endParaRPr lang="en-US" sz="280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2800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Cải thiện hiệu quả hoạt động của các tác tử bằng Reinforcement Learning: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+mn-lt"/>
              </a:rPr>
              <a:t>	</a:t>
            </a:r>
            <a:r>
              <a:rPr lang="en-US" sz="2800" smtClean="0">
                <a:solidFill>
                  <a:schemeClr val="tx1"/>
                </a:solidFill>
                <a:latin typeface="+mn-lt"/>
              </a:rPr>
              <a:t>Dùng Q-Learning với hàm xấp xỉ tuyến tính</a:t>
            </a:r>
          </a:p>
        </p:txBody>
      </p:sp>
    </p:spTree>
    <p:extLst>
      <p:ext uri="{BB962C8B-B14F-4D97-AF65-F5344CB8AC3E}">
        <p14:creationId xmlns:p14="http://schemas.microsoft.com/office/powerpoint/2010/main" val="6956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smtClean="0"/>
          </a:p>
          <a:p>
            <a:pPr>
              <a:buFont typeface="Wingdings" pitchFamily="2" charset="2"/>
              <a:buChar char="§"/>
            </a:pPr>
            <a:endParaRPr lang="vi-VN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vi-VN" b="1" smtClean="0">
                <a:solidFill>
                  <a:schemeClr val="tx1"/>
                </a:solidFill>
                <a:latin typeface="+mn-lt"/>
              </a:rPr>
              <a:t>Artificial Intelligence: A </a:t>
            </a:r>
            <a:r>
              <a:rPr lang="vi-VN" b="1">
                <a:solidFill>
                  <a:schemeClr val="tx1"/>
                </a:solidFill>
                <a:latin typeface="+mn-lt"/>
              </a:rPr>
              <a:t>Modern </a:t>
            </a:r>
            <a:r>
              <a:rPr lang="vi-VN" b="1" smtClean="0">
                <a:solidFill>
                  <a:schemeClr val="tx1"/>
                </a:solidFill>
                <a:latin typeface="+mn-lt"/>
              </a:rPr>
              <a:t>Approach</a:t>
            </a:r>
            <a:r>
              <a:rPr lang="vi-VN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vi-VN">
                <a:solidFill>
                  <a:schemeClr val="tx1"/>
                </a:solidFill>
                <a:latin typeface="+mn-lt"/>
              </a:rPr>
              <a:t>Stuart J. Russell and Peter </a:t>
            </a:r>
            <a:r>
              <a:rPr lang="vi-VN" smtClean="0">
                <a:solidFill>
                  <a:schemeClr val="tx1"/>
                </a:solidFill>
                <a:latin typeface="+mn-lt"/>
              </a:rPr>
              <a:t>Norvig, 3</a:t>
            </a:r>
            <a:r>
              <a:rPr lang="vi-VN" baseline="30000" smtClean="0">
                <a:solidFill>
                  <a:schemeClr val="tx1"/>
                </a:solidFill>
                <a:latin typeface="+mn-lt"/>
              </a:rPr>
              <a:t>rd</a:t>
            </a:r>
            <a:r>
              <a:rPr lang="vi-VN" smtClean="0">
                <a:solidFill>
                  <a:schemeClr val="tx1"/>
                </a:solidFill>
                <a:latin typeface="+mn-lt"/>
              </a:rPr>
              <a:t> edition. </a:t>
            </a:r>
            <a:endParaRPr lang="vi-VN" smtClean="0"/>
          </a:p>
          <a:p>
            <a:pPr>
              <a:buFont typeface="Wingdings" pitchFamily="2" charset="2"/>
              <a:buChar char="§"/>
            </a:pPr>
            <a:endParaRPr lang="vi-VN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vi-VN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vi-VN" b="1">
                <a:solidFill>
                  <a:schemeClr val="tx1"/>
                </a:solidFill>
                <a:latin typeface="+mn-lt"/>
              </a:rPr>
              <a:t>UC </a:t>
            </a:r>
            <a:r>
              <a:rPr lang="vi-VN" b="1" smtClean="0">
                <a:solidFill>
                  <a:schemeClr val="tx1"/>
                </a:solidFill>
                <a:latin typeface="+mn-lt"/>
              </a:rPr>
              <a:t>Berkeley, </a:t>
            </a:r>
            <a:r>
              <a:rPr lang="vi-VN" smtClean="0">
                <a:solidFill>
                  <a:schemeClr val="tx1"/>
                </a:solidFill>
                <a:latin typeface="+mn-lt"/>
              </a:rPr>
              <a:t>CS188</a:t>
            </a:r>
            <a:r>
              <a:rPr lang="en-US" smtClean="0">
                <a:solidFill>
                  <a:schemeClr val="tx1"/>
                </a:solidFill>
                <a:latin typeface="+mn-lt"/>
              </a:rPr>
              <a:t> Pacman Project</a:t>
            </a:r>
            <a:endParaRPr lang="vi-VN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97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36104"/>
          </a:xfrm>
        </p:spPr>
        <p:txBody>
          <a:bodyPr/>
          <a:lstStyle/>
          <a:p>
            <a:pPr algn="l"/>
            <a:r>
              <a:rPr lang="en-US" sz="4800" smtClean="0"/>
              <a:t>Nội dung</a:t>
            </a:r>
            <a:endParaRPr lang="vi-VN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</p:spPr>
        <p:txBody>
          <a:bodyPr>
            <a:noAutofit/>
          </a:bodyPr>
          <a:lstStyle/>
          <a:p>
            <a:pPr marL="342000" indent="-342000">
              <a:lnSpc>
                <a:spcPct val="15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en-US" sz="260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Game và yếu tố môi trường</a:t>
            </a:r>
          </a:p>
          <a:p>
            <a:pPr marL="342000" indent="-342000">
              <a:lnSpc>
                <a:spcPct val="15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en-US" sz="260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A* cho Ghost</a:t>
            </a:r>
          </a:p>
          <a:p>
            <a:pPr marL="342000" indent="-342000">
              <a:lnSpc>
                <a:spcPct val="15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en-US" sz="260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Cắt tỉa Alpha – Beta cho Ghost</a:t>
            </a:r>
          </a:p>
          <a:p>
            <a:pPr marL="342000" indent="-342000">
              <a:lnSpc>
                <a:spcPct val="15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en-US" sz="260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Cắt tỉa Alpha – Beta cắt tỉa cho Pacman</a:t>
            </a:r>
          </a:p>
          <a:p>
            <a:pPr marL="342000" indent="-342000">
              <a:lnSpc>
                <a:spcPct val="15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en-US" sz="260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Expectiminimax cho Pacman</a:t>
            </a:r>
          </a:p>
          <a:p>
            <a:pPr marL="342000" indent="-342000">
              <a:lnSpc>
                <a:spcPct val="15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en-US" sz="2600" smtClean="0">
                <a:solidFill>
                  <a:schemeClr val="tx1"/>
                </a:solidFill>
                <a:latin typeface="+mn-lt"/>
                <a:cs typeface="Segoe UI Semilight" pitchFamily="34" charset="0"/>
              </a:rPr>
              <a:t>Hàm lượng giá dùng A*</a:t>
            </a:r>
          </a:p>
        </p:txBody>
      </p:sp>
    </p:spTree>
    <p:extLst>
      <p:ext uri="{BB962C8B-B14F-4D97-AF65-F5344CB8AC3E}">
        <p14:creationId xmlns:p14="http://schemas.microsoft.com/office/powerpoint/2010/main" val="5959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Game và yếu tố môi trường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45" y="1867411"/>
            <a:ext cx="6163535" cy="4048690"/>
          </a:xfrm>
        </p:spPr>
      </p:pic>
    </p:spTree>
    <p:extLst>
      <p:ext uri="{BB962C8B-B14F-4D97-AF65-F5344CB8AC3E}">
        <p14:creationId xmlns:p14="http://schemas.microsoft.com/office/powerpoint/2010/main" val="29230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Game và yếu tố môi trường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smtClean="0">
                <a:solidFill>
                  <a:schemeClr val="tx1"/>
                </a:solidFill>
                <a:latin typeface="+mn-lt"/>
              </a:rPr>
              <a:t>Luật chơi:</a:t>
            </a: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Ghosts và Pacman không thể đi qua tường</a:t>
            </a:r>
          </a:p>
          <a:p>
            <a:pPr>
              <a:buFont typeface="Wingdings" pitchFamily="2" charset="2"/>
              <a:buChar char="§"/>
            </a:pPr>
            <a:endParaRPr lang="en-US" sz="280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Game kết thúc khi Pacman ăn hết các viên đậu hoặc Pacman bị Ghosts ăn</a:t>
            </a:r>
          </a:p>
          <a:p>
            <a:pPr>
              <a:buFont typeface="Wingdings" pitchFamily="2" charset="2"/>
              <a:buChar char="§"/>
            </a:pPr>
            <a:endParaRPr lang="en-US" sz="2800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Pacman có thể ăn Ghosts nếu như ăn được viên năng lượng</a:t>
            </a:r>
          </a:p>
        </p:txBody>
      </p:sp>
    </p:spTree>
    <p:extLst>
      <p:ext uri="{BB962C8B-B14F-4D97-AF65-F5344CB8AC3E}">
        <p14:creationId xmlns:p14="http://schemas.microsoft.com/office/powerpoint/2010/main" val="40162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Game và yếu tố môi trường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smtClean="0">
                <a:solidFill>
                  <a:schemeClr val="tx1"/>
                </a:solidFill>
                <a:latin typeface="+mn-lt"/>
              </a:rPr>
              <a:t>Yếu tố môi trường:</a:t>
            </a: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Quan sát được toàn bộ</a:t>
            </a: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Chiến lược</a:t>
            </a: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Liên tiếp</a:t>
            </a: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Tĩnh</a:t>
            </a: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Rời rạc</a:t>
            </a: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Đa tác tử vừa hợp tác vừa cạnh tranh</a:t>
            </a:r>
          </a:p>
        </p:txBody>
      </p:sp>
    </p:spTree>
    <p:extLst>
      <p:ext uri="{BB962C8B-B14F-4D97-AF65-F5344CB8AC3E}">
        <p14:creationId xmlns:p14="http://schemas.microsoft.com/office/powerpoint/2010/main" val="19886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A* cho Ghost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</a:rPr>
              <a:t>Sử dụng Graph – Search</a:t>
            </a:r>
          </a:p>
          <a:p>
            <a:pPr>
              <a:buFont typeface="Wingdings" pitchFamily="2" charset="2"/>
              <a:buChar char="§"/>
            </a:pPr>
            <a:endParaRPr lang="en-US" sz="280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</a:rPr>
              <a:t>Hàm ước lượng : ManhattanDistance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smtClean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        A(x</a:t>
            </a:r>
            <a:r>
              <a:rPr lang="en-US" sz="2800" baseline="-25000" smtClean="0">
                <a:solidFill>
                  <a:schemeClr val="tx1"/>
                </a:solidFill>
              </a:rPr>
              <a:t>A</a:t>
            </a:r>
            <a:r>
              <a:rPr lang="en-US" sz="2800" smtClean="0">
                <a:solidFill>
                  <a:schemeClr val="tx1"/>
                </a:solidFill>
              </a:rPr>
              <a:t>, y</a:t>
            </a:r>
            <a:r>
              <a:rPr lang="en-US" sz="2800" baseline="-25000">
                <a:solidFill>
                  <a:schemeClr val="tx1"/>
                </a:solidFill>
              </a:rPr>
              <a:t>A</a:t>
            </a:r>
            <a:r>
              <a:rPr lang="en-US" sz="2800" smtClean="0">
                <a:solidFill>
                  <a:schemeClr val="tx1"/>
                </a:solidFill>
              </a:rPr>
              <a:t>)     B(x</a:t>
            </a:r>
            <a:r>
              <a:rPr lang="en-US" sz="2800" baseline="-25000" smtClean="0">
                <a:solidFill>
                  <a:schemeClr val="tx1"/>
                </a:solidFill>
              </a:rPr>
              <a:t>B,</a:t>
            </a:r>
            <a:r>
              <a:rPr lang="en-US" sz="2800" smtClean="0">
                <a:solidFill>
                  <a:schemeClr val="tx1"/>
                </a:solidFill>
              </a:rPr>
              <a:t> y</a:t>
            </a:r>
            <a:r>
              <a:rPr lang="en-US" sz="2800" baseline="-25000" smtClean="0">
                <a:solidFill>
                  <a:schemeClr val="tx1"/>
                </a:solidFill>
              </a:rPr>
              <a:t>B</a:t>
            </a:r>
            <a:r>
              <a:rPr lang="en-US" sz="280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 </a:t>
            </a:r>
            <a:endParaRPr 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  ManhattanDistance(A, B)</a:t>
            </a:r>
          </a:p>
          <a:p>
            <a:pPr marL="0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     = |x</a:t>
            </a:r>
            <a:r>
              <a:rPr lang="en-US" sz="2800" baseline="-25000" smtClean="0">
                <a:solidFill>
                  <a:schemeClr val="tx1"/>
                </a:solidFill>
              </a:rPr>
              <a:t>A</a:t>
            </a:r>
            <a:r>
              <a:rPr lang="en-US" sz="2800" smtClean="0">
                <a:solidFill>
                  <a:schemeClr val="tx1"/>
                </a:solidFill>
              </a:rPr>
              <a:t> – x</a:t>
            </a:r>
            <a:r>
              <a:rPr lang="en-US" sz="2800" baseline="-25000" smtClean="0">
                <a:solidFill>
                  <a:schemeClr val="tx1"/>
                </a:solidFill>
              </a:rPr>
              <a:t>B</a:t>
            </a:r>
            <a:r>
              <a:rPr lang="en-US" sz="2800" smtClean="0">
                <a:solidFill>
                  <a:schemeClr val="tx1"/>
                </a:solidFill>
              </a:rPr>
              <a:t>| + |y</a:t>
            </a:r>
            <a:r>
              <a:rPr lang="en-US" sz="2800" baseline="-25000" smtClean="0">
                <a:solidFill>
                  <a:schemeClr val="tx1"/>
                </a:solidFill>
              </a:rPr>
              <a:t>A </a:t>
            </a:r>
            <a:r>
              <a:rPr lang="en-US" sz="2800" smtClean="0">
                <a:solidFill>
                  <a:schemeClr val="tx1"/>
                </a:solidFill>
              </a:rPr>
              <a:t>– y</a:t>
            </a:r>
            <a:r>
              <a:rPr lang="en-US" sz="2800" baseline="-25000" smtClean="0">
                <a:solidFill>
                  <a:schemeClr val="tx1"/>
                </a:solidFill>
              </a:rPr>
              <a:t>B</a:t>
            </a:r>
            <a:r>
              <a:rPr lang="en-US" sz="2800" smtClean="0">
                <a:solidFill>
                  <a:schemeClr val="tx1"/>
                </a:solidFill>
              </a:rPr>
              <a:t>|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284984"/>
            <a:ext cx="423571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91264" cy="1008112"/>
          </a:xfrm>
        </p:spPr>
        <p:txBody>
          <a:bodyPr/>
          <a:lstStyle/>
          <a:p>
            <a:pPr algn="l"/>
            <a:r>
              <a:rPr lang="en-US" smtClean="0"/>
              <a:t>Cắt tỉa </a:t>
            </a:r>
            <a:r>
              <a:rPr lang="el-GR" smtClean="0"/>
              <a:t>α</a:t>
            </a:r>
            <a:r>
              <a:rPr lang="en-US" smtClean="0"/>
              <a:t> – </a:t>
            </a:r>
            <a:r>
              <a:rPr lang="el-GR" smtClean="0"/>
              <a:t>β</a:t>
            </a:r>
            <a:r>
              <a:rPr lang="en-US"/>
              <a:t> </a:t>
            </a:r>
            <a:r>
              <a:rPr lang="en-US" smtClean="0"/>
              <a:t>cho </a:t>
            </a:r>
            <a:r>
              <a:rPr lang="en-US"/>
              <a:t>G</a:t>
            </a:r>
            <a:r>
              <a:rPr lang="en-US" smtClean="0"/>
              <a:t>host</a:t>
            </a:r>
            <a:endParaRPr lang="vi-V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53" y="1628775"/>
            <a:ext cx="6663719" cy="4525963"/>
          </a:xfrm>
        </p:spPr>
      </p:pic>
    </p:spTree>
    <p:extLst>
      <p:ext uri="{BB962C8B-B14F-4D97-AF65-F5344CB8AC3E}">
        <p14:creationId xmlns:p14="http://schemas.microsoft.com/office/powerpoint/2010/main" val="15247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91264" cy="1008112"/>
          </a:xfrm>
        </p:spPr>
        <p:txBody>
          <a:bodyPr/>
          <a:lstStyle/>
          <a:p>
            <a:pPr algn="l"/>
            <a:r>
              <a:rPr lang="en-US" smtClean="0"/>
              <a:t>Cắt tỉa </a:t>
            </a:r>
            <a:r>
              <a:rPr lang="el-GR" smtClean="0"/>
              <a:t>α</a:t>
            </a:r>
            <a:r>
              <a:rPr lang="en-US" smtClean="0"/>
              <a:t> – </a:t>
            </a:r>
            <a:r>
              <a:rPr lang="el-GR" smtClean="0"/>
              <a:t>β</a:t>
            </a:r>
            <a:r>
              <a:rPr lang="en-US" smtClean="0"/>
              <a:t> cho Ghost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8229600" cy="468052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800" smtClean="0">
                    <a:solidFill>
                      <a:schemeClr val="tx1"/>
                    </a:solidFill>
                    <a:latin typeface="+mn-lt"/>
                  </a:rPr>
                  <a:t>Cắt cây tìm kiếm</a:t>
                </a:r>
              </a:p>
              <a:p>
                <a:pPr marL="0" indent="0">
                  <a:buNone/>
                </a:pPr>
                <a:endParaRPr lang="en-US" sz="2800" smtClean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sz="280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sz="2800">
                  <a:solidFill>
                    <a:schemeClr val="tx1"/>
                  </a:solidFill>
                  <a:latin typeface="+mn-lt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800" smtClean="0">
                    <a:solidFill>
                      <a:schemeClr val="tx1"/>
                    </a:solidFill>
                    <a:latin typeface="+mn-lt"/>
                  </a:rPr>
                  <a:t>Hàm lượng giá</a:t>
                </a:r>
              </a:p>
              <a:p>
                <a:pPr marL="0" indent="0" algn="ctr">
                  <a:buNone/>
                </a:pPr>
                <a:endParaRPr lang="en-US" sz="2800" smtClean="0">
                  <a:solidFill>
                    <a:schemeClr val="tx1"/>
                  </a:solidFill>
                  <a:latin typeface="+mn-lt"/>
                </a:endParaRPr>
              </a:p>
              <a:p>
                <a:pPr marL="0" indent="0" algn="ctr">
                  <a:buNone/>
                </a:pPr>
                <a:r>
                  <a:rPr lang="en-US" sz="2800" smtClean="0">
                    <a:solidFill>
                      <a:schemeClr val="tx1"/>
                    </a:solidFill>
                    <a:latin typeface="+mn-lt"/>
                  </a:rPr>
                  <a:t>EVAL(S) = f</a:t>
                </a:r>
                <a:r>
                  <a:rPr lang="en-US" sz="2800" baseline="-25000" smtClean="0">
                    <a:solidFill>
                      <a:schemeClr val="tx1"/>
                    </a:solidFill>
                    <a:latin typeface="+mn-lt"/>
                  </a:rPr>
                  <a:t>Distance</a:t>
                </a:r>
                <a:r>
                  <a:rPr lang="en-US" sz="2800" smtClean="0">
                    <a:solidFill>
                      <a:schemeClr val="tx1"/>
                    </a:solidFill>
                    <a:latin typeface="+mn-lt"/>
                  </a:rPr>
                  <a:t>(S)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smtClean="0">
                    <a:solidFill>
                      <a:schemeClr val="tx1"/>
                    </a:solidFill>
                    <a:latin typeface="+mn-lt"/>
                  </a:rPr>
                  <a:t> f</a:t>
                </a:r>
                <a:r>
                  <a:rPr lang="en-US" sz="2800" baseline="-25000" smtClean="0">
                    <a:solidFill>
                      <a:schemeClr val="tx1"/>
                    </a:solidFill>
                    <a:latin typeface="+mn-lt"/>
                  </a:rPr>
                  <a:t>Score</a:t>
                </a:r>
                <a:r>
                  <a:rPr lang="en-US" sz="2800" smtClean="0">
                    <a:solidFill>
                      <a:schemeClr val="tx1"/>
                    </a:solidFill>
                    <a:latin typeface="+mn-lt"/>
                  </a:rPr>
                  <a:t>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8229600" cy="4680520"/>
              </a:xfrm>
              <a:blipFill rotWithShape="1">
                <a:blip r:embed="rId3"/>
                <a:stretch>
                  <a:fillRect l="-1333" t="-14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6" y="2132856"/>
            <a:ext cx="8388424" cy="13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91264" cy="1008112"/>
          </a:xfrm>
        </p:spPr>
        <p:txBody>
          <a:bodyPr/>
          <a:lstStyle/>
          <a:p>
            <a:pPr algn="l"/>
            <a:r>
              <a:rPr lang="en-US"/>
              <a:t>Cắt tỉa </a:t>
            </a:r>
            <a:r>
              <a:rPr lang="el-GR"/>
              <a:t>α</a:t>
            </a:r>
            <a:r>
              <a:rPr lang="en-US"/>
              <a:t> – </a:t>
            </a:r>
            <a:r>
              <a:rPr lang="el-GR"/>
              <a:t>β</a:t>
            </a:r>
            <a:r>
              <a:rPr lang="en-US"/>
              <a:t> cho Ghost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</a:rPr>
              <a:t>f</a:t>
            </a:r>
            <a:r>
              <a:rPr lang="en-US" sz="2800" baseline="-25000" smtClean="0">
                <a:solidFill>
                  <a:schemeClr val="tx1"/>
                </a:solidFill>
              </a:rPr>
              <a:t>Distance</a:t>
            </a:r>
            <a:r>
              <a:rPr lang="en-US" sz="2800" smtClean="0">
                <a:solidFill>
                  <a:schemeClr val="tx1"/>
                </a:solidFill>
              </a:rPr>
              <a:t>(S</a:t>
            </a:r>
            <a:r>
              <a:rPr lang="en-US" sz="2800">
                <a:solidFill>
                  <a:schemeClr val="tx1"/>
                </a:solidFill>
              </a:rPr>
              <a:t>) = manhattanDistance(ghost, pacman</a:t>
            </a:r>
            <a:r>
              <a:rPr lang="en-US" sz="2800" smtClean="0">
                <a:solidFill>
                  <a:schemeClr val="tx1"/>
                </a:solidFill>
              </a:rPr>
              <a:t>) nếu Ghost ở trạng thái sợ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</a:rPr>
              <a:t>f</a:t>
            </a:r>
            <a:r>
              <a:rPr lang="en-US" sz="2800" baseline="-25000" smtClean="0">
                <a:solidFill>
                  <a:schemeClr val="tx1"/>
                </a:solidFill>
              </a:rPr>
              <a:t>Distance</a:t>
            </a:r>
            <a:r>
              <a:rPr lang="en-US" sz="2800" smtClean="0">
                <a:solidFill>
                  <a:schemeClr val="tx1"/>
                </a:solidFill>
              </a:rPr>
              <a:t>(S</a:t>
            </a:r>
            <a:r>
              <a:rPr lang="en-US" sz="2800">
                <a:solidFill>
                  <a:schemeClr val="tx1"/>
                </a:solidFill>
              </a:rPr>
              <a:t>) = - manhattanDistance(ghost, pacman</a:t>
            </a:r>
            <a:r>
              <a:rPr lang="en-US" sz="2800" smtClean="0">
                <a:solidFill>
                  <a:schemeClr val="tx1"/>
                </a:solidFill>
              </a:rPr>
              <a:t>) nếu Ghost ở trạng thái bình thường</a:t>
            </a:r>
            <a:endParaRPr lang="en-US" sz="2800" smtClean="0">
              <a:latin typeface="+mn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sz="2800" baseline="-25000" smtClean="0">
                <a:solidFill>
                  <a:schemeClr val="tx1"/>
                </a:solidFill>
                <a:latin typeface="+mn-lt"/>
              </a:rPr>
              <a:t>score</a:t>
            </a:r>
            <a:r>
              <a:rPr lang="en-US" sz="2800" smtClean="0">
                <a:solidFill>
                  <a:schemeClr val="tx1"/>
                </a:solidFill>
                <a:latin typeface="+mn-lt"/>
              </a:rPr>
              <a:t>(S) = điểm số của game ở trạng thái S</a:t>
            </a:r>
          </a:p>
        </p:txBody>
      </p:sp>
    </p:spTree>
    <p:extLst>
      <p:ext uri="{BB962C8B-B14F-4D97-AF65-F5344CB8AC3E}">
        <p14:creationId xmlns:p14="http://schemas.microsoft.com/office/powerpoint/2010/main" val="15316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1">
      <a:majorFont>
        <a:latin typeface="Calibri"/>
        <a:ea typeface=""/>
        <a:cs typeface=""/>
      </a:majorFont>
      <a:minorFont>
        <a:latin typeface="Palatino Linotype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1977</TotalTime>
  <Words>726</Words>
  <Application>Microsoft Office PowerPoint</Application>
  <PresentationFormat>On-screen Show (4:3)</PresentationFormat>
  <Paragraphs>156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 Bài tập lớn Trí tuệ nhân tạo  Game Pacman</vt:lpstr>
      <vt:lpstr>Nội dung</vt:lpstr>
      <vt:lpstr>Game và yếu tố môi trường</vt:lpstr>
      <vt:lpstr>Game và yếu tố môi trường</vt:lpstr>
      <vt:lpstr>Game và yếu tố môi trường</vt:lpstr>
      <vt:lpstr>A* cho Ghost</vt:lpstr>
      <vt:lpstr>Cắt tỉa α – β cho Ghost</vt:lpstr>
      <vt:lpstr>Cắt tỉa α – β cho Ghost</vt:lpstr>
      <vt:lpstr>Cắt tỉa α – β cho Ghost</vt:lpstr>
      <vt:lpstr>Cắt tỉa α – β cho Pacman</vt:lpstr>
      <vt:lpstr>Cắt tỉa α – β cho Pacman</vt:lpstr>
      <vt:lpstr>Cắt tỉa α – β cho Pacman</vt:lpstr>
      <vt:lpstr>Expectiminimax cho Pacman</vt:lpstr>
      <vt:lpstr>Expectiminimax cho Pacman</vt:lpstr>
      <vt:lpstr>Expectiminimax cho Pacman</vt:lpstr>
      <vt:lpstr>Hàm lượng giá dùng A*</vt:lpstr>
      <vt:lpstr>Hàm lượng giá dùng A*</vt:lpstr>
      <vt:lpstr>Kết luận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Trí tuệ nhân tạo</dc:title>
  <dc:creator>Hong Hai</dc:creator>
  <cp:lastModifiedBy>Hong Hai</cp:lastModifiedBy>
  <cp:revision>52</cp:revision>
  <dcterms:created xsi:type="dcterms:W3CDTF">2016-11-26T10:18:31Z</dcterms:created>
  <dcterms:modified xsi:type="dcterms:W3CDTF">2016-11-28T15:57:04Z</dcterms:modified>
</cp:coreProperties>
</file>