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10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  <p:sldMasterId id="2147483705" r:id="rId24"/>
    <p:sldMasterId id="2147483707" r:id="rId25"/>
    <p:sldMasterId id="2147483709" r:id="rId26"/>
    <p:sldMasterId id="2147483711" r:id="rId27"/>
    <p:sldMasterId id="2147483713" r:id="rId28"/>
    <p:sldMasterId id="2147483715" r:id="rId29"/>
    <p:sldMasterId id="2147483717" r:id="rId30"/>
    <p:sldMasterId id="2147483719" r:id="rId31"/>
    <p:sldMasterId id="2147483721" r:id="rId32"/>
    <p:sldMasterId id="2147483723" r:id="rId33"/>
    <p:sldMasterId id="2147483725" r:id="rId34"/>
    <p:sldMasterId id="2147483727" r:id="rId35"/>
    <p:sldMasterId id="2147483729" r:id="rId36"/>
    <p:sldMasterId id="2147483731" r:id="rId37"/>
  </p:sldMasterIdLst>
  <p:sldIdLst>
    <p:sldId id="259" r:id="rId38"/>
    <p:sldId id="262" r:id="rId39"/>
    <p:sldId id="265" r:id="rId40"/>
    <p:sldId id="268" r:id="rId41"/>
    <p:sldId id="271" r:id="rId42"/>
    <p:sldId id="274" r:id="rId43"/>
    <p:sldId id="277" r:id="rId44"/>
    <p:sldId id="280" r:id="rId45"/>
    <p:sldId id="283" r:id="rId46"/>
    <p:sldId id="286" r:id="rId47"/>
    <p:sldId id="289" r:id="rId48"/>
    <p:sldId id="292" r:id="rId49"/>
    <p:sldId id="295" r:id="rId50"/>
    <p:sldId id="298" r:id="rId51"/>
    <p:sldId id="301" r:id="rId52"/>
    <p:sldId id="304" r:id="rId53"/>
    <p:sldId id="307" r:id="rId54"/>
    <p:sldId id="310" r:id="rId55"/>
    <p:sldId id="313" r:id="rId56"/>
    <p:sldId id="316" r:id="rId57"/>
    <p:sldId id="319" r:id="rId58"/>
    <p:sldId id="322" r:id="rId59"/>
    <p:sldId id="325" r:id="rId60"/>
    <p:sldId id="328" r:id="rId61"/>
    <p:sldId id="331" r:id="rId62"/>
    <p:sldId id="334" r:id="rId63"/>
    <p:sldId id="337" r:id="rId64"/>
    <p:sldId id="340" r:id="rId65"/>
    <p:sldId id="343" r:id="rId66"/>
    <p:sldId id="346" r:id="rId67"/>
    <p:sldId id="349" r:id="rId68"/>
    <p:sldId id="352" r:id="rId69"/>
    <p:sldId id="355" r:id="rId70"/>
    <p:sldId id="358" r:id="rId71"/>
    <p:sldId id="361" r:id="rId72"/>
    <p:sldId id="364" r:id="rId73"/>
  </p:sldIdLst>
  <p:sldSz cx="9144000" cy="5143500"/>
  <p:notesSz cx="6858000" cy="9144000"/>
  <p:custDataLst>
    <p:tags r:id="rId7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Master" Target="slideMasters/slideMaster13.xml" /><Relationship Id="rId14" Type="http://schemas.openxmlformats.org/officeDocument/2006/relationships/slideMaster" Target="slideMasters/slideMaster14.xml" /><Relationship Id="rId15" Type="http://schemas.openxmlformats.org/officeDocument/2006/relationships/slideMaster" Target="slideMasters/slideMaster15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Master" Target="slideMasters/slideMaster18.xml" /><Relationship Id="rId19" Type="http://schemas.openxmlformats.org/officeDocument/2006/relationships/slideMaster" Target="slideMasters/slideMaster19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Master" Target="slideMasters/slideMaster26.xml" /><Relationship Id="rId27" Type="http://schemas.openxmlformats.org/officeDocument/2006/relationships/slideMaster" Target="slideMasters/slideMaster27.xml" /><Relationship Id="rId28" Type="http://schemas.openxmlformats.org/officeDocument/2006/relationships/slideMaster" Target="slideMasters/slideMaster28.xml" /><Relationship Id="rId29" Type="http://schemas.openxmlformats.org/officeDocument/2006/relationships/slideMaster" Target="slideMasters/slideMaster29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1" Type="http://schemas.openxmlformats.org/officeDocument/2006/relationships/slideMaster" Target="slideMasters/slideMaster31.xml" /><Relationship Id="rId32" Type="http://schemas.openxmlformats.org/officeDocument/2006/relationships/slideMaster" Target="slideMasters/slideMaster32.xml" /><Relationship Id="rId33" Type="http://schemas.openxmlformats.org/officeDocument/2006/relationships/slideMaster" Target="slideMasters/slideMaster33.xml" /><Relationship Id="rId34" Type="http://schemas.openxmlformats.org/officeDocument/2006/relationships/slideMaster" Target="slideMasters/slideMaster34.xml" /><Relationship Id="rId35" Type="http://schemas.openxmlformats.org/officeDocument/2006/relationships/slideMaster" Target="slideMasters/slideMaster35.xml" /><Relationship Id="rId36" Type="http://schemas.openxmlformats.org/officeDocument/2006/relationships/slideMaster" Target="slideMasters/slideMaster36.xml" /><Relationship Id="rId37" Type="http://schemas.openxmlformats.org/officeDocument/2006/relationships/slideMaster" Target="slideMasters/slideMaster37.xml" /><Relationship Id="rId38" Type="http://schemas.openxmlformats.org/officeDocument/2006/relationships/slide" Target="slides/slide1.xml" /><Relationship Id="rId39" Type="http://schemas.openxmlformats.org/officeDocument/2006/relationships/slide" Target="slides/slide2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3.xml" /><Relationship Id="rId41" Type="http://schemas.openxmlformats.org/officeDocument/2006/relationships/slide" Target="slides/slide4.xml" /><Relationship Id="rId42" Type="http://schemas.openxmlformats.org/officeDocument/2006/relationships/slide" Target="slides/slide5.xml" /><Relationship Id="rId43" Type="http://schemas.openxmlformats.org/officeDocument/2006/relationships/slide" Target="slides/slide6.xml" /><Relationship Id="rId44" Type="http://schemas.openxmlformats.org/officeDocument/2006/relationships/slide" Target="slides/slide7.xml" /><Relationship Id="rId45" Type="http://schemas.openxmlformats.org/officeDocument/2006/relationships/slide" Target="slides/slide8.xml" /><Relationship Id="rId46" Type="http://schemas.openxmlformats.org/officeDocument/2006/relationships/slide" Target="slides/slide9.xml" /><Relationship Id="rId47" Type="http://schemas.openxmlformats.org/officeDocument/2006/relationships/slide" Target="slides/slide10.xml" /><Relationship Id="rId48" Type="http://schemas.openxmlformats.org/officeDocument/2006/relationships/slide" Target="slides/slide11.xml" /><Relationship Id="rId49" Type="http://schemas.openxmlformats.org/officeDocument/2006/relationships/slide" Target="slides/slide12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13.xml" /><Relationship Id="rId51" Type="http://schemas.openxmlformats.org/officeDocument/2006/relationships/slide" Target="slides/slide14.xml" /><Relationship Id="rId52" Type="http://schemas.openxmlformats.org/officeDocument/2006/relationships/slide" Target="slides/slide15.xml" /><Relationship Id="rId53" Type="http://schemas.openxmlformats.org/officeDocument/2006/relationships/slide" Target="slides/slide16.xml" /><Relationship Id="rId54" Type="http://schemas.openxmlformats.org/officeDocument/2006/relationships/slide" Target="slides/slide17.xml" /><Relationship Id="rId55" Type="http://schemas.openxmlformats.org/officeDocument/2006/relationships/slide" Target="slides/slide18.xml" /><Relationship Id="rId56" Type="http://schemas.openxmlformats.org/officeDocument/2006/relationships/slide" Target="slides/slide19.xml" /><Relationship Id="rId57" Type="http://schemas.openxmlformats.org/officeDocument/2006/relationships/slide" Target="slides/slide20.xml" /><Relationship Id="rId58" Type="http://schemas.openxmlformats.org/officeDocument/2006/relationships/slide" Target="slides/slide21.xml" /><Relationship Id="rId59" Type="http://schemas.openxmlformats.org/officeDocument/2006/relationships/slide" Target="slides/slide22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23.xml" /><Relationship Id="rId61" Type="http://schemas.openxmlformats.org/officeDocument/2006/relationships/slide" Target="slides/slide24.xml" /><Relationship Id="rId62" Type="http://schemas.openxmlformats.org/officeDocument/2006/relationships/slide" Target="slides/slide25.xml" /><Relationship Id="rId63" Type="http://schemas.openxmlformats.org/officeDocument/2006/relationships/slide" Target="slides/slide26.xml" /><Relationship Id="rId64" Type="http://schemas.openxmlformats.org/officeDocument/2006/relationships/slide" Target="slides/slide27.xml" /><Relationship Id="rId65" Type="http://schemas.openxmlformats.org/officeDocument/2006/relationships/slide" Target="slides/slide28.xml" /><Relationship Id="rId66" Type="http://schemas.openxmlformats.org/officeDocument/2006/relationships/slide" Target="slides/slide29.xml" /><Relationship Id="rId67" Type="http://schemas.openxmlformats.org/officeDocument/2006/relationships/slide" Target="slides/slide30.xml" /><Relationship Id="rId68" Type="http://schemas.openxmlformats.org/officeDocument/2006/relationships/slide" Target="slides/slide31.xml" /><Relationship Id="rId69" Type="http://schemas.openxmlformats.org/officeDocument/2006/relationships/slide" Target="slides/slide32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33.xml" /><Relationship Id="rId71" Type="http://schemas.openxmlformats.org/officeDocument/2006/relationships/slide" Target="slides/slide34.xml" /><Relationship Id="rId72" Type="http://schemas.openxmlformats.org/officeDocument/2006/relationships/slide" Target="slides/slide35.xml" /><Relationship Id="rId73" Type="http://schemas.openxmlformats.org/officeDocument/2006/relationships/slide" Target="slides/slide36.xml" /><Relationship Id="rId74" Type="http://schemas.openxmlformats.org/officeDocument/2006/relationships/tags" Target="tags/tag1.xml" /><Relationship Id="rId75" Type="http://schemas.openxmlformats.org/officeDocument/2006/relationships/presProps" Target="presProps.xml" /><Relationship Id="rId76" Type="http://schemas.openxmlformats.org/officeDocument/2006/relationships/viewProps" Target="viewProps.xml" /><Relationship Id="rId77" Type="http://schemas.openxmlformats.org/officeDocument/2006/relationships/theme" Target="theme/theme1.xml" /><Relationship Id="rId78" Type="http://schemas.openxmlformats.org/officeDocument/2006/relationships/tableStyles" Target="tableStyles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7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32EC26-4528-41C2-A657-186B95F56CEE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3B693D-952C-4EFA-BFE0-73254B0BBC9E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B874B-07F4-4090-AAA0-0BFC63350FB4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9ECAF3-9A0C-4739-9093-FC7A8D450A97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D271B8-528F-4F91-AF30-FC9820B1DF99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71CAC0-2E53-41AB-BC20-296523F08D6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4A371B3-1B72-43EF-9044-37271178CEE4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F774303-ABED-485B-83EE-DEA668D23FC6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F11C97C-B8BA-44B5-A5DC-0858109955C1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0671B53-44A1-4EF0-A1F5-C39A60F6CEF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1BE80F-727F-4E15-8EB2-9FD06570062F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theme" Target="../theme/theme36.xml" /></Relationships>
</file>

<file path=ppt/slideMasters/_rels/slideMaster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theme" Target="../theme/theme37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5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6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7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8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9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10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11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12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13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14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15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1.jpeg" /><Relationship Id="rId3" Type="http://schemas.openxmlformats.org/officeDocument/2006/relationships/hyperlink" Target="https://engineering.purdue.edu/~elm/projects/multilinevis/multilinevis.pdf" TargetMode="External" /><Relationship Id="rId4" Type="http://schemas.openxmlformats.org/officeDocument/2006/relationships/hyperlink" Target="http://vis.berkeley.edu/papers/horizon/2009-TimeSeries-CHI.pdf" TargetMode="Externa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1.jpeg" /><Relationship Id="rId3" Type="http://schemas.openxmlformats.org/officeDocument/2006/relationships/hyperlink" Target="http://onlinelibrary.wiley.com/doi/10.1111/j.1756-8765.2009.01066.x/epdf" TargetMode="External" /><Relationship Id="rId4" Type="http://schemas.openxmlformats.org/officeDocument/2006/relationships/hyperlink" Target="http://deepblue.lib.umich.edu/bitstream/handle/2027.42/44452/10648_2004_Article_363437.pdf?sequence=1" TargetMode="Externa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1.jpeg" /><Relationship Id="rId3" Type="http://schemas.openxmlformats.org/officeDocument/2006/relationships/hyperlink" Target="http://www.heidilam.com/doc/KincaidLam_LGE_AVI06.pdf" TargetMode="External" /><Relationship Id="rId4" Type="http://schemas.openxmlformats.org/officeDocument/2006/relationships/hyperlink" Target="http://hcil2.cs.umd.edu/trs/2002-06/2002-06.pdf" TargetMode="External" /><Relationship Id="rId5" Type="http://schemas.openxmlformats.org/officeDocument/2006/relationships/hyperlink" Target="https://www.cs.ubc.ca/~tmm/papers/binx/BinXPoster2004.pdf" TargetMode="Externa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image" Target="../media/image1.jpeg" /><Relationship Id="rId3" Type="http://schemas.openxmlformats.org/officeDocument/2006/relationships/hyperlink" Target="http://www.cs.ubc.ca/~tmm/courses/cpsc533c-06-fall/readings/vanwijk99cluster.pdf" TargetMode="External" /><Relationship Id="rId4" Type="http://schemas.openxmlformats.org/officeDocument/2006/relationships/hyperlink" Target="https://kops.uni-konstanz.de/bitstream/handle/123456789/28470/Bernard_284706.pdf?sequence=1&amp;isAllowed=y" TargetMode="Externa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image" Target="../media/image1.jpeg" /><Relationship Id="rId3" Type="http://schemas.openxmlformats.org/officeDocument/2006/relationships/hyperlink" Target="http://vis.pku.edu.cn/course/Visualization_2011F/materials/2006-Banking-InfoVis.pdf" TargetMode="External" /><Relationship Id="rId4" Type="http://schemas.openxmlformats.org/officeDocument/2006/relationships/hyperlink" Target="http://citeseerx.ist.psu.edu/viewdoc/download?doi=10.1.1.185.2602&amp;rep=rep1&amp;type=pdf" TargetMode="External" /><Relationship Id="rId5" Type="http://schemas.openxmlformats.org/officeDocument/2006/relationships/hyperlink" Target="http://www.cs.ubc.ca/~tmm/courses/cpsc533c-06-fall/readings/vanwijk99cluster.pdf" TargetMode="External" /><Relationship Id="rId6" Type="http://schemas.openxmlformats.org/officeDocument/2006/relationships/hyperlink" Target="http://www.cs.toronto.edu/~jianzhao/papers/chronolens.pdf" TargetMode="Externa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1.jpeg" /><Relationship Id="rId3" Type="http://schemas.openxmlformats.org/officeDocument/2006/relationships/hyperlink" Target="http://eprints.lancs.ac.uk/12942/1/Ellis_&amp;_Dix_clutter_reduction_taxonomy_5.3.pdf" TargetMode="External" /><Relationship Id="rId4" Type="http://schemas.openxmlformats.org/officeDocument/2006/relationships/hyperlink" Target="http://citeseerx.ist.psu.edu/viewdoc/download?doi=10.1.1.18.4866&amp;rep=rep1&amp;type=pdf" TargetMode="External" /><Relationship Id="rId5" Type="http://schemas.openxmlformats.org/officeDocument/2006/relationships/hyperlink" Target="http://citeseerx.ist.psu.edu/viewdoc/download?doi=10.1.1.33.4938&amp;rep=rep1&amp;type=pdf" TargetMode="Externa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image" Target="../media/image1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6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2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17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1.jpe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image" Target="../media/image18.jpeg" /><Relationship Id="rId3" Type="http://schemas.openxmlformats.org/officeDocument/2006/relationships/hyperlink" Target="https://archive.ics.uci.edu/ml/datasets/Synthetic+Control+Chart+Time+Series" TargetMode="External" /><Relationship Id="rId4" Type="http://schemas.openxmlformats.org/officeDocument/2006/relationships/hyperlink" Target="http://www.cs.umd.edu/hcil/timesearcher/" TargetMode="Externa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image" Target="../media/image19.jpe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1.jpe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1.jpe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1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4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337561" y="2096386"/>
            <a:ext cx="5160708" cy="1244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8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36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0629" y="2926277"/>
            <a:ext cx="4762473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666666"/>
                </a:solidFill>
                <a:latin typeface="Calibri Light"/>
                <a:cs typeface="Calibri Light"/>
              </a:rPr>
              <a:t>Last update: 2015 / 08 / 03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19456" y="67307"/>
            <a:ext cx="9886746" cy="1430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7179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30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2197"/>
              </a:lnSpc>
              <a:spcBef>
                <a:spcPts val="872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Users</a:t>
            </a:r>
            <a:r>
              <a:rPr sz="1800" spc="-4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use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line</a:t>
            </a:r>
            <a:r>
              <a:rPr sz="1800" spc="-5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graph</a:t>
            </a:r>
            <a:r>
              <a:rPr sz="18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to:</a:t>
            </a:r>
            <a:r>
              <a:rPr sz="1800" spc="-4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demonstrate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that with the x-y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relationship being obtained, how we would enable other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functionalities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 in our design. Should be closely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connected to visual designs.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456" y="1134798"/>
            <a:ext cx="108046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Assess</a:t>
            </a:r>
            <a:r>
              <a:rPr sz="1200" spc="-58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trends: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9456" y="1317932"/>
            <a:ext cx="732102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[FIND DIRECTION] For a specific range of x,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would y vary with it? 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 they go?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[Direction alignment] If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commonly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shared 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frequently occurred?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456" y="1866572"/>
            <a:ext cx="22974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Compare</a:t>
            </a:r>
            <a:r>
              <a:rPr sz="1200" spc="-3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between</a:t>
            </a:r>
            <a:r>
              <a:rPr sz="1200" spc="-5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9456" y="2049452"/>
            <a:ext cx="9888804" cy="151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“We expect that some line graphs will show similar features and others 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not.</a:t>
            </a:r>
            <a:r>
              <a:rPr sz="120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similarity or dissimilarity is what we seek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(Kincaid, 2006). ”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Similarities:</a:t>
            </a:r>
          </a:p>
          <a:p>
            <a:pPr marL="17373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[Representativeness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several lines grow similarly / stay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close in a certain period?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[Centrality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cluster]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 similar are them in the period?</a:t>
            </a:r>
          </a:p>
          <a:p>
            <a:pPr marL="173735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[Target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exploration]Track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If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several lines have practical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correlation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real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world,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are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they clustered together?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Dissimilarities: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191" y="3329866"/>
            <a:ext cx="9566252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[Outliers]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that develop significantly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differently from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others? , either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 the whole time period or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a interval?</a:t>
            </a:r>
          </a:p>
          <a:p>
            <a:pPr marL="30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points]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any lines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start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develop uniquely?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 these differences start?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7488" y="3846837"/>
            <a:ext cx="2237283" cy="802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 clustering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generated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the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algorithm.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X1 and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x2 might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202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worth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investigation.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9456" y="4610382"/>
            <a:ext cx="649035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[Hierarchy]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details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period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200" spc="-6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interests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249191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Your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7512"/>
            <a:ext cx="1976942" cy="69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4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Basic</a:t>
            </a:r>
            <a:r>
              <a:rPr sz="20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2000">
                <a:solidFill>
                  <a:srgbClr val="2C618B"/>
                </a:solidFill>
                <a:latin typeface="Calibri Light"/>
                <a:cs typeface="Calibri Light"/>
              </a:rPr>
              <a:t>workflow: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8955" y="2512316"/>
            <a:ext cx="1519552" cy="1020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2211" marR="0">
              <a:lnSpc>
                <a:spcPts val="2453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Visual</a:t>
            </a:r>
          </a:p>
          <a:p>
            <a:pPr marL="0" marR="0">
              <a:lnSpc>
                <a:spcPts val="2280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5017" y="2656566"/>
            <a:ext cx="1677203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01538" y="2656566"/>
            <a:ext cx="1724107" cy="73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56"/>
              </a:lnSpc>
              <a:spcBef>
                <a:spcPct val="0"/>
              </a:spcBef>
              <a:spcAft>
                <a:spcPct val="0"/>
              </a:spcAft>
            </a:pPr>
            <a:r>
              <a:rPr sz="220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231" y="1138728"/>
            <a:ext cx="1502246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 spc="-12">
                <a:solidFill>
                  <a:srgbClr val="29555D"/>
                </a:solidFill>
                <a:latin typeface="Calibri Light"/>
                <a:cs typeface="Calibri Light"/>
              </a:rPr>
              <a:t>Requirements: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231" y="1626663"/>
            <a:ext cx="8826179" cy="201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LoD:</a:t>
            </a:r>
            <a:r>
              <a:rPr sz="16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Allow hierarchical</a:t>
            </a:r>
            <a:r>
              <a:rPr sz="16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global</a:t>
            </a:r>
            <a:r>
              <a:rPr sz="16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features:</a:t>
            </a:r>
          </a:p>
          <a:p>
            <a:pPr marL="291388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Eliminate</a:t>
            </a:r>
            <a:r>
              <a:rPr sz="16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local details:</a:t>
            </a:r>
            <a:r>
              <a:rPr sz="16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Piecewise linear representation</a:t>
            </a:r>
            <a:r>
              <a:rPr sz="16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(Douglas</a:t>
            </a:r>
            <a:r>
              <a:rPr sz="16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Peucker)</a:t>
            </a:r>
          </a:p>
          <a:p>
            <a:pPr marL="291388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Priority for consecutive</a:t>
            </a:r>
            <a:r>
              <a:rPr sz="16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6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from one</a:t>
            </a:r>
            <a:r>
              <a:rPr sz="16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  <a:r>
              <a:rPr sz="16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16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6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2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1">
                <a:solidFill>
                  <a:srgbClr val="000000"/>
                </a:solidFill>
                <a:latin typeface="Calibri Light"/>
                <a:cs typeface="Calibri Light"/>
              </a:rPr>
              <a:t>correspondence</a:t>
            </a:r>
          </a:p>
          <a:p>
            <a:pPr marL="291388" marR="0">
              <a:lnSpc>
                <a:spcPts val="1922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Settings</a:t>
            </a:r>
            <a:r>
              <a:rPr sz="16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in distance</a:t>
            </a:r>
            <a:r>
              <a:rPr sz="16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functions:</a:t>
            </a:r>
            <a:r>
              <a:rPr sz="16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6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accept</a:t>
            </a:r>
            <a:r>
              <a:rPr sz="16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similarity</a:t>
            </a:r>
            <a:r>
              <a:rPr sz="16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6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two lines</a:t>
            </a:r>
            <a:r>
              <a:rPr sz="16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that are</a:t>
            </a:r>
            <a:r>
              <a:rPr sz="16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horizontally</a:t>
            </a:r>
          </a:p>
          <a:p>
            <a:pPr marL="576326" marR="0">
              <a:lnSpc>
                <a:spcPts val="191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too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far</a:t>
            </a:r>
            <a:r>
              <a:rPr sz="16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away.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231" y="3333797"/>
            <a:ext cx="3771210" cy="552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9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Emphasis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6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4620" y="3577637"/>
            <a:ext cx="6337320" cy="79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94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6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value: no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  <a:p>
            <a:pPr marL="0" marR="0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600" spc="128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6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change: consider</a:t>
            </a:r>
            <a:r>
              <a:rPr sz="16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Perpendicular, parallel,</a:t>
            </a:r>
            <a:r>
              <a:rPr sz="16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16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60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251248" cy="1147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28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27149" y="1208429"/>
            <a:ext cx="941567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Piecewise</a:t>
            </a:r>
            <a:r>
              <a:rPr sz="95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linear</a:t>
            </a:r>
          </a:p>
          <a:p>
            <a:pPr marL="26557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representation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65558" y="1208429"/>
            <a:ext cx="1801909" cy="47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213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950" spc="-7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between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95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950" spc="-56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5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  <a:r>
              <a:rPr sz="9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000000"/>
                </a:solidFill>
                <a:latin typeface="Calibri Light"/>
                <a:cs typeface="Calibri Light"/>
              </a:rPr>
              <a:t>criteria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1779" y="1328038"/>
            <a:ext cx="1476923" cy="370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7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5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l</a:t>
            </a:r>
          </a:p>
          <a:p>
            <a:pPr marL="11582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  <a:r>
              <a:rPr sz="800" i="1" spc="86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800" i="1">
                <a:solidFill>
                  <a:srgbClr val="000000"/>
                </a:solidFill>
                <a:latin typeface="Calibri Light"/>
                <a:cs typeface="Calibri Light"/>
              </a:rPr>
              <a:t>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822" y="1416855"/>
            <a:ext cx="946190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n</a:t>
            </a:r>
            <a:r>
              <a:rPr sz="115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input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84668" y="1416855"/>
            <a:ext cx="155665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×</a:t>
            </a:r>
            <a:r>
              <a:rPr sz="115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  <a:r>
              <a:rPr sz="115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matrix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067" y="1511850"/>
            <a:ext cx="1152102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Eliminate</a:t>
            </a:r>
            <a:r>
              <a:rPr sz="950" spc="-6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local </a:t>
            </a:r>
            <a:r>
              <a:rPr sz="950" spc="-18">
                <a:solidFill>
                  <a:srgbClr val="5B9BD5"/>
                </a:solidFill>
                <a:latin typeface="Calibri Light"/>
                <a:cs typeface="Calibri Light"/>
              </a:rPr>
              <a:t>noise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8008" y="1505525"/>
            <a:ext cx="1646496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  <a:r>
              <a:rPr sz="115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</a:t>
            </a:r>
            <a:r>
              <a:rPr sz="1150" spc="-18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egments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 total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9707" y="1517447"/>
            <a:ext cx="2075374" cy="1451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9754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Basis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40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950" spc="10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clustering.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Consider</a:t>
            </a:r>
            <a:r>
              <a:rPr sz="95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:</a:t>
            </a:r>
          </a:p>
          <a:p>
            <a:pPr marL="0" marR="0">
              <a:lnSpc>
                <a:spcPts val="959"/>
              </a:lnSpc>
              <a:spcBef>
                <a:spcPts val="1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Perpendicular, parallel, angle</a:t>
            </a:r>
            <a:r>
              <a:rPr sz="800" spc="4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28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Priority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-25">
                <a:solidFill>
                  <a:srgbClr val="5B9BD5"/>
                </a:solidFill>
                <a:latin typeface="Calibri Light"/>
                <a:cs typeface="Calibri Light"/>
              </a:rPr>
              <a:t>for</a:t>
            </a:r>
            <a:r>
              <a:rPr sz="800" spc="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from</a:t>
            </a:r>
            <a:r>
              <a:rPr sz="800" spc="-3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one</a:t>
            </a:r>
          </a:p>
          <a:p>
            <a:pPr marL="0" marR="0">
              <a:lnSpc>
                <a:spcPts val="959"/>
              </a:lnSpc>
              <a:spcBef>
                <a:spcPts val="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line: avoid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over-emphasis</a:t>
            </a:r>
            <a:r>
              <a:rPr sz="800" spc="-6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on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local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detail</a:t>
            </a:r>
          </a:p>
          <a:p>
            <a:pPr marL="0" marR="0">
              <a:lnSpc>
                <a:spcPts val="956"/>
              </a:lnSpc>
              <a:spcBef>
                <a:spcPts val="32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800" spc="-6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34">
                <a:solidFill>
                  <a:srgbClr val="5B9BD5"/>
                </a:solidFill>
                <a:latin typeface="Calibri Light"/>
                <a:cs typeface="Calibri Light"/>
              </a:rPr>
              <a:t>withno</a:t>
            </a:r>
            <a:r>
              <a:rPr sz="800" spc="-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overlap</a:t>
            </a:r>
            <a:r>
              <a:rPr sz="800" spc="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x 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interval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AND</a:t>
            </a:r>
            <a:r>
              <a:rPr sz="80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6"/>
              </a:lnSpc>
              <a:spcBef>
                <a:spcPct val="0"/>
              </a:spcBef>
              <a:spcAft>
                <a:spcPct val="0"/>
              </a:spcAft>
            </a:pP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not</a:t>
            </a:r>
            <a:r>
              <a:rPr sz="800" spc="-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consecutive</a:t>
            </a:r>
            <a:r>
              <a:rPr sz="800" spc="-5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segment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 a</a:t>
            </a:r>
            <a:r>
              <a:rPr sz="800" spc="-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line:</a:t>
            </a:r>
            <a:r>
              <a:rPr sz="800" spc="-1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distance</a:t>
            </a:r>
          </a:p>
          <a:p>
            <a:pPr marL="0" marR="0">
              <a:lnSpc>
                <a:spcPts val="959"/>
              </a:lnSpc>
              <a:spcBef>
                <a:spcPts val="95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should</a:t>
            </a:r>
            <a:r>
              <a:rPr sz="800" spc="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0">
                <a:solidFill>
                  <a:srgbClr val="5B9BD5"/>
                </a:solidFill>
                <a:latin typeface="Calibri Light"/>
                <a:cs typeface="Calibri Light"/>
              </a:rPr>
              <a:t>be</a:t>
            </a:r>
            <a:r>
              <a:rPr sz="800" spc="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NaN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EUHWPW+å®ä½"/>
                <a:cs typeface="EUHWPW+å®ä½"/>
              </a:rPr>
              <a:t>–</a:t>
            </a:r>
            <a:r>
              <a:rPr sz="800">
                <a:solidFill>
                  <a:srgbClr val="5B9BD5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independent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variable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1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956"/>
              </a:lnSpc>
              <a:spcBef>
                <a:spcPts val="49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meaningful</a:t>
            </a:r>
            <a:r>
              <a:rPr sz="800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800" spc="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800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graphs, and</a:t>
            </a:r>
            <a:r>
              <a:rPr sz="800" spc="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similarity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18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956"/>
              </a:lnSpc>
              <a:spcBef>
                <a:spcPts val="21"/>
              </a:spcBef>
              <a:spcAft>
                <a:spcPct val="0"/>
              </a:spcAft>
            </a:pPr>
            <a:r>
              <a:rPr sz="800" spc="23">
                <a:solidFill>
                  <a:srgbClr val="5B9BD5"/>
                </a:solidFill>
                <a:latin typeface="Calibri Light"/>
                <a:cs typeface="Calibri Light"/>
              </a:rPr>
              <a:t>two</a:t>
            </a:r>
            <a:r>
              <a:rPr sz="800" spc="-1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800" spc="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being</a:t>
            </a:r>
            <a:r>
              <a:rPr sz="800" spc="56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horizontally</a:t>
            </a:r>
            <a:r>
              <a:rPr sz="800" spc="-1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too far</a:t>
            </a:r>
            <a:r>
              <a:rPr sz="800" spc="-1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 spc="27">
                <a:solidFill>
                  <a:srgbClr val="5B9BD5"/>
                </a:solidFill>
                <a:latin typeface="Calibri Light"/>
                <a:cs typeface="Calibri Light"/>
              </a:rPr>
              <a:t>away</a:t>
            </a:r>
            <a:r>
              <a:rPr sz="800" spc="-3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is</a:t>
            </a:r>
          </a:p>
          <a:p>
            <a:pPr marL="0" marR="0">
              <a:lnSpc>
                <a:spcPts val="959"/>
              </a:lnSpc>
              <a:spcBef>
                <a:spcPts val="12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alibri Light"/>
                <a:cs typeface="Calibri Light"/>
              </a:rPr>
              <a:t>useless.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43836" y="1662803"/>
            <a:ext cx="198377" cy="40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63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  <a:p>
            <a:pPr marL="0" marR="0">
              <a:lnSpc>
                <a:spcPts val="963"/>
              </a:lnSpc>
              <a:spcBef>
                <a:spcPts val="24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52575" y="1798333"/>
            <a:ext cx="950817" cy="47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409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Build </a:t>
            </a:r>
            <a:r>
              <a:rPr sz="950" spc="-1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Optics</a:t>
            </a:r>
          </a:p>
          <a:p>
            <a:pPr marL="0" marR="0">
              <a:lnSpc>
                <a:spcPts val="1119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plot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43836" y="2038768"/>
            <a:ext cx="198207" cy="2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959"/>
              </a:lnSpc>
              <a:spcBef>
                <a:spcPct val="0"/>
              </a:spcBef>
              <a:spcAft>
                <a:spcPct val="0"/>
              </a:spcAft>
            </a:pPr>
            <a:r>
              <a:rPr sz="800">
                <a:solidFill>
                  <a:srgbClr val="5B9BD5"/>
                </a:solidFill>
                <a:latin typeface="CLDRCS+Symbol"/>
                <a:cs typeface="CLDRCS+Symbol"/>
              </a:rPr>
              <a:t>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20492" y="2147120"/>
            <a:ext cx="1289787" cy="755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836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Consecutively</a:t>
            </a:r>
            <a:r>
              <a:rPr sz="950" spc="7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3">
                <a:solidFill>
                  <a:srgbClr val="5B9BD5"/>
                </a:solidFill>
                <a:latin typeface="Calibri Light"/>
                <a:cs typeface="Calibri Light"/>
              </a:rPr>
              <a:t>orde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3">
                <a:solidFill>
                  <a:srgbClr val="5B9BD5"/>
                </a:solidFill>
                <a:latin typeface="Calibri Light"/>
                <a:cs typeface="Calibri Light"/>
              </a:rPr>
              <a:t>re</a:t>
            </a:r>
            <a:r>
              <a:rPr sz="950" spc="-1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</a:t>
            </a:r>
          </a:p>
          <a:p>
            <a:pPr marL="135295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4">
                <a:solidFill>
                  <a:srgbClr val="5B9BD5"/>
                </a:solidFill>
                <a:latin typeface="Calibri Light"/>
                <a:cs typeface="Calibri Light"/>
              </a:rPr>
              <a:t>line</a:t>
            </a:r>
            <a:r>
              <a:rPr sz="950" spc="25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1">
                <a:solidFill>
                  <a:srgbClr val="5B9BD5"/>
                </a:solidFill>
                <a:latin typeface="Calibri Light"/>
                <a:cs typeface="Calibri Light"/>
              </a:rPr>
              <a:t>segments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8">
                <a:solidFill>
                  <a:srgbClr val="5B9BD5"/>
                </a:solidFill>
                <a:latin typeface="Calibri Light"/>
                <a:cs typeface="Calibri Light"/>
              </a:rPr>
              <a:t>are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potentially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members</a:t>
            </a:r>
            <a:r>
              <a:rPr sz="950" spc="-5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160820" marR="0">
              <a:lnSpc>
                <a:spcPts val="1115"/>
              </a:lnSpc>
              <a:spcBef>
                <a:spcPct val="0"/>
              </a:spcBef>
              <a:spcAft>
                <a:spcPct val="0"/>
              </a:spcAft>
            </a:pPr>
            <a:r>
              <a:rPr sz="950" spc="-10">
                <a:solidFill>
                  <a:srgbClr val="5B9BD5"/>
                </a:solidFill>
                <a:latin typeface="Calibri Light"/>
                <a:cs typeface="Calibri Light"/>
              </a:rPr>
              <a:t>the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8">
                <a:solidFill>
                  <a:srgbClr val="5B9BD5"/>
                </a:solidFill>
                <a:latin typeface="Calibri Light"/>
                <a:cs typeface="Calibri Light"/>
              </a:rPr>
              <a:t>same</a:t>
            </a:r>
            <a:r>
              <a:rPr sz="950" spc="4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12">
                <a:solidFill>
                  <a:srgbClr val="5B9BD5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28554" y="2752794"/>
            <a:ext cx="1112104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T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he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order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i="1">
                <a:solidFill>
                  <a:srgbClr val="000000"/>
                </a:solidFill>
                <a:latin typeface="Calibri Light"/>
                <a:cs typeface="Calibri Light"/>
              </a:rPr>
              <a:t>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79510" y="2840818"/>
            <a:ext cx="1815412" cy="74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3729" marR="0">
              <a:lnSpc>
                <a:spcPts val="1388"/>
              </a:lnSpc>
              <a:spcBef>
                <a:spcPct val="0"/>
              </a:spcBef>
              <a:spcAft>
                <a:spcPct val="0"/>
              </a:spcAft>
            </a:pP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Centroid</a:t>
            </a:r>
            <a:r>
              <a:rPr sz="1150" spc="-8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of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cluster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(i.e., 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x-y</a:t>
            </a:r>
            <a:r>
              <a:rPr sz="115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</a:p>
          <a:p>
            <a:pPr marL="382133" marR="0">
              <a:lnSpc>
                <a:spcPts val="1385"/>
              </a:lnSpc>
              <a:spcBef>
                <a:spcPts val="8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 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every</a:t>
            </a:r>
            <a:r>
              <a:rPr sz="1150" spc="-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level)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13856" y="2931009"/>
            <a:ext cx="1103511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Centroid </a:t>
            </a:r>
            <a:r>
              <a:rPr sz="950" spc="-14">
                <a:solidFill>
                  <a:srgbClr val="000000"/>
                </a:solidFill>
                <a:latin typeface="Calibri Light"/>
                <a:cs typeface="Calibri Light"/>
              </a:rPr>
              <a:t>extraction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09821" y="2947653"/>
            <a:ext cx="1999595" cy="3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Extract</a:t>
            </a:r>
            <a:r>
              <a:rPr sz="9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9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95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50" spc="-15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64749" y="2929839"/>
            <a:ext cx="1634935" cy="749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8722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150" spc="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4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85"/>
              </a:lnSpc>
              <a:spcBef>
                <a:spcPts val="12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reachability</a:t>
            </a:r>
            <a:r>
              <a:rPr sz="115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8">
                <a:solidFill>
                  <a:srgbClr val="000000"/>
                </a:solidFill>
                <a:latin typeface="Calibri Light"/>
                <a:cs typeface="Calibri Light"/>
              </a:rPr>
              <a:t>plot,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</a:p>
          <a:p>
            <a:pPr marL="463281" marR="0">
              <a:lnSpc>
                <a:spcPts val="1385"/>
              </a:lnSpc>
              <a:spcBef>
                <a:spcPts val="9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614437" y="3018656"/>
            <a:ext cx="1183432" cy="394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5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result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49314" y="3126171"/>
            <a:ext cx="1618558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15">
                <a:solidFill>
                  <a:srgbClr val="5B9BD5"/>
                </a:solidFill>
                <a:latin typeface="Calibri Light"/>
                <a:cs typeface="Calibri Light"/>
              </a:rPr>
              <a:t>Used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for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representing</a:t>
            </a:r>
            <a:r>
              <a:rPr sz="950" spc="-4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a</a:t>
            </a:r>
            <a:r>
              <a:rPr sz="950" spc="34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25">
                <a:solidFill>
                  <a:srgbClr val="5B9BD5"/>
                </a:solidFill>
                <a:latin typeface="Calibri Light"/>
                <a:cs typeface="Calibri Light"/>
              </a:rPr>
              <a:t>set</a:t>
            </a:r>
            <a:r>
              <a:rPr sz="950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60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</a:p>
          <a:p>
            <a:pPr marL="236509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-36">
                <a:solidFill>
                  <a:srgbClr val="5B9BD5"/>
                </a:solidFill>
                <a:latin typeface="Calibri Light"/>
                <a:cs typeface="Calibri Light"/>
              </a:rPr>
              <a:t>in</a:t>
            </a:r>
            <a:r>
              <a:rPr sz="950" spc="2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visualization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28625" y="3126171"/>
            <a:ext cx="1571754" cy="47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902" marR="0">
              <a:lnSpc>
                <a:spcPts val="1172"/>
              </a:lnSpc>
              <a:spcBef>
                <a:spcPct val="0"/>
              </a:spcBef>
              <a:spcAft>
                <a:spcPct val="0"/>
              </a:spcAft>
            </a:pPr>
            <a:r>
              <a:rPr sz="950" spc="-20">
                <a:solidFill>
                  <a:srgbClr val="5B9BD5"/>
                </a:solidFill>
                <a:latin typeface="Calibri Light"/>
                <a:cs typeface="Calibri Light"/>
              </a:rPr>
              <a:t>Group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 similar</a:t>
            </a:r>
            <a:r>
              <a:rPr sz="950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50" spc="-6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together</a:t>
            </a:r>
          </a:p>
          <a:p>
            <a:pPr marL="0" marR="0">
              <a:lnSpc>
                <a:spcPts val="1116"/>
              </a:lnSpc>
              <a:spcBef>
                <a:spcPct val="0"/>
              </a:spcBef>
              <a:spcAft>
                <a:spcPct val="0"/>
              </a:spcAft>
            </a:pP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w.r.t different </a:t>
            </a:r>
            <a:r>
              <a:rPr sz="950" spc="-21">
                <a:solidFill>
                  <a:srgbClr val="5B9BD5"/>
                </a:solidFill>
                <a:latin typeface="Calibri Light"/>
                <a:cs typeface="Calibri Light"/>
              </a:rPr>
              <a:t>level</a:t>
            </a:r>
            <a:r>
              <a:rPr sz="950" spc="3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 spc="27">
                <a:solidFill>
                  <a:srgbClr val="5B9BD5"/>
                </a:solidFill>
                <a:latin typeface="Calibri Light"/>
                <a:cs typeface="Calibri Light"/>
              </a:rPr>
              <a:t>of</a:t>
            </a:r>
            <a:r>
              <a:rPr sz="950" spc="-89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50">
                <a:solidFill>
                  <a:srgbClr val="5B9BD5"/>
                </a:solidFill>
                <a:latin typeface="Calibri Light"/>
                <a:cs typeface="Calibri Light"/>
              </a:rPr>
              <a:t>details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112261" y="176024"/>
            <a:ext cx="527941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1">
                <a:solidFill>
                  <a:srgbClr val="000000"/>
                </a:solidFill>
                <a:latin typeface="Calibri"/>
                <a:cs typeface="Calibri"/>
              </a:rPr>
              <a:t>graph</a:t>
            </a:r>
          </a:p>
          <a:p>
            <a:pPr marL="40419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843" y="176024"/>
            <a:ext cx="1170970" cy="355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-14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7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encoded</a:t>
            </a:r>
          </a:p>
          <a:p>
            <a:pPr marL="48484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(clustering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as</a:t>
            </a:r>
            <a:r>
              <a:rPr sz="700" spc="6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premise)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435" y="232046"/>
            <a:ext cx="585297" cy="885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  <a:p>
            <a:pPr marL="117503" marR="0">
              <a:lnSpc>
                <a:spcPts val="868"/>
              </a:lnSpc>
              <a:spcBef>
                <a:spcPts val="4138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Brush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21034" y="232046"/>
            <a:ext cx="546931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7349" y="790499"/>
            <a:ext cx="736276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170299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26197" y="790499"/>
            <a:ext cx="736275" cy="544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  <a:r>
              <a:rPr sz="700" spc="2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centroid</a:t>
            </a:r>
          </a:p>
          <a:p>
            <a:pPr marL="29758" marR="0">
              <a:lnSpc>
                <a:spcPts val="868"/>
              </a:lnSpc>
              <a:spcBef>
                <a:spcPts val="1446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Thin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grey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 lines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13066" y="874284"/>
            <a:ext cx="722823" cy="243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0350" y="1506307"/>
            <a:ext cx="472429" cy="355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9851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Trend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</a:p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17019" y="1516024"/>
            <a:ext cx="753724" cy="57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6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glyphs</a:t>
            </a:r>
          </a:p>
          <a:p>
            <a:pPr marL="927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(only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on-</a:t>
            </a:r>
          </a:p>
          <a:p>
            <a:pPr marL="0" marR="0">
              <a:lnSpc>
                <a:spcPts val="868"/>
              </a:lnSpc>
              <a:spcBef>
                <a:spcPts val="7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</a:p>
          <a:p>
            <a:pPr marL="115603" marR="0">
              <a:lnSpc>
                <a:spcPts val="870"/>
              </a:lnSpc>
              <a:spcBef>
                <a:spcPts val="4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threshold)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26027" y="1562330"/>
            <a:ext cx="986101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sz="700" spc="34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leading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direction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5954" y="1857965"/>
            <a:ext cx="111636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alignment</a:t>
            </a:r>
            <a:r>
              <a:rPr sz="700" spc="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region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17071" y="2066461"/>
            <a:ext cx="358172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Select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82688" y="2425465"/>
            <a:ext cx="583425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61532" y="2425465"/>
            <a:ext cx="498694" cy="82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953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</a:p>
          <a:p>
            <a:pPr marL="0" marR="0">
              <a:lnSpc>
                <a:spcPts val="870"/>
              </a:lnSpc>
              <a:spcBef>
                <a:spcPts val="3726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Dissimilar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693811" y="2425465"/>
            <a:ext cx="86983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Representativeness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79036" y="2725357"/>
            <a:ext cx="501503" cy="52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Centrality</a:t>
            </a:r>
          </a:p>
          <a:p>
            <a:pPr marL="52842" marR="0">
              <a:lnSpc>
                <a:spcPts val="870"/>
              </a:lnSpc>
              <a:spcBef>
                <a:spcPts val="1313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Outlier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854408" y="2725357"/>
            <a:ext cx="479641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Heatmap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9687" y="3008996"/>
            <a:ext cx="571288" cy="5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058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Placement</a:t>
            </a:r>
          </a:p>
          <a:p>
            <a:pPr marL="0" marR="0">
              <a:lnSpc>
                <a:spcPts val="868"/>
              </a:lnSpc>
              <a:spcBef>
                <a:spcPts val="1249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Uniqueness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284719" y="3328921"/>
            <a:ext cx="2371061" cy="234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86740" marR="0">
              <a:lnSpc>
                <a:spcPts val="4397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</a:p>
          <a:p>
            <a:pPr marL="440436" marR="0">
              <a:lnSpc>
                <a:spcPts val="4322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4319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Encoding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3524" y="3559341"/>
            <a:ext cx="502325" cy="48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Belonging</a:t>
            </a:r>
          </a:p>
          <a:p>
            <a:pPr marL="58311" marR="0">
              <a:lnSpc>
                <a:spcPts val="868"/>
              </a:lnSpc>
              <a:spcBef>
                <a:spcPts val="1037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808765" y="3801557"/>
            <a:ext cx="642680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Turning</a:t>
            </a:r>
            <a:r>
              <a:rPr sz="700" spc="49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point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749723" y="4043148"/>
            <a:ext cx="511095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NO.of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918190" y="4043148"/>
            <a:ext cx="354586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20">
                <a:solidFill>
                  <a:srgbClr val="000000"/>
                </a:solidFill>
                <a:latin typeface="Calibri"/>
                <a:cs typeface="Calibri"/>
              </a:rPr>
              <a:t>Glyph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72528" y="4254355"/>
            <a:ext cx="465686" cy="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</a:p>
          <a:p>
            <a:pPr marL="3977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cluster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60059" y="4578944"/>
            <a:ext cx="893514" cy="243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it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700" spc="5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whole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940860" y="4610871"/>
            <a:ext cx="583673" cy="35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5623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Targeted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observation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14522" y="4666848"/>
            <a:ext cx="361636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765194" y="4700163"/>
            <a:ext cx="1741767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line</a:t>
            </a:r>
            <a:r>
              <a:rPr sz="700">
                <a:solidFill>
                  <a:srgbClr val="000000"/>
                </a:solidFill>
                <a:latin typeface="BUPNAI+Calibri"/>
                <a:cs typeface="BUPNAI+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s 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x-y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03816" y="4823937"/>
            <a:ext cx="1538779" cy="35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1648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Target</a:t>
            </a:r>
            <a:r>
              <a:rPr sz="700" spc="3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1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sz="700" spc="2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 spc="5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</a:p>
          <a:p>
            <a:pPr marL="0" marR="0">
              <a:lnSpc>
                <a:spcPts val="870"/>
              </a:lnSpc>
              <a:spcBef>
                <a:spcPct val="0"/>
              </a:spcBef>
              <a:spcAft>
                <a:spcPct val="0"/>
              </a:spcAft>
            </a:pPr>
            <a:r>
              <a:rPr sz="700" spc="15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  <a:r>
              <a:rPr sz="700" spc="-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sz="700" spc="1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universality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2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the</a:t>
            </a:r>
            <a:r>
              <a:rPr sz="700" spc="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pattern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866984" y="4975478"/>
            <a:ext cx="1499769" cy="243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68"/>
              </a:lnSpc>
              <a:spcBef>
                <a:spcPct val="0"/>
              </a:spcBef>
              <a:spcAft>
                <a:spcPct val="0"/>
              </a:spcAft>
            </a:pP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7">
                <a:solidFill>
                  <a:srgbClr val="000000"/>
                </a:solidFill>
                <a:latin typeface="Calibri"/>
                <a:cs typeface="Calibri"/>
              </a:rPr>
              <a:t>several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4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  <a:r>
              <a:rPr sz="700">
                <a:solidFill>
                  <a:srgbClr val="000000"/>
                </a:solidFill>
                <a:latin typeface="Calibri"/>
                <a:cs typeface="Calibri"/>
              </a:rPr>
              <a:t> for</a:t>
            </a:r>
            <a:r>
              <a:rPr sz="700" spc="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00" spc="1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15788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2371" y="1397885"/>
            <a:ext cx="604765" cy="1111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981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2352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7391" y="2330813"/>
            <a:ext cx="574194" cy="81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3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0797" y="2629823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0571" y="2760263"/>
            <a:ext cx="59644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12771" y="2891118"/>
            <a:ext cx="53892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33761" y="3264384"/>
            <a:ext cx="588414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5199" y="3786991"/>
            <a:ext cx="604765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34936" y="4085554"/>
            <a:ext cx="516292" cy="812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871"/>
              </a:lnSpc>
              <a:spcBef>
                <a:spcPct val="0"/>
              </a:spcBef>
              <a:spcAft>
                <a:spcPct val="0"/>
              </a:spcAft>
            </a:pPr>
            <a:r>
              <a:rPr sz="23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5157550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304" y="795200"/>
            <a:ext cx="150853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1200" spc="-4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 centroid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127" y="978080"/>
            <a:ext cx="418198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 in the cluster at the specific time point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: The cluster.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4071" y="982496"/>
            <a:ext cx="322534" cy="594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39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a</a:t>
            </a:r>
          </a:p>
          <a:p>
            <a:pPr marL="0" marR="0">
              <a:lnSpc>
                <a:spcPts val="126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BF9000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2127" y="1343840"/>
            <a:ext cx="4581085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 be clustered together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next lower level.</a:t>
            </a:r>
          </a:p>
          <a:p>
            <a:pPr marL="170688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(e.g., </a:t>
            </a:r>
            <a:r>
              <a:rPr sz="1200">
                <a:solidFill>
                  <a:srgbClr val="AB7A22"/>
                </a:solidFill>
                <a:latin typeface="Calibri Light"/>
                <a:cs typeface="Calibri Light"/>
              </a:rPr>
              <a:t>a,b;</a:t>
            </a:r>
            <a:r>
              <a:rPr sz="1200" spc="-49">
                <a:solidFill>
                  <a:srgbClr val="AB7A22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B050"/>
                </a:solidFill>
                <a:latin typeface="Calibri Light"/>
                <a:cs typeface="Calibri Light"/>
              </a:rPr>
              <a:t>c,d;</a:t>
            </a:r>
            <a:r>
              <a:rPr sz="1200" spc="-46">
                <a:solidFill>
                  <a:srgbClr val="00B05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e,f,g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;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h,i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there are several lines distributing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similarly,(e.g.,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all in blue),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they have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several leading x-y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(e, f, g).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73963" y="1483609"/>
            <a:ext cx="306107" cy="43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3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6245" y="1644218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A8FE7E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06101" y="1714283"/>
            <a:ext cx="318063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39806" y="1784570"/>
            <a:ext cx="28715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88415" y="1985066"/>
            <a:ext cx="313748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CBFFFF"/>
                </a:solidFill>
                <a:latin typeface="Calibri"/>
                <a:cs typeface="Calibri"/>
              </a:rPr>
              <a:t>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127" y="2258494"/>
            <a:ext cx="4466535" cy="96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indication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LoD: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they are close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a region has been</a:t>
            </a:r>
          </a:p>
          <a:p>
            <a:pPr marL="17068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well-clustered (a,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b),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would be very dissimilar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(offset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very different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angle) if a region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worth more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detailed</a:t>
            </a:r>
          </a:p>
          <a:p>
            <a:pPr marL="170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82004" y="2265779"/>
            <a:ext cx="322534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66648" y="2426149"/>
            <a:ext cx="274995" cy="434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542"/>
              </a:lnSpc>
              <a:spcBef>
                <a:spcPct val="0"/>
              </a:spcBef>
              <a:spcAft>
                <a:spcPct val="0"/>
              </a:spcAft>
            </a:pPr>
            <a:r>
              <a:rPr sz="1250">
                <a:solidFill>
                  <a:srgbClr val="FFC6C6"/>
                </a:solidFill>
                <a:latin typeface="Calibri"/>
                <a:cs typeface="Calibri"/>
              </a:rPr>
              <a:t>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47218" y="3174799"/>
            <a:ext cx="462207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- the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follow some x-y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11582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(cluster with similarly colored centroids will</a:t>
            </a:r>
          </a:p>
          <a:p>
            <a:pPr marL="2865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share a heatmap)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32071" y="3167433"/>
            <a:ext cx="4790854" cy="96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1200" spc="2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- detailed direction,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is not available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See the algorithm later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 display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 extreme cases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 only display on demand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3042" y="3723149"/>
            <a:ext cx="458058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color: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distributed in a specific region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6304" y="4066923"/>
            <a:ext cx="4721255" cy="1146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(lines entering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 exiting a cluster)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Width: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turning in /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</a:p>
          <a:p>
            <a:pPr marL="579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Placement: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where the entering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 exiting happen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draw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2286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 placements,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approximated</a:t>
            </a:r>
            <a:r>
              <a:rPr sz="1200" spc="28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based on the turning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228600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every line in a cluster)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47259" y="4071800"/>
            <a:ext cx="18426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46294" y="4304667"/>
            <a:ext cx="2818391" cy="636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exiting the original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504063" marR="0">
              <a:lnSpc>
                <a:spcPts val="1464"/>
              </a:lnSpc>
              <a:spcBef>
                <a:spcPts val="23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entering a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70425" y="4779850"/>
            <a:ext cx="332831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 place that both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 entering and exiting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7714673" cy="114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28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772" y="847905"/>
            <a:ext cx="7143270" cy="96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encodings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brushing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helps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information.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guideline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Basic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idea: take the brushing as lens / fisheye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enlarge or shrink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target region,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distortion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would be based on hierarchical clustering results.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772" y="1945784"/>
            <a:ext cx="1723533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</a:t>
            </a:r>
            <a:r>
              <a:rPr sz="12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turning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380" y="2129335"/>
            <a:ext cx="31681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Connect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before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after transfer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5772" y="3030908"/>
            <a:ext cx="79700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808" y="3213788"/>
            <a:ext cx="2967983" cy="1146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Lens 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previewing clusters’ splitting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behavior at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134259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Its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involved lines’ real placement (could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 the shown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line)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293444" cy="1083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0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Brush</a:t>
            </a:r>
            <a:r>
              <a:rPr sz="2800" spc="-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50">
                <a:solidFill>
                  <a:srgbClr val="000000"/>
                </a:solidFill>
                <a:latin typeface="Calibri Light"/>
                <a:cs typeface="Calibri Light"/>
              </a:rPr>
              <a:t>(Cont’)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309" y="1476682"/>
            <a:ext cx="8657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221" y="1659562"/>
            <a:ext cx="3782393" cy="1146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Distort the outlier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make it closer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cluster it</a:t>
            </a:r>
          </a:p>
          <a:p>
            <a:pPr marL="17068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later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join</a:t>
            </a:r>
          </a:p>
          <a:p>
            <a:pPr marL="23500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degree of distortion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 number of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levels</a:t>
            </a:r>
          </a:p>
          <a:p>
            <a:pPr marL="405688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later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will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clustered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re-color part of it as the to-be-clustered color.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20" y="3315261"/>
            <a:ext cx="1278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random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533" y="3498141"/>
            <a:ext cx="30170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glyphs showing the direction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each sub-region (see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algorithm)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9279466" cy="11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21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2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28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interactions</a:t>
            </a:r>
            <a:r>
              <a:rPr sz="28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&amp;</a:t>
            </a:r>
            <a:r>
              <a:rPr sz="28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078" y="899147"/>
            <a:ext cx="1387407" cy="649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Select:</a:t>
            </a:r>
          </a:p>
          <a:p>
            <a:pPr marL="57912" marR="0">
              <a:lnSpc>
                <a:spcPts val="1464"/>
              </a:lnSpc>
              <a:spcBef>
                <a:spcPts val="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990" y="1297866"/>
            <a:ext cx="7281109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3469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precise heatmap showing the line distribution</a:t>
            </a:r>
          </a:p>
          <a:p>
            <a:pPr marL="23469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Show the glyphs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directions at 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regions where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 belonging to the cluster exist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7590" y="1846506"/>
            <a:ext cx="340115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Zoom-in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to explore some region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078" y="2315868"/>
            <a:ext cx="3991340" cy="63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Query</a:t>
            </a:r>
            <a:r>
              <a:rPr sz="1400" spc="-9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(to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link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individual features with the overview)</a:t>
            </a:r>
          </a:p>
          <a:p>
            <a:pPr marL="0" marR="0">
              <a:lnSpc>
                <a:spcPts val="1464"/>
              </a:lnSpc>
              <a:spcBef>
                <a:spcPts val="3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7862" y="2713916"/>
            <a:ext cx="132778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1078" y="2896796"/>
            <a:ext cx="4863582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3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its name</a:t>
            </a:r>
          </a:p>
          <a:p>
            <a:pPr marL="405383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 observed in brushing</a:t>
            </a:r>
          </a:p>
          <a:p>
            <a:pPr marL="176784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as a whole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(connect its segments in different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  <a:p>
            <a:pPr marL="176784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Target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with a specific pattern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12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trend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7862" y="3811501"/>
            <a:ext cx="1327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query: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7862" y="3994381"/>
            <a:ext cx="300408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2859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degree of alignment of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</a:p>
          <a:p>
            <a:pPr marL="228599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lines’ main 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 cue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366" y="4543326"/>
            <a:ext cx="721665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 observed in brushing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Distributions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directions (slope: -90 to 90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degree)and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alignment of the lines (a score)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03797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6740" y="1285945"/>
            <a:ext cx="2898774" cy="1036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6740" y="1742855"/>
            <a:ext cx="3576644" cy="2408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Visual Design</a:t>
            </a:r>
          </a:p>
          <a:p>
            <a:pPr marL="0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Related Work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Expected Results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Arial"/>
                <a:cs typeface="Arial"/>
              </a:rPr>
              <a:t>●</a:t>
            </a:r>
            <a:r>
              <a:rPr sz="3000" spc="7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Remaining Tasks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6831414" cy="113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Heatmap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28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1102794"/>
            <a:ext cx="828643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spatial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 (i.e., the centroid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them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should be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similar color)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8043" y="1468264"/>
            <a:ext cx="1375583" cy="695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  <a:p>
            <a:pPr marL="290169" marR="0">
              <a:lnSpc>
                <a:spcPts val="1464"/>
              </a:lnSpc>
              <a:spcBef>
                <a:spcPts val="747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1. Scale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8212" y="4015107"/>
            <a:ext cx="482941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2. Contour map: No. of line in a specified range around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centroids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8275" y="210599"/>
            <a:ext cx="8041168" cy="112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3600" spc="-8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Glyph</a:t>
            </a:r>
            <a:r>
              <a:rPr sz="280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packing</a:t>
            </a:r>
            <a:r>
              <a:rPr sz="28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4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  <a:r>
              <a:rPr sz="28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(TBD)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043" y="901626"/>
            <a:ext cx="490106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Encode: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direction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lines’ alignments in a small region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46715" y="1227187"/>
            <a:ext cx="161780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12">
                <a:solidFill>
                  <a:srgbClr val="5B9BD5"/>
                </a:solidFill>
                <a:latin typeface="Calibri Light"/>
                <a:cs typeface="Calibri Light"/>
              </a:rPr>
              <a:t>This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could</a:t>
            </a:r>
            <a:r>
              <a:rPr sz="900" i="1" spc="28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allow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different</a:t>
            </a:r>
            <a:r>
              <a:rPr sz="900" i="1" spc="52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LoD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8043" y="1267386"/>
            <a:ext cx="133639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Possible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4015" y="1487812"/>
            <a:ext cx="1744746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Split</a:t>
            </a:r>
            <a:r>
              <a:rPr sz="900" spc="2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into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several</a:t>
            </a:r>
          </a:p>
          <a:p>
            <a:pPr marL="19762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regions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(square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/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Voroni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</a:p>
          <a:p>
            <a:pPr marL="385065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clusters)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44784" y="1487812"/>
            <a:ext cx="898909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9106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16409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main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</a:p>
          <a:p>
            <a:pPr marL="0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9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each</a:t>
            </a:r>
            <a:r>
              <a:rPr sz="900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4229" y="1487812"/>
            <a:ext cx="1349713" cy="60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68278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9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</a:p>
          <a:p>
            <a:pPr marL="0" marR="0">
              <a:lnSpc>
                <a:spcPts val="1124"/>
              </a:lnSpc>
              <a:spcBef>
                <a:spcPts val="58"/>
              </a:spcBef>
              <a:spcAft>
                <a:spcPct val="0"/>
              </a:spcAft>
            </a:pP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alignment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by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computing</a:t>
            </a:r>
          </a:p>
          <a:p>
            <a:pPr marL="145881" marR="0">
              <a:lnSpc>
                <a:spcPts val="1124"/>
              </a:lnSpc>
              <a:spcBef>
                <a:spcPts val="1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0">
                <a:solidFill>
                  <a:srgbClr val="000000"/>
                </a:solidFill>
                <a:latin typeface="Calibri Light"/>
                <a:cs typeface="Calibri Light"/>
              </a:rPr>
              <a:t>angle</a:t>
            </a:r>
            <a:r>
              <a:rPr sz="9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distance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7561" y="1631634"/>
            <a:ext cx="676121" cy="31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Visualize</a:t>
            </a:r>
            <a:r>
              <a:rPr sz="9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1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7227" y="2279013"/>
            <a:ext cx="1318368" cy="457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 spc="63">
                <a:solidFill>
                  <a:srgbClr val="5B9BD5"/>
                </a:solidFill>
                <a:latin typeface="Calibri Light"/>
                <a:cs typeface="Calibri Light"/>
              </a:rPr>
              <a:t>No</a:t>
            </a:r>
            <a:r>
              <a:rPr sz="900" i="1" spc="-83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7">
                <a:solidFill>
                  <a:srgbClr val="5B9BD5"/>
                </a:solidFill>
                <a:latin typeface="Calibri Light"/>
                <a:cs typeface="Calibri Light"/>
              </a:rPr>
              <a:t>apparent</a:t>
            </a:r>
            <a:r>
              <a:rPr sz="900" i="1" spc="-3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alignment,</a:t>
            </a:r>
          </a:p>
          <a:p>
            <a:pPr marL="120669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11">
                <a:solidFill>
                  <a:srgbClr val="5B9BD5"/>
                </a:solidFill>
                <a:latin typeface="Calibri Light"/>
                <a:cs typeface="Calibri Light"/>
              </a:rPr>
              <a:t>roughly</a:t>
            </a:r>
            <a:r>
              <a:rPr sz="900" i="1" spc="5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-20</a:t>
            </a:r>
            <a:r>
              <a:rPr sz="900" i="1" spc="-1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5732" y="3355586"/>
            <a:ext cx="2167873" cy="893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43462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Glyphs</a:t>
            </a:r>
            <a:r>
              <a:rPr sz="9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(ellipse)</a:t>
            </a:r>
          </a:p>
          <a:p>
            <a:pPr marL="0" marR="0">
              <a:lnSpc>
                <a:spcPts val="1124"/>
              </a:lnSpc>
              <a:spcBef>
                <a:spcPts val="69"/>
              </a:spcBef>
              <a:spcAft>
                <a:spcPct val="0"/>
              </a:spcAft>
            </a:pP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Thinness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1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9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43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alignment:</a:t>
            </a:r>
          </a:p>
          <a:p>
            <a:pPr marL="0" marR="0">
              <a:lnSpc>
                <a:spcPts val="1124"/>
              </a:lnSpc>
              <a:spcBef>
                <a:spcPts val="12"/>
              </a:spcBef>
              <a:spcAft>
                <a:spcPct val="0"/>
              </a:spcAft>
            </a:pP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thinner</a:t>
            </a:r>
            <a:r>
              <a:rPr sz="9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-&gt;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9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7">
                <a:solidFill>
                  <a:srgbClr val="000000"/>
                </a:solidFill>
                <a:latin typeface="Calibri Light"/>
                <a:cs typeface="Calibri Light"/>
              </a:rPr>
              <a:t>aligned</a:t>
            </a:r>
          </a:p>
          <a:p>
            <a:pPr marL="0" marR="0">
              <a:lnSpc>
                <a:spcPts val="1124"/>
              </a:lnSpc>
              <a:spcBef>
                <a:spcPts val="17"/>
              </a:spcBef>
              <a:spcAft>
                <a:spcPct val="0"/>
              </a:spcAft>
            </a:pP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8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major</a:t>
            </a:r>
            <a:r>
              <a:rPr sz="9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3">
                <a:solidFill>
                  <a:srgbClr val="000000"/>
                </a:solidFill>
                <a:latin typeface="Calibri Light"/>
                <a:cs typeface="Calibri Light"/>
              </a:rPr>
              <a:t>axis:</a:t>
            </a: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5">
                <a:solidFill>
                  <a:srgbClr val="000000"/>
                </a:solidFill>
                <a:latin typeface="Calibri Light"/>
                <a:cs typeface="Calibri Light"/>
              </a:rPr>
              <a:t>direction</a:t>
            </a:r>
            <a:r>
              <a:rPr sz="9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2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</a:p>
          <a:p>
            <a:pPr marL="0" marR="0">
              <a:lnSpc>
                <a:spcPts val="1124"/>
              </a:lnSpc>
              <a:spcBef>
                <a:spcPts val="62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9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900" spc="14">
                <a:solidFill>
                  <a:srgbClr val="000000"/>
                </a:solidFill>
                <a:latin typeface="Calibri Light"/>
                <a:cs typeface="Calibri Light"/>
              </a:rPr>
              <a:t>region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59844" y="3494618"/>
            <a:ext cx="225300" cy="60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8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  <a:p>
            <a:pPr marL="0" marR="0">
              <a:lnSpc>
                <a:spcPts val="1128"/>
              </a:lnSpc>
              <a:spcBef>
                <a:spcPts val="119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ERGOBV+Symbol"/>
                <a:cs typeface="ERGOBV+Symbol"/>
              </a:rPr>
              <a:t>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72929" y="4597693"/>
            <a:ext cx="1779991" cy="457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24"/>
              </a:lnSpc>
              <a:spcBef>
                <a:spcPct val="0"/>
              </a:spcBef>
              <a:spcAft>
                <a:spcPct val="0"/>
              </a:spcAft>
            </a:pP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All</a:t>
            </a:r>
            <a:r>
              <a:rPr sz="900" i="1" spc="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5">
                <a:solidFill>
                  <a:srgbClr val="5B9BD5"/>
                </a:solidFill>
                <a:latin typeface="Calibri Light"/>
                <a:cs typeface="Calibri Light"/>
              </a:rPr>
              <a:t>lines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3">
                <a:solidFill>
                  <a:srgbClr val="5B9BD5"/>
                </a:solidFill>
                <a:latin typeface="Calibri Light"/>
                <a:cs typeface="Calibri Light"/>
              </a:rPr>
              <a:t>follow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37">
                <a:solidFill>
                  <a:srgbClr val="5B9BD5"/>
                </a:solidFill>
                <a:latin typeface="Calibri Light"/>
                <a:cs typeface="Calibri Light"/>
              </a:rPr>
              <a:t>an</a:t>
            </a:r>
            <a:r>
              <a:rPr sz="900" i="1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8">
                <a:solidFill>
                  <a:srgbClr val="5B9BD5"/>
                </a:solidFill>
                <a:latin typeface="Calibri Light"/>
                <a:cs typeface="Calibri Light"/>
              </a:rPr>
              <a:t>approximately</a:t>
            </a:r>
          </a:p>
          <a:p>
            <a:pPr marL="310687" marR="0">
              <a:lnSpc>
                <a:spcPts val="1124"/>
              </a:lnSpc>
              <a:spcBef>
                <a:spcPts val="57"/>
              </a:spcBef>
              <a:spcAft>
                <a:spcPct val="0"/>
              </a:spcAft>
            </a:pPr>
            <a:r>
              <a:rPr sz="900" i="1" spc="38">
                <a:solidFill>
                  <a:srgbClr val="5B9BD5"/>
                </a:solidFill>
                <a:latin typeface="Calibri Light"/>
                <a:cs typeface="Calibri Light"/>
              </a:rPr>
              <a:t>45</a:t>
            </a:r>
            <a:r>
              <a:rPr sz="900" i="1" spc="-20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25">
                <a:solidFill>
                  <a:srgbClr val="5B9BD5"/>
                </a:solidFill>
                <a:latin typeface="Calibri Light"/>
                <a:cs typeface="Calibri Light"/>
              </a:rPr>
              <a:t>degree</a:t>
            </a:r>
            <a:r>
              <a:rPr sz="900" i="1" spc="-17">
                <a:solidFill>
                  <a:srgbClr val="5B9BD5"/>
                </a:solidFill>
                <a:latin typeface="Calibri Light"/>
                <a:cs typeface="Calibri Light"/>
              </a:rPr>
              <a:t> </a:t>
            </a:r>
            <a:r>
              <a:rPr sz="900" i="1" spc="14">
                <a:solidFill>
                  <a:srgbClr val="5B9BD5"/>
                </a:solidFill>
                <a:latin typeface="Calibri Light"/>
                <a:cs typeface="Calibri Light"/>
              </a:rPr>
              <a:t>direction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51577"/>
            <a:ext cx="8882110" cy="146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Time</a:t>
            </a:r>
            <a:r>
              <a:rPr sz="1200" spc="-49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Series</a:t>
            </a:r>
            <a:r>
              <a:rPr sz="1200" spc="-63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C618B"/>
                </a:solidFill>
                <a:latin typeface="Calibri Light"/>
                <a:cs typeface="Calibri Light"/>
              </a:rPr>
              <a:t>Visualization</a:t>
            </a:r>
            <a:r>
              <a:rPr sz="1200" spc="-4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Comparion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Javed</a:t>
            </a:r>
            <a:r>
              <a:rPr sz="12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W, McDonnel B,</a:t>
            </a:r>
            <a:r>
              <a:rPr sz="12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Elmqvist N.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Graphical</a:t>
            </a:r>
            <a:r>
              <a:rPr sz="12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perception of multiple time series[J].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Visualization and Computer Graphics,</a:t>
            </a:r>
            <a:r>
              <a:rPr sz="12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</a:t>
            </a:r>
            <a:r>
              <a:rPr sz="12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on, 2010, 16(6):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927-934.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https://engineering.purdue.edu/~elm/projects/multilinevis/multilinevis.pdf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 graph, Braided graph, small multiples, horizon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with Maximum, Slope, Discrimination tasks.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524686"/>
            <a:ext cx="8903479" cy="125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Heer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J, Kong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N, Agrawala M.</a:t>
            </a:r>
            <a:r>
              <a:rPr sz="12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Sizing the horizon: the effects of</a:t>
            </a:r>
            <a:r>
              <a:rPr sz="12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graph size and layering on the graphical perception of time series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visualizations[C]//Proceedings of the</a:t>
            </a:r>
            <a:r>
              <a:rPr sz="1200" i="1" spc="1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SIGCHI</a:t>
            </a:r>
            <a:r>
              <a:rPr sz="1200" i="1" spc="-2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Conference on Human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Factors</a:t>
            </a:r>
            <a:r>
              <a:rPr sz="12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in Computing</a:t>
            </a:r>
            <a:r>
              <a:rPr sz="12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i="1">
                <a:solidFill>
                  <a:srgbClr val="000000"/>
                </a:solidFill>
                <a:latin typeface="Calibri Light"/>
                <a:cs typeface="Calibri Light"/>
              </a:rPr>
              <a:t>Systems. ACM, 2009: </a:t>
            </a:r>
            <a:r>
              <a:rPr sz="1200" i="1" spc="10">
                <a:solidFill>
                  <a:srgbClr val="000000"/>
                </a:solidFill>
                <a:latin typeface="Calibri Light"/>
                <a:cs typeface="Calibri Light"/>
              </a:rPr>
              <a:t>1303-1312.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http://vis.berkeley.edu/papers/horizon/2009-TimeSeries-CHI.pdf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 position encodings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both time and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1100" spc="77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 data.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06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103735"/>
            <a:ext cx="9230369" cy="76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Characteristics</a:t>
            </a:r>
            <a:r>
              <a:rPr sz="1100" spc="-4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8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(trend,</a:t>
            </a:r>
            <a:r>
              <a:rPr sz="11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metric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about</a:t>
            </a:r>
            <a:r>
              <a:rPr sz="1100" spc="-44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absolute</a:t>
            </a:r>
            <a:r>
              <a:rPr sz="1100" spc="-3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scales)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Playfair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W. The commercial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political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atlas: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representing,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by means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stained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copper-plate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graphs, the progress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commerce, revenues,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expenditure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debts of england during the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eighteenth century[M].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Burton,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1801.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692939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851" y="1681331"/>
            <a:ext cx="173243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invention of line graph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067157"/>
            <a:ext cx="8713866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Shah, Priti, and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Eric G. Freedman. "Bar and Line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Comprehension: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 interaction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top‐down and bottom‐up processes."</a:t>
            </a:r>
            <a:r>
              <a:rPr sz="1100" i="1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Topics in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Cognitive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Science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3.3 (2011):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560-578.</a:t>
            </a:r>
          </a:p>
          <a:p>
            <a:pPr marL="0" marR="0">
              <a:lnSpc>
                <a:spcPts val="1342"/>
              </a:lnSpc>
              <a:spcBef>
                <a:spcPts val="169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http://onlinelibrary.wiley.com/doi/10.1111/j.1756-8765.2009.01066.x/epdf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57885"/>
            <a:ext cx="229692" cy="53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851" y="2646277"/>
            <a:ext cx="6093654" cy="57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reflects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trends because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connect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discrete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entities and directly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represent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slope.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reflect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x-y relationship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3224127"/>
            <a:ext cx="9237088" cy="57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Shah P,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Hoeffner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J. Review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graph comprehension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research: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Implications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instruction[J]. Educational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Psycholo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gy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Review,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2002, 14(1):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8">
                <a:solidFill>
                  <a:srgbClr val="000000"/>
                </a:solidFill>
                <a:latin typeface="Calibri Light"/>
                <a:cs typeface="Calibri Light"/>
              </a:rPr>
              <a:t>47-69.</a:t>
            </a:r>
          </a:p>
          <a:p>
            <a:pPr marL="0" marR="0">
              <a:lnSpc>
                <a:spcPts val="1342"/>
              </a:lnSpc>
              <a:spcBef>
                <a:spcPts val="23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http://deepblue.lib.umich.edu/bitstream/handle/2027.42/44452/10648_2004_Article_363437.pdf?sequence=1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3621307"/>
            <a:ext cx="229692" cy="540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3609699"/>
            <a:ext cx="6956928" cy="57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 of 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 –</a:t>
            </a:r>
            <a:r>
              <a:rPr sz="1100" spc="-1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influence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trend reversals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the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main determinant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comprehension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difficulty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as measured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by study times.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4189174"/>
            <a:ext cx="6734083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Kelley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 L. Graphing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Statistics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Data: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Creating Better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Graphs[J].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Technometrics, 1997, 39(4):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429-430.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4392807"/>
            <a:ext cx="229692" cy="54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4381198"/>
            <a:ext cx="7503383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is suitable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observing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development, judge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gradients,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find significant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changes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turning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Variations: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index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graph, sparkline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36373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77725"/>
            <a:ext cx="8770328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Kincaid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R, Lam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H. Line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 explorer: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scalable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line graphs using Focus+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Context[C]//Proceedings</a:t>
            </a:r>
            <a:r>
              <a:rPr sz="1100" i="1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the working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conference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Advanced</a:t>
            </a:r>
            <a:r>
              <a:rPr sz="1100" i="1" spc="-2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interfaces.</a:t>
            </a:r>
            <a:r>
              <a:rPr sz="1100" i="1" spc="-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ACM,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2006: 404-411.</a:t>
            </a:r>
          </a:p>
          <a:p>
            <a:pPr marL="0" marR="0">
              <a:lnSpc>
                <a:spcPts val="1342"/>
              </a:lnSpc>
              <a:spcBef>
                <a:spcPts val="17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http://www.heidilam.com/doc/KincaidLam_LGE_AVI06.pdf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868707"/>
            <a:ext cx="229692" cy="92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281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857099"/>
            <a:ext cx="8044464" cy="115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measurements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a gel-like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overview.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climate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Wheat Strains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Cancer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(All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available</a:t>
            </a:r>
            <a:r>
              <a:rPr sz="11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online)</a:t>
            </a:r>
          </a:p>
          <a:p>
            <a:pPr marL="0" marR="0">
              <a:lnSpc>
                <a:spcPts val="1347"/>
              </a:lnSpc>
              <a:spcBef>
                <a:spcPts val="16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Showed</a:t>
            </a:r>
            <a:r>
              <a:rPr sz="11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view: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Lam,</a:t>
            </a:r>
            <a:r>
              <a:rPr sz="11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Heidi,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Tamara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Munzner,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Robert</a:t>
            </a:r>
            <a:r>
              <a:rPr sz="11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Kincaid.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"Overview</a:t>
            </a:r>
            <a:r>
              <a:rPr sz="11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resolution</a:t>
            </a:r>
          </a:p>
          <a:p>
            <a:pPr marL="0" marR="0">
              <a:lnSpc>
                <a:spcPts val="1347"/>
              </a:lnSpc>
              <a:spcBef>
                <a:spcPts val="17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interfaces."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100" i="1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100" i="1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  <a:r>
              <a:rPr sz="1100" i="1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Transactions</a:t>
            </a:r>
            <a:r>
              <a:rPr sz="1100" i="1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13.6</a:t>
            </a:r>
            <a:r>
              <a:rPr sz="11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(2007):</a:t>
            </a:r>
            <a:r>
              <a:rPr sz="1100" spc="-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1278-1285.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3014196"/>
            <a:ext cx="8982157" cy="766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Hochheiser</a:t>
            </a:r>
            <a:r>
              <a:rPr sz="1100" i="1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H, Shneiderman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B.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queries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finding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patterns in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data[J]. University 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Maryland,</a:t>
            </a:r>
            <a:r>
              <a:rPr sz="1100" i="1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Computer Science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Dept.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Tech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Report, CS-TR-4365, 2002.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http://hcil2.cs.umd.edu/trs/2002-06/2002-06.pdf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603400"/>
            <a:ext cx="229692" cy="540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230"/>
              </a:lnSpc>
              <a:spcBef>
                <a:spcPts val="343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591792"/>
            <a:ext cx="4491581" cy="574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Interactive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1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querying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lines.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microarray</a:t>
            </a:r>
            <a:r>
              <a:rPr sz="11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4171191"/>
            <a:ext cx="9012972" cy="76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Berry L, Munzner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T.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Binx:</a:t>
            </a:r>
            <a:r>
              <a:rPr sz="1100" i="1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Dynamic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exploration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datasets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across</a:t>
            </a:r>
            <a:r>
              <a:rPr sz="1100" i="1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aggregation levels[C]//Information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Visualization, 2004. INFOVIS</a:t>
            </a:r>
          </a:p>
          <a:p>
            <a:pPr marL="0" marR="0">
              <a:lnSpc>
                <a:spcPts val="1347"/>
              </a:lnSpc>
              <a:spcBef>
                <a:spcPts val="214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2004. IEEE 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2004: </a:t>
            </a:r>
            <a:r>
              <a:rPr sz="1100" i="1" spc="1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p2-p2.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https://www.cs.ubc.ca/~tmm/papers/binx/BinXPoster2004.pdf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" y="4760396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851" y="4748787"/>
            <a:ext cx="4425380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single</a:t>
            </a:r>
            <a:r>
              <a:rPr sz="11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line graph that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focuses</a:t>
            </a:r>
            <a:r>
              <a:rPr sz="11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scalability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on the</a:t>
            </a:r>
            <a:r>
              <a:rPr sz="11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x-dimension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5701"/>
            <a:ext cx="1815119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100" spc="-37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scalability</a:t>
            </a:r>
            <a:r>
              <a:rPr sz="1100" spc="-41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–</a:t>
            </a:r>
            <a:r>
              <a:rPr sz="1100" spc="-31">
                <a:solidFill>
                  <a:srgbClr val="2C618B"/>
                </a:solidFill>
                <a:latin typeface="Times New Roman"/>
                <a:cs typeface="Times New Roman"/>
              </a:rPr>
              <a:t> </a:t>
            </a:r>
            <a:r>
              <a:rPr sz="1100">
                <a:solidFill>
                  <a:srgbClr val="2C618B"/>
                </a:solidFill>
                <a:latin typeface="Calibri Light"/>
                <a:cs typeface="Calibri Light"/>
              </a:rPr>
              <a:t>Cont’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471272"/>
            <a:ext cx="9159029" cy="767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Ziegler, Hartmut, et al. "Visual</a:t>
            </a:r>
            <a:r>
              <a:rPr sz="1100" i="1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market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sector analysis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i="1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1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100" i="1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Analytics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Science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and Technology</a:t>
            </a:r>
            <a:r>
              <a:rPr sz="1100" i="1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(VAST),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2010 </a:t>
            </a:r>
            <a:r>
              <a:rPr sz="1100" i="1" spc="11">
                <a:solidFill>
                  <a:srgbClr val="000000"/>
                </a:solidFill>
                <a:latin typeface="Calibri Light"/>
                <a:cs typeface="Calibri Light"/>
              </a:rPr>
              <a:t>IEEE</a:t>
            </a:r>
          </a:p>
          <a:p>
            <a:pPr marL="0" marR="0">
              <a:lnSpc>
                <a:spcPts val="1347"/>
              </a:lnSpc>
              <a:spcBef>
                <a:spcPts val="216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Symposium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on. IEEE, 2010.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http://www.cs.ubc.ca/~tmm/courses/cpsc533c-06-fall/readings/vanwijk99cluster.pdf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060731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2049123"/>
            <a:ext cx="8956594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data: clusters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 selection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large</a:t>
            </a:r>
            <a:r>
              <a:rPr sz="11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amounts 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financial</a:t>
            </a:r>
            <a:r>
              <a:rPr sz="11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 according</a:t>
            </a:r>
            <a:r>
              <a:rPr sz="11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to their similarity,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and analyzes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distribution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the assets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among market sectors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2628243"/>
            <a:ext cx="9161499" cy="767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Bernard, Jürgen, et al. "A visual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digital</a:t>
            </a:r>
            <a:r>
              <a:rPr sz="1100" i="1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library approach for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time-oriented scientific</a:t>
            </a:r>
            <a:r>
              <a:rPr sz="1100" i="1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data."International</a:t>
            </a:r>
            <a:r>
              <a:rPr sz="1100" i="1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Journal</a:t>
            </a:r>
            <a:r>
              <a:rPr sz="1100" i="1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on Digital</a:t>
            </a:r>
            <a:r>
              <a:rPr sz="1100" i="1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</a:rPr>
              <a:t>Libraries 11.2</a:t>
            </a:r>
          </a:p>
          <a:p>
            <a:pPr marL="0" marR="0">
              <a:lnSpc>
                <a:spcPts val="1347"/>
              </a:lnSpc>
              <a:spcBef>
                <a:spcPts val="217"/>
              </a:spcBef>
              <a:spcAft>
                <a:spcPct val="0"/>
              </a:spcAft>
            </a:pP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(2010):</a:t>
            </a:r>
            <a:r>
              <a:rPr sz="1100" i="1" spc="-3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1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111-123.</a:t>
            </a:r>
          </a:p>
          <a:p>
            <a:pPr marL="0" marR="0">
              <a:lnSpc>
                <a:spcPts val="1342"/>
              </a:lnSpc>
              <a:spcBef>
                <a:spcPts val="181"/>
              </a:spcBef>
              <a:spcAft>
                <a:spcPct val="0"/>
              </a:spcAft>
            </a:pPr>
            <a:r>
              <a:rPr sz="11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https://kops.uni-konstanz.de/bitstream/handle/123456789/28470/Bernard_284706.pdf?sequence=1&amp;isAllowed=y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3217828"/>
            <a:ext cx="229692" cy="3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3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851" y="3206220"/>
            <a:ext cx="8947036" cy="57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7"/>
              </a:lnSpc>
              <a:spcBef>
                <a:spcPct val="0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1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scientific</a:t>
            </a:r>
            <a:r>
              <a:rPr sz="11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primary</a:t>
            </a:r>
            <a:r>
              <a:rPr sz="11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1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(time-oriented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research</a:t>
            </a:r>
            <a:r>
              <a:rPr sz="11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data).</a:t>
            </a:r>
            <a:r>
              <a:rPr sz="11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 with SOM map, and then show the centrality</a:t>
            </a:r>
            <a:r>
              <a:rPr sz="11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1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clusters</a:t>
            </a:r>
          </a:p>
          <a:p>
            <a:pPr marL="0" marR="0">
              <a:lnSpc>
                <a:spcPts val="1347"/>
              </a:lnSpc>
              <a:spcBef>
                <a:spcPts val="22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with opacity-based</a:t>
            </a:r>
            <a:r>
              <a:rPr sz="11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overlaying</a:t>
            </a:r>
            <a:r>
              <a:rPr sz="11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view.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076383" cy="117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8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69804"/>
            <a:ext cx="1837628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Line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graph</a:t>
            </a:r>
            <a:r>
              <a:rPr sz="1000" spc="-40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visual</a:t>
            </a:r>
            <a:r>
              <a:rPr sz="1000" spc="-36">
                <a:solidFill>
                  <a:srgbClr val="2C618B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2C618B"/>
                </a:solidFill>
                <a:latin typeface="Calibri Light"/>
                <a:cs typeface="Calibri Light"/>
              </a:rPr>
              <a:t>improvements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45064"/>
            <a:ext cx="7905896" cy="519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Heer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J,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Agrawala</a:t>
            </a:r>
            <a:r>
              <a:rPr sz="1000" i="1" spc="4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Multi-Scale</a:t>
            </a:r>
            <a:r>
              <a:rPr sz="1000" i="1" spc="62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Banking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to 45º[J].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IEEE TRANSACTIONS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ON VISUALIZATI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 COMPUTER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2006,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12(5):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http://vis.pku.edu.cn/course/Visualization_2011F/materials/2006-Banking-InfoVis.pdf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1605996"/>
            <a:ext cx="206909" cy="488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6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851" y="1595839"/>
            <a:ext cx="2948637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orientations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segments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851" y="1771098"/>
            <a:ext cx="6074241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Monthly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atmospheric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</a:t>
            </a:r>
            <a:r>
              <a:rPr sz="1000" spc="1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,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download</a:t>
            </a:r>
            <a:r>
              <a:rPr sz="1000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counts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prefuse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toolkit,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EEG reading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98445" y="1840757"/>
            <a:ext cx="167080" cy="228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20"/>
              </a:lnSpc>
              <a:spcBef>
                <a:spcPct val="0"/>
              </a:spcBef>
              <a:spcAft>
                <a:spcPct val="0"/>
              </a:spcAft>
            </a:pPr>
            <a:r>
              <a:rPr sz="650">
                <a:solidFill>
                  <a:srgbClr val="000000"/>
                </a:solidFill>
                <a:latin typeface="Calibri Light"/>
                <a:cs typeface="Calibri Light"/>
              </a:rPr>
              <a:t>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2121618"/>
            <a:ext cx="8884406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Kong N,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Agrawala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M. Perceptual</a:t>
            </a:r>
            <a:r>
              <a:rPr sz="1000" i="1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interpretation</a:t>
            </a:r>
            <a:r>
              <a:rPr sz="1000" i="1" spc="6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ink</a:t>
            </a:r>
            <a:r>
              <a:rPr sz="1000" i="1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annotations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line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graphs[C]//Proceedings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22nd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ACM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 User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interface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software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technology.</a:t>
            </a:r>
            <a:r>
              <a:rPr sz="1000" i="1" spc="44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ACM, 2009: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233-236.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http://citeseerx.ist.psu.edu/viewdoc/download?doi=10.1.1.185.2602&amp;rep=rep1&amp;type=pdf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657556"/>
            <a:ext cx="206909" cy="4884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13"/>
              </a:lnSpc>
              <a:spcBef>
                <a:spcPct val="0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  <a:p>
            <a:pPr marL="0" marR="0">
              <a:lnSpc>
                <a:spcPts val="1113"/>
              </a:lnSpc>
              <a:spcBef>
                <a:spcPts val="269"/>
              </a:spcBef>
              <a:spcAft>
                <a:spcPct val="0"/>
              </a:spcAft>
            </a:pPr>
            <a:r>
              <a:rPr sz="9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0851" y="2647398"/>
            <a:ext cx="6728682" cy="52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highlight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perceptual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parts</a:t>
            </a:r>
            <a:r>
              <a:rPr sz="10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1215"/>
              </a:lnSpc>
              <a:spcBef>
                <a:spcPts val="167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sunspots,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Annual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goals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leading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scorer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National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Hockey</a:t>
            </a:r>
            <a:r>
              <a:rPr sz="10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League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8640" y="3173559"/>
            <a:ext cx="8898114" cy="6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Wijk, Jarke</a:t>
            </a:r>
            <a:r>
              <a:rPr sz="1000" i="1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J.,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Edward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R.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Van</a:t>
            </a:r>
            <a:r>
              <a:rPr sz="1000" i="1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Selow.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"Cluster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calendar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based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of time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series</a:t>
            </a:r>
            <a:r>
              <a:rPr sz="1000" i="1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data."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1000" i="1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Visualization,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1999.(Info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Vis'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99)</a:t>
            </a:r>
          </a:p>
          <a:p>
            <a:pPr marL="0" marR="0">
              <a:lnSpc>
                <a:spcPts val="1215"/>
              </a:lnSpc>
              <a:spcBef>
                <a:spcPts val="164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Proceedings.</a:t>
            </a:r>
            <a:r>
              <a:rPr sz="1000" i="1" spc="57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1999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IEEE Symposium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on. IEEE, 1999.</a:t>
            </a:r>
          </a:p>
          <a:p>
            <a:pPr marL="0" marR="0">
              <a:lnSpc>
                <a:spcPts val="1220"/>
              </a:lnSpc>
              <a:spcBef>
                <a:spcPts val="159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http://www.cs.ubc.ca/~tmm/courses/cpsc533c-06-fall/readings/vanwijk99cluster.pdf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640" y="368714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851" y="3687147"/>
            <a:ext cx="8737364" cy="49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Cluster</a:t>
            </a:r>
            <a:r>
              <a:rPr sz="1000" spc="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similar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daily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visualize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average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patternsas</a:t>
            </a:r>
            <a:r>
              <a:rPr sz="1000" spc="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corresponding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days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 a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calendar,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to identify</a:t>
            </a:r>
            <a:r>
              <a:rPr sz="100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trends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time scales.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8640" y="3992227"/>
            <a:ext cx="22922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0851" y="3992227"/>
            <a:ext cx="3929713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power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demand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by ECN (electronic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communications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network)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640" y="4297027"/>
            <a:ext cx="9222395" cy="344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Zhao,</a:t>
            </a:r>
            <a:r>
              <a:rPr sz="1000" i="1" spc="2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Jian,</a:t>
            </a:r>
            <a:r>
              <a:rPr sz="1000" i="1" spc="33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et al.</a:t>
            </a:r>
            <a:r>
              <a:rPr sz="1000" i="1" spc="2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"Exploratory</a:t>
            </a:r>
            <a:r>
              <a:rPr sz="1000" i="1" spc="1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analysis</a:t>
            </a:r>
            <a:r>
              <a:rPr sz="1000" i="1" spc="5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of time-series</a:t>
            </a:r>
            <a:r>
              <a:rPr sz="1000" i="1" spc="49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with</a:t>
            </a:r>
            <a:r>
              <a:rPr sz="1000" i="1" spc="27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chronolenses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."</a:t>
            </a:r>
            <a:r>
              <a:rPr sz="1000" i="1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r>
              <a:rPr sz="1000" i="1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000" i="1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Computer</a:t>
            </a:r>
            <a:r>
              <a:rPr sz="1000" i="1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Graphics,</a:t>
            </a:r>
            <a:r>
              <a:rPr sz="1000" i="1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IEEE Transactions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000" i="1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17.12</a:t>
            </a:r>
            <a:r>
              <a:rPr sz="1000" i="1" spc="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(2011):</a:t>
            </a:r>
            <a:r>
              <a:rPr sz="1000" i="1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 i="1">
                <a:solidFill>
                  <a:srgbClr val="000000"/>
                </a:solidFill>
                <a:latin typeface="Calibri Light"/>
                <a:cs typeface="Calibri Light"/>
              </a:rPr>
              <a:t>2422-2431.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640" y="4449427"/>
            <a:ext cx="229225" cy="497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  <a:hlinkClick r:id="rId6"/>
              </a:rPr>
              <a:t>-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0851" y="4448943"/>
            <a:ext cx="8904897" cy="650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20"/>
              </a:lnSpc>
              <a:spcBef>
                <a:spcPct val="0"/>
              </a:spcBef>
              <a:spcAft>
                <a:spcPct val="0"/>
              </a:spcAft>
            </a:pPr>
            <a:r>
              <a:rPr sz="1000" u="sng">
                <a:solidFill>
                  <a:srgbClr val="1155CC"/>
                </a:solidFill>
                <a:latin typeface="Calibri Light"/>
                <a:cs typeface="Calibri Light"/>
                <a:hlinkClick r:id="rId6"/>
              </a:rPr>
              <a:t>http://www.cs.toronto.edu/~jianzhao/papers/chronolens.pdf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Perform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transformation</a:t>
            </a:r>
            <a:r>
              <a:rPr sz="1000" spc="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 the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points</a:t>
            </a:r>
            <a:r>
              <a:rPr sz="1000" spc="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their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focus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area,</a:t>
            </a:r>
            <a:r>
              <a:rPr sz="100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visualizing</a:t>
            </a:r>
            <a:r>
              <a:rPr sz="1000" spc="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derived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values,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identifying</a:t>
            </a:r>
            <a:r>
              <a:rPr sz="1000" spc="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correlations,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discovering</a:t>
            </a:r>
            <a:r>
              <a:rPr sz="1000" spc="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anomalies</a:t>
            </a:r>
            <a:r>
              <a:rPr sz="1000" spc="8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visiting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Data:</a:t>
            </a:r>
            <a:r>
              <a:rPr sz="10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population</a:t>
            </a:r>
            <a:r>
              <a:rPr sz="1000" spc="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0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two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P2P video-on-demand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channels,</a:t>
            </a:r>
            <a:r>
              <a:rPr sz="1000" spc="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ALMA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Length</a:t>
            </a:r>
            <a:r>
              <a:rPr sz="100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Correction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Stretcher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Voltage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plots</a:t>
            </a:r>
            <a:r>
              <a:rPr sz="1000" spc="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for four</a:t>
            </a:r>
            <a:r>
              <a:rPr sz="10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antennas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481232" cy="1164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28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7808"/>
            <a:ext cx="80932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spc="-10">
                <a:solidFill>
                  <a:srgbClr val="2C618B"/>
                </a:solidFill>
                <a:latin typeface="Calibri Light"/>
                <a:cs typeface="Calibri Light"/>
              </a:rPr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298120"/>
            <a:ext cx="8434493" cy="835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Ellis G,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Dix A. A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taxonomy of clutter reduction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information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visualisation[J]. Visualization and Computer Graphics, IEEE</a:t>
            </a:r>
          </a:p>
          <a:p>
            <a:pPr marL="0" marR="0">
              <a:lnSpc>
                <a:spcPts val="1467"/>
              </a:lnSpc>
              <a:spcBef>
                <a:spcPts val="13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Transactions on, 2007, 13(6):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3"/>
              </a:rPr>
              <a:t>1216-1223.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http://eprints.lancs.ac.uk/12942/1/Ellis_%26_Dix_clutter_reduction_taxonomy_5.3.pdf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2139622"/>
            <a:ext cx="656651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paper: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clustering-based,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aggregated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filtering,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enhancement.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2560246"/>
            <a:ext cx="8532508" cy="2097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Mostly pure technical improvements. Some real-world problem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motivated paper:</a:t>
            </a:r>
          </a:p>
          <a:p>
            <a:pPr marL="0" marR="0">
              <a:lnSpc>
                <a:spcPts val="1464"/>
              </a:lnSpc>
              <a:spcBef>
                <a:spcPts val="144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Zhang L,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Tang C,</a:t>
            </a:r>
            <a:r>
              <a:rPr sz="12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Song Y,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 VizCluster and its application on classifying gene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data[J].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Distributed and Parallel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Databases,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2003, 13(1):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73-97.</a:t>
            </a:r>
          </a:p>
          <a:p>
            <a:pPr marL="0" marR="0">
              <a:lnSpc>
                <a:spcPts val="1464"/>
              </a:lnSpc>
              <a:spcBef>
                <a:spcPts val="19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http://citeseerx.ist.psu.edu/viewdoc/download?doi=10.1.1.18.4866&amp;rep=rep1&amp;type=pdf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Filtering:</a:t>
            </a:r>
          </a:p>
          <a:p>
            <a:pPr marL="0" marR="0">
              <a:lnSpc>
                <a:spcPts val="1467"/>
              </a:lnSpc>
              <a:spcBef>
                <a:spcPts val="188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Brodbeck D,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Chalmers M,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Lunzer A, et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al.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Domesticating bead: adapting an information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visualization system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a financial</a:t>
            </a:r>
          </a:p>
          <a:p>
            <a:pPr marL="0" marR="0">
              <a:lnSpc>
                <a:spcPts val="1464"/>
              </a:lnSpc>
              <a:spcBef>
                <a:spcPts val="193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institution[C]//Information</a:t>
            </a:r>
            <a:r>
              <a:rPr sz="1200" spc="28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5"/>
              </a:rPr>
              <a:t>Visualization, 1997. Proceedings., IEEE Symposium on. IEEE, 19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97: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73-80.</a:t>
            </a:r>
          </a:p>
          <a:p>
            <a:pPr marL="0" marR="0">
              <a:lnSpc>
                <a:spcPts val="1464"/>
              </a:lnSpc>
              <a:spcBef>
                <a:spcPts val="141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5"/>
              </a:rPr>
              <a:t>http://citeseerx.ist.psu.edu/viewdoc/download?doi=10.1.1.33.4938&amp;rep=rep1&amp;type=pdf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25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050" y="1308498"/>
            <a:ext cx="8349246" cy="901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Discuss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feasibility</a:t>
            </a:r>
            <a:r>
              <a:rPr sz="18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800" spc="-5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clutter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reduction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techniques:</a:t>
            </a:r>
            <a:r>
              <a:rPr sz="1800" spc="-15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assess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if a certain common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techniques could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be used in our case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 graphs.</a:t>
            </a:r>
            <a:r>
              <a:rPr sz="1200" spc="-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(and MOST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IMPORTANTLY prove clustering is a must).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Current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reduction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  <a:r>
              <a:rPr sz="12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</a:t>
            </a:r>
            <a:r>
              <a:rPr sz="1200" spc="-6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262" y="2134161"/>
            <a:ext cx="8203341" cy="114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 (SOM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 (Bernard, 2010), serial density map (Kincaid, 2006), etc.)</a:t>
            </a:r>
          </a:p>
          <a:p>
            <a:pPr marL="227076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This separation would require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move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back and forth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to understand lines in different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sub-graphs,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</a:t>
            </a:r>
          </a:p>
          <a:p>
            <a:pPr marL="397738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greatly sacrifices the comparability of line graphs,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make it difficult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overall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all lines.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Queries (Timebox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2004),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 with scratch /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example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(Wattenberg,</a:t>
            </a:r>
            <a:r>
              <a:rPr sz="12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2001), etc.)</a:t>
            </a:r>
          </a:p>
          <a:p>
            <a:pPr marL="22860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Lack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 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guiding the users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further</a:t>
            </a:r>
            <a:r>
              <a:rPr sz="12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8050" y="3231822"/>
            <a:ext cx="240091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Draw with a common</a:t>
            </a:r>
            <a:r>
              <a:rPr sz="1200" spc="15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baseline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4915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31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1153340"/>
            <a:ext cx="1942006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</a:t>
            </a:r>
            <a:r>
              <a:rPr sz="120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related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2772" y="1336220"/>
            <a:ext cx="488989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Edge bundling, e.g., Kernel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Density</a:t>
            </a:r>
            <a:r>
              <a:rPr sz="12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Estimation (KDE) (Hurter,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2012)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1676" y="1519100"/>
            <a:ext cx="824221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main pattern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extracted by KDE is undirected,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the trend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line graph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revealed.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(see the figure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2364" y="1701980"/>
            <a:ext cx="718997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below. 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2772" y="1885114"/>
            <a:ext cx="4356752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Reordering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parallel coordinates</a:t>
            </a:r>
          </a:p>
          <a:p>
            <a:pPr marL="22890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are not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re-orderable.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0559" y="2644066"/>
            <a:ext cx="89268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Clustering is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one that could reduce clutter problems without much loss on the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emphasis of line graphs' primal features.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9529" y="4009600"/>
            <a:ext cx="3518615" cy="649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215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Whereas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KDE may summarize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as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(a), given</a:t>
            </a:r>
            <a:r>
              <a:rPr sz="1000" spc="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000" spc="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0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have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development</a:t>
            </a:r>
            <a:r>
              <a:rPr sz="1000" spc="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direction,</a:t>
            </a:r>
            <a:r>
              <a:rPr sz="100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0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real</a:t>
            </a:r>
            <a:r>
              <a:rPr sz="1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</a:p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could</a:t>
            </a:r>
            <a:r>
              <a:rPr sz="1000" spc="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  <a:r>
              <a:rPr sz="1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(b)</a:t>
            </a:r>
            <a:r>
              <a:rPr sz="10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000">
                <a:solidFill>
                  <a:srgbClr val="000000"/>
                </a:solidFill>
                <a:latin typeface="Calibri Light"/>
                <a:cs typeface="Calibri Light"/>
              </a:rPr>
              <a:t>or (c).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62313"/>
            <a:ext cx="4688970" cy="1174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2800" spc="-11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2267" y="2221038"/>
            <a:ext cx="2150010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Explain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main</a:t>
            </a:r>
          </a:p>
          <a:p>
            <a:pPr marL="149352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problems</a:t>
            </a:r>
            <a:r>
              <a:rPr sz="2100" spc="-3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339852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>
                <a:solidFill>
                  <a:srgbClr val="FFFFFF"/>
                </a:solidFill>
                <a:latin typeface="Calibri Light"/>
                <a:cs typeface="Calibri Light"/>
              </a:rPr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1386" y="2230182"/>
            <a:ext cx="2184102" cy="131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9502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2100" spc="-3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2315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0">
                <a:solidFill>
                  <a:srgbClr val="FFFFFF"/>
                </a:solidFill>
                <a:latin typeface="Calibri Light"/>
                <a:cs typeface="Calibri Light"/>
              </a:rPr>
              <a:t>briefly</a:t>
            </a:r>
            <a:r>
              <a:rPr sz="21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justify</a:t>
            </a:r>
            <a:r>
              <a:rPr sz="21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100">
                <a:solidFill>
                  <a:srgbClr val="FFFFFF"/>
                </a:solidFill>
                <a:latin typeface="Calibri Light"/>
                <a:cs typeface="Calibri Light"/>
              </a:rPr>
              <a:t>our</a:t>
            </a:r>
          </a:p>
          <a:p>
            <a:pPr marL="382778" marR="0">
              <a:lnSpc>
                <a:spcPts val="2306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0">
                <a:solidFill>
                  <a:srgbClr val="FFFFFF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94373" y="2514281"/>
            <a:ext cx="1760115" cy="72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563"/>
              </a:lnSpc>
              <a:spcBef>
                <a:spcPct val="0"/>
              </a:spcBef>
              <a:spcAft>
                <a:spcPct val="0"/>
              </a:spcAft>
            </a:pPr>
            <a:r>
              <a:rPr sz="2100" spc="-15">
                <a:solidFill>
                  <a:srgbClr val="FFFFFF"/>
                </a:solidFill>
                <a:latin typeface="Calibri Light"/>
                <a:cs typeface="Calibri Light"/>
              </a:rPr>
              <a:t>Contribution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6795" y="3499762"/>
            <a:ext cx="31031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3D808C"/>
                </a:solidFill>
                <a:latin typeface="Calibri Light"/>
                <a:cs typeface="Calibri Light"/>
              </a:rPr>
              <a:t>.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954456" cy="1160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Initial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  <a:r>
              <a:rPr sz="36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from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73656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5945"/>
            <a:ext cx="8211052" cy="1951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Implementation:</a:t>
            </a:r>
            <a:r>
              <a:rPr sz="30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javascript +</a:t>
            </a:r>
            <a:r>
              <a:rPr sz="30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d3.js + WebGL</a:t>
            </a:r>
          </a:p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Evaluation: two case study + a user</a:t>
            </a:r>
            <a:r>
              <a:rPr sz="30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576376" marR="0">
              <a:lnSpc>
                <a:spcPts val="3601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000" spc="200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Emphasis on user study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84631" y="126779"/>
            <a:ext cx="4395855" cy="131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4008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1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28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464"/>
              </a:lnSpc>
              <a:spcBef>
                <a:spcPts val="89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Ideal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General and understandable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631" y="1081966"/>
            <a:ext cx="6853261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are very meaningful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Otherwise only summarize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phenomenon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without specific explanation. (e.g., micro-array data)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7906" y="1654736"/>
            <a:ext cx="1097056" cy="105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55092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</a:p>
          <a:p>
            <a:pPr marL="0" marR="0">
              <a:lnSpc>
                <a:spcPts val="1464"/>
              </a:lnSpc>
              <a:spcBef>
                <a:spcPts val="645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Synthetic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Control Graph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9970" y="1654736"/>
            <a:ext cx="43800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8984" y="1654736"/>
            <a:ext cx="46932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Con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9220" y="1654736"/>
            <a:ext cx="6488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FFFF"/>
                </a:solidFill>
                <a:latin typeface="Calibri Light"/>
                <a:cs typeface="Calibri Light"/>
              </a:rPr>
              <a:t>Source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95044" y="1929056"/>
            <a:ext cx="167376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Classical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data;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6055" y="1929056"/>
            <a:ext cx="607254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easy to explain triggers behind the</a:t>
            </a:r>
            <a:r>
              <a:rPr sz="1200" spc="147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https://archive.ics.uci.edu/ml/datasets/Synt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96055" y="2111936"/>
            <a:ext cx="74562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85966" y="2111936"/>
            <a:ext cx="2424971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3"/>
              </a:rPr>
              <a:t>hetic+Control+Graph+Time+Series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(BESDOK,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2000)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7906" y="2568846"/>
            <a:ext cx="768062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Weather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95044" y="2568846"/>
            <a:ext cx="1760344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understand;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series data; data range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reasonable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96055" y="2568846"/>
            <a:ext cx="2585548" cy="780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change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annual-based</a:t>
            </a:r>
            <a:r>
              <a:rPr sz="12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 may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discover a lot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partial similarity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patterns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85966" y="2568846"/>
            <a:ext cx="1047835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7906" y="3209470"/>
            <a:ext cx="1125038" cy="785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DNA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sequence</a:t>
            </a:r>
          </a:p>
          <a:p>
            <a:pPr marL="0" marR="0">
              <a:lnSpc>
                <a:spcPts val="1464"/>
              </a:lnSpc>
              <a:spcBef>
                <a:spcPts val="1406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495044" y="3209470"/>
            <a:ext cx="1594671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6055" y="3209470"/>
            <a:ext cx="11530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Not explanable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085966" y="3209470"/>
            <a:ext cx="1047268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95044" y="3580437"/>
            <a:ext cx="1634748" cy="780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Widely used in studies;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similarity is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meaningful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496055" y="3580437"/>
            <a:ext cx="2514457" cy="963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Relative changes are much more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absolute values in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reality; most studies would perform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85966" y="3580437"/>
            <a:ext cx="3062942" cy="59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  <a:hlinkClick r:id="rId4"/>
              </a:rPr>
              <a:t>2004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 u="sng">
                <a:solidFill>
                  <a:srgbClr val="1155CC"/>
                </a:solidFill>
                <a:latin typeface="Calibri Light"/>
                <a:cs typeface="Calibri Light"/>
                <a:hlinkClick r:id="rId4"/>
              </a:rPr>
              <a:t>http://www.cs.umd.edu/hcil/timesearcher/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17906" y="4403727"/>
            <a:ext cx="1165662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Search log data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95044" y="4403727"/>
            <a:ext cx="1885570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Easy to understand, partial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similarity is meaningful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96055" y="4403727"/>
            <a:ext cx="2699797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 may vary in a too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wide range 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difficult to observe very meaningful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result without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normalization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4368593" cy="117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  <a:r>
              <a:rPr sz="36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28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7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223" y="1025324"/>
            <a:ext cx="796825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Baselines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Query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4328" y="1080188"/>
            <a:ext cx="246936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Potential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main x-y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relationships;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Point 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outliers;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9342" y="1208458"/>
            <a:ext cx="1300404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64328" y="1628828"/>
            <a:ext cx="4596393" cy="114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Which x-y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tend to be stable throughout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whole</a:t>
            </a:r>
          </a:p>
          <a:p>
            <a:pPr marL="172211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period? Which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ones do lines easily</a:t>
            </a:r>
            <a:r>
              <a:rPr sz="12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break away from?</a:t>
            </a:r>
          </a:p>
          <a:p>
            <a:pPr marL="0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in which regions are most similar?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lines that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several specified x-y</a:t>
            </a:r>
            <a:r>
              <a:rPr sz="1200" spc="-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relationship;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Etc.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64328" y="2726362"/>
            <a:ext cx="4670976" cy="597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(Mainly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</a:t>
            </a:r>
            <a:r>
              <a:rPr sz="1200" spc="-6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  <a:r>
              <a:rPr sz="1200" spc="-6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analysis.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TBD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  <a:r>
              <a:rPr sz="1200" spc="-6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done,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it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most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suitable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9223" y="3036968"/>
            <a:ext cx="1326007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Small multiples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09342" y="3049196"/>
            <a:ext cx="110045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Bernard, 2010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64328" y="3275383"/>
            <a:ext cx="843929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Appendix: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64328" y="3458263"/>
            <a:ext cx="482319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study task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or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TimeSearcher 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with Stock data: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4328" y="3823998"/>
            <a:ext cx="4720139" cy="96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days 22–23, are there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more stocks between 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69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–119, 59–</a:t>
            </a:r>
          </a:p>
          <a:p>
            <a:pPr marL="172211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109, or 49–99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 stocks that traded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20 range for at least three</a:t>
            </a:r>
          </a:p>
          <a:p>
            <a:pPr marL="172211" marR="0">
              <a:lnSpc>
                <a:spcPts val="1442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consecutive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periods.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7802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Discussions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5284466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6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List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15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Expected</a:t>
            </a:r>
            <a:r>
              <a:rPr sz="360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1">
                <a:solidFill>
                  <a:srgbClr val="000000"/>
                </a:solidFill>
                <a:latin typeface="Calibri Light"/>
                <a:cs typeface="Calibri Light"/>
              </a:rPr>
              <a:t>Figures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666615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Remaining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28843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152" y="1288438"/>
            <a:ext cx="76331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3294" y="1501798"/>
            <a:ext cx="1231884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4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21528" y="1501798"/>
            <a:ext cx="3054452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(Mostly</a:t>
            </a:r>
            <a:r>
              <a:rPr sz="1400" spc="-2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done.</a:t>
            </a:r>
            <a:r>
              <a:rPr sz="140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Compute</a:t>
            </a:r>
            <a:r>
              <a:rPr sz="14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the centroid)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Working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1928518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5152" y="1928518"/>
            <a:ext cx="1965542" cy="697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Evaluation</a:t>
            </a:r>
          </a:p>
          <a:p>
            <a:pPr marL="628141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Data collection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294" y="2355492"/>
            <a:ext cx="1032083" cy="697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Case</a:t>
            </a:r>
            <a:r>
              <a:rPr sz="14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User study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640" y="2782212"/>
            <a:ext cx="321289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5152" y="2782212"/>
            <a:ext cx="798750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Writing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63294" y="2995572"/>
            <a:ext cx="3376508" cy="219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W1 abstraction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W2 introduction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W3 related</a:t>
            </a:r>
            <a:r>
              <a:rPr sz="14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Collecting</a:t>
            </a:r>
            <a:r>
              <a:rPr sz="1400" i="1" spc="28">
                <a:solidFill>
                  <a:srgbClr val="A6A6A6"/>
                </a:solidFill>
                <a:latin typeface="Calibri Light"/>
                <a:cs typeface="Calibri Light"/>
              </a:rPr>
              <a:t> </a:t>
            </a:r>
            <a:r>
              <a:rPr sz="1400" i="1">
                <a:solidFill>
                  <a:srgbClr val="A6A6A6"/>
                </a:solidFill>
                <a:latin typeface="Calibri Light"/>
                <a:cs typeface="Calibri Light"/>
              </a:rPr>
              <a:t>related paper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W4 problem</a:t>
            </a:r>
            <a:r>
              <a:rPr sz="1400" spc="-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characterization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W5 system</a:t>
            </a:r>
            <a:r>
              <a:rPr sz="1400" spc="-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W6 case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studies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W7 user</a:t>
            </a:r>
            <a:r>
              <a:rPr sz="140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W8 discussion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W9 conclusion</a:t>
            </a:r>
            <a:r>
              <a:rPr sz="14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4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future</a:t>
            </a:r>
            <a:r>
              <a:rPr sz="14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000000"/>
                </a:solidFill>
                <a:latin typeface="Calibri Light"/>
                <a:cs typeface="Calibri Light"/>
              </a:rPr>
              <a:t>work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012" y="1223407"/>
            <a:ext cx="2794732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800" spc="-63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the</a:t>
            </a:r>
            <a:r>
              <a:rPr sz="18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main</a:t>
            </a:r>
            <a:r>
              <a:rPr sz="1800" spc="-6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objective</a:t>
            </a:r>
            <a:r>
              <a:rPr sz="1800">
                <a:solidFill>
                  <a:srgbClr val="3D808C"/>
                </a:solidFill>
                <a:latin typeface="Calibri Light"/>
                <a:cs typeface="Calibri Light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012" y="1683057"/>
            <a:ext cx="7715811" cy="963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importance:</a:t>
            </a:r>
            <a:r>
              <a:rPr sz="1200" spc="-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u="sng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most fundamental visualization for time series data and scientific</a:t>
            </a:r>
            <a:r>
              <a:rPr sz="1200" u="sng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 u="sng">
                <a:solidFill>
                  <a:srgbClr val="000000"/>
                </a:solidFill>
                <a:latin typeface="Calibri Light"/>
                <a:cs typeface="Calibri Light"/>
              </a:rPr>
              <a:t>measurement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 series data (the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fluctuation of stocks,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climatic changes, etc. )</a:t>
            </a:r>
          </a:p>
          <a:p>
            <a:pPr marL="231648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High dimensional data (temperature,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humidity, microarray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data, etc.)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200" spc="-5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224" y="2414958"/>
            <a:ext cx="6260282" cy="96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trends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directions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 absolute values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of some dependent variables and an in-reorderable independent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variable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Comparison between lines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2012" y="3146478"/>
            <a:ext cx="8734801" cy="78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graphs'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insufficiency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dealing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line:</a:t>
            </a:r>
          </a:p>
          <a:p>
            <a:pPr marL="173736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(“The main disadvantage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is that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it only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works well with very few time series at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same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time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if multiple line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are</a:t>
            </a:r>
          </a:p>
          <a:p>
            <a:pPr marL="344423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compared with each other”) (Ziegler, 2010)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2012" y="3695372"/>
            <a:ext cx="349343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solving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graph's</a:t>
            </a:r>
            <a:r>
              <a:rPr sz="1200" spc="-5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200" spc="-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clutter: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48" y="3878252"/>
            <a:ext cx="849059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number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line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graphs in a given study (i.e. the subject of analysis) can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be quite large, with hundreds to</a:t>
            </a:r>
            <a:r>
              <a:rPr sz="12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thousands</a:t>
            </a:r>
          </a:p>
          <a:p>
            <a:pPr marL="170687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of samples.(Kincaid,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2006)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2012" y="4426892"/>
            <a:ext cx="2053485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Summarize</a:t>
            </a:r>
            <a:r>
              <a:rPr sz="1200" spc="12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 objective.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2012" y="4610077"/>
            <a:ext cx="8294714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To alleviate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the over-plotting problem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in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when having multiple lines simultaneously drawn, and make their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expressiveness</a:t>
            </a:r>
            <a:r>
              <a:rPr sz="1200" spc="-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more comparable to</a:t>
            </a:r>
            <a:r>
              <a:rPr sz="1200" spc="14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those with small number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lines.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2977827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5">
                <a:solidFill>
                  <a:srgbClr val="000000"/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069574"/>
            <a:ext cx="2513250" cy="622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Summaries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</a:t>
            </a:r>
            <a:r>
              <a:rPr sz="1800" spc="-3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529768"/>
            <a:ext cx="3863582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Explain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considerations</a:t>
            </a:r>
            <a:r>
              <a:rPr sz="1200" spc="-5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for</a:t>
            </a:r>
            <a:r>
              <a:rPr sz="1200" spc="-6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partial</a:t>
            </a:r>
            <a:r>
              <a:rPr sz="1200" spc="-34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necessity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176" y="1902672"/>
            <a:ext cx="281954" cy="3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5392" y="1895528"/>
            <a:ext cx="4872003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Techniques other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than clustering could overlook line graph’s 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2078408"/>
            <a:ext cx="7016806" cy="59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5384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e.g., Small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multiples</a:t>
            </a:r>
            <a:r>
              <a:rPr sz="12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 not good at comparison, query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– lack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overview for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existing trends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176" y="2443878"/>
            <a:ext cx="6962948" cy="963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Two lines are unlikely to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follow the exact same x-y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 throughout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 whole</a:t>
            </a:r>
            <a:r>
              <a:rPr sz="1200" spc="-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 domain.</a:t>
            </a:r>
          </a:p>
          <a:p>
            <a:pPr marL="280415" marR="0">
              <a:lnSpc>
                <a:spcPts val="1441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Stock price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raise together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a short period only due to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certain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events</a:t>
            </a:r>
          </a:p>
          <a:p>
            <a:pPr marL="28041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20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Users with various watching behaviors response similarly to a specific short video frame</a:t>
            </a:r>
            <a:r>
              <a:rPr sz="1200" spc="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trends in only a period might be important.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4392" y="3175942"/>
            <a:ext cx="8372523" cy="1146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403859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(Hochheiser,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2004) Find genes with similar</a:t>
            </a:r>
            <a:r>
              <a:rPr sz="120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expression patterns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during key period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programmed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cell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death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clustering’s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importance</a:t>
            </a:r>
          </a:p>
          <a:p>
            <a:pPr marL="176784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Some less distinguishable</a:t>
            </a:r>
            <a:r>
              <a:rPr sz="1200" spc="-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feature could be visually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unrecognizable due to clutter reduction, and</a:t>
            </a:r>
            <a:r>
              <a:rPr sz="1200" spc="-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will require more</a:t>
            </a:r>
          </a:p>
          <a:p>
            <a:pPr marL="347471" marR="0">
              <a:lnSpc>
                <a:spcPts val="1443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detailed observation.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Hierarchical partial clustering is needed to</a:t>
            </a:r>
            <a:r>
              <a:rPr sz="1200" spc="14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emphasize all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these kinds of relations.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4392" y="4273578"/>
            <a:ext cx="7401398" cy="780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Visual</a:t>
            </a:r>
            <a:r>
              <a:rPr sz="12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exploration</a:t>
            </a:r>
            <a:r>
              <a:rPr sz="1200" spc="-49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based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on</a:t>
            </a:r>
            <a:r>
              <a:rPr sz="1200" spc="-51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clustering</a:t>
            </a:r>
            <a:r>
              <a:rPr sz="1200" spc="-50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29555D"/>
                </a:solidFill>
                <a:latin typeface="Calibri Light"/>
                <a:cs typeface="Calibri Light"/>
              </a:rPr>
              <a:t>results: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For observing and comparing the otherwise cluttered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lines based on the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partial similarities discovered.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Visual</a:t>
            </a:r>
            <a:r>
              <a:rPr sz="1200" spc="-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design is closely connected with clustering and works effectively for clutter</a:t>
            </a:r>
            <a:r>
              <a:rPr sz="1200" spc="1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reduction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3194149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7">
                <a:solidFill>
                  <a:srgbClr val="FF0000"/>
                </a:solidFill>
                <a:latin typeface="Calibri Light"/>
                <a:cs typeface="Calibri Light"/>
              </a:rPr>
              <a:t>Contributions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324045"/>
            <a:ext cx="9097230" cy="212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662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The major contributions</a:t>
            </a:r>
            <a:r>
              <a:rPr sz="3000" spc="2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000">
                <a:solidFill>
                  <a:srgbClr val="000000"/>
                </a:solidFill>
                <a:latin typeface="Calibri Light"/>
                <a:cs typeface="Calibri Light"/>
              </a:rPr>
              <a:t>of this paper are</a:t>
            </a:r>
          </a:p>
          <a:p>
            <a:pPr marL="0" marR="0">
              <a:lnSpc>
                <a:spcPts val="2197"/>
              </a:lnSpc>
              <a:spcBef>
                <a:spcPts val="694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(1)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Study the line</a:t>
            </a:r>
            <a:r>
              <a:rPr sz="180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clutter problem</a:t>
            </a:r>
          </a:p>
          <a:p>
            <a:pPr marL="0" marR="0">
              <a:lnSpc>
                <a:spcPts val="2197"/>
              </a:lnSpc>
              <a:spcBef>
                <a:spcPts val="238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(2)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Develop a hierarchical 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clustering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algorithm</a:t>
            </a:r>
            <a:r>
              <a:rPr sz="180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specifically for line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  <a:p>
            <a:pPr marL="0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100">
                <a:solidFill>
                  <a:srgbClr val="000000"/>
                </a:solidFill>
                <a:latin typeface="Calibri Light"/>
                <a:cs typeface="Calibri Light"/>
              </a:rPr>
              <a:t>(3)</a:t>
            </a:r>
            <a:r>
              <a:rPr sz="1100" spc="123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 new design</a:t>
            </a:r>
            <a:r>
              <a:rPr sz="180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that deals with</a:t>
            </a:r>
            <a:r>
              <a:rPr sz="18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graph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visual</a:t>
            </a:r>
            <a:r>
              <a:rPr sz="1800" spc="1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clutter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issue, and</a:t>
            </a:r>
            <a:r>
              <a:rPr sz="18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allows</a:t>
            </a:r>
            <a:r>
              <a:rPr sz="18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hierarchical</a:t>
            </a:r>
          </a:p>
          <a:p>
            <a:pPr marL="342899" marR="0">
              <a:lnSpc>
                <a:spcPts val="2197"/>
              </a:lnSpc>
              <a:spcBef>
                <a:spcPts val="286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 Light"/>
                <a:cs typeface="Calibri Light"/>
              </a:rPr>
              <a:t>exploration.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667545" cy="1196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Logic</a:t>
            </a:r>
            <a:r>
              <a:rPr sz="28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800" spc="-10">
                <a:solidFill>
                  <a:srgbClr val="000000"/>
                </a:solidFill>
                <a:latin typeface="Calibri Light"/>
                <a:cs typeface="Calibri Light"/>
              </a:rPr>
              <a:t>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7552" y="2183280"/>
            <a:ext cx="1799747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allowing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2792" y="2378606"/>
            <a:ext cx="1523752" cy="87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526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Necessity</a:t>
            </a:r>
            <a:r>
              <a:rPr sz="1400" spc="-51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5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</a:p>
          <a:p>
            <a:pPr marL="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4">
                <a:solidFill>
                  <a:srgbClr val="FFFFFF"/>
                </a:solidFill>
                <a:latin typeface="Calibri Light"/>
                <a:cs typeface="Calibri Light"/>
              </a:rPr>
              <a:t>understanding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</a:p>
          <a:p>
            <a:pPr marL="213360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0179" y="2378352"/>
            <a:ext cx="903228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1">
                <a:solidFill>
                  <a:srgbClr val="FFFFFF"/>
                </a:solidFill>
                <a:latin typeface="Calibri Light"/>
                <a:cs typeface="Calibri Light"/>
              </a:rPr>
              <a:t>common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861" y="2476142"/>
            <a:ext cx="1322486" cy="67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Summarize</a:t>
            </a:r>
            <a:r>
              <a:rPr sz="1400" spc="-3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204241" marR="0">
              <a:lnSpc>
                <a:spcPts val="153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objective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4984" y="2573424"/>
            <a:ext cx="1743471" cy="876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functionalities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1400" spc="-2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line</a:t>
            </a:r>
          </a:p>
          <a:p>
            <a:pPr marL="24383" marR="0">
              <a:lnSpc>
                <a:spcPts val="1536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graphs</a:t>
            </a:r>
            <a:r>
              <a:rPr sz="1400" spc="-43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based</a:t>
            </a:r>
            <a:r>
              <a:rPr sz="1400" spc="-5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on</a:t>
            </a:r>
            <a:r>
              <a:rPr sz="14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</a:p>
          <a:p>
            <a:pPr marL="199644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x-y</a:t>
            </a:r>
            <a:r>
              <a:rPr sz="1400" spc="-47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>
                <a:solidFill>
                  <a:srgbClr val="FFFFFF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2810" y="2574059"/>
            <a:ext cx="1650855" cy="484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13"/>
              </a:lnSpc>
              <a:spcBef>
                <a:spcPct val="0"/>
              </a:spcBef>
              <a:spcAft>
                <a:spcPct val="0"/>
              </a:spcAft>
            </a:pPr>
            <a:r>
              <a:rPr sz="1400" spc="-12">
                <a:solidFill>
                  <a:srgbClr val="FFFFFF"/>
                </a:solidFill>
                <a:latin typeface="Calibri Light"/>
                <a:cs typeface="Calibri Light"/>
              </a:rPr>
              <a:t>Required</a:t>
            </a:r>
            <a:r>
              <a:rPr sz="1400" spc="-46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400" spc="-10">
                <a:solidFill>
                  <a:srgbClr val="FFFFFF"/>
                </a:solidFill>
                <a:latin typeface="Calibri Light"/>
                <a:cs typeface="Calibri Light"/>
              </a:rPr>
              <a:t>encodings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6509511" cy="1200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5">
                <a:solidFill>
                  <a:srgbClr val="000000"/>
                </a:solidFill>
                <a:latin typeface="Calibri Light"/>
                <a:cs typeface="Calibri Light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22308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 spc="-11">
                <a:solidFill>
                  <a:srgbClr val="29555D"/>
                </a:solidFill>
                <a:latin typeface="Calibri Light"/>
                <a:cs typeface="Calibri Light"/>
              </a:rPr>
              <a:t>Motivation</a:t>
            </a:r>
            <a:r>
              <a:rPr sz="1800" spc="-5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re-visited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4023" y="1735485"/>
            <a:ext cx="233241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1150" spc="-9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designed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show 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</a:p>
          <a:p>
            <a:pPr marL="290677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(Shah, 2011)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4625" y="1735485"/>
            <a:ext cx="2101802" cy="567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revealed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90317" y="2655372"/>
            <a:ext cx="2299554" cy="912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Users </a:t>
            </a: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-3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more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sophisticated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observations with 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(e.g., similarities </a:t>
            </a:r>
            <a:r>
              <a:rPr sz="1150" spc="-38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1150" spc="2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differences </a:t>
            </a:r>
            <a:r>
              <a:rPr sz="1150" spc="-41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weather, microarray, etc.)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4625" y="2741682"/>
            <a:ext cx="2320282" cy="740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Understand</a:t>
            </a:r>
            <a:r>
              <a:rPr sz="1150" spc="-7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what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users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would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37">
                <a:solidFill>
                  <a:srgbClr val="000000"/>
                </a:solidFill>
                <a:latin typeface="Calibri Light"/>
                <a:cs typeface="Calibri Light"/>
              </a:rPr>
              <a:t>be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interested </a:t>
            </a:r>
            <a:r>
              <a:rPr sz="1150" spc="-23">
                <a:solidFill>
                  <a:srgbClr val="000000"/>
                </a:solidFill>
                <a:latin typeface="Calibri Light"/>
                <a:cs typeface="Calibri Light"/>
              </a:rPr>
              <a:t>to</a:t>
            </a:r>
            <a:r>
              <a:rPr sz="115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1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based </a:t>
            </a:r>
            <a:r>
              <a:rPr sz="1150" spc="-34">
                <a:solidFill>
                  <a:srgbClr val="000000"/>
                </a:solidFill>
                <a:latin typeface="Calibri Light"/>
                <a:cs typeface="Calibri Light"/>
              </a:rPr>
              <a:t>on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</a:p>
          <a:p>
            <a:pPr marL="0" marR="0">
              <a:lnSpc>
                <a:spcPts val="1358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relationship 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3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discover.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0317" y="3901852"/>
            <a:ext cx="2324680" cy="739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clearly</a:t>
            </a:r>
            <a:r>
              <a:rPr sz="115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display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8">
                <a:solidFill>
                  <a:srgbClr val="000000"/>
                </a:solidFill>
                <a:latin typeface="Calibri Light"/>
                <a:cs typeface="Calibri Light"/>
              </a:rPr>
              <a:t>when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they</a:t>
            </a:r>
            <a:r>
              <a:rPr sz="1150" spc="-6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12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1150" spc="-6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contain a</a:t>
            </a:r>
            <a:r>
              <a:rPr sz="1150" spc="-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small</a:t>
            </a:r>
          </a:p>
          <a:p>
            <a:pPr marL="0" marR="0">
              <a:lnSpc>
                <a:spcPts val="1357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number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31">
                <a:solidFill>
                  <a:srgbClr val="000000"/>
                </a:solidFill>
                <a:latin typeface="Calibri Light"/>
                <a:cs typeface="Calibri Light"/>
              </a:rPr>
              <a:t>of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 lines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44625" y="3988222"/>
            <a:ext cx="2323824" cy="567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382"/>
              </a:lnSpc>
              <a:spcBef>
                <a:spcPct val="0"/>
              </a:spcBef>
              <a:spcAft>
                <a:spcPct val="0"/>
              </a:spcAft>
            </a:pPr>
            <a:r>
              <a:rPr sz="1150" spc="-12">
                <a:solidFill>
                  <a:srgbClr val="000000"/>
                </a:solidFill>
                <a:latin typeface="Calibri Light"/>
                <a:cs typeface="Calibri Light"/>
              </a:rPr>
              <a:t>Make</a:t>
            </a:r>
            <a:r>
              <a:rPr sz="1150" spc="3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8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150" spc="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5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3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graphs</a:t>
            </a:r>
            <a:r>
              <a:rPr sz="1150" spc="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21">
                <a:solidFill>
                  <a:srgbClr val="000000"/>
                </a:solidFill>
                <a:latin typeface="Calibri Light"/>
                <a:cs typeface="Calibri Light"/>
              </a:rPr>
              <a:t>less</a:t>
            </a:r>
            <a:r>
              <a:rPr sz="1150" spc="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cluttered</a:t>
            </a:r>
          </a:p>
          <a:p>
            <a:pPr marL="0" marR="0">
              <a:lnSpc>
                <a:spcPts val="1360"/>
              </a:lnSpc>
              <a:spcBef>
                <a:spcPct val="0"/>
              </a:spcBef>
              <a:spcAft>
                <a:spcPct val="0"/>
              </a:spcAft>
            </a:pP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and intuitive</a:t>
            </a:r>
            <a:r>
              <a:rPr sz="115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27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115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 spc="-10">
                <a:solidFill>
                  <a:srgbClr val="000000"/>
                </a:solidFill>
                <a:latin typeface="Calibri Light"/>
                <a:cs typeface="Calibri Light"/>
              </a:rPr>
              <a:t>massive</a:t>
            </a:r>
            <a:r>
              <a:rPr sz="115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line</a:t>
            </a:r>
            <a:r>
              <a:rPr sz="1150" spc="-5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15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548640" y="416593"/>
            <a:ext cx="8162458" cy="1243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394"/>
              </a:lnSpc>
              <a:spcBef>
                <a:spcPct val="0"/>
              </a:spcBef>
              <a:spcAft>
                <a:spcPct val="0"/>
              </a:spcAft>
            </a:pPr>
            <a:r>
              <a:rPr sz="3600" spc="-28">
                <a:solidFill>
                  <a:srgbClr val="000000"/>
                </a:solidFill>
                <a:latin typeface="Calibri Light"/>
                <a:cs typeface="Calibri Light"/>
              </a:rPr>
              <a:t>Requirement</a:t>
            </a:r>
            <a:r>
              <a:rPr sz="36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Analysis</a:t>
            </a:r>
            <a:r>
              <a:rPr sz="36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>
                <a:solidFill>
                  <a:srgbClr val="000000"/>
                </a:solidFill>
                <a:latin typeface="Calibri Light"/>
                <a:cs typeface="Calibri Light"/>
              </a:rPr>
              <a:t>–</a:t>
            </a:r>
            <a:r>
              <a:rPr sz="3600" spc="-1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-14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36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spc="-23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392" y="1150890"/>
            <a:ext cx="8438297" cy="70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x-y</a:t>
            </a:r>
            <a:r>
              <a:rPr sz="1800" spc="-62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 spc="-10">
                <a:solidFill>
                  <a:srgbClr val="29555D"/>
                </a:solidFill>
                <a:latin typeface="Calibri Light"/>
                <a:cs typeface="Calibri Light"/>
              </a:rPr>
              <a:t>relationship</a:t>
            </a:r>
            <a:r>
              <a:rPr sz="1800" spc="-46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regards</a:t>
            </a:r>
            <a:r>
              <a:rPr sz="1800" spc="-37">
                <a:solidFill>
                  <a:srgbClr val="29555D"/>
                </a:solidFill>
                <a:latin typeface="Calibri Light"/>
                <a:cs typeface="Calibri Light"/>
              </a:rPr>
              <a:t> </a:t>
            </a:r>
            <a:r>
              <a:rPr sz="1800">
                <a:solidFill>
                  <a:srgbClr val="29555D"/>
                </a:solidFill>
                <a:latin typeface="Calibri Light"/>
                <a:cs typeface="Calibri Light"/>
              </a:rPr>
              <a:t>of: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This</a:t>
            </a:r>
            <a:r>
              <a:rPr sz="1200" spc="-27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is the primal</a:t>
            </a:r>
            <a:r>
              <a:rPr sz="1200" spc="11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observation from the line</a:t>
            </a:r>
            <a:r>
              <a:rPr sz="1200" spc="-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graphs and the basis for</a:t>
            </a:r>
            <a:r>
              <a:rPr sz="1200" spc="10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users' more</a:t>
            </a:r>
          </a:p>
          <a:p>
            <a:pPr marL="0" marR="0">
              <a:lnSpc>
                <a:spcPts val="1464"/>
              </a:lnSpc>
              <a:spcBef>
                <a:spcPts val="143"/>
              </a:spcBef>
              <a:spcAft>
                <a:spcPct val="0"/>
              </a:spcAft>
            </a:pP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complicated usage</a:t>
            </a:r>
            <a:r>
              <a:rPr sz="1200" spc="-12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of line graphs. Should eventually lead to the design consideration of</a:t>
            </a:r>
            <a:r>
              <a:rPr sz="1200" spc="15">
                <a:solidFill>
                  <a:srgbClr val="3D808C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3D808C"/>
                </a:solidFill>
                <a:latin typeface="Calibri Light"/>
                <a:cs typeface="Calibri Light"/>
              </a:rPr>
              <a:t>Algorithm.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392" y="1793130"/>
            <a:ext cx="3678984" cy="415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7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Absolute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positions:</a:t>
            </a:r>
            <a:r>
              <a:rPr sz="1200" spc="-3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differences on y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4392" y="1976554"/>
            <a:ext cx="8796940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Relative</a:t>
            </a:r>
            <a:r>
              <a:rPr sz="1200" spc="-5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changes: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gradients or directions of</a:t>
            </a:r>
            <a:r>
              <a:rPr sz="1200" spc="1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a line in a certain interval</a:t>
            </a:r>
            <a:r>
              <a:rPr sz="1200" spc="29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(Kelley,</a:t>
            </a:r>
            <a:r>
              <a:rPr sz="1200" spc="-1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1997)</a:t>
            </a:r>
          </a:p>
          <a:p>
            <a:pPr marL="0" marR="0">
              <a:lnSpc>
                <a:spcPts val="144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Un-reorderable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/</a:t>
            </a:r>
            <a:r>
              <a:rPr sz="1200" spc="-2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independent</a:t>
            </a:r>
            <a:r>
              <a:rPr sz="1200" spc="-49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value</a:t>
            </a:r>
            <a:r>
              <a:rPr sz="1200" spc="-4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correspondence:</a:t>
            </a:r>
            <a:r>
              <a:rPr sz="1200" spc="-2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Both the afore mentioned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two are with respect of</a:t>
            </a:r>
          </a:p>
          <a:p>
            <a:pPr marL="172212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 (independent variable)'s</a:t>
            </a:r>
            <a:r>
              <a:rPr sz="1200" spc="2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specific</a:t>
            </a:r>
            <a:r>
              <a:rPr sz="1200" spc="-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range.</a:t>
            </a:r>
            <a:r>
              <a:rPr sz="1200" spc="1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(Kincaid, 2006)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4392" y="2708074"/>
            <a:ext cx="933980" cy="41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FF0000"/>
                </a:solidFill>
                <a:latin typeface="Calibri Light"/>
                <a:cs typeface="Calibri Light"/>
              </a:rPr>
              <a:t>-&gt;&gt; need 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4392" y="3074215"/>
            <a:ext cx="2838924" cy="414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Find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leading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3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relationships</a:t>
            </a:r>
            <a:r>
              <a:rPr sz="1200" spc="-43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4392" y="3257095"/>
            <a:ext cx="4991024" cy="78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73735" marR="0">
              <a:lnSpc>
                <a:spcPts val="1464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preserve the aforementioned</a:t>
            </a:r>
            <a:r>
              <a:rPr sz="1200" spc="18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three</a:t>
            </a:r>
            <a:r>
              <a:rPr sz="1200" spc="1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features</a:t>
            </a:r>
          </a:p>
          <a:p>
            <a:pPr marL="173735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Emphasis on partial similarities (as mentioned</a:t>
            </a:r>
            <a:r>
              <a:rPr sz="1200" spc="17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in INTRODUCTION)</a:t>
            </a:r>
          </a:p>
          <a:p>
            <a:pPr marL="0" marR="0">
              <a:lnSpc>
                <a:spcPts val="1439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sz="1200" spc="63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Observe</a:t>
            </a:r>
            <a:r>
              <a:rPr sz="1200" spc="-41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How</a:t>
            </a:r>
            <a:r>
              <a:rPr sz="1200" spc="-52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1200" spc="-34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the</a:t>
            </a:r>
            <a:r>
              <a:rPr sz="1200" spc="-55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obtained</a:t>
            </a:r>
            <a:r>
              <a:rPr sz="1200" spc="-5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x-y</a:t>
            </a:r>
            <a:r>
              <a:rPr sz="1200" spc="-4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relationship</a:t>
            </a:r>
            <a:r>
              <a:rPr sz="1200" spc="-46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1200">
                <a:solidFill>
                  <a:srgbClr val="000000"/>
                </a:solidFill>
                <a:latin typeface="Calibri Light"/>
                <a:cs typeface="Calibri Light"/>
              </a:rPr>
              <a:t>distribute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599</Paragraphs>
  <Slides>36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baseType="lpstr" size="37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0</LinksUpToDate>
  <SharedDoc>0</SharedDoc>
  <HyperlinksChanged>0</HyperlinksChanged>
  <Application>Aspose.Slides for .NET</Application>
  <AppVersion>16.1000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2018-10-16T16:26:08.918</cp:lastPrinted>
  <dcterms:created xsi:type="dcterms:W3CDTF">2018-10-16T08:26:08Z</dcterms:created>
  <dcterms:modified xsi:type="dcterms:W3CDTF">2018-10-16T08:26:35Z</dcterms:modified>
</cp:coreProperties>
</file>