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380" r:id="rId2"/>
    <p:sldId id="381" r:id="rId3"/>
    <p:sldId id="382" r:id="rId4"/>
    <p:sldId id="409" r:id="rId5"/>
    <p:sldId id="376" r:id="rId6"/>
    <p:sldId id="411" r:id="rId7"/>
    <p:sldId id="412" r:id="rId8"/>
    <p:sldId id="410" r:id="rId9"/>
    <p:sldId id="377" r:id="rId10"/>
    <p:sldId id="378" r:id="rId11"/>
    <p:sldId id="321" r:id="rId12"/>
    <p:sldId id="340" r:id="rId13"/>
    <p:sldId id="386" r:id="rId14"/>
    <p:sldId id="398" r:id="rId15"/>
    <p:sldId id="399" r:id="rId16"/>
    <p:sldId id="402" r:id="rId17"/>
    <p:sldId id="403" r:id="rId18"/>
    <p:sldId id="418" r:id="rId19"/>
    <p:sldId id="271" r:id="rId20"/>
    <p:sldId id="397" r:id="rId21"/>
    <p:sldId id="407" r:id="rId22"/>
    <p:sldId id="342" r:id="rId23"/>
    <p:sldId id="404" r:id="rId24"/>
    <p:sldId id="406" r:id="rId25"/>
    <p:sldId id="419" r:id="rId26"/>
    <p:sldId id="405" r:id="rId27"/>
    <p:sldId id="408" r:id="rId28"/>
    <p:sldId id="278" r:id="rId29"/>
    <p:sldId id="414" r:id="rId30"/>
    <p:sldId id="413" r:id="rId31"/>
    <p:sldId id="393" r:id="rId32"/>
    <p:sldId id="415" r:id="rId33"/>
    <p:sldId id="394" r:id="rId34"/>
    <p:sldId id="333" r:id="rId35"/>
    <p:sldId id="417" r:id="rId36"/>
    <p:sldId id="416" r:id="rId37"/>
  </p:sldIdLst>
  <p:sldSz cx="6858000" cy="9144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52C"/>
    <a:srgbClr val="F3472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0" autoAdjust="0"/>
    <p:restoredTop sz="92733" autoAdjust="0"/>
  </p:normalViewPr>
  <p:slideViewPr>
    <p:cSldViewPr snapToGrid="0">
      <p:cViewPr>
        <p:scale>
          <a:sx n="60" d="100"/>
          <a:sy n="60" d="100"/>
        </p:scale>
        <p:origin x="-1530"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9AC52-6D8B-4468-A5A7-701C3CFC4C73}" type="datetimeFigureOut">
              <a:rPr lang="zh-TW" altLang="en-US" smtClean="0"/>
              <a:t>2017/8/11</a:t>
            </a:fld>
            <a:endParaRPr lang="zh-TW" altLang="en-US"/>
          </a:p>
        </p:txBody>
      </p:sp>
      <p:sp>
        <p:nvSpPr>
          <p:cNvPr id="4" name="投影片圖像版面配置區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26684-4F8C-4C83-8739-7D29C99965C8}" type="slidenum">
              <a:rPr lang="zh-TW" altLang="en-US" smtClean="0"/>
              <a:t>‹#›</a:t>
            </a:fld>
            <a:endParaRPr lang="zh-TW" altLang="en-US"/>
          </a:p>
        </p:txBody>
      </p:sp>
    </p:spTree>
    <p:extLst>
      <p:ext uri="{BB962C8B-B14F-4D97-AF65-F5344CB8AC3E}">
        <p14:creationId xmlns:p14="http://schemas.microsoft.com/office/powerpoint/2010/main" val="30734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B026684-4F8C-4C83-8739-7D29C99965C8}" type="slidenum">
              <a:rPr lang="zh-TW" altLang="en-US" smtClean="0"/>
              <a:t>1</a:t>
            </a:fld>
            <a:endParaRPr lang="zh-TW" altLang="en-US"/>
          </a:p>
        </p:txBody>
      </p:sp>
    </p:spTree>
    <p:extLst>
      <p:ext uri="{BB962C8B-B14F-4D97-AF65-F5344CB8AC3E}">
        <p14:creationId xmlns:p14="http://schemas.microsoft.com/office/powerpoint/2010/main" val="216930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B026684-4F8C-4C83-8739-7D29C99965C8}" type="slidenum">
              <a:rPr lang="zh-TW" altLang="en-US" smtClean="0"/>
              <a:t>2</a:t>
            </a:fld>
            <a:endParaRPr lang="zh-TW" altLang="en-US"/>
          </a:p>
        </p:txBody>
      </p:sp>
    </p:spTree>
    <p:extLst>
      <p:ext uri="{BB962C8B-B14F-4D97-AF65-F5344CB8AC3E}">
        <p14:creationId xmlns:p14="http://schemas.microsoft.com/office/powerpoint/2010/main" val="244642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B026684-4F8C-4C83-8739-7D29C99965C8}" type="slidenum">
              <a:rPr lang="zh-TW" altLang="en-US" smtClean="0"/>
              <a:t>3</a:t>
            </a:fld>
            <a:endParaRPr lang="zh-TW" altLang="en-US"/>
          </a:p>
        </p:txBody>
      </p:sp>
    </p:spTree>
    <p:extLst>
      <p:ext uri="{BB962C8B-B14F-4D97-AF65-F5344CB8AC3E}">
        <p14:creationId xmlns:p14="http://schemas.microsoft.com/office/powerpoint/2010/main" val="204000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B026684-4F8C-4C83-8739-7D29C99965C8}" type="slidenum">
              <a:rPr lang="zh-TW" altLang="en-US" smtClean="0"/>
              <a:t>4</a:t>
            </a:fld>
            <a:endParaRPr lang="zh-TW" altLang="en-US"/>
          </a:p>
        </p:txBody>
      </p:sp>
    </p:spTree>
    <p:extLst>
      <p:ext uri="{BB962C8B-B14F-4D97-AF65-F5344CB8AC3E}">
        <p14:creationId xmlns:p14="http://schemas.microsoft.com/office/powerpoint/2010/main" val="216930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129660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306460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400761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420079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201806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252018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3340100"/>
            <a:ext cx="2901255" cy="491278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3340100"/>
            <a:ext cx="2915543" cy="491278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37486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114655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380501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8491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AC39F87-CA09-4FAD-BA90-626513520EFD}" type="datetimeFigureOut">
              <a:rPr lang="zh-TW" altLang="en-US" smtClean="0"/>
              <a:t>2017/8/11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379595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AC39F87-CA09-4FAD-BA90-626513520EFD}" type="datetimeFigureOut">
              <a:rPr lang="zh-TW" altLang="en-US" smtClean="0"/>
              <a:t>2017/8/11</a:t>
            </a:fld>
            <a:endParaRPr lang="zh-TW"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FFF30BF-C6A8-4D21-B5AE-FE133EA22F7A}" type="slidenum">
              <a:rPr lang="zh-TW" altLang="en-US" smtClean="0"/>
              <a:t>‹#›</a:t>
            </a:fld>
            <a:endParaRPr lang="zh-TW" altLang="en-US"/>
          </a:p>
        </p:txBody>
      </p:sp>
    </p:spTree>
    <p:extLst>
      <p:ext uri="{BB962C8B-B14F-4D97-AF65-F5344CB8AC3E}">
        <p14:creationId xmlns:p14="http://schemas.microsoft.com/office/powerpoint/2010/main" val="2808584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2.xml"/><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slide" Target="slide9.xml"/><Relationship Id="rId12"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image" Target="../media/image3.jpeg"/><Relationship Id="rId5" Type="http://schemas.openxmlformats.org/officeDocument/2006/relationships/image" Target="../media/image2.png"/><Relationship Id="rId10" Type="http://schemas.openxmlformats.org/officeDocument/2006/relationships/slide" Target="slide5.xml"/><Relationship Id="rId4" Type="http://schemas.openxmlformats.org/officeDocument/2006/relationships/slide" Target="slide12.xml"/><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2.xml"/><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5.jp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slide" Target="slide11.xml"/><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image" Target="../media/image17.png"/><Relationship Id="rId5" Type="http://schemas.openxmlformats.org/officeDocument/2006/relationships/image" Target="../media/image2.png"/><Relationship Id="rId10" Type="http://schemas.openxmlformats.org/officeDocument/2006/relationships/image" Target="../media/image16.png"/><Relationship Id="rId4" Type="http://schemas.openxmlformats.org/officeDocument/2006/relationships/slide" Target="slide12.xm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slide" Target="slide11.xml"/><Relationship Id="rId3" Type="http://schemas.openxmlformats.org/officeDocument/2006/relationships/slide" Target="slide26.xml"/><Relationship Id="rId7" Type="http://schemas.openxmlformats.org/officeDocument/2006/relationships/slide" Target="slide30.xml"/><Relationship Id="rId12"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jpg"/><Relationship Id="rId11" Type="http://schemas.openxmlformats.org/officeDocument/2006/relationships/image" Target="../media/image2.png"/><Relationship Id="rId5" Type="http://schemas.openxmlformats.org/officeDocument/2006/relationships/slide" Target="slide28.xml"/><Relationship Id="rId10" Type="http://schemas.openxmlformats.org/officeDocument/2006/relationships/slide" Target="slide12.xml"/><Relationship Id="rId4" Type="http://schemas.openxmlformats.org/officeDocument/2006/relationships/image" Target="../media/image20.jpg"/><Relationship Id="rId9" Type="http://schemas.openxmlformats.org/officeDocument/2006/relationships/image" Target="../media/image5.jpg"/><Relationship Id="rId1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png"/><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slide" Target="slide3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jp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jp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slide" Target="slide21.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slide" Target="slide9.xml"/><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12"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slide" Target="slide28.xml"/><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slide" Target="slide9.xml"/><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10" Type="http://schemas.openxmlformats.org/officeDocument/2006/relationships/slide" Target="slide21.xml"/><Relationship Id="rId4" Type="http://schemas.openxmlformats.org/officeDocument/2006/relationships/slide" Target="slide9.xml"/><Relationship Id="rId9"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slide" Target="slide29.xml"/><Relationship Id="rId12" Type="http://schemas.openxmlformats.org/officeDocument/2006/relationships/image" Target="../media/image29.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slide" Target="slide9.xml"/><Relationship Id="rId5" Type="http://schemas.openxmlformats.org/officeDocument/2006/relationships/image" Target="../media/image26.pn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slide" Target="slide28.xml"/></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9.xml"/><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png"/><Relationship Id="rId7"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slide" Target="slide32.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slide" Target="slide9.xml"/><Relationship Id="rId10" Type="http://schemas.openxmlformats.org/officeDocument/2006/relationships/slide" Target="slide11.xml"/><Relationship Id="rId4" Type="http://schemas.openxmlformats.org/officeDocument/2006/relationships/image" Target="../media/image5.jp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slide" Target="slide9.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slide" Target="slide9.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slide" Target="slide9.xm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jpeg"/><Relationship Id="rId7" Type="http://schemas.openxmlformats.org/officeDocument/2006/relationships/image" Target="../media/image30.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39.jpeg"/><Relationship Id="rId11" Type="http://schemas.openxmlformats.org/officeDocument/2006/relationships/image" Target="../media/image2.png"/><Relationship Id="rId5" Type="http://schemas.openxmlformats.org/officeDocument/2006/relationships/image" Target="../media/image38.jpeg"/><Relationship Id="rId10" Type="http://schemas.openxmlformats.org/officeDocument/2006/relationships/slide" Target="slide32.xml"/><Relationship Id="rId4" Type="http://schemas.openxmlformats.org/officeDocument/2006/relationships/image" Target="../media/image37.jpeg"/><Relationship Id="rId9" Type="http://schemas.openxmlformats.org/officeDocument/2006/relationships/image" Target="../media/image1.png"/></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32.xml"/></Relationships>
</file>

<file path=ppt/slides/_rels/slide36.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8.jpe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image" Target="../media/image5.jpg"/><Relationship Id="rId10" Type="http://schemas.openxmlformats.org/officeDocument/2006/relationships/image" Target="../media/image30.png"/><Relationship Id="rId4" Type="http://schemas.openxmlformats.org/officeDocument/2006/relationships/image" Target="../media/image37.jpe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1.png"/><Relationship Id="rId7"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image" Target="../media/image2.png"/><Relationship Id="rId10" Type="http://schemas.openxmlformats.org/officeDocument/2006/relationships/slide" Target="slide5.xml"/><Relationship Id="rId4" Type="http://schemas.openxmlformats.org/officeDocument/2006/relationships/slide" Target="slide12.xml"/><Relationship Id="rId9" Type="http://schemas.openxmlformats.org/officeDocument/2006/relationships/slide" Target="slide2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slide" Target="slide12.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流程圖: 程序 25"/>
          <p:cNvSpPr/>
          <p:nvPr/>
        </p:nvSpPr>
        <p:spPr>
          <a:xfrm>
            <a:off x="1" y="5200003"/>
            <a:ext cx="6858000" cy="1219108"/>
          </a:xfrm>
          <a:prstGeom prst="flowChartProcess">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pic>
        <p:nvPicPr>
          <p:cNvPr id="4" name="pasted-image.pdf"/>
          <p:cNvPicPr>
            <a:picLocks noChangeAspect="1"/>
          </p:cNvPicPr>
          <p:nvPr/>
        </p:nvPicPr>
        <p:blipFill>
          <a:blip r:embed="rId3">
            <a:extLst/>
          </a:blip>
          <a:stretch>
            <a:fillRect/>
          </a:stretch>
        </p:blipFill>
        <p:spPr>
          <a:xfrm>
            <a:off x="-18647" y="-5004"/>
            <a:ext cx="6876647" cy="358198"/>
          </a:xfrm>
          <a:prstGeom prst="rect">
            <a:avLst/>
          </a:prstGeom>
          <a:ln w="3175">
            <a:miter lim="400000"/>
          </a:ln>
        </p:spPr>
      </p:pic>
      <p:pic>
        <p:nvPicPr>
          <p:cNvPr id="137" name="圖片 13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138" name="橢圓 137"/>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34" name="矩形 33">
            <a:hlinkClick r:id="rId6" action="ppaction://hlinksldjump"/>
          </p:cNvPr>
          <p:cNvSpPr/>
          <p:nvPr/>
        </p:nvSpPr>
        <p:spPr>
          <a:xfrm>
            <a:off x="321903" y="1031731"/>
            <a:ext cx="800219" cy="461665"/>
          </a:xfrm>
          <a:prstGeom prst="rect">
            <a:avLst/>
          </a:prstGeom>
        </p:spPr>
        <p:txBody>
          <a:bodyPr wrap="none">
            <a:spAutoFit/>
          </a:bodyPr>
          <a:lstStyle/>
          <a:p>
            <a:r>
              <a:rPr lang="zh-TW" altLang="en-US" sz="2400" b="1" dirty="0" smtClean="0"/>
              <a:t>首頁</a:t>
            </a:r>
            <a:endParaRPr lang="en-US" altLang="zh-TW" sz="2400" b="1" dirty="0" smtClean="0"/>
          </a:p>
        </p:txBody>
      </p:sp>
      <p:sp>
        <p:nvSpPr>
          <p:cNvPr id="44" name="矩形 43"/>
          <p:cNvSpPr/>
          <p:nvPr/>
        </p:nvSpPr>
        <p:spPr>
          <a:xfrm flipV="1">
            <a:off x="3311" y="1562595"/>
            <a:ext cx="1453680" cy="63033"/>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86" name="矩形 85">
            <a:hlinkClick r:id="rId7" action="ppaction://hlinksldjump"/>
          </p:cNvPr>
          <p:cNvSpPr/>
          <p:nvPr/>
        </p:nvSpPr>
        <p:spPr>
          <a:xfrm>
            <a:off x="1558640" y="1036430"/>
            <a:ext cx="2031325" cy="461665"/>
          </a:xfrm>
          <a:prstGeom prst="rect">
            <a:avLst/>
          </a:prstGeom>
        </p:spPr>
        <p:txBody>
          <a:bodyPr wrap="none">
            <a:spAutoFit/>
          </a:bodyPr>
          <a:lstStyle/>
          <a:p>
            <a:r>
              <a:rPr lang="zh-TW" altLang="en-US" sz="2400" b="1" dirty="0"/>
              <a:t>住戶資料管理</a:t>
            </a:r>
            <a:endParaRPr lang="en-US" altLang="zh-TW" sz="2400" b="1" dirty="0" smtClean="0"/>
          </a:p>
        </p:txBody>
      </p:sp>
      <p:sp>
        <p:nvSpPr>
          <p:cNvPr id="89" name="矩形 88">
            <a:hlinkClick r:id="rId8" action="ppaction://hlinksldjump"/>
          </p:cNvPr>
          <p:cNvSpPr/>
          <p:nvPr/>
        </p:nvSpPr>
        <p:spPr>
          <a:xfrm>
            <a:off x="3785680" y="1005785"/>
            <a:ext cx="1415772" cy="461665"/>
          </a:xfrm>
          <a:prstGeom prst="rect">
            <a:avLst/>
          </a:prstGeom>
        </p:spPr>
        <p:txBody>
          <a:bodyPr wrap="none">
            <a:spAutoFit/>
          </a:bodyPr>
          <a:lstStyle/>
          <a:p>
            <a:r>
              <a:rPr lang="zh-TW" altLang="en-US" sz="2400" b="1" dirty="0"/>
              <a:t>包裹管理</a:t>
            </a:r>
            <a:endParaRPr lang="en-US" altLang="zh-TW" sz="2400" b="1" dirty="0" smtClean="0"/>
          </a:p>
        </p:txBody>
      </p:sp>
      <p:sp>
        <p:nvSpPr>
          <p:cNvPr id="114" name="矩形 113">
            <a:hlinkClick r:id="rId9" action="ppaction://hlinksldjump"/>
          </p:cNvPr>
          <p:cNvSpPr/>
          <p:nvPr/>
        </p:nvSpPr>
        <p:spPr>
          <a:xfrm>
            <a:off x="5292362" y="1004346"/>
            <a:ext cx="1415772" cy="461665"/>
          </a:xfrm>
          <a:prstGeom prst="rect">
            <a:avLst/>
          </a:prstGeom>
        </p:spPr>
        <p:txBody>
          <a:bodyPr wrap="none">
            <a:spAutoFit/>
          </a:bodyPr>
          <a:lstStyle/>
          <a:p>
            <a:r>
              <a:rPr lang="zh-TW" altLang="en-US" sz="2400" b="1" dirty="0" smtClean="0"/>
              <a:t>我的訊息</a:t>
            </a:r>
            <a:endParaRPr lang="en-US" altLang="zh-TW" sz="2400" b="1" dirty="0" smtClean="0"/>
          </a:p>
        </p:txBody>
      </p:sp>
      <p:sp>
        <p:nvSpPr>
          <p:cNvPr id="144" name="矩形 143"/>
          <p:cNvSpPr/>
          <p:nvPr/>
        </p:nvSpPr>
        <p:spPr>
          <a:xfrm>
            <a:off x="760863" y="451668"/>
            <a:ext cx="1415772" cy="461665"/>
          </a:xfrm>
          <a:prstGeom prst="rect">
            <a:avLst/>
          </a:prstGeom>
        </p:spPr>
        <p:txBody>
          <a:bodyPr wrap="none">
            <a:spAutoFit/>
          </a:bodyPr>
          <a:lstStyle/>
          <a:p>
            <a:r>
              <a:rPr lang="zh-TW" altLang="en-US" sz="2400" b="1" dirty="0" smtClean="0"/>
              <a:t>晶華社區</a:t>
            </a:r>
            <a:endParaRPr lang="en-US" altLang="zh-TW" sz="2400" b="1" dirty="0" smtClean="0"/>
          </a:p>
        </p:txBody>
      </p:sp>
      <p:pic>
        <p:nvPicPr>
          <p:cNvPr id="147" name="圖片 146">
            <a:hlinkClick r:id="rId8"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66" name="流程圖: 程序 65">
            <a:hlinkClick r:id="rId10" action="ppaction://hlinksldjump"/>
          </p:cNvPr>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程序 66">
            <a:hlinkClick r:id="rId10" action="ppaction://hlinksldjump"/>
          </p:cNvPr>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流程圖: 程序 67">
            <a:hlinkClick r:id="rId10" action="ppaction://hlinksldjump"/>
          </p:cNvPr>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1010652" y="6915387"/>
            <a:ext cx="2492461" cy="461665"/>
          </a:xfrm>
          <a:prstGeom prst="rect">
            <a:avLst/>
          </a:prstGeom>
        </p:spPr>
        <p:txBody>
          <a:bodyPr wrap="square">
            <a:spAutoFit/>
          </a:bodyPr>
          <a:lstStyle/>
          <a:p>
            <a:r>
              <a:rPr lang="zh-TW" altLang="en-US" sz="2400" b="1" dirty="0" smtClean="0"/>
              <a:t>預約審核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
        <p:nvSpPr>
          <p:cNvPr id="79" name="矩形 78"/>
          <p:cNvSpPr/>
          <p:nvPr/>
        </p:nvSpPr>
        <p:spPr>
          <a:xfrm>
            <a:off x="3729748" y="7811255"/>
            <a:ext cx="2069797" cy="461665"/>
          </a:xfrm>
          <a:prstGeom prst="rect">
            <a:avLst/>
          </a:prstGeom>
        </p:spPr>
        <p:txBody>
          <a:bodyPr wrap="none">
            <a:spAutoFit/>
          </a:bodyPr>
          <a:lstStyle/>
          <a:p>
            <a:r>
              <a:rPr lang="zh-TW" altLang="en-US" sz="2400" b="1" dirty="0" smtClean="0"/>
              <a:t>新</a:t>
            </a:r>
            <a:r>
              <a:rPr lang="zh-TW" altLang="en-US" sz="2400" b="1" dirty="0"/>
              <a:t>訊息</a:t>
            </a:r>
            <a:r>
              <a:rPr lang="en-US" altLang="zh-TW" sz="2400" b="1" dirty="0" smtClean="0"/>
              <a:t>:</a:t>
            </a:r>
            <a:r>
              <a:rPr lang="zh-TW" altLang="en-US" sz="2400" b="1" dirty="0" smtClean="0"/>
              <a:t>  </a:t>
            </a:r>
            <a:r>
              <a:rPr lang="en-US" altLang="zh-TW" sz="2400" b="1" dirty="0" smtClean="0"/>
              <a:t>5</a:t>
            </a:r>
            <a:r>
              <a:rPr lang="zh-TW" altLang="en-US" sz="2400" b="1" dirty="0" smtClean="0"/>
              <a:t>    封</a:t>
            </a:r>
            <a:endParaRPr lang="en-US" altLang="zh-TW" sz="2400" b="1" dirty="0" smtClean="0"/>
          </a:p>
        </p:txBody>
      </p:sp>
      <p:sp>
        <p:nvSpPr>
          <p:cNvPr id="80" name="矩形 79"/>
          <p:cNvSpPr/>
          <p:nvPr/>
        </p:nvSpPr>
        <p:spPr>
          <a:xfrm>
            <a:off x="1010652" y="7831141"/>
            <a:ext cx="2377574" cy="461665"/>
          </a:xfrm>
          <a:prstGeom prst="rect">
            <a:avLst/>
          </a:prstGeom>
        </p:spPr>
        <p:txBody>
          <a:bodyPr wrap="none">
            <a:spAutoFit/>
          </a:bodyPr>
          <a:lstStyle/>
          <a:p>
            <a:r>
              <a:rPr lang="zh-TW" altLang="en-US" sz="2400" b="1" dirty="0" smtClean="0"/>
              <a:t>維修審核</a:t>
            </a:r>
            <a:r>
              <a:rPr lang="en-US" altLang="zh-TW" sz="2400" b="1" dirty="0" smtClean="0"/>
              <a:t>:</a:t>
            </a:r>
            <a:r>
              <a:rPr lang="zh-TW" altLang="en-US" sz="2400" b="1" dirty="0" smtClean="0"/>
              <a:t>   </a:t>
            </a:r>
            <a:r>
              <a:rPr lang="en-US" altLang="zh-TW" sz="2400" b="1" dirty="0" smtClean="0"/>
              <a:t>5</a:t>
            </a:r>
            <a:r>
              <a:rPr lang="zh-TW" altLang="en-US" sz="2400" b="1" dirty="0" smtClean="0"/>
              <a:t>   </a:t>
            </a:r>
            <a:r>
              <a:rPr lang="zh-TW" altLang="en-US" sz="2400" b="1" dirty="0"/>
              <a:t>件</a:t>
            </a:r>
            <a:endParaRPr lang="en-US" altLang="zh-TW" sz="2400" b="1" dirty="0" smtClean="0"/>
          </a:p>
        </p:txBody>
      </p:sp>
      <p:pic>
        <p:nvPicPr>
          <p:cNvPr id="22" name="圖片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1640564"/>
            <a:ext cx="6858000" cy="4191599"/>
          </a:xfrm>
          <a:prstGeom prst="rect">
            <a:avLst/>
          </a:prstGeom>
        </p:spPr>
      </p:pic>
      <p:sp>
        <p:nvSpPr>
          <p:cNvPr id="109" name="流程圖: 接點 108">
            <a:hlinkClick r:id="rId7" action="ppaction://hlinksldjump"/>
          </p:cNvPr>
          <p:cNvSpPr/>
          <p:nvPr/>
        </p:nvSpPr>
        <p:spPr>
          <a:xfrm flipH="1" flipV="1">
            <a:off x="5503659" y="5572042"/>
            <a:ext cx="120770" cy="121730"/>
          </a:xfrm>
          <a:prstGeom prst="flowChartConnector">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流程圖: 接點 111">
            <a:hlinkClick r:id="rId7" action="ppaction://hlinksldjump"/>
          </p:cNvPr>
          <p:cNvSpPr/>
          <p:nvPr/>
        </p:nvSpPr>
        <p:spPr>
          <a:xfrm flipH="1" flipV="1">
            <a:off x="5700369"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流程圖: 接點 114">
            <a:hlinkClick r:id="rId7" action="ppaction://hlinksldjump"/>
          </p:cNvPr>
          <p:cNvSpPr/>
          <p:nvPr/>
        </p:nvSpPr>
        <p:spPr>
          <a:xfrm flipH="1" flipV="1">
            <a:off x="591564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流程圖: 接點 115">
            <a:hlinkClick r:id="rId7" action="ppaction://hlinksldjump"/>
          </p:cNvPr>
          <p:cNvSpPr/>
          <p:nvPr/>
        </p:nvSpPr>
        <p:spPr>
          <a:xfrm flipH="1" flipV="1">
            <a:off x="611235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流程圖: 接點 116">
            <a:hlinkClick r:id="rId7" action="ppaction://hlinksldjump"/>
          </p:cNvPr>
          <p:cNvSpPr/>
          <p:nvPr/>
        </p:nvSpPr>
        <p:spPr>
          <a:xfrm flipH="1" flipV="1">
            <a:off x="634109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流程圖: 接點 117">
            <a:hlinkClick r:id="rId7" action="ppaction://hlinksldjump"/>
          </p:cNvPr>
          <p:cNvSpPr/>
          <p:nvPr/>
        </p:nvSpPr>
        <p:spPr>
          <a:xfrm flipH="1" flipV="1">
            <a:off x="653780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矩形 118"/>
          <p:cNvSpPr/>
          <p:nvPr/>
        </p:nvSpPr>
        <p:spPr>
          <a:xfrm>
            <a:off x="120829" y="5904692"/>
            <a:ext cx="6093411" cy="461665"/>
          </a:xfrm>
          <a:prstGeom prst="rect">
            <a:avLst/>
          </a:prstGeom>
        </p:spPr>
        <p:txBody>
          <a:bodyPr wrap="square">
            <a:spAutoFit/>
          </a:bodyPr>
          <a:lstStyle/>
          <a:p>
            <a:r>
              <a:rPr lang="zh-TW" altLang="en-US" sz="2400" dirty="0" smtClean="0"/>
              <a:t>演唱會好好聽  杰倫我愛你 </a:t>
            </a:r>
            <a:endParaRPr lang="en-US" altLang="zh-TW" sz="2400" dirty="0" smtClean="0"/>
          </a:p>
        </p:txBody>
      </p:sp>
      <p:pic>
        <p:nvPicPr>
          <p:cNvPr id="122" name="圖片 121">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17259" y="3114152"/>
            <a:ext cx="399797" cy="676800"/>
          </a:xfrm>
          <a:prstGeom prst="rect">
            <a:avLst/>
          </a:prstGeom>
        </p:spPr>
      </p:pic>
      <p:pic>
        <p:nvPicPr>
          <p:cNvPr id="123" name="圖片 122">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a:off x="120829" y="3260992"/>
            <a:ext cx="399797" cy="676800"/>
          </a:xfrm>
          <a:prstGeom prst="rect">
            <a:avLst/>
          </a:prstGeom>
        </p:spPr>
      </p:pic>
      <p:sp>
        <p:nvSpPr>
          <p:cNvPr id="129" name="矩形 128"/>
          <p:cNvSpPr/>
          <p:nvPr/>
        </p:nvSpPr>
        <p:spPr>
          <a:xfrm>
            <a:off x="231359" y="7205983"/>
            <a:ext cx="688009" cy="1077218"/>
          </a:xfrm>
          <a:prstGeom prst="rect">
            <a:avLst/>
          </a:prstGeom>
        </p:spPr>
        <p:txBody>
          <a:bodyPr wrap="none">
            <a:spAutoFit/>
          </a:bodyPr>
          <a:lstStyle/>
          <a:p>
            <a:r>
              <a:rPr lang="zh-TW" altLang="en-US" sz="3200" b="1" dirty="0" smtClean="0">
                <a:solidFill>
                  <a:schemeClr val="accent5">
                    <a:lumMod val="75000"/>
                  </a:schemeClr>
                </a:solidFill>
              </a:rPr>
              <a:t>快</a:t>
            </a:r>
            <a:endParaRPr lang="en-US" altLang="zh-TW" sz="4000" b="1" dirty="0" smtClean="0">
              <a:solidFill>
                <a:schemeClr val="accent5">
                  <a:lumMod val="75000"/>
                </a:schemeClr>
              </a:solidFill>
            </a:endParaRPr>
          </a:p>
          <a:p>
            <a:r>
              <a:rPr lang="zh-TW" altLang="en-US" sz="3200" b="1" dirty="0" smtClean="0">
                <a:solidFill>
                  <a:schemeClr val="accent5">
                    <a:lumMod val="75000"/>
                  </a:schemeClr>
                </a:solidFill>
              </a:rPr>
              <a:t>訊 </a:t>
            </a:r>
            <a:endParaRPr lang="en-US" altLang="zh-TW" sz="3200" b="1" dirty="0" smtClean="0">
              <a:solidFill>
                <a:schemeClr val="accent5">
                  <a:lumMod val="75000"/>
                </a:schemeClr>
              </a:solidFill>
            </a:endParaRPr>
          </a:p>
        </p:txBody>
      </p:sp>
      <p:sp>
        <p:nvSpPr>
          <p:cNvPr id="36" name="矩形 35"/>
          <p:cNvSpPr/>
          <p:nvPr/>
        </p:nvSpPr>
        <p:spPr>
          <a:xfrm>
            <a:off x="3670175" y="6899345"/>
            <a:ext cx="3104489" cy="461665"/>
          </a:xfrm>
          <a:prstGeom prst="rect">
            <a:avLst/>
          </a:prstGeom>
        </p:spPr>
        <p:txBody>
          <a:bodyPr wrap="square">
            <a:spAutoFit/>
          </a:bodyPr>
          <a:lstStyle/>
          <a:p>
            <a:r>
              <a:rPr lang="zh-TW" altLang="en-US" sz="2400" b="1" dirty="0"/>
              <a:t>違規</a:t>
            </a:r>
            <a:r>
              <a:rPr lang="zh-TW" altLang="en-US" sz="2400" b="1" dirty="0" smtClean="0"/>
              <a:t>文章審核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Tree>
    <p:extLst>
      <p:ext uri="{BB962C8B-B14F-4D97-AF65-F5344CB8AC3E}">
        <p14:creationId xmlns:p14="http://schemas.microsoft.com/office/powerpoint/2010/main" val="4140943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702710" y="508795"/>
            <a:ext cx="1415772" cy="461665"/>
          </a:xfrm>
          <a:prstGeom prst="rect">
            <a:avLst/>
          </a:prstGeom>
        </p:spPr>
        <p:txBody>
          <a:bodyPr wrap="none">
            <a:spAutoFit/>
          </a:bodyPr>
          <a:lstStyle/>
          <a:p>
            <a:r>
              <a:rPr lang="zh-TW" altLang="en-US" sz="2400" b="1" dirty="0" smtClean="0">
                <a:solidFill>
                  <a:schemeClr val="bg1"/>
                </a:solidFill>
              </a:rPr>
              <a:t>更改密碼</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1" name="矩形 20"/>
          <p:cNvSpPr/>
          <p:nvPr/>
        </p:nvSpPr>
        <p:spPr>
          <a:xfrm>
            <a:off x="644914" y="2130231"/>
            <a:ext cx="2015295" cy="461665"/>
          </a:xfrm>
          <a:prstGeom prst="rect">
            <a:avLst/>
          </a:prstGeom>
        </p:spPr>
        <p:txBody>
          <a:bodyPr wrap="none">
            <a:spAutoFit/>
          </a:bodyPr>
          <a:lstStyle/>
          <a:p>
            <a:r>
              <a:rPr lang="zh-TW" altLang="en-US" sz="2400" b="1" dirty="0" smtClean="0"/>
              <a:t>輸入舊密碼 </a:t>
            </a:r>
            <a:r>
              <a:rPr lang="en-US" altLang="zh-TW" sz="2400" b="1" dirty="0" smtClean="0"/>
              <a:t>:</a:t>
            </a:r>
            <a:r>
              <a:rPr lang="zh-TW" altLang="en-US" sz="2400" b="1" dirty="0" smtClean="0"/>
              <a:t>  </a:t>
            </a:r>
            <a:endParaRPr lang="en-US" altLang="zh-TW" sz="2400" b="1" dirty="0"/>
          </a:p>
        </p:txBody>
      </p:sp>
      <p:cxnSp>
        <p:nvCxnSpPr>
          <p:cNvPr id="22" name="直線接點 21"/>
          <p:cNvCxnSpPr/>
          <p:nvPr/>
        </p:nvCxnSpPr>
        <p:spPr>
          <a:xfrm>
            <a:off x="2660209" y="2518006"/>
            <a:ext cx="3479016" cy="1836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4" name="矩形 23"/>
          <p:cNvSpPr/>
          <p:nvPr/>
        </p:nvSpPr>
        <p:spPr>
          <a:xfrm>
            <a:off x="676178" y="3032392"/>
            <a:ext cx="2015295" cy="461665"/>
          </a:xfrm>
          <a:prstGeom prst="rect">
            <a:avLst/>
          </a:prstGeom>
        </p:spPr>
        <p:txBody>
          <a:bodyPr wrap="none">
            <a:spAutoFit/>
          </a:bodyPr>
          <a:lstStyle/>
          <a:p>
            <a:r>
              <a:rPr lang="zh-TW" altLang="en-US" sz="2400" b="1" dirty="0" smtClean="0"/>
              <a:t>輸入新密碼 </a:t>
            </a:r>
            <a:r>
              <a:rPr lang="en-US" altLang="zh-TW" sz="2400" b="1" dirty="0" smtClean="0"/>
              <a:t>:</a:t>
            </a:r>
            <a:r>
              <a:rPr lang="zh-TW" altLang="en-US" sz="2400" b="1" dirty="0" smtClean="0"/>
              <a:t>  </a:t>
            </a:r>
            <a:endParaRPr lang="en-US" altLang="zh-TW" sz="2400" b="1" dirty="0"/>
          </a:p>
        </p:txBody>
      </p:sp>
      <p:cxnSp>
        <p:nvCxnSpPr>
          <p:cNvPr id="25" name="直線接點 24"/>
          <p:cNvCxnSpPr/>
          <p:nvPr/>
        </p:nvCxnSpPr>
        <p:spPr>
          <a:xfrm>
            <a:off x="2691473" y="3420167"/>
            <a:ext cx="3479016" cy="1836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44914" y="3934553"/>
            <a:ext cx="2015295" cy="461665"/>
          </a:xfrm>
          <a:prstGeom prst="rect">
            <a:avLst/>
          </a:prstGeom>
        </p:spPr>
        <p:txBody>
          <a:bodyPr wrap="none">
            <a:spAutoFit/>
          </a:bodyPr>
          <a:lstStyle/>
          <a:p>
            <a:r>
              <a:rPr lang="zh-TW" altLang="en-US" sz="2400" b="1" dirty="0" smtClean="0"/>
              <a:t>確認新密碼 </a:t>
            </a:r>
            <a:r>
              <a:rPr lang="en-US" altLang="zh-TW" sz="2400" b="1" dirty="0" smtClean="0"/>
              <a:t>:</a:t>
            </a:r>
            <a:r>
              <a:rPr lang="zh-TW" altLang="en-US" sz="2400" b="1" dirty="0" smtClean="0"/>
              <a:t>  </a:t>
            </a:r>
            <a:endParaRPr lang="en-US" altLang="zh-TW" sz="2400" b="1" dirty="0"/>
          </a:p>
        </p:txBody>
      </p:sp>
      <p:cxnSp>
        <p:nvCxnSpPr>
          <p:cNvPr id="28" name="直線接點 27"/>
          <p:cNvCxnSpPr/>
          <p:nvPr/>
        </p:nvCxnSpPr>
        <p:spPr>
          <a:xfrm>
            <a:off x="2660209" y="4322328"/>
            <a:ext cx="3479016" cy="1836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9" name="圓角矩形 28">
            <a:hlinkClick r:id="rId4" action="ppaction://hlinksldjump"/>
          </p:cNvPr>
          <p:cNvSpPr/>
          <p:nvPr/>
        </p:nvSpPr>
        <p:spPr>
          <a:xfrm>
            <a:off x="594148" y="6419575"/>
            <a:ext cx="5576341" cy="1105487"/>
          </a:xfrm>
          <a:prstGeom prst="roundRect">
            <a:avLst/>
          </a:prstGeom>
          <a:solidFill>
            <a:schemeClr val="accent6">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lstStyle/>
          <a:p>
            <a:endParaRPr lang="zh-TW" altLang="en-US" sz="2400" b="1" dirty="0">
              <a:solidFill>
                <a:schemeClr val="tx1"/>
              </a:solidFill>
            </a:endParaRPr>
          </a:p>
        </p:txBody>
      </p:sp>
      <p:sp>
        <p:nvSpPr>
          <p:cNvPr id="30" name="矩形 29"/>
          <p:cNvSpPr/>
          <p:nvPr/>
        </p:nvSpPr>
        <p:spPr>
          <a:xfrm>
            <a:off x="2982208" y="6741485"/>
            <a:ext cx="800219" cy="461665"/>
          </a:xfrm>
          <a:prstGeom prst="rect">
            <a:avLst/>
          </a:prstGeom>
        </p:spPr>
        <p:txBody>
          <a:bodyPr wrap="none">
            <a:spAutoFit/>
          </a:bodyPr>
          <a:lstStyle/>
          <a:p>
            <a:r>
              <a:rPr lang="zh-TW" altLang="en-US" sz="2400" b="1" dirty="0" smtClean="0"/>
              <a:t>送出</a:t>
            </a:r>
            <a:endParaRPr lang="en-US" altLang="zh-TW" sz="2400" b="1" dirty="0"/>
          </a:p>
        </p:txBody>
      </p:sp>
    </p:spTree>
    <p:extLst>
      <p:ext uri="{BB962C8B-B14F-4D97-AF65-F5344CB8AC3E}">
        <p14:creationId xmlns:p14="http://schemas.microsoft.com/office/powerpoint/2010/main" val="3117032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grpSp>
        <p:nvGrpSpPr>
          <p:cNvPr id="51" name="群組 50"/>
          <p:cNvGrpSpPr/>
          <p:nvPr/>
        </p:nvGrpSpPr>
        <p:grpSpPr>
          <a:xfrm>
            <a:off x="0" y="5814368"/>
            <a:ext cx="6858000" cy="898134"/>
            <a:chOff x="0" y="4319451"/>
            <a:chExt cx="6858000" cy="898134"/>
          </a:xfrm>
          <a:solidFill>
            <a:schemeClr val="bg1"/>
          </a:solidFill>
        </p:grpSpPr>
        <p:sp>
          <p:nvSpPr>
            <p:cNvPr id="52" name="圓角矩形 51">
              <a:hlinkClick r:id="rId3" action="ppaction://hlinksldjump"/>
            </p:cNvPr>
            <p:cNvSpPr/>
            <p:nvPr/>
          </p:nvSpPr>
          <p:spPr>
            <a:xfrm>
              <a:off x="0" y="4319451"/>
              <a:ext cx="6858000" cy="898134"/>
            </a:xfrm>
            <a:prstGeom prst="roundRect">
              <a:avLst/>
            </a:prstGeom>
            <a:grpFill/>
          </p:spPr>
          <p:style>
            <a:lnRef idx="2">
              <a:schemeClr val="accent3"/>
            </a:lnRef>
            <a:fillRef idx="1">
              <a:schemeClr val="lt1"/>
            </a:fillRef>
            <a:effectRef idx="0">
              <a:schemeClr val="accent3"/>
            </a:effectRef>
            <a:fontRef idx="minor">
              <a:schemeClr val="dk1"/>
            </a:fontRef>
          </p:style>
          <p:txBody>
            <a:bodyPr rtlCol="0" anchor="ctr"/>
            <a:lstStyle/>
            <a:p>
              <a:r>
                <a:rPr lang="en-US" altLang="zh-TW" dirty="0">
                  <a:solidFill>
                    <a:schemeClr val="tx1"/>
                  </a:solidFill>
                </a:rPr>
                <a:t>	</a:t>
              </a:r>
              <a:endParaRPr lang="zh-TW" altLang="en-US" sz="1600" dirty="0">
                <a:solidFill>
                  <a:schemeClr val="tx1"/>
                </a:solidFill>
              </a:endParaRPr>
            </a:p>
          </p:txBody>
        </p:sp>
        <p:sp>
          <p:nvSpPr>
            <p:cNvPr id="53" name="矩形 52"/>
            <p:cNvSpPr/>
            <p:nvPr/>
          </p:nvSpPr>
          <p:spPr>
            <a:xfrm>
              <a:off x="280736" y="4344537"/>
              <a:ext cx="2014743" cy="803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rPr>
                <a:t>黑名單</a:t>
              </a:r>
              <a:r>
                <a:rPr lang="en-US" altLang="zh-TW" sz="2400" b="1" dirty="0">
                  <a:solidFill>
                    <a:schemeClr val="tx1"/>
                  </a:solidFill>
                </a:rPr>
                <a:t>(99)</a:t>
              </a:r>
              <a:endParaRPr lang="zh-TW" altLang="en-US" sz="2400" b="1" dirty="0">
                <a:solidFill>
                  <a:schemeClr val="tx1"/>
                </a:solidFill>
              </a:endParaRPr>
            </a:p>
          </p:txBody>
        </p:sp>
        <p:sp>
          <p:nvSpPr>
            <p:cNvPr id="54" name="矩形 53"/>
            <p:cNvSpPr/>
            <p:nvPr/>
          </p:nvSpPr>
          <p:spPr>
            <a:xfrm>
              <a:off x="3984234" y="4366736"/>
              <a:ext cx="2014743" cy="803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sp>
        <p:nvSpPr>
          <p:cNvPr id="31" name="矩形 30"/>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32" name="圖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34" name="圖片 33">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2613" y="478011"/>
            <a:ext cx="576271" cy="576271"/>
          </a:xfrm>
          <a:prstGeom prst="rect">
            <a:avLst/>
          </a:prstGeom>
        </p:spPr>
      </p:pic>
      <p:sp>
        <p:nvSpPr>
          <p:cNvPr id="35" name="橢圓 34"/>
          <p:cNvSpPr/>
          <p:nvPr/>
        </p:nvSpPr>
        <p:spPr>
          <a:xfrm>
            <a:off x="5726714" y="378831"/>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36" name="矩形 35"/>
          <p:cNvSpPr/>
          <p:nvPr/>
        </p:nvSpPr>
        <p:spPr>
          <a:xfrm>
            <a:off x="695189" y="437747"/>
            <a:ext cx="800219" cy="461665"/>
          </a:xfrm>
          <a:prstGeom prst="rect">
            <a:avLst/>
          </a:prstGeom>
        </p:spPr>
        <p:txBody>
          <a:bodyPr wrap="none">
            <a:spAutoFit/>
          </a:bodyPr>
          <a:lstStyle/>
          <a:p>
            <a:r>
              <a:rPr lang="zh-TW" altLang="en-US" sz="2400" b="1" dirty="0">
                <a:solidFill>
                  <a:schemeClr val="bg1"/>
                </a:solidFill>
              </a:rPr>
              <a:t>設定</a:t>
            </a:r>
            <a:endParaRPr lang="en-US" altLang="zh-TW" sz="2400" b="1" dirty="0">
              <a:solidFill>
                <a:schemeClr val="bg1"/>
              </a:solidFill>
            </a:endParaRPr>
          </a:p>
        </p:txBody>
      </p:sp>
      <p:grpSp>
        <p:nvGrpSpPr>
          <p:cNvPr id="28" name="群組 27"/>
          <p:cNvGrpSpPr/>
          <p:nvPr/>
        </p:nvGrpSpPr>
        <p:grpSpPr>
          <a:xfrm>
            <a:off x="-1" y="1923807"/>
            <a:ext cx="6858000" cy="898134"/>
            <a:chOff x="0" y="4593521"/>
            <a:chExt cx="6858000" cy="898134"/>
          </a:xfrm>
          <a:solidFill>
            <a:schemeClr val="bg1"/>
          </a:solidFill>
        </p:grpSpPr>
        <p:sp>
          <p:nvSpPr>
            <p:cNvPr id="45" name="圓角矩形 44">
              <a:hlinkClick r:id="rId3" action="ppaction://hlinksldjump"/>
            </p:cNvPr>
            <p:cNvSpPr/>
            <p:nvPr/>
          </p:nvSpPr>
          <p:spPr>
            <a:xfrm>
              <a:off x="0" y="4593521"/>
              <a:ext cx="6858000" cy="898134"/>
            </a:xfrm>
            <a:prstGeom prst="roundRect">
              <a:avLst/>
            </a:prstGeom>
            <a:grpFill/>
          </p:spPr>
          <p:style>
            <a:lnRef idx="2">
              <a:schemeClr val="accent3"/>
            </a:lnRef>
            <a:fillRef idx="1">
              <a:schemeClr val="lt1"/>
            </a:fillRef>
            <a:effectRef idx="0">
              <a:schemeClr val="accent3"/>
            </a:effectRef>
            <a:fontRef idx="minor">
              <a:schemeClr val="dk1"/>
            </a:fontRef>
          </p:style>
          <p:txBody>
            <a:bodyPr rtlCol="0" anchor="ctr"/>
            <a:lstStyle/>
            <a:p>
              <a:r>
                <a:rPr lang="en-US" altLang="zh-TW" dirty="0">
                  <a:solidFill>
                    <a:schemeClr val="tx1"/>
                  </a:solidFill>
                </a:rPr>
                <a:t>	</a:t>
              </a:r>
              <a:endParaRPr lang="zh-TW" altLang="en-US" sz="1600" dirty="0">
                <a:solidFill>
                  <a:schemeClr val="tx1"/>
                </a:solidFill>
              </a:endParaRPr>
            </a:p>
          </p:txBody>
        </p:sp>
        <p:sp>
          <p:nvSpPr>
            <p:cNvPr id="46" name="矩形 45"/>
            <p:cNvSpPr/>
            <p:nvPr/>
          </p:nvSpPr>
          <p:spPr>
            <a:xfrm>
              <a:off x="360947" y="4826094"/>
              <a:ext cx="1854323" cy="4329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t>提醒通知</a:t>
              </a:r>
            </a:p>
          </p:txBody>
        </p:sp>
      </p:grpSp>
      <p:sp>
        <p:nvSpPr>
          <p:cNvPr id="48" name="矩形 47"/>
          <p:cNvSpPr/>
          <p:nvPr/>
        </p:nvSpPr>
        <p:spPr>
          <a:xfrm>
            <a:off x="137816" y="1979426"/>
            <a:ext cx="2037347" cy="75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rPr>
              <a:t>提醒</a:t>
            </a:r>
          </a:p>
        </p:txBody>
      </p:sp>
      <p:sp>
        <p:nvSpPr>
          <p:cNvPr id="49" name="圓角矩形 48">
            <a:hlinkClick r:id="rId3" action="ppaction://hlinksldjump"/>
          </p:cNvPr>
          <p:cNvSpPr/>
          <p:nvPr/>
        </p:nvSpPr>
        <p:spPr>
          <a:xfrm>
            <a:off x="-25249" y="2836927"/>
            <a:ext cx="6858000" cy="898134"/>
          </a:xfrm>
          <a:prstGeom prst="round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r>
              <a:rPr lang="zh-TW" altLang="en-US" dirty="0">
                <a:solidFill>
                  <a:schemeClr val="tx1"/>
                </a:solidFill>
              </a:rPr>
              <a:t>              </a:t>
            </a:r>
            <a:r>
              <a:rPr lang="zh-TW" altLang="en-US" sz="2400" b="1" dirty="0">
                <a:solidFill>
                  <a:schemeClr val="tx1"/>
                </a:solidFill>
              </a:rPr>
              <a:t>鈴聲</a:t>
            </a:r>
          </a:p>
        </p:txBody>
      </p:sp>
      <p:sp>
        <p:nvSpPr>
          <p:cNvPr id="50" name="圓角矩形 49">
            <a:hlinkClick r:id="rId3" action="ppaction://hlinksldjump"/>
          </p:cNvPr>
          <p:cNvSpPr/>
          <p:nvPr/>
        </p:nvSpPr>
        <p:spPr>
          <a:xfrm>
            <a:off x="-19105" y="3775356"/>
            <a:ext cx="6858000" cy="898134"/>
          </a:xfrm>
          <a:prstGeom prst="round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r>
              <a:rPr lang="zh-TW" altLang="en-US" dirty="0">
                <a:solidFill>
                  <a:schemeClr val="tx1"/>
                </a:solidFill>
              </a:rPr>
              <a:t>              </a:t>
            </a:r>
            <a:r>
              <a:rPr lang="zh-TW" altLang="en-US" sz="2400" b="1" dirty="0">
                <a:solidFill>
                  <a:schemeClr val="tx1"/>
                </a:solidFill>
              </a:rPr>
              <a:t>震動</a:t>
            </a:r>
          </a:p>
        </p:txBody>
      </p:sp>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5149" y="2156380"/>
            <a:ext cx="590205" cy="488722"/>
          </a:xfrm>
          <a:prstGeom prst="rect">
            <a:avLst/>
          </a:prstGeom>
        </p:spPr>
      </p:pic>
      <p:sp>
        <p:nvSpPr>
          <p:cNvPr id="56" name="流程圖: 程序 55"/>
          <p:cNvSpPr/>
          <p:nvPr/>
        </p:nvSpPr>
        <p:spPr>
          <a:xfrm>
            <a:off x="5705149" y="3041420"/>
            <a:ext cx="547155" cy="51445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7" name="流程圖: 程序 56"/>
          <p:cNvSpPr/>
          <p:nvPr/>
        </p:nvSpPr>
        <p:spPr>
          <a:xfrm>
            <a:off x="5705148" y="3992831"/>
            <a:ext cx="547155" cy="51445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58" name="直線接點 57"/>
          <p:cNvCxnSpPr/>
          <p:nvPr/>
        </p:nvCxnSpPr>
        <p:spPr>
          <a:xfrm flipV="1">
            <a:off x="19408" y="5228984"/>
            <a:ext cx="6876647" cy="996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59" name="矩形 58"/>
          <p:cNvSpPr/>
          <p:nvPr/>
        </p:nvSpPr>
        <p:spPr>
          <a:xfrm>
            <a:off x="137817" y="1389154"/>
            <a:ext cx="800219" cy="461665"/>
          </a:xfrm>
          <a:prstGeom prst="rect">
            <a:avLst/>
          </a:prstGeom>
        </p:spPr>
        <p:txBody>
          <a:bodyPr wrap="none">
            <a:spAutoFit/>
          </a:bodyPr>
          <a:lstStyle/>
          <a:p>
            <a:r>
              <a:rPr lang="zh-TW" altLang="en-US" sz="2400" b="1" dirty="0" smtClean="0"/>
              <a:t>音效</a:t>
            </a:r>
            <a:endParaRPr lang="en-US" altLang="zh-TW" sz="2400" b="1" dirty="0"/>
          </a:p>
        </p:txBody>
      </p:sp>
      <p:pic>
        <p:nvPicPr>
          <p:cNvPr id="60" name="圖片 5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00000">
            <a:off x="5929251" y="5966218"/>
            <a:ext cx="399797" cy="676800"/>
          </a:xfrm>
          <a:prstGeom prst="rect">
            <a:avLst/>
          </a:prstGeom>
        </p:spPr>
      </p:pic>
      <p:pic>
        <p:nvPicPr>
          <p:cNvPr id="61" name="圖片 60">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63" name="流程圖: 程序 6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程序 6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流程圖: 程序 6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Tree>
    <p:extLst>
      <p:ext uri="{BB962C8B-B14F-4D97-AF65-F5344CB8AC3E}">
        <p14:creationId xmlns:p14="http://schemas.microsoft.com/office/powerpoint/2010/main" val="1033565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4" name="pasted-image.pdf"/>
          <p:cNvPicPr>
            <a:picLocks noChangeAspect="1"/>
          </p:cNvPicPr>
          <p:nvPr/>
        </p:nvPicPr>
        <p:blipFill>
          <a:blip r:embed="rId3">
            <a:extLst/>
          </a:blip>
          <a:stretch>
            <a:fillRect/>
          </a:stretch>
        </p:blipFill>
        <p:spPr>
          <a:xfrm>
            <a:off x="0" y="0"/>
            <a:ext cx="6858000" cy="365762"/>
          </a:xfrm>
          <a:prstGeom prst="rect">
            <a:avLst/>
          </a:prstGeom>
          <a:ln w="3175">
            <a:miter lim="400000"/>
          </a:ln>
        </p:spPr>
      </p:pic>
      <p:pic>
        <p:nvPicPr>
          <p:cNvPr id="60" name="圖片 5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73" name="橢圓 72"/>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78" name="矩形 77"/>
          <p:cNvSpPr/>
          <p:nvPr/>
        </p:nvSpPr>
        <p:spPr>
          <a:xfrm>
            <a:off x="740781" y="469750"/>
            <a:ext cx="800219" cy="461665"/>
          </a:xfrm>
          <a:prstGeom prst="rect">
            <a:avLst/>
          </a:prstGeom>
        </p:spPr>
        <p:txBody>
          <a:bodyPr wrap="none">
            <a:spAutoFit/>
          </a:bodyPr>
          <a:lstStyle/>
          <a:p>
            <a:r>
              <a:rPr lang="zh-TW" altLang="en-US" sz="2400" b="1" dirty="0">
                <a:solidFill>
                  <a:schemeClr val="bg1"/>
                </a:solidFill>
              </a:rPr>
              <a:t>通知</a:t>
            </a:r>
            <a:endParaRPr lang="en-US" altLang="zh-TW" sz="2400" b="1" dirty="0">
              <a:solidFill>
                <a:schemeClr val="bg1"/>
              </a:solidFill>
            </a:endParaRPr>
          </a:p>
        </p:txBody>
      </p:sp>
      <p:pic>
        <p:nvPicPr>
          <p:cNvPr id="79" name="圖片 7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sp>
        <p:nvSpPr>
          <p:cNvPr id="39" name="圓角矩形 38">
            <a:hlinkClick r:id="rId7" action="ppaction://hlinksldjump"/>
          </p:cNvPr>
          <p:cNvSpPr/>
          <p:nvPr/>
        </p:nvSpPr>
        <p:spPr>
          <a:xfrm>
            <a:off x="0" y="1260362"/>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2" name="圓角矩形 41">
            <a:hlinkClick r:id="" action="ppaction://noaction"/>
          </p:cNvPr>
          <p:cNvSpPr/>
          <p:nvPr/>
        </p:nvSpPr>
        <p:spPr>
          <a:xfrm>
            <a:off x="0" y="2683514"/>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3" name="圓角矩形 42">
            <a:hlinkClick r:id="" action="ppaction://noaction"/>
          </p:cNvPr>
          <p:cNvSpPr/>
          <p:nvPr/>
        </p:nvSpPr>
        <p:spPr>
          <a:xfrm>
            <a:off x="0" y="4106666"/>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4" name="圓角矩形 43">
            <a:hlinkClick r:id="" action="ppaction://noaction"/>
          </p:cNvPr>
          <p:cNvSpPr/>
          <p:nvPr/>
        </p:nvSpPr>
        <p:spPr>
          <a:xfrm>
            <a:off x="0" y="5529818"/>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5" name="文字方塊 44">
            <a:hlinkClick r:id="rId7" action="ppaction://hlinksldjump"/>
          </p:cNvPr>
          <p:cNvSpPr txBox="1"/>
          <p:nvPr/>
        </p:nvSpPr>
        <p:spPr>
          <a:xfrm>
            <a:off x="1122947" y="1352684"/>
            <a:ext cx="5190998" cy="830997"/>
          </a:xfrm>
          <a:prstGeom prst="rect">
            <a:avLst/>
          </a:prstGeom>
          <a:noFill/>
        </p:spPr>
        <p:txBody>
          <a:bodyPr wrap="square" rtlCol="0">
            <a:spAutoFit/>
          </a:bodyPr>
          <a:lstStyle/>
          <a:p>
            <a:r>
              <a:rPr lang="zh-TW" altLang="en-US" sz="2400" b="1" dirty="0"/>
              <a:t>有一項新公告</a:t>
            </a:r>
            <a:endParaRPr lang="en-US" altLang="zh-TW" sz="2400" b="1" dirty="0"/>
          </a:p>
          <a:p>
            <a:r>
              <a:rPr lang="en-US" altLang="zh-TW" sz="2400" dirty="0">
                <a:solidFill>
                  <a:schemeClr val="bg2">
                    <a:lumMod val="50000"/>
                  </a:schemeClr>
                </a:solidFill>
              </a:rPr>
              <a:t>2017-11-23</a:t>
            </a:r>
            <a:r>
              <a:rPr lang="zh-TW" altLang="en-US" sz="2400" dirty="0">
                <a:solidFill>
                  <a:schemeClr val="bg2">
                    <a:lumMod val="50000"/>
                  </a:schemeClr>
                </a:solidFill>
              </a:rPr>
              <a:t> 下午</a:t>
            </a:r>
            <a:r>
              <a:rPr lang="en-US" altLang="zh-TW" sz="2400" dirty="0">
                <a:solidFill>
                  <a:schemeClr val="bg2">
                    <a:lumMod val="50000"/>
                  </a:schemeClr>
                </a:solidFill>
              </a:rPr>
              <a:t>12:30</a:t>
            </a:r>
          </a:p>
        </p:txBody>
      </p:sp>
      <p:sp>
        <p:nvSpPr>
          <p:cNvPr id="46" name="文字方塊 45">
            <a:hlinkClick r:id="" action="ppaction://noaction"/>
          </p:cNvPr>
          <p:cNvSpPr txBox="1"/>
          <p:nvPr/>
        </p:nvSpPr>
        <p:spPr>
          <a:xfrm>
            <a:off x="1122947" y="2855512"/>
            <a:ext cx="5190998" cy="830997"/>
          </a:xfrm>
          <a:prstGeom prst="rect">
            <a:avLst/>
          </a:prstGeom>
          <a:noFill/>
        </p:spPr>
        <p:txBody>
          <a:bodyPr wrap="square" rtlCol="0">
            <a:spAutoFit/>
          </a:bodyPr>
          <a:lstStyle/>
          <a:p>
            <a:r>
              <a:rPr lang="zh-TW" altLang="en-US" sz="2400" b="1" dirty="0"/>
              <a:t>有一項待領取包裹</a:t>
            </a:r>
            <a:endParaRPr lang="en-US" altLang="zh-TW" sz="2400" b="1" dirty="0"/>
          </a:p>
          <a:p>
            <a:r>
              <a:rPr lang="en-US" altLang="zh-TW" sz="2400" dirty="0">
                <a:solidFill>
                  <a:schemeClr val="bg2">
                    <a:lumMod val="50000"/>
                  </a:schemeClr>
                </a:solidFill>
              </a:rPr>
              <a:t>2017-01-19</a:t>
            </a:r>
            <a:r>
              <a:rPr lang="zh-TW" altLang="en-US" sz="2400" dirty="0">
                <a:solidFill>
                  <a:schemeClr val="bg2">
                    <a:lumMod val="50000"/>
                  </a:schemeClr>
                </a:solidFill>
              </a:rPr>
              <a:t> 上午</a:t>
            </a:r>
            <a:r>
              <a:rPr lang="en-US" altLang="zh-TW" sz="2400" dirty="0">
                <a:solidFill>
                  <a:schemeClr val="bg2">
                    <a:lumMod val="50000"/>
                  </a:schemeClr>
                </a:solidFill>
              </a:rPr>
              <a:t>10:30</a:t>
            </a:r>
            <a:endParaRPr lang="zh-TW" altLang="en-US" sz="2400" dirty="0">
              <a:solidFill>
                <a:schemeClr val="bg2">
                  <a:lumMod val="50000"/>
                </a:schemeClr>
              </a:solidFill>
            </a:endParaRPr>
          </a:p>
        </p:txBody>
      </p:sp>
      <p:sp>
        <p:nvSpPr>
          <p:cNvPr id="47" name="文字方塊 46">
            <a:hlinkClick r:id="" action="ppaction://noaction"/>
          </p:cNvPr>
          <p:cNvSpPr txBox="1"/>
          <p:nvPr/>
        </p:nvSpPr>
        <p:spPr>
          <a:xfrm>
            <a:off x="1122947" y="4313362"/>
            <a:ext cx="5190998" cy="830997"/>
          </a:xfrm>
          <a:prstGeom prst="rect">
            <a:avLst/>
          </a:prstGeom>
          <a:noFill/>
        </p:spPr>
        <p:txBody>
          <a:bodyPr wrap="square" rtlCol="0">
            <a:spAutoFit/>
          </a:bodyPr>
          <a:lstStyle/>
          <a:p>
            <a:r>
              <a:rPr lang="zh-TW" altLang="en-US" sz="2400" b="1" dirty="0"/>
              <a:t>您有一封新信件</a:t>
            </a:r>
            <a:endParaRPr lang="en-US" altLang="zh-TW" sz="2400" b="1" dirty="0"/>
          </a:p>
          <a:p>
            <a:r>
              <a:rPr lang="en-US" altLang="zh-TW" sz="2400" dirty="0">
                <a:solidFill>
                  <a:schemeClr val="bg2">
                    <a:lumMod val="50000"/>
                  </a:schemeClr>
                </a:solidFill>
              </a:rPr>
              <a:t>2017-01-18</a:t>
            </a:r>
            <a:r>
              <a:rPr lang="zh-TW" altLang="en-US" sz="2400" dirty="0">
                <a:solidFill>
                  <a:schemeClr val="bg2">
                    <a:lumMod val="50000"/>
                  </a:schemeClr>
                </a:solidFill>
              </a:rPr>
              <a:t> 上午</a:t>
            </a:r>
            <a:r>
              <a:rPr lang="en-US" altLang="zh-TW" sz="2400" dirty="0">
                <a:solidFill>
                  <a:schemeClr val="bg2">
                    <a:lumMod val="50000"/>
                  </a:schemeClr>
                </a:solidFill>
              </a:rPr>
              <a:t>9:30</a:t>
            </a:r>
            <a:endParaRPr lang="zh-TW" altLang="en-US" sz="2400" dirty="0">
              <a:solidFill>
                <a:schemeClr val="bg2">
                  <a:lumMod val="50000"/>
                </a:schemeClr>
              </a:solidFill>
            </a:endParaRPr>
          </a:p>
        </p:txBody>
      </p:sp>
      <p:sp>
        <p:nvSpPr>
          <p:cNvPr id="48" name="文字方塊 47">
            <a:hlinkClick r:id="" action="ppaction://noaction"/>
          </p:cNvPr>
          <p:cNvSpPr txBox="1"/>
          <p:nvPr/>
        </p:nvSpPr>
        <p:spPr>
          <a:xfrm>
            <a:off x="1132494" y="5701816"/>
            <a:ext cx="5190998" cy="830997"/>
          </a:xfrm>
          <a:prstGeom prst="rect">
            <a:avLst/>
          </a:prstGeom>
          <a:noFill/>
        </p:spPr>
        <p:txBody>
          <a:bodyPr wrap="square" rtlCol="0">
            <a:spAutoFit/>
          </a:bodyPr>
          <a:lstStyle/>
          <a:p>
            <a:r>
              <a:rPr lang="zh-TW" altLang="en-US" sz="2400" b="1" dirty="0"/>
              <a:t>今天晚上有中秋晚會</a:t>
            </a:r>
            <a:endParaRPr lang="en-US" altLang="zh-TW" sz="2400" b="1" dirty="0"/>
          </a:p>
          <a:p>
            <a:r>
              <a:rPr lang="en-US" altLang="zh-TW" sz="2400" dirty="0">
                <a:solidFill>
                  <a:schemeClr val="bg2">
                    <a:lumMod val="50000"/>
                  </a:schemeClr>
                </a:solidFill>
              </a:rPr>
              <a:t>2016-11-23</a:t>
            </a:r>
            <a:r>
              <a:rPr lang="zh-TW" altLang="en-US" sz="2400" dirty="0">
                <a:solidFill>
                  <a:schemeClr val="bg2">
                    <a:lumMod val="50000"/>
                  </a:schemeClr>
                </a:solidFill>
              </a:rPr>
              <a:t> 上午</a:t>
            </a:r>
            <a:r>
              <a:rPr lang="en-US" altLang="zh-TW" sz="2400" dirty="0">
                <a:solidFill>
                  <a:schemeClr val="bg2">
                    <a:lumMod val="50000"/>
                  </a:schemeClr>
                </a:solidFill>
              </a:rPr>
              <a:t>8:30</a:t>
            </a:r>
            <a:endParaRPr lang="zh-TW" altLang="en-US" sz="2400" dirty="0">
              <a:solidFill>
                <a:schemeClr val="bg2">
                  <a:lumMod val="50000"/>
                </a:schemeClr>
              </a:solidFill>
            </a:endParaRPr>
          </a:p>
        </p:txBody>
      </p:sp>
      <p:pic>
        <p:nvPicPr>
          <p:cNvPr id="49" name="圖片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178" y="2876574"/>
            <a:ext cx="881205" cy="881205"/>
          </a:xfrm>
          <a:prstGeom prst="rect">
            <a:avLst/>
          </a:prstGeom>
        </p:spPr>
      </p:pic>
      <p:pic>
        <p:nvPicPr>
          <p:cNvPr id="50" name="圖片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47" y="1207953"/>
            <a:ext cx="1060472" cy="1060472"/>
          </a:xfrm>
          <a:prstGeom prst="rect">
            <a:avLst/>
          </a:prstGeom>
        </p:spPr>
      </p:pic>
      <p:pic>
        <p:nvPicPr>
          <p:cNvPr id="56" name="圖片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947" y="4189006"/>
            <a:ext cx="1113086" cy="1113086"/>
          </a:xfrm>
          <a:prstGeom prst="rect">
            <a:avLst/>
          </a:prstGeom>
        </p:spPr>
      </p:pic>
      <p:pic>
        <p:nvPicPr>
          <p:cNvPr id="57" name="圖片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308" y="5621352"/>
            <a:ext cx="991923" cy="991923"/>
          </a:xfrm>
          <a:prstGeom prst="rect">
            <a:avLst/>
          </a:prstGeom>
        </p:spPr>
      </p:pic>
      <p:sp>
        <p:nvSpPr>
          <p:cNvPr id="32" name="流程圖: 程序 31"/>
          <p:cNvSpPr/>
          <p:nvPr/>
        </p:nvSpPr>
        <p:spPr>
          <a:xfrm>
            <a:off x="6302568" y="596517"/>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流程圖: 程序 33"/>
          <p:cNvSpPr/>
          <p:nvPr/>
        </p:nvSpPr>
        <p:spPr>
          <a:xfrm>
            <a:off x="6302568" y="705244"/>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流程圖: 程序 34"/>
          <p:cNvSpPr/>
          <p:nvPr/>
        </p:nvSpPr>
        <p:spPr>
          <a:xfrm>
            <a:off x="6302568" y="820631"/>
            <a:ext cx="391886" cy="5640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6797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pic>
        <p:nvPicPr>
          <p:cNvPr id="32" name="圖片 31">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矩形 23"/>
          <p:cNvSpPr/>
          <p:nvPr/>
        </p:nvSpPr>
        <p:spPr>
          <a:xfrm flipV="1">
            <a:off x="2333343" y="1647528"/>
            <a:ext cx="2687836"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34" name="矩形 33"/>
          <p:cNvSpPr/>
          <p:nvPr/>
        </p:nvSpPr>
        <p:spPr>
          <a:xfrm>
            <a:off x="0" y="1167987"/>
            <a:ext cx="2233304" cy="461665"/>
          </a:xfrm>
          <a:prstGeom prst="rect">
            <a:avLst/>
          </a:prstGeom>
        </p:spPr>
        <p:txBody>
          <a:bodyPr wrap="none">
            <a:spAutoFit/>
          </a:bodyPr>
          <a:lstStyle/>
          <a:p>
            <a:r>
              <a:rPr lang="zh-TW" altLang="en-US" sz="2400" b="1" dirty="0"/>
              <a:t> </a:t>
            </a:r>
            <a:r>
              <a:rPr lang="zh-TW" altLang="en-US" sz="2400" b="1" dirty="0" smtClean="0"/>
              <a:t>預約</a:t>
            </a:r>
            <a:r>
              <a:rPr lang="en-US" altLang="zh-TW" sz="2400" b="1" dirty="0" smtClean="0"/>
              <a:t>/</a:t>
            </a:r>
            <a:r>
              <a:rPr lang="zh-TW" altLang="en-US" sz="2400" b="1" dirty="0" smtClean="0"/>
              <a:t>維修紀錄</a:t>
            </a:r>
            <a:endParaRPr lang="en-US" altLang="zh-TW" sz="2400" b="1" dirty="0" smtClean="0"/>
          </a:p>
        </p:txBody>
      </p:sp>
      <p:sp>
        <p:nvSpPr>
          <p:cNvPr id="35" name="矩形 34"/>
          <p:cNvSpPr/>
          <p:nvPr/>
        </p:nvSpPr>
        <p:spPr>
          <a:xfrm>
            <a:off x="2305582" y="1159503"/>
            <a:ext cx="4055544" cy="461665"/>
          </a:xfrm>
          <a:prstGeom prst="rect">
            <a:avLst/>
          </a:prstGeom>
        </p:spPr>
        <p:txBody>
          <a:bodyPr wrap="square">
            <a:spAutoFit/>
          </a:bodyPr>
          <a:lstStyle/>
          <a:p>
            <a:r>
              <a:rPr lang="zh-TW" altLang="en-US" sz="2400" b="1" dirty="0"/>
              <a:t> </a:t>
            </a:r>
            <a:r>
              <a:rPr lang="zh-TW" altLang="en-US" sz="2400" b="1" dirty="0" smtClean="0"/>
              <a:t>公共設施</a:t>
            </a:r>
            <a:r>
              <a:rPr lang="zh-TW" altLang="en-US" sz="2400" b="1" dirty="0"/>
              <a:t>管理</a:t>
            </a:r>
            <a:endParaRPr lang="en-US" altLang="zh-TW" sz="2400" b="1" dirty="0" smtClean="0"/>
          </a:p>
        </p:txBody>
      </p:sp>
      <p:sp>
        <p:nvSpPr>
          <p:cNvPr id="36" name="矩形 35"/>
          <p:cNvSpPr/>
          <p:nvPr/>
        </p:nvSpPr>
        <p:spPr>
          <a:xfrm>
            <a:off x="5542581" y="1165891"/>
            <a:ext cx="1989221" cy="461665"/>
          </a:xfrm>
          <a:prstGeom prst="rect">
            <a:avLst/>
          </a:prstGeom>
        </p:spPr>
        <p:txBody>
          <a:bodyPr wrap="square">
            <a:spAutoFit/>
          </a:bodyPr>
          <a:lstStyle/>
          <a:p>
            <a:r>
              <a:rPr lang="zh-TW" altLang="en-US" sz="2400" b="1" dirty="0" smtClean="0"/>
              <a:t> 行事曆</a:t>
            </a:r>
            <a:endParaRPr lang="en-US" altLang="zh-TW" sz="2400" b="1" dirty="0" smtClean="0"/>
          </a:p>
        </p:txBody>
      </p:sp>
      <p:cxnSp>
        <p:nvCxnSpPr>
          <p:cNvPr id="37" name="直線接點 36"/>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sp>
        <p:nvSpPr>
          <p:cNvPr id="5" name="橢圓 4"/>
          <p:cNvSpPr/>
          <p:nvPr/>
        </p:nvSpPr>
        <p:spPr>
          <a:xfrm>
            <a:off x="1499803" y="2662990"/>
            <a:ext cx="3877039" cy="205338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1499803" y="5799222"/>
            <a:ext cx="3877039" cy="205338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 name="文字方塊 5"/>
          <p:cNvSpPr txBox="1"/>
          <p:nvPr/>
        </p:nvSpPr>
        <p:spPr>
          <a:xfrm>
            <a:off x="2197767" y="3336758"/>
            <a:ext cx="2662989" cy="523220"/>
          </a:xfrm>
          <a:prstGeom prst="rect">
            <a:avLst/>
          </a:prstGeom>
          <a:noFill/>
        </p:spPr>
        <p:txBody>
          <a:bodyPr wrap="square" rtlCol="0">
            <a:spAutoFit/>
          </a:bodyPr>
          <a:lstStyle/>
          <a:p>
            <a:r>
              <a:rPr lang="zh-TW" altLang="en-US" sz="2800" b="1" dirty="0" smtClean="0">
                <a:solidFill>
                  <a:schemeClr val="accent5">
                    <a:lumMod val="75000"/>
                  </a:schemeClr>
                </a:solidFill>
              </a:rPr>
              <a:t>公共設施設定</a:t>
            </a:r>
            <a:endParaRPr lang="zh-TW" altLang="en-US" sz="2800" b="1" dirty="0">
              <a:solidFill>
                <a:schemeClr val="accent5">
                  <a:lumMod val="75000"/>
                </a:schemeClr>
              </a:solidFill>
            </a:endParaRPr>
          </a:p>
        </p:txBody>
      </p:sp>
      <p:sp>
        <p:nvSpPr>
          <p:cNvPr id="38" name="文字方塊 37"/>
          <p:cNvSpPr txBox="1"/>
          <p:nvPr/>
        </p:nvSpPr>
        <p:spPr>
          <a:xfrm>
            <a:off x="2097505" y="6564306"/>
            <a:ext cx="2662989" cy="523220"/>
          </a:xfrm>
          <a:prstGeom prst="rect">
            <a:avLst/>
          </a:prstGeom>
          <a:noFill/>
        </p:spPr>
        <p:txBody>
          <a:bodyPr wrap="square" rtlCol="0">
            <a:spAutoFit/>
          </a:bodyPr>
          <a:lstStyle/>
          <a:p>
            <a:r>
              <a:rPr lang="zh-TW" altLang="en-US" sz="2800" b="1" dirty="0" smtClean="0">
                <a:solidFill>
                  <a:srgbClr val="FF0000"/>
                </a:solidFill>
              </a:rPr>
              <a:t>預約申請審核</a:t>
            </a:r>
            <a:endParaRPr lang="zh-TW" altLang="en-US" sz="2800" b="1" dirty="0">
              <a:solidFill>
                <a:srgbClr val="FF0000"/>
              </a:solidFill>
            </a:endParaRPr>
          </a:p>
        </p:txBody>
      </p:sp>
    </p:spTree>
    <p:extLst>
      <p:ext uri="{BB962C8B-B14F-4D97-AF65-F5344CB8AC3E}">
        <p14:creationId xmlns:p14="http://schemas.microsoft.com/office/powerpoint/2010/main" val="4138786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pic>
        <p:nvPicPr>
          <p:cNvPr id="32" name="圖片 31">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矩形 23"/>
          <p:cNvSpPr/>
          <p:nvPr/>
        </p:nvSpPr>
        <p:spPr>
          <a:xfrm flipV="1">
            <a:off x="2333343" y="1647528"/>
            <a:ext cx="2687836"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34" name="矩形 33"/>
          <p:cNvSpPr/>
          <p:nvPr/>
        </p:nvSpPr>
        <p:spPr>
          <a:xfrm>
            <a:off x="0" y="1167987"/>
            <a:ext cx="2233304" cy="461665"/>
          </a:xfrm>
          <a:prstGeom prst="rect">
            <a:avLst/>
          </a:prstGeom>
        </p:spPr>
        <p:txBody>
          <a:bodyPr wrap="none">
            <a:spAutoFit/>
          </a:bodyPr>
          <a:lstStyle/>
          <a:p>
            <a:r>
              <a:rPr lang="zh-TW" altLang="en-US" sz="2400" b="1" dirty="0"/>
              <a:t> </a:t>
            </a:r>
            <a:r>
              <a:rPr lang="zh-TW" altLang="en-US" sz="2400" b="1" dirty="0" smtClean="0"/>
              <a:t>預約</a:t>
            </a:r>
            <a:r>
              <a:rPr lang="en-US" altLang="zh-TW" sz="2400" b="1" dirty="0" smtClean="0"/>
              <a:t>/</a:t>
            </a:r>
            <a:r>
              <a:rPr lang="zh-TW" altLang="en-US" sz="2400" b="1" dirty="0" smtClean="0"/>
              <a:t>維修紀錄</a:t>
            </a:r>
            <a:endParaRPr lang="en-US" altLang="zh-TW" sz="2400" b="1" dirty="0" smtClean="0"/>
          </a:p>
        </p:txBody>
      </p:sp>
      <p:sp>
        <p:nvSpPr>
          <p:cNvPr id="35" name="矩形 34"/>
          <p:cNvSpPr/>
          <p:nvPr/>
        </p:nvSpPr>
        <p:spPr>
          <a:xfrm>
            <a:off x="2305582" y="1159503"/>
            <a:ext cx="4055544" cy="461665"/>
          </a:xfrm>
          <a:prstGeom prst="rect">
            <a:avLst/>
          </a:prstGeom>
        </p:spPr>
        <p:txBody>
          <a:bodyPr wrap="square">
            <a:spAutoFit/>
          </a:bodyPr>
          <a:lstStyle/>
          <a:p>
            <a:r>
              <a:rPr lang="zh-TW" altLang="en-US" sz="2400" b="1" dirty="0"/>
              <a:t> </a:t>
            </a:r>
            <a:r>
              <a:rPr lang="zh-TW" altLang="en-US" sz="2400" b="1" dirty="0" smtClean="0"/>
              <a:t>公共設施</a:t>
            </a:r>
            <a:r>
              <a:rPr lang="zh-TW" altLang="en-US" sz="2400" b="1" dirty="0"/>
              <a:t>管理</a:t>
            </a:r>
            <a:endParaRPr lang="en-US" altLang="zh-TW" sz="2400" b="1" dirty="0" smtClean="0"/>
          </a:p>
        </p:txBody>
      </p:sp>
      <p:sp>
        <p:nvSpPr>
          <p:cNvPr id="36" name="矩形 35"/>
          <p:cNvSpPr/>
          <p:nvPr/>
        </p:nvSpPr>
        <p:spPr>
          <a:xfrm>
            <a:off x="5542581" y="1165891"/>
            <a:ext cx="1989221" cy="461665"/>
          </a:xfrm>
          <a:prstGeom prst="rect">
            <a:avLst/>
          </a:prstGeom>
        </p:spPr>
        <p:txBody>
          <a:bodyPr wrap="square">
            <a:spAutoFit/>
          </a:bodyPr>
          <a:lstStyle/>
          <a:p>
            <a:r>
              <a:rPr lang="zh-TW" altLang="en-US" sz="2400" b="1" dirty="0" smtClean="0"/>
              <a:t> 行事曆</a:t>
            </a:r>
            <a:endParaRPr lang="en-US" altLang="zh-TW" sz="2400" b="1" dirty="0" smtClean="0"/>
          </a:p>
        </p:txBody>
      </p:sp>
      <p:cxnSp>
        <p:nvCxnSpPr>
          <p:cNvPr id="37" name="直線接點 36"/>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sp>
        <p:nvSpPr>
          <p:cNvPr id="5" name="橢圓 4"/>
          <p:cNvSpPr/>
          <p:nvPr/>
        </p:nvSpPr>
        <p:spPr>
          <a:xfrm>
            <a:off x="1499803" y="2662990"/>
            <a:ext cx="3877039" cy="205338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1499803" y="5799222"/>
            <a:ext cx="3877039" cy="205338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 name="文字方塊 5"/>
          <p:cNvSpPr txBox="1"/>
          <p:nvPr/>
        </p:nvSpPr>
        <p:spPr>
          <a:xfrm>
            <a:off x="2197767" y="3336758"/>
            <a:ext cx="2662989" cy="523220"/>
          </a:xfrm>
          <a:prstGeom prst="rect">
            <a:avLst/>
          </a:prstGeom>
          <a:noFill/>
        </p:spPr>
        <p:txBody>
          <a:bodyPr wrap="square" rtlCol="0">
            <a:spAutoFit/>
          </a:bodyPr>
          <a:lstStyle/>
          <a:p>
            <a:r>
              <a:rPr lang="zh-TW" altLang="en-US" sz="2800" b="1" dirty="0" smtClean="0">
                <a:solidFill>
                  <a:schemeClr val="accent5">
                    <a:lumMod val="75000"/>
                  </a:schemeClr>
                </a:solidFill>
              </a:rPr>
              <a:t>公共設施設定</a:t>
            </a:r>
            <a:endParaRPr lang="zh-TW" altLang="en-US" sz="2800" b="1" dirty="0">
              <a:solidFill>
                <a:schemeClr val="accent5">
                  <a:lumMod val="75000"/>
                </a:schemeClr>
              </a:solidFill>
            </a:endParaRPr>
          </a:p>
        </p:txBody>
      </p:sp>
      <p:sp>
        <p:nvSpPr>
          <p:cNvPr id="38" name="文字方塊 37"/>
          <p:cNvSpPr txBox="1"/>
          <p:nvPr/>
        </p:nvSpPr>
        <p:spPr>
          <a:xfrm>
            <a:off x="2097505" y="6564306"/>
            <a:ext cx="2662989" cy="523220"/>
          </a:xfrm>
          <a:prstGeom prst="rect">
            <a:avLst/>
          </a:prstGeom>
          <a:noFill/>
        </p:spPr>
        <p:txBody>
          <a:bodyPr wrap="square" rtlCol="0">
            <a:spAutoFit/>
          </a:bodyPr>
          <a:lstStyle/>
          <a:p>
            <a:r>
              <a:rPr lang="zh-TW" altLang="en-US" sz="2800" b="1" dirty="0" smtClean="0">
                <a:solidFill>
                  <a:srgbClr val="FF0000"/>
                </a:solidFill>
              </a:rPr>
              <a:t>預約申請審核</a:t>
            </a:r>
            <a:endParaRPr lang="zh-TW" altLang="en-US" sz="2800" b="1" dirty="0">
              <a:solidFill>
                <a:srgbClr val="FF0000"/>
              </a:solidFill>
            </a:endParaRPr>
          </a:p>
        </p:txBody>
      </p:sp>
    </p:spTree>
    <p:extLst>
      <p:ext uri="{BB962C8B-B14F-4D97-AF65-F5344CB8AC3E}">
        <p14:creationId xmlns:p14="http://schemas.microsoft.com/office/powerpoint/2010/main" val="1188720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2" name="圓角矩形 1"/>
          <p:cNvSpPr/>
          <p:nvPr/>
        </p:nvSpPr>
        <p:spPr>
          <a:xfrm>
            <a:off x="0" y="2366211"/>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文字方塊 2"/>
          <p:cNvSpPr txBox="1"/>
          <p:nvPr/>
        </p:nvSpPr>
        <p:spPr>
          <a:xfrm>
            <a:off x="2417635" y="1890164"/>
            <a:ext cx="2022727" cy="461665"/>
          </a:xfrm>
          <a:prstGeom prst="rect">
            <a:avLst/>
          </a:prstGeom>
          <a:noFill/>
        </p:spPr>
        <p:txBody>
          <a:bodyPr wrap="square" rtlCol="0">
            <a:spAutoFit/>
          </a:bodyPr>
          <a:lstStyle/>
          <a:p>
            <a:r>
              <a:rPr lang="zh-TW" altLang="en-US" sz="2400" dirty="0" smtClean="0"/>
              <a:t>預約申請審核</a:t>
            </a:r>
            <a:endParaRPr lang="zh-TW" altLang="en-US" sz="2400" dirty="0"/>
          </a:p>
        </p:txBody>
      </p:sp>
      <p:sp>
        <p:nvSpPr>
          <p:cNvPr id="9" name="圓角矩形 8"/>
          <p:cNvSpPr/>
          <p:nvPr/>
        </p:nvSpPr>
        <p:spPr>
          <a:xfrm>
            <a:off x="551606" y="3252952"/>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46" name="圓角矩形 45"/>
          <p:cNvSpPr/>
          <p:nvPr/>
        </p:nvSpPr>
        <p:spPr>
          <a:xfrm>
            <a:off x="551605" y="4099035"/>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47" name="圖片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4" y="4146333"/>
            <a:ext cx="540424" cy="522070"/>
          </a:xfrm>
          <a:prstGeom prst="rect">
            <a:avLst/>
          </a:prstGeom>
        </p:spPr>
      </p:pic>
      <p:sp>
        <p:nvSpPr>
          <p:cNvPr id="48" name="圓角矩形 47"/>
          <p:cNvSpPr/>
          <p:nvPr/>
        </p:nvSpPr>
        <p:spPr>
          <a:xfrm>
            <a:off x="551604" y="4934607"/>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49" name="圖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3" y="4981905"/>
            <a:ext cx="540424" cy="522070"/>
          </a:xfrm>
          <a:prstGeom prst="rect">
            <a:avLst/>
          </a:prstGeom>
        </p:spPr>
      </p:pic>
      <p:sp>
        <p:nvSpPr>
          <p:cNvPr id="50" name="圓角矩形 49"/>
          <p:cNvSpPr/>
          <p:nvPr/>
        </p:nvSpPr>
        <p:spPr>
          <a:xfrm>
            <a:off x="551603" y="5770179"/>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1" name="圖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0277" y="5855985"/>
            <a:ext cx="540424" cy="522070"/>
          </a:xfrm>
          <a:prstGeom prst="rect">
            <a:avLst/>
          </a:prstGeom>
        </p:spPr>
      </p:pic>
      <p:sp>
        <p:nvSpPr>
          <p:cNvPr id="52" name="圓角矩形 51"/>
          <p:cNvSpPr/>
          <p:nvPr/>
        </p:nvSpPr>
        <p:spPr>
          <a:xfrm>
            <a:off x="539596" y="6584731"/>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5161" y="6670537"/>
            <a:ext cx="540424" cy="522070"/>
          </a:xfrm>
          <a:prstGeom prst="rect">
            <a:avLst/>
          </a:prstGeom>
        </p:spPr>
      </p:pic>
      <p:sp>
        <p:nvSpPr>
          <p:cNvPr id="54" name="圓角矩形 53"/>
          <p:cNvSpPr/>
          <p:nvPr/>
        </p:nvSpPr>
        <p:spPr>
          <a:xfrm>
            <a:off x="583139" y="7478110"/>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1469" y="7563916"/>
            <a:ext cx="540424" cy="522070"/>
          </a:xfrm>
          <a:prstGeom prst="rect">
            <a:avLst/>
          </a:prstGeom>
        </p:spPr>
      </p:pic>
      <p:sp>
        <p:nvSpPr>
          <p:cNvPr id="28" name="矩形 27"/>
          <p:cNvSpPr/>
          <p:nvPr/>
        </p:nvSpPr>
        <p:spPr>
          <a:xfrm>
            <a:off x="334229" y="1341021"/>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32" name="矩形 31"/>
          <p:cNvSpPr/>
          <p:nvPr/>
        </p:nvSpPr>
        <p:spPr>
          <a:xfrm>
            <a:off x="4716610" y="1297763"/>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等腰三角形 33"/>
          <p:cNvSpPr/>
          <p:nvPr/>
        </p:nvSpPr>
        <p:spPr>
          <a:xfrm rot="10800000">
            <a:off x="4829290" y="1419048"/>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5" name="矩形 34"/>
          <p:cNvSpPr/>
          <p:nvPr/>
        </p:nvSpPr>
        <p:spPr>
          <a:xfrm>
            <a:off x="5737435" y="1369607"/>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Tree>
    <p:extLst>
      <p:ext uri="{BB962C8B-B14F-4D97-AF65-F5344CB8AC3E}">
        <p14:creationId xmlns:p14="http://schemas.microsoft.com/office/powerpoint/2010/main" val="2837118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470187" y="2758829"/>
            <a:ext cx="5890663" cy="5764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6" name="文字方塊 5"/>
          <p:cNvSpPr txBox="1"/>
          <p:nvPr/>
        </p:nvSpPr>
        <p:spPr>
          <a:xfrm>
            <a:off x="2270234" y="3426378"/>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7" name="文字方塊 6"/>
          <p:cNvSpPr txBox="1"/>
          <p:nvPr/>
        </p:nvSpPr>
        <p:spPr>
          <a:xfrm>
            <a:off x="978568" y="3822320"/>
            <a:ext cx="2450432" cy="400110"/>
          </a:xfrm>
          <a:prstGeom prst="rect">
            <a:avLst/>
          </a:prstGeom>
          <a:noFill/>
        </p:spPr>
        <p:txBody>
          <a:bodyPr wrap="square" rtlCol="0">
            <a:spAutoFit/>
          </a:bodyPr>
          <a:lstStyle/>
          <a:p>
            <a:r>
              <a:rPr lang="zh-TW" altLang="en-US" sz="2000" dirty="0"/>
              <a:t>申請人˙</a:t>
            </a:r>
            <a:r>
              <a:rPr lang="zh-TW" altLang="en-US" sz="2000" dirty="0" smtClean="0"/>
              <a:t> </a:t>
            </a:r>
            <a:r>
              <a:rPr lang="en-US" altLang="zh-TW" sz="2000" dirty="0" smtClean="0"/>
              <a:t>:</a:t>
            </a:r>
            <a:r>
              <a:rPr lang="zh-TW" altLang="en-US" sz="2000" dirty="0" smtClean="0"/>
              <a:t> </a:t>
            </a:r>
            <a:r>
              <a:rPr lang="en-US" altLang="zh-TW" sz="2000" dirty="0" smtClean="0"/>
              <a:t>A</a:t>
            </a:r>
            <a:r>
              <a:rPr lang="zh-TW" altLang="en-US" sz="2000" dirty="0" smtClean="0"/>
              <a:t>棟</a:t>
            </a:r>
            <a:r>
              <a:rPr lang="en-US" altLang="zh-TW" sz="2000" dirty="0" smtClean="0"/>
              <a:t>1</a:t>
            </a:r>
            <a:r>
              <a:rPr lang="zh-TW" altLang="en-US" sz="2000" dirty="0" smtClean="0"/>
              <a:t>號</a:t>
            </a:r>
            <a:r>
              <a:rPr lang="en-US" altLang="zh-TW" sz="2000" dirty="0" smtClean="0"/>
              <a:t>1</a:t>
            </a:r>
            <a:r>
              <a:rPr lang="zh-TW" altLang="en-US" sz="2000" dirty="0" smtClean="0"/>
              <a:t>樓</a:t>
            </a:r>
            <a:endParaRPr lang="zh-TW" altLang="en-US" sz="2000" dirty="0"/>
          </a:p>
        </p:txBody>
      </p:sp>
      <p:sp>
        <p:nvSpPr>
          <p:cNvPr id="32" name="文字方塊 31"/>
          <p:cNvSpPr txBox="1"/>
          <p:nvPr/>
        </p:nvSpPr>
        <p:spPr>
          <a:xfrm>
            <a:off x="999208" y="4248072"/>
            <a:ext cx="2450432" cy="400110"/>
          </a:xfrm>
          <a:prstGeom prst="rect">
            <a:avLst/>
          </a:prstGeom>
          <a:noFill/>
        </p:spPr>
        <p:txBody>
          <a:bodyPr wrap="square" rtlCol="0">
            <a:spAutoFit/>
          </a:bodyPr>
          <a:lstStyle/>
          <a:p>
            <a:r>
              <a:rPr lang="zh-TW" altLang="en-US" sz="2000" dirty="0"/>
              <a:t>申請</a:t>
            </a:r>
            <a:r>
              <a:rPr lang="zh-TW" altLang="en-US" sz="2000" dirty="0" smtClean="0"/>
              <a:t>人數 </a:t>
            </a:r>
            <a:r>
              <a:rPr lang="en-US" altLang="zh-TW" sz="2000" dirty="0" smtClean="0"/>
              <a:t>:</a:t>
            </a:r>
            <a:r>
              <a:rPr lang="zh-TW" altLang="en-US" sz="2000" dirty="0" smtClean="0"/>
              <a:t> </a:t>
            </a:r>
            <a:r>
              <a:rPr lang="en-US" altLang="zh-TW" sz="2000" dirty="0" smtClean="0"/>
              <a:t>5</a:t>
            </a:r>
            <a:r>
              <a:rPr lang="zh-TW" altLang="en-US" sz="2000" dirty="0" smtClean="0"/>
              <a:t>人</a:t>
            </a:r>
            <a:endParaRPr lang="zh-TW" altLang="en-US" sz="2000" dirty="0"/>
          </a:p>
        </p:txBody>
      </p:sp>
      <p:sp>
        <p:nvSpPr>
          <p:cNvPr id="34" name="文字方塊 33"/>
          <p:cNvSpPr txBox="1"/>
          <p:nvPr/>
        </p:nvSpPr>
        <p:spPr>
          <a:xfrm>
            <a:off x="978568" y="4809953"/>
            <a:ext cx="2450432" cy="400110"/>
          </a:xfrm>
          <a:prstGeom prst="rect">
            <a:avLst/>
          </a:prstGeom>
          <a:noFill/>
        </p:spPr>
        <p:txBody>
          <a:bodyPr wrap="square" rtlCol="0">
            <a:spAutoFit/>
          </a:bodyPr>
          <a:lstStyle/>
          <a:p>
            <a:r>
              <a:rPr lang="zh-TW" altLang="en-US" sz="2000" dirty="0" smtClean="0"/>
              <a:t>使用時間</a:t>
            </a:r>
            <a:r>
              <a:rPr lang="en-US" altLang="zh-TW" sz="2000" dirty="0" smtClean="0"/>
              <a:t>:</a:t>
            </a:r>
            <a:r>
              <a:rPr lang="zh-TW" altLang="en-US" sz="2000" dirty="0" smtClean="0"/>
              <a:t> </a:t>
            </a:r>
            <a:r>
              <a:rPr lang="en-US" altLang="zh-TW" sz="2000" dirty="0" smtClean="0"/>
              <a:t>30</a:t>
            </a:r>
            <a:r>
              <a:rPr lang="zh-TW" altLang="en-US" sz="2000" dirty="0" smtClean="0"/>
              <a:t>分鐘</a:t>
            </a:r>
            <a:endParaRPr lang="zh-TW" altLang="en-US" sz="2000" dirty="0"/>
          </a:p>
        </p:txBody>
      </p:sp>
      <p:sp>
        <p:nvSpPr>
          <p:cNvPr id="8" name="橢圓 7"/>
          <p:cNvSpPr/>
          <p:nvPr/>
        </p:nvSpPr>
        <p:spPr>
          <a:xfrm>
            <a:off x="978568" y="6544852"/>
            <a:ext cx="2001115" cy="1101424"/>
          </a:xfrm>
          <a:prstGeom prst="ellipse">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solidFill>
                <a:schemeClr val="tx1"/>
              </a:solidFill>
            </a:endParaRPr>
          </a:p>
        </p:txBody>
      </p:sp>
      <p:sp>
        <p:nvSpPr>
          <p:cNvPr id="11" name="文字方塊 10"/>
          <p:cNvSpPr txBox="1"/>
          <p:nvPr/>
        </p:nvSpPr>
        <p:spPr>
          <a:xfrm>
            <a:off x="1398099" y="6910898"/>
            <a:ext cx="1162051" cy="369332"/>
          </a:xfrm>
          <a:prstGeom prst="rect">
            <a:avLst/>
          </a:prstGeom>
          <a:noFill/>
        </p:spPr>
        <p:txBody>
          <a:bodyPr wrap="square" rtlCol="0">
            <a:spAutoFit/>
          </a:bodyPr>
          <a:lstStyle/>
          <a:p>
            <a:r>
              <a:rPr lang="zh-TW" altLang="en-US" dirty="0">
                <a:solidFill>
                  <a:schemeClr val="bg1"/>
                </a:solidFill>
              </a:rPr>
              <a:t>審核通過</a:t>
            </a:r>
            <a:endParaRPr lang="zh-TW" altLang="en-US" dirty="0">
              <a:solidFill>
                <a:schemeClr val="bg1"/>
              </a:solidFill>
            </a:endParaRPr>
          </a:p>
        </p:txBody>
      </p:sp>
      <p:sp>
        <p:nvSpPr>
          <p:cNvPr id="37" name="圓角矩形 36"/>
          <p:cNvSpPr/>
          <p:nvPr/>
        </p:nvSpPr>
        <p:spPr>
          <a:xfrm>
            <a:off x="0" y="2366211"/>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8" name="矩形 37"/>
          <p:cNvSpPr/>
          <p:nvPr/>
        </p:nvSpPr>
        <p:spPr>
          <a:xfrm>
            <a:off x="334229" y="1341021"/>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40" name="矩形 39"/>
          <p:cNvSpPr/>
          <p:nvPr/>
        </p:nvSpPr>
        <p:spPr>
          <a:xfrm>
            <a:off x="4716610" y="1297763"/>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等腰三角形 40"/>
          <p:cNvSpPr/>
          <p:nvPr/>
        </p:nvSpPr>
        <p:spPr>
          <a:xfrm rot="10800000">
            <a:off x="4829290" y="1419048"/>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2" name="矩形 41"/>
          <p:cNvSpPr/>
          <p:nvPr/>
        </p:nvSpPr>
        <p:spPr>
          <a:xfrm>
            <a:off x="5737435" y="1369607"/>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
        <p:nvSpPr>
          <p:cNvPr id="43" name="橢圓 42"/>
          <p:cNvSpPr/>
          <p:nvPr/>
        </p:nvSpPr>
        <p:spPr>
          <a:xfrm>
            <a:off x="3415519" y="6544852"/>
            <a:ext cx="2001115" cy="1101424"/>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p>
        </p:txBody>
      </p:sp>
      <p:sp>
        <p:nvSpPr>
          <p:cNvPr id="36" name="文字方塊 35"/>
          <p:cNvSpPr txBox="1"/>
          <p:nvPr/>
        </p:nvSpPr>
        <p:spPr>
          <a:xfrm>
            <a:off x="3803522" y="6914287"/>
            <a:ext cx="1329865" cy="369332"/>
          </a:xfrm>
          <a:prstGeom prst="rect">
            <a:avLst/>
          </a:prstGeom>
          <a:noFill/>
        </p:spPr>
        <p:txBody>
          <a:bodyPr wrap="square" rtlCol="0">
            <a:spAutoFit/>
          </a:bodyPr>
          <a:lstStyle/>
          <a:p>
            <a:r>
              <a:rPr lang="zh-TW" altLang="en-US" dirty="0" smtClean="0">
                <a:solidFill>
                  <a:schemeClr val="bg1"/>
                </a:solidFill>
              </a:rPr>
              <a:t>審核不通過</a:t>
            </a:r>
            <a:endParaRPr lang="zh-TW" altLang="en-US" dirty="0">
              <a:solidFill>
                <a:schemeClr val="bg1"/>
              </a:solidFill>
            </a:endParaRPr>
          </a:p>
        </p:txBody>
      </p:sp>
      <p:sp>
        <p:nvSpPr>
          <p:cNvPr id="44" name="文字方塊 43"/>
          <p:cNvSpPr txBox="1"/>
          <p:nvPr/>
        </p:nvSpPr>
        <p:spPr>
          <a:xfrm>
            <a:off x="2417635" y="1890164"/>
            <a:ext cx="2022727" cy="461665"/>
          </a:xfrm>
          <a:prstGeom prst="rect">
            <a:avLst/>
          </a:prstGeom>
          <a:noFill/>
        </p:spPr>
        <p:txBody>
          <a:bodyPr wrap="square" rtlCol="0">
            <a:spAutoFit/>
          </a:bodyPr>
          <a:lstStyle/>
          <a:p>
            <a:r>
              <a:rPr lang="zh-TW" altLang="en-US" sz="2400" dirty="0" smtClean="0"/>
              <a:t>預約申請審核</a:t>
            </a:r>
            <a:endParaRPr lang="zh-TW" altLang="en-US" sz="2400" dirty="0"/>
          </a:p>
        </p:txBody>
      </p:sp>
    </p:spTree>
    <p:extLst>
      <p:ext uri="{BB962C8B-B14F-4D97-AF65-F5344CB8AC3E}">
        <p14:creationId xmlns:p14="http://schemas.microsoft.com/office/powerpoint/2010/main" val="3220929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551606" y="3252952"/>
            <a:ext cx="5890663" cy="688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50" name="圓角矩形 49"/>
          <p:cNvSpPr/>
          <p:nvPr/>
        </p:nvSpPr>
        <p:spPr>
          <a:xfrm>
            <a:off x="551603" y="5770179"/>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1" name="圖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0277" y="5855985"/>
            <a:ext cx="540424" cy="522070"/>
          </a:xfrm>
          <a:prstGeom prst="rect">
            <a:avLst/>
          </a:prstGeom>
        </p:spPr>
      </p:pic>
      <p:sp>
        <p:nvSpPr>
          <p:cNvPr id="52" name="圓角矩形 51"/>
          <p:cNvSpPr/>
          <p:nvPr/>
        </p:nvSpPr>
        <p:spPr>
          <a:xfrm>
            <a:off x="539596" y="6584731"/>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5161" y="6670537"/>
            <a:ext cx="540424" cy="522070"/>
          </a:xfrm>
          <a:prstGeom prst="rect">
            <a:avLst/>
          </a:prstGeom>
        </p:spPr>
      </p:pic>
      <p:sp>
        <p:nvSpPr>
          <p:cNvPr id="54" name="圓角矩形 53"/>
          <p:cNvSpPr/>
          <p:nvPr/>
        </p:nvSpPr>
        <p:spPr>
          <a:xfrm>
            <a:off x="583139" y="7478110"/>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1469" y="7563916"/>
            <a:ext cx="540424" cy="522070"/>
          </a:xfrm>
          <a:prstGeom prst="rect">
            <a:avLst/>
          </a:prstGeom>
        </p:spPr>
      </p:pic>
      <p:sp>
        <p:nvSpPr>
          <p:cNvPr id="6" name="文字方塊 5"/>
          <p:cNvSpPr txBox="1"/>
          <p:nvPr/>
        </p:nvSpPr>
        <p:spPr>
          <a:xfrm>
            <a:off x="2270234" y="3426378"/>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35" name="圓角矩形 34"/>
          <p:cNvSpPr/>
          <p:nvPr/>
        </p:nvSpPr>
        <p:spPr>
          <a:xfrm>
            <a:off x="0" y="2366211"/>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矩形 35"/>
          <p:cNvSpPr/>
          <p:nvPr/>
        </p:nvSpPr>
        <p:spPr>
          <a:xfrm>
            <a:off x="334229" y="1341021"/>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37" name="矩形 36"/>
          <p:cNvSpPr/>
          <p:nvPr/>
        </p:nvSpPr>
        <p:spPr>
          <a:xfrm>
            <a:off x="4716610" y="1297763"/>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等腰三角形 37"/>
          <p:cNvSpPr/>
          <p:nvPr/>
        </p:nvSpPr>
        <p:spPr>
          <a:xfrm rot="10800000">
            <a:off x="4829290" y="1419048"/>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矩形 39"/>
          <p:cNvSpPr/>
          <p:nvPr/>
        </p:nvSpPr>
        <p:spPr>
          <a:xfrm>
            <a:off x="5737435" y="1369607"/>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
        <p:nvSpPr>
          <p:cNvPr id="41" name="文字方塊 40"/>
          <p:cNvSpPr txBox="1"/>
          <p:nvPr/>
        </p:nvSpPr>
        <p:spPr>
          <a:xfrm>
            <a:off x="2417635" y="1890164"/>
            <a:ext cx="2022727" cy="461665"/>
          </a:xfrm>
          <a:prstGeom prst="rect">
            <a:avLst/>
          </a:prstGeom>
          <a:noFill/>
        </p:spPr>
        <p:txBody>
          <a:bodyPr wrap="square" rtlCol="0">
            <a:spAutoFit/>
          </a:bodyPr>
          <a:lstStyle/>
          <a:p>
            <a:r>
              <a:rPr lang="zh-TW" altLang="en-US" sz="2400" dirty="0"/>
              <a:t>已審核紀錄</a:t>
            </a:r>
            <a:endParaRPr lang="zh-TW" altLang="en-US" sz="2400" dirty="0"/>
          </a:p>
        </p:txBody>
      </p:sp>
      <p:sp>
        <p:nvSpPr>
          <p:cNvPr id="44" name="圓角矩形 43"/>
          <p:cNvSpPr/>
          <p:nvPr/>
        </p:nvSpPr>
        <p:spPr>
          <a:xfrm>
            <a:off x="583139" y="4095589"/>
            <a:ext cx="5890663" cy="688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5" name="圖片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8968" y="4178767"/>
            <a:ext cx="540424" cy="522070"/>
          </a:xfrm>
          <a:prstGeom prst="rect">
            <a:avLst/>
          </a:prstGeom>
        </p:spPr>
      </p:pic>
      <p:sp>
        <p:nvSpPr>
          <p:cNvPr id="46" name="文字方塊 45"/>
          <p:cNvSpPr txBox="1"/>
          <p:nvPr/>
        </p:nvSpPr>
        <p:spPr>
          <a:xfrm>
            <a:off x="2201000" y="4255136"/>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47" name="圓角矩形 46"/>
          <p:cNvSpPr/>
          <p:nvPr/>
        </p:nvSpPr>
        <p:spPr>
          <a:xfrm>
            <a:off x="583139" y="4913587"/>
            <a:ext cx="5890663" cy="688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8" name="圖片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8968" y="4960885"/>
            <a:ext cx="540424" cy="522070"/>
          </a:xfrm>
          <a:prstGeom prst="rect">
            <a:avLst/>
          </a:prstGeom>
        </p:spPr>
      </p:pic>
      <p:sp>
        <p:nvSpPr>
          <p:cNvPr id="49" name="文字方塊 48"/>
          <p:cNvSpPr txBox="1"/>
          <p:nvPr/>
        </p:nvSpPr>
        <p:spPr>
          <a:xfrm>
            <a:off x="2301767" y="5087013"/>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Tree>
    <p:extLst>
      <p:ext uri="{BB962C8B-B14F-4D97-AF65-F5344CB8AC3E}">
        <p14:creationId xmlns:p14="http://schemas.microsoft.com/office/powerpoint/2010/main" val="3994803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551606" y="3252951"/>
            <a:ext cx="5890663" cy="573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6" name="文字方塊 5"/>
          <p:cNvSpPr txBox="1"/>
          <p:nvPr/>
        </p:nvSpPr>
        <p:spPr>
          <a:xfrm>
            <a:off x="2270234" y="3426378"/>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7" name="文字方塊 6"/>
          <p:cNvSpPr txBox="1"/>
          <p:nvPr/>
        </p:nvSpPr>
        <p:spPr>
          <a:xfrm>
            <a:off x="978568" y="3822320"/>
            <a:ext cx="2450432" cy="400110"/>
          </a:xfrm>
          <a:prstGeom prst="rect">
            <a:avLst/>
          </a:prstGeom>
          <a:noFill/>
        </p:spPr>
        <p:txBody>
          <a:bodyPr wrap="square" rtlCol="0">
            <a:spAutoFit/>
          </a:bodyPr>
          <a:lstStyle/>
          <a:p>
            <a:r>
              <a:rPr lang="zh-TW" altLang="en-US" sz="2000" dirty="0"/>
              <a:t>申請人˙</a:t>
            </a:r>
            <a:r>
              <a:rPr lang="zh-TW" altLang="en-US" sz="2000" dirty="0" smtClean="0"/>
              <a:t> </a:t>
            </a:r>
            <a:r>
              <a:rPr lang="en-US" altLang="zh-TW" sz="2000" dirty="0" smtClean="0"/>
              <a:t>:</a:t>
            </a:r>
            <a:r>
              <a:rPr lang="zh-TW" altLang="en-US" sz="2000" dirty="0" smtClean="0"/>
              <a:t> </a:t>
            </a:r>
            <a:r>
              <a:rPr lang="en-US" altLang="zh-TW" sz="2000" dirty="0" smtClean="0"/>
              <a:t>A</a:t>
            </a:r>
            <a:r>
              <a:rPr lang="zh-TW" altLang="en-US" sz="2000" dirty="0" smtClean="0"/>
              <a:t>棟</a:t>
            </a:r>
            <a:r>
              <a:rPr lang="en-US" altLang="zh-TW" sz="2000" dirty="0" smtClean="0"/>
              <a:t>1</a:t>
            </a:r>
            <a:r>
              <a:rPr lang="zh-TW" altLang="en-US" sz="2000" dirty="0" smtClean="0"/>
              <a:t>號</a:t>
            </a:r>
            <a:r>
              <a:rPr lang="en-US" altLang="zh-TW" sz="2000" dirty="0" smtClean="0"/>
              <a:t>1</a:t>
            </a:r>
            <a:r>
              <a:rPr lang="zh-TW" altLang="en-US" sz="2000" dirty="0" smtClean="0"/>
              <a:t>樓</a:t>
            </a:r>
            <a:endParaRPr lang="zh-TW" altLang="en-US" sz="2000" dirty="0"/>
          </a:p>
        </p:txBody>
      </p:sp>
      <p:sp>
        <p:nvSpPr>
          <p:cNvPr id="32" name="文字方塊 31"/>
          <p:cNvSpPr txBox="1"/>
          <p:nvPr/>
        </p:nvSpPr>
        <p:spPr>
          <a:xfrm>
            <a:off x="999208" y="4248072"/>
            <a:ext cx="2450432" cy="400110"/>
          </a:xfrm>
          <a:prstGeom prst="rect">
            <a:avLst/>
          </a:prstGeom>
          <a:noFill/>
        </p:spPr>
        <p:txBody>
          <a:bodyPr wrap="square" rtlCol="0">
            <a:spAutoFit/>
          </a:bodyPr>
          <a:lstStyle/>
          <a:p>
            <a:r>
              <a:rPr lang="zh-TW" altLang="en-US" sz="2000" dirty="0"/>
              <a:t>申請</a:t>
            </a:r>
            <a:r>
              <a:rPr lang="zh-TW" altLang="en-US" sz="2000" dirty="0" smtClean="0"/>
              <a:t>人數 </a:t>
            </a:r>
            <a:r>
              <a:rPr lang="en-US" altLang="zh-TW" sz="2000" dirty="0" smtClean="0"/>
              <a:t>:</a:t>
            </a:r>
            <a:r>
              <a:rPr lang="zh-TW" altLang="en-US" sz="2000" dirty="0" smtClean="0"/>
              <a:t> </a:t>
            </a:r>
            <a:r>
              <a:rPr lang="en-US" altLang="zh-TW" sz="2000" dirty="0" smtClean="0"/>
              <a:t>5</a:t>
            </a:r>
            <a:r>
              <a:rPr lang="zh-TW" altLang="en-US" sz="2000" dirty="0" smtClean="0"/>
              <a:t>人</a:t>
            </a:r>
            <a:endParaRPr lang="zh-TW" altLang="en-US" sz="2000" dirty="0"/>
          </a:p>
        </p:txBody>
      </p:sp>
      <p:sp>
        <p:nvSpPr>
          <p:cNvPr id="34" name="文字方塊 33"/>
          <p:cNvSpPr txBox="1"/>
          <p:nvPr/>
        </p:nvSpPr>
        <p:spPr>
          <a:xfrm>
            <a:off x="978567" y="5098624"/>
            <a:ext cx="2450432" cy="400110"/>
          </a:xfrm>
          <a:prstGeom prst="rect">
            <a:avLst/>
          </a:prstGeom>
          <a:noFill/>
        </p:spPr>
        <p:txBody>
          <a:bodyPr wrap="square" rtlCol="0">
            <a:spAutoFit/>
          </a:bodyPr>
          <a:lstStyle/>
          <a:p>
            <a:r>
              <a:rPr lang="zh-TW" altLang="en-US" sz="2000" dirty="0" smtClean="0"/>
              <a:t>使用時間</a:t>
            </a:r>
            <a:r>
              <a:rPr lang="en-US" altLang="zh-TW" sz="2000" dirty="0" smtClean="0"/>
              <a:t>:</a:t>
            </a:r>
            <a:r>
              <a:rPr lang="zh-TW" altLang="en-US" sz="2000" dirty="0" smtClean="0"/>
              <a:t> </a:t>
            </a:r>
            <a:r>
              <a:rPr lang="en-US" altLang="zh-TW" sz="2000" dirty="0" smtClean="0"/>
              <a:t>30</a:t>
            </a:r>
            <a:r>
              <a:rPr lang="zh-TW" altLang="en-US" sz="2000" dirty="0" smtClean="0"/>
              <a:t>分鐘</a:t>
            </a:r>
            <a:endParaRPr lang="zh-TW" altLang="en-US" sz="2000" dirty="0"/>
          </a:p>
        </p:txBody>
      </p:sp>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7314" y="6064501"/>
            <a:ext cx="1999246" cy="1999246"/>
          </a:xfrm>
          <a:prstGeom prst="rect">
            <a:avLst/>
          </a:prstGeom>
        </p:spPr>
      </p:pic>
      <p:sp>
        <p:nvSpPr>
          <p:cNvPr id="8" name="文字方塊 7"/>
          <p:cNvSpPr txBox="1"/>
          <p:nvPr/>
        </p:nvSpPr>
        <p:spPr>
          <a:xfrm>
            <a:off x="2458615" y="8063747"/>
            <a:ext cx="1940769" cy="584775"/>
          </a:xfrm>
          <a:prstGeom prst="rect">
            <a:avLst/>
          </a:prstGeom>
          <a:noFill/>
        </p:spPr>
        <p:txBody>
          <a:bodyPr wrap="square" rtlCol="0">
            <a:spAutoFit/>
          </a:bodyPr>
          <a:lstStyle/>
          <a:p>
            <a:pPr algn="ctr"/>
            <a:r>
              <a:rPr lang="zh-TW" altLang="en-US" sz="3200" b="1" dirty="0" smtClean="0"/>
              <a:t>審核通過</a:t>
            </a:r>
            <a:endParaRPr lang="zh-TW" altLang="en-US" sz="3200" b="1" dirty="0"/>
          </a:p>
        </p:txBody>
      </p:sp>
      <p:sp>
        <p:nvSpPr>
          <p:cNvPr id="35" name="文字方塊 34"/>
          <p:cNvSpPr txBox="1"/>
          <p:nvPr/>
        </p:nvSpPr>
        <p:spPr>
          <a:xfrm>
            <a:off x="999208" y="4695452"/>
            <a:ext cx="2450432" cy="400110"/>
          </a:xfrm>
          <a:prstGeom prst="rect">
            <a:avLst/>
          </a:prstGeom>
          <a:noFill/>
        </p:spPr>
        <p:txBody>
          <a:bodyPr wrap="square" rtlCol="0">
            <a:spAutoFit/>
          </a:bodyPr>
          <a:lstStyle/>
          <a:p>
            <a:r>
              <a:rPr lang="zh-TW" altLang="en-US" sz="2000" dirty="0"/>
              <a:t>申請項目</a:t>
            </a:r>
            <a:r>
              <a:rPr lang="en-US" altLang="zh-TW" sz="2000" dirty="0" smtClean="0"/>
              <a:t>:</a:t>
            </a:r>
            <a:r>
              <a:rPr lang="zh-TW" altLang="en-US" sz="2000" dirty="0" smtClean="0"/>
              <a:t> </a:t>
            </a:r>
            <a:r>
              <a:rPr lang="zh-TW" altLang="en-US" sz="2000" dirty="0"/>
              <a:t>圖書館</a:t>
            </a:r>
            <a:endParaRPr lang="zh-TW" altLang="en-US" sz="2000" dirty="0"/>
          </a:p>
        </p:txBody>
      </p:sp>
      <p:sp>
        <p:nvSpPr>
          <p:cNvPr id="36" name="圓角矩形 35"/>
          <p:cNvSpPr/>
          <p:nvPr/>
        </p:nvSpPr>
        <p:spPr>
          <a:xfrm>
            <a:off x="0" y="2366211"/>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矩形 36"/>
          <p:cNvSpPr/>
          <p:nvPr/>
        </p:nvSpPr>
        <p:spPr>
          <a:xfrm>
            <a:off x="334229" y="1341021"/>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38" name="矩形 37"/>
          <p:cNvSpPr/>
          <p:nvPr/>
        </p:nvSpPr>
        <p:spPr>
          <a:xfrm>
            <a:off x="4716610" y="1297763"/>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等腰三角形 39"/>
          <p:cNvSpPr/>
          <p:nvPr/>
        </p:nvSpPr>
        <p:spPr>
          <a:xfrm rot="10800000">
            <a:off x="4829290" y="1419048"/>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1" name="矩形 40"/>
          <p:cNvSpPr/>
          <p:nvPr/>
        </p:nvSpPr>
        <p:spPr>
          <a:xfrm>
            <a:off x="5737435" y="1369607"/>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
        <p:nvSpPr>
          <p:cNvPr id="42" name="文字方塊 41"/>
          <p:cNvSpPr txBox="1"/>
          <p:nvPr/>
        </p:nvSpPr>
        <p:spPr>
          <a:xfrm>
            <a:off x="2417635" y="1890164"/>
            <a:ext cx="2022727" cy="461665"/>
          </a:xfrm>
          <a:prstGeom prst="rect">
            <a:avLst/>
          </a:prstGeom>
          <a:noFill/>
        </p:spPr>
        <p:txBody>
          <a:bodyPr wrap="square" rtlCol="0">
            <a:spAutoFit/>
          </a:bodyPr>
          <a:lstStyle/>
          <a:p>
            <a:r>
              <a:rPr lang="zh-TW" altLang="en-US" sz="2400" dirty="0"/>
              <a:t>已審核紀錄</a:t>
            </a:r>
            <a:endParaRPr lang="zh-TW" altLang="en-US" sz="2400" dirty="0"/>
          </a:p>
        </p:txBody>
      </p:sp>
    </p:spTree>
    <p:extLst>
      <p:ext uri="{BB962C8B-B14F-4D97-AF65-F5344CB8AC3E}">
        <p14:creationId xmlns:p14="http://schemas.microsoft.com/office/powerpoint/2010/main" val="3790148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2" name="圓角矩形 1">
            <a:hlinkClick r:id="rId3" action="ppaction://hlinksldjump"/>
          </p:cNvPr>
          <p:cNvSpPr/>
          <p:nvPr/>
        </p:nvSpPr>
        <p:spPr>
          <a:xfrm>
            <a:off x="0" y="1354207"/>
            <a:ext cx="6858000" cy="1704109"/>
          </a:xfrm>
          <a:prstGeom prst="round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a:hlinkClick r:id="rId5" action="ppaction://hlinksldjump"/>
          </p:cNvPr>
          <p:cNvSpPr/>
          <p:nvPr/>
        </p:nvSpPr>
        <p:spPr>
          <a:xfrm>
            <a:off x="0" y="3391627"/>
            <a:ext cx="6858000" cy="1704109"/>
          </a:xfrm>
          <a:prstGeom prst="round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圓角矩形 31">
            <a:hlinkClick r:id="rId7" action="ppaction://hlinksldjump"/>
          </p:cNvPr>
          <p:cNvSpPr/>
          <p:nvPr/>
        </p:nvSpPr>
        <p:spPr>
          <a:xfrm>
            <a:off x="0" y="5429047"/>
            <a:ext cx="6858000" cy="1704109"/>
          </a:xfrm>
          <a:prstGeom prst="roundRect">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5" name="圖片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76" name="圖片 75">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77" name="橢圓 76"/>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78" name="矩形 77"/>
          <p:cNvSpPr/>
          <p:nvPr/>
        </p:nvSpPr>
        <p:spPr>
          <a:xfrm>
            <a:off x="678090" y="432166"/>
            <a:ext cx="1415772" cy="461665"/>
          </a:xfrm>
          <a:prstGeom prst="rect">
            <a:avLst/>
          </a:prstGeom>
        </p:spPr>
        <p:txBody>
          <a:bodyPr wrap="none">
            <a:spAutoFit/>
          </a:bodyPr>
          <a:lstStyle/>
          <a:p>
            <a:r>
              <a:rPr lang="zh-TW" altLang="en-US" sz="2400" b="1" dirty="0">
                <a:solidFill>
                  <a:schemeClr val="bg1"/>
                </a:solidFill>
              </a:rPr>
              <a:t>晶華社區</a:t>
            </a:r>
            <a:endParaRPr lang="en-US" altLang="zh-TW" sz="2400" b="1" dirty="0">
              <a:solidFill>
                <a:schemeClr val="bg1"/>
              </a:solidFill>
            </a:endParaRPr>
          </a:p>
        </p:txBody>
      </p:sp>
      <p:pic>
        <p:nvPicPr>
          <p:cNvPr id="79" name="圖片 78">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409" y="388934"/>
            <a:ext cx="581679" cy="576271"/>
          </a:xfrm>
          <a:prstGeom prst="rect">
            <a:avLst/>
          </a:prstGeom>
        </p:spPr>
      </p:pic>
      <p:sp>
        <p:nvSpPr>
          <p:cNvPr id="80" name="流程圖: 程序 79"/>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流程圖: 程序 80"/>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流程圖: 程序 81"/>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25" name="矩形 24"/>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6" name="圖片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27" name="矩形 26"/>
          <p:cNvSpPr/>
          <p:nvPr/>
        </p:nvSpPr>
        <p:spPr>
          <a:xfrm>
            <a:off x="740781" y="469750"/>
            <a:ext cx="2031325" cy="461665"/>
          </a:xfrm>
          <a:prstGeom prst="rect">
            <a:avLst/>
          </a:prstGeom>
        </p:spPr>
        <p:txBody>
          <a:bodyPr wrap="none">
            <a:spAutoFit/>
          </a:bodyPr>
          <a:lstStyle/>
          <a:p>
            <a:r>
              <a:rPr lang="zh-TW" altLang="en-US" sz="2400" b="1" dirty="0" smtClean="0">
                <a:solidFill>
                  <a:schemeClr val="bg1"/>
                </a:solidFill>
              </a:rPr>
              <a:t>公共設施</a:t>
            </a:r>
            <a:r>
              <a:rPr lang="zh-TW" altLang="en-US" sz="2400" b="1" dirty="0">
                <a:solidFill>
                  <a:schemeClr val="bg1"/>
                </a:solidFill>
              </a:rPr>
              <a:t>設定</a:t>
            </a:r>
            <a:endParaRPr lang="en-US" altLang="zh-TW" sz="2400" b="1" dirty="0">
              <a:solidFill>
                <a:schemeClr val="bg1"/>
              </a:solidFill>
            </a:endParaRPr>
          </a:p>
        </p:txBody>
      </p:sp>
      <p:pic>
        <p:nvPicPr>
          <p:cNvPr id="28" name="圖片 27">
            <a:hlinkClick r:id="rId12"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9" name="橢圓 28"/>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30" name="流程圖: 程序 29"/>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3" name="流程圖: 程序 32"/>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4" name="流程圖: 程序 33"/>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35" name="圖片 34">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0800000">
            <a:off x="136043" y="368689"/>
            <a:ext cx="399797" cy="676800"/>
          </a:xfrm>
          <a:prstGeom prst="rect">
            <a:avLst/>
          </a:prstGeom>
        </p:spPr>
      </p:pic>
      <p:sp>
        <p:nvSpPr>
          <p:cNvPr id="36" name="圓角矩形 35">
            <a:hlinkClick r:id="rId3" action="ppaction://hlinksldjump"/>
          </p:cNvPr>
          <p:cNvSpPr/>
          <p:nvPr/>
        </p:nvSpPr>
        <p:spPr>
          <a:xfrm>
            <a:off x="0" y="7292552"/>
            <a:ext cx="6858000" cy="1704109"/>
          </a:xfrm>
          <a:prstGeom prst="round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4551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流程圖: 程序 25"/>
          <p:cNvSpPr/>
          <p:nvPr/>
        </p:nvSpPr>
        <p:spPr>
          <a:xfrm>
            <a:off x="1" y="5200003"/>
            <a:ext cx="6858000" cy="1219108"/>
          </a:xfrm>
          <a:prstGeom prst="flowChartProcess">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pic>
        <p:nvPicPr>
          <p:cNvPr id="4" name="pasted-image.pdf"/>
          <p:cNvPicPr>
            <a:picLocks noChangeAspect="1"/>
          </p:cNvPicPr>
          <p:nvPr/>
        </p:nvPicPr>
        <p:blipFill>
          <a:blip r:embed="rId3">
            <a:extLst/>
          </a:blip>
          <a:stretch>
            <a:fillRect/>
          </a:stretch>
        </p:blipFill>
        <p:spPr>
          <a:xfrm>
            <a:off x="-18647" y="-5004"/>
            <a:ext cx="6876647" cy="358198"/>
          </a:xfrm>
          <a:prstGeom prst="rect">
            <a:avLst/>
          </a:prstGeom>
          <a:ln w="3175">
            <a:miter lim="400000"/>
          </a:ln>
        </p:spPr>
      </p:pic>
      <p:pic>
        <p:nvPicPr>
          <p:cNvPr id="137" name="圖片 13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138" name="橢圓 137"/>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44" name="矩形 43"/>
          <p:cNvSpPr/>
          <p:nvPr/>
        </p:nvSpPr>
        <p:spPr>
          <a:xfrm flipV="1">
            <a:off x="3310" y="1547658"/>
            <a:ext cx="2209959" cy="77967"/>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114" name="矩形 113"/>
          <p:cNvSpPr/>
          <p:nvPr/>
        </p:nvSpPr>
        <p:spPr>
          <a:xfrm>
            <a:off x="-20035" y="1085994"/>
            <a:ext cx="2100255" cy="461665"/>
          </a:xfrm>
          <a:prstGeom prst="rect">
            <a:avLst/>
          </a:prstGeom>
        </p:spPr>
        <p:txBody>
          <a:bodyPr wrap="none">
            <a:spAutoFit/>
          </a:bodyPr>
          <a:lstStyle/>
          <a:p>
            <a:r>
              <a:rPr lang="zh-TW" altLang="en-US" sz="2400" b="1" dirty="0"/>
              <a:t> </a:t>
            </a:r>
            <a:r>
              <a:rPr lang="zh-TW" altLang="en-US" sz="2400" b="1" dirty="0" smtClean="0"/>
              <a:t>公共設施管理</a:t>
            </a:r>
            <a:endParaRPr lang="en-US" altLang="zh-TW" sz="2400" b="1" dirty="0" smtClean="0"/>
          </a:p>
        </p:txBody>
      </p:sp>
      <p:sp>
        <p:nvSpPr>
          <p:cNvPr id="144" name="矩形 143"/>
          <p:cNvSpPr/>
          <p:nvPr/>
        </p:nvSpPr>
        <p:spPr>
          <a:xfrm>
            <a:off x="760863" y="451668"/>
            <a:ext cx="1415772" cy="461665"/>
          </a:xfrm>
          <a:prstGeom prst="rect">
            <a:avLst/>
          </a:prstGeom>
        </p:spPr>
        <p:txBody>
          <a:bodyPr wrap="none">
            <a:spAutoFit/>
          </a:bodyPr>
          <a:lstStyle/>
          <a:p>
            <a:r>
              <a:rPr lang="zh-TW" altLang="en-US" sz="2400" b="1" dirty="0" smtClean="0"/>
              <a:t>晶華社區</a:t>
            </a:r>
            <a:endParaRPr lang="en-US" altLang="zh-TW" sz="2400" b="1" dirty="0" smtClean="0"/>
          </a:p>
        </p:txBody>
      </p:sp>
      <p:pic>
        <p:nvPicPr>
          <p:cNvPr id="147" name="圖片 14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66" name="流程圖: 程序 65"/>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程序 66"/>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流程圖: 程序 67"/>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640564"/>
            <a:ext cx="6858000" cy="4191599"/>
          </a:xfrm>
          <a:prstGeom prst="rect">
            <a:avLst/>
          </a:prstGeom>
        </p:spPr>
      </p:pic>
      <p:sp>
        <p:nvSpPr>
          <p:cNvPr id="109" name="流程圖: 接點 108">
            <a:hlinkClick r:id="rId7" action="ppaction://hlinksldjump"/>
          </p:cNvPr>
          <p:cNvSpPr/>
          <p:nvPr/>
        </p:nvSpPr>
        <p:spPr>
          <a:xfrm flipH="1" flipV="1">
            <a:off x="5503659" y="5572042"/>
            <a:ext cx="120770" cy="121730"/>
          </a:xfrm>
          <a:prstGeom prst="flowChartConnector">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流程圖: 接點 111">
            <a:hlinkClick r:id="rId7" action="ppaction://hlinksldjump"/>
          </p:cNvPr>
          <p:cNvSpPr/>
          <p:nvPr/>
        </p:nvSpPr>
        <p:spPr>
          <a:xfrm flipH="1" flipV="1">
            <a:off x="5700369"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流程圖: 接點 114">
            <a:hlinkClick r:id="rId7" action="ppaction://hlinksldjump"/>
          </p:cNvPr>
          <p:cNvSpPr/>
          <p:nvPr/>
        </p:nvSpPr>
        <p:spPr>
          <a:xfrm flipH="1" flipV="1">
            <a:off x="591564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流程圖: 接點 115">
            <a:hlinkClick r:id="rId7" action="ppaction://hlinksldjump"/>
          </p:cNvPr>
          <p:cNvSpPr/>
          <p:nvPr/>
        </p:nvSpPr>
        <p:spPr>
          <a:xfrm flipH="1" flipV="1">
            <a:off x="611235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流程圖: 接點 116">
            <a:hlinkClick r:id="rId7" action="ppaction://hlinksldjump"/>
          </p:cNvPr>
          <p:cNvSpPr/>
          <p:nvPr/>
        </p:nvSpPr>
        <p:spPr>
          <a:xfrm flipH="1" flipV="1">
            <a:off x="634109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流程圖: 接點 117">
            <a:hlinkClick r:id="rId7" action="ppaction://hlinksldjump"/>
          </p:cNvPr>
          <p:cNvSpPr/>
          <p:nvPr/>
        </p:nvSpPr>
        <p:spPr>
          <a:xfrm flipH="1" flipV="1">
            <a:off x="653780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矩形 118"/>
          <p:cNvSpPr/>
          <p:nvPr/>
        </p:nvSpPr>
        <p:spPr>
          <a:xfrm>
            <a:off x="120829" y="5904692"/>
            <a:ext cx="6093411" cy="461665"/>
          </a:xfrm>
          <a:prstGeom prst="rect">
            <a:avLst/>
          </a:prstGeom>
        </p:spPr>
        <p:txBody>
          <a:bodyPr wrap="square">
            <a:spAutoFit/>
          </a:bodyPr>
          <a:lstStyle/>
          <a:p>
            <a:r>
              <a:rPr lang="zh-TW" altLang="en-US" sz="2400" dirty="0" smtClean="0"/>
              <a:t>演唱會好好聽  杰倫我愛你 </a:t>
            </a:r>
            <a:endParaRPr lang="en-US" altLang="zh-TW" sz="2400" dirty="0" smtClean="0"/>
          </a:p>
        </p:txBody>
      </p:sp>
      <p:pic>
        <p:nvPicPr>
          <p:cNvPr id="122" name="圖片 121">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7259" y="3114152"/>
            <a:ext cx="399797" cy="676800"/>
          </a:xfrm>
          <a:prstGeom prst="rect">
            <a:avLst/>
          </a:prstGeom>
        </p:spPr>
      </p:pic>
      <p:pic>
        <p:nvPicPr>
          <p:cNvPr id="123" name="圖片 122">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120829" y="3260992"/>
            <a:ext cx="399797" cy="676800"/>
          </a:xfrm>
          <a:prstGeom prst="rect">
            <a:avLst/>
          </a:prstGeom>
        </p:spPr>
      </p:pic>
      <p:sp>
        <p:nvSpPr>
          <p:cNvPr id="36" name="矩形 35"/>
          <p:cNvSpPr/>
          <p:nvPr/>
        </p:nvSpPr>
        <p:spPr>
          <a:xfrm>
            <a:off x="2413883" y="1077510"/>
            <a:ext cx="1484348" cy="461665"/>
          </a:xfrm>
          <a:prstGeom prst="rect">
            <a:avLst/>
          </a:prstGeom>
        </p:spPr>
        <p:txBody>
          <a:bodyPr wrap="square">
            <a:spAutoFit/>
          </a:bodyPr>
          <a:lstStyle/>
          <a:p>
            <a:r>
              <a:rPr lang="zh-TW" altLang="en-US" sz="2400" b="1" dirty="0" smtClean="0"/>
              <a:t>維修管理</a:t>
            </a:r>
            <a:endParaRPr lang="en-US" altLang="zh-TW" sz="2400" b="1" dirty="0" smtClean="0"/>
          </a:p>
        </p:txBody>
      </p:sp>
      <p:sp>
        <p:nvSpPr>
          <p:cNvPr id="38" name="矩形 37"/>
          <p:cNvSpPr/>
          <p:nvPr/>
        </p:nvSpPr>
        <p:spPr>
          <a:xfrm>
            <a:off x="5915645" y="1076787"/>
            <a:ext cx="1989221" cy="461665"/>
          </a:xfrm>
          <a:prstGeom prst="rect">
            <a:avLst/>
          </a:prstGeom>
        </p:spPr>
        <p:txBody>
          <a:bodyPr wrap="square">
            <a:spAutoFit/>
          </a:bodyPr>
          <a:lstStyle/>
          <a:p>
            <a:r>
              <a:rPr lang="zh-TW" altLang="en-US" sz="2400" b="1" dirty="0" smtClean="0"/>
              <a:t> 社區討論區</a:t>
            </a:r>
            <a:endParaRPr lang="en-US" altLang="zh-TW" sz="2400" b="1" dirty="0" smtClean="0"/>
          </a:p>
        </p:txBody>
      </p:sp>
      <p:sp>
        <p:nvSpPr>
          <p:cNvPr id="34" name="矩形 33"/>
          <p:cNvSpPr/>
          <p:nvPr/>
        </p:nvSpPr>
        <p:spPr>
          <a:xfrm>
            <a:off x="3993096" y="1076786"/>
            <a:ext cx="1989221" cy="461665"/>
          </a:xfrm>
          <a:prstGeom prst="rect">
            <a:avLst/>
          </a:prstGeom>
        </p:spPr>
        <p:txBody>
          <a:bodyPr wrap="square">
            <a:spAutoFit/>
          </a:bodyPr>
          <a:lstStyle/>
          <a:p>
            <a:r>
              <a:rPr lang="zh-TW" altLang="en-US" sz="2400" b="1" dirty="0" smtClean="0"/>
              <a:t> 社區行事曆</a:t>
            </a:r>
            <a:endParaRPr lang="en-US" altLang="zh-TW" sz="2400" b="1" dirty="0" smtClean="0"/>
          </a:p>
        </p:txBody>
      </p:sp>
      <p:sp>
        <p:nvSpPr>
          <p:cNvPr id="35" name="矩形 34"/>
          <p:cNvSpPr/>
          <p:nvPr/>
        </p:nvSpPr>
        <p:spPr>
          <a:xfrm>
            <a:off x="1010652" y="6915387"/>
            <a:ext cx="2492461" cy="461665"/>
          </a:xfrm>
          <a:prstGeom prst="rect">
            <a:avLst/>
          </a:prstGeom>
        </p:spPr>
        <p:txBody>
          <a:bodyPr wrap="square">
            <a:spAutoFit/>
          </a:bodyPr>
          <a:lstStyle/>
          <a:p>
            <a:r>
              <a:rPr lang="zh-TW" altLang="en-US" sz="2400" b="1" dirty="0" smtClean="0"/>
              <a:t>預約審核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
        <p:nvSpPr>
          <p:cNvPr id="37" name="矩形 36"/>
          <p:cNvSpPr/>
          <p:nvPr/>
        </p:nvSpPr>
        <p:spPr>
          <a:xfrm>
            <a:off x="3729748" y="7811255"/>
            <a:ext cx="2069797" cy="461665"/>
          </a:xfrm>
          <a:prstGeom prst="rect">
            <a:avLst/>
          </a:prstGeom>
        </p:spPr>
        <p:txBody>
          <a:bodyPr wrap="none">
            <a:spAutoFit/>
          </a:bodyPr>
          <a:lstStyle/>
          <a:p>
            <a:r>
              <a:rPr lang="zh-TW" altLang="en-US" sz="2400" b="1" dirty="0" smtClean="0"/>
              <a:t>新</a:t>
            </a:r>
            <a:r>
              <a:rPr lang="zh-TW" altLang="en-US" sz="2400" b="1" dirty="0"/>
              <a:t>訊息</a:t>
            </a:r>
            <a:r>
              <a:rPr lang="en-US" altLang="zh-TW" sz="2400" b="1" dirty="0" smtClean="0"/>
              <a:t>:</a:t>
            </a:r>
            <a:r>
              <a:rPr lang="zh-TW" altLang="en-US" sz="2400" b="1" dirty="0" smtClean="0"/>
              <a:t>  </a:t>
            </a:r>
            <a:r>
              <a:rPr lang="en-US" altLang="zh-TW" sz="2400" b="1" dirty="0" smtClean="0"/>
              <a:t>5</a:t>
            </a:r>
            <a:r>
              <a:rPr lang="zh-TW" altLang="en-US" sz="2400" b="1" dirty="0" smtClean="0"/>
              <a:t>    封</a:t>
            </a:r>
            <a:endParaRPr lang="en-US" altLang="zh-TW" sz="2400" b="1" dirty="0" smtClean="0"/>
          </a:p>
        </p:txBody>
      </p:sp>
      <p:sp>
        <p:nvSpPr>
          <p:cNvPr id="39" name="矩形 38"/>
          <p:cNvSpPr/>
          <p:nvPr/>
        </p:nvSpPr>
        <p:spPr>
          <a:xfrm>
            <a:off x="1010652" y="7831141"/>
            <a:ext cx="2377574" cy="461665"/>
          </a:xfrm>
          <a:prstGeom prst="rect">
            <a:avLst/>
          </a:prstGeom>
        </p:spPr>
        <p:txBody>
          <a:bodyPr wrap="none">
            <a:spAutoFit/>
          </a:bodyPr>
          <a:lstStyle/>
          <a:p>
            <a:r>
              <a:rPr lang="zh-TW" altLang="en-US" sz="2400" b="1" dirty="0" smtClean="0"/>
              <a:t>維修審核</a:t>
            </a:r>
            <a:r>
              <a:rPr lang="en-US" altLang="zh-TW" sz="2400" b="1" dirty="0" smtClean="0"/>
              <a:t>:</a:t>
            </a:r>
            <a:r>
              <a:rPr lang="zh-TW" altLang="en-US" sz="2400" b="1" dirty="0" smtClean="0"/>
              <a:t>   </a:t>
            </a:r>
            <a:r>
              <a:rPr lang="en-US" altLang="zh-TW" sz="2400" b="1" dirty="0" smtClean="0"/>
              <a:t>5</a:t>
            </a:r>
            <a:r>
              <a:rPr lang="zh-TW" altLang="en-US" sz="2400" b="1" dirty="0" smtClean="0"/>
              <a:t>   </a:t>
            </a:r>
            <a:r>
              <a:rPr lang="zh-TW" altLang="en-US" sz="2400" b="1" dirty="0"/>
              <a:t>件</a:t>
            </a:r>
            <a:endParaRPr lang="en-US" altLang="zh-TW" sz="2400" b="1" dirty="0" smtClean="0"/>
          </a:p>
        </p:txBody>
      </p:sp>
      <p:sp>
        <p:nvSpPr>
          <p:cNvPr id="40" name="矩形 39"/>
          <p:cNvSpPr/>
          <p:nvPr/>
        </p:nvSpPr>
        <p:spPr>
          <a:xfrm>
            <a:off x="231359" y="7205983"/>
            <a:ext cx="688009" cy="1077218"/>
          </a:xfrm>
          <a:prstGeom prst="rect">
            <a:avLst/>
          </a:prstGeom>
        </p:spPr>
        <p:txBody>
          <a:bodyPr wrap="none">
            <a:spAutoFit/>
          </a:bodyPr>
          <a:lstStyle/>
          <a:p>
            <a:r>
              <a:rPr lang="zh-TW" altLang="en-US" sz="3200" b="1" dirty="0" smtClean="0">
                <a:solidFill>
                  <a:schemeClr val="accent5">
                    <a:lumMod val="75000"/>
                  </a:schemeClr>
                </a:solidFill>
              </a:rPr>
              <a:t>快</a:t>
            </a:r>
            <a:endParaRPr lang="en-US" altLang="zh-TW" sz="4000" b="1" dirty="0" smtClean="0">
              <a:solidFill>
                <a:schemeClr val="accent5">
                  <a:lumMod val="75000"/>
                </a:schemeClr>
              </a:solidFill>
            </a:endParaRPr>
          </a:p>
          <a:p>
            <a:r>
              <a:rPr lang="zh-TW" altLang="en-US" sz="3200" b="1" dirty="0" smtClean="0">
                <a:solidFill>
                  <a:schemeClr val="accent5">
                    <a:lumMod val="75000"/>
                  </a:schemeClr>
                </a:solidFill>
              </a:rPr>
              <a:t>訊 </a:t>
            </a:r>
            <a:endParaRPr lang="en-US" altLang="zh-TW" sz="3200" b="1" dirty="0" smtClean="0">
              <a:solidFill>
                <a:schemeClr val="accent5">
                  <a:lumMod val="75000"/>
                </a:schemeClr>
              </a:solidFill>
            </a:endParaRPr>
          </a:p>
        </p:txBody>
      </p:sp>
      <p:sp>
        <p:nvSpPr>
          <p:cNvPr id="41" name="矩形 40"/>
          <p:cNvSpPr/>
          <p:nvPr/>
        </p:nvSpPr>
        <p:spPr>
          <a:xfrm>
            <a:off x="3670175" y="6899345"/>
            <a:ext cx="3104489" cy="461665"/>
          </a:xfrm>
          <a:prstGeom prst="rect">
            <a:avLst/>
          </a:prstGeom>
        </p:spPr>
        <p:txBody>
          <a:bodyPr wrap="square">
            <a:spAutoFit/>
          </a:bodyPr>
          <a:lstStyle/>
          <a:p>
            <a:r>
              <a:rPr lang="zh-TW" altLang="en-US" sz="2400" b="1" dirty="0"/>
              <a:t>違規</a:t>
            </a:r>
            <a:r>
              <a:rPr lang="zh-TW" altLang="en-US" sz="2400" b="1" dirty="0" smtClean="0"/>
              <a:t>文章審核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Tree>
    <p:extLst>
      <p:ext uri="{BB962C8B-B14F-4D97-AF65-F5344CB8AC3E}">
        <p14:creationId xmlns:p14="http://schemas.microsoft.com/office/powerpoint/2010/main" val="3067947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smtClean="0">
                <a:solidFill>
                  <a:schemeClr val="bg1"/>
                </a:solidFill>
              </a:rPr>
              <a:t>公共設施</a:t>
            </a:r>
            <a:r>
              <a:rPr lang="zh-TW" altLang="en-US" sz="2400" b="1" dirty="0">
                <a:solidFill>
                  <a:schemeClr val="bg1"/>
                </a:solidFill>
              </a:rPr>
              <a:t>設定</a:t>
            </a:r>
            <a:endParaRPr lang="en-US" altLang="zh-TW" sz="2400" b="1" dirty="0">
              <a:solidFill>
                <a:schemeClr val="bg1"/>
              </a:solidFill>
            </a:endParaRPr>
          </a:p>
        </p:txBody>
      </p:sp>
      <p:sp>
        <p:nvSpPr>
          <p:cNvPr id="43" name="文字方塊 42"/>
          <p:cNvSpPr txBox="1"/>
          <p:nvPr/>
        </p:nvSpPr>
        <p:spPr>
          <a:xfrm>
            <a:off x="47393" y="5369660"/>
            <a:ext cx="1485700" cy="461665"/>
          </a:xfrm>
          <a:prstGeom prst="rect">
            <a:avLst/>
          </a:prstGeom>
          <a:noFill/>
        </p:spPr>
        <p:txBody>
          <a:bodyPr wrap="square" rtlCol="0">
            <a:spAutoFit/>
          </a:bodyPr>
          <a:lstStyle/>
          <a:p>
            <a:r>
              <a:rPr lang="zh-TW" altLang="en-US" sz="2400" b="1" dirty="0" smtClean="0"/>
              <a:t>開放人</a:t>
            </a:r>
            <a:r>
              <a:rPr lang="zh-TW" altLang="en-US" sz="2400" b="1" dirty="0"/>
              <a:t>數</a:t>
            </a:r>
            <a:r>
              <a:rPr lang="en-US" altLang="zh-TW" sz="2400" b="1" dirty="0" smtClean="0"/>
              <a:t>:</a:t>
            </a:r>
            <a:endParaRPr lang="zh-TW" altLang="en-US" sz="2400" b="1" dirty="0"/>
          </a:p>
        </p:txBody>
      </p:sp>
      <p:sp>
        <p:nvSpPr>
          <p:cNvPr id="45" name="矩形 44"/>
          <p:cNvSpPr/>
          <p:nvPr/>
        </p:nvSpPr>
        <p:spPr>
          <a:xfrm>
            <a:off x="1628668" y="5433399"/>
            <a:ext cx="5177215"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20</a:t>
            </a:r>
            <a:endParaRPr lang="zh-TW" altLang="en-US" dirty="0"/>
          </a:p>
        </p:txBody>
      </p:sp>
      <p:sp>
        <p:nvSpPr>
          <p:cNvPr id="46" name="矩形 45"/>
          <p:cNvSpPr/>
          <p:nvPr/>
        </p:nvSpPr>
        <p:spPr>
          <a:xfrm>
            <a:off x="6197314" y="5390141"/>
            <a:ext cx="608569"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p:cNvSpPr/>
          <p:nvPr/>
        </p:nvSpPr>
        <p:spPr>
          <a:xfrm rot="10800000">
            <a:off x="6320542" y="5511428"/>
            <a:ext cx="349893"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8" name="矩形 47">
            <a:hlinkClick r:id="rId4" action="ppaction://hlinksldjump"/>
          </p:cNvPr>
          <p:cNvSpPr/>
          <p:nvPr/>
        </p:nvSpPr>
        <p:spPr>
          <a:xfrm>
            <a:off x="52116" y="7903323"/>
            <a:ext cx="6753767"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t>完成</a:t>
            </a:r>
            <a:endParaRPr lang="zh-TW" altLang="en-US" sz="2400" b="1" dirty="0"/>
          </a:p>
        </p:txBody>
      </p:sp>
      <p:pic>
        <p:nvPicPr>
          <p:cNvPr id="25" name="圖片 24">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8" name="圖片 27">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29" name="圓角矩形 28"/>
          <p:cNvSpPr/>
          <p:nvPr/>
        </p:nvSpPr>
        <p:spPr>
          <a:xfrm>
            <a:off x="57694"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一</a:t>
            </a:r>
            <a:endParaRPr lang="zh-TW" altLang="en-US" sz="2400" b="1" dirty="0"/>
          </a:p>
        </p:txBody>
      </p:sp>
      <p:sp>
        <p:nvSpPr>
          <p:cNvPr id="38" name="圓角矩形 37"/>
          <p:cNvSpPr/>
          <p:nvPr/>
        </p:nvSpPr>
        <p:spPr>
          <a:xfrm>
            <a:off x="919349"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二</a:t>
            </a:r>
            <a:endParaRPr lang="zh-TW" altLang="en-US" sz="2400" b="1" dirty="0"/>
          </a:p>
        </p:txBody>
      </p:sp>
      <p:sp>
        <p:nvSpPr>
          <p:cNvPr id="42" name="圓角矩形 41"/>
          <p:cNvSpPr/>
          <p:nvPr/>
        </p:nvSpPr>
        <p:spPr>
          <a:xfrm>
            <a:off x="1781005"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三</a:t>
            </a:r>
            <a:endParaRPr lang="zh-TW" altLang="en-US" sz="2400" b="1" dirty="0"/>
          </a:p>
        </p:txBody>
      </p:sp>
      <p:sp>
        <p:nvSpPr>
          <p:cNvPr id="44" name="圓角矩形 43"/>
          <p:cNvSpPr/>
          <p:nvPr/>
        </p:nvSpPr>
        <p:spPr>
          <a:xfrm>
            <a:off x="2704097"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四</a:t>
            </a:r>
            <a:endParaRPr lang="zh-TW" altLang="en-US" sz="2400" b="1" dirty="0"/>
          </a:p>
        </p:txBody>
      </p:sp>
      <p:sp>
        <p:nvSpPr>
          <p:cNvPr id="49" name="圓角矩形 48"/>
          <p:cNvSpPr/>
          <p:nvPr/>
        </p:nvSpPr>
        <p:spPr>
          <a:xfrm>
            <a:off x="3658331"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五</a:t>
            </a:r>
            <a:endParaRPr lang="zh-TW" altLang="en-US" sz="2400" b="1" dirty="0"/>
          </a:p>
        </p:txBody>
      </p:sp>
      <p:sp>
        <p:nvSpPr>
          <p:cNvPr id="50" name="圓角矩形 49"/>
          <p:cNvSpPr/>
          <p:nvPr/>
        </p:nvSpPr>
        <p:spPr>
          <a:xfrm>
            <a:off x="4612565"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六</a:t>
            </a:r>
            <a:endParaRPr lang="zh-TW" altLang="en-US" sz="2400" b="1" dirty="0"/>
          </a:p>
        </p:txBody>
      </p:sp>
      <p:sp>
        <p:nvSpPr>
          <p:cNvPr id="51" name="圓角矩形 50"/>
          <p:cNvSpPr/>
          <p:nvPr/>
        </p:nvSpPr>
        <p:spPr>
          <a:xfrm>
            <a:off x="5566799" y="2390573"/>
            <a:ext cx="641271" cy="592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2400" b="1" dirty="0" smtClean="0"/>
              <a:t>日</a:t>
            </a:r>
            <a:endParaRPr lang="zh-TW" altLang="en-US" sz="2400" b="1" dirty="0"/>
          </a:p>
        </p:txBody>
      </p:sp>
      <p:sp>
        <p:nvSpPr>
          <p:cNvPr id="52" name="文字方塊 51"/>
          <p:cNvSpPr txBox="1"/>
          <p:nvPr/>
        </p:nvSpPr>
        <p:spPr>
          <a:xfrm>
            <a:off x="57694" y="1732870"/>
            <a:ext cx="3164899" cy="461665"/>
          </a:xfrm>
          <a:prstGeom prst="rect">
            <a:avLst/>
          </a:prstGeom>
          <a:noFill/>
        </p:spPr>
        <p:txBody>
          <a:bodyPr wrap="square" rtlCol="0">
            <a:spAutoFit/>
          </a:bodyPr>
          <a:lstStyle/>
          <a:p>
            <a:r>
              <a:rPr lang="zh-TW" altLang="en-US" sz="2400" b="1" dirty="0" smtClean="0"/>
              <a:t>設定</a:t>
            </a:r>
            <a:r>
              <a:rPr lang="zh-TW" altLang="en-US" sz="2400" b="1" dirty="0"/>
              <a:t>開放日</a:t>
            </a:r>
            <a:r>
              <a:rPr lang="en-US" altLang="zh-TW" sz="2400" b="1" dirty="0" smtClean="0"/>
              <a:t>:</a:t>
            </a:r>
            <a:endParaRPr lang="zh-TW" altLang="en-US" sz="2400" b="1" dirty="0"/>
          </a:p>
        </p:txBody>
      </p:sp>
      <p:cxnSp>
        <p:nvCxnSpPr>
          <p:cNvPr id="53" name="直線接點 52"/>
          <p:cNvCxnSpPr/>
          <p:nvPr/>
        </p:nvCxnSpPr>
        <p:spPr>
          <a:xfrm flipV="1">
            <a:off x="345829" y="3137713"/>
            <a:ext cx="6432309" cy="41564"/>
          </a:xfrm>
          <a:prstGeom prst="line">
            <a:avLst/>
          </a:prstGeom>
        </p:spPr>
        <p:style>
          <a:lnRef idx="3">
            <a:schemeClr val="dk1"/>
          </a:lnRef>
          <a:fillRef idx="0">
            <a:schemeClr val="dk1"/>
          </a:fillRef>
          <a:effectRef idx="2">
            <a:schemeClr val="dk1"/>
          </a:effectRef>
          <a:fontRef idx="minor">
            <a:schemeClr val="tx1"/>
          </a:fontRef>
        </p:style>
      </p:cxnSp>
      <p:sp>
        <p:nvSpPr>
          <p:cNvPr id="54" name="文字方塊 53"/>
          <p:cNvSpPr txBox="1"/>
          <p:nvPr/>
        </p:nvSpPr>
        <p:spPr>
          <a:xfrm>
            <a:off x="212184" y="3527803"/>
            <a:ext cx="1568821" cy="461665"/>
          </a:xfrm>
          <a:prstGeom prst="rect">
            <a:avLst/>
          </a:prstGeom>
          <a:noFill/>
        </p:spPr>
        <p:txBody>
          <a:bodyPr wrap="square" rtlCol="0">
            <a:spAutoFit/>
          </a:bodyPr>
          <a:lstStyle/>
          <a:p>
            <a:r>
              <a:rPr lang="zh-TW" altLang="en-US" sz="2400" b="1" dirty="0" smtClean="0"/>
              <a:t>開始</a:t>
            </a:r>
            <a:r>
              <a:rPr lang="en-US" altLang="zh-TW" sz="2400" b="1" dirty="0" smtClean="0"/>
              <a:t>:</a:t>
            </a:r>
            <a:endParaRPr lang="zh-TW" altLang="en-US" sz="2400" b="1" dirty="0"/>
          </a:p>
        </p:txBody>
      </p:sp>
      <p:sp>
        <p:nvSpPr>
          <p:cNvPr id="55" name="矩形 54"/>
          <p:cNvSpPr/>
          <p:nvPr/>
        </p:nvSpPr>
        <p:spPr>
          <a:xfrm>
            <a:off x="1228996" y="3559672"/>
            <a:ext cx="1993597" cy="3979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TW" dirty="0" smtClean="0"/>
              <a:t>11:00</a:t>
            </a:r>
            <a:endParaRPr lang="zh-TW" altLang="en-US" dirty="0"/>
          </a:p>
        </p:txBody>
      </p:sp>
      <p:sp>
        <p:nvSpPr>
          <p:cNvPr id="56" name="文字方塊 55"/>
          <p:cNvSpPr txBox="1"/>
          <p:nvPr/>
        </p:nvSpPr>
        <p:spPr>
          <a:xfrm>
            <a:off x="3387183" y="3510907"/>
            <a:ext cx="1568821" cy="461665"/>
          </a:xfrm>
          <a:prstGeom prst="rect">
            <a:avLst/>
          </a:prstGeom>
          <a:noFill/>
        </p:spPr>
        <p:txBody>
          <a:bodyPr wrap="square" rtlCol="0">
            <a:spAutoFit/>
          </a:bodyPr>
          <a:lstStyle/>
          <a:p>
            <a:r>
              <a:rPr lang="zh-TW" altLang="en-US" sz="2400" b="1" dirty="0"/>
              <a:t>結束</a:t>
            </a:r>
            <a:r>
              <a:rPr lang="en-US" altLang="zh-TW" sz="2400" b="1" dirty="0" smtClean="0"/>
              <a:t>:</a:t>
            </a:r>
            <a:endParaRPr lang="zh-TW" altLang="en-US" sz="2400" b="1" dirty="0"/>
          </a:p>
        </p:txBody>
      </p:sp>
      <p:sp>
        <p:nvSpPr>
          <p:cNvPr id="57" name="矩形 56"/>
          <p:cNvSpPr/>
          <p:nvPr/>
        </p:nvSpPr>
        <p:spPr>
          <a:xfrm>
            <a:off x="4493264" y="3559672"/>
            <a:ext cx="1993597" cy="3979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TW" dirty="0" smtClean="0"/>
              <a:t>22:00</a:t>
            </a:r>
            <a:endParaRPr lang="zh-TW" altLang="en-US" dirty="0"/>
          </a:p>
        </p:txBody>
      </p:sp>
      <p:sp>
        <p:nvSpPr>
          <p:cNvPr id="59" name="矩形 58"/>
          <p:cNvSpPr/>
          <p:nvPr/>
        </p:nvSpPr>
        <p:spPr>
          <a:xfrm>
            <a:off x="698965" y="4421521"/>
            <a:ext cx="5188469" cy="397926"/>
          </a:xfrm>
          <a:prstGeom prst="rect">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2800" dirty="0"/>
              <a:t>周休</a:t>
            </a:r>
          </a:p>
        </p:txBody>
      </p:sp>
    </p:spTree>
    <p:extLst>
      <p:ext uri="{BB962C8B-B14F-4D97-AF65-F5344CB8AC3E}">
        <p14:creationId xmlns:p14="http://schemas.microsoft.com/office/powerpoint/2010/main" val="395819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smtClean="0">
                <a:solidFill>
                  <a:schemeClr val="bg1"/>
                </a:solidFill>
              </a:rPr>
              <a:t>公共設施</a:t>
            </a:r>
            <a:r>
              <a:rPr lang="zh-TW" altLang="en-US" sz="2400" b="1" dirty="0">
                <a:solidFill>
                  <a:schemeClr val="bg1"/>
                </a:solidFill>
              </a:rPr>
              <a:t>設定</a:t>
            </a:r>
            <a:endParaRPr lang="en-US" altLang="zh-TW" sz="2400" b="1" dirty="0">
              <a:solidFill>
                <a:schemeClr val="bg1"/>
              </a:solidFill>
            </a:endParaRPr>
          </a:p>
        </p:txBody>
      </p:sp>
      <p:sp>
        <p:nvSpPr>
          <p:cNvPr id="43" name="文字方塊 42"/>
          <p:cNvSpPr txBox="1"/>
          <p:nvPr/>
        </p:nvSpPr>
        <p:spPr>
          <a:xfrm>
            <a:off x="47393" y="5369660"/>
            <a:ext cx="1485700" cy="461665"/>
          </a:xfrm>
          <a:prstGeom prst="rect">
            <a:avLst/>
          </a:prstGeom>
          <a:noFill/>
        </p:spPr>
        <p:txBody>
          <a:bodyPr wrap="square" rtlCol="0">
            <a:spAutoFit/>
          </a:bodyPr>
          <a:lstStyle/>
          <a:p>
            <a:r>
              <a:rPr lang="zh-TW" altLang="en-US" sz="2400" b="1" dirty="0" smtClean="0"/>
              <a:t>開放人</a:t>
            </a:r>
            <a:r>
              <a:rPr lang="zh-TW" altLang="en-US" sz="2400" b="1" dirty="0"/>
              <a:t>數</a:t>
            </a:r>
            <a:r>
              <a:rPr lang="en-US" altLang="zh-TW" sz="2400" b="1" dirty="0" smtClean="0"/>
              <a:t>:</a:t>
            </a:r>
            <a:endParaRPr lang="zh-TW" altLang="en-US" sz="2400" b="1" dirty="0"/>
          </a:p>
        </p:txBody>
      </p:sp>
      <p:sp>
        <p:nvSpPr>
          <p:cNvPr id="45" name="矩形 44"/>
          <p:cNvSpPr/>
          <p:nvPr/>
        </p:nvSpPr>
        <p:spPr>
          <a:xfrm>
            <a:off x="1628668" y="5433399"/>
            <a:ext cx="5177215"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20</a:t>
            </a:r>
            <a:endParaRPr lang="zh-TW" altLang="en-US" dirty="0"/>
          </a:p>
        </p:txBody>
      </p:sp>
      <p:sp>
        <p:nvSpPr>
          <p:cNvPr id="46" name="矩形 45"/>
          <p:cNvSpPr/>
          <p:nvPr/>
        </p:nvSpPr>
        <p:spPr>
          <a:xfrm>
            <a:off x="6197314" y="5390141"/>
            <a:ext cx="608569"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p:cNvSpPr/>
          <p:nvPr/>
        </p:nvSpPr>
        <p:spPr>
          <a:xfrm rot="10800000">
            <a:off x="6320542" y="5511428"/>
            <a:ext cx="349893"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8" name="矩形 47">
            <a:hlinkClick r:id="rId4" action="ppaction://hlinksldjump"/>
          </p:cNvPr>
          <p:cNvSpPr/>
          <p:nvPr/>
        </p:nvSpPr>
        <p:spPr>
          <a:xfrm>
            <a:off x="52116" y="7903323"/>
            <a:ext cx="6753767"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t>完成</a:t>
            </a:r>
            <a:endParaRPr lang="zh-TW" altLang="en-US" sz="2400" b="1" dirty="0"/>
          </a:p>
        </p:txBody>
      </p:sp>
      <p:pic>
        <p:nvPicPr>
          <p:cNvPr id="25" name="圖片 24">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8" name="圖片 27">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29" name="圓角矩形 28"/>
          <p:cNvSpPr/>
          <p:nvPr/>
        </p:nvSpPr>
        <p:spPr>
          <a:xfrm>
            <a:off x="57694"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一</a:t>
            </a:r>
            <a:endParaRPr lang="zh-TW" altLang="en-US" sz="2400" b="1" dirty="0"/>
          </a:p>
        </p:txBody>
      </p:sp>
      <p:sp>
        <p:nvSpPr>
          <p:cNvPr id="38" name="圓角矩形 37"/>
          <p:cNvSpPr/>
          <p:nvPr/>
        </p:nvSpPr>
        <p:spPr>
          <a:xfrm>
            <a:off x="919349"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二</a:t>
            </a:r>
            <a:endParaRPr lang="zh-TW" altLang="en-US" sz="2400" b="1" dirty="0"/>
          </a:p>
        </p:txBody>
      </p:sp>
      <p:sp>
        <p:nvSpPr>
          <p:cNvPr id="42" name="圓角矩形 41"/>
          <p:cNvSpPr/>
          <p:nvPr/>
        </p:nvSpPr>
        <p:spPr>
          <a:xfrm>
            <a:off x="1781005"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三</a:t>
            </a:r>
            <a:endParaRPr lang="zh-TW" altLang="en-US" sz="2400" b="1" dirty="0"/>
          </a:p>
        </p:txBody>
      </p:sp>
      <p:sp>
        <p:nvSpPr>
          <p:cNvPr id="44" name="圓角矩形 43"/>
          <p:cNvSpPr/>
          <p:nvPr/>
        </p:nvSpPr>
        <p:spPr>
          <a:xfrm>
            <a:off x="2704097"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四</a:t>
            </a:r>
            <a:endParaRPr lang="zh-TW" altLang="en-US" sz="2400" b="1" dirty="0"/>
          </a:p>
        </p:txBody>
      </p:sp>
      <p:sp>
        <p:nvSpPr>
          <p:cNvPr id="49" name="圓角矩形 48"/>
          <p:cNvSpPr/>
          <p:nvPr/>
        </p:nvSpPr>
        <p:spPr>
          <a:xfrm>
            <a:off x="3658331"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五</a:t>
            </a:r>
            <a:endParaRPr lang="zh-TW" altLang="en-US" sz="2400" b="1" dirty="0"/>
          </a:p>
        </p:txBody>
      </p:sp>
      <p:sp>
        <p:nvSpPr>
          <p:cNvPr id="50" name="圓角矩形 49"/>
          <p:cNvSpPr/>
          <p:nvPr/>
        </p:nvSpPr>
        <p:spPr>
          <a:xfrm>
            <a:off x="4612565" y="2390573"/>
            <a:ext cx="641271" cy="5926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400" b="1" dirty="0" smtClean="0"/>
              <a:t>六</a:t>
            </a:r>
            <a:endParaRPr lang="zh-TW" altLang="en-US" sz="2400" b="1" dirty="0"/>
          </a:p>
        </p:txBody>
      </p:sp>
      <p:sp>
        <p:nvSpPr>
          <p:cNvPr id="51" name="圓角矩形 50"/>
          <p:cNvSpPr/>
          <p:nvPr/>
        </p:nvSpPr>
        <p:spPr>
          <a:xfrm>
            <a:off x="5566799" y="2390573"/>
            <a:ext cx="641271" cy="5926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2400" b="1" dirty="0" smtClean="0"/>
              <a:t>日</a:t>
            </a:r>
            <a:endParaRPr lang="zh-TW" altLang="en-US" sz="2400" b="1" dirty="0"/>
          </a:p>
        </p:txBody>
      </p:sp>
      <p:sp>
        <p:nvSpPr>
          <p:cNvPr id="52" name="文字方塊 51"/>
          <p:cNvSpPr txBox="1"/>
          <p:nvPr/>
        </p:nvSpPr>
        <p:spPr>
          <a:xfrm>
            <a:off x="57694" y="1732870"/>
            <a:ext cx="3164899" cy="461665"/>
          </a:xfrm>
          <a:prstGeom prst="rect">
            <a:avLst/>
          </a:prstGeom>
          <a:noFill/>
        </p:spPr>
        <p:txBody>
          <a:bodyPr wrap="square" rtlCol="0">
            <a:spAutoFit/>
          </a:bodyPr>
          <a:lstStyle/>
          <a:p>
            <a:r>
              <a:rPr lang="zh-TW" altLang="en-US" sz="2400" b="1" dirty="0" smtClean="0"/>
              <a:t>設定</a:t>
            </a:r>
            <a:r>
              <a:rPr lang="zh-TW" altLang="en-US" sz="2400" b="1" dirty="0"/>
              <a:t>開放日</a:t>
            </a:r>
            <a:r>
              <a:rPr lang="en-US" altLang="zh-TW" sz="2400" b="1" dirty="0" smtClean="0"/>
              <a:t>:</a:t>
            </a:r>
            <a:endParaRPr lang="zh-TW" altLang="en-US" sz="2400" b="1" dirty="0"/>
          </a:p>
        </p:txBody>
      </p:sp>
      <p:cxnSp>
        <p:nvCxnSpPr>
          <p:cNvPr id="53" name="直線接點 52"/>
          <p:cNvCxnSpPr/>
          <p:nvPr/>
        </p:nvCxnSpPr>
        <p:spPr>
          <a:xfrm flipV="1">
            <a:off x="345829" y="3137713"/>
            <a:ext cx="6432309" cy="41564"/>
          </a:xfrm>
          <a:prstGeom prst="line">
            <a:avLst/>
          </a:prstGeom>
        </p:spPr>
        <p:style>
          <a:lnRef idx="3">
            <a:schemeClr val="dk1"/>
          </a:lnRef>
          <a:fillRef idx="0">
            <a:schemeClr val="dk1"/>
          </a:fillRef>
          <a:effectRef idx="2">
            <a:schemeClr val="dk1"/>
          </a:effectRef>
          <a:fontRef idx="minor">
            <a:schemeClr val="tx1"/>
          </a:fontRef>
        </p:style>
      </p:cxnSp>
      <p:sp>
        <p:nvSpPr>
          <p:cNvPr id="54" name="文字方塊 53"/>
          <p:cNvSpPr txBox="1"/>
          <p:nvPr/>
        </p:nvSpPr>
        <p:spPr>
          <a:xfrm>
            <a:off x="212184" y="3527803"/>
            <a:ext cx="1568821" cy="461665"/>
          </a:xfrm>
          <a:prstGeom prst="rect">
            <a:avLst/>
          </a:prstGeom>
          <a:noFill/>
        </p:spPr>
        <p:txBody>
          <a:bodyPr wrap="square" rtlCol="0">
            <a:spAutoFit/>
          </a:bodyPr>
          <a:lstStyle/>
          <a:p>
            <a:r>
              <a:rPr lang="zh-TW" altLang="en-US" sz="2400" b="1" dirty="0" smtClean="0"/>
              <a:t>開始</a:t>
            </a:r>
            <a:r>
              <a:rPr lang="en-US" altLang="zh-TW" sz="2400" b="1" dirty="0" smtClean="0"/>
              <a:t>:</a:t>
            </a:r>
            <a:endParaRPr lang="zh-TW" altLang="en-US" sz="2400" b="1" dirty="0"/>
          </a:p>
        </p:txBody>
      </p:sp>
      <p:sp>
        <p:nvSpPr>
          <p:cNvPr id="55" name="矩形 54"/>
          <p:cNvSpPr/>
          <p:nvPr/>
        </p:nvSpPr>
        <p:spPr>
          <a:xfrm>
            <a:off x="1228996" y="3559672"/>
            <a:ext cx="1993597" cy="3979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TW" dirty="0" smtClean="0"/>
              <a:t>11:00</a:t>
            </a:r>
            <a:endParaRPr lang="zh-TW" altLang="en-US" dirty="0"/>
          </a:p>
        </p:txBody>
      </p:sp>
      <p:sp>
        <p:nvSpPr>
          <p:cNvPr id="56" name="文字方塊 55"/>
          <p:cNvSpPr txBox="1"/>
          <p:nvPr/>
        </p:nvSpPr>
        <p:spPr>
          <a:xfrm>
            <a:off x="3387183" y="3510907"/>
            <a:ext cx="1568821" cy="461665"/>
          </a:xfrm>
          <a:prstGeom prst="rect">
            <a:avLst/>
          </a:prstGeom>
          <a:noFill/>
        </p:spPr>
        <p:txBody>
          <a:bodyPr wrap="square" rtlCol="0">
            <a:spAutoFit/>
          </a:bodyPr>
          <a:lstStyle/>
          <a:p>
            <a:r>
              <a:rPr lang="zh-TW" altLang="en-US" sz="2400" b="1" dirty="0"/>
              <a:t>結束</a:t>
            </a:r>
            <a:r>
              <a:rPr lang="en-US" altLang="zh-TW" sz="2400" b="1" dirty="0" smtClean="0"/>
              <a:t>:</a:t>
            </a:r>
            <a:endParaRPr lang="zh-TW" altLang="en-US" sz="2400" b="1" dirty="0"/>
          </a:p>
        </p:txBody>
      </p:sp>
      <p:sp>
        <p:nvSpPr>
          <p:cNvPr id="57" name="矩形 56"/>
          <p:cNvSpPr/>
          <p:nvPr/>
        </p:nvSpPr>
        <p:spPr>
          <a:xfrm>
            <a:off x="4493264" y="3559672"/>
            <a:ext cx="1993597" cy="3979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TW" dirty="0" smtClean="0"/>
              <a:t>22:00</a:t>
            </a:r>
            <a:endParaRPr lang="zh-TW" altLang="en-US" dirty="0"/>
          </a:p>
        </p:txBody>
      </p:sp>
      <p:sp>
        <p:nvSpPr>
          <p:cNvPr id="59" name="矩形 58"/>
          <p:cNvSpPr/>
          <p:nvPr/>
        </p:nvSpPr>
        <p:spPr>
          <a:xfrm>
            <a:off x="698965" y="4421521"/>
            <a:ext cx="5188469" cy="397926"/>
          </a:xfrm>
          <a:prstGeom prst="rect">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2800" dirty="0"/>
              <a:t>周休</a:t>
            </a:r>
          </a:p>
        </p:txBody>
      </p:sp>
      <p:sp>
        <p:nvSpPr>
          <p:cNvPr id="32" name="流程圖: 程序 31"/>
          <p:cNvSpPr/>
          <p:nvPr/>
        </p:nvSpPr>
        <p:spPr>
          <a:xfrm>
            <a:off x="1355220" y="2489067"/>
            <a:ext cx="4150531" cy="5259532"/>
          </a:xfrm>
          <a:prstGeom prst="flowChartProcess">
            <a:avLst/>
          </a:prstGeom>
          <a:solidFill>
            <a:schemeClr val="dk1">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4" name="文字方塊 33"/>
          <p:cNvSpPr txBox="1"/>
          <p:nvPr/>
        </p:nvSpPr>
        <p:spPr>
          <a:xfrm>
            <a:off x="1664004" y="3856633"/>
            <a:ext cx="3408218" cy="923330"/>
          </a:xfrm>
          <a:prstGeom prst="rect">
            <a:avLst/>
          </a:prstGeom>
          <a:noFill/>
        </p:spPr>
        <p:txBody>
          <a:bodyPr wrap="square" rtlCol="0">
            <a:spAutoFit/>
          </a:bodyPr>
          <a:lstStyle/>
          <a:p>
            <a:pPr algn="ctr"/>
            <a:r>
              <a:rPr lang="zh-TW" altLang="en-US" sz="5400" dirty="0" smtClean="0">
                <a:solidFill>
                  <a:schemeClr val="bg1"/>
                </a:solidFill>
              </a:rPr>
              <a:t>設</a:t>
            </a:r>
            <a:r>
              <a:rPr lang="zh-TW" altLang="en-US" sz="5400" dirty="0">
                <a:solidFill>
                  <a:schemeClr val="bg1"/>
                </a:solidFill>
              </a:rPr>
              <a:t>定</a:t>
            </a:r>
            <a:r>
              <a:rPr lang="zh-TW" altLang="en-US" sz="5400" dirty="0" smtClean="0">
                <a:solidFill>
                  <a:schemeClr val="bg1"/>
                </a:solidFill>
              </a:rPr>
              <a:t>成功</a:t>
            </a:r>
            <a:endParaRPr lang="zh-TW" altLang="en-US" sz="5400" dirty="0">
              <a:solidFill>
                <a:schemeClr val="bg1"/>
              </a:solidFill>
            </a:endParaRPr>
          </a:p>
        </p:txBody>
      </p:sp>
      <p:pic>
        <p:nvPicPr>
          <p:cNvPr id="35" name="圖片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5550" y="5042546"/>
            <a:ext cx="1866900" cy="1962150"/>
          </a:xfrm>
          <a:prstGeom prst="rect">
            <a:avLst/>
          </a:prstGeom>
        </p:spPr>
      </p:pic>
    </p:spTree>
    <p:extLst>
      <p:ext uri="{BB962C8B-B14F-4D97-AF65-F5344CB8AC3E}">
        <p14:creationId xmlns:p14="http://schemas.microsoft.com/office/powerpoint/2010/main" val="818144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圖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4" name="pasted-image.pdf"/>
          <p:cNvPicPr>
            <a:picLocks noChangeAspect="1"/>
          </p:cNvPicPr>
          <p:nvPr/>
        </p:nvPicPr>
        <p:blipFill>
          <a:blip r:embed="rId3">
            <a:extLst/>
          </a:blip>
          <a:stretch>
            <a:fillRect/>
          </a:stretch>
        </p:blipFill>
        <p:spPr>
          <a:xfrm>
            <a:off x="0" y="0"/>
            <a:ext cx="6858000" cy="365762"/>
          </a:xfrm>
          <a:prstGeom prst="rect">
            <a:avLst/>
          </a:prstGeom>
          <a:ln w="3175">
            <a:miter lim="400000"/>
          </a:ln>
        </p:spPr>
      </p:pic>
      <p:pic>
        <p:nvPicPr>
          <p:cNvPr id="49" name="圖片 4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50" name="橢圓 49"/>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51" name="矩形 50"/>
          <p:cNvSpPr/>
          <p:nvPr/>
        </p:nvSpPr>
        <p:spPr>
          <a:xfrm>
            <a:off x="740781" y="469750"/>
            <a:ext cx="1415772" cy="461665"/>
          </a:xfrm>
          <a:prstGeom prst="rect">
            <a:avLst/>
          </a:prstGeom>
        </p:spPr>
        <p:txBody>
          <a:bodyPr wrap="none">
            <a:spAutoFit/>
          </a:bodyPr>
          <a:lstStyle/>
          <a:p>
            <a:r>
              <a:rPr lang="zh-TW" altLang="en-US" sz="2400" b="1" dirty="0">
                <a:solidFill>
                  <a:schemeClr val="bg1"/>
                </a:solidFill>
              </a:rPr>
              <a:t>報修細項</a:t>
            </a:r>
            <a:endParaRPr lang="en-US" altLang="zh-TW" sz="2400" b="1" dirty="0">
              <a:solidFill>
                <a:schemeClr val="bg1"/>
              </a:solidFill>
            </a:endParaRPr>
          </a:p>
        </p:txBody>
      </p:sp>
      <p:pic>
        <p:nvPicPr>
          <p:cNvPr id="27" name="圖片 26">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35" name="流程圖: 程序 34"/>
          <p:cNvSpPr/>
          <p:nvPr/>
        </p:nvSpPr>
        <p:spPr>
          <a:xfrm>
            <a:off x="6302568" y="596517"/>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流程圖: 程序 35"/>
          <p:cNvSpPr/>
          <p:nvPr/>
        </p:nvSpPr>
        <p:spPr>
          <a:xfrm>
            <a:off x="6302568" y="705244"/>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流程圖: 程序 36"/>
          <p:cNvSpPr/>
          <p:nvPr/>
        </p:nvSpPr>
        <p:spPr>
          <a:xfrm>
            <a:off x="6302568" y="820631"/>
            <a:ext cx="391886" cy="5640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asted-image.pdf"/>
          <p:cNvPicPr>
            <a:picLocks noChangeAspect="1"/>
          </p:cNvPicPr>
          <p:nvPr/>
        </p:nvPicPr>
        <p:blipFill>
          <a:blip r:embed="rId3">
            <a:extLst/>
          </a:blip>
          <a:stretch>
            <a:fillRect/>
          </a:stretch>
        </p:blipFill>
        <p:spPr>
          <a:xfrm>
            <a:off x="0" y="0"/>
            <a:ext cx="6858000" cy="365762"/>
          </a:xfrm>
          <a:prstGeom prst="rect">
            <a:avLst/>
          </a:prstGeom>
          <a:ln w="3175">
            <a:miter lim="400000"/>
          </a:ln>
        </p:spPr>
      </p:pic>
      <p:sp>
        <p:nvSpPr>
          <p:cNvPr id="24" name="矩形 23"/>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5" name="圖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pic>
        <p:nvPicPr>
          <p:cNvPr id="26" name="圖片 25">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28" name="圖片 2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9" name="橢圓 28"/>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30" name="流程圖: 程序 29"/>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1" name="流程圖: 程序 30"/>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2" name="流程圖: 程序 31"/>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矩形 32"/>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sp>
        <p:nvSpPr>
          <p:cNvPr id="38" name="矩形 37"/>
          <p:cNvSpPr/>
          <p:nvPr/>
        </p:nvSpPr>
        <p:spPr>
          <a:xfrm flipV="1">
            <a:off x="2443705" y="1647527"/>
            <a:ext cx="1343918"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40" name="矩形 39"/>
          <p:cNvSpPr/>
          <p:nvPr/>
        </p:nvSpPr>
        <p:spPr>
          <a:xfrm>
            <a:off x="2305582" y="1159503"/>
            <a:ext cx="4055544" cy="461665"/>
          </a:xfrm>
          <a:prstGeom prst="rect">
            <a:avLst/>
          </a:prstGeom>
        </p:spPr>
        <p:txBody>
          <a:bodyPr wrap="square">
            <a:spAutoFit/>
          </a:bodyPr>
          <a:lstStyle/>
          <a:p>
            <a:r>
              <a:rPr lang="zh-TW" altLang="en-US" sz="2400" b="1" dirty="0"/>
              <a:t> 維修管理</a:t>
            </a:r>
            <a:endParaRPr lang="en-US" altLang="zh-TW" sz="2400" b="1" dirty="0" smtClean="0"/>
          </a:p>
        </p:txBody>
      </p:sp>
      <p:cxnSp>
        <p:nvCxnSpPr>
          <p:cNvPr id="41" name="直線接點 40"/>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sp>
        <p:nvSpPr>
          <p:cNvPr id="46" name="圓角矩形 45"/>
          <p:cNvSpPr/>
          <p:nvPr/>
        </p:nvSpPr>
        <p:spPr>
          <a:xfrm>
            <a:off x="551606" y="3442144"/>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樓梯間</a:t>
            </a:r>
            <a:r>
              <a:rPr lang="zh-TW" altLang="en-US" dirty="0" smtClean="0"/>
              <a:t> 星期五 下午兩點</a:t>
            </a:r>
            <a:endParaRPr lang="zh-TW" altLang="en-US" dirty="0"/>
          </a:p>
        </p:txBody>
      </p:sp>
      <p:pic>
        <p:nvPicPr>
          <p:cNvPr id="47" name="圖片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489442"/>
            <a:ext cx="540424" cy="522070"/>
          </a:xfrm>
          <a:prstGeom prst="rect">
            <a:avLst/>
          </a:prstGeom>
        </p:spPr>
      </p:pic>
      <p:sp>
        <p:nvSpPr>
          <p:cNvPr id="48" name="圓角矩形 47"/>
          <p:cNvSpPr/>
          <p:nvPr/>
        </p:nvSpPr>
        <p:spPr>
          <a:xfrm>
            <a:off x="551605" y="4288227"/>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2" name="圖片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4" y="4335525"/>
            <a:ext cx="540424" cy="522070"/>
          </a:xfrm>
          <a:prstGeom prst="rect">
            <a:avLst/>
          </a:prstGeom>
        </p:spPr>
      </p:pic>
      <p:sp>
        <p:nvSpPr>
          <p:cNvPr id="53" name="圓角矩形 52"/>
          <p:cNvSpPr/>
          <p:nvPr/>
        </p:nvSpPr>
        <p:spPr>
          <a:xfrm>
            <a:off x="551604" y="5123799"/>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4" name="圖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3" y="5171097"/>
            <a:ext cx="540424" cy="522070"/>
          </a:xfrm>
          <a:prstGeom prst="rect">
            <a:avLst/>
          </a:prstGeom>
        </p:spPr>
      </p:pic>
      <p:sp>
        <p:nvSpPr>
          <p:cNvPr id="55" name="圓角矩形 54"/>
          <p:cNvSpPr/>
          <p:nvPr/>
        </p:nvSpPr>
        <p:spPr>
          <a:xfrm>
            <a:off x="551603" y="5959371"/>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6" name="圖片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0277" y="6045177"/>
            <a:ext cx="540424" cy="522070"/>
          </a:xfrm>
          <a:prstGeom prst="rect">
            <a:avLst/>
          </a:prstGeom>
        </p:spPr>
      </p:pic>
      <p:sp>
        <p:nvSpPr>
          <p:cNvPr id="57" name="圓角矩形 56"/>
          <p:cNvSpPr/>
          <p:nvPr/>
        </p:nvSpPr>
        <p:spPr>
          <a:xfrm>
            <a:off x="539596" y="6773923"/>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8" name="圖片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5161" y="6859729"/>
            <a:ext cx="540424" cy="522070"/>
          </a:xfrm>
          <a:prstGeom prst="rect">
            <a:avLst/>
          </a:prstGeom>
        </p:spPr>
      </p:pic>
      <p:sp>
        <p:nvSpPr>
          <p:cNvPr id="59" name="圓角矩形 58"/>
          <p:cNvSpPr/>
          <p:nvPr/>
        </p:nvSpPr>
        <p:spPr>
          <a:xfrm>
            <a:off x="583139" y="7667302"/>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60" name="圖片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1469" y="7753108"/>
            <a:ext cx="540424" cy="522070"/>
          </a:xfrm>
          <a:prstGeom prst="rect">
            <a:avLst/>
          </a:prstGeom>
        </p:spPr>
      </p:pic>
      <p:sp>
        <p:nvSpPr>
          <p:cNvPr id="61" name="圓角矩形 60"/>
          <p:cNvSpPr/>
          <p:nvPr/>
        </p:nvSpPr>
        <p:spPr>
          <a:xfrm>
            <a:off x="0" y="2965319"/>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2" name="矩形 61"/>
          <p:cNvSpPr/>
          <p:nvPr/>
        </p:nvSpPr>
        <p:spPr>
          <a:xfrm>
            <a:off x="334229" y="1940129"/>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63" name="矩形 62"/>
          <p:cNvSpPr/>
          <p:nvPr/>
        </p:nvSpPr>
        <p:spPr>
          <a:xfrm>
            <a:off x="4716610" y="1896871"/>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等腰三角形 63"/>
          <p:cNvSpPr/>
          <p:nvPr/>
        </p:nvSpPr>
        <p:spPr>
          <a:xfrm rot="10800000">
            <a:off x="4829290" y="2018156"/>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5" name="矩形 64"/>
          <p:cNvSpPr/>
          <p:nvPr/>
        </p:nvSpPr>
        <p:spPr>
          <a:xfrm>
            <a:off x="5737435" y="1968715"/>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
        <p:nvSpPr>
          <p:cNvPr id="66" name="文字方塊 65"/>
          <p:cNvSpPr txBox="1"/>
          <p:nvPr/>
        </p:nvSpPr>
        <p:spPr>
          <a:xfrm>
            <a:off x="2417635" y="2489272"/>
            <a:ext cx="2022727" cy="461665"/>
          </a:xfrm>
          <a:prstGeom prst="rect">
            <a:avLst/>
          </a:prstGeom>
          <a:noFill/>
        </p:spPr>
        <p:txBody>
          <a:bodyPr wrap="square" rtlCol="0">
            <a:spAutoFit/>
          </a:bodyPr>
          <a:lstStyle/>
          <a:p>
            <a:r>
              <a:rPr lang="zh-TW" altLang="en-US" sz="2400" dirty="0"/>
              <a:t>維修申請審核</a:t>
            </a:r>
            <a:endParaRPr lang="zh-TW" altLang="en-US" sz="2400" dirty="0"/>
          </a:p>
        </p:txBody>
      </p:sp>
    </p:spTree>
    <p:extLst>
      <p:ext uri="{BB962C8B-B14F-4D97-AF65-F5344CB8AC3E}">
        <p14:creationId xmlns:p14="http://schemas.microsoft.com/office/powerpoint/2010/main" val="266172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551606" y="3410611"/>
            <a:ext cx="5890663" cy="565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1257" y="3537484"/>
            <a:ext cx="540424" cy="522070"/>
          </a:xfrm>
          <a:prstGeom prst="rect">
            <a:avLst/>
          </a:prstGeom>
        </p:spPr>
      </p:pic>
      <p:sp>
        <p:nvSpPr>
          <p:cNvPr id="6" name="文字方塊 5"/>
          <p:cNvSpPr txBox="1"/>
          <p:nvPr/>
        </p:nvSpPr>
        <p:spPr>
          <a:xfrm>
            <a:off x="2270234" y="3536740"/>
            <a:ext cx="2963918" cy="369332"/>
          </a:xfrm>
          <a:prstGeom prst="rect">
            <a:avLst/>
          </a:prstGeom>
          <a:noFill/>
        </p:spPr>
        <p:txBody>
          <a:bodyPr wrap="square" rtlCol="0">
            <a:spAutoFit/>
          </a:bodyPr>
          <a:lstStyle/>
          <a:p>
            <a:r>
              <a:rPr lang="zh-TW" altLang="en-US" dirty="0" smtClean="0">
                <a:solidFill>
                  <a:schemeClr val="bg1"/>
                </a:solidFill>
              </a:rPr>
              <a:t>樓梯間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7" name="文字方塊 6"/>
          <p:cNvSpPr txBox="1"/>
          <p:nvPr/>
        </p:nvSpPr>
        <p:spPr>
          <a:xfrm>
            <a:off x="978568" y="3932682"/>
            <a:ext cx="2450432" cy="400110"/>
          </a:xfrm>
          <a:prstGeom prst="rect">
            <a:avLst/>
          </a:prstGeom>
          <a:noFill/>
        </p:spPr>
        <p:txBody>
          <a:bodyPr wrap="square" rtlCol="0">
            <a:spAutoFit/>
          </a:bodyPr>
          <a:lstStyle/>
          <a:p>
            <a:r>
              <a:rPr lang="zh-TW" altLang="en-US" sz="2000" dirty="0"/>
              <a:t>申請人˙</a:t>
            </a:r>
            <a:r>
              <a:rPr lang="zh-TW" altLang="en-US" sz="2000" dirty="0" smtClean="0"/>
              <a:t> </a:t>
            </a:r>
            <a:r>
              <a:rPr lang="en-US" altLang="zh-TW" sz="2000" dirty="0" smtClean="0"/>
              <a:t>:</a:t>
            </a:r>
            <a:r>
              <a:rPr lang="zh-TW" altLang="en-US" sz="2000" dirty="0" smtClean="0"/>
              <a:t> </a:t>
            </a:r>
            <a:r>
              <a:rPr lang="en-US" altLang="zh-TW" sz="2000" dirty="0" smtClean="0"/>
              <a:t>A</a:t>
            </a:r>
            <a:r>
              <a:rPr lang="zh-TW" altLang="en-US" sz="2000" dirty="0" smtClean="0"/>
              <a:t>棟</a:t>
            </a:r>
            <a:r>
              <a:rPr lang="en-US" altLang="zh-TW" sz="2000" dirty="0" smtClean="0"/>
              <a:t>1</a:t>
            </a:r>
            <a:r>
              <a:rPr lang="zh-TW" altLang="en-US" sz="2000" dirty="0" smtClean="0"/>
              <a:t>號</a:t>
            </a:r>
            <a:r>
              <a:rPr lang="en-US" altLang="zh-TW" sz="2000" dirty="0" smtClean="0"/>
              <a:t>1</a:t>
            </a:r>
            <a:r>
              <a:rPr lang="zh-TW" altLang="en-US" sz="2000" dirty="0" smtClean="0"/>
              <a:t>樓</a:t>
            </a:r>
            <a:endParaRPr lang="zh-TW" altLang="en-US" sz="2000" dirty="0"/>
          </a:p>
        </p:txBody>
      </p:sp>
      <p:sp>
        <p:nvSpPr>
          <p:cNvPr id="32" name="文字方塊 31"/>
          <p:cNvSpPr txBox="1"/>
          <p:nvPr/>
        </p:nvSpPr>
        <p:spPr>
          <a:xfrm>
            <a:off x="999207" y="4358434"/>
            <a:ext cx="2752985" cy="400110"/>
          </a:xfrm>
          <a:prstGeom prst="rect">
            <a:avLst/>
          </a:prstGeom>
          <a:noFill/>
        </p:spPr>
        <p:txBody>
          <a:bodyPr wrap="square" rtlCol="0">
            <a:spAutoFit/>
          </a:bodyPr>
          <a:lstStyle/>
          <a:p>
            <a:r>
              <a:rPr lang="zh-TW" altLang="en-US" sz="2000" dirty="0" smtClean="0"/>
              <a:t>維修</a:t>
            </a:r>
            <a:r>
              <a:rPr lang="zh-TW" altLang="en-US" sz="2000" dirty="0"/>
              <a:t>原因</a:t>
            </a:r>
            <a:r>
              <a:rPr lang="zh-TW" altLang="en-US" sz="2000" dirty="0" smtClean="0"/>
              <a:t> </a:t>
            </a:r>
            <a:r>
              <a:rPr lang="en-US" altLang="zh-TW" sz="2000" dirty="0" smtClean="0"/>
              <a:t>:</a:t>
            </a:r>
            <a:r>
              <a:rPr lang="zh-TW" altLang="en-US" sz="2000" dirty="0" smtClean="0"/>
              <a:t> </a:t>
            </a:r>
            <a:r>
              <a:rPr lang="en-US" altLang="zh-TW" sz="2000" dirty="0" smtClean="0"/>
              <a:t>……….</a:t>
            </a:r>
            <a:endParaRPr lang="zh-TW" altLang="en-US" sz="2000" dirty="0"/>
          </a:p>
        </p:txBody>
      </p:sp>
      <p:sp>
        <p:nvSpPr>
          <p:cNvPr id="34" name="文字方塊 33"/>
          <p:cNvSpPr txBox="1"/>
          <p:nvPr/>
        </p:nvSpPr>
        <p:spPr>
          <a:xfrm>
            <a:off x="978568" y="4920315"/>
            <a:ext cx="2450432" cy="400110"/>
          </a:xfrm>
          <a:prstGeom prst="rect">
            <a:avLst/>
          </a:prstGeom>
          <a:noFill/>
        </p:spPr>
        <p:txBody>
          <a:bodyPr wrap="square" rtlCol="0">
            <a:spAutoFit/>
          </a:bodyPr>
          <a:lstStyle/>
          <a:p>
            <a:r>
              <a:rPr lang="zh-TW" altLang="en-US" sz="2000" dirty="0" smtClean="0"/>
              <a:t>發生地點 </a:t>
            </a:r>
            <a:r>
              <a:rPr lang="en-US" altLang="zh-TW" sz="2000" dirty="0" smtClean="0"/>
              <a:t>:</a:t>
            </a:r>
            <a:r>
              <a:rPr lang="zh-TW" altLang="en-US" sz="2000" dirty="0" smtClean="0"/>
              <a:t> 樓梯間</a:t>
            </a:r>
            <a:endParaRPr lang="zh-TW" altLang="en-US" sz="2000" dirty="0"/>
          </a:p>
        </p:txBody>
      </p:sp>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47"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48" name="圖片 4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9" name="橢圓 48"/>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56" name="矩形 55"/>
          <p:cNvSpPr/>
          <p:nvPr/>
        </p:nvSpPr>
        <p:spPr>
          <a:xfrm>
            <a:off x="740781" y="469750"/>
            <a:ext cx="1415772" cy="461665"/>
          </a:xfrm>
          <a:prstGeom prst="rect">
            <a:avLst/>
          </a:prstGeom>
        </p:spPr>
        <p:txBody>
          <a:bodyPr wrap="none">
            <a:spAutoFit/>
          </a:bodyPr>
          <a:lstStyle/>
          <a:p>
            <a:r>
              <a:rPr lang="zh-TW" altLang="en-US" sz="2400" b="1" dirty="0">
                <a:solidFill>
                  <a:schemeClr val="bg1"/>
                </a:solidFill>
              </a:rPr>
              <a:t>報修細項</a:t>
            </a:r>
            <a:endParaRPr lang="en-US" altLang="zh-TW" sz="2400" b="1" dirty="0">
              <a:solidFill>
                <a:schemeClr val="bg1"/>
              </a:solidFill>
            </a:endParaRPr>
          </a:p>
        </p:txBody>
      </p:sp>
      <p:pic>
        <p:nvPicPr>
          <p:cNvPr id="57" name="圖片 56">
            <a:hlinkClick r:id="rId6"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58" name="流程圖: 程序 57"/>
          <p:cNvSpPr/>
          <p:nvPr/>
        </p:nvSpPr>
        <p:spPr>
          <a:xfrm>
            <a:off x="6302568" y="596517"/>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流程圖: 程序 58"/>
          <p:cNvSpPr/>
          <p:nvPr/>
        </p:nvSpPr>
        <p:spPr>
          <a:xfrm>
            <a:off x="6302568" y="705244"/>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流程圖: 程序 59"/>
          <p:cNvSpPr/>
          <p:nvPr/>
        </p:nvSpPr>
        <p:spPr>
          <a:xfrm>
            <a:off x="6302568" y="820631"/>
            <a:ext cx="391886" cy="5640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1"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62" name="矩形 61"/>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63" name="圖片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pic>
        <p:nvPicPr>
          <p:cNvPr id="64" name="圖片 6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65" name="圖片 6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66" name="橢圓 6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67" name="流程圖: 程序 6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68" name="流程圖: 程序 67"/>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9" name="流程圖: 程序 68"/>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0" name="矩形 69"/>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sp>
        <p:nvSpPr>
          <p:cNvPr id="71" name="矩形 70"/>
          <p:cNvSpPr/>
          <p:nvPr/>
        </p:nvSpPr>
        <p:spPr>
          <a:xfrm flipV="1">
            <a:off x="2443705" y="1647527"/>
            <a:ext cx="1343918"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72" name="矩形 71"/>
          <p:cNvSpPr/>
          <p:nvPr/>
        </p:nvSpPr>
        <p:spPr>
          <a:xfrm>
            <a:off x="2305582" y="1159503"/>
            <a:ext cx="4055544" cy="461665"/>
          </a:xfrm>
          <a:prstGeom prst="rect">
            <a:avLst/>
          </a:prstGeom>
        </p:spPr>
        <p:txBody>
          <a:bodyPr wrap="square">
            <a:spAutoFit/>
          </a:bodyPr>
          <a:lstStyle/>
          <a:p>
            <a:r>
              <a:rPr lang="zh-TW" altLang="en-US" sz="2400" b="1" dirty="0"/>
              <a:t> 維修管理</a:t>
            </a:r>
            <a:endParaRPr lang="en-US" altLang="zh-TW" sz="2400" b="1" dirty="0" smtClean="0"/>
          </a:p>
        </p:txBody>
      </p:sp>
      <p:cxnSp>
        <p:nvCxnSpPr>
          <p:cNvPr id="73" name="直線接點 72"/>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pic>
        <p:nvPicPr>
          <p:cNvPr id="5" name="圖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1746" y="5897695"/>
            <a:ext cx="3157848" cy="2233600"/>
          </a:xfrm>
          <a:prstGeom prst="rect">
            <a:avLst/>
          </a:prstGeom>
        </p:spPr>
      </p:pic>
      <p:sp>
        <p:nvSpPr>
          <p:cNvPr id="74" name="圓角矩形 73"/>
          <p:cNvSpPr/>
          <p:nvPr/>
        </p:nvSpPr>
        <p:spPr>
          <a:xfrm>
            <a:off x="0" y="2965319"/>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矩形 74"/>
          <p:cNvSpPr/>
          <p:nvPr/>
        </p:nvSpPr>
        <p:spPr>
          <a:xfrm>
            <a:off x="334229" y="1940129"/>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a:t>請選擇</a:t>
            </a:r>
            <a:r>
              <a:rPr lang="zh-TW" altLang="en-US" dirty="0" smtClean="0"/>
              <a:t>類別</a:t>
            </a:r>
            <a:endParaRPr lang="zh-TW" altLang="en-US" dirty="0"/>
          </a:p>
        </p:txBody>
      </p:sp>
      <p:sp>
        <p:nvSpPr>
          <p:cNvPr id="76" name="矩形 75"/>
          <p:cNvSpPr/>
          <p:nvPr/>
        </p:nvSpPr>
        <p:spPr>
          <a:xfrm>
            <a:off x="4716610" y="1896871"/>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等腰三角形 76"/>
          <p:cNvSpPr/>
          <p:nvPr/>
        </p:nvSpPr>
        <p:spPr>
          <a:xfrm rot="10800000">
            <a:off x="4829290" y="2018156"/>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8" name="矩形 77"/>
          <p:cNvSpPr/>
          <p:nvPr/>
        </p:nvSpPr>
        <p:spPr>
          <a:xfrm>
            <a:off x="5737435" y="1968715"/>
            <a:ext cx="857111" cy="389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dirty="0" smtClean="0"/>
              <a:t>搜尋</a:t>
            </a:r>
            <a:endParaRPr lang="zh-TW" altLang="en-US" dirty="0"/>
          </a:p>
        </p:txBody>
      </p:sp>
      <p:sp>
        <p:nvSpPr>
          <p:cNvPr id="79" name="文字方塊 78"/>
          <p:cNvSpPr txBox="1"/>
          <p:nvPr/>
        </p:nvSpPr>
        <p:spPr>
          <a:xfrm>
            <a:off x="2417635" y="2489272"/>
            <a:ext cx="2022727" cy="461665"/>
          </a:xfrm>
          <a:prstGeom prst="rect">
            <a:avLst/>
          </a:prstGeom>
          <a:noFill/>
        </p:spPr>
        <p:txBody>
          <a:bodyPr wrap="square" rtlCol="0">
            <a:spAutoFit/>
          </a:bodyPr>
          <a:lstStyle/>
          <a:p>
            <a:r>
              <a:rPr lang="zh-TW" altLang="en-US" sz="2400" dirty="0"/>
              <a:t>維修申請審核</a:t>
            </a:r>
            <a:endParaRPr lang="zh-TW" altLang="en-US" sz="2400" dirty="0"/>
          </a:p>
        </p:txBody>
      </p:sp>
      <p:sp>
        <p:nvSpPr>
          <p:cNvPr id="80" name="橢圓 79"/>
          <p:cNvSpPr/>
          <p:nvPr/>
        </p:nvSpPr>
        <p:spPr>
          <a:xfrm>
            <a:off x="4132829" y="5851301"/>
            <a:ext cx="2001115" cy="1101424"/>
          </a:xfrm>
          <a:prstGeom prst="ellipse">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solidFill>
                <a:schemeClr val="tx1"/>
              </a:solidFill>
            </a:endParaRPr>
          </a:p>
        </p:txBody>
      </p:sp>
      <p:sp>
        <p:nvSpPr>
          <p:cNvPr id="81" name="文字方塊 80"/>
          <p:cNvSpPr txBox="1"/>
          <p:nvPr/>
        </p:nvSpPr>
        <p:spPr>
          <a:xfrm>
            <a:off x="4662722" y="6217347"/>
            <a:ext cx="1162051" cy="369332"/>
          </a:xfrm>
          <a:prstGeom prst="rect">
            <a:avLst/>
          </a:prstGeom>
          <a:noFill/>
        </p:spPr>
        <p:txBody>
          <a:bodyPr wrap="square" rtlCol="0">
            <a:spAutoFit/>
          </a:bodyPr>
          <a:lstStyle/>
          <a:p>
            <a:r>
              <a:rPr lang="zh-TW" altLang="en-US" dirty="0" smtClean="0">
                <a:solidFill>
                  <a:schemeClr val="bg1"/>
                </a:solidFill>
              </a:rPr>
              <a:t>需維修</a:t>
            </a:r>
            <a:endParaRPr lang="zh-TW" altLang="en-US" dirty="0">
              <a:solidFill>
                <a:schemeClr val="bg1"/>
              </a:solidFill>
            </a:endParaRPr>
          </a:p>
        </p:txBody>
      </p:sp>
      <p:sp>
        <p:nvSpPr>
          <p:cNvPr id="82" name="橢圓 81"/>
          <p:cNvSpPr/>
          <p:nvPr/>
        </p:nvSpPr>
        <p:spPr>
          <a:xfrm>
            <a:off x="4132829" y="7147349"/>
            <a:ext cx="2001115" cy="1101424"/>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p>
        </p:txBody>
      </p:sp>
      <p:sp>
        <p:nvSpPr>
          <p:cNvPr id="83" name="文字方塊 82"/>
          <p:cNvSpPr txBox="1"/>
          <p:nvPr/>
        </p:nvSpPr>
        <p:spPr>
          <a:xfrm>
            <a:off x="4510441" y="7516784"/>
            <a:ext cx="1329865" cy="369332"/>
          </a:xfrm>
          <a:prstGeom prst="rect">
            <a:avLst/>
          </a:prstGeom>
          <a:noFill/>
        </p:spPr>
        <p:txBody>
          <a:bodyPr wrap="square" rtlCol="0">
            <a:spAutoFit/>
          </a:bodyPr>
          <a:lstStyle/>
          <a:p>
            <a:r>
              <a:rPr lang="zh-TW" altLang="en-US" dirty="0" smtClean="0">
                <a:solidFill>
                  <a:schemeClr val="bg1"/>
                </a:solidFill>
              </a:rPr>
              <a:t>不需維修</a:t>
            </a:r>
            <a:endParaRPr lang="zh-TW" altLang="en-US" dirty="0">
              <a:solidFill>
                <a:schemeClr val="bg1"/>
              </a:solidFill>
            </a:endParaRPr>
          </a:p>
        </p:txBody>
      </p:sp>
    </p:spTree>
    <p:extLst>
      <p:ext uri="{BB962C8B-B14F-4D97-AF65-F5344CB8AC3E}">
        <p14:creationId xmlns:p14="http://schemas.microsoft.com/office/powerpoint/2010/main" val="1477201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551606" y="3252952"/>
            <a:ext cx="5890663" cy="2359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50" name="圓角矩形 49"/>
          <p:cNvSpPr/>
          <p:nvPr/>
        </p:nvSpPr>
        <p:spPr>
          <a:xfrm>
            <a:off x="551603" y="5770179"/>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1" name="圖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0277" y="5855985"/>
            <a:ext cx="540424" cy="522070"/>
          </a:xfrm>
          <a:prstGeom prst="rect">
            <a:avLst/>
          </a:prstGeom>
        </p:spPr>
      </p:pic>
      <p:sp>
        <p:nvSpPr>
          <p:cNvPr id="52" name="圓角矩形 51"/>
          <p:cNvSpPr/>
          <p:nvPr/>
        </p:nvSpPr>
        <p:spPr>
          <a:xfrm>
            <a:off x="539596" y="6584731"/>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5161" y="6670537"/>
            <a:ext cx="540424" cy="522070"/>
          </a:xfrm>
          <a:prstGeom prst="rect">
            <a:avLst/>
          </a:prstGeom>
        </p:spPr>
      </p:pic>
      <p:sp>
        <p:nvSpPr>
          <p:cNvPr id="54" name="圓角矩形 53"/>
          <p:cNvSpPr/>
          <p:nvPr/>
        </p:nvSpPr>
        <p:spPr>
          <a:xfrm>
            <a:off x="583139" y="7478110"/>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1469" y="7563916"/>
            <a:ext cx="540424" cy="522070"/>
          </a:xfrm>
          <a:prstGeom prst="rect">
            <a:avLst/>
          </a:prstGeom>
        </p:spPr>
      </p:pic>
      <p:sp>
        <p:nvSpPr>
          <p:cNvPr id="6" name="文字方塊 5"/>
          <p:cNvSpPr txBox="1"/>
          <p:nvPr/>
        </p:nvSpPr>
        <p:spPr>
          <a:xfrm>
            <a:off x="2270234" y="3426378"/>
            <a:ext cx="2963918" cy="369332"/>
          </a:xfrm>
          <a:prstGeom prst="rect">
            <a:avLst/>
          </a:prstGeom>
          <a:noFill/>
        </p:spPr>
        <p:txBody>
          <a:bodyPr wrap="square" rtlCol="0">
            <a:spAutoFit/>
          </a:bodyPr>
          <a:lstStyle/>
          <a:p>
            <a:r>
              <a:rPr lang="zh-TW" altLang="en-US" dirty="0" smtClean="0">
                <a:solidFill>
                  <a:schemeClr val="bg1"/>
                </a:solidFill>
              </a:rPr>
              <a:t>樓梯間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7" name="文字方塊 6"/>
          <p:cNvSpPr txBox="1"/>
          <p:nvPr/>
        </p:nvSpPr>
        <p:spPr>
          <a:xfrm>
            <a:off x="978568" y="3822320"/>
            <a:ext cx="2450432" cy="400110"/>
          </a:xfrm>
          <a:prstGeom prst="rect">
            <a:avLst/>
          </a:prstGeom>
          <a:noFill/>
        </p:spPr>
        <p:txBody>
          <a:bodyPr wrap="square" rtlCol="0">
            <a:spAutoFit/>
          </a:bodyPr>
          <a:lstStyle/>
          <a:p>
            <a:r>
              <a:rPr lang="zh-TW" altLang="en-US" sz="2000" dirty="0"/>
              <a:t>申請人˙</a:t>
            </a:r>
            <a:r>
              <a:rPr lang="zh-TW" altLang="en-US" sz="2000" dirty="0" smtClean="0"/>
              <a:t> </a:t>
            </a:r>
            <a:r>
              <a:rPr lang="en-US" altLang="zh-TW" sz="2000" dirty="0" smtClean="0"/>
              <a:t>:</a:t>
            </a:r>
            <a:r>
              <a:rPr lang="zh-TW" altLang="en-US" sz="2000" dirty="0" smtClean="0"/>
              <a:t> </a:t>
            </a:r>
            <a:r>
              <a:rPr lang="en-US" altLang="zh-TW" sz="2000" dirty="0" smtClean="0"/>
              <a:t>A</a:t>
            </a:r>
            <a:r>
              <a:rPr lang="zh-TW" altLang="en-US" sz="2000" dirty="0" smtClean="0"/>
              <a:t>棟</a:t>
            </a:r>
            <a:r>
              <a:rPr lang="en-US" altLang="zh-TW" sz="2000" dirty="0" smtClean="0"/>
              <a:t>1</a:t>
            </a:r>
            <a:r>
              <a:rPr lang="zh-TW" altLang="en-US" sz="2000" dirty="0" smtClean="0"/>
              <a:t>號</a:t>
            </a:r>
            <a:r>
              <a:rPr lang="en-US" altLang="zh-TW" sz="2000" dirty="0" smtClean="0"/>
              <a:t>1</a:t>
            </a:r>
            <a:r>
              <a:rPr lang="zh-TW" altLang="en-US" sz="2000" dirty="0" smtClean="0"/>
              <a:t>樓</a:t>
            </a:r>
            <a:endParaRPr lang="zh-TW" altLang="en-US" sz="2000" dirty="0"/>
          </a:p>
        </p:txBody>
      </p:sp>
      <p:sp>
        <p:nvSpPr>
          <p:cNvPr id="32" name="文字方塊 31"/>
          <p:cNvSpPr txBox="1"/>
          <p:nvPr/>
        </p:nvSpPr>
        <p:spPr>
          <a:xfrm>
            <a:off x="999207" y="4248072"/>
            <a:ext cx="2752985" cy="400110"/>
          </a:xfrm>
          <a:prstGeom prst="rect">
            <a:avLst/>
          </a:prstGeom>
          <a:noFill/>
        </p:spPr>
        <p:txBody>
          <a:bodyPr wrap="square" rtlCol="0">
            <a:spAutoFit/>
          </a:bodyPr>
          <a:lstStyle/>
          <a:p>
            <a:r>
              <a:rPr lang="zh-TW" altLang="en-US" sz="2000" dirty="0" smtClean="0"/>
              <a:t>維修</a:t>
            </a:r>
            <a:r>
              <a:rPr lang="zh-TW" altLang="en-US" sz="2000" dirty="0"/>
              <a:t>原因</a:t>
            </a:r>
            <a:r>
              <a:rPr lang="zh-TW" altLang="en-US" sz="2000" dirty="0" smtClean="0"/>
              <a:t> </a:t>
            </a:r>
            <a:r>
              <a:rPr lang="en-US" altLang="zh-TW" sz="2000" dirty="0" smtClean="0"/>
              <a:t>:</a:t>
            </a:r>
            <a:r>
              <a:rPr lang="zh-TW" altLang="en-US" sz="2000" dirty="0" smtClean="0"/>
              <a:t> 太多海鮮</a:t>
            </a:r>
            <a:endParaRPr lang="zh-TW" altLang="en-US" sz="2000" dirty="0"/>
          </a:p>
        </p:txBody>
      </p:sp>
      <p:sp>
        <p:nvSpPr>
          <p:cNvPr id="34" name="文字方塊 33"/>
          <p:cNvSpPr txBox="1"/>
          <p:nvPr/>
        </p:nvSpPr>
        <p:spPr>
          <a:xfrm>
            <a:off x="978568" y="4809953"/>
            <a:ext cx="2450432" cy="400110"/>
          </a:xfrm>
          <a:prstGeom prst="rect">
            <a:avLst/>
          </a:prstGeom>
          <a:noFill/>
        </p:spPr>
        <p:txBody>
          <a:bodyPr wrap="square" rtlCol="0">
            <a:spAutoFit/>
          </a:bodyPr>
          <a:lstStyle/>
          <a:p>
            <a:r>
              <a:rPr lang="zh-TW" altLang="en-US" sz="2000" dirty="0" smtClean="0"/>
              <a:t>發生地點 </a:t>
            </a:r>
            <a:r>
              <a:rPr lang="en-US" altLang="zh-TW" sz="2000" dirty="0" smtClean="0"/>
              <a:t>:</a:t>
            </a:r>
            <a:r>
              <a:rPr lang="zh-TW" altLang="en-US" sz="2000" dirty="0" smtClean="0"/>
              <a:t> 樓梯間</a:t>
            </a:r>
            <a:endParaRPr lang="zh-TW" altLang="en-US" sz="2000" dirty="0"/>
          </a:p>
        </p:txBody>
      </p:sp>
      <p:sp>
        <p:nvSpPr>
          <p:cNvPr id="42" name="圓角矩形 41"/>
          <p:cNvSpPr/>
          <p:nvPr/>
        </p:nvSpPr>
        <p:spPr>
          <a:xfrm>
            <a:off x="740781" y="1891036"/>
            <a:ext cx="2515766" cy="1171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圓角矩形 42"/>
          <p:cNvSpPr/>
          <p:nvPr/>
        </p:nvSpPr>
        <p:spPr>
          <a:xfrm>
            <a:off x="3762093" y="1891036"/>
            <a:ext cx="2515766" cy="1171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4" name="文字方塊 43"/>
          <p:cNvSpPr txBox="1"/>
          <p:nvPr/>
        </p:nvSpPr>
        <p:spPr>
          <a:xfrm>
            <a:off x="978568" y="2211877"/>
            <a:ext cx="2022727" cy="461665"/>
          </a:xfrm>
          <a:prstGeom prst="rect">
            <a:avLst/>
          </a:prstGeom>
          <a:noFill/>
        </p:spPr>
        <p:txBody>
          <a:bodyPr wrap="square" rtlCol="0">
            <a:spAutoFit/>
          </a:bodyPr>
          <a:lstStyle/>
          <a:p>
            <a:r>
              <a:rPr lang="zh-TW" altLang="en-US" sz="2400" dirty="0"/>
              <a:t>維修</a:t>
            </a:r>
            <a:r>
              <a:rPr lang="zh-TW" altLang="en-US" sz="2400" dirty="0" smtClean="0"/>
              <a:t>申請審核</a:t>
            </a:r>
            <a:endParaRPr lang="zh-TW" altLang="en-US" sz="2400" dirty="0"/>
          </a:p>
        </p:txBody>
      </p:sp>
      <p:sp>
        <p:nvSpPr>
          <p:cNvPr id="45" name="文字方塊 44"/>
          <p:cNvSpPr txBox="1"/>
          <p:nvPr/>
        </p:nvSpPr>
        <p:spPr>
          <a:xfrm>
            <a:off x="4066878" y="2211876"/>
            <a:ext cx="2022727" cy="461665"/>
          </a:xfrm>
          <a:prstGeom prst="rect">
            <a:avLst/>
          </a:prstGeom>
          <a:noFill/>
        </p:spPr>
        <p:txBody>
          <a:bodyPr wrap="square" rtlCol="0">
            <a:spAutoFit/>
          </a:bodyPr>
          <a:lstStyle/>
          <a:p>
            <a:r>
              <a:rPr lang="zh-TW" altLang="en-US" sz="2400" dirty="0" smtClean="0"/>
              <a:t>已審核紀錄</a:t>
            </a:r>
            <a:endParaRPr lang="zh-TW" altLang="en-US" sz="2400" dirty="0"/>
          </a:p>
        </p:txBody>
      </p:sp>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47"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48" name="圖片 4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9" name="橢圓 48"/>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56" name="矩形 55"/>
          <p:cNvSpPr/>
          <p:nvPr/>
        </p:nvSpPr>
        <p:spPr>
          <a:xfrm>
            <a:off x="740781" y="469750"/>
            <a:ext cx="1415772" cy="461665"/>
          </a:xfrm>
          <a:prstGeom prst="rect">
            <a:avLst/>
          </a:prstGeom>
        </p:spPr>
        <p:txBody>
          <a:bodyPr wrap="none">
            <a:spAutoFit/>
          </a:bodyPr>
          <a:lstStyle/>
          <a:p>
            <a:r>
              <a:rPr lang="zh-TW" altLang="en-US" sz="2400" b="1" dirty="0">
                <a:solidFill>
                  <a:schemeClr val="bg1"/>
                </a:solidFill>
              </a:rPr>
              <a:t>報修細項</a:t>
            </a:r>
            <a:endParaRPr lang="en-US" altLang="zh-TW" sz="2400" b="1" dirty="0">
              <a:solidFill>
                <a:schemeClr val="bg1"/>
              </a:solidFill>
            </a:endParaRPr>
          </a:p>
        </p:txBody>
      </p:sp>
      <p:pic>
        <p:nvPicPr>
          <p:cNvPr id="57" name="圖片 56">
            <a:hlinkClick r:id="rId6"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58" name="流程圖: 程序 57"/>
          <p:cNvSpPr/>
          <p:nvPr/>
        </p:nvSpPr>
        <p:spPr>
          <a:xfrm>
            <a:off x="6302568" y="596517"/>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流程圖: 程序 58"/>
          <p:cNvSpPr/>
          <p:nvPr/>
        </p:nvSpPr>
        <p:spPr>
          <a:xfrm>
            <a:off x="6302568" y="705244"/>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流程圖: 程序 59"/>
          <p:cNvSpPr/>
          <p:nvPr/>
        </p:nvSpPr>
        <p:spPr>
          <a:xfrm>
            <a:off x="6302568" y="820631"/>
            <a:ext cx="391886" cy="5640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1"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62" name="矩形 61"/>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63" name="圖片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pic>
        <p:nvPicPr>
          <p:cNvPr id="64" name="圖片 6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65" name="圖片 6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66" name="橢圓 6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67" name="流程圖: 程序 6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68" name="流程圖: 程序 67"/>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9" name="流程圖: 程序 68"/>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0" name="矩形 69"/>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sp>
        <p:nvSpPr>
          <p:cNvPr id="71" name="矩形 70"/>
          <p:cNvSpPr/>
          <p:nvPr/>
        </p:nvSpPr>
        <p:spPr>
          <a:xfrm flipV="1">
            <a:off x="2443705" y="1647527"/>
            <a:ext cx="1343918"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72" name="矩形 71"/>
          <p:cNvSpPr/>
          <p:nvPr/>
        </p:nvSpPr>
        <p:spPr>
          <a:xfrm>
            <a:off x="2305582" y="1159503"/>
            <a:ext cx="4055544" cy="461665"/>
          </a:xfrm>
          <a:prstGeom prst="rect">
            <a:avLst/>
          </a:prstGeom>
        </p:spPr>
        <p:txBody>
          <a:bodyPr wrap="square">
            <a:spAutoFit/>
          </a:bodyPr>
          <a:lstStyle/>
          <a:p>
            <a:r>
              <a:rPr lang="zh-TW" altLang="en-US" sz="2400" b="1" dirty="0"/>
              <a:t> 維修管理</a:t>
            </a:r>
            <a:endParaRPr lang="en-US" altLang="zh-TW" sz="2400" b="1" dirty="0" smtClean="0"/>
          </a:p>
        </p:txBody>
      </p:sp>
      <p:cxnSp>
        <p:nvCxnSpPr>
          <p:cNvPr id="73" name="直線接點 72"/>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pic>
        <p:nvPicPr>
          <p:cNvPr id="5" name="圖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2795" y="4022375"/>
            <a:ext cx="1592355" cy="1126300"/>
          </a:xfrm>
          <a:prstGeom prst="rect">
            <a:avLst/>
          </a:prstGeom>
        </p:spPr>
      </p:pic>
      <p:sp>
        <p:nvSpPr>
          <p:cNvPr id="74" name="矩形 73"/>
          <p:cNvSpPr/>
          <p:nvPr/>
        </p:nvSpPr>
        <p:spPr>
          <a:xfrm>
            <a:off x="476992" y="2010659"/>
            <a:ext cx="5950304" cy="5652296"/>
          </a:xfrm>
          <a:prstGeom prst="rect">
            <a:avLst/>
          </a:prstGeom>
          <a:solidFill>
            <a:schemeClr val="tx1">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A</a:t>
            </a:r>
            <a:r>
              <a:rPr lang="zh-TW" altLang="en-US" dirty="0"/>
              <a:t>棟</a:t>
            </a:r>
            <a:r>
              <a:rPr lang="en-US" altLang="zh-TW" dirty="0"/>
              <a:t>13</a:t>
            </a:r>
            <a:r>
              <a:rPr lang="zh-TW" altLang="en-US" dirty="0"/>
              <a:t>號</a:t>
            </a:r>
            <a:r>
              <a:rPr lang="en-US" altLang="zh-TW" dirty="0"/>
              <a:t>7</a:t>
            </a:r>
            <a:r>
              <a:rPr lang="zh-TW" altLang="en-US" dirty="0"/>
              <a:t>樓</a:t>
            </a:r>
          </a:p>
        </p:txBody>
      </p:sp>
      <p:sp>
        <p:nvSpPr>
          <p:cNvPr id="75" name="圓角矩形 74">
            <a:hlinkClick r:id="rId11" action="ppaction://hlinksldjump"/>
          </p:cNvPr>
          <p:cNvSpPr/>
          <p:nvPr/>
        </p:nvSpPr>
        <p:spPr>
          <a:xfrm>
            <a:off x="697258" y="2527264"/>
            <a:ext cx="5373099" cy="4634992"/>
          </a:xfrm>
          <a:prstGeom prst="roundRect">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rot="-2520000">
            <a:off x="6096578" y="2008505"/>
            <a:ext cx="101600" cy="603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rot="2400000">
            <a:off x="6089796" y="2002936"/>
            <a:ext cx="101600" cy="603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4347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11" name="文字方塊 10"/>
          <p:cNvSpPr txBox="1"/>
          <p:nvPr/>
        </p:nvSpPr>
        <p:spPr>
          <a:xfrm>
            <a:off x="1398099" y="6910898"/>
            <a:ext cx="1162051" cy="369332"/>
          </a:xfrm>
          <a:prstGeom prst="rect">
            <a:avLst/>
          </a:prstGeom>
          <a:noFill/>
        </p:spPr>
        <p:txBody>
          <a:bodyPr wrap="square" rtlCol="0">
            <a:spAutoFit/>
          </a:bodyPr>
          <a:lstStyle/>
          <a:p>
            <a:r>
              <a:rPr lang="zh-TW" altLang="en-US" dirty="0">
                <a:solidFill>
                  <a:schemeClr val="bg1"/>
                </a:solidFill>
              </a:rPr>
              <a:t>審核通過</a:t>
            </a:r>
            <a:endParaRPr lang="zh-TW" altLang="en-US" dirty="0">
              <a:solidFill>
                <a:schemeClr val="bg1"/>
              </a:solidFill>
            </a:endParaRPr>
          </a:p>
        </p:txBody>
      </p:sp>
      <p:sp>
        <p:nvSpPr>
          <p:cNvPr id="37" name="圓角矩形 36"/>
          <p:cNvSpPr/>
          <p:nvPr/>
        </p:nvSpPr>
        <p:spPr>
          <a:xfrm>
            <a:off x="0" y="1814401"/>
            <a:ext cx="6858000" cy="2927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文字方塊 35"/>
          <p:cNvSpPr txBox="1"/>
          <p:nvPr/>
        </p:nvSpPr>
        <p:spPr>
          <a:xfrm>
            <a:off x="3803522" y="6914287"/>
            <a:ext cx="1329865" cy="369332"/>
          </a:xfrm>
          <a:prstGeom prst="rect">
            <a:avLst/>
          </a:prstGeom>
          <a:noFill/>
        </p:spPr>
        <p:txBody>
          <a:bodyPr wrap="square" rtlCol="0">
            <a:spAutoFit/>
          </a:bodyPr>
          <a:lstStyle/>
          <a:p>
            <a:r>
              <a:rPr lang="zh-TW" altLang="en-US" dirty="0" smtClean="0">
                <a:solidFill>
                  <a:schemeClr val="bg1"/>
                </a:solidFill>
              </a:rPr>
              <a:t>審核不通過</a:t>
            </a:r>
            <a:endParaRPr lang="zh-TW" altLang="en-US" dirty="0">
              <a:solidFill>
                <a:schemeClr val="bg1"/>
              </a:solidFill>
            </a:endParaRPr>
          </a:p>
        </p:txBody>
      </p:sp>
      <p:sp>
        <p:nvSpPr>
          <p:cNvPr id="44" name="文字方塊 43"/>
          <p:cNvSpPr txBox="1"/>
          <p:nvPr/>
        </p:nvSpPr>
        <p:spPr>
          <a:xfrm>
            <a:off x="2417635" y="1291056"/>
            <a:ext cx="2022727" cy="461665"/>
          </a:xfrm>
          <a:prstGeom prst="rect">
            <a:avLst/>
          </a:prstGeom>
          <a:noFill/>
        </p:spPr>
        <p:txBody>
          <a:bodyPr wrap="square" rtlCol="0">
            <a:spAutoFit/>
          </a:bodyPr>
          <a:lstStyle/>
          <a:p>
            <a:r>
              <a:rPr lang="zh-TW" altLang="en-US" sz="2400" dirty="0" smtClean="0"/>
              <a:t>負責人員資料</a:t>
            </a:r>
            <a:endParaRPr lang="zh-TW" altLang="en-US" sz="2400" dirty="0"/>
          </a:p>
        </p:txBody>
      </p:sp>
      <p:sp>
        <p:nvSpPr>
          <p:cNvPr id="28" name="文字方塊 27"/>
          <p:cNvSpPr txBox="1"/>
          <p:nvPr/>
        </p:nvSpPr>
        <p:spPr>
          <a:xfrm>
            <a:off x="171621" y="2352216"/>
            <a:ext cx="1872046" cy="461665"/>
          </a:xfrm>
          <a:prstGeom prst="rect">
            <a:avLst/>
          </a:prstGeom>
          <a:noFill/>
        </p:spPr>
        <p:txBody>
          <a:bodyPr wrap="square" rtlCol="0">
            <a:spAutoFit/>
          </a:bodyPr>
          <a:lstStyle/>
          <a:p>
            <a:r>
              <a:rPr lang="zh-TW" altLang="en-US" sz="2400" dirty="0" smtClean="0"/>
              <a:t>負責人姓名 </a:t>
            </a:r>
            <a:r>
              <a:rPr lang="en-US" altLang="zh-TW" sz="2400" dirty="0" smtClean="0"/>
              <a:t>: </a:t>
            </a:r>
            <a:endParaRPr lang="zh-TW" altLang="en-US" sz="2400" dirty="0"/>
          </a:p>
        </p:txBody>
      </p:sp>
      <p:cxnSp>
        <p:nvCxnSpPr>
          <p:cNvPr id="29" name="直線接點 28"/>
          <p:cNvCxnSpPr/>
          <p:nvPr/>
        </p:nvCxnSpPr>
        <p:spPr>
          <a:xfrm>
            <a:off x="1979501" y="2813881"/>
            <a:ext cx="20390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166361" y="2961830"/>
            <a:ext cx="1872046" cy="461665"/>
          </a:xfrm>
          <a:prstGeom prst="rect">
            <a:avLst/>
          </a:prstGeom>
          <a:noFill/>
        </p:spPr>
        <p:txBody>
          <a:bodyPr wrap="square" rtlCol="0">
            <a:spAutoFit/>
          </a:bodyPr>
          <a:lstStyle/>
          <a:p>
            <a:r>
              <a:rPr lang="zh-TW" altLang="en-US" sz="2400" dirty="0" smtClean="0"/>
              <a:t>負責人電話 </a:t>
            </a:r>
            <a:r>
              <a:rPr lang="en-US" altLang="zh-TW" sz="2400" dirty="0" smtClean="0"/>
              <a:t>: </a:t>
            </a:r>
            <a:endParaRPr lang="zh-TW" altLang="en-US" sz="2400" dirty="0"/>
          </a:p>
        </p:txBody>
      </p:sp>
      <p:cxnSp>
        <p:nvCxnSpPr>
          <p:cNvPr id="39" name="直線接點 38"/>
          <p:cNvCxnSpPr/>
          <p:nvPr/>
        </p:nvCxnSpPr>
        <p:spPr>
          <a:xfrm>
            <a:off x="1974241" y="3423495"/>
            <a:ext cx="20390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矩形 44">
            <a:hlinkClick r:id="rId8" action="ppaction://hlinksldjump"/>
          </p:cNvPr>
          <p:cNvSpPr/>
          <p:nvPr/>
        </p:nvSpPr>
        <p:spPr>
          <a:xfrm>
            <a:off x="583138" y="7754341"/>
            <a:ext cx="2417635"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t>確認</a:t>
            </a:r>
            <a:endParaRPr lang="zh-TW" altLang="en-US" sz="2400" b="1" dirty="0"/>
          </a:p>
        </p:txBody>
      </p:sp>
      <p:sp>
        <p:nvSpPr>
          <p:cNvPr id="46" name="矩形 45">
            <a:hlinkClick r:id="rId8" action="ppaction://hlinksldjump"/>
          </p:cNvPr>
          <p:cNvSpPr/>
          <p:nvPr/>
        </p:nvSpPr>
        <p:spPr>
          <a:xfrm>
            <a:off x="3428998" y="7754341"/>
            <a:ext cx="2417635"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t>取消</a:t>
            </a:r>
            <a:endParaRPr lang="zh-TW" altLang="en-US" sz="2400" b="1" dirty="0"/>
          </a:p>
        </p:txBody>
      </p:sp>
    </p:spTree>
    <p:extLst>
      <p:ext uri="{BB962C8B-B14F-4D97-AF65-F5344CB8AC3E}">
        <p14:creationId xmlns:p14="http://schemas.microsoft.com/office/powerpoint/2010/main" val="16974186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9" name="矩形 18"/>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sp>
        <p:nvSpPr>
          <p:cNvPr id="31" name="矩形 30"/>
          <p:cNvSpPr/>
          <p:nvPr/>
        </p:nvSpPr>
        <p:spPr>
          <a:xfrm>
            <a:off x="740781" y="469750"/>
            <a:ext cx="2031325" cy="461665"/>
          </a:xfrm>
          <a:prstGeom prst="rect">
            <a:avLst/>
          </a:prstGeom>
        </p:spPr>
        <p:txBody>
          <a:bodyPr wrap="none">
            <a:spAutoFit/>
          </a:bodyPr>
          <a:lstStyle/>
          <a:p>
            <a:r>
              <a:rPr lang="zh-TW" altLang="en-US" sz="2400" b="1" dirty="0">
                <a:solidFill>
                  <a:schemeClr val="bg1"/>
                </a:solidFill>
              </a:rPr>
              <a:t>預約申請審核</a:t>
            </a:r>
          </a:p>
        </p:txBody>
      </p:sp>
      <p:pic>
        <p:nvPicPr>
          <p:cNvPr id="25" name="圖片 24">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26" name="橢圓 25"/>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27" name="流程圖: 程序 26"/>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30" name="流程圖: 程序 29"/>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流程圖: 程序 32"/>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23" name="圖片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83341" y="368689"/>
            <a:ext cx="399797" cy="676800"/>
          </a:xfrm>
          <a:prstGeom prst="rect">
            <a:avLst/>
          </a:prstGeom>
        </p:spPr>
      </p:pic>
      <p:sp>
        <p:nvSpPr>
          <p:cNvPr id="9" name="圓角矩形 8"/>
          <p:cNvSpPr/>
          <p:nvPr/>
        </p:nvSpPr>
        <p:spPr>
          <a:xfrm>
            <a:off x="551606" y="3252952"/>
            <a:ext cx="5890663" cy="2359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7435" y="3300250"/>
            <a:ext cx="540424" cy="522070"/>
          </a:xfrm>
          <a:prstGeom prst="rect">
            <a:avLst/>
          </a:prstGeom>
        </p:spPr>
      </p:pic>
      <p:sp>
        <p:nvSpPr>
          <p:cNvPr id="50" name="圓角矩形 49"/>
          <p:cNvSpPr/>
          <p:nvPr/>
        </p:nvSpPr>
        <p:spPr>
          <a:xfrm>
            <a:off x="551603" y="5770179"/>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1" name="圖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0277" y="5855985"/>
            <a:ext cx="540424" cy="522070"/>
          </a:xfrm>
          <a:prstGeom prst="rect">
            <a:avLst/>
          </a:prstGeom>
        </p:spPr>
      </p:pic>
      <p:sp>
        <p:nvSpPr>
          <p:cNvPr id="52" name="圓角矩形 51"/>
          <p:cNvSpPr/>
          <p:nvPr/>
        </p:nvSpPr>
        <p:spPr>
          <a:xfrm>
            <a:off x="539596" y="6584731"/>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5161" y="6670537"/>
            <a:ext cx="540424" cy="522070"/>
          </a:xfrm>
          <a:prstGeom prst="rect">
            <a:avLst/>
          </a:prstGeom>
        </p:spPr>
      </p:pic>
      <p:sp>
        <p:nvSpPr>
          <p:cNvPr id="54" name="圓角矩形 53"/>
          <p:cNvSpPr/>
          <p:nvPr/>
        </p:nvSpPr>
        <p:spPr>
          <a:xfrm>
            <a:off x="583139" y="7478110"/>
            <a:ext cx="5890663" cy="693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圖書館 星期五 下午兩點</a:t>
            </a:r>
            <a:endParaRPr lang="zh-TW" altLang="en-US" dirty="0"/>
          </a:p>
        </p:txBody>
      </p:sp>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1469" y="7563916"/>
            <a:ext cx="540424" cy="522070"/>
          </a:xfrm>
          <a:prstGeom prst="rect">
            <a:avLst/>
          </a:prstGeom>
        </p:spPr>
      </p:pic>
      <p:sp>
        <p:nvSpPr>
          <p:cNvPr id="6" name="文字方塊 5"/>
          <p:cNvSpPr txBox="1"/>
          <p:nvPr/>
        </p:nvSpPr>
        <p:spPr>
          <a:xfrm>
            <a:off x="2270234" y="3426378"/>
            <a:ext cx="2963918" cy="369332"/>
          </a:xfrm>
          <a:prstGeom prst="rect">
            <a:avLst/>
          </a:prstGeom>
          <a:noFill/>
        </p:spPr>
        <p:txBody>
          <a:bodyPr wrap="square" rtlCol="0">
            <a:spAutoFit/>
          </a:bodyPr>
          <a:lstStyle/>
          <a:p>
            <a:r>
              <a:rPr lang="zh-TW" altLang="en-US" dirty="0" smtClean="0">
                <a:solidFill>
                  <a:schemeClr val="bg1"/>
                </a:solidFill>
              </a:rPr>
              <a:t>圖書館 </a:t>
            </a:r>
            <a:r>
              <a:rPr lang="zh-TW" altLang="en-US" dirty="0">
                <a:solidFill>
                  <a:schemeClr val="bg1"/>
                </a:solidFill>
              </a:rPr>
              <a:t>星期五 </a:t>
            </a:r>
            <a:r>
              <a:rPr lang="zh-TW" altLang="en-US" dirty="0" smtClean="0">
                <a:solidFill>
                  <a:schemeClr val="bg1"/>
                </a:solidFill>
              </a:rPr>
              <a:t>下午兩點</a:t>
            </a:r>
            <a:endParaRPr lang="zh-TW" altLang="en-US" dirty="0">
              <a:solidFill>
                <a:schemeClr val="bg1"/>
              </a:solidFill>
            </a:endParaRPr>
          </a:p>
        </p:txBody>
      </p:sp>
      <p:sp>
        <p:nvSpPr>
          <p:cNvPr id="7" name="文字方塊 6"/>
          <p:cNvSpPr txBox="1"/>
          <p:nvPr/>
        </p:nvSpPr>
        <p:spPr>
          <a:xfrm>
            <a:off x="978568" y="3822320"/>
            <a:ext cx="2450432" cy="400110"/>
          </a:xfrm>
          <a:prstGeom prst="rect">
            <a:avLst/>
          </a:prstGeom>
          <a:noFill/>
        </p:spPr>
        <p:txBody>
          <a:bodyPr wrap="square" rtlCol="0">
            <a:spAutoFit/>
          </a:bodyPr>
          <a:lstStyle/>
          <a:p>
            <a:r>
              <a:rPr lang="zh-TW" altLang="en-US" sz="2000" dirty="0"/>
              <a:t>申請人˙</a:t>
            </a:r>
            <a:r>
              <a:rPr lang="zh-TW" altLang="en-US" sz="2000" dirty="0" smtClean="0"/>
              <a:t> </a:t>
            </a:r>
            <a:r>
              <a:rPr lang="en-US" altLang="zh-TW" sz="2000" dirty="0" smtClean="0"/>
              <a:t>:</a:t>
            </a:r>
            <a:r>
              <a:rPr lang="zh-TW" altLang="en-US" sz="2000" dirty="0" smtClean="0"/>
              <a:t> </a:t>
            </a:r>
            <a:r>
              <a:rPr lang="en-US" altLang="zh-TW" sz="2000" dirty="0" smtClean="0"/>
              <a:t>A</a:t>
            </a:r>
            <a:r>
              <a:rPr lang="zh-TW" altLang="en-US" sz="2000" dirty="0" smtClean="0"/>
              <a:t>棟</a:t>
            </a:r>
            <a:r>
              <a:rPr lang="en-US" altLang="zh-TW" sz="2000" dirty="0" smtClean="0"/>
              <a:t>1</a:t>
            </a:r>
            <a:r>
              <a:rPr lang="zh-TW" altLang="en-US" sz="2000" dirty="0" smtClean="0"/>
              <a:t>號</a:t>
            </a:r>
            <a:r>
              <a:rPr lang="en-US" altLang="zh-TW" sz="2000" dirty="0" smtClean="0"/>
              <a:t>1</a:t>
            </a:r>
            <a:r>
              <a:rPr lang="zh-TW" altLang="en-US" sz="2000" dirty="0" smtClean="0"/>
              <a:t>樓</a:t>
            </a:r>
            <a:endParaRPr lang="zh-TW" altLang="en-US" sz="2000" dirty="0"/>
          </a:p>
        </p:txBody>
      </p:sp>
      <p:sp>
        <p:nvSpPr>
          <p:cNvPr id="32" name="文字方塊 31"/>
          <p:cNvSpPr txBox="1"/>
          <p:nvPr/>
        </p:nvSpPr>
        <p:spPr>
          <a:xfrm>
            <a:off x="999208" y="4248072"/>
            <a:ext cx="2450432" cy="400110"/>
          </a:xfrm>
          <a:prstGeom prst="rect">
            <a:avLst/>
          </a:prstGeom>
          <a:noFill/>
        </p:spPr>
        <p:txBody>
          <a:bodyPr wrap="square" rtlCol="0">
            <a:spAutoFit/>
          </a:bodyPr>
          <a:lstStyle/>
          <a:p>
            <a:r>
              <a:rPr lang="zh-TW" altLang="en-US" sz="2000" dirty="0"/>
              <a:t>申請</a:t>
            </a:r>
            <a:r>
              <a:rPr lang="zh-TW" altLang="en-US" sz="2000" dirty="0" smtClean="0"/>
              <a:t>人數 </a:t>
            </a:r>
            <a:r>
              <a:rPr lang="en-US" altLang="zh-TW" sz="2000" dirty="0" smtClean="0"/>
              <a:t>:</a:t>
            </a:r>
            <a:r>
              <a:rPr lang="zh-TW" altLang="en-US" sz="2000" dirty="0" smtClean="0"/>
              <a:t> </a:t>
            </a:r>
            <a:r>
              <a:rPr lang="en-US" altLang="zh-TW" sz="2000" dirty="0" smtClean="0"/>
              <a:t>5</a:t>
            </a:r>
            <a:r>
              <a:rPr lang="zh-TW" altLang="en-US" sz="2000" dirty="0" smtClean="0"/>
              <a:t>人</a:t>
            </a:r>
            <a:endParaRPr lang="zh-TW" altLang="en-US" sz="2000" dirty="0"/>
          </a:p>
        </p:txBody>
      </p:sp>
      <p:sp>
        <p:nvSpPr>
          <p:cNvPr id="34" name="文字方塊 33"/>
          <p:cNvSpPr txBox="1"/>
          <p:nvPr/>
        </p:nvSpPr>
        <p:spPr>
          <a:xfrm>
            <a:off x="978568" y="4809953"/>
            <a:ext cx="2450432" cy="400110"/>
          </a:xfrm>
          <a:prstGeom prst="rect">
            <a:avLst/>
          </a:prstGeom>
          <a:noFill/>
        </p:spPr>
        <p:txBody>
          <a:bodyPr wrap="square" rtlCol="0">
            <a:spAutoFit/>
          </a:bodyPr>
          <a:lstStyle/>
          <a:p>
            <a:r>
              <a:rPr lang="zh-TW" altLang="en-US" sz="2000" dirty="0" smtClean="0"/>
              <a:t>使用時間</a:t>
            </a:r>
            <a:r>
              <a:rPr lang="en-US" altLang="zh-TW" sz="2000" dirty="0" smtClean="0"/>
              <a:t>:</a:t>
            </a:r>
            <a:r>
              <a:rPr lang="zh-TW" altLang="en-US" sz="2000" dirty="0" smtClean="0"/>
              <a:t> </a:t>
            </a:r>
            <a:r>
              <a:rPr lang="en-US" altLang="zh-TW" sz="2000" dirty="0" smtClean="0"/>
              <a:t>30</a:t>
            </a:r>
            <a:r>
              <a:rPr lang="zh-TW" altLang="en-US" sz="2000" dirty="0" smtClean="0"/>
              <a:t>分鐘</a:t>
            </a:r>
            <a:endParaRPr lang="zh-TW" altLang="en-US" sz="2000" dirty="0"/>
          </a:p>
        </p:txBody>
      </p:sp>
      <p:sp>
        <p:nvSpPr>
          <p:cNvPr id="8" name="橢圓 7"/>
          <p:cNvSpPr/>
          <p:nvPr/>
        </p:nvSpPr>
        <p:spPr>
          <a:xfrm>
            <a:off x="4114177" y="3833183"/>
            <a:ext cx="1446455" cy="7875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p>
        </p:txBody>
      </p:sp>
      <p:sp>
        <p:nvSpPr>
          <p:cNvPr id="35" name="橢圓 34"/>
          <p:cNvSpPr/>
          <p:nvPr/>
        </p:nvSpPr>
        <p:spPr>
          <a:xfrm>
            <a:off x="4129942" y="4695032"/>
            <a:ext cx="1446455" cy="7875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dirty="0"/>
          </a:p>
        </p:txBody>
      </p:sp>
      <p:sp>
        <p:nvSpPr>
          <p:cNvPr id="11" name="文字方塊 10"/>
          <p:cNvSpPr txBox="1"/>
          <p:nvPr/>
        </p:nvSpPr>
        <p:spPr>
          <a:xfrm>
            <a:off x="4508943" y="4022375"/>
            <a:ext cx="1162051" cy="369332"/>
          </a:xfrm>
          <a:prstGeom prst="rect">
            <a:avLst/>
          </a:prstGeom>
          <a:noFill/>
        </p:spPr>
        <p:txBody>
          <a:bodyPr wrap="square" rtlCol="0">
            <a:spAutoFit/>
          </a:bodyPr>
          <a:lstStyle/>
          <a:p>
            <a:r>
              <a:rPr lang="zh-TW" altLang="en-US" dirty="0" smtClean="0"/>
              <a:t>同意</a:t>
            </a:r>
            <a:endParaRPr lang="zh-TW" altLang="en-US" dirty="0"/>
          </a:p>
        </p:txBody>
      </p:sp>
      <p:sp>
        <p:nvSpPr>
          <p:cNvPr id="36" name="文字方塊 35"/>
          <p:cNvSpPr txBox="1"/>
          <p:nvPr/>
        </p:nvSpPr>
        <p:spPr>
          <a:xfrm>
            <a:off x="4409750" y="4904155"/>
            <a:ext cx="1162051" cy="369332"/>
          </a:xfrm>
          <a:prstGeom prst="rect">
            <a:avLst/>
          </a:prstGeom>
          <a:noFill/>
        </p:spPr>
        <p:txBody>
          <a:bodyPr wrap="square" rtlCol="0">
            <a:spAutoFit/>
          </a:bodyPr>
          <a:lstStyle/>
          <a:p>
            <a:r>
              <a:rPr lang="zh-TW" altLang="en-US" dirty="0" smtClean="0"/>
              <a:t>不同意</a:t>
            </a:r>
            <a:endParaRPr lang="zh-TW" altLang="en-US" dirty="0"/>
          </a:p>
        </p:txBody>
      </p:sp>
      <p:sp>
        <p:nvSpPr>
          <p:cNvPr id="37" name="圓角矩形 36"/>
          <p:cNvSpPr/>
          <p:nvPr/>
        </p:nvSpPr>
        <p:spPr>
          <a:xfrm>
            <a:off x="740781" y="1859504"/>
            <a:ext cx="2515766" cy="1171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8" name="圓角矩形 37"/>
          <p:cNvSpPr/>
          <p:nvPr/>
        </p:nvSpPr>
        <p:spPr>
          <a:xfrm>
            <a:off x="3762093" y="1859504"/>
            <a:ext cx="2515766" cy="1171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0" name="文字方塊 39"/>
          <p:cNvSpPr txBox="1"/>
          <p:nvPr/>
        </p:nvSpPr>
        <p:spPr>
          <a:xfrm>
            <a:off x="978568" y="2180345"/>
            <a:ext cx="2022727" cy="461665"/>
          </a:xfrm>
          <a:prstGeom prst="rect">
            <a:avLst/>
          </a:prstGeom>
          <a:noFill/>
        </p:spPr>
        <p:txBody>
          <a:bodyPr wrap="square" rtlCol="0">
            <a:spAutoFit/>
          </a:bodyPr>
          <a:lstStyle/>
          <a:p>
            <a:r>
              <a:rPr lang="zh-TW" altLang="en-US" sz="2400" dirty="0"/>
              <a:t>維修</a:t>
            </a:r>
            <a:r>
              <a:rPr lang="zh-TW" altLang="en-US" sz="2400" dirty="0" smtClean="0"/>
              <a:t>申請審核</a:t>
            </a:r>
            <a:endParaRPr lang="zh-TW" altLang="en-US" sz="2400" dirty="0"/>
          </a:p>
        </p:txBody>
      </p:sp>
      <p:sp>
        <p:nvSpPr>
          <p:cNvPr id="41" name="文字方塊 40"/>
          <p:cNvSpPr txBox="1"/>
          <p:nvPr/>
        </p:nvSpPr>
        <p:spPr>
          <a:xfrm>
            <a:off x="4066878" y="2180344"/>
            <a:ext cx="2022727" cy="461665"/>
          </a:xfrm>
          <a:prstGeom prst="rect">
            <a:avLst/>
          </a:prstGeom>
          <a:noFill/>
        </p:spPr>
        <p:txBody>
          <a:bodyPr wrap="square" rtlCol="0">
            <a:spAutoFit/>
          </a:bodyPr>
          <a:lstStyle/>
          <a:p>
            <a:r>
              <a:rPr lang="zh-TW" altLang="en-US" sz="2400" dirty="0" smtClean="0"/>
              <a:t>已審核紀錄</a:t>
            </a:r>
            <a:endParaRPr lang="zh-TW" altLang="en-US" sz="2400" dirty="0"/>
          </a:p>
        </p:txBody>
      </p:sp>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43"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44" name="圖片 4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5" name="橢圓 44"/>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46" name="矩形 45"/>
          <p:cNvSpPr/>
          <p:nvPr/>
        </p:nvSpPr>
        <p:spPr>
          <a:xfrm>
            <a:off x="740781" y="469750"/>
            <a:ext cx="1415772" cy="461665"/>
          </a:xfrm>
          <a:prstGeom prst="rect">
            <a:avLst/>
          </a:prstGeom>
        </p:spPr>
        <p:txBody>
          <a:bodyPr wrap="none">
            <a:spAutoFit/>
          </a:bodyPr>
          <a:lstStyle/>
          <a:p>
            <a:r>
              <a:rPr lang="zh-TW" altLang="en-US" sz="2400" b="1" dirty="0">
                <a:solidFill>
                  <a:schemeClr val="bg1"/>
                </a:solidFill>
              </a:rPr>
              <a:t>報修細項</a:t>
            </a:r>
            <a:endParaRPr lang="en-US" altLang="zh-TW" sz="2400" b="1" dirty="0">
              <a:solidFill>
                <a:schemeClr val="bg1"/>
              </a:solidFill>
            </a:endParaRPr>
          </a:p>
        </p:txBody>
      </p:sp>
      <p:pic>
        <p:nvPicPr>
          <p:cNvPr id="47" name="圖片 46">
            <a:hlinkClick r:id="rId6"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48" name="流程圖: 程序 47"/>
          <p:cNvSpPr/>
          <p:nvPr/>
        </p:nvSpPr>
        <p:spPr>
          <a:xfrm>
            <a:off x="6302568" y="596517"/>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程序 48"/>
          <p:cNvSpPr/>
          <p:nvPr/>
        </p:nvSpPr>
        <p:spPr>
          <a:xfrm>
            <a:off x="6302568" y="705244"/>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程序 55"/>
          <p:cNvSpPr/>
          <p:nvPr/>
        </p:nvSpPr>
        <p:spPr>
          <a:xfrm>
            <a:off x="6302568" y="820631"/>
            <a:ext cx="391886" cy="5640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7"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58" name="矩形 57"/>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59" name="圖片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865"/>
            <a:ext cx="6858000" cy="755541"/>
          </a:xfrm>
          <a:prstGeom prst="rect">
            <a:avLst/>
          </a:prstGeom>
        </p:spPr>
      </p:pic>
      <p:pic>
        <p:nvPicPr>
          <p:cNvPr id="60" name="圖片 5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pic>
        <p:nvPicPr>
          <p:cNvPr id="61" name="圖片 60">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62" name="橢圓 61"/>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63" name="流程圖: 程序 62"/>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64" name="流程圖: 程序 63"/>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5" name="流程圖: 程序 64"/>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6" name="矩形 65"/>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a:solidFill>
                <a:schemeClr val="bg1"/>
              </a:solidFill>
            </a:endParaRPr>
          </a:p>
        </p:txBody>
      </p:sp>
      <p:sp>
        <p:nvSpPr>
          <p:cNvPr id="67" name="矩形 66"/>
          <p:cNvSpPr/>
          <p:nvPr/>
        </p:nvSpPr>
        <p:spPr>
          <a:xfrm flipV="1">
            <a:off x="2443705" y="1647527"/>
            <a:ext cx="1343918"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68" name="矩形 67"/>
          <p:cNvSpPr/>
          <p:nvPr/>
        </p:nvSpPr>
        <p:spPr>
          <a:xfrm>
            <a:off x="2305582" y="1159503"/>
            <a:ext cx="4055544" cy="461665"/>
          </a:xfrm>
          <a:prstGeom prst="rect">
            <a:avLst/>
          </a:prstGeom>
        </p:spPr>
        <p:txBody>
          <a:bodyPr wrap="square">
            <a:spAutoFit/>
          </a:bodyPr>
          <a:lstStyle/>
          <a:p>
            <a:r>
              <a:rPr lang="zh-TW" altLang="en-US" sz="2400" b="1" dirty="0"/>
              <a:t> 維修管理</a:t>
            </a:r>
            <a:endParaRPr lang="en-US" altLang="zh-TW" sz="2400" b="1" dirty="0" smtClean="0"/>
          </a:p>
        </p:txBody>
      </p:sp>
      <p:cxnSp>
        <p:nvCxnSpPr>
          <p:cNvPr id="69" name="直線接點 68"/>
          <p:cNvCxnSpPr/>
          <p:nvPr/>
        </p:nvCxnSpPr>
        <p:spPr>
          <a:xfrm flipV="1">
            <a:off x="0" y="1708251"/>
            <a:ext cx="6876647" cy="9963"/>
          </a:xfrm>
          <a:prstGeom prst="line">
            <a:avLst/>
          </a:prstGeom>
        </p:spPr>
        <p:style>
          <a:lnRef idx="3">
            <a:schemeClr val="dk1"/>
          </a:lnRef>
          <a:fillRef idx="0">
            <a:schemeClr val="dk1"/>
          </a:fillRef>
          <a:effectRef idx="2">
            <a:schemeClr val="dk1"/>
          </a:effectRef>
          <a:fontRef idx="minor">
            <a:schemeClr val="tx1"/>
          </a:fontRef>
        </p:style>
      </p:cxnSp>
      <p:sp>
        <p:nvSpPr>
          <p:cNvPr id="70" name="流程圖: 程序 69"/>
          <p:cNvSpPr/>
          <p:nvPr/>
        </p:nvSpPr>
        <p:spPr>
          <a:xfrm>
            <a:off x="1340044" y="2272624"/>
            <a:ext cx="4150531" cy="5259532"/>
          </a:xfrm>
          <a:prstGeom prst="flowChartProcess">
            <a:avLst/>
          </a:prstGeom>
          <a:solidFill>
            <a:schemeClr val="dk1">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1" name="文字方塊 70"/>
          <p:cNvSpPr txBox="1"/>
          <p:nvPr/>
        </p:nvSpPr>
        <p:spPr>
          <a:xfrm>
            <a:off x="1543263" y="2359080"/>
            <a:ext cx="3752379" cy="923330"/>
          </a:xfrm>
          <a:prstGeom prst="rect">
            <a:avLst/>
          </a:prstGeom>
          <a:noFill/>
        </p:spPr>
        <p:txBody>
          <a:bodyPr wrap="square" rtlCol="0">
            <a:spAutoFit/>
          </a:bodyPr>
          <a:lstStyle/>
          <a:p>
            <a:pPr algn="ctr"/>
            <a:r>
              <a:rPr lang="zh-TW" altLang="en-US" sz="5400" dirty="0" smtClean="0">
                <a:solidFill>
                  <a:schemeClr val="bg1"/>
                </a:solidFill>
              </a:rPr>
              <a:t>負責人資料</a:t>
            </a:r>
            <a:endParaRPr lang="zh-TW" altLang="en-US" sz="5400" dirty="0">
              <a:solidFill>
                <a:schemeClr val="bg1"/>
              </a:solidFill>
            </a:endParaRPr>
          </a:p>
        </p:txBody>
      </p:sp>
      <p:sp>
        <p:nvSpPr>
          <p:cNvPr id="5" name="文字方塊 4"/>
          <p:cNvSpPr txBox="1"/>
          <p:nvPr/>
        </p:nvSpPr>
        <p:spPr>
          <a:xfrm>
            <a:off x="1448667" y="3282410"/>
            <a:ext cx="1872046" cy="461665"/>
          </a:xfrm>
          <a:prstGeom prst="rect">
            <a:avLst/>
          </a:prstGeom>
          <a:noFill/>
        </p:spPr>
        <p:txBody>
          <a:bodyPr wrap="square" rtlCol="0">
            <a:spAutoFit/>
          </a:bodyPr>
          <a:lstStyle/>
          <a:p>
            <a:r>
              <a:rPr lang="zh-TW" altLang="en-US" sz="2400" dirty="0" smtClean="0">
                <a:solidFill>
                  <a:schemeClr val="bg1"/>
                </a:solidFill>
              </a:rPr>
              <a:t>負責人姓名 </a:t>
            </a:r>
            <a:r>
              <a:rPr lang="en-US" altLang="zh-TW" sz="2400" dirty="0" smtClean="0">
                <a:solidFill>
                  <a:schemeClr val="bg1"/>
                </a:solidFill>
              </a:rPr>
              <a:t>: </a:t>
            </a:r>
            <a:endParaRPr lang="zh-TW" altLang="en-US" sz="2400" dirty="0">
              <a:solidFill>
                <a:schemeClr val="bg1"/>
              </a:solidFill>
            </a:endParaRPr>
          </a:p>
        </p:txBody>
      </p:sp>
      <p:cxnSp>
        <p:nvCxnSpPr>
          <p:cNvPr id="13" name="直線接點 12"/>
          <p:cNvCxnSpPr/>
          <p:nvPr/>
        </p:nvCxnSpPr>
        <p:spPr>
          <a:xfrm>
            <a:off x="3256547" y="3744075"/>
            <a:ext cx="20390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1443407" y="3892024"/>
            <a:ext cx="1872046" cy="461665"/>
          </a:xfrm>
          <a:prstGeom prst="rect">
            <a:avLst/>
          </a:prstGeom>
          <a:noFill/>
        </p:spPr>
        <p:txBody>
          <a:bodyPr wrap="square" rtlCol="0">
            <a:spAutoFit/>
          </a:bodyPr>
          <a:lstStyle/>
          <a:p>
            <a:r>
              <a:rPr lang="zh-TW" altLang="en-US" sz="2400" dirty="0" smtClean="0">
                <a:solidFill>
                  <a:schemeClr val="bg1"/>
                </a:solidFill>
              </a:rPr>
              <a:t>負責人電話 </a:t>
            </a:r>
            <a:r>
              <a:rPr lang="en-US" altLang="zh-TW" sz="2400" dirty="0" smtClean="0">
                <a:solidFill>
                  <a:schemeClr val="bg1"/>
                </a:solidFill>
              </a:rPr>
              <a:t>: </a:t>
            </a:r>
            <a:endParaRPr lang="zh-TW" altLang="en-US" sz="2400" dirty="0">
              <a:solidFill>
                <a:schemeClr val="bg1"/>
              </a:solidFill>
            </a:endParaRPr>
          </a:p>
        </p:txBody>
      </p:sp>
      <p:cxnSp>
        <p:nvCxnSpPr>
          <p:cNvPr id="74" name="直線接點 73"/>
          <p:cNvCxnSpPr/>
          <p:nvPr/>
        </p:nvCxnSpPr>
        <p:spPr>
          <a:xfrm>
            <a:off x="3251287" y="4353689"/>
            <a:ext cx="20390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3994944" y="6193389"/>
            <a:ext cx="1162051" cy="369332"/>
          </a:xfrm>
          <a:prstGeom prst="rect">
            <a:avLst/>
          </a:prstGeom>
          <a:noFill/>
        </p:spPr>
        <p:txBody>
          <a:bodyPr wrap="square" rtlCol="0">
            <a:spAutoFit/>
          </a:bodyPr>
          <a:lstStyle/>
          <a:p>
            <a:r>
              <a:rPr lang="zh-TW" altLang="en-US" dirty="0" smtClean="0"/>
              <a:t>不需維修</a:t>
            </a:r>
            <a:endParaRPr lang="zh-TW" altLang="en-US" dirty="0"/>
          </a:p>
        </p:txBody>
      </p:sp>
      <p:sp>
        <p:nvSpPr>
          <p:cNvPr id="72" name="矩形 71">
            <a:hlinkClick r:id="rId10" action="ppaction://hlinksldjump"/>
          </p:cNvPr>
          <p:cNvSpPr/>
          <p:nvPr/>
        </p:nvSpPr>
        <p:spPr>
          <a:xfrm>
            <a:off x="1340043" y="7123720"/>
            <a:ext cx="4173291"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t>確認</a:t>
            </a:r>
            <a:endParaRPr lang="zh-TW" altLang="en-US" sz="2400" b="1" dirty="0"/>
          </a:p>
        </p:txBody>
      </p:sp>
    </p:spTree>
    <p:extLst>
      <p:ext uri="{BB962C8B-B14F-4D97-AF65-F5344CB8AC3E}">
        <p14:creationId xmlns:p14="http://schemas.microsoft.com/office/powerpoint/2010/main" val="1905434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圖片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523"/>
            <a:ext cx="6876647" cy="755541"/>
          </a:xfrm>
          <a:prstGeom prst="rect">
            <a:avLst/>
          </a:prstGeom>
        </p:spPr>
      </p:pic>
      <p:pic>
        <p:nvPicPr>
          <p:cNvPr id="4" name="pasted-image.pdf"/>
          <p:cNvPicPr>
            <a:picLocks noChangeAspect="1"/>
          </p:cNvPicPr>
          <p:nvPr/>
        </p:nvPicPr>
        <p:blipFill>
          <a:blip r:embed="rId3">
            <a:extLst/>
          </a:blip>
          <a:stretch>
            <a:fillRect/>
          </a:stretch>
        </p:blipFill>
        <p:spPr>
          <a:xfrm>
            <a:off x="0" y="0"/>
            <a:ext cx="6858000" cy="365762"/>
          </a:xfrm>
          <a:prstGeom prst="rect">
            <a:avLst/>
          </a:prstGeom>
          <a:ln w="3175">
            <a:miter lim="400000"/>
          </a:ln>
        </p:spPr>
      </p:pic>
      <p:sp>
        <p:nvSpPr>
          <p:cNvPr id="6" name="圓角矩形 5"/>
          <p:cNvSpPr/>
          <p:nvPr/>
        </p:nvSpPr>
        <p:spPr>
          <a:xfrm>
            <a:off x="16161" y="3225171"/>
            <a:ext cx="6858000" cy="1260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39" name="圓角矩形 38"/>
          <p:cNvSpPr/>
          <p:nvPr/>
        </p:nvSpPr>
        <p:spPr>
          <a:xfrm>
            <a:off x="16161" y="4577248"/>
            <a:ext cx="6858000" cy="1260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0" name="圓角矩形 39"/>
          <p:cNvSpPr/>
          <p:nvPr/>
        </p:nvSpPr>
        <p:spPr>
          <a:xfrm>
            <a:off x="16161" y="5963123"/>
            <a:ext cx="6858000" cy="1260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41" name="圓角矩形 40"/>
          <p:cNvSpPr/>
          <p:nvPr/>
        </p:nvSpPr>
        <p:spPr>
          <a:xfrm>
            <a:off x="-9324" y="7331201"/>
            <a:ext cx="6858000" cy="1260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582" y="3319690"/>
            <a:ext cx="1071726" cy="1071726"/>
          </a:xfrm>
          <a:prstGeom prst="rect">
            <a:avLst/>
          </a:prstGeom>
        </p:spPr>
      </p:pic>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582" y="6057642"/>
            <a:ext cx="1071726" cy="1071726"/>
          </a:xfrm>
          <a:prstGeom prst="rect">
            <a:avLst/>
          </a:prstGeom>
        </p:spPr>
      </p:pic>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184" y="4654068"/>
            <a:ext cx="1107124" cy="1107124"/>
          </a:xfrm>
          <a:prstGeom prst="rect">
            <a:avLst/>
          </a:prstGeom>
        </p:spPr>
      </p:pic>
      <p:pic>
        <p:nvPicPr>
          <p:cNvPr id="49" name="圖片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582" y="7397687"/>
            <a:ext cx="1107124" cy="1107124"/>
          </a:xfrm>
          <a:prstGeom prst="rect">
            <a:avLst/>
          </a:prstGeom>
        </p:spPr>
      </p:pic>
      <p:sp>
        <p:nvSpPr>
          <p:cNvPr id="11" name="文字方塊 10"/>
          <p:cNvSpPr txBox="1"/>
          <p:nvPr/>
        </p:nvSpPr>
        <p:spPr>
          <a:xfrm>
            <a:off x="1443179" y="3656054"/>
            <a:ext cx="2840182" cy="369332"/>
          </a:xfrm>
          <a:prstGeom prst="rect">
            <a:avLst/>
          </a:prstGeom>
          <a:noFill/>
        </p:spPr>
        <p:txBody>
          <a:bodyPr wrap="square" rtlCol="0">
            <a:spAutoFit/>
          </a:bodyPr>
          <a:lstStyle/>
          <a:p>
            <a:r>
              <a:rPr lang="zh-TW" altLang="en-US" b="1" dirty="0"/>
              <a:t>某棟某樓家裡的寵物好吵</a:t>
            </a:r>
          </a:p>
        </p:txBody>
      </p:sp>
      <p:pic>
        <p:nvPicPr>
          <p:cNvPr id="15" name="圖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3372" y="3629235"/>
            <a:ext cx="372185" cy="371047"/>
          </a:xfrm>
          <a:prstGeom prst="rect">
            <a:avLst/>
          </a:prstGeom>
        </p:spPr>
      </p:pic>
      <p:pic>
        <p:nvPicPr>
          <p:cNvPr id="51" name="圖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3372" y="4981310"/>
            <a:ext cx="372185" cy="371047"/>
          </a:xfrm>
          <a:prstGeom prst="rect">
            <a:avLst/>
          </a:prstGeom>
        </p:spPr>
      </p:pic>
      <p:pic>
        <p:nvPicPr>
          <p:cNvPr id="53" name="圖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9088" y="6372854"/>
            <a:ext cx="372185" cy="371047"/>
          </a:xfrm>
          <a:prstGeom prst="rect">
            <a:avLst/>
          </a:prstGeom>
        </p:spPr>
      </p:pic>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9088" y="7758729"/>
            <a:ext cx="372185" cy="371047"/>
          </a:xfrm>
          <a:prstGeom prst="rect">
            <a:avLst/>
          </a:prstGeom>
        </p:spPr>
      </p:pic>
      <p:sp>
        <p:nvSpPr>
          <p:cNvPr id="16" name="文字方塊 15"/>
          <p:cNvSpPr txBox="1"/>
          <p:nvPr/>
        </p:nvSpPr>
        <p:spPr>
          <a:xfrm>
            <a:off x="1443179" y="4923073"/>
            <a:ext cx="3048000" cy="369332"/>
          </a:xfrm>
          <a:prstGeom prst="rect">
            <a:avLst/>
          </a:prstGeom>
          <a:noFill/>
        </p:spPr>
        <p:txBody>
          <a:bodyPr wrap="square" rtlCol="0">
            <a:spAutoFit/>
          </a:bodyPr>
          <a:lstStyle/>
          <a:p>
            <a:r>
              <a:rPr lang="zh-TW" altLang="en-US" b="1" dirty="0"/>
              <a:t>社區花園居然有人亂丟垃圾</a:t>
            </a:r>
          </a:p>
        </p:txBody>
      </p:sp>
      <p:sp>
        <p:nvSpPr>
          <p:cNvPr id="58" name="文字方塊 57"/>
          <p:cNvSpPr txBox="1"/>
          <p:nvPr/>
        </p:nvSpPr>
        <p:spPr>
          <a:xfrm>
            <a:off x="1457034" y="6408839"/>
            <a:ext cx="3034145" cy="369332"/>
          </a:xfrm>
          <a:prstGeom prst="rect">
            <a:avLst/>
          </a:prstGeom>
          <a:noFill/>
        </p:spPr>
        <p:txBody>
          <a:bodyPr wrap="square" rtlCol="0">
            <a:spAutoFit/>
          </a:bodyPr>
          <a:lstStyle/>
          <a:p>
            <a:r>
              <a:rPr lang="zh-TW" altLang="en-US" b="1" dirty="0"/>
              <a:t>大半夜還有人在唱歌好吵</a:t>
            </a:r>
          </a:p>
        </p:txBody>
      </p:sp>
      <p:sp>
        <p:nvSpPr>
          <p:cNvPr id="59" name="文字方塊 58"/>
          <p:cNvSpPr txBox="1"/>
          <p:nvPr/>
        </p:nvSpPr>
        <p:spPr>
          <a:xfrm>
            <a:off x="1457034" y="7766583"/>
            <a:ext cx="3034145" cy="369332"/>
          </a:xfrm>
          <a:prstGeom prst="rect">
            <a:avLst/>
          </a:prstGeom>
          <a:noFill/>
        </p:spPr>
        <p:txBody>
          <a:bodyPr wrap="square" rtlCol="0">
            <a:spAutoFit/>
          </a:bodyPr>
          <a:lstStyle/>
          <a:p>
            <a:r>
              <a:rPr lang="zh-TW" altLang="en-US" b="1" dirty="0"/>
              <a:t>電梯壞了回家要爬好高</a:t>
            </a:r>
          </a:p>
        </p:txBody>
      </p:sp>
      <p:sp>
        <p:nvSpPr>
          <p:cNvPr id="61" name="文字方塊 60"/>
          <p:cNvSpPr txBox="1"/>
          <p:nvPr/>
        </p:nvSpPr>
        <p:spPr>
          <a:xfrm>
            <a:off x="6207438" y="3546291"/>
            <a:ext cx="366105" cy="461665"/>
          </a:xfrm>
          <a:prstGeom prst="rect">
            <a:avLst/>
          </a:prstGeom>
          <a:noFill/>
        </p:spPr>
        <p:txBody>
          <a:bodyPr wrap="square" rtlCol="0">
            <a:spAutoFit/>
          </a:bodyPr>
          <a:lstStyle/>
          <a:p>
            <a:r>
              <a:rPr lang="en-US" altLang="zh-TW" sz="2400" b="1" dirty="0"/>
              <a:t>2</a:t>
            </a:r>
            <a:endParaRPr lang="zh-TW" altLang="en-US" sz="2400" b="1" dirty="0"/>
          </a:p>
        </p:txBody>
      </p:sp>
      <p:sp>
        <p:nvSpPr>
          <p:cNvPr id="63" name="文字方塊 62"/>
          <p:cNvSpPr txBox="1"/>
          <p:nvPr/>
        </p:nvSpPr>
        <p:spPr>
          <a:xfrm>
            <a:off x="6207438" y="4902416"/>
            <a:ext cx="366105" cy="461665"/>
          </a:xfrm>
          <a:prstGeom prst="rect">
            <a:avLst/>
          </a:prstGeom>
          <a:noFill/>
        </p:spPr>
        <p:txBody>
          <a:bodyPr wrap="square" rtlCol="0">
            <a:spAutoFit/>
          </a:bodyPr>
          <a:lstStyle/>
          <a:p>
            <a:r>
              <a:rPr lang="en-US" altLang="zh-TW" sz="2400" b="1" dirty="0"/>
              <a:t>2</a:t>
            </a:r>
            <a:endParaRPr lang="zh-TW" altLang="en-US" sz="2400" b="1" dirty="0"/>
          </a:p>
        </p:txBody>
      </p:sp>
      <p:sp>
        <p:nvSpPr>
          <p:cNvPr id="65" name="文字方塊 64"/>
          <p:cNvSpPr txBox="1"/>
          <p:nvPr/>
        </p:nvSpPr>
        <p:spPr>
          <a:xfrm>
            <a:off x="6242786" y="6298020"/>
            <a:ext cx="366105" cy="461665"/>
          </a:xfrm>
          <a:prstGeom prst="rect">
            <a:avLst/>
          </a:prstGeom>
          <a:noFill/>
        </p:spPr>
        <p:txBody>
          <a:bodyPr wrap="square" rtlCol="0">
            <a:spAutoFit/>
          </a:bodyPr>
          <a:lstStyle/>
          <a:p>
            <a:r>
              <a:rPr lang="en-US" altLang="zh-TW" sz="2400" b="1" dirty="0"/>
              <a:t>2</a:t>
            </a:r>
            <a:endParaRPr lang="zh-TW" altLang="en-US" sz="2400" b="1" dirty="0"/>
          </a:p>
        </p:txBody>
      </p:sp>
      <p:sp>
        <p:nvSpPr>
          <p:cNvPr id="70" name="文字方塊 69"/>
          <p:cNvSpPr txBox="1"/>
          <p:nvPr/>
        </p:nvSpPr>
        <p:spPr>
          <a:xfrm>
            <a:off x="6242786" y="7675033"/>
            <a:ext cx="366105" cy="461665"/>
          </a:xfrm>
          <a:prstGeom prst="rect">
            <a:avLst/>
          </a:prstGeom>
          <a:noFill/>
        </p:spPr>
        <p:txBody>
          <a:bodyPr wrap="square" rtlCol="0">
            <a:spAutoFit/>
          </a:bodyPr>
          <a:lstStyle/>
          <a:p>
            <a:r>
              <a:rPr lang="en-US" altLang="zh-TW" sz="2400" b="1" dirty="0"/>
              <a:t>2</a:t>
            </a:r>
            <a:endParaRPr lang="zh-TW" altLang="en-US" sz="2400" b="1" dirty="0"/>
          </a:p>
        </p:txBody>
      </p:sp>
      <p:sp>
        <p:nvSpPr>
          <p:cNvPr id="87" name="圓角矩形 86"/>
          <p:cNvSpPr/>
          <p:nvPr/>
        </p:nvSpPr>
        <p:spPr>
          <a:xfrm>
            <a:off x="16160" y="1912029"/>
            <a:ext cx="6858000" cy="12607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dirty="0"/>
          </a:p>
        </p:txBody>
      </p:sp>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581" y="2006548"/>
            <a:ext cx="1071726" cy="1071726"/>
          </a:xfrm>
          <a:prstGeom prst="rect">
            <a:avLst/>
          </a:prstGeom>
        </p:spPr>
      </p:pic>
      <p:sp>
        <p:nvSpPr>
          <p:cNvPr id="89" name="文字方塊 88"/>
          <p:cNvSpPr txBox="1"/>
          <p:nvPr/>
        </p:nvSpPr>
        <p:spPr>
          <a:xfrm>
            <a:off x="1443178" y="2342912"/>
            <a:ext cx="2840182" cy="369332"/>
          </a:xfrm>
          <a:prstGeom prst="rect">
            <a:avLst/>
          </a:prstGeom>
          <a:noFill/>
        </p:spPr>
        <p:txBody>
          <a:bodyPr wrap="square" rtlCol="0">
            <a:spAutoFit/>
          </a:bodyPr>
          <a:lstStyle/>
          <a:p>
            <a:r>
              <a:rPr lang="zh-TW" altLang="en-US" b="1" dirty="0"/>
              <a:t>某棟某樓家裡的寵物好吵</a:t>
            </a:r>
          </a:p>
        </p:txBody>
      </p:sp>
      <p:pic>
        <p:nvPicPr>
          <p:cNvPr id="91" name="圖片 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3371" y="2316093"/>
            <a:ext cx="372185" cy="371047"/>
          </a:xfrm>
          <a:prstGeom prst="rect">
            <a:avLst/>
          </a:prstGeom>
        </p:spPr>
      </p:pic>
      <p:sp>
        <p:nvSpPr>
          <p:cNvPr id="93" name="文字方塊 92"/>
          <p:cNvSpPr txBox="1"/>
          <p:nvPr/>
        </p:nvSpPr>
        <p:spPr>
          <a:xfrm>
            <a:off x="6207437" y="2233149"/>
            <a:ext cx="366105" cy="461665"/>
          </a:xfrm>
          <a:prstGeom prst="rect">
            <a:avLst/>
          </a:prstGeom>
          <a:noFill/>
        </p:spPr>
        <p:txBody>
          <a:bodyPr wrap="square" rtlCol="0">
            <a:spAutoFit/>
          </a:bodyPr>
          <a:lstStyle/>
          <a:p>
            <a:r>
              <a:rPr lang="en-US" altLang="zh-TW" sz="2400" b="1" dirty="0"/>
              <a:t>2</a:t>
            </a:r>
            <a:endParaRPr lang="zh-TW" altLang="en-US" sz="2400" b="1" dirty="0"/>
          </a:p>
        </p:txBody>
      </p:sp>
      <p:sp>
        <p:nvSpPr>
          <p:cNvPr id="114" name="矩形 113"/>
          <p:cNvSpPr/>
          <p:nvPr/>
        </p:nvSpPr>
        <p:spPr>
          <a:xfrm>
            <a:off x="760863" y="451668"/>
            <a:ext cx="1415772" cy="461665"/>
          </a:xfrm>
          <a:prstGeom prst="rect">
            <a:avLst/>
          </a:prstGeom>
        </p:spPr>
        <p:txBody>
          <a:bodyPr wrap="none">
            <a:spAutoFit/>
          </a:bodyPr>
          <a:lstStyle/>
          <a:p>
            <a:r>
              <a:rPr lang="zh-TW" altLang="en-US" sz="2400" b="1" dirty="0">
                <a:solidFill>
                  <a:schemeClr val="bg1"/>
                </a:solidFill>
              </a:rPr>
              <a:t>晶華社區</a:t>
            </a:r>
            <a:endParaRPr lang="en-US" altLang="zh-TW" sz="2400" b="1" dirty="0">
              <a:solidFill>
                <a:schemeClr val="bg1"/>
              </a:solidFill>
            </a:endParaRPr>
          </a:p>
        </p:txBody>
      </p:sp>
      <p:pic>
        <p:nvPicPr>
          <p:cNvPr id="115" name="圖片 114">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119" name="矩形 118"/>
          <p:cNvSpPr/>
          <p:nvPr/>
        </p:nvSpPr>
        <p:spPr>
          <a:xfrm>
            <a:off x="323528" y="1211085"/>
            <a:ext cx="2848857" cy="461665"/>
          </a:xfrm>
          <a:prstGeom prst="rect">
            <a:avLst/>
          </a:prstGeom>
        </p:spPr>
        <p:txBody>
          <a:bodyPr wrap="none">
            <a:spAutoFit/>
          </a:bodyPr>
          <a:lstStyle/>
          <a:p>
            <a:r>
              <a:rPr lang="zh-TW" altLang="en-US" sz="2400" b="1" dirty="0"/>
              <a:t> 公共設施預約</a:t>
            </a:r>
            <a:r>
              <a:rPr lang="en-US" altLang="zh-TW" sz="2400" b="1" dirty="0"/>
              <a:t>/</a:t>
            </a:r>
            <a:r>
              <a:rPr lang="zh-TW" altLang="en-US" sz="2400" b="1" dirty="0"/>
              <a:t>維修</a:t>
            </a:r>
            <a:endParaRPr lang="en-US" altLang="zh-TW" sz="2400" b="1" dirty="0"/>
          </a:p>
        </p:txBody>
      </p:sp>
      <p:sp>
        <p:nvSpPr>
          <p:cNvPr id="120" name="矩形 119"/>
          <p:cNvSpPr/>
          <p:nvPr/>
        </p:nvSpPr>
        <p:spPr>
          <a:xfrm flipV="1">
            <a:off x="3659966" y="1657624"/>
            <a:ext cx="1306779" cy="69492"/>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121" name="矩形 120"/>
          <p:cNvSpPr/>
          <p:nvPr/>
        </p:nvSpPr>
        <p:spPr>
          <a:xfrm>
            <a:off x="3792614" y="1215783"/>
            <a:ext cx="1107996" cy="461665"/>
          </a:xfrm>
          <a:prstGeom prst="rect">
            <a:avLst/>
          </a:prstGeom>
        </p:spPr>
        <p:txBody>
          <a:bodyPr wrap="none">
            <a:spAutoFit/>
          </a:bodyPr>
          <a:lstStyle/>
          <a:p>
            <a:r>
              <a:rPr lang="zh-TW" altLang="en-US" sz="2400" b="1" dirty="0"/>
              <a:t>討論區</a:t>
            </a:r>
            <a:endParaRPr lang="en-US" altLang="zh-TW" sz="2400" b="1" dirty="0"/>
          </a:p>
        </p:txBody>
      </p:sp>
      <p:sp>
        <p:nvSpPr>
          <p:cNvPr id="122" name="矩形 121"/>
          <p:cNvSpPr/>
          <p:nvPr/>
        </p:nvSpPr>
        <p:spPr>
          <a:xfrm>
            <a:off x="5454326" y="1237121"/>
            <a:ext cx="800219" cy="461665"/>
          </a:xfrm>
          <a:prstGeom prst="rect">
            <a:avLst/>
          </a:prstGeom>
        </p:spPr>
        <p:txBody>
          <a:bodyPr wrap="none">
            <a:spAutoFit/>
          </a:bodyPr>
          <a:lstStyle/>
          <a:p>
            <a:r>
              <a:rPr lang="zh-TW" altLang="en-US" sz="2400" b="1" dirty="0"/>
              <a:t>相簿</a:t>
            </a:r>
            <a:endParaRPr lang="en-US" altLang="zh-TW" sz="2400" b="1" dirty="0"/>
          </a:p>
        </p:txBody>
      </p:sp>
      <p:pic>
        <p:nvPicPr>
          <p:cNvPr id="56" name="圖片 55">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8884" y="7393398"/>
            <a:ext cx="845127" cy="845127"/>
          </a:xfrm>
          <a:prstGeom prst="rect">
            <a:avLst/>
          </a:prstGeom>
        </p:spPr>
      </p:pic>
      <p:pic>
        <p:nvPicPr>
          <p:cNvPr id="68" name="圖片 67">
            <a:hlinkClick r:id="rId11"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13334" y="464324"/>
            <a:ext cx="576271" cy="576271"/>
          </a:xfrm>
          <a:prstGeom prst="rect">
            <a:avLst/>
          </a:prstGeom>
        </p:spPr>
      </p:pic>
      <p:sp>
        <p:nvSpPr>
          <p:cNvPr id="69" name="流程圖: 程序 68"/>
          <p:cNvSpPr/>
          <p:nvPr/>
        </p:nvSpPr>
        <p:spPr>
          <a:xfrm>
            <a:off x="6277859" y="538394"/>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chemeClr val="bg1"/>
              </a:solidFill>
            </a:endParaRPr>
          </a:p>
        </p:txBody>
      </p:sp>
      <p:sp>
        <p:nvSpPr>
          <p:cNvPr id="71" name="流程圖: 程序 70"/>
          <p:cNvSpPr/>
          <p:nvPr/>
        </p:nvSpPr>
        <p:spPr>
          <a:xfrm>
            <a:off x="6277859" y="647121"/>
            <a:ext cx="391886" cy="58057"/>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2" name="流程圖: 程序 71"/>
          <p:cNvSpPr/>
          <p:nvPr/>
        </p:nvSpPr>
        <p:spPr>
          <a:xfrm>
            <a:off x="6277859" y="762508"/>
            <a:ext cx="391886" cy="564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cxnSp>
        <p:nvCxnSpPr>
          <p:cNvPr id="74" name="直線接點 73"/>
          <p:cNvCxnSpPr/>
          <p:nvPr/>
        </p:nvCxnSpPr>
        <p:spPr>
          <a:xfrm flipV="1">
            <a:off x="-18647" y="1735475"/>
            <a:ext cx="6876647" cy="9963"/>
          </a:xfrm>
          <a:prstGeom prst="line">
            <a:avLst/>
          </a:prstGeom>
        </p:spPr>
        <p:style>
          <a:lnRef idx="3">
            <a:schemeClr val="dk1"/>
          </a:lnRef>
          <a:fillRef idx="0">
            <a:schemeClr val="dk1"/>
          </a:fillRef>
          <a:effectRef idx="2">
            <a:schemeClr val="dk1"/>
          </a:effectRef>
          <a:fontRef idx="minor">
            <a:schemeClr val="tx1"/>
          </a:fontRef>
        </p:style>
      </p:cxnSp>
      <p:sp>
        <p:nvSpPr>
          <p:cNvPr id="75" name="橢圓 74"/>
          <p:cNvSpPr/>
          <p:nvPr/>
        </p:nvSpPr>
        <p:spPr>
          <a:xfrm>
            <a:off x="5737435" y="36514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pic>
        <p:nvPicPr>
          <p:cNvPr id="2" name="圖片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63020" y="1955500"/>
            <a:ext cx="1051853" cy="1051853"/>
          </a:xfrm>
          <a:prstGeom prst="rect">
            <a:avLst/>
          </a:prstGeom>
        </p:spPr>
      </p:pic>
    </p:spTree>
    <p:extLst>
      <p:ext uri="{BB962C8B-B14F-4D97-AF65-F5344CB8AC3E}">
        <p14:creationId xmlns:p14="http://schemas.microsoft.com/office/powerpoint/2010/main" val="2410054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096178"/>
            <a:ext cx="6858000" cy="80478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6" name="矩形 15"/>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19" name="圖片 1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20" name="橢圓 19"/>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1" name="矩形 20"/>
          <p:cNvSpPr/>
          <p:nvPr/>
        </p:nvSpPr>
        <p:spPr>
          <a:xfrm>
            <a:off x="554978" y="-301100"/>
            <a:ext cx="3570208" cy="1200329"/>
          </a:xfrm>
          <a:prstGeom prst="rect">
            <a:avLst/>
          </a:prstGeom>
        </p:spPr>
        <p:txBody>
          <a:bodyPr wrap="none">
            <a:spAutoFit/>
          </a:bodyPr>
          <a:lstStyle/>
          <a:p>
            <a:endParaRPr lang="en-US" altLang="zh-TW" sz="2400" dirty="0">
              <a:solidFill>
                <a:schemeClr val="bg1"/>
              </a:solidFill>
            </a:endParaRPr>
          </a:p>
          <a:p>
            <a:endParaRPr lang="en-US" altLang="zh-TW" sz="2400" b="1" dirty="0">
              <a:solidFill>
                <a:schemeClr val="bg1"/>
              </a:solidFill>
            </a:endParaRPr>
          </a:p>
          <a:p>
            <a:r>
              <a:rPr lang="zh-TW" altLang="en-US" sz="2400" b="1" dirty="0">
                <a:solidFill>
                  <a:schemeClr val="bg1"/>
                </a:solidFill>
              </a:rPr>
              <a:t>某棟某樓家裡的寵物好吵</a:t>
            </a:r>
          </a:p>
        </p:txBody>
      </p:sp>
      <p:sp>
        <p:nvSpPr>
          <p:cNvPr id="23" name="流程圖: 接點 22"/>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流程圖: 接點 23"/>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流程圖: 接點 28"/>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09486" y="358610"/>
            <a:ext cx="399797" cy="676800"/>
          </a:xfrm>
          <a:prstGeom prst="rect">
            <a:avLst/>
          </a:prstGeom>
        </p:spPr>
      </p:pic>
      <p:sp>
        <p:nvSpPr>
          <p:cNvPr id="5" name="文字方塊 4"/>
          <p:cNvSpPr txBox="1"/>
          <p:nvPr/>
        </p:nvSpPr>
        <p:spPr>
          <a:xfrm>
            <a:off x="1292772" y="2112579"/>
            <a:ext cx="4636479" cy="4524315"/>
          </a:xfrm>
          <a:prstGeom prst="rect">
            <a:avLst/>
          </a:prstGeom>
          <a:noFill/>
        </p:spPr>
        <p:txBody>
          <a:bodyPr wrap="square" rtlCol="0">
            <a:spAutoFit/>
          </a:bodyPr>
          <a:lstStyle/>
          <a:p>
            <a:r>
              <a:rPr lang="zh-TW" altLang="en-US" dirty="0" smtClean="0"/>
              <a:t>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a:t>
            </a:r>
            <a:endParaRPr lang="zh-TW" altLang="en-US" dirty="0"/>
          </a:p>
        </p:txBody>
      </p:sp>
      <p:pic>
        <p:nvPicPr>
          <p:cNvPr id="8" name="圖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2634" y="7409795"/>
            <a:ext cx="921027" cy="1229710"/>
          </a:xfrm>
          <a:prstGeom prst="rect">
            <a:avLst/>
          </a:prstGeom>
        </p:spPr>
      </p:pic>
    </p:spTree>
    <p:extLst>
      <p:ext uri="{BB962C8B-B14F-4D97-AF65-F5344CB8AC3E}">
        <p14:creationId xmlns:p14="http://schemas.microsoft.com/office/powerpoint/2010/main" val="1646800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096178"/>
            <a:ext cx="6858000" cy="80478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16" name="矩形 15"/>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19" name="圖片 1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20" name="橢圓 19"/>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1" name="矩形 20"/>
          <p:cNvSpPr/>
          <p:nvPr/>
        </p:nvSpPr>
        <p:spPr>
          <a:xfrm>
            <a:off x="554978" y="-301100"/>
            <a:ext cx="3570208" cy="1200329"/>
          </a:xfrm>
          <a:prstGeom prst="rect">
            <a:avLst/>
          </a:prstGeom>
        </p:spPr>
        <p:txBody>
          <a:bodyPr wrap="none">
            <a:spAutoFit/>
          </a:bodyPr>
          <a:lstStyle/>
          <a:p>
            <a:endParaRPr lang="en-US" altLang="zh-TW" sz="2400" dirty="0">
              <a:solidFill>
                <a:schemeClr val="bg1"/>
              </a:solidFill>
            </a:endParaRPr>
          </a:p>
          <a:p>
            <a:endParaRPr lang="en-US" altLang="zh-TW" sz="2400" b="1" dirty="0">
              <a:solidFill>
                <a:schemeClr val="bg1"/>
              </a:solidFill>
            </a:endParaRPr>
          </a:p>
          <a:p>
            <a:r>
              <a:rPr lang="zh-TW" altLang="en-US" sz="2400" b="1" dirty="0">
                <a:solidFill>
                  <a:schemeClr val="bg1"/>
                </a:solidFill>
              </a:rPr>
              <a:t>某棟某樓家裡的寵物好吵</a:t>
            </a:r>
          </a:p>
        </p:txBody>
      </p:sp>
      <p:sp>
        <p:nvSpPr>
          <p:cNvPr id="23" name="流程圖: 接點 22"/>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流程圖: 接點 23"/>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流程圖: 接點 28"/>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09486" y="358610"/>
            <a:ext cx="399797" cy="676800"/>
          </a:xfrm>
          <a:prstGeom prst="rect">
            <a:avLst/>
          </a:prstGeom>
        </p:spPr>
      </p:pic>
      <p:sp>
        <p:nvSpPr>
          <p:cNvPr id="5" name="文字方塊 4"/>
          <p:cNvSpPr txBox="1"/>
          <p:nvPr/>
        </p:nvSpPr>
        <p:spPr>
          <a:xfrm>
            <a:off x="1292772" y="2112579"/>
            <a:ext cx="4636479" cy="4524315"/>
          </a:xfrm>
          <a:prstGeom prst="rect">
            <a:avLst/>
          </a:prstGeom>
          <a:noFill/>
        </p:spPr>
        <p:txBody>
          <a:bodyPr wrap="square" rtlCol="0">
            <a:spAutoFit/>
          </a:bodyPr>
          <a:lstStyle/>
          <a:p>
            <a:r>
              <a:rPr lang="zh-TW" altLang="en-US" dirty="0" smtClean="0"/>
              <a:t>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幹</a:t>
            </a:r>
            <a:endParaRPr lang="zh-TW" altLang="en-US" dirty="0"/>
          </a:p>
        </p:txBody>
      </p:sp>
      <p:pic>
        <p:nvPicPr>
          <p:cNvPr id="8" name="圖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2634" y="7409795"/>
            <a:ext cx="921027" cy="1229710"/>
          </a:xfrm>
          <a:prstGeom prst="rect">
            <a:avLst/>
          </a:prstGeom>
        </p:spPr>
      </p:pic>
      <p:sp>
        <p:nvSpPr>
          <p:cNvPr id="15" name="流程圖: 程序 14"/>
          <p:cNvSpPr/>
          <p:nvPr/>
        </p:nvSpPr>
        <p:spPr>
          <a:xfrm>
            <a:off x="1340044" y="2272624"/>
            <a:ext cx="4150531" cy="5259532"/>
          </a:xfrm>
          <a:prstGeom prst="flowChartProcess">
            <a:avLst/>
          </a:prstGeom>
          <a:solidFill>
            <a:schemeClr val="dk1">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2044" y="2929073"/>
            <a:ext cx="1973317" cy="1973317"/>
          </a:xfrm>
          <a:prstGeom prst="rect">
            <a:avLst/>
          </a:prstGeom>
        </p:spPr>
      </p:pic>
      <p:sp>
        <p:nvSpPr>
          <p:cNvPr id="9" name="圓角矩形 8"/>
          <p:cNvSpPr/>
          <p:nvPr/>
        </p:nvSpPr>
        <p:spPr>
          <a:xfrm>
            <a:off x="2144112" y="5975134"/>
            <a:ext cx="2459421" cy="804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396379" y="6006666"/>
            <a:ext cx="3194193" cy="646331"/>
          </a:xfrm>
          <a:prstGeom prst="rect">
            <a:avLst/>
          </a:prstGeom>
          <a:noFill/>
        </p:spPr>
        <p:txBody>
          <a:bodyPr wrap="square" rtlCol="0">
            <a:spAutoFit/>
          </a:bodyPr>
          <a:lstStyle/>
          <a:p>
            <a:r>
              <a:rPr lang="zh-TW" altLang="en-US" sz="3600" dirty="0" smtClean="0">
                <a:solidFill>
                  <a:schemeClr val="bg1"/>
                </a:solidFill>
              </a:rPr>
              <a:t>確認移除</a:t>
            </a:r>
            <a:endParaRPr lang="zh-TW" altLang="en-US" sz="3600" dirty="0">
              <a:solidFill>
                <a:schemeClr val="bg1"/>
              </a:solidFill>
            </a:endParaRPr>
          </a:p>
        </p:txBody>
      </p:sp>
    </p:spTree>
    <p:extLst>
      <p:ext uri="{BB962C8B-B14F-4D97-AF65-F5344CB8AC3E}">
        <p14:creationId xmlns:p14="http://schemas.microsoft.com/office/powerpoint/2010/main" val="3050886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流程圖: 程序 25"/>
          <p:cNvSpPr/>
          <p:nvPr/>
        </p:nvSpPr>
        <p:spPr>
          <a:xfrm>
            <a:off x="1" y="5200003"/>
            <a:ext cx="6858000" cy="1219108"/>
          </a:xfrm>
          <a:prstGeom prst="flowChartProcess">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pic>
        <p:nvPicPr>
          <p:cNvPr id="4" name="pasted-image.pdf"/>
          <p:cNvPicPr>
            <a:picLocks noChangeAspect="1"/>
          </p:cNvPicPr>
          <p:nvPr/>
        </p:nvPicPr>
        <p:blipFill>
          <a:blip r:embed="rId3">
            <a:extLst/>
          </a:blip>
          <a:stretch>
            <a:fillRect/>
          </a:stretch>
        </p:blipFill>
        <p:spPr>
          <a:xfrm>
            <a:off x="-18647" y="-5004"/>
            <a:ext cx="6876647" cy="358198"/>
          </a:xfrm>
          <a:prstGeom prst="rect">
            <a:avLst/>
          </a:prstGeom>
          <a:ln w="3175">
            <a:miter lim="400000"/>
          </a:ln>
        </p:spPr>
      </p:pic>
      <p:pic>
        <p:nvPicPr>
          <p:cNvPr id="137" name="圖片 13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138" name="橢圓 137"/>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44" name="矩形 43"/>
          <p:cNvSpPr/>
          <p:nvPr/>
        </p:nvSpPr>
        <p:spPr>
          <a:xfrm flipV="1">
            <a:off x="3310" y="1497015"/>
            <a:ext cx="1665069" cy="1286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144" name="矩形 143"/>
          <p:cNvSpPr/>
          <p:nvPr/>
        </p:nvSpPr>
        <p:spPr>
          <a:xfrm>
            <a:off x="760863" y="451668"/>
            <a:ext cx="1415772" cy="461665"/>
          </a:xfrm>
          <a:prstGeom prst="rect">
            <a:avLst/>
          </a:prstGeom>
        </p:spPr>
        <p:txBody>
          <a:bodyPr wrap="none">
            <a:spAutoFit/>
          </a:bodyPr>
          <a:lstStyle/>
          <a:p>
            <a:r>
              <a:rPr lang="zh-TW" altLang="en-US" sz="2400" b="1" dirty="0" smtClean="0"/>
              <a:t>晶華社區</a:t>
            </a:r>
            <a:endParaRPr lang="en-US" altLang="zh-TW" sz="2400" b="1" dirty="0" smtClean="0"/>
          </a:p>
        </p:txBody>
      </p:sp>
      <p:pic>
        <p:nvPicPr>
          <p:cNvPr id="147" name="圖片 14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66" name="流程圖: 程序 65"/>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程序 66"/>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流程圖: 程序 67"/>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640564"/>
            <a:ext cx="6858000" cy="4191599"/>
          </a:xfrm>
          <a:prstGeom prst="rect">
            <a:avLst/>
          </a:prstGeom>
        </p:spPr>
      </p:pic>
      <p:sp>
        <p:nvSpPr>
          <p:cNvPr id="109" name="流程圖: 接點 108">
            <a:hlinkClick r:id="rId7" action="ppaction://hlinksldjump"/>
          </p:cNvPr>
          <p:cNvSpPr/>
          <p:nvPr/>
        </p:nvSpPr>
        <p:spPr>
          <a:xfrm flipH="1" flipV="1">
            <a:off x="5503659" y="5572042"/>
            <a:ext cx="120770" cy="121730"/>
          </a:xfrm>
          <a:prstGeom prst="flowChartConnector">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流程圖: 接點 111">
            <a:hlinkClick r:id="rId7" action="ppaction://hlinksldjump"/>
          </p:cNvPr>
          <p:cNvSpPr/>
          <p:nvPr/>
        </p:nvSpPr>
        <p:spPr>
          <a:xfrm flipH="1" flipV="1">
            <a:off x="5700369"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流程圖: 接點 114">
            <a:hlinkClick r:id="rId7" action="ppaction://hlinksldjump"/>
          </p:cNvPr>
          <p:cNvSpPr/>
          <p:nvPr/>
        </p:nvSpPr>
        <p:spPr>
          <a:xfrm flipH="1" flipV="1">
            <a:off x="591564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流程圖: 接點 115">
            <a:hlinkClick r:id="rId7" action="ppaction://hlinksldjump"/>
          </p:cNvPr>
          <p:cNvSpPr/>
          <p:nvPr/>
        </p:nvSpPr>
        <p:spPr>
          <a:xfrm flipH="1" flipV="1">
            <a:off x="6112355"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流程圖: 接點 116">
            <a:hlinkClick r:id="rId7" action="ppaction://hlinksldjump"/>
          </p:cNvPr>
          <p:cNvSpPr/>
          <p:nvPr/>
        </p:nvSpPr>
        <p:spPr>
          <a:xfrm flipH="1" flipV="1">
            <a:off x="634109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流程圖: 接點 117">
            <a:hlinkClick r:id="rId7" action="ppaction://hlinksldjump"/>
          </p:cNvPr>
          <p:cNvSpPr/>
          <p:nvPr/>
        </p:nvSpPr>
        <p:spPr>
          <a:xfrm flipH="1" flipV="1">
            <a:off x="6537801" y="5572042"/>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矩形 118"/>
          <p:cNvSpPr/>
          <p:nvPr/>
        </p:nvSpPr>
        <p:spPr>
          <a:xfrm>
            <a:off x="120829" y="5904692"/>
            <a:ext cx="6093411" cy="461665"/>
          </a:xfrm>
          <a:prstGeom prst="rect">
            <a:avLst/>
          </a:prstGeom>
        </p:spPr>
        <p:txBody>
          <a:bodyPr wrap="square">
            <a:spAutoFit/>
          </a:bodyPr>
          <a:lstStyle/>
          <a:p>
            <a:r>
              <a:rPr lang="zh-TW" altLang="en-US" sz="2400" dirty="0" smtClean="0"/>
              <a:t>演唱會好好聽  杰倫我愛你 </a:t>
            </a:r>
            <a:endParaRPr lang="en-US" altLang="zh-TW" sz="2400" dirty="0" smtClean="0"/>
          </a:p>
        </p:txBody>
      </p:sp>
      <p:pic>
        <p:nvPicPr>
          <p:cNvPr id="122" name="圖片 121">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7259" y="3114152"/>
            <a:ext cx="399797" cy="676800"/>
          </a:xfrm>
          <a:prstGeom prst="rect">
            <a:avLst/>
          </a:prstGeom>
        </p:spPr>
      </p:pic>
      <p:pic>
        <p:nvPicPr>
          <p:cNvPr id="123" name="圖片 122">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120829" y="3260992"/>
            <a:ext cx="399797" cy="676800"/>
          </a:xfrm>
          <a:prstGeom prst="rect">
            <a:avLst/>
          </a:prstGeom>
        </p:spPr>
      </p:pic>
      <p:sp>
        <p:nvSpPr>
          <p:cNvPr id="34" name="矩形 33"/>
          <p:cNvSpPr/>
          <p:nvPr/>
        </p:nvSpPr>
        <p:spPr>
          <a:xfrm>
            <a:off x="2044785" y="966853"/>
            <a:ext cx="1989221" cy="461665"/>
          </a:xfrm>
          <a:prstGeom prst="rect">
            <a:avLst/>
          </a:prstGeom>
        </p:spPr>
        <p:txBody>
          <a:bodyPr wrap="square">
            <a:spAutoFit/>
          </a:bodyPr>
          <a:lstStyle/>
          <a:p>
            <a:r>
              <a:rPr lang="zh-TW" altLang="en-US" sz="2400" b="1" dirty="0" smtClean="0"/>
              <a:t>社區相簿</a:t>
            </a:r>
            <a:endParaRPr lang="en-US" altLang="zh-TW" sz="2400" b="1" dirty="0" smtClean="0"/>
          </a:p>
        </p:txBody>
      </p:sp>
      <p:sp>
        <p:nvSpPr>
          <p:cNvPr id="36" name="矩形 35"/>
          <p:cNvSpPr/>
          <p:nvPr/>
        </p:nvSpPr>
        <p:spPr>
          <a:xfrm>
            <a:off x="-33965" y="964692"/>
            <a:ext cx="1989221" cy="461665"/>
          </a:xfrm>
          <a:prstGeom prst="rect">
            <a:avLst/>
          </a:prstGeom>
        </p:spPr>
        <p:txBody>
          <a:bodyPr wrap="square">
            <a:spAutoFit/>
          </a:bodyPr>
          <a:lstStyle/>
          <a:p>
            <a:r>
              <a:rPr lang="zh-TW" altLang="en-US" sz="2400" b="1" dirty="0" smtClean="0"/>
              <a:t> 社區討論區</a:t>
            </a:r>
            <a:endParaRPr lang="en-US" altLang="zh-TW" sz="2400" b="1" dirty="0" smtClean="0"/>
          </a:p>
        </p:txBody>
      </p:sp>
      <p:sp>
        <p:nvSpPr>
          <p:cNvPr id="37" name="矩形 36"/>
          <p:cNvSpPr/>
          <p:nvPr/>
        </p:nvSpPr>
        <p:spPr>
          <a:xfrm>
            <a:off x="1010652" y="6915387"/>
            <a:ext cx="2492461" cy="461665"/>
          </a:xfrm>
          <a:prstGeom prst="rect">
            <a:avLst/>
          </a:prstGeom>
        </p:spPr>
        <p:txBody>
          <a:bodyPr wrap="square">
            <a:spAutoFit/>
          </a:bodyPr>
          <a:lstStyle/>
          <a:p>
            <a:r>
              <a:rPr lang="zh-TW" altLang="en-US" sz="2400" b="1" dirty="0" smtClean="0"/>
              <a:t>預約審核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
        <p:nvSpPr>
          <p:cNvPr id="41" name="矩形 40"/>
          <p:cNvSpPr/>
          <p:nvPr/>
        </p:nvSpPr>
        <p:spPr>
          <a:xfrm>
            <a:off x="3729748" y="7811255"/>
            <a:ext cx="2069797" cy="461665"/>
          </a:xfrm>
          <a:prstGeom prst="rect">
            <a:avLst/>
          </a:prstGeom>
        </p:spPr>
        <p:txBody>
          <a:bodyPr wrap="none">
            <a:spAutoFit/>
          </a:bodyPr>
          <a:lstStyle/>
          <a:p>
            <a:r>
              <a:rPr lang="zh-TW" altLang="en-US" sz="2400" b="1" dirty="0" smtClean="0"/>
              <a:t>新</a:t>
            </a:r>
            <a:r>
              <a:rPr lang="zh-TW" altLang="en-US" sz="2400" b="1" dirty="0"/>
              <a:t>訊息</a:t>
            </a:r>
            <a:r>
              <a:rPr lang="en-US" altLang="zh-TW" sz="2400" b="1" dirty="0" smtClean="0"/>
              <a:t>:</a:t>
            </a:r>
            <a:r>
              <a:rPr lang="zh-TW" altLang="en-US" sz="2400" b="1" dirty="0" smtClean="0"/>
              <a:t>  </a:t>
            </a:r>
            <a:r>
              <a:rPr lang="en-US" altLang="zh-TW" sz="2400" b="1" dirty="0" smtClean="0"/>
              <a:t>5</a:t>
            </a:r>
            <a:r>
              <a:rPr lang="zh-TW" altLang="en-US" sz="2400" b="1" dirty="0" smtClean="0"/>
              <a:t>    封</a:t>
            </a:r>
            <a:endParaRPr lang="en-US" altLang="zh-TW" sz="2400" b="1" dirty="0" smtClean="0"/>
          </a:p>
        </p:txBody>
      </p:sp>
      <p:sp>
        <p:nvSpPr>
          <p:cNvPr id="42" name="矩形 41"/>
          <p:cNvSpPr/>
          <p:nvPr/>
        </p:nvSpPr>
        <p:spPr>
          <a:xfrm>
            <a:off x="1010652" y="7831141"/>
            <a:ext cx="2377574" cy="461665"/>
          </a:xfrm>
          <a:prstGeom prst="rect">
            <a:avLst/>
          </a:prstGeom>
        </p:spPr>
        <p:txBody>
          <a:bodyPr wrap="none">
            <a:spAutoFit/>
          </a:bodyPr>
          <a:lstStyle/>
          <a:p>
            <a:r>
              <a:rPr lang="zh-TW" altLang="en-US" sz="2400" b="1" dirty="0" smtClean="0"/>
              <a:t>維修審核</a:t>
            </a:r>
            <a:r>
              <a:rPr lang="en-US" altLang="zh-TW" sz="2400" b="1" dirty="0" smtClean="0"/>
              <a:t>:</a:t>
            </a:r>
            <a:r>
              <a:rPr lang="zh-TW" altLang="en-US" sz="2400" b="1" dirty="0" smtClean="0"/>
              <a:t>   </a:t>
            </a:r>
            <a:r>
              <a:rPr lang="en-US" altLang="zh-TW" sz="2400" b="1" dirty="0" smtClean="0"/>
              <a:t>5</a:t>
            </a:r>
            <a:r>
              <a:rPr lang="zh-TW" altLang="en-US" sz="2400" b="1" dirty="0" smtClean="0"/>
              <a:t>   </a:t>
            </a:r>
            <a:r>
              <a:rPr lang="zh-TW" altLang="en-US" sz="2400" b="1" dirty="0"/>
              <a:t>件</a:t>
            </a:r>
            <a:endParaRPr lang="en-US" altLang="zh-TW" sz="2400" b="1" dirty="0" smtClean="0"/>
          </a:p>
        </p:txBody>
      </p:sp>
      <p:sp>
        <p:nvSpPr>
          <p:cNvPr id="43" name="矩形 42"/>
          <p:cNvSpPr/>
          <p:nvPr/>
        </p:nvSpPr>
        <p:spPr>
          <a:xfrm>
            <a:off x="231359" y="7205983"/>
            <a:ext cx="688009" cy="1077218"/>
          </a:xfrm>
          <a:prstGeom prst="rect">
            <a:avLst/>
          </a:prstGeom>
        </p:spPr>
        <p:txBody>
          <a:bodyPr wrap="none">
            <a:spAutoFit/>
          </a:bodyPr>
          <a:lstStyle/>
          <a:p>
            <a:r>
              <a:rPr lang="zh-TW" altLang="en-US" sz="3200" b="1" dirty="0" smtClean="0">
                <a:solidFill>
                  <a:schemeClr val="accent5">
                    <a:lumMod val="75000"/>
                  </a:schemeClr>
                </a:solidFill>
              </a:rPr>
              <a:t>快</a:t>
            </a:r>
            <a:endParaRPr lang="en-US" altLang="zh-TW" sz="4000" b="1" dirty="0" smtClean="0">
              <a:solidFill>
                <a:schemeClr val="accent5">
                  <a:lumMod val="75000"/>
                </a:schemeClr>
              </a:solidFill>
            </a:endParaRPr>
          </a:p>
          <a:p>
            <a:r>
              <a:rPr lang="zh-TW" altLang="en-US" sz="3200" b="1" dirty="0" smtClean="0">
                <a:solidFill>
                  <a:schemeClr val="accent5">
                    <a:lumMod val="75000"/>
                  </a:schemeClr>
                </a:solidFill>
              </a:rPr>
              <a:t>訊 </a:t>
            </a:r>
            <a:endParaRPr lang="en-US" altLang="zh-TW" sz="3200" b="1" dirty="0" smtClean="0">
              <a:solidFill>
                <a:schemeClr val="accent5">
                  <a:lumMod val="75000"/>
                </a:schemeClr>
              </a:solidFill>
            </a:endParaRPr>
          </a:p>
        </p:txBody>
      </p:sp>
      <p:sp>
        <p:nvSpPr>
          <p:cNvPr id="45" name="矩形 44"/>
          <p:cNvSpPr/>
          <p:nvPr/>
        </p:nvSpPr>
        <p:spPr>
          <a:xfrm>
            <a:off x="3670175" y="6899345"/>
            <a:ext cx="3104489" cy="461665"/>
          </a:xfrm>
          <a:prstGeom prst="rect">
            <a:avLst/>
          </a:prstGeom>
        </p:spPr>
        <p:txBody>
          <a:bodyPr wrap="square">
            <a:spAutoFit/>
          </a:bodyPr>
          <a:lstStyle/>
          <a:p>
            <a:r>
              <a:rPr lang="zh-TW" altLang="en-US" sz="2400" b="1" dirty="0"/>
              <a:t>違規</a:t>
            </a:r>
            <a:r>
              <a:rPr lang="zh-TW" altLang="en-US" sz="2400" b="1" dirty="0" smtClean="0"/>
              <a:t>文章審核 </a:t>
            </a:r>
            <a:r>
              <a:rPr lang="en-US" altLang="zh-TW" sz="2400" b="1" dirty="0" smtClean="0"/>
              <a:t>:</a:t>
            </a:r>
            <a:r>
              <a:rPr lang="zh-TW" altLang="en-US" sz="2400" b="1" dirty="0" smtClean="0"/>
              <a:t>  </a:t>
            </a:r>
            <a:r>
              <a:rPr lang="en-US" altLang="zh-TW" sz="2400" b="1" dirty="0" smtClean="0"/>
              <a:t>1</a:t>
            </a:r>
            <a:r>
              <a:rPr lang="zh-TW" altLang="en-US" sz="2400" b="1" dirty="0" smtClean="0"/>
              <a:t>   件</a:t>
            </a:r>
            <a:endParaRPr lang="en-US" altLang="zh-TW" sz="2400" b="1" dirty="0" smtClean="0"/>
          </a:p>
        </p:txBody>
      </p:sp>
    </p:spTree>
    <p:extLst>
      <p:ext uri="{BB962C8B-B14F-4D97-AF65-F5344CB8AC3E}">
        <p14:creationId xmlns:p14="http://schemas.microsoft.com/office/powerpoint/2010/main" val="3523464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984" y="8120796"/>
            <a:ext cx="678873" cy="678873"/>
          </a:xfrm>
          <a:prstGeom prst="rect">
            <a:avLst/>
          </a:prstGeom>
        </p:spPr>
      </p:pic>
      <p:sp>
        <p:nvSpPr>
          <p:cNvPr id="16" name="矩形 15"/>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19" name="圖片 18">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20" name="橢圓 19"/>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1" name="矩形 20"/>
          <p:cNvSpPr/>
          <p:nvPr/>
        </p:nvSpPr>
        <p:spPr>
          <a:xfrm>
            <a:off x="239658" y="-253802"/>
            <a:ext cx="1967205" cy="1200329"/>
          </a:xfrm>
          <a:prstGeom prst="rect">
            <a:avLst/>
          </a:prstGeom>
        </p:spPr>
        <p:txBody>
          <a:bodyPr wrap="none">
            <a:spAutoFit/>
          </a:bodyPr>
          <a:lstStyle/>
          <a:p>
            <a:endParaRPr lang="en-US" altLang="zh-TW" sz="2400" dirty="0">
              <a:solidFill>
                <a:schemeClr val="bg1"/>
              </a:solidFill>
            </a:endParaRPr>
          </a:p>
          <a:p>
            <a:endParaRPr lang="en-US" altLang="zh-TW" sz="2400" b="1" dirty="0">
              <a:solidFill>
                <a:schemeClr val="bg1"/>
              </a:solidFill>
            </a:endParaRPr>
          </a:p>
          <a:p>
            <a:r>
              <a:rPr lang="zh-TW" altLang="en-US" sz="2400" b="1" dirty="0">
                <a:solidFill>
                  <a:schemeClr val="bg1"/>
                </a:solidFill>
              </a:rPr>
              <a:t>        發表文章</a:t>
            </a:r>
          </a:p>
        </p:txBody>
      </p:sp>
      <p:sp>
        <p:nvSpPr>
          <p:cNvPr id="23" name="流程圖: 接點 22"/>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流程圖: 接點 23"/>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流程圖: 接點 28"/>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10" y="8055620"/>
            <a:ext cx="508007" cy="508007"/>
          </a:xfrm>
          <a:prstGeom prst="rect">
            <a:avLst/>
          </a:prstGeom>
        </p:spPr>
      </p:pic>
      <p:pic>
        <p:nvPicPr>
          <p:cNvPr id="28" name="圖片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4955" y="8055620"/>
            <a:ext cx="476512" cy="476512"/>
          </a:xfrm>
          <a:prstGeom prst="rect">
            <a:avLst/>
          </a:prstGeom>
        </p:spPr>
      </p:pic>
      <p:pic>
        <p:nvPicPr>
          <p:cNvPr id="30" name="圖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606" y="8011992"/>
            <a:ext cx="587034" cy="588711"/>
          </a:xfrm>
          <a:prstGeom prst="rect">
            <a:avLst/>
          </a:prstGeom>
        </p:spPr>
      </p:pic>
      <p:pic>
        <p:nvPicPr>
          <p:cNvPr id="31" name="圖片 30">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a:off x="109486" y="358610"/>
            <a:ext cx="399797" cy="676800"/>
          </a:xfrm>
          <a:prstGeom prst="rect">
            <a:avLst/>
          </a:prstGeom>
        </p:spPr>
      </p:pic>
    </p:spTree>
    <p:extLst>
      <p:ext uri="{BB962C8B-B14F-4D97-AF65-F5344CB8AC3E}">
        <p14:creationId xmlns:p14="http://schemas.microsoft.com/office/powerpoint/2010/main" val="4232565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8" name="文字方塊 7"/>
          <p:cNvSpPr txBox="1"/>
          <p:nvPr/>
        </p:nvSpPr>
        <p:spPr>
          <a:xfrm>
            <a:off x="150635" y="3048056"/>
            <a:ext cx="6522995" cy="2308324"/>
          </a:xfrm>
          <a:prstGeom prst="rect">
            <a:avLst/>
          </a:prstGeom>
          <a:noFill/>
        </p:spPr>
        <p:txBody>
          <a:bodyPr wrap="square" rtlCol="0">
            <a:spAutoFit/>
          </a:bodyPr>
          <a:lstStyle/>
          <a:p>
            <a:r>
              <a:rPr lang="zh-TW" altLang="en-US" sz="2400" dirty="0" smtClean="0"/>
              <a:t>輸入編號</a:t>
            </a:r>
            <a:r>
              <a:rPr lang="en-US" altLang="zh-TW" sz="2400" dirty="0" smtClean="0"/>
              <a:t>:</a:t>
            </a:r>
            <a:r>
              <a:rPr lang="zh-TW" altLang="en-US" sz="2400" dirty="0" smtClean="0"/>
              <a:t> </a:t>
            </a:r>
            <a:endParaRPr lang="en-US" altLang="zh-TW" sz="2400" dirty="0"/>
          </a:p>
          <a:p>
            <a:endParaRPr lang="en-US" altLang="zh-TW" sz="2400" dirty="0" smtClean="0"/>
          </a:p>
          <a:p>
            <a:r>
              <a:rPr lang="zh-TW" altLang="en-US" sz="2400" dirty="0" smtClean="0"/>
              <a:t>輸入住戶</a:t>
            </a:r>
            <a:r>
              <a:rPr lang="en-US" altLang="zh-TW" sz="2400" dirty="0" smtClean="0"/>
              <a:t>:</a:t>
            </a:r>
            <a:r>
              <a:rPr lang="zh-TW" altLang="en-US" sz="2400" dirty="0" smtClean="0"/>
              <a:t> </a:t>
            </a:r>
            <a:endParaRPr lang="en-US" altLang="zh-TW" sz="2400" dirty="0" smtClean="0"/>
          </a:p>
          <a:p>
            <a:endParaRPr lang="en-US" altLang="zh-TW" sz="2400" dirty="0" smtClean="0"/>
          </a:p>
          <a:p>
            <a:r>
              <a:rPr lang="zh-TW" altLang="en-US" sz="2400" dirty="0" smtClean="0"/>
              <a:t>櫃台負責人</a:t>
            </a:r>
            <a:r>
              <a:rPr lang="en-US" altLang="zh-TW" sz="2400" dirty="0" smtClean="0"/>
              <a:t>:</a:t>
            </a:r>
          </a:p>
          <a:p>
            <a:endParaRPr lang="en-US" altLang="zh-TW" sz="2400" dirty="0"/>
          </a:p>
        </p:txBody>
      </p:sp>
      <p:sp>
        <p:nvSpPr>
          <p:cNvPr id="38" name="矩形 37"/>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39" name="圖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40" name="圖片 3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1" name="橢圓 40"/>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42" name="矩形 41"/>
          <p:cNvSpPr/>
          <p:nvPr/>
        </p:nvSpPr>
        <p:spPr>
          <a:xfrm>
            <a:off x="740781" y="469750"/>
            <a:ext cx="2031325" cy="461665"/>
          </a:xfrm>
          <a:prstGeom prst="rect">
            <a:avLst/>
          </a:prstGeom>
        </p:spPr>
        <p:txBody>
          <a:bodyPr wrap="none">
            <a:spAutoFit/>
          </a:bodyPr>
          <a:lstStyle/>
          <a:p>
            <a:r>
              <a:rPr lang="zh-TW" altLang="en-US" sz="2400" b="1" dirty="0">
                <a:solidFill>
                  <a:schemeClr val="bg1"/>
                </a:solidFill>
              </a:rPr>
              <a:t>新增包裹資料</a:t>
            </a:r>
            <a:endParaRPr lang="en-US" altLang="zh-TW" sz="2400" b="1" dirty="0" smtClean="0">
              <a:solidFill>
                <a:schemeClr val="bg1"/>
              </a:solidFill>
            </a:endParaRPr>
          </a:p>
        </p:txBody>
      </p:sp>
      <p:sp>
        <p:nvSpPr>
          <p:cNvPr id="44" name="流程圖: 接點 43"/>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接點 44"/>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7183" y="2861583"/>
            <a:ext cx="1549723" cy="1549723"/>
          </a:xfrm>
          <a:prstGeom prst="rect">
            <a:avLst/>
          </a:prstGeom>
        </p:spPr>
      </p:pic>
      <p:sp>
        <p:nvSpPr>
          <p:cNvPr id="21" name="矩形 20">
            <a:hlinkClick r:id="" action="ppaction://hlinkshowjump?jump=previousslide"/>
          </p:cNvPr>
          <p:cNvSpPr/>
          <p:nvPr/>
        </p:nvSpPr>
        <p:spPr>
          <a:xfrm>
            <a:off x="56536" y="8380889"/>
            <a:ext cx="6753767"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a:t>確定</a:t>
            </a:r>
          </a:p>
        </p:txBody>
      </p:sp>
      <p:pic>
        <p:nvPicPr>
          <p:cNvPr id="23" name="圖片 22">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5" name="矩形 24"/>
          <p:cNvSpPr/>
          <p:nvPr/>
        </p:nvSpPr>
        <p:spPr>
          <a:xfrm>
            <a:off x="1703206" y="3760635"/>
            <a:ext cx="2679620" cy="407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A</a:t>
            </a:r>
            <a:r>
              <a:rPr lang="zh-TW" altLang="en-US" dirty="0" smtClean="0"/>
              <a:t>棟</a:t>
            </a:r>
            <a:r>
              <a:rPr lang="en-US" altLang="zh-TW" dirty="0" smtClean="0"/>
              <a:t>1</a:t>
            </a:r>
            <a:r>
              <a:rPr lang="zh-TW" altLang="en-US" dirty="0" smtClean="0"/>
              <a:t>號</a:t>
            </a:r>
            <a:r>
              <a:rPr lang="en-US" altLang="zh-TW" dirty="0" smtClean="0"/>
              <a:t>1</a:t>
            </a:r>
            <a:r>
              <a:rPr lang="zh-TW" altLang="en-US" dirty="0" smtClean="0"/>
              <a:t>樓</a:t>
            </a:r>
            <a:endParaRPr lang="zh-TW" altLang="en-US" dirty="0"/>
          </a:p>
        </p:txBody>
      </p:sp>
      <p:sp>
        <p:nvSpPr>
          <p:cNvPr id="26" name="等腰三角形 25"/>
          <p:cNvSpPr/>
          <p:nvPr/>
        </p:nvSpPr>
        <p:spPr>
          <a:xfrm rot="10800000">
            <a:off x="4204369" y="3840533"/>
            <a:ext cx="116429" cy="29713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544143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8" name="文字方塊 7"/>
          <p:cNvSpPr txBox="1"/>
          <p:nvPr/>
        </p:nvSpPr>
        <p:spPr>
          <a:xfrm>
            <a:off x="150635" y="3048056"/>
            <a:ext cx="6522995" cy="3046988"/>
          </a:xfrm>
          <a:prstGeom prst="rect">
            <a:avLst/>
          </a:prstGeom>
          <a:noFill/>
        </p:spPr>
        <p:txBody>
          <a:bodyPr wrap="square" rtlCol="0">
            <a:spAutoFit/>
          </a:bodyPr>
          <a:lstStyle/>
          <a:p>
            <a:r>
              <a:rPr lang="zh-TW" altLang="en-US" sz="2400" dirty="0" smtClean="0"/>
              <a:t>編號</a:t>
            </a:r>
            <a:r>
              <a:rPr lang="en-US" altLang="zh-TW" sz="2400" dirty="0" smtClean="0"/>
              <a:t>:</a:t>
            </a:r>
            <a:r>
              <a:rPr lang="zh-TW" altLang="en-US" sz="2400" dirty="0" smtClean="0"/>
              <a:t> </a:t>
            </a:r>
            <a:r>
              <a:rPr lang="en-US" altLang="zh-TW" sz="2400" dirty="0" smtClean="0"/>
              <a:t>9527</a:t>
            </a:r>
            <a:endParaRPr lang="en-US" altLang="zh-TW" sz="2400" dirty="0"/>
          </a:p>
          <a:p>
            <a:endParaRPr lang="en-US" altLang="zh-TW" sz="2400" dirty="0" smtClean="0"/>
          </a:p>
          <a:p>
            <a:r>
              <a:rPr lang="zh-TW" altLang="en-US" sz="2400" dirty="0" smtClean="0"/>
              <a:t>輸入住戶</a:t>
            </a:r>
            <a:r>
              <a:rPr lang="en-US" altLang="zh-TW" sz="2400" dirty="0" smtClean="0"/>
              <a:t>:</a:t>
            </a:r>
          </a:p>
          <a:p>
            <a:r>
              <a:rPr lang="zh-TW" altLang="en-US" sz="2400" dirty="0" smtClean="0"/>
              <a:t> </a:t>
            </a:r>
            <a:endParaRPr lang="en-US" altLang="zh-TW" sz="2400" dirty="0" smtClean="0"/>
          </a:p>
          <a:p>
            <a:r>
              <a:rPr lang="zh-TW" altLang="en-US" sz="2400" dirty="0" smtClean="0"/>
              <a:t>更改狀態</a:t>
            </a:r>
            <a:r>
              <a:rPr lang="en-US" altLang="zh-TW" sz="2400" dirty="0" smtClean="0"/>
              <a:t>:</a:t>
            </a:r>
          </a:p>
          <a:p>
            <a:endParaRPr lang="en-US" altLang="zh-TW" sz="2400" dirty="0" smtClean="0"/>
          </a:p>
          <a:p>
            <a:r>
              <a:rPr lang="zh-TW" altLang="en-US" sz="2400" dirty="0" smtClean="0"/>
              <a:t>櫃台負責人</a:t>
            </a:r>
            <a:r>
              <a:rPr lang="en-US" altLang="zh-TW" sz="2400" dirty="0" smtClean="0"/>
              <a:t>:</a:t>
            </a:r>
          </a:p>
          <a:p>
            <a:endParaRPr lang="en-US" altLang="zh-TW" sz="2400" dirty="0"/>
          </a:p>
        </p:txBody>
      </p:sp>
      <p:sp>
        <p:nvSpPr>
          <p:cNvPr id="38" name="矩形 37"/>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39" name="圖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40" name="圖片 3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1" name="橢圓 40"/>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42" name="矩形 41"/>
          <p:cNvSpPr/>
          <p:nvPr/>
        </p:nvSpPr>
        <p:spPr>
          <a:xfrm>
            <a:off x="740781" y="469750"/>
            <a:ext cx="2031325" cy="461665"/>
          </a:xfrm>
          <a:prstGeom prst="rect">
            <a:avLst/>
          </a:prstGeom>
        </p:spPr>
        <p:txBody>
          <a:bodyPr wrap="none">
            <a:spAutoFit/>
          </a:bodyPr>
          <a:lstStyle/>
          <a:p>
            <a:r>
              <a:rPr lang="zh-TW" altLang="en-US" sz="2400" b="1" dirty="0">
                <a:solidFill>
                  <a:schemeClr val="bg1"/>
                </a:solidFill>
              </a:rPr>
              <a:t>修改</a:t>
            </a:r>
            <a:r>
              <a:rPr lang="zh-TW" altLang="en-US" sz="2400" b="1" dirty="0" smtClean="0">
                <a:solidFill>
                  <a:schemeClr val="bg1"/>
                </a:solidFill>
              </a:rPr>
              <a:t>包裹</a:t>
            </a:r>
            <a:r>
              <a:rPr lang="zh-TW" altLang="en-US" sz="2400" b="1" dirty="0">
                <a:solidFill>
                  <a:schemeClr val="bg1"/>
                </a:solidFill>
              </a:rPr>
              <a:t>資料</a:t>
            </a:r>
            <a:endParaRPr lang="en-US" altLang="zh-TW" sz="2400" b="1" dirty="0" smtClean="0">
              <a:solidFill>
                <a:schemeClr val="bg1"/>
              </a:solidFill>
            </a:endParaRPr>
          </a:p>
        </p:txBody>
      </p:sp>
      <p:sp>
        <p:nvSpPr>
          <p:cNvPr id="44" name="流程圖: 接點 43"/>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接點 44"/>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7183" y="2861583"/>
            <a:ext cx="1549723" cy="1549723"/>
          </a:xfrm>
          <a:prstGeom prst="rect">
            <a:avLst/>
          </a:prstGeom>
        </p:spPr>
      </p:pic>
      <p:sp>
        <p:nvSpPr>
          <p:cNvPr id="21" name="矩形 20">
            <a:hlinkClick r:id="" action="ppaction://hlinkshowjump?jump=previousslide"/>
          </p:cNvPr>
          <p:cNvSpPr/>
          <p:nvPr/>
        </p:nvSpPr>
        <p:spPr>
          <a:xfrm>
            <a:off x="56536" y="8380889"/>
            <a:ext cx="6753767"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a:t>確定</a:t>
            </a:r>
          </a:p>
        </p:txBody>
      </p:sp>
      <p:pic>
        <p:nvPicPr>
          <p:cNvPr id="23" name="圖片 22">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5" name="矩形 24"/>
          <p:cNvSpPr/>
          <p:nvPr/>
        </p:nvSpPr>
        <p:spPr>
          <a:xfrm>
            <a:off x="1703206" y="3760635"/>
            <a:ext cx="2679620" cy="407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A</a:t>
            </a:r>
            <a:r>
              <a:rPr lang="zh-TW" altLang="en-US" dirty="0" smtClean="0"/>
              <a:t>棟</a:t>
            </a:r>
            <a:r>
              <a:rPr lang="en-US" altLang="zh-TW" dirty="0" smtClean="0"/>
              <a:t>1</a:t>
            </a:r>
            <a:r>
              <a:rPr lang="zh-TW" altLang="en-US" dirty="0" smtClean="0"/>
              <a:t>號</a:t>
            </a:r>
            <a:r>
              <a:rPr lang="en-US" altLang="zh-TW" dirty="0" smtClean="0"/>
              <a:t>1</a:t>
            </a:r>
            <a:r>
              <a:rPr lang="zh-TW" altLang="en-US" dirty="0" smtClean="0"/>
              <a:t>樓</a:t>
            </a:r>
            <a:endParaRPr lang="zh-TW" altLang="en-US" dirty="0"/>
          </a:p>
        </p:txBody>
      </p:sp>
      <p:sp>
        <p:nvSpPr>
          <p:cNvPr id="26" name="等腰三角形 25"/>
          <p:cNvSpPr/>
          <p:nvPr/>
        </p:nvSpPr>
        <p:spPr>
          <a:xfrm rot="10800000">
            <a:off x="4204369" y="3840533"/>
            <a:ext cx="116429" cy="29713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矩形 16"/>
          <p:cNvSpPr/>
          <p:nvPr/>
        </p:nvSpPr>
        <p:spPr>
          <a:xfrm>
            <a:off x="1708466" y="4506897"/>
            <a:ext cx="1722744" cy="407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TW" altLang="en-US" dirty="0" smtClean="0"/>
              <a:t>待領取包裹</a:t>
            </a:r>
            <a:endParaRPr lang="zh-TW" altLang="en-US" dirty="0"/>
          </a:p>
        </p:txBody>
      </p:sp>
      <p:sp>
        <p:nvSpPr>
          <p:cNvPr id="18" name="等腰三角形 17"/>
          <p:cNvSpPr/>
          <p:nvPr/>
        </p:nvSpPr>
        <p:spPr>
          <a:xfrm rot="10800000">
            <a:off x="3263669" y="4586795"/>
            <a:ext cx="116429" cy="29713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33450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6" name="矩形 5"/>
          <p:cNvSpPr/>
          <p:nvPr/>
        </p:nvSpPr>
        <p:spPr>
          <a:xfrm>
            <a:off x="167502" y="1142111"/>
            <a:ext cx="6697579" cy="433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TW" altLang="en-US" dirty="0" smtClean="0"/>
              <a:t>  </a:t>
            </a:r>
            <a:r>
              <a:rPr lang="zh-TW" altLang="en-US" b="1" dirty="0"/>
              <a:t>包裹</a:t>
            </a:r>
            <a:r>
              <a:rPr lang="zh-TW" altLang="en-US" b="1" dirty="0" smtClean="0"/>
              <a:t>資料</a:t>
            </a:r>
            <a:endParaRPr lang="zh-TW" altLang="en-US" b="1" dirty="0"/>
          </a:p>
        </p:txBody>
      </p:sp>
      <p:sp>
        <p:nvSpPr>
          <p:cNvPr id="8" name="文字方塊 7"/>
          <p:cNvSpPr txBox="1"/>
          <p:nvPr/>
        </p:nvSpPr>
        <p:spPr>
          <a:xfrm>
            <a:off x="150635" y="1818345"/>
            <a:ext cx="6522995" cy="1477328"/>
          </a:xfrm>
          <a:prstGeom prst="rect">
            <a:avLst/>
          </a:prstGeom>
          <a:noFill/>
        </p:spPr>
        <p:txBody>
          <a:bodyPr wrap="square" rtlCol="0">
            <a:spAutoFit/>
          </a:bodyPr>
          <a:lstStyle/>
          <a:p>
            <a:r>
              <a:rPr lang="zh-TW" altLang="en-US" dirty="0" smtClean="0"/>
              <a:t>輸入編號</a:t>
            </a:r>
            <a:r>
              <a:rPr lang="en-US" altLang="zh-TW" dirty="0" smtClean="0"/>
              <a:t>:</a:t>
            </a:r>
            <a:r>
              <a:rPr lang="zh-TW" altLang="en-US" dirty="0" smtClean="0"/>
              <a:t> </a:t>
            </a:r>
            <a:endParaRPr lang="en-US" altLang="zh-TW" dirty="0"/>
          </a:p>
          <a:p>
            <a:endParaRPr lang="en-US" altLang="zh-TW" dirty="0" smtClean="0"/>
          </a:p>
          <a:p>
            <a:r>
              <a:rPr lang="zh-TW" altLang="en-US" dirty="0" smtClean="0"/>
              <a:t>輸入住戶</a:t>
            </a:r>
            <a:r>
              <a:rPr lang="en-US" altLang="zh-TW" dirty="0" smtClean="0"/>
              <a:t>:</a:t>
            </a:r>
          </a:p>
          <a:p>
            <a:endParaRPr lang="en-US" altLang="zh-TW" dirty="0" smtClean="0"/>
          </a:p>
          <a:p>
            <a:r>
              <a:rPr lang="zh-TW" altLang="en-US" dirty="0" smtClean="0"/>
              <a:t>櫃台負責人</a:t>
            </a:r>
            <a:r>
              <a:rPr lang="en-US" altLang="zh-TW" dirty="0" smtClean="0"/>
              <a:t>:</a:t>
            </a:r>
          </a:p>
        </p:txBody>
      </p:sp>
      <p:sp>
        <p:nvSpPr>
          <p:cNvPr id="38" name="矩形 37"/>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39" name="圖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40" name="圖片 3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41" name="橢圓 40"/>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42" name="矩形 41"/>
          <p:cNvSpPr/>
          <p:nvPr/>
        </p:nvSpPr>
        <p:spPr>
          <a:xfrm>
            <a:off x="740781" y="469750"/>
            <a:ext cx="1415772" cy="461665"/>
          </a:xfrm>
          <a:prstGeom prst="rect">
            <a:avLst/>
          </a:prstGeom>
        </p:spPr>
        <p:txBody>
          <a:bodyPr wrap="none">
            <a:spAutoFit/>
          </a:bodyPr>
          <a:lstStyle/>
          <a:p>
            <a:r>
              <a:rPr lang="zh-TW" altLang="en-US" sz="2400" b="1" dirty="0" smtClean="0">
                <a:solidFill>
                  <a:schemeClr val="bg1"/>
                </a:solidFill>
              </a:rPr>
              <a:t>簽收包裹</a:t>
            </a:r>
            <a:endParaRPr lang="en-US" altLang="zh-TW" sz="2400" b="1" dirty="0" smtClean="0">
              <a:solidFill>
                <a:schemeClr val="bg1"/>
              </a:solidFill>
            </a:endParaRPr>
          </a:p>
        </p:txBody>
      </p:sp>
      <p:sp>
        <p:nvSpPr>
          <p:cNvPr id="44" name="流程圖: 接點 43"/>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接點 44"/>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4481" y="2057517"/>
            <a:ext cx="1549723" cy="1549723"/>
          </a:xfrm>
          <a:prstGeom prst="rect">
            <a:avLst/>
          </a:prstGeom>
        </p:spPr>
      </p:pic>
      <p:sp>
        <p:nvSpPr>
          <p:cNvPr id="21" name="矩形 20">
            <a:hlinkClick r:id="" action="ppaction://hlinkshowjump?jump=previousslide"/>
          </p:cNvPr>
          <p:cNvSpPr/>
          <p:nvPr/>
        </p:nvSpPr>
        <p:spPr>
          <a:xfrm>
            <a:off x="111314" y="8092657"/>
            <a:ext cx="6753767" cy="3979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a:t>確定</a:t>
            </a:r>
          </a:p>
        </p:txBody>
      </p:sp>
      <p:sp>
        <p:nvSpPr>
          <p:cNvPr id="22" name="矩形 21"/>
          <p:cNvSpPr/>
          <p:nvPr/>
        </p:nvSpPr>
        <p:spPr>
          <a:xfrm>
            <a:off x="112724" y="4796731"/>
            <a:ext cx="6697579" cy="433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TW" altLang="en-US" dirty="0" smtClean="0"/>
              <a:t>  </a:t>
            </a:r>
            <a:r>
              <a:rPr lang="zh-TW" altLang="en-US" b="1" dirty="0" smtClean="0"/>
              <a:t>領取人簽名</a:t>
            </a:r>
            <a:r>
              <a:rPr lang="en-US" altLang="zh-TW" b="1" dirty="0" smtClean="0"/>
              <a:t>/</a:t>
            </a:r>
            <a:r>
              <a:rPr lang="zh-TW" altLang="en-US" b="1" dirty="0" smtClean="0"/>
              <a:t>代收人簽名</a:t>
            </a:r>
            <a:endParaRPr lang="zh-TW" altLang="en-US" b="1" dirty="0"/>
          </a:p>
        </p:txBody>
      </p:sp>
      <p:sp>
        <p:nvSpPr>
          <p:cNvPr id="3" name="圓角矩形 2"/>
          <p:cNvSpPr/>
          <p:nvPr/>
        </p:nvSpPr>
        <p:spPr>
          <a:xfrm>
            <a:off x="160421" y="5250722"/>
            <a:ext cx="6642801" cy="2590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solidFill>
                  <a:schemeClr val="bg1">
                    <a:lumMod val="65000"/>
                  </a:schemeClr>
                </a:solidFill>
              </a:rPr>
              <a:t>請在此區塊中簽名</a:t>
            </a:r>
            <a:endParaRPr lang="zh-TW" altLang="en-US" dirty="0">
              <a:solidFill>
                <a:schemeClr val="bg1">
                  <a:lumMod val="65000"/>
                </a:schemeClr>
              </a:solidFill>
            </a:endParaRPr>
          </a:p>
        </p:txBody>
      </p:sp>
      <p:pic>
        <p:nvPicPr>
          <p:cNvPr id="23" name="圖片 22">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8" name="矩形 27"/>
          <p:cNvSpPr/>
          <p:nvPr/>
        </p:nvSpPr>
        <p:spPr>
          <a:xfrm>
            <a:off x="1403652" y="2325929"/>
            <a:ext cx="2679620" cy="407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A</a:t>
            </a:r>
            <a:r>
              <a:rPr lang="zh-TW" altLang="en-US" dirty="0" smtClean="0"/>
              <a:t>棟</a:t>
            </a:r>
            <a:r>
              <a:rPr lang="en-US" altLang="zh-TW" dirty="0" smtClean="0"/>
              <a:t>1</a:t>
            </a:r>
            <a:r>
              <a:rPr lang="zh-TW" altLang="en-US" dirty="0" smtClean="0"/>
              <a:t>號</a:t>
            </a:r>
            <a:r>
              <a:rPr lang="en-US" altLang="zh-TW" dirty="0" smtClean="0"/>
              <a:t>1</a:t>
            </a:r>
            <a:r>
              <a:rPr lang="zh-TW" altLang="en-US" dirty="0" smtClean="0"/>
              <a:t>樓</a:t>
            </a:r>
            <a:endParaRPr lang="zh-TW" altLang="en-US" dirty="0"/>
          </a:p>
        </p:txBody>
      </p:sp>
      <p:sp>
        <p:nvSpPr>
          <p:cNvPr id="29" name="等腰三角形 28"/>
          <p:cNvSpPr/>
          <p:nvPr/>
        </p:nvSpPr>
        <p:spPr>
          <a:xfrm rot="10800000">
            <a:off x="3904815" y="2405827"/>
            <a:ext cx="116429" cy="29713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090087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圖片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 y="352201"/>
            <a:ext cx="6838591" cy="755541"/>
          </a:xfrm>
          <a:prstGeom prst="rect">
            <a:avLst/>
          </a:prstGeom>
        </p:spPr>
      </p:pic>
      <p:sp>
        <p:nvSpPr>
          <p:cNvPr id="3" name="文字方塊 2"/>
          <p:cNvSpPr txBox="1"/>
          <p:nvPr/>
        </p:nvSpPr>
        <p:spPr>
          <a:xfrm>
            <a:off x="0" y="2244410"/>
            <a:ext cx="1507958" cy="461665"/>
          </a:xfrm>
          <a:prstGeom prst="rect">
            <a:avLst/>
          </a:prstGeom>
          <a:noFill/>
        </p:spPr>
        <p:txBody>
          <a:bodyPr wrap="square" rtlCol="0">
            <a:spAutoFit/>
          </a:bodyPr>
          <a:lstStyle/>
          <a:p>
            <a:r>
              <a:rPr lang="en-US" altLang="zh-TW" sz="2400" b="1" dirty="0"/>
              <a:t>2017/12</a:t>
            </a:r>
            <a:endParaRPr lang="zh-TW" altLang="en-US" sz="2400" b="1" dirty="0"/>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21" y="2829171"/>
            <a:ext cx="1525671" cy="1144253"/>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3329" y="2829171"/>
            <a:ext cx="1525671" cy="1144253"/>
          </a:xfrm>
          <a:prstGeom prst="rect">
            <a:avLst/>
          </a:prstGeom>
        </p:spPr>
      </p:pic>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6237" y="2829170"/>
            <a:ext cx="1708751" cy="1144253"/>
          </a:xfrm>
          <a:prstGeom prst="rect">
            <a:avLst/>
          </a:prstGeom>
        </p:spPr>
      </p:pic>
      <p:pic>
        <p:nvPicPr>
          <p:cNvPr id="9" name="圖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033" y="4109154"/>
            <a:ext cx="1568446" cy="1144253"/>
          </a:xfrm>
          <a:prstGeom prst="rect">
            <a:avLst/>
          </a:prstGeom>
        </p:spPr>
      </p:pic>
      <p:sp>
        <p:nvSpPr>
          <p:cNvPr id="10" name="文字方塊 9"/>
          <p:cNvSpPr txBox="1"/>
          <p:nvPr/>
        </p:nvSpPr>
        <p:spPr>
          <a:xfrm>
            <a:off x="1686092" y="1860884"/>
            <a:ext cx="184731" cy="369332"/>
          </a:xfrm>
          <a:prstGeom prst="rect">
            <a:avLst/>
          </a:prstGeom>
          <a:noFill/>
        </p:spPr>
        <p:txBody>
          <a:bodyPr wrap="none" rtlCol="0">
            <a:spAutoFit/>
          </a:bodyPr>
          <a:lstStyle/>
          <a:p>
            <a:endParaRPr lang="zh-TW" altLang="en-US" dirty="0"/>
          </a:p>
        </p:txBody>
      </p:sp>
      <p:sp>
        <p:nvSpPr>
          <p:cNvPr id="22" name="文字方塊 21"/>
          <p:cNvSpPr txBox="1"/>
          <p:nvPr/>
        </p:nvSpPr>
        <p:spPr>
          <a:xfrm>
            <a:off x="0" y="5390697"/>
            <a:ext cx="1507958" cy="461665"/>
          </a:xfrm>
          <a:prstGeom prst="rect">
            <a:avLst/>
          </a:prstGeom>
          <a:noFill/>
        </p:spPr>
        <p:txBody>
          <a:bodyPr wrap="square" rtlCol="0">
            <a:spAutoFit/>
          </a:bodyPr>
          <a:lstStyle/>
          <a:p>
            <a:r>
              <a:rPr lang="en-US" altLang="zh-TW" sz="2400" b="1" dirty="0"/>
              <a:t>2017/11</a:t>
            </a:r>
            <a:endParaRPr lang="zh-TW" altLang="en-US" sz="2400" b="1" dirty="0"/>
          </a:p>
        </p:txBody>
      </p:sp>
      <p:pic>
        <p:nvPicPr>
          <p:cNvPr id="23" name="圖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21" y="5852361"/>
            <a:ext cx="1525671" cy="1144253"/>
          </a:xfrm>
          <a:prstGeom prst="rect">
            <a:avLst/>
          </a:prstGeom>
        </p:spPr>
      </p:pic>
      <p:pic>
        <p:nvPicPr>
          <p:cNvPr id="24" name="圖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3329" y="5852361"/>
            <a:ext cx="1525671" cy="1144253"/>
          </a:xfrm>
          <a:prstGeom prst="rect">
            <a:avLst/>
          </a:prstGeom>
        </p:spPr>
      </p:pic>
      <p:pic>
        <p:nvPicPr>
          <p:cNvPr id="29" name="圖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6237" y="5852360"/>
            <a:ext cx="1708751" cy="1144253"/>
          </a:xfrm>
          <a:prstGeom prst="rect">
            <a:avLst/>
          </a:prstGeom>
        </p:spPr>
      </p:pic>
      <p:pic>
        <p:nvPicPr>
          <p:cNvPr id="31" name="圖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033" y="7132344"/>
            <a:ext cx="1568446" cy="1144253"/>
          </a:xfrm>
          <a:prstGeom prst="rect">
            <a:avLst/>
          </a:prstGeom>
        </p:spPr>
      </p:pic>
      <p:sp>
        <p:nvSpPr>
          <p:cNvPr id="32" name="文字方塊 31"/>
          <p:cNvSpPr txBox="1"/>
          <p:nvPr/>
        </p:nvSpPr>
        <p:spPr>
          <a:xfrm>
            <a:off x="16042" y="8348062"/>
            <a:ext cx="1507958" cy="461665"/>
          </a:xfrm>
          <a:prstGeom prst="rect">
            <a:avLst/>
          </a:prstGeom>
          <a:noFill/>
        </p:spPr>
        <p:txBody>
          <a:bodyPr wrap="square" rtlCol="0">
            <a:spAutoFit/>
          </a:bodyPr>
          <a:lstStyle/>
          <a:p>
            <a:r>
              <a:rPr lang="en-US" altLang="zh-TW" sz="2400" b="1" dirty="0"/>
              <a:t>2017/10</a:t>
            </a:r>
            <a:endParaRPr lang="zh-TW" altLang="en-US" sz="2400" b="1" dirty="0"/>
          </a:p>
        </p:txBody>
      </p:sp>
      <p:pic>
        <p:nvPicPr>
          <p:cNvPr id="27" name="圖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3548" y="7580017"/>
            <a:ext cx="921027" cy="1229710"/>
          </a:xfrm>
          <a:prstGeom prst="rect">
            <a:avLst/>
          </a:prstGeom>
        </p:spPr>
      </p:pic>
      <p:pic>
        <p:nvPicPr>
          <p:cNvPr id="2" name="圖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4975" y="1486875"/>
            <a:ext cx="1219200" cy="1219200"/>
          </a:xfrm>
          <a:prstGeom prst="rect">
            <a:avLst/>
          </a:prstGeom>
        </p:spPr>
      </p:pic>
      <p:pic>
        <p:nvPicPr>
          <p:cNvPr id="68" name="pasted-image.pdf"/>
          <p:cNvPicPr>
            <a:picLocks noChangeAspect="1"/>
          </p:cNvPicPr>
          <p:nvPr/>
        </p:nvPicPr>
        <p:blipFill>
          <a:blip r:embed="rId9">
            <a:extLst/>
          </a:blip>
          <a:stretch>
            <a:fillRect/>
          </a:stretch>
        </p:blipFill>
        <p:spPr>
          <a:xfrm>
            <a:off x="-18647" y="-5004"/>
            <a:ext cx="6876647" cy="358198"/>
          </a:xfrm>
          <a:prstGeom prst="rect">
            <a:avLst/>
          </a:prstGeom>
          <a:ln w="3175">
            <a:miter lim="400000"/>
          </a:ln>
        </p:spPr>
      </p:pic>
      <p:pic>
        <p:nvPicPr>
          <p:cNvPr id="69" name="圖片 68">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70" name="橢圓 69"/>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71" name="矩形 70"/>
          <p:cNvSpPr/>
          <p:nvPr/>
        </p:nvSpPr>
        <p:spPr>
          <a:xfrm flipV="1">
            <a:off x="1989826" y="1638909"/>
            <a:ext cx="1665069" cy="1286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72" name="矩形 71"/>
          <p:cNvSpPr/>
          <p:nvPr/>
        </p:nvSpPr>
        <p:spPr>
          <a:xfrm>
            <a:off x="760863" y="451668"/>
            <a:ext cx="1415772" cy="461665"/>
          </a:xfrm>
          <a:prstGeom prst="rect">
            <a:avLst/>
          </a:prstGeom>
        </p:spPr>
        <p:txBody>
          <a:bodyPr wrap="none">
            <a:spAutoFit/>
          </a:bodyPr>
          <a:lstStyle/>
          <a:p>
            <a:r>
              <a:rPr lang="zh-TW" altLang="en-US" sz="2400" b="1" dirty="0" smtClean="0">
                <a:solidFill>
                  <a:schemeClr val="bg1"/>
                </a:solidFill>
              </a:rPr>
              <a:t>晶華社區</a:t>
            </a:r>
            <a:endParaRPr lang="en-US" altLang="zh-TW" sz="2400" b="1" dirty="0" smtClean="0">
              <a:solidFill>
                <a:schemeClr val="bg1"/>
              </a:solidFill>
            </a:endParaRPr>
          </a:p>
        </p:txBody>
      </p:sp>
      <p:pic>
        <p:nvPicPr>
          <p:cNvPr id="73" name="圖片 72">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74" name="流程圖: 程序 73"/>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流程圖: 程序 74"/>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流程圖: 程序 75"/>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2044785" y="1108747"/>
            <a:ext cx="1989221" cy="461665"/>
          </a:xfrm>
          <a:prstGeom prst="rect">
            <a:avLst/>
          </a:prstGeom>
        </p:spPr>
        <p:txBody>
          <a:bodyPr wrap="square">
            <a:spAutoFit/>
          </a:bodyPr>
          <a:lstStyle/>
          <a:p>
            <a:r>
              <a:rPr lang="zh-TW" altLang="en-US" sz="2400" b="1" dirty="0" smtClean="0"/>
              <a:t>社區相簿</a:t>
            </a:r>
            <a:endParaRPr lang="en-US" altLang="zh-TW" sz="2400" b="1" dirty="0" smtClean="0"/>
          </a:p>
        </p:txBody>
      </p:sp>
      <p:sp>
        <p:nvSpPr>
          <p:cNvPr id="78" name="矩形 77"/>
          <p:cNvSpPr/>
          <p:nvPr/>
        </p:nvSpPr>
        <p:spPr>
          <a:xfrm>
            <a:off x="-33965" y="1106586"/>
            <a:ext cx="1989221" cy="461665"/>
          </a:xfrm>
          <a:prstGeom prst="rect">
            <a:avLst/>
          </a:prstGeom>
        </p:spPr>
        <p:txBody>
          <a:bodyPr wrap="square">
            <a:spAutoFit/>
          </a:bodyPr>
          <a:lstStyle/>
          <a:p>
            <a:r>
              <a:rPr lang="zh-TW" altLang="en-US" sz="2400" b="1" dirty="0" smtClean="0"/>
              <a:t> 社區討論區</a:t>
            </a:r>
            <a:endParaRPr lang="en-US" altLang="zh-TW" sz="2400" b="1" dirty="0" smtClean="0"/>
          </a:p>
        </p:txBody>
      </p:sp>
    </p:spTree>
    <p:extLst>
      <p:ext uri="{BB962C8B-B14F-4D97-AF65-F5344CB8AC3E}">
        <p14:creationId xmlns:p14="http://schemas.microsoft.com/office/powerpoint/2010/main" val="2376069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圖片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 y="352201"/>
            <a:ext cx="6838591" cy="755541"/>
          </a:xfrm>
          <a:prstGeom prst="rect">
            <a:avLst/>
          </a:prstGeom>
        </p:spPr>
      </p:pic>
      <p:sp>
        <p:nvSpPr>
          <p:cNvPr id="10" name="文字方塊 9"/>
          <p:cNvSpPr txBox="1"/>
          <p:nvPr/>
        </p:nvSpPr>
        <p:spPr>
          <a:xfrm>
            <a:off x="1686092" y="1860884"/>
            <a:ext cx="184731" cy="369332"/>
          </a:xfrm>
          <a:prstGeom prst="rect">
            <a:avLst/>
          </a:prstGeom>
          <a:noFill/>
        </p:spPr>
        <p:txBody>
          <a:bodyPr wrap="none" rtlCol="0">
            <a:spAutoFit/>
          </a:bodyPr>
          <a:lstStyle/>
          <a:p>
            <a:endParaRPr lang="zh-TW" altLang="en-US" dirty="0"/>
          </a:p>
        </p:txBody>
      </p:sp>
      <p:pic>
        <p:nvPicPr>
          <p:cNvPr id="68" name="pasted-image.pdf"/>
          <p:cNvPicPr>
            <a:picLocks noChangeAspect="1"/>
          </p:cNvPicPr>
          <p:nvPr/>
        </p:nvPicPr>
        <p:blipFill>
          <a:blip r:embed="rId3">
            <a:extLst/>
          </a:blip>
          <a:stretch>
            <a:fillRect/>
          </a:stretch>
        </p:blipFill>
        <p:spPr>
          <a:xfrm>
            <a:off x="-18647" y="-5004"/>
            <a:ext cx="6876647" cy="358198"/>
          </a:xfrm>
          <a:prstGeom prst="rect">
            <a:avLst/>
          </a:prstGeom>
          <a:ln w="3175">
            <a:miter lim="400000"/>
          </a:ln>
        </p:spPr>
      </p:pic>
      <p:pic>
        <p:nvPicPr>
          <p:cNvPr id="69" name="圖片 6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70" name="橢圓 69"/>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72" name="矩形 71"/>
          <p:cNvSpPr/>
          <p:nvPr/>
        </p:nvSpPr>
        <p:spPr>
          <a:xfrm>
            <a:off x="760863" y="451668"/>
            <a:ext cx="1415772" cy="461665"/>
          </a:xfrm>
          <a:prstGeom prst="rect">
            <a:avLst/>
          </a:prstGeom>
        </p:spPr>
        <p:txBody>
          <a:bodyPr wrap="none">
            <a:spAutoFit/>
          </a:bodyPr>
          <a:lstStyle/>
          <a:p>
            <a:r>
              <a:rPr lang="zh-TW" altLang="en-US" sz="2400" b="1" dirty="0" smtClean="0">
                <a:solidFill>
                  <a:schemeClr val="bg1"/>
                </a:solidFill>
              </a:rPr>
              <a:t>新增</a:t>
            </a:r>
            <a:r>
              <a:rPr lang="zh-TW" altLang="en-US" sz="2400" b="1" dirty="0">
                <a:solidFill>
                  <a:schemeClr val="bg1"/>
                </a:solidFill>
              </a:rPr>
              <a:t>相簿</a:t>
            </a:r>
            <a:endParaRPr lang="en-US" altLang="zh-TW" sz="2400" b="1" dirty="0" smtClean="0">
              <a:solidFill>
                <a:schemeClr val="bg1"/>
              </a:solidFill>
            </a:endParaRPr>
          </a:p>
        </p:txBody>
      </p:sp>
      <p:sp>
        <p:nvSpPr>
          <p:cNvPr id="74" name="流程圖: 程序 73"/>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流程圖: 程序 74"/>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流程圖: 程序 75"/>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pic>
        <p:nvPicPr>
          <p:cNvPr id="4" name="圖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6274" y="4110832"/>
            <a:ext cx="2343150" cy="1657350"/>
          </a:xfrm>
          <a:prstGeom prst="rect">
            <a:avLst/>
          </a:prstGeom>
        </p:spPr>
      </p:pic>
      <p:sp>
        <p:nvSpPr>
          <p:cNvPr id="5" name="文字方塊 4"/>
          <p:cNvSpPr txBox="1"/>
          <p:nvPr/>
        </p:nvSpPr>
        <p:spPr>
          <a:xfrm>
            <a:off x="253964" y="2187444"/>
            <a:ext cx="3592822" cy="646331"/>
          </a:xfrm>
          <a:prstGeom prst="rect">
            <a:avLst/>
          </a:prstGeom>
          <a:noFill/>
        </p:spPr>
        <p:txBody>
          <a:bodyPr wrap="square" rtlCol="0">
            <a:spAutoFit/>
          </a:bodyPr>
          <a:lstStyle/>
          <a:p>
            <a:r>
              <a:rPr lang="zh-TW" altLang="en-US" sz="3600" dirty="0" smtClean="0"/>
              <a:t>相簿名稱 </a:t>
            </a:r>
            <a:r>
              <a:rPr lang="en-US" altLang="zh-TW" sz="3600" dirty="0" smtClean="0"/>
              <a:t>:</a:t>
            </a:r>
            <a:r>
              <a:rPr lang="zh-TW" altLang="en-US" sz="3600" dirty="0" smtClean="0"/>
              <a:t> </a:t>
            </a:r>
            <a:endParaRPr lang="zh-TW" altLang="en-US" sz="3600" dirty="0"/>
          </a:p>
        </p:txBody>
      </p:sp>
    </p:spTree>
    <p:extLst>
      <p:ext uri="{BB962C8B-B14F-4D97-AF65-F5344CB8AC3E}">
        <p14:creationId xmlns:p14="http://schemas.microsoft.com/office/powerpoint/2010/main" val="403943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sp>
        <p:nvSpPr>
          <p:cNvPr id="3" name="文字方塊 2"/>
          <p:cNvSpPr txBox="1"/>
          <p:nvPr/>
        </p:nvSpPr>
        <p:spPr>
          <a:xfrm>
            <a:off x="0" y="2244410"/>
            <a:ext cx="1507958" cy="461665"/>
          </a:xfrm>
          <a:prstGeom prst="rect">
            <a:avLst/>
          </a:prstGeom>
          <a:noFill/>
        </p:spPr>
        <p:txBody>
          <a:bodyPr wrap="square" rtlCol="0">
            <a:spAutoFit/>
          </a:bodyPr>
          <a:lstStyle/>
          <a:p>
            <a:r>
              <a:rPr lang="en-US" altLang="zh-TW" sz="2400" b="1" dirty="0"/>
              <a:t>2017/12</a:t>
            </a:r>
            <a:endParaRPr lang="zh-TW" altLang="en-US" sz="2400" b="1" dirty="0"/>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33" y="2829170"/>
            <a:ext cx="1708751" cy="1144253"/>
          </a:xfrm>
          <a:prstGeom prst="rect">
            <a:avLst/>
          </a:prstGeom>
        </p:spPr>
      </p:pic>
      <p:sp>
        <p:nvSpPr>
          <p:cNvPr id="10" name="文字方塊 9"/>
          <p:cNvSpPr txBox="1"/>
          <p:nvPr/>
        </p:nvSpPr>
        <p:spPr>
          <a:xfrm>
            <a:off x="1686092" y="1860884"/>
            <a:ext cx="184731" cy="369332"/>
          </a:xfrm>
          <a:prstGeom prst="rect">
            <a:avLst/>
          </a:prstGeom>
          <a:noFill/>
        </p:spPr>
        <p:txBody>
          <a:bodyPr wrap="none" rtlCol="0">
            <a:spAutoFit/>
          </a:bodyPr>
          <a:lstStyle/>
          <a:p>
            <a:endParaRPr lang="zh-TW" altLang="en-US" dirty="0"/>
          </a:p>
        </p:txBody>
      </p:sp>
      <p:sp>
        <p:nvSpPr>
          <p:cNvPr id="22" name="文字方塊 21"/>
          <p:cNvSpPr txBox="1"/>
          <p:nvPr/>
        </p:nvSpPr>
        <p:spPr>
          <a:xfrm>
            <a:off x="0" y="5390697"/>
            <a:ext cx="1507958" cy="461665"/>
          </a:xfrm>
          <a:prstGeom prst="rect">
            <a:avLst/>
          </a:prstGeom>
          <a:noFill/>
        </p:spPr>
        <p:txBody>
          <a:bodyPr wrap="square" rtlCol="0">
            <a:spAutoFit/>
          </a:bodyPr>
          <a:lstStyle/>
          <a:p>
            <a:r>
              <a:rPr lang="en-US" altLang="zh-TW" sz="2400" b="1" dirty="0"/>
              <a:t>2017/11</a:t>
            </a:r>
            <a:endParaRPr lang="zh-TW" altLang="en-US" sz="2400" b="1" dirty="0"/>
          </a:p>
        </p:txBody>
      </p:sp>
      <p:pic>
        <p:nvPicPr>
          <p:cNvPr id="24" name="圖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10" y="5852362"/>
            <a:ext cx="1525671" cy="1144253"/>
          </a:xfrm>
          <a:prstGeom prst="rect">
            <a:avLst/>
          </a:prstGeom>
        </p:spPr>
      </p:pic>
      <p:sp>
        <p:nvSpPr>
          <p:cNvPr id="32" name="文字方塊 31"/>
          <p:cNvSpPr txBox="1"/>
          <p:nvPr/>
        </p:nvSpPr>
        <p:spPr>
          <a:xfrm>
            <a:off x="16042" y="8348062"/>
            <a:ext cx="1507958" cy="461665"/>
          </a:xfrm>
          <a:prstGeom prst="rect">
            <a:avLst/>
          </a:prstGeom>
          <a:noFill/>
        </p:spPr>
        <p:txBody>
          <a:bodyPr wrap="square" rtlCol="0">
            <a:spAutoFit/>
          </a:bodyPr>
          <a:lstStyle/>
          <a:p>
            <a:r>
              <a:rPr lang="en-US" altLang="zh-TW" sz="2400" b="1" dirty="0"/>
              <a:t>2017/10</a:t>
            </a:r>
            <a:endParaRPr lang="zh-TW" altLang="en-US" sz="2400" b="1" dirty="0"/>
          </a:p>
        </p:txBody>
      </p:sp>
      <p:sp>
        <p:nvSpPr>
          <p:cNvPr id="34" name="矩形 33"/>
          <p:cNvSpPr/>
          <p:nvPr/>
        </p:nvSpPr>
        <p:spPr>
          <a:xfrm>
            <a:off x="0" y="358225"/>
            <a:ext cx="6858000" cy="73795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35" name="圖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08" y="352201"/>
            <a:ext cx="6838591" cy="755541"/>
          </a:xfrm>
          <a:prstGeom prst="rect">
            <a:avLst/>
          </a:prstGeom>
        </p:spPr>
      </p:pic>
      <p:pic>
        <p:nvPicPr>
          <p:cNvPr id="36" name="圖片 35">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5150" y="477754"/>
            <a:ext cx="576271" cy="576271"/>
          </a:xfrm>
          <a:prstGeom prst="rect">
            <a:avLst/>
          </a:prstGeom>
        </p:spPr>
      </p:pic>
      <p:sp>
        <p:nvSpPr>
          <p:cNvPr id="37" name="橢圓 36"/>
          <p:cNvSpPr/>
          <p:nvPr/>
        </p:nvSpPr>
        <p:spPr>
          <a:xfrm>
            <a:off x="5929251" y="378574"/>
            <a:ext cx="323054"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38" name="矩形 37"/>
          <p:cNvSpPr/>
          <p:nvPr/>
        </p:nvSpPr>
        <p:spPr>
          <a:xfrm>
            <a:off x="740781" y="469750"/>
            <a:ext cx="800219" cy="461665"/>
          </a:xfrm>
          <a:prstGeom prst="rect">
            <a:avLst/>
          </a:prstGeom>
        </p:spPr>
        <p:txBody>
          <a:bodyPr wrap="none">
            <a:spAutoFit/>
          </a:bodyPr>
          <a:lstStyle/>
          <a:p>
            <a:r>
              <a:rPr lang="zh-TW" altLang="en-US" sz="2400" b="1" dirty="0">
                <a:solidFill>
                  <a:schemeClr val="bg1"/>
                </a:solidFill>
              </a:rPr>
              <a:t>相簿</a:t>
            </a:r>
            <a:endParaRPr lang="en-US" altLang="zh-TW" sz="2400" b="1" dirty="0">
              <a:solidFill>
                <a:schemeClr val="bg1"/>
              </a:solidFill>
            </a:endParaRPr>
          </a:p>
        </p:txBody>
      </p:sp>
      <p:pic>
        <p:nvPicPr>
          <p:cNvPr id="39" name="圖片 38">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10" y="412446"/>
            <a:ext cx="576271" cy="576271"/>
          </a:xfrm>
          <a:prstGeom prst="rect">
            <a:avLst/>
          </a:prstGeom>
        </p:spPr>
      </p:pic>
      <p:sp>
        <p:nvSpPr>
          <p:cNvPr id="40" name="流程圖: 接點 39"/>
          <p:cNvSpPr/>
          <p:nvPr/>
        </p:nvSpPr>
        <p:spPr>
          <a:xfrm flipH="1" flipV="1">
            <a:off x="6468292" y="84826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流程圖: 接點 40"/>
          <p:cNvSpPr/>
          <p:nvPr/>
        </p:nvSpPr>
        <p:spPr>
          <a:xfrm flipH="1" flipV="1">
            <a:off x="6468292" y="697780"/>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流程圖: 接點 41"/>
          <p:cNvSpPr/>
          <p:nvPr/>
        </p:nvSpPr>
        <p:spPr>
          <a:xfrm flipH="1" flipV="1">
            <a:off x="6468292" y="552387"/>
            <a:ext cx="120770" cy="12173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0" y="1095599"/>
            <a:ext cx="6858000" cy="457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pic>
        <p:nvPicPr>
          <p:cNvPr id="25" name="圖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408" y="8809727"/>
            <a:ext cx="1568446" cy="1144253"/>
          </a:xfrm>
          <a:prstGeom prst="rect">
            <a:avLst/>
          </a:prstGeom>
        </p:spPr>
      </p:pic>
      <p:pic>
        <p:nvPicPr>
          <p:cNvPr id="26" name="圖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94845" y="3156935"/>
            <a:ext cx="590205" cy="488722"/>
          </a:xfrm>
          <a:prstGeom prst="rect">
            <a:avLst/>
          </a:prstGeom>
        </p:spPr>
      </p:pic>
      <p:pic>
        <p:nvPicPr>
          <p:cNvPr id="27" name="圖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3211" y="6180127"/>
            <a:ext cx="590205" cy="488722"/>
          </a:xfrm>
          <a:prstGeom prst="rect">
            <a:avLst/>
          </a:prstGeom>
        </p:spPr>
      </p:pic>
      <p:pic>
        <p:nvPicPr>
          <p:cNvPr id="28" name="圖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86092" y="8899639"/>
            <a:ext cx="590205" cy="488722"/>
          </a:xfrm>
          <a:prstGeom prst="rect">
            <a:avLst/>
          </a:prstGeom>
        </p:spPr>
      </p:pic>
      <p:pic>
        <p:nvPicPr>
          <p:cNvPr id="33" name="圖片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83548" y="7580017"/>
            <a:ext cx="921027" cy="1229710"/>
          </a:xfrm>
          <a:prstGeom prst="rect">
            <a:avLst/>
          </a:prstGeom>
        </p:spPr>
      </p:pic>
    </p:spTree>
    <p:extLst>
      <p:ext uri="{BB962C8B-B14F-4D97-AF65-F5344CB8AC3E}">
        <p14:creationId xmlns:p14="http://schemas.microsoft.com/office/powerpoint/2010/main" val="3738183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3">
            <a:extLst/>
          </a:blip>
          <a:stretch>
            <a:fillRect/>
          </a:stretch>
        </p:blipFill>
        <p:spPr>
          <a:xfrm>
            <a:off x="-18647" y="-5004"/>
            <a:ext cx="6876647" cy="358198"/>
          </a:xfrm>
          <a:prstGeom prst="rect">
            <a:avLst/>
          </a:prstGeom>
          <a:ln w="3175">
            <a:miter lim="400000"/>
          </a:ln>
        </p:spPr>
      </p:pic>
      <p:pic>
        <p:nvPicPr>
          <p:cNvPr id="137" name="圖片 136">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0638" y="408334"/>
            <a:ext cx="581679" cy="576271"/>
          </a:xfrm>
          <a:prstGeom prst="rect">
            <a:avLst/>
          </a:prstGeom>
        </p:spPr>
      </p:pic>
      <p:sp>
        <p:nvSpPr>
          <p:cNvPr id="138" name="橢圓 137"/>
          <p:cNvSpPr/>
          <p:nvPr/>
        </p:nvSpPr>
        <p:spPr>
          <a:xfrm>
            <a:off x="5699870" y="355580"/>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34" name="矩形 33">
            <a:hlinkClick r:id="rId6" action="ppaction://hlinksldjump"/>
          </p:cNvPr>
          <p:cNvSpPr/>
          <p:nvPr/>
        </p:nvSpPr>
        <p:spPr>
          <a:xfrm>
            <a:off x="321903" y="1031731"/>
            <a:ext cx="800219" cy="461665"/>
          </a:xfrm>
          <a:prstGeom prst="rect">
            <a:avLst/>
          </a:prstGeom>
        </p:spPr>
        <p:txBody>
          <a:bodyPr wrap="none">
            <a:spAutoFit/>
          </a:bodyPr>
          <a:lstStyle/>
          <a:p>
            <a:r>
              <a:rPr lang="zh-TW" altLang="en-US" sz="2400" b="1" dirty="0" smtClean="0"/>
              <a:t>首頁</a:t>
            </a:r>
            <a:endParaRPr lang="en-US" altLang="zh-TW" sz="2400" b="1" dirty="0" smtClean="0"/>
          </a:p>
        </p:txBody>
      </p:sp>
      <p:sp>
        <p:nvSpPr>
          <p:cNvPr id="44" name="矩形 43"/>
          <p:cNvSpPr/>
          <p:nvPr/>
        </p:nvSpPr>
        <p:spPr>
          <a:xfrm flipV="1">
            <a:off x="1642975" y="1579908"/>
            <a:ext cx="1946990" cy="45719"/>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solidFill>
                <a:schemeClr val="bg1"/>
              </a:solidFill>
            </a:endParaRPr>
          </a:p>
        </p:txBody>
      </p:sp>
      <p:sp>
        <p:nvSpPr>
          <p:cNvPr id="86" name="矩形 85">
            <a:hlinkClick r:id="rId7" action="ppaction://hlinksldjump"/>
          </p:cNvPr>
          <p:cNvSpPr/>
          <p:nvPr/>
        </p:nvSpPr>
        <p:spPr>
          <a:xfrm>
            <a:off x="1558640" y="1036430"/>
            <a:ext cx="2031325" cy="461665"/>
          </a:xfrm>
          <a:prstGeom prst="rect">
            <a:avLst/>
          </a:prstGeom>
        </p:spPr>
        <p:txBody>
          <a:bodyPr wrap="none">
            <a:spAutoFit/>
          </a:bodyPr>
          <a:lstStyle/>
          <a:p>
            <a:r>
              <a:rPr lang="zh-TW" altLang="en-US" sz="2400" b="1" dirty="0"/>
              <a:t>住戶資料管理</a:t>
            </a:r>
            <a:endParaRPr lang="en-US" altLang="zh-TW" sz="2400" b="1" dirty="0" smtClean="0"/>
          </a:p>
        </p:txBody>
      </p:sp>
      <p:sp>
        <p:nvSpPr>
          <p:cNvPr id="89" name="矩形 88">
            <a:hlinkClick r:id="rId8" action="ppaction://hlinksldjump"/>
          </p:cNvPr>
          <p:cNvSpPr/>
          <p:nvPr/>
        </p:nvSpPr>
        <p:spPr>
          <a:xfrm>
            <a:off x="3785680" y="1005785"/>
            <a:ext cx="1415772" cy="461665"/>
          </a:xfrm>
          <a:prstGeom prst="rect">
            <a:avLst/>
          </a:prstGeom>
        </p:spPr>
        <p:txBody>
          <a:bodyPr wrap="none">
            <a:spAutoFit/>
          </a:bodyPr>
          <a:lstStyle/>
          <a:p>
            <a:r>
              <a:rPr lang="zh-TW" altLang="en-US" sz="2400" b="1" dirty="0"/>
              <a:t>包裹管理</a:t>
            </a:r>
            <a:endParaRPr lang="en-US" altLang="zh-TW" sz="2400" b="1" dirty="0" smtClean="0"/>
          </a:p>
        </p:txBody>
      </p:sp>
      <p:sp>
        <p:nvSpPr>
          <p:cNvPr id="114" name="矩形 113">
            <a:hlinkClick r:id="rId9" action="ppaction://hlinksldjump"/>
          </p:cNvPr>
          <p:cNvSpPr/>
          <p:nvPr/>
        </p:nvSpPr>
        <p:spPr>
          <a:xfrm>
            <a:off x="5292362" y="1004346"/>
            <a:ext cx="1415772" cy="461665"/>
          </a:xfrm>
          <a:prstGeom prst="rect">
            <a:avLst/>
          </a:prstGeom>
        </p:spPr>
        <p:txBody>
          <a:bodyPr wrap="none">
            <a:spAutoFit/>
          </a:bodyPr>
          <a:lstStyle/>
          <a:p>
            <a:r>
              <a:rPr lang="zh-TW" altLang="en-US" sz="2400" b="1" dirty="0" smtClean="0"/>
              <a:t>我的訊息</a:t>
            </a:r>
            <a:endParaRPr lang="en-US" altLang="zh-TW" sz="2400" b="1" dirty="0" smtClean="0"/>
          </a:p>
        </p:txBody>
      </p:sp>
      <p:sp>
        <p:nvSpPr>
          <p:cNvPr id="144" name="矩形 143"/>
          <p:cNvSpPr/>
          <p:nvPr/>
        </p:nvSpPr>
        <p:spPr>
          <a:xfrm>
            <a:off x="760863" y="451668"/>
            <a:ext cx="1415772" cy="461665"/>
          </a:xfrm>
          <a:prstGeom prst="rect">
            <a:avLst/>
          </a:prstGeom>
        </p:spPr>
        <p:txBody>
          <a:bodyPr wrap="none">
            <a:spAutoFit/>
          </a:bodyPr>
          <a:lstStyle/>
          <a:p>
            <a:r>
              <a:rPr lang="zh-TW" altLang="en-US" sz="2400" b="1" dirty="0" smtClean="0"/>
              <a:t>晶華社區</a:t>
            </a:r>
            <a:endParaRPr lang="en-US" altLang="zh-TW" sz="2400" b="1" dirty="0" smtClean="0"/>
          </a:p>
        </p:txBody>
      </p:sp>
      <p:pic>
        <p:nvPicPr>
          <p:cNvPr id="147" name="圖片 146">
            <a:hlinkClick r:id="rId8"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182" y="408436"/>
            <a:ext cx="581679" cy="576271"/>
          </a:xfrm>
          <a:prstGeom prst="rect">
            <a:avLst/>
          </a:prstGeom>
        </p:spPr>
      </p:pic>
      <p:sp>
        <p:nvSpPr>
          <p:cNvPr id="66" name="流程圖: 程序 65">
            <a:hlinkClick r:id="rId10" action="ppaction://hlinksldjump"/>
          </p:cNvPr>
          <p:cNvSpPr/>
          <p:nvPr/>
        </p:nvSpPr>
        <p:spPr>
          <a:xfrm>
            <a:off x="6302568" y="596517"/>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程序 66">
            <a:hlinkClick r:id="rId10" action="ppaction://hlinksldjump"/>
          </p:cNvPr>
          <p:cNvSpPr/>
          <p:nvPr/>
        </p:nvSpPr>
        <p:spPr>
          <a:xfrm>
            <a:off x="6302568" y="705244"/>
            <a:ext cx="391886" cy="5805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流程圖: 程序 67">
            <a:hlinkClick r:id="rId10" action="ppaction://hlinksldjump"/>
          </p:cNvPr>
          <p:cNvSpPr/>
          <p:nvPr/>
        </p:nvSpPr>
        <p:spPr>
          <a:xfrm>
            <a:off x="6302568" y="820631"/>
            <a:ext cx="391886" cy="56402"/>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圓角矩形 1"/>
          <p:cNvSpPr/>
          <p:nvPr/>
        </p:nvSpPr>
        <p:spPr>
          <a:xfrm>
            <a:off x="1340069" y="2065283"/>
            <a:ext cx="3952293" cy="15292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32" name="圓角矩形 31"/>
          <p:cNvSpPr/>
          <p:nvPr/>
        </p:nvSpPr>
        <p:spPr>
          <a:xfrm>
            <a:off x="1340067" y="4393324"/>
            <a:ext cx="3952293" cy="15292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33" name="圓角矩形 32"/>
          <p:cNvSpPr/>
          <p:nvPr/>
        </p:nvSpPr>
        <p:spPr>
          <a:xfrm>
            <a:off x="1340068" y="6689834"/>
            <a:ext cx="3952293" cy="15292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3" name="文字方塊 2"/>
          <p:cNvSpPr txBox="1"/>
          <p:nvPr/>
        </p:nvSpPr>
        <p:spPr>
          <a:xfrm>
            <a:off x="2068657" y="2459421"/>
            <a:ext cx="2850591" cy="769441"/>
          </a:xfrm>
          <a:prstGeom prst="rect">
            <a:avLst/>
          </a:prstGeom>
          <a:noFill/>
        </p:spPr>
        <p:txBody>
          <a:bodyPr wrap="square" rtlCol="0">
            <a:spAutoFit/>
          </a:bodyPr>
          <a:lstStyle/>
          <a:p>
            <a:r>
              <a:rPr lang="zh-TW" altLang="en-US" sz="4400" b="1" dirty="0" smtClean="0"/>
              <a:t>新增住戶</a:t>
            </a:r>
            <a:endParaRPr lang="zh-TW" altLang="en-US" sz="4400" b="1" dirty="0"/>
          </a:p>
        </p:txBody>
      </p:sp>
      <p:sp>
        <p:nvSpPr>
          <p:cNvPr id="35" name="文字方塊 34"/>
          <p:cNvSpPr txBox="1"/>
          <p:nvPr/>
        </p:nvSpPr>
        <p:spPr>
          <a:xfrm>
            <a:off x="1890917" y="4773230"/>
            <a:ext cx="2850591" cy="769441"/>
          </a:xfrm>
          <a:prstGeom prst="rect">
            <a:avLst/>
          </a:prstGeom>
          <a:noFill/>
        </p:spPr>
        <p:txBody>
          <a:bodyPr wrap="square" rtlCol="0">
            <a:spAutoFit/>
          </a:bodyPr>
          <a:lstStyle/>
          <a:p>
            <a:r>
              <a:rPr lang="zh-TW" altLang="en-US" sz="4400" b="1" dirty="0"/>
              <a:t>刪除</a:t>
            </a:r>
            <a:r>
              <a:rPr lang="zh-TW" altLang="en-US" sz="4400" b="1" dirty="0" smtClean="0"/>
              <a:t>住戶</a:t>
            </a:r>
            <a:endParaRPr lang="zh-TW" altLang="en-US" sz="4400" b="1" dirty="0"/>
          </a:p>
        </p:txBody>
      </p:sp>
      <p:sp>
        <p:nvSpPr>
          <p:cNvPr id="37" name="文字方塊 36"/>
          <p:cNvSpPr txBox="1"/>
          <p:nvPr/>
        </p:nvSpPr>
        <p:spPr>
          <a:xfrm>
            <a:off x="1890919" y="7069740"/>
            <a:ext cx="2850591" cy="769441"/>
          </a:xfrm>
          <a:prstGeom prst="rect">
            <a:avLst/>
          </a:prstGeom>
          <a:noFill/>
        </p:spPr>
        <p:txBody>
          <a:bodyPr wrap="square" rtlCol="0">
            <a:spAutoFit/>
          </a:bodyPr>
          <a:lstStyle/>
          <a:p>
            <a:r>
              <a:rPr lang="zh-TW" altLang="en-US" sz="4400" b="1" dirty="0"/>
              <a:t>修改</a:t>
            </a:r>
            <a:r>
              <a:rPr lang="zh-TW" altLang="en-US" sz="4400" b="1" dirty="0" smtClean="0"/>
              <a:t>住戶</a:t>
            </a:r>
            <a:endParaRPr lang="zh-TW" altLang="en-US" sz="4400" b="1" dirty="0"/>
          </a:p>
        </p:txBody>
      </p:sp>
    </p:spTree>
    <p:extLst>
      <p:ext uri="{BB962C8B-B14F-4D97-AF65-F5344CB8AC3E}">
        <p14:creationId xmlns:p14="http://schemas.microsoft.com/office/powerpoint/2010/main" val="3513902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678090" y="432166"/>
            <a:ext cx="1415772" cy="461665"/>
          </a:xfrm>
          <a:prstGeom prst="rect">
            <a:avLst/>
          </a:prstGeom>
        </p:spPr>
        <p:txBody>
          <a:bodyPr wrap="none">
            <a:spAutoFit/>
          </a:bodyPr>
          <a:lstStyle/>
          <a:p>
            <a:r>
              <a:rPr lang="zh-TW" altLang="en-US" sz="2400" b="1" dirty="0">
                <a:solidFill>
                  <a:schemeClr val="bg1"/>
                </a:solidFill>
              </a:rPr>
              <a:t>新增住戶</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 name="文字方塊 1"/>
          <p:cNvSpPr txBox="1"/>
          <p:nvPr/>
        </p:nvSpPr>
        <p:spPr>
          <a:xfrm>
            <a:off x="403937" y="1970693"/>
            <a:ext cx="3442849" cy="707886"/>
          </a:xfrm>
          <a:prstGeom prst="rect">
            <a:avLst/>
          </a:prstGeom>
          <a:noFill/>
        </p:spPr>
        <p:txBody>
          <a:bodyPr wrap="square" rtlCol="0">
            <a:spAutoFit/>
          </a:bodyPr>
          <a:lstStyle/>
          <a:p>
            <a:r>
              <a:rPr lang="zh-TW" altLang="en-US" sz="4000" b="1" dirty="0" smtClean="0"/>
              <a:t>帳號 </a:t>
            </a:r>
            <a:r>
              <a:rPr lang="zh-TW" altLang="en-US" sz="4000" b="1" dirty="0"/>
              <a:t> </a:t>
            </a:r>
            <a:r>
              <a:rPr lang="en-US" altLang="zh-TW" sz="4000" b="1" dirty="0" smtClean="0"/>
              <a:t>:</a:t>
            </a:r>
            <a:r>
              <a:rPr lang="zh-TW" altLang="en-US" sz="4000" b="1" dirty="0" smtClean="0"/>
              <a:t> </a:t>
            </a:r>
            <a:endParaRPr lang="zh-TW" altLang="en-US" sz="4000" b="1" dirty="0"/>
          </a:p>
        </p:txBody>
      </p:sp>
      <p:cxnSp>
        <p:nvCxnSpPr>
          <p:cNvPr id="5" name="直線接點 4"/>
          <p:cNvCxnSpPr>
            <a:stCxn id="2" idx="2"/>
          </p:cNvCxnSpPr>
          <p:nvPr/>
        </p:nvCxnSpPr>
        <p:spPr>
          <a:xfrm>
            <a:off x="2125362" y="2678579"/>
            <a:ext cx="3960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2078064" y="2049523"/>
            <a:ext cx="4094433" cy="523220"/>
          </a:xfrm>
          <a:prstGeom prst="rect">
            <a:avLst/>
          </a:prstGeom>
          <a:noFill/>
        </p:spPr>
        <p:txBody>
          <a:bodyPr wrap="square" rtlCol="0">
            <a:spAutoFit/>
          </a:bodyPr>
          <a:lstStyle/>
          <a:p>
            <a:r>
              <a:rPr lang="en-US" altLang="zh-TW" sz="2800" dirty="0" smtClean="0"/>
              <a:t>A</a:t>
            </a:r>
            <a:r>
              <a:rPr lang="zh-TW" altLang="en-US" sz="2800" dirty="0" smtClean="0"/>
              <a:t>棟 </a:t>
            </a:r>
            <a:r>
              <a:rPr lang="en-US" altLang="zh-TW" sz="2800" dirty="0" smtClean="0"/>
              <a:t>2</a:t>
            </a:r>
            <a:r>
              <a:rPr lang="zh-TW" altLang="en-US" sz="2800" dirty="0" smtClean="0"/>
              <a:t> 號 </a:t>
            </a:r>
            <a:r>
              <a:rPr lang="en-US" altLang="zh-TW" sz="2800" dirty="0" smtClean="0"/>
              <a:t>10</a:t>
            </a:r>
            <a:r>
              <a:rPr lang="zh-TW" altLang="en-US" sz="2800" dirty="0" smtClean="0"/>
              <a:t> 樓</a:t>
            </a:r>
            <a:endParaRPr lang="zh-TW" altLang="en-US" sz="2800" dirty="0"/>
          </a:p>
        </p:txBody>
      </p:sp>
      <p:sp>
        <p:nvSpPr>
          <p:cNvPr id="29" name="文字方塊 28"/>
          <p:cNvSpPr txBox="1"/>
          <p:nvPr/>
        </p:nvSpPr>
        <p:spPr>
          <a:xfrm>
            <a:off x="367145" y="2958691"/>
            <a:ext cx="3442849" cy="707886"/>
          </a:xfrm>
          <a:prstGeom prst="rect">
            <a:avLst/>
          </a:prstGeom>
          <a:noFill/>
        </p:spPr>
        <p:txBody>
          <a:bodyPr wrap="square" rtlCol="0">
            <a:spAutoFit/>
          </a:bodyPr>
          <a:lstStyle/>
          <a:p>
            <a:r>
              <a:rPr lang="zh-TW" altLang="en-US" sz="4000" b="1" dirty="0"/>
              <a:t>密碼</a:t>
            </a:r>
            <a:r>
              <a:rPr lang="zh-TW" altLang="en-US" sz="4000" b="1" dirty="0" smtClean="0"/>
              <a:t>  </a:t>
            </a:r>
            <a:r>
              <a:rPr lang="en-US" altLang="zh-TW" sz="4000" b="1" dirty="0" smtClean="0"/>
              <a:t>:</a:t>
            </a:r>
            <a:r>
              <a:rPr lang="zh-TW" altLang="en-US" sz="4000" b="1" dirty="0" smtClean="0"/>
              <a:t> </a:t>
            </a:r>
            <a:endParaRPr lang="zh-TW" altLang="en-US" sz="4000" b="1" dirty="0"/>
          </a:p>
        </p:txBody>
      </p:sp>
      <p:cxnSp>
        <p:nvCxnSpPr>
          <p:cNvPr id="30" name="直線接點 29"/>
          <p:cNvCxnSpPr>
            <a:stCxn id="29" idx="2"/>
          </p:cNvCxnSpPr>
          <p:nvPr/>
        </p:nvCxnSpPr>
        <p:spPr>
          <a:xfrm>
            <a:off x="2088570" y="3666577"/>
            <a:ext cx="3960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2021417" y="3051024"/>
            <a:ext cx="4094433" cy="523220"/>
          </a:xfrm>
          <a:prstGeom prst="rect">
            <a:avLst/>
          </a:prstGeom>
          <a:noFill/>
        </p:spPr>
        <p:txBody>
          <a:bodyPr wrap="square" rtlCol="0">
            <a:spAutoFit/>
          </a:bodyPr>
          <a:lstStyle/>
          <a:p>
            <a:r>
              <a:rPr lang="en-US" altLang="zh-TW" sz="2800" dirty="0" smtClean="0"/>
              <a:t>123456</a:t>
            </a:r>
            <a:endParaRPr lang="zh-TW" altLang="en-US" sz="2800" dirty="0"/>
          </a:p>
        </p:txBody>
      </p:sp>
      <p:sp>
        <p:nvSpPr>
          <p:cNvPr id="7" name="圓角矩形 6"/>
          <p:cNvSpPr/>
          <p:nvPr/>
        </p:nvSpPr>
        <p:spPr>
          <a:xfrm>
            <a:off x="3643" y="6810703"/>
            <a:ext cx="6838591" cy="89863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8" name="文字方塊 7"/>
          <p:cNvSpPr txBox="1"/>
          <p:nvPr/>
        </p:nvSpPr>
        <p:spPr>
          <a:xfrm>
            <a:off x="356639" y="6968354"/>
            <a:ext cx="6011801" cy="707886"/>
          </a:xfrm>
          <a:prstGeom prst="rect">
            <a:avLst/>
          </a:prstGeom>
          <a:noFill/>
        </p:spPr>
        <p:txBody>
          <a:bodyPr wrap="square" rtlCol="0">
            <a:spAutoFit/>
          </a:bodyPr>
          <a:lstStyle/>
          <a:p>
            <a:pPr algn="ctr"/>
            <a:r>
              <a:rPr lang="zh-TW" altLang="en-US" sz="4000" dirty="0" smtClean="0"/>
              <a:t>確定新增</a:t>
            </a:r>
            <a:endParaRPr lang="zh-TW" altLang="en-US" sz="4000" dirty="0"/>
          </a:p>
        </p:txBody>
      </p:sp>
    </p:spTree>
    <p:extLst>
      <p:ext uri="{BB962C8B-B14F-4D97-AF65-F5344CB8AC3E}">
        <p14:creationId xmlns:p14="http://schemas.microsoft.com/office/powerpoint/2010/main" val="2705741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678090" y="432166"/>
            <a:ext cx="1415772" cy="461665"/>
          </a:xfrm>
          <a:prstGeom prst="rect">
            <a:avLst/>
          </a:prstGeom>
        </p:spPr>
        <p:txBody>
          <a:bodyPr wrap="none">
            <a:spAutoFit/>
          </a:bodyPr>
          <a:lstStyle/>
          <a:p>
            <a:r>
              <a:rPr lang="zh-TW" altLang="en-US" sz="2400" b="1" dirty="0">
                <a:solidFill>
                  <a:schemeClr val="bg1"/>
                </a:solidFill>
              </a:rPr>
              <a:t>刪除</a:t>
            </a:r>
            <a:r>
              <a:rPr lang="zh-TW" altLang="en-US" sz="2400" b="1" dirty="0" smtClean="0">
                <a:solidFill>
                  <a:schemeClr val="bg1"/>
                </a:solidFill>
              </a:rPr>
              <a:t>住戶</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 name="文字方塊 1"/>
          <p:cNvSpPr txBox="1"/>
          <p:nvPr/>
        </p:nvSpPr>
        <p:spPr>
          <a:xfrm>
            <a:off x="403937" y="1970693"/>
            <a:ext cx="3442849" cy="707886"/>
          </a:xfrm>
          <a:prstGeom prst="rect">
            <a:avLst/>
          </a:prstGeom>
          <a:noFill/>
        </p:spPr>
        <p:txBody>
          <a:bodyPr wrap="square" rtlCol="0">
            <a:spAutoFit/>
          </a:bodyPr>
          <a:lstStyle/>
          <a:p>
            <a:r>
              <a:rPr lang="zh-TW" altLang="en-US" sz="4000" b="1" dirty="0" smtClean="0"/>
              <a:t>帳號 </a:t>
            </a:r>
            <a:r>
              <a:rPr lang="zh-TW" altLang="en-US" sz="4000" b="1" dirty="0"/>
              <a:t> </a:t>
            </a:r>
            <a:r>
              <a:rPr lang="en-US" altLang="zh-TW" sz="4000" b="1" dirty="0" smtClean="0"/>
              <a:t>:</a:t>
            </a:r>
            <a:r>
              <a:rPr lang="zh-TW" altLang="en-US" sz="4000" b="1" dirty="0" smtClean="0"/>
              <a:t> </a:t>
            </a:r>
            <a:endParaRPr lang="zh-TW" altLang="en-US" sz="4000" b="1" dirty="0"/>
          </a:p>
        </p:txBody>
      </p:sp>
      <p:sp>
        <p:nvSpPr>
          <p:cNvPr id="7" name="圓角矩形 6"/>
          <p:cNvSpPr/>
          <p:nvPr/>
        </p:nvSpPr>
        <p:spPr>
          <a:xfrm>
            <a:off x="3643" y="6810703"/>
            <a:ext cx="6838591" cy="89863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8" name="文字方塊 7"/>
          <p:cNvSpPr txBox="1"/>
          <p:nvPr/>
        </p:nvSpPr>
        <p:spPr>
          <a:xfrm>
            <a:off x="356639" y="6968354"/>
            <a:ext cx="6011801" cy="707886"/>
          </a:xfrm>
          <a:prstGeom prst="rect">
            <a:avLst/>
          </a:prstGeom>
          <a:noFill/>
        </p:spPr>
        <p:txBody>
          <a:bodyPr wrap="square" rtlCol="0">
            <a:spAutoFit/>
          </a:bodyPr>
          <a:lstStyle/>
          <a:p>
            <a:pPr algn="ctr"/>
            <a:r>
              <a:rPr lang="zh-TW" altLang="en-US" sz="4000" dirty="0"/>
              <a:t>修改完成</a:t>
            </a:r>
          </a:p>
        </p:txBody>
      </p:sp>
      <p:sp>
        <p:nvSpPr>
          <p:cNvPr id="19" name="矩形 18"/>
          <p:cNvSpPr/>
          <p:nvPr/>
        </p:nvSpPr>
        <p:spPr>
          <a:xfrm>
            <a:off x="1891862" y="2208124"/>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A</a:t>
            </a:r>
            <a:r>
              <a:rPr lang="zh-TW" altLang="en-US" dirty="0" smtClean="0"/>
              <a:t>棟 </a:t>
            </a:r>
            <a:r>
              <a:rPr lang="en-US" altLang="zh-TW" dirty="0" smtClean="0"/>
              <a:t>1</a:t>
            </a:r>
            <a:r>
              <a:rPr lang="zh-TW" altLang="en-US" dirty="0" smtClean="0"/>
              <a:t> 號 </a:t>
            </a:r>
            <a:r>
              <a:rPr lang="en-US" altLang="zh-TW" dirty="0" smtClean="0"/>
              <a:t>1</a:t>
            </a:r>
            <a:r>
              <a:rPr lang="zh-TW" altLang="en-US" dirty="0" smtClean="0"/>
              <a:t>樓</a:t>
            </a:r>
            <a:r>
              <a:rPr lang="en-US" altLang="zh-TW" dirty="0" smtClean="0"/>
              <a:t>------------------------------------------</a:t>
            </a:r>
            <a:endParaRPr lang="zh-TW" altLang="en-US" dirty="0"/>
          </a:p>
        </p:txBody>
      </p:sp>
      <p:sp>
        <p:nvSpPr>
          <p:cNvPr id="20" name="矩形 19"/>
          <p:cNvSpPr/>
          <p:nvPr/>
        </p:nvSpPr>
        <p:spPr>
          <a:xfrm>
            <a:off x="6274243" y="2164866"/>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等腰三角形 20"/>
          <p:cNvSpPr/>
          <p:nvPr/>
        </p:nvSpPr>
        <p:spPr>
          <a:xfrm rot="10800000">
            <a:off x="6386923" y="2286151"/>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2" name="文字方塊 21"/>
          <p:cNvSpPr txBox="1"/>
          <p:nvPr/>
        </p:nvSpPr>
        <p:spPr>
          <a:xfrm>
            <a:off x="319847" y="2895627"/>
            <a:ext cx="3442849" cy="707886"/>
          </a:xfrm>
          <a:prstGeom prst="rect">
            <a:avLst/>
          </a:prstGeom>
          <a:noFill/>
        </p:spPr>
        <p:txBody>
          <a:bodyPr wrap="square" rtlCol="0">
            <a:spAutoFit/>
          </a:bodyPr>
          <a:lstStyle/>
          <a:p>
            <a:r>
              <a:rPr lang="zh-TW" altLang="en-US" sz="4000" b="1" dirty="0" smtClean="0"/>
              <a:t>修改帳號  </a:t>
            </a:r>
            <a:r>
              <a:rPr lang="en-US" altLang="zh-TW" sz="4000" b="1" dirty="0" smtClean="0"/>
              <a:t>:</a:t>
            </a:r>
            <a:r>
              <a:rPr lang="zh-TW" altLang="en-US" sz="4000" b="1" dirty="0" smtClean="0"/>
              <a:t> </a:t>
            </a:r>
            <a:endParaRPr lang="zh-TW" altLang="en-US" sz="4000" b="1" dirty="0"/>
          </a:p>
        </p:txBody>
      </p:sp>
      <p:cxnSp>
        <p:nvCxnSpPr>
          <p:cNvPr id="9" name="直線接點 8"/>
          <p:cNvCxnSpPr/>
          <p:nvPr/>
        </p:nvCxnSpPr>
        <p:spPr>
          <a:xfrm>
            <a:off x="2837791" y="3603513"/>
            <a:ext cx="3805930" cy="0"/>
          </a:xfrm>
          <a:prstGeom prst="line">
            <a:avLst/>
          </a:prstGeom>
        </p:spPr>
        <p:style>
          <a:lnRef idx="1">
            <a:schemeClr val="dk1"/>
          </a:lnRef>
          <a:fillRef idx="0">
            <a:schemeClr val="dk1"/>
          </a:fillRef>
          <a:effectRef idx="0">
            <a:schemeClr val="dk1"/>
          </a:effectRef>
          <a:fontRef idx="minor">
            <a:schemeClr val="tx1"/>
          </a:fontRef>
        </p:style>
      </p:cxnSp>
      <p:sp>
        <p:nvSpPr>
          <p:cNvPr id="25" name="文字方塊 24"/>
          <p:cNvSpPr txBox="1"/>
          <p:nvPr/>
        </p:nvSpPr>
        <p:spPr>
          <a:xfrm>
            <a:off x="298821" y="3836327"/>
            <a:ext cx="3442849" cy="707886"/>
          </a:xfrm>
          <a:prstGeom prst="rect">
            <a:avLst/>
          </a:prstGeom>
          <a:noFill/>
        </p:spPr>
        <p:txBody>
          <a:bodyPr wrap="square" rtlCol="0">
            <a:spAutoFit/>
          </a:bodyPr>
          <a:lstStyle/>
          <a:p>
            <a:r>
              <a:rPr lang="zh-TW" altLang="en-US" sz="4000" b="1" dirty="0"/>
              <a:t>重設</a:t>
            </a:r>
            <a:r>
              <a:rPr lang="zh-TW" altLang="en-US" sz="4000" b="1" dirty="0" smtClean="0"/>
              <a:t>密碼  </a:t>
            </a:r>
            <a:r>
              <a:rPr lang="en-US" altLang="zh-TW" sz="4000" b="1" dirty="0" smtClean="0"/>
              <a:t>:</a:t>
            </a:r>
            <a:r>
              <a:rPr lang="zh-TW" altLang="en-US" sz="4000" b="1" dirty="0" smtClean="0"/>
              <a:t> </a:t>
            </a:r>
            <a:endParaRPr lang="zh-TW" altLang="en-US" sz="4000" b="1" dirty="0"/>
          </a:p>
        </p:txBody>
      </p:sp>
      <p:cxnSp>
        <p:nvCxnSpPr>
          <p:cNvPr id="26" name="直線接點 25"/>
          <p:cNvCxnSpPr/>
          <p:nvPr/>
        </p:nvCxnSpPr>
        <p:spPr>
          <a:xfrm>
            <a:off x="2816765" y="4544213"/>
            <a:ext cx="38059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8798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678090" y="432166"/>
            <a:ext cx="1415772" cy="461665"/>
          </a:xfrm>
          <a:prstGeom prst="rect">
            <a:avLst/>
          </a:prstGeom>
        </p:spPr>
        <p:txBody>
          <a:bodyPr wrap="none">
            <a:spAutoFit/>
          </a:bodyPr>
          <a:lstStyle/>
          <a:p>
            <a:r>
              <a:rPr lang="zh-TW" altLang="en-US" sz="2400" b="1" dirty="0">
                <a:solidFill>
                  <a:schemeClr val="bg1"/>
                </a:solidFill>
              </a:rPr>
              <a:t>新增住戶</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 name="文字方塊 1"/>
          <p:cNvSpPr txBox="1"/>
          <p:nvPr/>
        </p:nvSpPr>
        <p:spPr>
          <a:xfrm>
            <a:off x="403937" y="1970693"/>
            <a:ext cx="3442849" cy="707886"/>
          </a:xfrm>
          <a:prstGeom prst="rect">
            <a:avLst/>
          </a:prstGeom>
          <a:noFill/>
        </p:spPr>
        <p:txBody>
          <a:bodyPr wrap="square" rtlCol="0">
            <a:spAutoFit/>
          </a:bodyPr>
          <a:lstStyle/>
          <a:p>
            <a:r>
              <a:rPr lang="zh-TW" altLang="en-US" sz="4000" b="1" dirty="0" smtClean="0"/>
              <a:t>帳號 </a:t>
            </a:r>
            <a:r>
              <a:rPr lang="zh-TW" altLang="en-US" sz="4000" b="1" dirty="0"/>
              <a:t> </a:t>
            </a:r>
            <a:r>
              <a:rPr lang="en-US" altLang="zh-TW" sz="4000" b="1" dirty="0" smtClean="0"/>
              <a:t>:</a:t>
            </a:r>
            <a:r>
              <a:rPr lang="zh-TW" altLang="en-US" sz="4000" b="1" dirty="0" smtClean="0"/>
              <a:t> </a:t>
            </a:r>
            <a:endParaRPr lang="zh-TW" altLang="en-US" sz="4000" b="1" dirty="0"/>
          </a:p>
        </p:txBody>
      </p:sp>
      <p:sp>
        <p:nvSpPr>
          <p:cNvPr id="7" name="圓角矩形 6"/>
          <p:cNvSpPr/>
          <p:nvPr/>
        </p:nvSpPr>
        <p:spPr>
          <a:xfrm>
            <a:off x="3643" y="6810703"/>
            <a:ext cx="6838591" cy="89863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8" name="文字方塊 7"/>
          <p:cNvSpPr txBox="1"/>
          <p:nvPr/>
        </p:nvSpPr>
        <p:spPr>
          <a:xfrm>
            <a:off x="356639" y="6968354"/>
            <a:ext cx="6011801" cy="707886"/>
          </a:xfrm>
          <a:prstGeom prst="rect">
            <a:avLst/>
          </a:prstGeom>
          <a:noFill/>
        </p:spPr>
        <p:txBody>
          <a:bodyPr wrap="square" rtlCol="0">
            <a:spAutoFit/>
          </a:bodyPr>
          <a:lstStyle/>
          <a:p>
            <a:pPr algn="ctr"/>
            <a:r>
              <a:rPr lang="zh-TW" altLang="en-US" sz="4000" dirty="0" smtClean="0"/>
              <a:t>確定刪除 </a:t>
            </a:r>
            <a:r>
              <a:rPr lang="en-US" altLang="zh-TW" sz="4000" dirty="0" smtClean="0"/>
              <a:t>!</a:t>
            </a:r>
            <a:endParaRPr lang="zh-TW" altLang="en-US" sz="4000" dirty="0"/>
          </a:p>
        </p:txBody>
      </p:sp>
      <p:sp>
        <p:nvSpPr>
          <p:cNvPr id="19" name="矩形 18"/>
          <p:cNvSpPr/>
          <p:nvPr/>
        </p:nvSpPr>
        <p:spPr>
          <a:xfrm>
            <a:off x="1891862" y="2208124"/>
            <a:ext cx="4966138" cy="3979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dirty="0" smtClean="0"/>
              <a:t>A</a:t>
            </a:r>
            <a:r>
              <a:rPr lang="zh-TW" altLang="en-US" dirty="0" smtClean="0"/>
              <a:t>棟 </a:t>
            </a:r>
            <a:r>
              <a:rPr lang="en-US" altLang="zh-TW" dirty="0" smtClean="0"/>
              <a:t>1</a:t>
            </a:r>
            <a:r>
              <a:rPr lang="zh-TW" altLang="en-US" dirty="0" smtClean="0"/>
              <a:t> 號 </a:t>
            </a:r>
            <a:r>
              <a:rPr lang="en-US" altLang="zh-TW" dirty="0" smtClean="0"/>
              <a:t>1</a:t>
            </a:r>
            <a:r>
              <a:rPr lang="zh-TW" altLang="en-US" dirty="0" smtClean="0"/>
              <a:t>樓</a:t>
            </a:r>
            <a:r>
              <a:rPr lang="en-US" altLang="zh-TW" dirty="0" smtClean="0"/>
              <a:t>------------------------------------------</a:t>
            </a:r>
            <a:endParaRPr lang="zh-TW" altLang="en-US" dirty="0"/>
          </a:p>
        </p:txBody>
      </p:sp>
      <p:sp>
        <p:nvSpPr>
          <p:cNvPr id="20" name="矩形 19"/>
          <p:cNvSpPr/>
          <p:nvPr/>
        </p:nvSpPr>
        <p:spPr>
          <a:xfrm>
            <a:off x="6274243" y="2164866"/>
            <a:ext cx="583757" cy="47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等腰三角形 20"/>
          <p:cNvSpPr/>
          <p:nvPr/>
        </p:nvSpPr>
        <p:spPr>
          <a:xfrm rot="10800000">
            <a:off x="6386923" y="2286151"/>
            <a:ext cx="335628" cy="29018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91083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678090" y="432166"/>
            <a:ext cx="800219" cy="461665"/>
          </a:xfrm>
          <a:prstGeom prst="rect">
            <a:avLst/>
          </a:prstGeom>
        </p:spPr>
        <p:txBody>
          <a:bodyPr wrap="none">
            <a:spAutoFit/>
          </a:bodyPr>
          <a:lstStyle/>
          <a:p>
            <a:r>
              <a:rPr lang="zh-TW" altLang="en-US" sz="2400" b="1" dirty="0" smtClean="0">
                <a:solidFill>
                  <a:schemeClr val="bg1"/>
                </a:solidFill>
              </a:rPr>
              <a:t>設</a:t>
            </a:r>
            <a:r>
              <a:rPr lang="zh-TW" altLang="en-US" sz="2400" b="1" dirty="0">
                <a:solidFill>
                  <a:schemeClr val="bg1"/>
                </a:solidFill>
              </a:rPr>
              <a:t>定</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pic>
        <p:nvPicPr>
          <p:cNvPr id="33" name="圖片 32">
            <a:hlinkClick r:id="rId6"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646" y="5770875"/>
            <a:ext cx="492285" cy="636897"/>
          </a:xfrm>
          <a:prstGeom prst="rect">
            <a:avLst/>
          </a:prstGeom>
        </p:spPr>
      </p:pic>
      <p:pic>
        <p:nvPicPr>
          <p:cNvPr id="51" name="圖片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0043" y="1592626"/>
            <a:ext cx="1149153" cy="1149153"/>
          </a:xfrm>
          <a:prstGeom prst="rect">
            <a:avLst/>
          </a:prstGeom>
        </p:spPr>
      </p:pic>
      <p:pic>
        <p:nvPicPr>
          <p:cNvPr id="52" name="圖片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0699" y="3867661"/>
            <a:ext cx="690483" cy="690483"/>
          </a:xfrm>
          <a:prstGeom prst="rect">
            <a:avLst/>
          </a:prstGeom>
        </p:spPr>
      </p:pic>
      <p:sp>
        <p:nvSpPr>
          <p:cNvPr id="58" name="矩形 57"/>
          <p:cNvSpPr/>
          <p:nvPr/>
        </p:nvSpPr>
        <p:spPr>
          <a:xfrm>
            <a:off x="2487281" y="1849532"/>
            <a:ext cx="2825214" cy="78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t>物業管理員</a:t>
            </a:r>
            <a:endParaRPr lang="zh-TW" altLang="en-US" sz="2400" b="1" dirty="0"/>
          </a:p>
        </p:txBody>
      </p:sp>
      <p:cxnSp>
        <p:nvCxnSpPr>
          <p:cNvPr id="59" name="直線接點 58"/>
          <p:cNvCxnSpPr/>
          <p:nvPr/>
        </p:nvCxnSpPr>
        <p:spPr>
          <a:xfrm>
            <a:off x="227137" y="2817731"/>
            <a:ext cx="6566146" cy="18365"/>
          </a:xfrm>
          <a:prstGeom prst="line">
            <a:avLst/>
          </a:prstGeom>
          <a:ln>
            <a:solidFill>
              <a:schemeClr val="bg1">
                <a:lumMod val="75000"/>
              </a:schemeClr>
            </a:solidFill>
          </a:ln>
        </p:spPr>
        <p:style>
          <a:lnRef idx="3">
            <a:schemeClr val="dk1"/>
          </a:lnRef>
          <a:fillRef idx="0">
            <a:schemeClr val="dk1"/>
          </a:fillRef>
          <a:effectRef idx="2">
            <a:schemeClr val="dk1"/>
          </a:effectRef>
          <a:fontRef idx="minor">
            <a:schemeClr val="tx1"/>
          </a:fontRef>
        </p:style>
      </p:cxnSp>
      <p:sp>
        <p:nvSpPr>
          <p:cNvPr id="60" name="矩形 59"/>
          <p:cNvSpPr/>
          <p:nvPr/>
        </p:nvSpPr>
        <p:spPr>
          <a:xfrm>
            <a:off x="1044511" y="6429255"/>
            <a:ext cx="800219" cy="461665"/>
          </a:xfrm>
          <a:prstGeom prst="rect">
            <a:avLst/>
          </a:prstGeom>
        </p:spPr>
        <p:txBody>
          <a:bodyPr wrap="none">
            <a:spAutoFit/>
          </a:bodyPr>
          <a:lstStyle/>
          <a:p>
            <a:r>
              <a:rPr lang="zh-TW" altLang="en-US" sz="2400" b="1" dirty="0" smtClean="0"/>
              <a:t>設</a:t>
            </a:r>
            <a:r>
              <a:rPr lang="zh-TW" altLang="en-US" sz="2400" b="1" dirty="0"/>
              <a:t>定</a:t>
            </a:r>
            <a:endParaRPr lang="en-US" altLang="zh-TW" sz="2400" b="1" dirty="0"/>
          </a:p>
        </p:txBody>
      </p:sp>
      <p:pic>
        <p:nvPicPr>
          <p:cNvPr id="61" name="圖片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88376" y="3928555"/>
            <a:ext cx="622119" cy="707904"/>
          </a:xfrm>
          <a:prstGeom prst="rect">
            <a:avLst/>
          </a:prstGeom>
        </p:spPr>
      </p:pic>
      <p:sp>
        <p:nvSpPr>
          <p:cNvPr id="62" name="矩形 61"/>
          <p:cNvSpPr/>
          <p:nvPr/>
        </p:nvSpPr>
        <p:spPr>
          <a:xfrm>
            <a:off x="5099325" y="4636459"/>
            <a:ext cx="800219" cy="461665"/>
          </a:xfrm>
          <a:prstGeom prst="rect">
            <a:avLst/>
          </a:prstGeom>
        </p:spPr>
        <p:txBody>
          <a:bodyPr wrap="none">
            <a:spAutoFit/>
          </a:bodyPr>
          <a:lstStyle/>
          <a:p>
            <a:r>
              <a:rPr lang="zh-TW" altLang="en-US" sz="2400" b="1" dirty="0" smtClean="0"/>
              <a:t>意見</a:t>
            </a:r>
            <a:endParaRPr lang="en-US" altLang="zh-TW" sz="2400" b="1" dirty="0"/>
          </a:p>
        </p:txBody>
      </p:sp>
      <p:sp>
        <p:nvSpPr>
          <p:cNvPr id="63" name="矩形 62"/>
          <p:cNvSpPr/>
          <p:nvPr/>
        </p:nvSpPr>
        <p:spPr>
          <a:xfrm>
            <a:off x="3099669" y="4558144"/>
            <a:ext cx="800219" cy="461665"/>
          </a:xfrm>
          <a:prstGeom prst="rect">
            <a:avLst/>
          </a:prstGeom>
        </p:spPr>
        <p:txBody>
          <a:bodyPr wrap="none">
            <a:spAutoFit/>
          </a:bodyPr>
          <a:lstStyle/>
          <a:p>
            <a:r>
              <a:rPr lang="zh-TW" altLang="en-US" sz="2400" b="1" dirty="0" smtClean="0"/>
              <a:t>說明</a:t>
            </a:r>
            <a:endParaRPr lang="en-US" altLang="zh-TW" sz="2400" b="1" dirty="0"/>
          </a:p>
        </p:txBody>
      </p:sp>
      <p:sp>
        <p:nvSpPr>
          <p:cNvPr id="64" name="矩形 63"/>
          <p:cNvSpPr/>
          <p:nvPr/>
        </p:nvSpPr>
        <p:spPr>
          <a:xfrm>
            <a:off x="757218" y="4636459"/>
            <a:ext cx="1415772" cy="461665"/>
          </a:xfrm>
          <a:prstGeom prst="rect">
            <a:avLst/>
          </a:prstGeom>
        </p:spPr>
        <p:txBody>
          <a:bodyPr wrap="none">
            <a:spAutoFit/>
          </a:bodyPr>
          <a:lstStyle/>
          <a:p>
            <a:r>
              <a:rPr lang="zh-TW" altLang="en-US" sz="2400" b="1" dirty="0" smtClean="0"/>
              <a:t>我的帳戶</a:t>
            </a:r>
            <a:endParaRPr lang="en-US" altLang="zh-TW" sz="2400" b="1" dirty="0"/>
          </a:p>
        </p:txBody>
      </p:sp>
      <p:pic>
        <p:nvPicPr>
          <p:cNvPr id="65" name="圖片 6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3639" y="7775142"/>
            <a:ext cx="614002" cy="768256"/>
          </a:xfrm>
          <a:prstGeom prst="rect">
            <a:avLst/>
          </a:prstGeom>
        </p:spPr>
      </p:pic>
      <p:sp>
        <p:nvSpPr>
          <p:cNvPr id="67" name="矩形 66"/>
          <p:cNvSpPr/>
          <p:nvPr/>
        </p:nvSpPr>
        <p:spPr>
          <a:xfrm>
            <a:off x="757218" y="8586893"/>
            <a:ext cx="1346844" cy="461665"/>
          </a:xfrm>
          <a:prstGeom prst="rect">
            <a:avLst/>
          </a:prstGeom>
        </p:spPr>
        <p:txBody>
          <a:bodyPr wrap="none">
            <a:spAutoFit/>
          </a:bodyPr>
          <a:lstStyle/>
          <a:p>
            <a:r>
              <a:rPr lang="en-US" altLang="zh-TW" sz="2400" b="1" dirty="0" smtClean="0"/>
              <a:t>Load Out</a:t>
            </a:r>
            <a:endParaRPr lang="en-US" altLang="zh-TW" sz="2400" b="1" dirty="0"/>
          </a:p>
        </p:txBody>
      </p:sp>
      <p:pic>
        <p:nvPicPr>
          <p:cNvPr id="68" name="圖片 6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9371" y="3774873"/>
            <a:ext cx="581679" cy="576271"/>
          </a:xfrm>
          <a:prstGeom prst="rect">
            <a:avLst/>
          </a:prstGeom>
        </p:spPr>
      </p:pic>
      <p:cxnSp>
        <p:nvCxnSpPr>
          <p:cNvPr id="69" name="直線接點 68"/>
          <p:cNvCxnSpPr/>
          <p:nvPr/>
        </p:nvCxnSpPr>
        <p:spPr>
          <a:xfrm>
            <a:off x="253964" y="7647701"/>
            <a:ext cx="6566146" cy="18365"/>
          </a:xfrm>
          <a:prstGeom prst="line">
            <a:avLst/>
          </a:prstGeom>
          <a:ln>
            <a:solidFill>
              <a:schemeClr val="bg1">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8902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圓角矩形 34">
            <a:hlinkClick r:id="" action="ppaction://noaction"/>
          </p:cNvPr>
          <p:cNvSpPr/>
          <p:nvPr/>
        </p:nvSpPr>
        <p:spPr>
          <a:xfrm>
            <a:off x="0" y="3909979"/>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4" name="pasted-image.pdf"/>
          <p:cNvPicPr>
            <a:picLocks noChangeAspect="1"/>
          </p:cNvPicPr>
          <p:nvPr/>
        </p:nvPicPr>
        <p:blipFill>
          <a:blip r:embed="rId2">
            <a:extLst/>
          </a:blip>
          <a:stretch>
            <a:fillRect/>
          </a:stretch>
        </p:blipFill>
        <p:spPr>
          <a:xfrm>
            <a:off x="0" y="0"/>
            <a:ext cx="6858000" cy="365762"/>
          </a:xfrm>
          <a:prstGeom prst="rect">
            <a:avLst/>
          </a:prstGeom>
          <a:ln w="3175">
            <a:miter lim="400000"/>
          </a:ln>
        </p:spPr>
      </p:pic>
      <p:pic>
        <p:nvPicPr>
          <p:cNvPr id="89" name="圖片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 y="346260"/>
            <a:ext cx="6838591" cy="755541"/>
          </a:xfrm>
          <a:prstGeom prst="rect">
            <a:avLst/>
          </a:prstGeom>
        </p:spPr>
      </p:pic>
      <p:pic>
        <p:nvPicPr>
          <p:cNvPr id="90" name="圖片 89">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865" y="388832"/>
            <a:ext cx="581679" cy="576271"/>
          </a:xfrm>
          <a:prstGeom prst="rect">
            <a:avLst/>
          </a:prstGeom>
        </p:spPr>
      </p:pic>
      <p:sp>
        <p:nvSpPr>
          <p:cNvPr id="91" name="橢圓 90"/>
          <p:cNvSpPr/>
          <p:nvPr/>
        </p:nvSpPr>
        <p:spPr>
          <a:xfrm>
            <a:off x="5617097" y="336078"/>
            <a:ext cx="326086" cy="2727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93" name="矩形 92"/>
          <p:cNvSpPr/>
          <p:nvPr/>
        </p:nvSpPr>
        <p:spPr>
          <a:xfrm>
            <a:off x="702710" y="508795"/>
            <a:ext cx="1415772" cy="461665"/>
          </a:xfrm>
          <a:prstGeom prst="rect">
            <a:avLst/>
          </a:prstGeom>
        </p:spPr>
        <p:txBody>
          <a:bodyPr wrap="none">
            <a:spAutoFit/>
          </a:bodyPr>
          <a:lstStyle/>
          <a:p>
            <a:r>
              <a:rPr lang="zh-TW" altLang="en-US" sz="2400" b="1" dirty="0" smtClean="0">
                <a:solidFill>
                  <a:schemeClr val="bg1"/>
                </a:solidFill>
              </a:rPr>
              <a:t>我的帳戶</a:t>
            </a:r>
            <a:endParaRPr lang="en-US" altLang="zh-TW" sz="2400" b="1" dirty="0">
              <a:solidFill>
                <a:schemeClr val="bg1"/>
              </a:solidFill>
            </a:endParaRPr>
          </a:p>
        </p:txBody>
      </p:sp>
      <p:sp>
        <p:nvSpPr>
          <p:cNvPr id="103" name="流程圖: 程序 102"/>
          <p:cNvSpPr/>
          <p:nvPr/>
        </p:nvSpPr>
        <p:spPr>
          <a:xfrm>
            <a:off x="6219795" y="577015"/>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流程圖: 程序 103"/>
          <p:cNvSpPr/>
          <p:nvPr/>
        </p:nvSpPr>
        <p:spPr>
          <a:xfrm>
            <a:off x="6219795" y="685742"/>
            <a:ext cx="391886" cy="58057"/>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流程圖: 程序 104"/>
          <p:cNvSpPr/>
          <p:nvPr/>
        </p:nvSpPr>
        <p:spPr>
          <a:xfrm>
            <a:off x="6219795" y="801129"/>
            <a:ext cx="391886" cy="564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pic>
        <p:nvPicPr>
          <p:cNvPr id="114" name="圖片 11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53964" y="459623"/>
            <a:ext cx="299946" cy="507766"/>
          </a:xfrm>
          <a:prstGeom prst="rect">
            <a:avLst/>
          </a:prstGeom>
        </p:spPr>
      </p:pic>
      <p:sp>
        <p:nvSpPr>
          <p:cNvPr id="27" name="矩形 26"/>
          <p:cNvSpPr/>
          <p:nvPr/>
        </p:nvSpPr>
        <p:spPr>
          <a:xfrm>
            <a:off x="1074297" y="1632958"/>
            <a:ext cx="2825214" cy="78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tx1"/>
                </a:solidFill>
              </a:rPr>
              <a:t>  帳號</a:t>
            </a:r>
            <a:r>
              <a:rPr lang="zh-TW" altLang="en-US" sz="2400" b="1" dirty="0">
                <a:solidFill>
                  <a:schemeClr val="tx1"/>
                </a:solidFill>
              </a:rPr>
              <a:t> </a:t>
            </a:r>
            <a:r>
              <a:rPr lang="en-US" altLang="zh-TW" sz="2400" b="1" dirty="0" smtClean="0">
                <a:solidFill>
                  <a:schemeClr val="tx1"/>
                </a:solidFill>
              </a:rPr>
              <a:t>:</a:t>
            </a:r>
            <a:r>
              <a:rPr lang="zh-TW" altLang="en-US" sz="2400" b="1" dirty="0" smtClean="0">
                <a:solidFill>
                  <a:schemeClr val="tx1"/>
                </a:solidFill>
              </a:rPr>
              <a:t> 物業管理員</a:t>
            </a:r>
            <a:endParaRPr lang="en-US" altLang="zh-TW" sz="2400" b="1" dirty="0" smtClean="0">
              <a:solidFill>
                <a:schemeClr val="tx1"/>
              </a:solidFill>
            </a:endParaRPr>
          </a:p>
        </p:txBody>
      </p:sp>
      <p:sp>
        <p:nvSpPr>
          <p:cNvPr id="31" name="矩形 30"/>
          <p:cNvSpPr/>
          <p:nvPr/>
        </p:nvSpPr>
        <p:spPr>
          <a:xfrm>
            <a:off x="1074297" y="2368997"/>
            <a:ext cx="2825214" cy="78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tx1"/>
                </a:solidFill>
              </a:rPr>
              <a:t>  密碼</a:t>
            </a:r>
            <a:r>
              <a:rPr lang="zh-TW" altLang="en-US" sz="2400" b="1" dirty="0">
                <a:solidFill>
                  <a:schemeClr val="tx1"/>
                </a:solidFill>
              </a:rPr>
              <a:t> </a:t>
            </a:r>
            <a:r>
              <a:rPr lang="en-US" altLang="zh-TW" sz="2400" b="1" dirty="0" smtClean="0">
                <a:solidFill>
                  <a:schemeClr val="tx1"/>
                </a:solidFill>
              </a:rPr>
              <a:t>:</a:t>
            </a:r>
            <a:r>
              <a:rPr lang="zh-TW" altLang="en-US" sz="2400" b="1" dirty="0" smtClean="0">
                <a:solidFill>
                  <a:schemeClr val="tx1"/>
                </a:solidFill>
              </a:rPr>
              <a:t> </a:t>
            </a:r>
            <a:r>
              <a:rPr lang="en-US" altLang="zh-TW" sz="2400" b="1" dirty="0" smtClean="0">
                <a:solidFill>
                  <a:schemeClr val="tx1"/>
                </a:solidFill>
              </a:rPr>
              <a:t>123456</a:t>
            </a:r>
          </a:p>
        </p:txBody>
      </p:sp>
      <p:cxnSp>
        <p:nvCxnSpPr>
          <p:cNvPr id="32" name="直線接點 31"/>
          <p:cNvCxnSpPr/>
          <p:nvPr/>
        </p:nvCxnSpPr>
        <p:spPr>
          <a:xfrm>
            <a:off x="145927" y="3644188"/>
            <a:ext cx="6566146" cy="18365"/>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34" name="矩形 33"/>
          <p:cNvSpPr/>
          <p:nvPr/>
        </p:nvSpPr>
        <p:spPr>
          <a:xfrm>
            <a:off x="376997" y="4149401"/>
            <a:ext cx="2825214" cy="78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tx1"/>
                </a:solidFill>
              </a:rPr>
              <a:t>更改密碼</a:t>
            </a:r>
            <a:endParaRPr lang="en-US" altLang="zh-TW" sz="2400" b="1" dirty="0" smtClean="0">
              <a:solidFill>
                <a:schemeClr val="tx1"/>
              </a:solidFill>
            </a:endParaRPr>
          </a:p>
        </p:txBody>
      </p:sp>
      <p:sp>
        <p:nvSpPr>
          <p:cNvPr id="36" name="圓角矩形 35">
            <a:hlinkClick r:id="" action="ppaction://noaction"/>
          </p:cNvPr>
          <p:cNvSpPr/>
          <p:nvPr/>
        </p:nvSpPr>
        <p:spPr>
          <a:xfrm>
            <a:off x="-17236" y="5177175"/>
            <a:ext cx="6858000" cy="126732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7" name="矩形 36"/>
          <p:cNvSpPr/>
          <p:nvPr/>
        </p:nvSpPr>
        <p:spPr>
          <a:xfrm>
            <a:off x="379660" y="5360227"/>
            <a:ext cx="2825214" cy="7884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sz="2400" b="1" dirty="0" smtClean="0">
                <a:solidFill>
                  <a:schemeClr val="tx1"/>
                </a:solidFill>
              </a:rPr>
              <a:t>編輯自我介紹</a:t>
            </a:r>
            <a:endParaRPr lang="en-US" altLang="zh-TW" sz="2400" b="1" dirty="0" smtClean="0">
              <a:solidFill>
                <a:schemeClr val="tx1"/>
              </a:solidFill>
            </a:endParaRPr>
          </a:p>
        </p:txBody>
      </p:sp>
      <p:pic>
        <p:nvPicPr>
          <p:cNvPr id="38" name="圖片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927" y="1780179"/>
            <a:ext cx="913603" cy="1181699"/>
          </a:xfrm>
          <a:prstGeom prst="rect">
            <a:avLst/>
          </a:prstGeom>
        </p:spPr>
      </p:pic>
    </p:spTree>
    <p:extLst>
      <p:ext uri="{BB962C8B-B14F-4D97-AF65-F5344CB8AC3E}">
        <p14:creationId xmlns:p14="http://schemas.microsoft.com/office/powerpoint/2010/main" val="3031051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11286</TotalTime>
  <Words>1534</Words>
  <Application>Microsoft Office PowerPoint</Application>
  <PresentationFormat>如螢幕大小 (4:3)</PresentationFormat>
  <Paragraphs>365</Paragraphs>
  <Slides>36</Slides>
  <Notes>4</Notes>
  <HiddenSlides>1</HiddenSlides>
  <MMClips>0</MMClips>
  <ScaleCrop>false</ScaleCrop>
  <HeadingPairs>
    <vt:vector size="4" baseType="variant">
      <vt:variant>
        <vt:lpstr>佈景主題</vt:lpstr>
      </vt:variant>
      <vt:variant>
        <vt:i4>1</vt:i4>
      </vt:variant>
      <vt:variant>
        <vt:lpstr>投影片標題</vt:lpstr>
      </vt:variant>
      <vt:variant>
        <vt:i4>36</vt:i4>
      </vt:variant>
    </vt:vector>
  </HeadingPairs>
  <TitlesOfParts>
    <vt:vector size="37"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288</cp:revision>
  <dcterms:created xsi:type="dcterms:W3CDTF">2017-03-03T12:33:10Z</dcterms:created>
  <dcterms:modified xsi:type="dcterms:W3CDTF">2017-08-11T00:30:44Z</dcterms:modified>
</cp:coreProperties>
</file>