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23"/>
  </p:notesMasterIdLst>
  <p:sldIdLst>
    <p:sldId id="328" r:id="rId2"/>
    <p:sldId id="348" r:id="rId3"/>
    <p:sldId id="330" r:id="rId4"/>
    <p:sldId id="331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26" r:id="rId22"/>
  </p:sldIdLst>
  <p:sldSz cx="9144000" cy="6858000" type="screen4x3"/>
  <p:notesSz cx="6858000" cy="9144000"/>
  <p:defaultTextStyle>
    <a:defPPr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C3C3"/>
    <a:srgbClr val="D32A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48" autoAdjust="0"/>
    <p:restoredTop sz="94682"/>
  </p:normalViewPr>
  <p:slideViewPr>
    <p:cSldViewPr snapToGrid="0">
      <p:cViewPr varScale="1">
        <p:scale>
          <a:sx n="82" d="100"/>
          <a:sy n="82" d="100"/>
        </p:scale>
        <p:origin x="160" y="9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DA187-7D7D-8C4A-A73A-368BA766A389}" type="datetimeFigureOut">
              <a:rPr lang="en-GB" smtClean="0"/>
              <a:pPr/>
              <a:t>06/07/2016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C9A0D-E8E4-5741-9CB1-BBD0C1D4FD3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1308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C9A0D-E8E4-5741-9CB1-BBD0C1D4FD37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9105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tif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7" name="Rectangle 1031"/>
          <p:cNvSpPr>
            <a:spLocks noChangeArrowheads="1"/>
          </p:cNvSpPr>
          <p:nvPr/>
        </p:nvSpPr>
        <p:spPr bwMode="auto">
          <a:xfrm>
            <a:off x="-79375" y="3200400"/>
            <a:ext cx="9223375" cy="3657600"/>
          </a:xfrm>
          <a:prstGeom prst="rect">
            <a:avLst/>
          </a:prstGeom>
          <a:gradFill rotWithShape="0">
            <a:gsLst>
              <a:gs pos="0">
                <a:srgbClr val="014359"/>
              </a:gs>
              <a:gs pos="100000">
                <a:srgbClr val="007275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248" name="Rectangle 1032"/>
          <p:cNvSpPr>
            <a:spLocks noChangeArrowheads="1"/>
          </p:cNvSpPr>
          <p:nvPr/>
        </p:nvSpPr>
        <p:spPr bwMode="auto">
          <a:xfrm>
            <a:off x="-79375" y="0"/>
            <a:ext cx="9223375" cy="3276600"/>
          </a:xfrm>
          <a:prstGeom prst="rect">
            <a:avLst/>
          </a:prstGeom>
          <a:solidFill>
            <a:srgbClr val="014359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400">
              <a:latin typeface="Arial" charset="0"/>
            </a:endParaRPr>
          </a:p>
        </p:txBody>
      </p:sp>
      <p:sp>
        <p:nvSpPr>
          <p:cNvPr id="10242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323850" y="2260599"/>
            <a:ext cx="8496300" cy="2226733"/>
          </a:xfrm>
        </p:spPr>
        <p:txBody>
          <a:bodyPr lIns="91440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10243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323850" y="5012267"/>
            <a:ext cx="6965950" cy="674158"/>
          </a:xfrm>
          <a:prstGeom prst="rect">
            <a:avLst/>
          </a:prstGeom>
        </p:spPr>
        <p:txBody>
          <a:bodyPr lIns="91440"/>
          <a:lstStyle>
            <a:lvl1pPr marL="0" indent="0">
              <a:buFontTx/>
              <a:buNone/>
              <a:defRPr sz="3500">
                <a:solidFill>
                  <a:schemeClr val="accent1"/>
                </a:solidFill>
              </a:defRPr>
            </a:lvl1pPr>
          </a:lstStyle>
          <a:p>
            <a:r>
              <a:rPr lang="en-GB" smtClean="0"/>
              <a:t>Click to edit Master subtitle style</a:t>
            </a:r>
            <a:endParaRPr lang="en-GB"/>
          </a:p>
        </p:txBody>
      </p:sp>
      <p:sp>
        <p:nvSpPr>
          <p:cNvPr id="10246" name="Rectangle 103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 rIns="91440"/>
          <a:lstStyle>
            <a:lvl1pPr>
              <a:defRPr>
                <a:latin typeface="Arial" charset="0"/>
              </a:defRPr>
            </a:lvl1pPr>
          </a:lstStyle>
          <a:p>
            <a:fld id="{62D44BB8-CF0D-3C41-837E-11280C7A5155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254" name="Picture 1038" descr="electronic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1863" y="381000"/>
            <a:ext cx="2771775" cy="1103313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2400" y="279400"/>
            <a:ext cx="2829549" cy="1193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1700213"/>
            <a:ext cx="8496300" cy="4114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E632DE-081F-CD46-A6DB-B798177DF416}" type="datetimeFigureOut">
              <a:rPr lang="en-GB" smtClean="0"/>
              <a:pPr/>
              <a:t>06/07/2016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2D44BB8-CF0D-3C41-837E-11280C7A515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075" y="908050"/>
            <a:ext cx="2124075" cy="4906963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908050"/>
            <a:ext cx="6219825" cy="4906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E632DE-081F-CD46-A6DB-B798177DF416}" type="datetimeFigureOut">
              <a:rPr lang="en-GB" smtClean="0"/>
              <a:pPr/>
              <a:t>06/07/2016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2D44BB8-CF0D-3C41-837E-11280C7A515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908050"/>
            <a:ext cx="8496300" cy="649288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3850" y="1700213"/>
            <a:ext cx="417195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700213"/>
            <a:ext cx="4171950" cy="4114800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icon to add chart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3E632DE-081F-CD46-A6DB-B798177DF416}" type="datetimeFigureOut">
              <a:rPr lang="en-GB" smtClean="0"/>
              <a:pPr/>
              <a:t>06/07/2016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77050" y="6308725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fld id="{62D44BB8-CF0D-3C41-837E-11280C7A515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150" y="0"/>
            <a:ext cx="8496300" cy="649288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23850" y="1700213"/>
            <a:ext cx="8496300" cy="4114800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icon to add table</a:t>
            </a:r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632DE-081F-CD46-A6DB-B798177DF416}" type="datetimeFigureOut">
              <a:rPr lang="en-GB" smtClean="0"/>
              <a:pPr/>
              <a:t>06/07/2016</a:t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ddd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8CDB-2990-9A46-93BC-61089184B7BF}" type="slidenum">
              <a:rPr lang="en-GB" smtClean="0"/>
              <a:pPr/>
              <a:t>‹#›</a:t>
            </a:fld>
            <a:fld id="{62D44BB8-CF0D-3C41-837E-11280C7A515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700213"/>
            <a:ext cx="84963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E632DE-081F-CD46-A6DB-B798177DF416}" type="datetimeFigureOut">
              <a:rPr lang="en-GB" smtClean="0"/>
              <a:pPr/>
              <a:t>06/07/2016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2D44BB8-CF0D-3C41-837E-11280C7A515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E632DE-081F-CD46-A6DB-B798177DF416}" type="datetimeFigureOut">
              <a:rPr lang="en-GB" smtClean="0"/>
              <a:pPr/>
              <a:t>06/07/2016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2D44BB8-CF0D-3C41-837E-11280C7A515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700213"/>
            <a:ext cx="4171950" cy="4114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00213"/>
            <a:ext cx="4171950" cy="4114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E632DE-081F-CD46-A6DB-B798177DF416}" type="datetimeFigureOut">
              <a:rPr lang="en-GB" smtClean="0"/>
              <a:pPr/>
              <a:t>06/07/2016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2D44BB8-CF0D-3C41-837E-11280C7A515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E632DE-081F-CD46-A6DB-B798177DF416}" type="datetimeFigureOut">
              <a:rPr lang="en-GB" smtClean="0"/>
              <a:pPr/>
              <a:t>06/07/2016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2D44BB8-CF0D-3C41-837E-11280C7A515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E632DE-081F-CD46-A6DB-B798177DF416}" type="datetimeFigureOut">
              <a:rPr lang="en-GB" smtClean="0"/>
              <a:pPr/>
              <a:t>06/07/2016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2D44BB8-CF0D-3C41-837E-11280C7A515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E632DE-081F-CD46-A6DB-B798177DF416}" type="datetimeFigureOut">
              <a:rPr lang="en-GB" smtClean="0"/>
              <a:pPr/>
              <a:t>06/07/2016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2D44BB8-CF0D-3C41-837E-11280C7A515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E632DE-081F-CD46-A6DB-B798177DF416}" type="datetimeFigureOut">
              <a:rPr lang="en-GB" smtClean="0"/>
              <a:pPr/>
              <a:t>06/07/2016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2D44BB8-CF0D-3C41-837E-11280C7A515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E632DE-081F-CD46-A6DB-B798177DF416}" type="datetimeFigureOut">
              <a:rPr lang="en-GB" smtClean="0"/>
              <a:pPr/>
              <a:t>06/07/2016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2D44BB8-CF0D-3C41-837E-11280C7A515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1150" y="0"/>
            <a:ext cx="8496300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Arial" charset="0"/>
              </a:defRPr>
            </a:lvl1pPr>
          </a:lstStyle>
          <a:p>
            <a:fld id="{03E632DE-081F-CD46-A6DB-B798177DF416}" type="datetimeFigureOut">
              <a:rPr lang="en-GB" smtClean="0"/>
              <a:pPr/>
              <a:t>06/07/2016</a:t>
            </a:fld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r>
              <a:rPr lang="en-GB" smtClean="0"/>
              <a:t>ddd</a:t>
            </a: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77050" y="63087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3BDB8CDB-2990-9A46-93BC-61089184B7BF}" type="slidenum">
              <a:rPr lang="en-GB" smtClean="0"/>
              <a:pPr/>
              <a:t>‹#›</a:t>
            </a:fld>
            <a:fld id="{62D44BB8-CF0D-3C41-837E-11280C7A515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High</a:t>
            </a:r>
            <a:r>
              <a:rPr lang="en-GB" baseline="0" dirty="0" smtClean="0"/>
              <a:t> Consequence Control Verification Workshop </a:t>
            </a:r>
            <a:r>
              <a:rPr lang="en-GB" dirty="0" smtClean="0"/>
              <a:t>2016 –</a:t>
            </a:r>
            <a:r>
              <a:rPr lang="en-GB" baseline="0" dirty="0" smtClean="0"/>
              <a:t> Toronto</a:t>
            </a:r>
            <a:r>
              <a:rPr lang="en-GB" dirty="0" smtClean="0"/>
              <a:t>,</a:t>
            </a:r>
            <a:r>
              <a:rPr lang="en-GB" baseline="0" dirty="0" smtClean="0"/>
              <a:t> 18</a:t>
            </a:r>
            <a:r>
              <a:rPr lang="en-GB" baseline="30000" dirty="0" smtClean="0"/>
              <a:t>th </a:t>
            </a:r>
            <a:r>
              <a:rPr lang="en-GB" baseline="0" dirty="0" smtClean="0"/>
              <a:t> July</a:t>
            </a:r>
            <a:r>
              <a:rPr lang="en-GB" dirty="0" smtClean="0"/>
              <a:t> </a:t>
            </a: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charset="0"/>
          <a:ea typeface="ＭＳ Ｐゴシック" charset="-128"/>
          <a:cs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charset="0"/>
          <a:ea typeface="ＭＳ Ｐゴシック" charset="-128"/>
          <a:cs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charset="0"/>
          <a:ea typeface="ＭＳ Ｐゴシック" charset="-128"/>
          <a:cs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1" fontAlgn="base" hangingPunct="1">
        <a:spcBef>
          <a:spcPts val="1000"/>
        </a:spcBef>
        <a:spcAft>
          <a:spcPts val="100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811213" indent="-288925" algn="l" rtl="0" eaLnBrk="1" fontAlgn="base" hangingPunct="1">
        <a:lnSpc>
          <a:spcPct val="90000"/>
        </a:lnSpc>
        <a:spcBef>
          <a:spcPts val="700"/>
        </a:spcBef>
        <a:spcAft>
          <a:spcPts val="700"/>
        </a:spcAft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219200" indent="-228600" algn="l" rtl="0" eaLnBrk="1" fontAlgn="base" hangingPunct="1">
        <a:lnSpc>
          <a:spcPct val="90000"/>
        </a:lnSpc>
        <a:spcBef>
          <a:spcPts val="200"/>
        </a:spcBef>
        <a:spcAft>
          <a:spcPts val="20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1627188" indent="-228600" algn="l" rtl="0" eaLnBrk="1" fontAlgn="base" hangingPunct="1">
        <a:lnSpc>
          <a:spcPct val="90000"/>
        </a:lnSpc>
        <a:spcBef>
          <a:spcPts val="100"/>
        </a:spcBef>
        <a:spcAft>
          <a:spcPts val="10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lnSpc>
          <a:spcPct val="90000"/>
        </a:lnSpc>
        <a:spcBef>
          <a:spcPts val="50"/>
        </a:spcBef>
        <a:spcAft>
          <a:spcPts val="5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GB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4934" y="2383367"/>
            <a:ext cx="7772400" cy="18626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Reconciling </a:t>
            </a:r>
            <a:r>
              <a:rPr lang="en-US" dirty="0"/>
              <a:t>SCXML </a:t>
            </a:r>
            <a:r>
              <a:rPr lang="en-US" dirty="0" err="1"/>
              <a:t>Statechart</a:t>
            </a:r>
            <a:r>
              <a:rPr lang="en-US" dirty="0"/>
              <a:t> Representations and </a:t>
            </a:r>
            <a:r>
              <a:rPr lang="en-US" dirty="0" smtClean="0"/>
              <a:t>Event-B </a:t>
            </a:r>
            <a:br>
              <a:rPr lang="en-US" dirty="0" smtClean="0"/>
            </a:br>
            <a:r>
              <a:rPr lang="en-US" dirty="0" smtClean="0"/>
              <a:t>Lower </a:t>
            </a:r>
            <a:r>
              <a:rPr lang="en-US" dirty="0"/>
              <a:t>Level Semantics </a:t>
            </a:r>
            <a:br>
              <a:rPr lang="en-US" dirty="0"/>
            </a:br>
            <a:endParaRPr lang="en-GB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6383" y="4330700"/>
            <a:ext cx="7507817" cy="1651000"/>
          </a:xfrm>
        </p:spPr>
        <p:txBody>
          <a:bodyPr/>
          <a:lstStyle/>
          <a:p>
            <a:r>
              <a:rPr lang="en-US" sz="2000" dirty="0">
                <a:solidFill>
                  <a:srgbClr val="C3C3C3"/>
                </a:solidFill>
              </a:rPr>
              <a:t>Karla Morris 	:	</a:t>
            </a:r>
            <a:r>
              <a:rPr lang="en-US" sz="1600" dirty="0">
                <a:solidFill>
                  <a:srgbClr val="C3C3C3"/>
                </a:solidFill>
              </a:rPr>
              <a:t>Sandia National Laboratories, CA, USA</a:t>
            </a:r>
          </a:p>
          <a:p>
            <a:r>
              <a:rPr lang="en-US" sz="2000" dirty="0">
                <a:solidFill>
                  <a:srgbClr val="C3C3C3"/>
                </a:solidFill>
              </a:rPr>
              <a:t>Colin Snook	:	</a:t>
            </a:r>
            <a:r>
              <a:rPr lang="en-US" sz="1600" dirty="0">
                <a:solidFill>
                  <a:srgbClr val="C3C3C3"/>
                </a:solidFill>
              </a:rPr>
              <a:t>University of Southampton, UK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24700" y="11049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79400"/>
            <a:ext cx="2829549" cy="1193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SCXML Extensions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XML tools allow new meta-model ‘namespaces’ to be introduced.</a:t>
            </a:r>
          </a:p>
          <a:p>
            <a:pPr lvl="1"/>
            <a:r>
              <a:rPr lang="en-US" dirty="0"/>
              <a:t>Existing SCXML tools will ignore them</a:t>
            </a:r>
          </a:p>
          <a:p>
            <a:pPr lvl="1"/>
            <a:endParaRPr lang="en-US" dirty="0"/>
          </a:p>
          <a:p>
            <a:r>
              <a:rPr lang="en-US" dirty="0"/>
              <a:t>Needed in order to support:</a:t>
            </a:r>
          </a:p>
          <a:p>
            <a:pPr lvl="1"/>
            <a:r>
              <a:rPr lang="en-US" dirty="0"/>
              <a:t>Refinement levels </a:t>
            </a:r>
            <a:r>
              <a:rPr lang="en-US" sz="2000" dirty="0"/>
              <a:t>(new attribute </a:t>
            </a:r>
            <a:r>
              <a:rPr lang="en-US" sz="2000" dirty="0">
                <a:solidFill>
                  <a:srgbClr val="FF0000"/>
                </a:solidFill>
              </a:rPr>
              <a:t>&lt;</a:t>
            </a:r>
            <a:r>
              <a:rPr lang="en-US" sz="2000" dirty="0" err="1">
                <a:solidFill>
                  <a:srgbClr val="FF0000"/>
                </a:solidFill>
              </a:rPr>
              <a:t>iumlb:refinement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is-IS" sz="2000" dirty="0">
                <a:solidFill>
                  <a:srgbClr val="FF0000"/>
                </a:solidFill>
              </a:rPr>
              <a:t>…&gt;</a:t>
            </a:r>
            <a:r>
              <a:rPr lang="is-IS" sz="2000" dirty="0"/>
              <a:t>)</a:t>
            </a:r>
            <a:endParaRPr lang="en-US" sz="2000" dirty="0"/>
          </a:p>
          <a:p>
            <a:pPr lvl="1"/>
            <a:r>
              <a:rPr lang="en-US" dirty="0"/>
              <a:t>Invariants		</a:t>
            </a:r>
            <a:r>
              <a:rPr lang="en-US" sz="2000" dirty="0"/>
              <a:t>(new element </a:t>
            </a:r>
            <a:r>
              <a:rPr lang="en-US" sz="2000" dirty="0">
                <a:solidFill>
                  <a:srgbClr val="FF0000"/>
                </a:solidFill>
              </a:rPr>
              <a:t>&lt;</a:t>
            </a:r>
            <a:r>
              <a:rPr lang="en-US" sz="2000" dirty="0" err="1">
                <a:solidFill>
                  <a:srgbClr val="FF0000"/>
                </a:solidFill>
              </a:rPr>
              <a:t>iumlb:invariant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is-IS" sz="2000" dirty="0">
                <a:solidFill>
                  <a:srgbClr val="FF0000"/>
                </a:solidFill>
              </a:rPr>
              <a:t>…&gt;</a:t>
            </a:r>
            <a:r>
              <a:rPr lang="is-IS" sz="2000" dirty="0"/>
              <a:t>)</a:t>
            </a:r>
            <a:endParaRPr lang="en-US" sz="2000" dirty="0"/>
          </a:p>
          <a:p>
            <a:pPr lvl="1"/>
            <a:r>
              <a:rPr lang="en-US" dirty="0"/>
              <a:t>Guards			</a:t>
            </a:r>
            <a:r>
              <a:rPr lang="en-US" sz="2000" dirty="0"/>
              <a:t>(new element </a:t>
            </a:r>
            <a:r>
              <a:rPr lang="en-US" sz="2000" dirty="0">
                <a:solidFill>
                  <a:srgbClr val="FF0000"/>
                </a:solidFill>
              </a:rPr>
              <a:t>&lt;</a:t>
            </a:r>
            <a:r>
              <a:rPr lang="en-US" sz="2000" dirty="0" err="1">
                <a:solidFill>
                  <a:srgbClr val="FF0000"/>
                </a:solidFill>
              </a:rPr>
              <a:t>iumlb:guard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is-IS" sz="2000" dirty="0">
                <a:solidFill>
                  <a:srgbClr val="FF0000"/>
                </a:solidFill>
              </a:rPr>
              <a:t>…&gt;</a:t>
            </a:r>
            <a:r>
              <a:rPr lang="is-IS" sz="2000" dirty="0"/>
              <a:t>)</a:t>
            </a:r>
            <a:endParaRPr lang="en-US" sz="20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59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SCXML Extension Attributes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09" y="1079500"/>
            <a:ext cx="7616043" cy="538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19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extended SCXML</a:t>
            </a:r>
            <a:br>
              <a:rPr lang="en-US" dirty="0"/>
            </a:br>
            <a:r>
              <a:rPr lang="en-US" sz="2200" dirty="0">
                <a:solidFill>
                  <a:srgbClr val="FF0000"/>
                </a:solidFill>
              </a:rPr>
              <a:t>(extensions are </a:t>
            </a:r>
            <a:r>
              <a:rPr lang="en-US" sz="2200" dirty="0" smtClean="0">
                <a:solidFill>
                  <a:srgbClr val="FF0000"/>
                </a:solidFill>
              </a:rPr>
              <a:t>captured in </a:t>
            </a:r>
            <a:r>
              <a:rPr lang="en-US" sz="2200" dirty="0">
                <a:solidFill>
                  <a:srgbClr val="FF0000"/>
                </a:solidFill>
              </a:rPr>
              <a:t>red)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1301858"/>
            <a:ext cx="897233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datamodel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iumlb:refinement</a:t>
            </a:r>
            <a:r>
              <a:rPr lang="en-US" dirty="0">
                <a:solidFill>
                  <a:srgbClr val="FF0000"/>
                </a:solidFill>
              </a:rPr>
              <a:t>="2"</a:t>
            </a:r>
            <a:r>
              <a:rPr lang="en-US" dirty="0"/>
              <a:t>&gt;</a:t>
            </a:r>
          </a:p>
          <a:p>
            <a:r>
              <a:rPr lang="en-US" dirty="0"/>
              <a:t>  &lt;data expr="false" id="</a:t>
            </a:r>
            <a:r>
              <a:rPr lang="en-US" dirty="0" err="1"/>
              <a:t>Gate_In.Block</a:t>
            </a:r>
            <a:r>
              <a:rPr lang="en-US" dirty="0"/>
              <a:t>" </a:t>
            </a:r>
            <a:r>
              <a:rPr lang="en-US" dirty="0" err="1">
                <a:solidFill>
                  <a:srgbClr val="FF0000"/>
                </a:solidFill>
              </a:rPr>
              <a:t>iumlb:type</a:t>
            </a:r>
            <a:r>
              <a:rPr lang="en-US" dirty="0">
                <a:solidFill>
                  <a:srgbClr val="FF0000"/>
                </a:solidFill>
              </a:rPr>
              <a:t>="BOOL"</a:t>
            </a:r>
            <a:r>
              <a:rPr lang="en-US" dirty="0"/>
              <a:t>/&gt;</a:t>
            </a:r>
          </a:p>
          <a:p>
            <a:r>
              <a:rPr lang="en-US" dirty="0"/>
              <a:t>&lt;/</a:t>
            </a:r>
            <a:r>
              <a:rPr lang="en-US" dirty="0" err="1"/>
              <a:t>datamodel</a:t>
            </a:r>
            <a:r>
              <a:rPr lang="en-US" dirty="0"/>
              <a:t>&gt;</a:t>
            </a:r>
          </a:p>
          <a:p>
            <a:r>
              <a:rPr lang="en-US" dirty="0"/>
              <a:t>&lt;!-- Other model details --&gt;</a:t>
            </a:r>
          </a:p>
          <a:p>
            <a:r>
              <a:rPr lang="en-US" dirty="0"/>
              <a:t>&lt;state id="BLOCKED"&gt;</a:t>
            </a:r>
          </a:p>
          <a:p>
            <a:r>
              <a:rPr lang="en-US" dirty="0"/>
              <a:t>  &lt;transition </a:t>
            </a:r>
            <a:r>
              <a:rPr lang="en-US" dirty="0" err="1"/>
              <a:t>cond</a:t>
            </a:r>
            <a:r>
              <a:rPr lang="en-US" dirty="0"/>
              <a:t>="[</a:t>
            </a:r>
            <a:r>
              <a:rPr lang="en-US" dirty="0" err="1"/>
              <a:t>On_In.CardAccept</a:t>
            </a:r>
            <a:r>
              <a:rPr lang="en-US" dirty="0"/>
              <a:t>==true]" target="UNBLOCKED"&gt;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err="1">
                <a:solidFill>
                  <a:srgbClr val="FF0000"/>
                </a:solidFill>
              </a:rPr>
              <a:t>iumlb:guard</a:t>
            </a:r>
            <a:r>
              <a:rPr lang="en-US" dirty="0">
                <a:solidFill>
                  <a:srgbClr val="FF0000"/>
                </a:solidFill>
              </a:rPr>
              <a:t> name="gd1" predicate="</a:t>
            </a:r>
            <a:r>
              <a:rPr lang="en-US" dirty="0" err="1">
                <a:solidFill>
                  <a:srgbClr val="FF0000"/>
                </a:solidFill>
              </a:rPr>
              <a:t>On_In.CardAccept</a:t>
            </a:r>
            <a:r>
              <a:rPr lang="en-US" dirty="0">
                <a:solidFill>
                  <a:srgbClr val="FF0000"/>
                </a:solidFill>
              </a:rPr>
              <a:t>==true" refinement="2"/&gt;</a:t>
            </a:r>
          </a:p>
          <a:p>
            <a:r>
              <a:rPr lang="en-US" dirty="0"/>
              <a:t>    &lt;assign expr="true" location="</a:t>
            </a:r>
            <a:r>
              <a:rPr lang="en-US" dirty="0" err="1"/>
              <a:t>Gate_In.Block</a:t>
            </a:r>
            <a:r>
              <a:rPr lang="en-US" dirty="0"/>
              <a:t>" </a:t>
            </a:r>
            <a:r>
              <a:rPr lang="en-US" dirty="0" err="1">
                <a:solidFill>
                  <a:srgbClr val="FF0000"/>
                </a:solidFill>
              </a:rPr>
              <a:t>iumlb:refinement</a:t>
            </a:r>
            <a:r>
              <a:rPr lang="en-US" dirty="0">
                <a:solidFill>
                  <a:srgbClr val="FF0000"/>
                </a:solidFill>
              </a:rPr>
              <a:t>="3"</a:t>
            </a:r>
            <a:r>
              <a:rPr lang="en-US" dirty="0"/>
              <a:t>/&gt;</a:t>
            </a:r>
          </a:p>
          <a:p>
            <a:r>
              <a:rPr lang="en-US" dirty="0"/>
              <a:t>  &lt;/transition&gt;</a:t>
            </a:r>
          </a:p>
          <a:p>
            <a:r>
              <a:rPr lang="en-US" dirty="0"/>
              <a:t>  &lt;</a:t>
            </a:r>
            <a:r>
              <a:rPr lang="en-US" dirty="0" err="1"/>
              <a:t>onentry</a:t>
            </a:r>
            <a:r>
              <a:rPr lang="en-US" dirty="0"/>
              <a:t>&gt;</a:t>
            </a:r>
          </a:p>
          <a:p>
            <a:r>
              <a:rPr lang="en-US" dirty="0"/>
              <a:t>    &lt;assign expr="true" location="</a:t>
            </a:r>
            <a:r>
              <a:rPr lang="en-US" dirty="0" err="1"/>
              <a:t>Gate_In.Block</a:t>
            </a:r>
            <a:r>
              <a:rPr lang="en-US" dirty="0"/>
              <a:t>"/&gt;</a:t>
            </a:r>
          </a:p>
          <a:p>
            <a:r>
              <a:rPr lang="en-US" dirty="0"/>
              <a:t>    &lt;assign expr="false" location="</a:t>
            </a:r>
            <a:r>
              <a:rPr lang="en-US" dirty="0" err="1"/>
              <a:t>On_In.Reset</a:t>
            </a:r>
            <a:r>
              <a:rPr lang="en-US" dirty="0"/>
              <a:t>"/&gt;</a:t>
            </a:r>
          </a:p>
          <a:p>
            <a:r>
              <a:rPr lang="en-US" dirty="0"/>
              <a:t>  &lt;/</a:t>
            </a:r>
            <a:r>
              <a:rPr lang="en-US" dirty="0" err="1"/>
              <a:t>onentry</a:t>
            </a:r>
            <a:r>
              <a:rPr lang="en-US" dirty="0"/>
              <a:t>&gt;</a:t>
            </a:r>
          </a:p>
          <a:p>
            <a:r>
              <a:rPr lang="en-US" dirty="0"/>
              <a:t>  &lt;</a:t>
            </a:r>
            <a:r>
              <a:rPr lang="en-US" dirty="0" err="1"/>
              <a:t>onexit</a:t>
            </a:r>
            <a:r>
              <a:rPr lang="en-US" dirty="0"/>
              <a:t>&gt;</a:t>
            </a:r>
          </a:p>
          <a:p>
            <a:r>
              <a:rPr lang="en-US" dirty="0"/>
              <a:t>    &lt;assign expr="false" location="</a:t>
            </a:r>
            <a:r>
              <a:rPr lang="en-US" dirty="0" err="1"/>
              <a:t>Gate_In.Block</a:t>
            </a:r>
            <a:r>
              <a:rPr lang="en-US" dirty="0"/>
              <a:t>"/&gt;</a:t>
            </a:r>
          </a:p>
          <a:p>
            <a:r>
              <a:rPr lang="en-US" dirty="0"/>
              <a:t>  &lt;/</a:t>
            </a:r>
            <a:r>
              <a:rPr lang="en-US" dirty="0" err="1"/>
              <a:t>onexit</a:t>
            </a:r>
            <a:r>
              <a:rPr lang="en-US" dirty="0"/>
              <a:t>&gt;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err="1">
                <a:solidFill>
                  <a:srgbClr val="FF0000"/>
                </a:solidFill>
              </a:rPr>
              <a:t>iumlb:invariant</a:t>
            </a:r>
            <a:r>
              <a:rPr lang="en-US" dirty="0">
                <a:solidFill>
                  <a:srgbClr val="FF0000"/>
                </a:solidFill>
              </a:rPr>
              <a:t> predicate="</a:t>
            </a:r>
            <a:r>
              <a:rPr lang="en-US" dirty="0" err="1">
                <a:solidFill>
                  <a:srgbClr val="FF0000"/>
                </a:solidFill>
              </a:rPr>
              <a:t>Gate_In.Block</a:t>
            </a:r>
            <a:r>
              <a:rPr lang="en-US" dirty="0">
                <a:solidFill>
                  <a:srgbClr val="FF0000"/>
                </a:solidFill>
              </a:rPr>
              <a:t> == TRUE" name="</a:t>
            </a:r>
            <a:r>
              <a:rPr lang="en-US" dirty="0" err="1">
                <a:solidFill>
                  <a:srgbClr val="FF0000"/>
                </a:solidFill>
              </a:rPr>
              <a:t>GateCondition</a:t>
            </a:r>
            <a:r>
              <a:rPr lang="en-US" dirty="0">
                <a:solidFill>
                  <a:srgbClr val="FF0000"/>
                </a:solidFill>
              </a:rPr>
              <a:t>"/&gt;</a:t>
            </a:r>
          </a:p>
          <a:p>
            <a:r>
              <a:rPr lang="en-US" dirty="0"/>
              <a:t>&lt;/state&gt; </a:t>
            </a:r>
          </a:p>
        </p:txBody>
      </p:sp>
    </p:spTree>
    <p:extLst>
      <p:ext uri="{BB962C8B-B14F-4D97-AF65-F5344CB8AC3E}">
        <p14:creationId xmlns:p14="http://schemas.microsoft.com/office/powerpoint/2010/main" val="33333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 translation supports..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Data models</a:t>
            </a:r>
          </a:p>
          <a:p>
            <a:r>
              <a:rPr lang="en-US"/>
              <a:t>Hierarchical nested statemachines </a:t>
            </a:r>
          </a:p>
          <a:p>
            <a:r>
              <a:rPr lang="en-US"/>
              <a:t>Parrallel Statemachines</a:t>
            </a:r>
          </a:p>
          <a:p>
            <a:r>
              <a:rPr lang="en-US"/>
              <a:t>‘When’ Transitions (</a:t>
            </a:r>
            <a:r>
              <a:rPr lang="en-US">
                <a:solidFill>
                  <a:srgbClr val="FF0000"/>
                </a:solidFill>
              </a:rPr>
              <a:t>label</a:t>
            </a:r>
            <a:r>
              <a:rPr lang="en-US"/>
              <a:t>)</a:t>
            </a:r>
          </a:p>
          <a:p>
            <a:r>
              <a:rPr lang="en-US"/>
              <a:t>Transition parameters, </a:t>
            </a:r>
            <a:r>
              <a:rPr lang="en-US">
                <a:solidFill>
                  <a:srgbClr val="FF0000"/>
                </a:solidFill>
              </a:rPr>
              <a:t>guards</a:t>
            </a:r>
            <a:r>
              <a:rPr lang="en-US"/>
              <a:t> and actions</a:t>
            </a:r>
          </a:p>
          <a:p>
            <a:r>
              <a:rPr lang="en-US">
                <a:solidFill>
                  <a:srgbClr val="FF0000"/>
                </a:solidFill>
              </a:rPr>
              <a:t>Invariants</a:t>
            </a:r>
          </a:p>
          <a:p>
            <a:r>
              <a:rPr lang="en-US">
                <a:solidFill>
                  <a:srgbClr val="000000"/>
                </a:solidFill>
              </a:rPr>
              <a:t>Initial and Final states</a:t>
            </a:r>
          </a:p>
          <a:p>
            <a:r>
              <a:rPr lang="en-US">
                <a:solidFill>
                  <a:srgbClr val="FF0000"/>
                </a:solidFill>
              </a:rPr>
              <a:t>Refinement (superposition only)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6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Diagram of SCXML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63600"/>
            <a:ext cx="9144000" cy="55645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131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– generated iUML-B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6665"/>
            <a:ext cx="9144000" cy="494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47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modelling the run to completion semantics</a:t>
            </a:r>
          </a:p>
          <a:p>
            <a:r>
              <a:rPr lang="en-US" dirty="0"/>
              <a:t>E.g. trigger events create a token, </a:t>
            </a:r>
          </a:p>
          <a:p>
            <a:pPr lvl="1"/>
            <a:r>
              <a:rPr lang="en-US" dirty="0"/>
              <a:t>A new token can only be consumed when no transitions are enabled</a:t>
            </a:r>
          </a:p>
          <a:p>
            <a:r>
              <a:rPr lang="en-US" dirty="0"/>
              <a:t>Try enforcing transition run-to-completion sequences</a:t>
            </a:r>
          </a:p>
          <a:p>
            <a:r>
              <a:rPr lang="en-US" i="1" dirty="0">
                <a:solidFill>
                  <a:srgbClr val="FF0000"/>
                </a:solidFill>
              </a:rPr>
              <a:t>Still omit sequencing of actions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22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Enhance iUML-B to support triggers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150" y="649288"/>
            <a:ext cx="8496300" cy="4114800"/>
          </a:xfrm>
        </p:spPr>
        <p:txBody>
          <a:bodyPr>
            <a:noAutofit/>
          </a:bodyPr>
          <a:lstStyle/>
          <a:p>
            <a:pPr lvl="0"/>
            <a:r>
              <a:rPr lang="en-GB" sz="2000" dirty="0" err="1"/>
              <a:t>iUML</a:t>
            </a:r>
            <a:r>
              <a:rPr lang="en-GB" sz="2000" dirty="0"/>
              <a:t>-B </a:t>
            </a:r>
            <a:r>
              <a:rPr lang="en-GB" sz="2000" dirty="0" err="1"/>
              <a:t>Statemachines</a:t>
            </a:r>
            <a:r>
              <a:rPr lang="en-GB" sz="2000" dirty="0"/>
              <a:t> will own a collection of triggers.  </a:t>
            </a:r>
          </a:p>
          <a:p>
            <a:pPr lvl="1"/>
            <a:r>
              <a:rPr lang="en-GB" sz="1800" dirty="0"/>
              <a:t>Each trigger will generate an Event-B BOOL variable.</a:t>
            </a:r>
          </a:p>
          <a:p>
            <a:pPr lvl="2"/>
            <a:r>
              <a:rPr lang="en-GB" sz="1600" dirty="0"/>
              <a:t> (Note simplification of SCXML, which permits several triggers of a kind to be queued). </a:t>
            </a:r>
          </a:p>
          <a:p>
            <a:pPr lvl="1"/>
            <a:r>
              <a:rPr lang="en-GB" sz="1800" dirty="0"/>
              <a:t>Transitions may reference a trigger. </a:t>
            </a:r>
          </a:p>
          <a:p>
            <a:pPr lvl="2"/>
            <a:r>
              <a:rPr lang="en-GB" sz="1600" dirty="0"/>
              <a:t>The reference will generate a guard, </a:t>
            </a:r>
            <a:r>
              <a:rPr lang="en-GB" sz="1600" i="1" dirty="0"/>
              <a:t>&lt;trigger variable&gt; = TRUE</a:t>
            </a:r>
            <a:r>
              <a:rPr lang="en-GB" sz="1600" dirty="0"/>
              <a:t> </a:t>
            </a:r>
          </a:p>
          <a:p>
            <a:pPr lvl="2"/>
            <a:r>
              <a:rPr lang="en-GB" sz="1600" dirty="0"/>
              <a:t>And an action </a:t>
            </a:r>
            <a:r>
              <a:rPr lang="en-GB" sz="1600" i="1" dirty="0"/>
              <a:t>&lt;trigger variable&gt; :=  FALSE</a:t>
            </a:r>
            <a:r>
              <a:rPr lang="en-GB" sz="1600" dirty="0"/>
              <a:t>. </a:t>
            </a:r>
          </a:p>
          <a:p>
            <a:pPr lvl="1"/>
            <a:r>
              <a:rPr lang="en-GB" sz="1800" dirty="0"/>
              <a:t>Transitions may own a collection of ‘Raise’ actions that reference an internal trigger. </a:t>
            </a:r>
          </a:p>
          <a:p>
            <a:pPr lvl="2"/>
            <a:r>
              <a:rPr lang="en-GB" sz="1600" dirty="0"/>
              <a:t>This will generate an action </a:t>
            </a:r>
            <a:r>
              <a:rPr lang="en-GB" sz="1600" i="1" dirty="0"/>
              <a:t>&lt;trigger variable&gt; :=  TRUE.</a:t>
            </a:r>
            <a:r>
              <a:rPr lang="en-GB" sz="1600" dirty="0"/>
              <a:t> </a:t>
            </a:r>
          </a:p>
          <a:p>
            <a:pPr lvl="1"/>
            <a:r>
              <a:rPr lang="en-GB" sz="1800" dirty="0"/>
              <a:t>Transitions may be designated as external. </a:t>
            </a:r>
          </a:p>
          <a:p>
            <a:pPr lvl="2"/>
            <a:r>
              <a:rPr lang="en-GB" sz="1600" dirty="0"/>
              <a:t>An interface event will be generated to create a new trigger </a:t>
            </a:r>
            <a:r>
              <a:rPr lang="en-GB" sz="1600" i="1" dirty="0"/>
              <a:t>( &lt;trigger variable&gt; :=  TRUE )</a:t>
            </a:r>
          </a:p>
          <a:p>
            <a:pPr lvl="2"/>
            <a:r>
              <a:rPr lang="en-GB" sz="1600" dirty="0"/>
              <a:t>when it has been consumed </a:t>
            </a:r>
            <a:r>
              <a:rPr lang="en-GB" sz="1600" i="1" dirty="0"/>
              <a:t>( &lt;trigger variable&gt; = FALSE ) and </a:t>
            </a:r>
          </a:p>
          <a:p>
            <a:pPr lvl="2"/>
            <a:r>
              <a:rPr lang="en-GB" sz="1600" i="1" dirty="0"/>
              <a:t>No transitions are enabled</a:t>
            </a:r>
            <a:r>
              <a:rPr lang="en-GB" sz="1600" dirty="0"/>
              <a:t>. </a:t>
            </a:r>
            <a:r>
              <a:rPr lang="en-GB" sz="1600" i="1" dirty="0"/>
              <a:t>(run to completion</a:t>
            </a:r>
            <a:r>
              <a:rPr lang="en-GB" sz="1600" i="1" dirty="0" smtClean="0"/>
              <a:t>)</a:t>
            </a:r>
            <a:endParaRPr lang="en-GB" sz="1600" i="1" dirty="0"/>
          </a:p>
          <a:p>
            <a:pPr lvl="0"/>
            <a:r>
              <a:rPr lang="en-GB" sz="2000" dirty="0"/>
              <a:t>A partial ‘run-to-completion’ semantics will be introduced by disabling all interface events while any external or internal transition is enabled.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327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External Trigger Event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43" y="1381919"/>
            <a:ext cx="5342707" cy="433419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5145437" y="1771076"/>
            <a:ext cx="3700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Old trigger has been consumed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146156" y="2061723"/>
            <a:ext cx="1999281" cy="2000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556937" y="5430368"/>
            <a:ext cx="2151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Raise new trigger</a:t>
            </a:r>
          </a:p>
        </p:txBody>
      </p:sp>
      <p:cxnSp>
        <p:nvCxnSpPr>
          <p:cNvPr id="8" name="Straight Arrow Connector 7"/>
          <p:cNvCxnSpPr>
            <a:stCxn id="7" idx="1"/>
          </p:cNvCxnSpPr>
          <p:nvPr/>
        </p:nvCxnSpPr>
        <p:spPr>
          <a:xfrm flipH="1" flipV="1">
            <a:off x="2572719" y="5207432"/>
            <a:ext cx="2984218" cy="4229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798237" y="3334894"/>
            <a:ext cx="2765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No transitions enabled</a:t>
            </a:r>
          </a:p>
        </p:txBody>
      </p:sp>
      <p:sp>
        <p:nvSpPr>
          <p:cNvPr id="11" name="Right Brace 10"/>
          <p:cNvSpPr/>
          <p:nvPr/>
        </p:nvSpPr>
        <p:spPr bwMode="auto">
          <a:xfrm>
            <a:off x="5145437" y="2371241"/>
            <a:ext cx="493363" cy="2324745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573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Triggered transition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898902"/>
            <a:ext cx="5717691" cy="45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6467405" y="3080868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The trigger guard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65926" y="4193276"/>
            <a:ext cx="29322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Raise an internal trigger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88413" y="4700953"/>
            <a:ext cx="34804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Consume the external trigger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664990" y="2045776"/>
            <a:ext cx="1828508" cy="12348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1"/>
          </p:cNvCxnSpPr>
          <p:nvPr/>
        </p:nvCxnSpPr>
        <p:spPr>
          <a:xfrm flipH="1" flipV="1">
            <a:off x="3810001" y="4193276"/>
            <a:ext cx="1878412" cy="7077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3810001" y="3890076"/>
            <a:ext cx="2435816" cy="454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8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150" y="1142274"/>
            <a:ext cx="8496300" cy="4114800"/>
          </a:xfrm>
        </p:spPr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Model Representations</a:t>
            </a:r>
          </a:p>
          <a:p>
            <a:pPr lvl="1"/>
            <a:r>
              <a:rPr lang="en-US" dirty="0" smtClean="0"/>
              <a:t>SCXML</a:t>
            </a:r>
          </a:p>
          <a:p>
            <a:pPr lvl="1"/>
            <a:r>
              <a:rPr lang="en-US" dirty="0" err="1" smtClean="0"/>
              <a:t>iUML</a:t>
            </a:r>
            <a:r>
              <a:rPr lang="en-US" dirty="0" smtClean="0"/>
              <a:t>-B</a:t>
            </a:r>
          </a:p>
          <a:p>
            <a:pPr lvl="1"/>
            <a:r>
              <a:rPr lang="en-US" dirty="0" smtClean="0"/>
              <a:t>Similarities &amp; Differences in the Semantics</a:t>
            </a:r>
          </a:p>
          <a:p>
            <a:r>
              <a:rPr lang="en-US" dirty="0" smtClean="0"/>
              <a:t>Extensions to SCXML</a:t>
            </a:r>
          </a:p>
          <a:p>
            <a:r>
              <a:rPr lang="en-US" dirty="0" smtClean="0"/>
              <a:t>Prototype System Model</a:t>
            </a:r>
          </a:p>
          <a:p>
            <a:r>
              <a:rPr lang="en-US" dirty="0" smtClean="0"/>
              <a:t>Future Work</a:t>
            </a:r>
          </a:p>
          <a:p>
            <a:r>
              <a:rPr lang="en-US" dirty="0" smtClean="0"/>
              <a:t>Conclusions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89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150" y="1157772"/>
            <a:ext cx="8496300" cy="4114800"/>
          </a:xfrm>
        </p:spPr>
        <p:txBody>
          <a:bodyPr>
            <a:noAutofit/>
          </a:bodyPr>
          <a:lstStyle/>
          <a:p>
            <a:r>
              <a:rPr lang="en-US" sz="2800" dirty="0"/>
              <a:t>Strong motivation from engineers</a:t>
            </a:r>
          </a:p>
          <a:p>
            <a:endParaRPr lang="en-US" sz="2800" dirty="0"/>
          </a:p>
          <a:p>
            <a:r>
              <a:rPr lang="en-US" sz="2800" dirty="0"/>
              <a:t>Difficult to reconcile semantic differences</a:t>
            </a:r>
          </a:p>
          <a:p>
            <a:pPr lvl="1"/>
            <a:r>
              <a:rPr lang="en-US" sz="2400" dirty="0"/>
              <a:t>Run-to-completion, Sequential execution</a:t>
            </a:r>
          </a:p>
          <a:p>
            <a:pPr lvl="1"/>
            <a:endParaRPr lang="en-US" sz="2400" dirty="0"/>
          </a:p>
          <a:p>
            <a:r>
              <a:rPr lang="en-US" sz="2800" dirty="0"/>
              <a:t>We adopt a compromise</a:t>
            </a:r>
          </a:p>
          <a:p>
            <a:pPr lvl="1"/>
            <a:r>
              <a:rPr lang="en-US" sz="2400" dirty="0"/>
              <a:t>Support what we can</a:t>
            </a:r>
          </a:p>
          <a:p>
            <a:pPr lvl="2"/>
            <a:r>
              <a:rPr lang="en-US" sz="2000" dirty="0"/>
              <a:t>Add extensions where necessary</a:t>
            </a:r>
          </a:p>
          <a:p>
            <a:pPr lvl="1"/>
            <a:r>
              <a:rPr lang="en-US" sz="2400" dirty="0"/>
              <a:t>Otherwise, restrict SCXML</a:t>
            </a:r>
          </a:p>
        </p:txBody>
      </p:sp>
    </p:spTree>
    <p:extLst>
      <p:ext uri="{BB962C8B-B14F-4D97-AF65-F5344CB8AC3E}">
        <p14:creationId xmlns:p14="http://schemas.microsoft.com/office/powerpoint/2010/main" val="118695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Thank you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mtClean="0">
                <a:solidFill>
                  <a:srgbClr val="C3C3C3"/>
                </a:solidFill>
              </a:rPr>
              <a:t>Questions?</a:t>
            </a:r>
            <a:endParaRPr lang="en-GB">
              <a:solidFill>
                <a:srgbClr val="C3C3C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Event-B provides verification by formal proof</a:t>
            </a:r>
            <a:r>
              <a:rPr lang="is-IS" dirty="0"/>
              <a:t>…</a:t>
            </a:r>
            <a:endParaRPr lang="en-US" dirty="0"/>
          </a:p>
          <a:p>
            <a:r>
              <a:rPr lang="is-IS" dirty="0"/>
              <a:t>… </a:t>
            </a:r>
            <a:r>
              <a:rPr lang="en-US" dirty="0"/>
              <a:t>but notation is restricted to simplify verification.</a:t>
            </a:r>
          </a:p>
          <a:p>
            <a:r>
              <a:rPr lang="en-US" dirty="0"/>
              <a:t>Engineers are used to a richer notation..</a:t>
            </a:r>
          </a:p>
          <a:p>
            <a:r>
              <a:rPr lang="en-US" dirty="0"/>
              <a:t>.. they may find the restrictions difficult to accept. </a:t>
            </a:r>
          </a:p>
          <a:p>
            <a:r>
              <a:rPr lang="en-US" dirty="0"/>
              <a:t> </a:t>
            </a:r>
            <a:r>
              <a:rPr lang="en-US" dirty="0" err="1"/>
              <a:t>iUML</a:t>
            </a:r>
            <a:r>
              <a:rPr lang="en-US" dirty="0"/>
              <a:t>-B State-machines help but still close to Event-B.</a:t>
            </a:r>
          </a:p>
          <a:p>
            <a:r>
              <a:rPr lang="en-US" dirty="0"/>
              <a:t>Can </a:t>
            </a:r>
            <a:r>
              <a:rPr lang="en-US" dirty="0" err="1"/>
              <a:t>Harel</a:t>
            </a:r>
            <a:r>
              <a:rPr lang="en-US" dirty="0"/>
              <a:t> style state-chart semantics be reconciled with </a:t>
            </a:r>
            <a:r>
              <a:rPr lang="en-US" dirty="0" err="1"/>
              <a:t>iUML</a:t>
            </a:r>
            <a:r>
              <a:rPr lang="en-US" dirty="0"/>
              <a:t>-B?</a:t>
            </a:r>
          </a:p>
          <a:p>
            <a:r>
              <a:rPr lang="en-US" dirty="0" smtClean="0"/>
              <a:t>We </a:t>
            </a:r>
            <a:r>
              <a:rPr lang="en-US" dirty="0"/>
              <a:t>investigate a translation from SCXML state-charts to </a:t>
            </a:r>
            <a:r>
              <a:rPr lang="en-US" dirty="0" err="1"/>
              <a:t>iUML</a:t>
            </a:r>
            <a:r>
              <a:rPr lang="en-US" dirty="0"/>
              <a:t>-B state-machines (and hence to Event-B).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94200" y="6464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28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9288"/>
          </a:xfrm>
        </p:spPr>
        <p:txBody>
          <a:bodyPr/>
          <a:lstStyle/>
          <a:p>
            <a:r>
              <a:rPr lang="en-US" sz="3200" dirty="0" smtClean="0"/>
              <a:t>SCXML: State Chart </a:t>
            </a:r>
            <a:r>
              <a:rPr lang="en-US" sz="3200" dirty="0" err="1" smtClean="0"/>
              <a:t>eXtensible</a:t>
            </a:r>
            <a:r>
              <a:rPr lang="en-US" sz="3200" dirty="0" smtClean="0"/>
              <a:t> Markup Language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Chart XML : </a:t>
            </a:r>
          </a:p>
          <a:p>
            <a:pPr lvl="1"/>
            <a:r>
              <a:rPr lang="en-US" dirty="0"/>
              <a:t>State Machine Notation for Control Abstraction</a:t>
            </a:r>
          </a:p>
          <a:p>
            <a:r>
              <a:rPr lang="en-US" dirty="0"/>
              <a:t>XML notation</a:t>
            </a:r>
          </a:p>
          <a:p>
            <a:r>
              <a:rPr lang="en-US" dirty="0" err="1"/>
              <a:t>Harel</a:t>
            </a:r>
            <a:r>
              <a:rPr lang="en-US" dirty="0"/>
              <a:t> </a:t>
            </a:r>
            <a:r>
              <a:rPr lang="en-US" dirty="0" err="1"/>
              <a:t>Statecharts</a:t>
            </a:r>
            <a:endParaRPr lang="en-US" dirty="0"/>
          </a:p>
          <a:p>
            <a:r>
              <a:rPr lang="en-US" dirty="0"/>
              <a:t>Executable (via simulator tools)</a:t>
            </a:r>
          </a:p>
          <a:p>
            <a:r>
              <a:rPr lang="en-US" dirty="0"/>
              <a:t>Related to CCXML Call Control XML, event-based telephony</a:t>
            </a:r>
          </a:p>
        </p:txBody>
      </p:sp>
    </p:spTree>
    <p:extLst>
      <p:ext uri="{BB962C8B-B14F-4D97-AF65-F5344CB8AC3E}">
        <p14:creationId xmlns:p14="http://schemas.microsoft.com/office/powerpoint/2010/main" val="197711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SCXML</a:t>
            </a:r>
          </a:p>
        </p:txBody>
      </p:sp>
      <p:sp>
        <p:nvSpPr>
          <p:cNvPr id="4" name="Rectangle 3"/>
          <p:cNvSpPr/>
          <p:nvPr/>
        </p:nvSpPr>
        <p:spPr>
          <a:xfrm>
            <a:off x="212410" y="1310342"/>
            <a:ext cx="4019803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&lt;?xml version="1.0"?&gt;</a:t>
            </a:r>
          </a:p>
          <a:p>
            <a:r>
              <a:rPr lang="en-US" sz="1400" dirty="0"/>
              <a:t>&lt;</a:t>
            </a:r>
            <a:r>
              <a:rPr lang="en-US" sz="1400" dirty="0" err="1" smtClean="0"/>
              <a:t>scxml</a:t>
            </a:r>
            <a:r>
              <a:rPr lang="en-US" sz="1400" dirty="0"/>
              <a:t> </a:t>
            </a:r>
            <a:r>
              <a:rPr lang="en-US" sz="1400" dirty="0" smtClean="0"/>
              <a:t>   </a:t>
            </a:r>
            <a:r>
              <a:rPr lang="en-US" sz="1400" dirty="0" err="1" smtClean="0"/>
              <a:t>xmlns</a:t>
            </a:r>
            <a:r>
              <a:rPr lang="en-US" sz="1400" dirty="0"/>
              <a:t>="http://www.w3.org/2005/07/</a:t>
            </a:r>
            <a:r>
              <a:rPr lang="en-US" sz="1400" dirty="0" err="1"/>
              <a:t>scxml</a:t>
            </a:r>
            <a:r>
              <a:rPr lang="en-US" sz="1400" dirty="0"/>
              <a:t>"</a:t>
            </a:r>
          </a:p>
          <a:p>
            <a:r>
              <a:rPr lang="en-US" sz="1400" dirty="0"/>
              <a:t>     </a:t>
            </a:r>
            <a:r>
              <a:rPr lang="en-US" sz="1400" dirty="0" smtClean="0"/>
              <a:t> </a:t>
            </a:r>
            <a:r>
              <a:rPr lang="en-US" sz="1400" dirty="0"/>
              <a:t>version="1.0"</a:t>
            </a:r>
          </a:p>
          <a:p>
            <a:r>
              <a:rPr lang="en-US" sz="1400" dirty="0"/>
              <a:t>       </a:t>
            </a:r>
            <a:r>
              <a:rPr lang="en-US" sz="1400" dirty="0" err="1"/>
              <a:t>datamodel</a:t>
            </a:r>
            <a:r>
              <a:rPr lang="en-US" sz="1400" dirty="0"/>
              <a:t>="</a:t>
            </a:r>
            <a:r>
              <a:rPr lang="en-US" sz="1400" dirty="0" err="1"/>
              <a:t>ecmascript</a:t>
            </a:r>
            <a:r>
              <a:rPr lang="en-US" sz="1400" dirty="0"/>
              <a:t>"</a:t>
            </a:r>
          </a:p>
          <a:p>
            <a:r>
              <a:rPr lang="en-US" sz="1400" dirty="0"/>
              <a:t>       initial="off"&gt;</a:t>
            </a:r>
          </a:p>
          <a:p>
            <a:endParaRPr lang="en-US" sz="1400" dirty="0"/>
          </a:p>
          <a:p>
            <a:r>
              <a:rPr lang="en-US" sz="1400" dirty="0"/>
              <a:t>  &lt;!--  trivial 5 second microwave oven example --&gt;</a:t>
            </a:r>
          </a:p>
          <a:p>
            <a:r>
              <a:rPr lang="en-US" sz="1400" dirty="0"/>
              <a:t>  &lt;</a:t>
            </a:r>
            <a:r>
              <a:rPr lang="en-US" sz="1400" dirty="0" err="1"/>
              <a:t>datamodel</a:t>
            </a:r>
            <a:r>
              <a:rPr lang="en-US" sz="1400" dirty="0"/>
              <a:t>&gt;</a:t>
            </a:r>
          </a:p>
          <a:p>
            <a:r>
              <a:rPr lang="en-US" sz="1400" dirty="0"/>
              <a:t>    &lt;data id="</a:t>
            </a:r>
            <a:r>
              <a:rPr lang="en-US" sz="1400" dirty="0" err="1"/>
              <a:t>cook_time</a:t>
            </a:r>
            <a:r>
              <a:rPr lang="en-US" sz="1400" dirty="0"/>
              <a:t>" expr="5"/&gt;</a:t>
            </a:r>
          </a:p>
          <a:p>
            <a:r>
              <a:rPr lang="en-US" sz="1400" dirty="0"/>
              <a:t>    &lt;data id="</a:t>
            </a:r>
            <a:r>
              <a:rPr lang="en-US" sz="1400" dirty="0" err="1"/>
              <a:t>door_closed</a:t>
            </a:r>
            <a:r>
              <a:rPr lang="en-US" sz="1400" dirty="0"/>
              <a:t>" expr="true"/&gt;</a:t>
            </a:r>
          </a:p>
          <a:p>
            <a:r>
              <a:rPr lang="en-US" sz="1400" dirty="0"/>
              <a:t>    &lt;data id="timer" expr="0"/&gt;</a:t>
            </a:r>
          </a:p>
          <a:p>
            <a:r>
              <a:rPr lang="en-US" sz="1400" dirty="0"/>
              <a:t>  &lt;/</a:t>
            </a:r>
            <a:r>
              <a:rPr lang="en-US" sz="1400" dirty="0" err="1"/>
              <a:t>datamodel</a:t>
            </a:r>
            <a:r>
              <a:rPr lang="en-US" sz="1400" dirty="0"/>
              <a:t>&gt;</a:t>
            </a:r>
          </a:p>
          <a:p>
            <a:endParaRPr lang="en-US" sz="1400" dirty="0"/>
          </a:p>
          <a:p>
            <a:r>
              <a:rPr lang="en-US" sz="1400" dirty="0"/>
              <a:t>  &lt;state id="off"&gt;</a:t>
            </a:r>
          </a:p>
          <a:p>
            <a:r>
              <a:rPr lang="en-US" sz="1400" dirty="0"/>
              <a:t>    &lt;!-- off state --&gt;</a:t>
            </a:r>
          </a:p>
          <a:p>
            <a:r>
              <a:rPr lang="en-US" sz="1400" dirty="0"/>
              <a:t>    &lt;transition event="</a:t>
            </a:r>
            <a:r>
              <a:rPr lang="en-US" sz="1400" dirty="0" err="1"/>
              <a:t>turn.on</a:t>
            </a:r>
            <a:r>
              <a:rPr lang="en-US" sz="1400" dirty="0"/>
              <a:t>" target="on"/&gt;</a:t>
            </a:r>
          </a:p>
          <a:p>
            <a:r>
              <a:rPr lang="en-US" sz="1400" dirty="0"/>
              <a:t>  &lt;/state&gt;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4308530" y="480447"/>
            <a:ext cx="4959457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/>
          </a:p>
          <a:p>
            <a:r>
              <a:rPr lang="en-US" sz="1400" dirty="0"/>
              <a:t>  &lt;state id="on"&gt;</a:t>
            </a:r>
          </a:p>
          <a:p>
            <a:r>
              <a:rPr lang="en-US" sz="1400" dirty="0"/>
              <a:t>    &lt;initial&gt;</a:t>
            </a:r>
          </a:p>
          <a:p>
            <a:r>
              <a:rPr lang="en-US" sz="1400" dirty="0"/>
              <a:t>        &lt;transition target="idle"/&gt;</a:t>
            </a:r>
          </a:p>
          <a:p>
            <a:r>
              <a:rPr lang="en-US" sz="1400" dirty="0"/>
              <a:t>    &lt;/initial&gt;</a:t>
            </a:r>
          </a:p>
          <a:p>
            <a:r>
              <a:rPr lang="en-US" sz="1400" dirty="0"/>
              <a:t>    &lt;!-- on/pause state --&gt;</a:t>
            </a:r>
          </a:p>
          <a:p>
            <a:r>
              <a:rPr lang="en-US" sz="1400" dirty="0"/>
              <a:t>    &lt;transition event="</a:t>
            </a:r>
            <a:r>
              <a:rPr lang="en-US" sz="1400" dirty="0" err="1"/>
              <a:t>turn.off</a:t>
            </a:r>
            <a:r>
              <a:rPr lang="en-US" sz="1400" dirty="0"/>
              <a:t>" target="off"/&gt;</a:t>
            </a:r>
          </a:p>
          <a:p>
            <a:r>
              <a:rPr lang="en-US" sz="1400" dirty="0"/>
              <a:t>    &lt;transition </a:t>
            </a:r>
            <a:r>
              <a:rPr lang="en-US" sz="1400" dirty="0" err="1"/>
              <a:t>cond</a:t>
            </a:r>
            <a:r>
              <a:rPr lang="en-US" sz="1400" dirty="0"/>
              <a:t>="timer &amp;</a:t>
            </a:r>
            <a:r>
              <a:rPr lang="en-US" sz="1400" dirty="0" err="1"/>
              <a:t>gt</a:t>
            </a:r>
            <a:r>
              <a:rPr lang="en-US" sz="1400" dirty="0"/>
              <a:t>;= </a:t>
            </a:r>
            <a:r>
              <a:rPr lang="en-US" sz="1400" dirty="0" err="1" smtClean="0"/>
              <a:t>cook_time</a:t>
            </a:r>
            <a:r>
              <a:rPr lang="en-US" sz="1400" dirty="0" smtClean="0"/>
              <a:t>” target</a:t>
            </a:r>
            <a:r>
              <a:rPr lang="en-US" sz="1400" dirty="0"/>
              <a:t>="off"/&gt;</a:t>
            </a:r>
          </a:p>
          <a:p>
            <a:r>
              <a:rPr lang="en-US" sz="1400" dirty="0"/>
              <a:t>    &lt;state id="idle"&gt;</a:t>
            </a:r>
          </a:p>
          <a:p>
            <a:r>
              <a:rPr lang="en-US" sz="1400" dirty="0"/>
              <a:t>      &lt;!-- default immediate transition if door is shut --&gt;</a:t>
            </a:r>
          </a:p>
          <a:p>
            <a:r>
              <a:rPr lang="en-US" sz="1400" dirty="0"/>
              <a:t>      &lt;transition </a:t>
            </a:r>
            <a:r>
              <a:rPr lang="en-US" sz="1400" dirty="0" err="1"/>
              <a:t>cond</a:t>
            </a:r>
            <a:r>
              <a:rPr lang="en-US" sz="1400" dirty="0"/>
              <a:t>="</a:t>
            </a:r>
            <a:r>
              <a:rPr lang="en-US" sz="1400" dirty="0" err="1"/>
              <a:t>door_closed</a:t>
            </a:r>
            <a:r>
              <a:rPr lang="en-US" sz="1400" dirty="0"/>
              <a:t>" target="cooking"/&gt;</a:t>
            </a:r>
          </a:p>
          <a:p>
            <a:r>
              <a:rPr lang="en-US" sz="1400" dirty="0"/>
              <a:t>      &lt;transition event="</a:t>
            </a:r>
            <a:r>
              <a:rPr lang="en-US" sz="1400" dirty="0" err="1"/>
              <a:t>door.close</a:t>
            </a:r>
            <a:r>
              <a:rPr lang="en-US" sz="1400" dirty="0"/>
              <a:t>" target="cooking"&gt;</a:t>
            </a:r>
          </a:p>
          <a:p>
            <a:r>
              <a:rPr lang="en-US" sz="1400" dirty="0"/>
              <a:t>        &lt;assign location="</a:t>
            </a:r>
            <a:r>
              <a:rPr lang="en-US" sz="1400" dirty="0" err="1"/>
              <a:t>door_closed</a:t>
            </a:r>
            <a:r>
              <a:rPr lang="en-US" sz="1400" dirty="0"/>
              <a:t>" expr="true"/&gt;</a:t>
            </a:r>
          </a:p>
          <a:p>
            <a:r>
              <a:rPr lang="en-US" sz="1400" dirty="0"/>
              <a:t>        &lt;!-- start cooking --&gt;</a:t>
            </a:r>
          </a:p>
          <a:p>
            <a:r>
              <a:rPr lang="en-US" sz="1400" dirty="0"/>
              <a:t>      &lt;/transition&gt;</a:t>
            </a:r>
          </a:p>
          <a:p>
            <a:r>
              <a:rPr lang="en-US" sz="1400" dirty="0"/>
              <a:t>    &lt;/state&gt;</a:t>
            </a:r>
          </a:p>
          <a:p>
            <a:r>
              <a:rPr lang="en-US" sz="1400" dirty="0"/>
              <a:t>    &lt;state id="cooking"&gt;</a:t>
            </a:r>
          </a:p>
          <a:p>
            <a:r>
              <a:rPr lang="en-US" sz="1400" dirty="0"/>
              <a:t>      &lt;transition event="</a:t>
            </a:r>
            <a:r>
              <a:rPr lang="en-US" sz="1400" dirty="0" err="1"/>
              <a:t>door.open</a:t>
            </a:r>
            <a:r>
              <a:rPr lang="en-US" sz="1400" dirty="0"/>
              <a:t>" target="idle"&gt;</a:t>
            </a:r>
          </a:p>
          <a:p>
            <a:r>
              <a:rPr lang="en-US" sz="1400" dirty="0"/>
              <a:t>        &lt;assign location="</a:t>
            </a:r>
            <a:r>
              <a:rPr lang="en-US" sz="1400" dirty="0" err="1"/>
              <a:t>door_closed</a:t>
            </a:r>
            <a:r>
              <a:rPr lang="en-US" sz="1400" dirty="0"/>
              <a:t>" expr="false"/&gt;</a:t>
            </a:r>
          </a:p>
          <a:p>
            <a:r>
              <a:rPr lang="en-US" sz="1400" dirty="0"/>
              <a:t>      &lt;/transition&gt;</a:t>
            </a:r>
          </a:p>
          <a:p>
            <a:r>
              <a:rPr lang="en-US" sz="1400" dirty="0"/>
              <a:t>      &lt;!-- a 'time' event is seen once a second --&gt;</a:t>
            </a:r>
          </a:p>
          <a:p>
            <a:r>
              <a:rPr lang="en-US" sz="1400" dirty="0"/>
              <a:t>      &lt;transition event="time"&gt;</a:t>
            </a:r>
          </a:p>
          <a:p>
            <a:r>
              <a:rPr lang="en-US" sz="1400" dirty="0"/>
              <a:t>        &lt;assign location="timer" expr="timer + 1"/&gt;</a:t>
            </a:r>
          </a:p>
          <a:p>
            <a:r>
              <a:rPr lang="en-US" sz="1400" dirty="0"/>
              <a:t>      &lt;/transition&gt;</a:t>
            </a:r>
          </a:p>
          <a:p>
            <a:r>
              <a:rPr lang="en-US" sz="1400" dirty="0"/>
              <a:t>    &lt;/state&gt;</a:t>
            </a:r>
          </a:p>
          <a:p>
            <a:r>
              <a:rPr lang="en-US" sz="1400" dirty="0"/>
              <a:t>  &lt;/state&gt;</a:t>
            </a:r>
          </a:p>
          <a:p>
            <a:r>
              <a:rPr lang="en-US" sz="1400" dirty="0"/>
              <a:t>&lt;/</a:t>
            </a:r>
            <a:r>
              <a:rPr lang="en-US" sz="1400" dirty="0" err="1"/>
              <a:t>scxml</a:t>
            </a:r>
            <a:r>
              <a:rPr lang="en-US" sz="1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65681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iUML-B Statemachines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22" y="1084882"/>
            <a:ext cx="9006278" cy="458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69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iUML-B Statemachines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09" y="1069383"/>
            <a:ext cx="9005112" cy="503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18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Similarities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Hierarchical nested state-charts</a:t>
            </a:r>
          </a:p>
          <a:p>
            <a:r>
              <a:rPr lang="en-US" dirty="0"/>
              <a:t>Transitions with </a:t>
            </a:r>
          </a:p>
          <a:p>
            <a:pPr lvl="1"/>
            <a:r>
              <a:rPr lang="en-US" dirty="0"/>
              <a:t>Conditions / Guards</a:t>
            </a:r>
          </a:p>
          <a:p>
            <a:pPr lvl="1"/>
            <a:r>
              <a:rPr lang="en-US" dirty="0"/>
              <a:t>Actions</a:t>
            </a:r>
          </a:p>
          <a:p>
            <a:r>
              <a:rPr lang="en-US" dirty="0"/>
              <a:t>States can have Entry and Exit Actions</a:t>
            </a:r>
          </a:p>
          <a:p>
            <a:pPr lvl="1"/>
            <a:r>
              <a:rPr lang="en-US" dirty="0"/>
              <a:t>(use with care in </a:t>
            </a:r>
            <a:r>
              <a:rPr lang="en-US" dirty="0" err="1"/>
              <a:t>iUML</a:t>
            </a:r>
            <a:r>
              <a:rPr lang="en-US" dirty="0"/>
              <a:t>-B)</a:t>
            </a:r>
          </a:p>
        </p:txBody>
      </p:sp>
    </p:spTree>
    <p:extLst>
      <p:ext uri="{BB962C8B-B14F-4D97-AF65-F5344CB8AC3E}">
        <p14:creationId xmlns:p14="http://schemas.microsoft.com/office/powerpoint/2010/main" val="171635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150" y="1142274"/>
            <a:ext cx="8496300" cy="4114800"/>
          </a:xfrm>
        </p:spPr>
        <p:txBody>
          <a:bodyPr>
            <a:noAutofit/>
          </a:bodyPr>
          <a:lstStyle/>
          <a:p>
            <a:r>
              <a:rPr lang="en-US" sz="2800" dirty="0"/>
              <a:t>Event-B has..</a:t>
            </a:r>
          </a:p>
          <a:p>
            <a:pPr lvl="1"/>
            <a:r>
              <a:rPr lang="en-US" sz="2400" dirty="0"/>
              <a:t>Refinement </a:t>
            </a:r>
          </a:p>
          <a:p>
            <a:pPr lvl="1"/>
            <a:r>
              <a:rPr lang="en-US" sz="2400" dirty="0"/>
              <a:t>Invariants</a:t>
            </a:r>
          </a:p>
          <a:p>
            <a:pPr lvl="1"/>
            <a:endParaRPr lang="en-US" sz="2400" dirty="0"/>
          </a:p>
          <a:p>
            <a:r>
              <a:rPr lang="en-US" sz="2800" dirty="0"/>
              <a:t>SCXML has..</a:t>
            </a:r>
          </a:p>
          <a:p>
            <a:pPr lvl="1"/>
            <a:r>
              <a:rPr lang="en-US" sz="2400" dirty="0"/>
              <a:t>External Trigger events</a:t>
            </a:r>
          </a:p>
          <a:p>
            <a:pPr lvl="2"/>
            <a:r>
              <a:rPr lang="en-US" sz="2000" dirty="0"/>
              <a:t>Hence transitions do not have a name/label</a:t>
            </a:r>
          </a:p>
          <a:p>
            <a:pPr lvl="1"/>
            <a:r>
              <a:rPr lang="en-US" sz="2400" dirty="0"/>
              <a:t>Sequential actions</a:t>
            </a:r>
          </a:p>
          <a:p>
            <a:pPr lvl="1"/>
            <a:r>
              <a:rPr lang="en-US" sz="2400" dirty="0"/>
              <a:t>Run to Completion – Big step/little step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9608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tonUni">
  <a:themeElements>
    <a:clrScheme name="Custom 2">
      <a:dk1>
        <a:srgbClr val="323D43"/>
      </a:dk1>
      <a:lt1>
        <a:srgbClr val="FFFFFF"/>
      </a:lt1>
      <a:dk2>
        <a:srgbClr val="014359"/>
      </a:dk2>
      <a:lt2>
        <a:srgbClr val="77ADD3"/>
      </a:lt2>
      <a:accent1>
        <a:srgbClr val="4F7E9E"/>
      </a:accent1>
      <a:accent2>
        <a:srgbClr val="D57F0E"/>
      </a:accent2>
      <a:accent3>
        <a:srgbClr val="FFFFFF"/>
      </a:accent3>
      <a:accent4>
        <a:srgbClr val="293338"/>
      </a:accent4>
      <a:accent5>
        <a:srgbClr val="C9CCB0"/>
      </a:accent5>
      <a:accent6>
        <a:srgbClr val="47511C"/>
      </a:accent6>
      <a:hlink>
        <a:srgbClr val="A67891"/>
      </a:hlink>
      <a:folHlink>
        <a:srgbClr val="8F9E94"/>
      </a:folHlink>
    </a:clrScheme>
    <a:fontScheme name="uos_ppt__template_electronics">
      <a:majorFont>
        <a:latin typeface="Georgia"/>
        <a:ea typeface="ＭＳ Ｐゴシック"/>
        <a:cs typeface="ＭＳ Ｐゴシック"/>
      </a:majorFont>
      <a:minorFont>
        <a:latin typeface="Georgia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uos_ppt__template_electronics 1">
        <a:dk1>
          <a:srgbClr val="323D43"/>
        </a:dk1>
        <a:lt1>
          <a:srgbClr val="FFFFFF"/>
        </a:lt1>
        <a:dk2>
          <a:srgbClr val="014359"/>
        </a:dk2>
        <a:lt2>
          <a:srgbClr val="77ADD3"/>
        </a:lt2>
        <a:accent1>
          <a:srgbClr val="979E45"/>
        </a:accent1>
        <a:accent2>
          <a:srgbClr val="4F5A20"/>
        </a:accent2>
        <a:accent3>
          <a:srgbClr val="FFFFFF"/>
        </a:accent3>
        <a:accent4>
          <a:srgbClr val="293338"/>
        </a:accent4>
        <a:accent5>
          <a:srgbClr val="C9CCB0"/>
        </a:accent5>
        <a:accent6>
          <a:srgbClr val="47511C"/>
        </a:accent6>
        <a:hlink>
          <a:srgbClr val="A67891"/>
        </a:hlink>
        <a:folHlink>
          <a:srgbClr val="8F9E9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9430</TotalTime>
  <Words>998</Words>
  <Application>Microsoft Macintosh PowerPoint</Application>
  <PresentationFormat>On-screen Show (4:3)</PresentationFormat>
  <Paragraphs>172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Calibri</vt:lpstr>
      <vt:lpstr>Georgia</vt:lpstr>
      <vt:lpstr>Lucida Sans</vt:lpstr>
      <vt:lpstr>ＭＳ Ｐゴシック</vt:lpstr>
      <vt:lpstr>Arial</vt:lpstr>
      <vt:lpstr>SotonUni</vt:lpstr>
      <vt:lpstr>Reconciling SCXML Statechart Representations and Event-B  Lower Level Semantics  </vt:lpstr>
      <vt:lpstr>Outline</vt:lpstr>
      <vt:lpstr>Motivation</vt:lpstr>
      <vt:lpstr>SCXML: State Chart eXtensible Markup Language</vt:lpstr>
      <vt:lpstr>SCXML</vt:lpstr>
      <vt:lpstr>iUML-B Statemachines</vt:lpstr>
      <vt:lpstr>iUML-B Statemachines</vt:lpstr>
      <vt:lpstr>Similarities</vt:lpstr>
      <vt:lpstr>Differences</vt:lpstr>
      <vt:lpstr>SCXML Extensions</vt:lpstr>
      <vt:lpstr>SCXML Extension Attributes</vt:lpstr>
      <vt:lpstr>Example extended SCXML (extensions are captured in red)</vt:lpstr>
      <vt:lpstr>Initial translation supports..</vt:lpstr>
      <vt:lpstr>Diagram of SCXML</vt:lpstr>
      <vt:lpstr>Example – generated iUML-B</vt:lpstr>
      <vt:lpstr>Next steps</vt:lpstr>
      <vt:lpstr>Enhance iUML-B to support triggers </vt:lpstr>
      <vt:lpstr>External Trigger Event</vt:lpstr>
      <vt:lpstr>Triggered transition</vt:lpstr>
      <vt:lpstr>Conclusions</vt:lpstr>
      <vt:lpstr>Thank you</vt:lpstr>
    </vt:vector>
  </TitlesOfParts>
  <Manager/>
  <Company>University of Southampton</Company>
  <LinksUpToDate>false</LinksUpToDate>
  <SharedDoc>false</SharedDoc>
  <HyperlinkBase/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Colin Snook</dc:creator>
  <cp:keywords/>
  <dc:description/>
  <cp:lastModifiedBy>Microsoft Office User</cp:lastModifiedBy>
  <cp:revision>107</cp:revision>
  <dcterms:created xsi:type="dcterms:W3CDTF">2011-07-21T04:20:11Z</dcterms:created>
  <dcterms:modified xsi:type="dcterms:W3CDTF">2016-07-06T21:31:54Z</dcterms:modified>
  <cp:category/>
</cp:coreProperties>
</file>