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sldIdLst>
    <p:sldId id="328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26" r:id="rId21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D32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5" autoAdjust="0"/>
    <p:restoredTop sz="94660"/>
  </p:normalViewPr>
  <p:slideViewPr>
    <p:cSldViewPr snapToGrid="0">
      <p:cViewPr>
        <p:scale>
          <a:sx n="100" d="100"/>
          <a:sy n="100" d="100"/>
        </p:scale>
        <p:origin x="-2728" y="-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A187-7D7D-8C4A-A73A-368BA766A389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C9A0D-E8E4-5741-9CB1-BBD0C1D4FD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0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31"/>
          <p:cNvSpPr>
            <a:spLocks noChangeArrowheads="1"/>
          </p:cNvSpPr>
          <p:nvPr/>
        </p:nvSpPr>
        <p:spPr bwMode="auto">
          <a:xfrm>
            <a:off x="-79375" y="3200400"/>
            <a:ext cx="9223375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48" name="Rectangle 1032"/>
          <p:cNvSpPr>
            <a:spLocks noChangeArrowheads="1"/>
          </p:cNvSpPr>
          <p:nvPr/>
        </p:nvSpPr>
        <p:spPr bwMode="auto">
          <a:xfrm>
            <a:off x="-79375" y="0"/>
            <a:ext cx="9223375" cy="3276600"/>
          </a:xfrm>
          <a:prstGeom prst="rect">
            <a:avLst/>
          </a:prstGeom>
          <a:solidFill>
            <a:srgbClr val="01435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2260599"/>
            <a:ext cx="8496300" cy="2226733"/>
          </a:xfrm>
        </p:spPr>
        <p:txBody>
          <a:bodyPr lIns="9144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012267"/>
            <a:ext cx="6965950" cy="674158"/>
          </a:xfrm>
          <a:prstGeom prst="rect">
            <a:avLst/>
          </a:prstGeo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54" name="Picture 1038" descr="electron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381000"/>
            <a:ext cx="2771775" cy="11033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49069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490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700213"/>
            <a:ext cx="417195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00213"/>
            <a:ext cx="4171950" cy="41148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icon to add chart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050" y="63087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icon to add table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0"/>
            <a:ext cx="84963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03E632DE-081F-CD46-A6DB-B798177DF416}" type="datetimeFigureOut">
              <a:rPr lang="en-GB" smtClean="0"/>
              <a:pPr/>
              <a:t>20/05/16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BDB8CDB-2990-9A46-93BC-61089184B7BF}" type="slidenum">
              <a:rPr lang="en-GB" smtClean="0"/>
              <a:pPr/>
              <a:t>‹#›</a:t>
            </a:fld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Rodin Workshop 2016 – Linz,</a:t>
            </a:r>
            <a:r>
              <a:rPr lang="en-GB" baseline="0"/>
              <a:t> 23</a:t>
            </a:r>
            <a:r>
              <a:rPr lang="en-GB" baseline="30000"/>
              <a:t>rd </a:t>
            </a:r>
            <a:r>
              <a:rPr lang="en-GB" baseline="0"/>
              <a:t> May</a:t>
            </a:r>
            <a:r>
              <a:rPr lang="en-GB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ts val="1000"/>
        </a:spcBef>
        <a:spcAft>
          <a:spcPts val="1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ts val="700"/>
        </a:spcBef>
        <a:spcAft>
          <a:spcPts val="7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"/>
        </a:spcBef>
        <a:spcAft>
          <a:spcPts val="5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934" y="2497667"/>
            <a:ext cx="7772400" cy="1862666"/>
          </a:xfrm>
        </p:spPr>
        <p:txBody>
          <a:bodyPr>
            <a:normAutofit/>
          </a:bodyPr>
          <a:lstStyle/>
          <a:p>
            <a:r>
              <a:rPr lang="en-US"/>
              <a:t>Translating SCXML Statecharts to iUML-B State-machines</a:t>
            </a:r>
            <a:endParaRPr lang="en-GB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83" y="4203700"/>
            <a:ext cx="7507817" cy="1651000"/>
          </a:xfrm>
        </p:spPr>
        <p:txBody>
          <a:bodyPr/>
          <a:lstStyle/>
          <a:p>
            <a:r>
              <a:rPr lang="en-US" sz="2000">
                <a:solidFill>
                  <a:srgbClr val="C3C3C3"/>
                </a:solidFill>
              </a:rPr>
              <a:t>Karla Morris 	:	</a:t>
            </a:r>
            <a:r>
              <a:rPr lang="en-US" sz="1600">
                <a:solidFill>
                  <a:srgbClr val="C3C3C3"/>
                </a:solidFill>
              </a:rPr>
              <a:t>Sandia National Laboratories, CA, USA</a:t>
            </a:r>
          </a:p>
          <a:p>
            <a:r>
              <a:rPr lang="en-US" sz="2000">
                <a:solidFill>
                  <a:srgbClr val="C3C3C3"/>
                </a:solidFill>
              </a:rPr>
              <a:t>Colin Snook	:	</a:t>
            </a:r>
            <a:r>
              <a:rPr lang="en-US" sz="1600">
                <a:solidFill>
                  <a:srgbClr val="C3C3C3"/>
                </a:solidFill>
              </a:rPr>
              <a:t>University of Southampton, UK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 Extension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3" y="1503518"/>
            <a:ext cx="7016749" cy="49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extended SCXML</a:t>
            </a:r>
            <a:br>
              <a:rPr lang="en-US"/>
            </a:br>
            <a:r>
              <a:rPr lang="en-US" sz="2200">
                <a:solidFill>
                  <a:srgbClr val="FF0000"/>
                </a:solidFill>
              </a:rPr>
              <a:t>(extensions are the bits in 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439" y="1883352"/>
            <a:ext cx="819943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&lt;datamodel </a:t>
            </a:r>
            <a:r>
              <a:rPr lang="en-US" sz="1600">
                <a:solidFill>
                  <a:srgbClr val="FF0000"/>
                </a:solidFill>
              </a:rPr>
              <a:t>iumlb:refinement="2"</a:t>
            </a:r>
            <a:r>
              <a:rPr lang="en-US" sz="1600"/>
              <a:t>&gt;</a:t>
            </a:r>
          </a:p>
          <a:p>
            <a:r>
              <a:rPr lang="en-US" sz="1600"/>
              <a:t>  &lt;data expr="false" id="Gate_In.Block" </a:t>
            </a:r>
            <a:r>
              <a:rPr lang="en-US" sz="1600">
                <a:solidFill>
                  <a:srgbClr val="FF0000"/>
                </a:solidFill>
              </a:rPr>
              <a:t>iumlb:type="BOOL"</a:t>
            </a:r>
            <a:r>
              <a:rPr lang="en-US" sz="1600"/>
              <a:t>/&gt;</a:t>
            </a:r>
          </a:p>
          <a:p>
            <a:r>
              <a:rPr lang="en-US" sz="1600"/>
              <a:t>&lt;/datamodel&gt;</a:t>
            </a:r>
          </a:p>
          <a:p>
            <a:r>
              <a:rPr lang="en-US" sz="1600"/>
              <a:t>&lt;!-- Other model details --&gt;</a:t>
            </a:r>
          </a:p>
          <a:p>
            <a:r>
              <a:rPr lang="en-US" sz="1600"/>
              <a:t>&lt;state id="BLOCKED"&gt;</a:t>
            </a:r>
          </a:p>
          <a:p>
            <a:r>
              <a:rPr lang="en-US" sz="1600"/>
              <a:t>  &lt;transition cond="[On_In.CardAccept==true]" target="UNBLOCKED"&gt;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FF0000"/>
                </a:solidFill>
              </a:rPr>
              <a:t>&lt;iumlb:guard name="gd1" predicate="On_In.CardAccept==true" refinement="2"/&gt;</a:t>
            </a:r>
          </a:p>
          <a:p>
            <a:r>
              <a:rPr lang="en-US" sz="1600"/>
              <a:t>    &lt;assign expr="true" location="Gate_In.Block" </a:t>
            </a:r>
            <a:r>
              <a:rPr lang="en-US" sz="1600">
                <a:solidFill>
                  <a:srgbClr val="FF0000"/>
                </a:solidFill>
              </a:rPr>
              <a:t>iumlb:refinement="3"</a:t>
            </a:r>
            <a:r>
              <a:rPr lang="en-US" sz="1600"/>
              <a:t>/&gt;</a:t>
            </a:r>
          </a:p>
          <a:p>
            <a:r>
              <a:rPr lang="en-US" sz="1600"/>
              <a:t>  &lt;/transition&gt;</a:t>
            </a:r>
          </a:p>
          <a:p>
            <a:r>
              <a:rPr lang="en-US" sz="1600"/>
              <a:t>  &lt;onentry&gt;</a:t>
            </a:r>
          </a:p>
          <a:p>
            <a:r>
              <a:rPr lang="en-US" sz="1600"/>
              <a:t>    &lt;assign expr="true" location="Gate_In.Block"/&gt;</a:t>
            </a:r>
          </a:p>
          <a:p>
            <a:r>
              <a:rPr lang="en-US" sz="1600"/>
              <a:t>    &lt;assign expr="false" location="On_In.Reset"/&gt;</a:t>
            </a:r>
          </a:p>
          <a:p>
            <a:r>
              <a:rPr lang="en-US" sz="1600"/>
              <a:t>  &lt;/onentry&gt;</a:t>
            </a:r>
          </a:p>
          <a:p>
            <a:r>
              <a:rPr lang="en-US" sz="1600"/>
              <a:t>  &lt;onexit&gt;</a:t>
            </a:r>
          </a:p>
          <a:p>
            <a:r>
              <a:rPr lang="en-US" sz="1600"/>
              <a:t>    &lt;assign expr="false" location="Gate_In.Block"/&gt;</a:t>
            </a:r>
          </a:p>
          <a:p>
            <a:r>
              <a:rPr lang="en-US" sz="1600"/>
              <a:t>  &lt;/onexit&gt;</a:t>
            </a:r>
          </a:p>
          <a:p>
            <a:r>
              <a:rPr lang="en-US" sz="1600"/>
              <a:t>  </a:t>
            </a:r>
            <a:r>
              <a:rPr lang="en-US" sz="1600">
                <a:solidFill>
                  <a:srgbClr val="FF0000"/>
                </a:solidFill>
              </a:rPr>
              <a:t>&lt;iumlb:invariant predicate="Gate_In.Block == TRUE" name="GateCondition"/&gt;</a:t>
            </a:r>
          </a:p>
          <a:p>
            <a:r>
              <a:rPr lang="en-US" sz="1600"/>
              <a:t>&lt;/state&gt; </a:t>
            </a:r>
          </a:p>
        </p:txBody>
      </p:sp>
    </p:spTree>
    <p:extLst>
      <p:ext uri="{BB962C8B-B14F-4D97-AF65-F5344CB8AC3E}">
        <p14:creationId xmlns:p14="http://schemas.microsoft.com/office/powerpoint/2010/main" val="33333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translation supports..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Data models</a:t>
            </a:r>
          </a:p>
          <a:p>
            <a:r>
              <a:rPr lang="en-US"/>
              <a:t>Hierarchical nested statemachines </a:t>
            </a:r>
          </a:p>
          <a:p>
            <a:r>
              <a:rPr lang="en-US"/>
              <a:t>Parrallel Statemachines</a:t>
            </a:r>
          </a:p>
          <a:p>
            <a:r>
              <a:rPr lang="en-US"/>
              <a:t>‘When’ Transitions (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/>
              <a:t>)</a:t>
            </a:r>
          </a:p>
          <a:p>
            <a:r>
              <a:rPr lang="en-US"/>
              <a:t>Transition parameters, </a:t>
            </a:r>
            <a:r>
              <a:rPr lang="en-US">
                <a:solidFill>
                  <a:srgbClr val="FF0000"/>
                </a:solidFill>
              </a:rPr>
              <a:t>guards</a:t>
            </a:r>
            <a:r>
              <a:rPr lang="en-US"/>
              <a:t> and actions</a:t>
            </a:r>
          </a:p>
          <a:p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r>
              <a:rPr lang="en-US">
                <a:solidFill>
                  <a:srgbClr val="000000"/>
                </a:solidFill>
              </a:rPr>
              <a:t>Initial and Final states</a:t>
            </a:r>
          </a:p>
          <a:p>
            <a:r>
              <a:rPr lang="en-US">
                <a:solidFill>
                  <a:srgbClr val="FF0000"/>
                </a:solidFill>
              </a:rPr>
              <a:t>Refinement (superposition only)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of SCXML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1" y="1273834"/>
            <a:ext cx="8487019" cy="5154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31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generated iUML-B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665"/>
            <a:ext cx="9144000" cy="49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modelling the run to completion semantics</a:t>
            </a:r>
          </a:p>
          <a:p>
            <a:r>
              <a:rPr lang="en-US"/>
              <a:t>E.g. trigger events create a token, </a:t>
            </a:r>
          </a:p>
          <a:p>
            <a:pPr lvl="1"/>
            <a:r>
              <a:rPr lang="en-US"/>
              <a:t>A new token can only be consumed when no transitions are enabled</a:t>
            </a:r>
          </a:p>
          <a:p>
            <a:r>
              <a:rPr lang="en-US"/>
              <a:t>Try enforcing transition run-to-completion sequences</a:t>
            </a:r>
          </a:p>
          <a:p>
            <a:r>
              <a:rPr lang="en-US" i="1">
                <a:solidFill>
                  <a:srgbClr val="FF0000"/>
                </a:solidFill>
              </a:rPr>
              <a:t>Still omit sequencing of actions</a:t>
            </a:r>
            <a:endParaRPr lang="en-US" i="1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Enhance iUML-B to support 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/>
              <a:t>iUML-B Statemachines will own a collection of triggers.  </a:t>
            </a:r>
          </a:p>
          <a:p>
            <a:pPr lvl="1"/>
            <a:r>
              <a:rPr lang="en-GB"/>
              <a:t>Each trigger will generate an Event-B BOOL variable.</a:t>
            </a:r>
          </a:p>
          <a:p>
            <a:pPr lvl="2"/>
            <a:r>
              <a:rPr lang="en-GB"/>
              <a:t> (Note simplification of SCXML, which permits several triggers of a kind to be queued). </a:t>
            </a:r>
          </a:p>
          <a:p>
            <a:pPr lvl="1"/>
            <a:r>
              <a:rPr lang="en-GB"/>
              <a:t>Transitions may reference a trigger. </a:t>
            </a:r>
          </a:p>
          <a:p>
            <a:pPr lvl="2"/>
            <a:r>
              <a:rPr lang="en-GB"/>
              <a:t>The reference will generate a guard, </a:t>
            </a:r>
            <a:r>
              <a:rPr lang="en-GB" i="1"/>
              <a:t>&lt;trigger variable&gt; = TRUE</a:t>
            </a:r>
            <a:r>
              <a:rPr lang="en-GB"/>
              <a:t> </a:t>
            </a:r>
          </a:p>
          <a:p>
            <a:pPr lvl="2"/>
            <a:r>
              <a:rPr lang="en-GB"/>
              <a:t>And an action </a:t>
            </a:r>
            <a:r>
              <a:rPr lang="en-GB" i="1"/>
              <a:t>&lt;trigger variable&gt; :=  FALSE</a:t>
            </a:r>
            <a:r>
              <a:rPr lang="en-GB"/>
              <a:t>. </a:t>
            </a:r>
          </a:p>
          <a:p>
            <a:pPr lvl="1"/>
            <a:r>
              <a:rPr lang="en-GB"/>
              <a:t>Transitions may own a collection of ‘Raise’ actions that reference an internal trigger. </a:t>
            </a:r>
          </a:p>
          <a:p>
            <a:pPr lvl="2"/>
            <a:r>
              <a:rPr lang="en-GB"/>
              <a:t>This will generate an action </a:t>
            </a:r>
            <a:r>
              <a:rPr lang="en-GB" i="1"/>
              <a:t>&lt;trigger variable&gt; :=  TRUE.</a:t>
            </a:r>
            <a:r>
              <a:rPr lang="en-GB"/>
              <a:t> </a:t>
            </a:r>
          </a:p>
          <a:p>
            <a:pPr lvl="1"/>
            <a:r>
              <a:rPr lang="en-GB"/>
              <a:t>Transitions may be designated as external. </a:t>
            </a:r>
          </a:p>
          <a:p>
            <a:pPr lvl="2"/>
            <a:r>
              <a:rPr lang="en-GB"/>
              <a:t>An interface event will be generated to create a new trigger </a:t>
            </a:r>
            <a:r>
              <a:rPr lang="en-GB" i="1"/>
              <a:t>( &lt;trigger variable&gt; :=  TRUE )</a:t>
            </a:r>
          </a:p>
          <a:p>
            <a:pPr lvl="2"/>
            <a:r>
              <a:rPr lang="en-GB"/>
              <a:t>when it has been consumed </a:t>
            </a:r>
            <a:r>
              <a:rPr lang="en-GB" i="1"/>
              <a:t>( &lt;trigger variable&gt; = FALSE ) and </a:t>
            </a:r>
          </a:p>
          <a:p>
            <a:pPr lvl="2"/>
            <a:r>
              <a:rPr lang="en-GB" i="1"/>
              <a:t>No transitions are enabled</a:t>
            </a:r>
            <a:r>
              <a:rPr lang="en-GB"/>
              <a:t>. </a:t>
            </a:r>
            <a:r>
              <a:rPr lang="en-GB" i="1"/>
              <a:t>(run to completion)</a:t>
            </a:r>
          </a:p>
          <a:p>
            <a:pPr lvl="2"/>
            <a:endParaRPr lang="en-GB" i="1"/>
          </a:p>
          <a:p>
            <a:pPr lvl="0"/>
            <a:r>
              <a:rPr lang="en-GB"/>
              <a:t>A partial ‘run-to-completion’ semantics will be introduced by disabling all interface events while any external or internal transition is enabled.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Trigger Event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57" y="2524742"/>
            <a:ext cx="4561938" cy="32352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98237" y="1861668"/>
            <a:ext cx="33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Old trigger has been consumed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69809" y="2260600"/>
            <a:ext cx="2234091" cy="89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56937" y="5430368"/>
            <a:ext cx="195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Raise new trigger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884011" y="5482200"/>
            <a:ext cx="2672926" cy="132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7137" y="4007968"/>
            <a:ext cx="250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transitions enabled</a:t>
            </a:r>
          </a:p>
        </p:txBody>
      </p:sp>
      <p:sp>
        <p:nvSpPr>
          <p:cNvPr id="11" name="Right Brace 10"/>
          <p:cNvSpPr/>
          <p:nvPr/>
        </p:nvSpPr>
        <p:spPr bwMode="auto">
          <a:xfrm>
            <a:off x="5295900" y="3314700"/>
            <a:ext cx="342900" cy="17653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73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Triggered transition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62" y="2819547"/>
            <a:ext cx="5314235" cy="26381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606887" y="3080868"/>
            <a:ext cx="180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trigger guard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6887" y="4193275"/>
            <a:ext cx="242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Raise an internal trigger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413" y="4700953"/>
            <a:ext cx="29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Consume the external trigger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8708" y="3280653"/>
            <a:ext cx="1564789" cy="169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4037917" y="4785727"/>
            <a:ext cx="1650496" cy="99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037917" y="4377941"/>
            <a:ext cx="2568970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Strong motivation from engineers</a:t>
            </a:r>
          </a:p>
          <a:p>
            <a:endParaRPr lang="en-US"/>
          </a:p>
          <a:p>
            <a:r>
              <a:rPr lang="en-US"/>
              <a:t>Difficult to reconcile semantic differences</a:t>
            </a:r>
          </a:p>
          <a:p>
            <a:pPr lvl="1"/>
            <a:r>
              <a:rPr lang="en-US"/>
              <a:t>Run-to-completion, Sequential execution</a:t>
            </a:r>
          </a:p>
          <a:p>
            <a:pPr lvl="1"/>
            <a:endParaRPr lang="en-US"/>
          </a:p>
          <a:p>
            <a:r>
              <a:rPr lang="en-US"/>
              <a:t>We adopt a compromise</a:t>
            </a:r>
          </a:p>
          <a:p>
            <a:pPr lvl="1"/>
            <a:r>
              <a:rPr lang="en-US"/>
              <a:t>Support what we can</a:t>
            </a:r>
          </a:p>
          <a:p>
            <a:pPr lvl="2"/>
            <a:r>
              <a:rPr lang="en-US"/>
              <a:t>Add extensions where necessary</a:t>
            </a:r>
            <a:endParaRPr lang="en-US"/>
          </a:p>
          <a:p>
            <a:pPr lvl="1"/>
            <a:r>
              <a:rPr lang="en-US"/>
              <a:t>Otherwise, restrict SCXML</a:t>
            </a:r>
          </a:p>
        </p:txBody>
      </p:sp>
    </p:spTree>
    <p:extLst>
      <p:ext uri="{BB962C8B-B14F-4D97-AF65-F5344CB8AC3E}">
        <p14:creationId xmlns:p14="http://schemas.microsoft.com/office/powerpoint/2010/main" val="118695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Event-B provides verification by formal proof</a:t>
            </a:r>
            <a:r>
              <a:rPr lang="is-IS"/>
              <a:t>…</a:t>
            </a:r>
            <a:endParaRPr lang="en-US"/>
          </a:p>
          <a:p>
            <a:r>
              <a:rPr lang="is-IS"/>
              <a:t>… </a:t>
            </a:r>
            <a:r>
              <a:rPr lang="en-US"/>
              <a:t>but notation is restricted to simplify verification.</a:t>
            </a:r>
          </a:p>
          <a:p>
            <a:r>
              <a:rPr lang="en-US"/>
              <a:t>Engineers are used to a richer notation..</a:t>
            </a:r>
          </a:p>
          <a:p>
            <a:r>
              <a:rPr lang="en-US"/>
              <a:t>.. they may find the restrictions difficult to accept. </a:t>
            </a:r>
          </a:p>
          <a:p>
            <a:r>
              <a:rPr lang="en-US"/>
              <a:t> iUML-B State-machines help but still close to Event-B.</a:t>
            </a:r>
          </a:p>
          <a:p>
            <a:r>
              <a:rPr lang="en-US"/>
              <a:t>Can Harel style state-chart semantics be reconciled with iUML-B?</a:t>
            </a:r>
          </a:p>
          <a:p>
            <a:r>
              <a:rPr lang="en-US"/>
              <a:t> We investigate a translation from SCXML state-charts to iUML-B state-machines (and hence to Event-B).</a:t>
            </a:r>
          </a:p>
        </p:txBody>
      </p:sp>
    </p:spTree>
    <p:extLst>
      <p:ext uri="{BB962C8B-B14F-4D97-AF65-F5344CB8AC3E}">
        <p14:creationId xmlns:p14="http://schemas.microsoft.com/office/powerpoint/2010/main" val="312828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C3C3C3"/>
                </a:solidFill>
              </a:rPr>
              <a:t>Questions?</a:t>
            </a:r>
            <a:endParaRPr lang="en-GB">
              <a:solidFill>
                <a:srgbClr val="C3C3C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 Chart XML : </a:t>
            </a:r>
          </a:p>
          <a:p>
            <a:pPr lvl="1"/>
            <a:r>
              <a:rPr lang="en-US"/>
              <a:t>State Machine Notation for Control Abstraction</a:t>
            </a:r>
          </a:p>
          <a:p>
            <a:r>
              <a:rPr lang="en-US"/>
              <a:t>XML notation</a:t>
            </a:r>
          </a:p>
          <a:p>
            <a:r>
              <a:rPr lang="en-US"/>
              <a:t>Harel Statecharts</a:t>
            </a:r>
          </a:p>
          <a:p>
            <a:r>
              <a:rPr lang="en-US"/>
              <a:t>Executable (via simulator tools)</a:t>
            </a:r>
          </a:p>
          <a:p>
            <a:r>
              <a:rPr lang="en-US"/>
              <a:t>Related to CCXML Call Control XML, event-based telephony</a:t>
            </a:r>
          </a:p>
        </p:txBody>
      </p:sp>
    </p:spTree>
    <p:extLst>
      <p:ext uri="{BB962C8B-B14F-4D97-AF65-F5344CB8AC3E}">
        <p14:creationId xmlns:p14="http://schemas.microsoft.com/office/powerpoint/2010/main" val="197711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530" y="1835654"/>
            <a:ext cx="3749675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&lt;?xml version="1.0"?&gt;</a:t>
            </a:r>
          </a:p>
          <a:p>
            <a:r>
              <a:rPr lang="en-US" sz="1200"/>
              <a:t>&lt;scxml xmlns="http://www.w3.org/2005/07/scxml"</a:t>
            </a:r>
          </a:p>
          <a:p>
            <a:r>
              <a:rPr lang="en-US" sz="1200"/>
              <a:t>       version="1.0"</a:t>
            </a:r>
          </a:p>
          <a:p>
            <a:r>
              <a:rPr lang="en-US" sz="1200"/>
              <a:t>       datamodel="ecmascript"</a:t>
            </a:r>
          </a:p>
          <a:p>
            <a:r>
              <a:rPr lang="en-US" sz="1200"/>
              <a:t>       initial="off"&gt;</a:t>
            </a:r>
          </a:p>
          <a:p>
            <a:endParaRPr lang="en-US" sz="1200"/>
          </a:p>
          <a:p>
            <a:r>
              <a:rPr lang="en-US" sz="1200"/>
              <a:t>  &lt;!--  trivial 5 second microwave oven example --&gt;</a:t>
            </a:r>
          </a:p>
          <a:p>
            <a:r>
              <a:rPr lang="en-US" sz="1200"/>
              <a:t>  &lt;datamodel&gt;</a:t>
            </a:r>
          </a:p>
          <a:p>
            <a:r>
              <a:rPr lang="en-US" sz="1200"/>
              <a:t>    &lt;data id="cook_time" expr="5"/&gt;</a:t>
            </a:r>
          </a:p>
          <a:p>
            <a:r>
              <a:rPr lang="en-US" sz="1200"/>
              <a:t>    &lt;data id="door_closed" expr="true"/&gt;</a:t>
            </a:r>
          </a:p>
          <a:p>
            <a:r>
              <a:rPr lang="en-US" sz="1200"/>
              <a:t>    &lt;data id="timer" expr="0"/&gt;</a:t>
            </a:r>
          </a:p>
          <a:p>
            <a:r>
              <a:rPr lang="en-US" sz="1200"/>
              <a:t>  &lt;/datamodel&gt;</a:t>
            </a:r>
          </a:p>
          <a:p>
            <a:endParaRPr lang="en-US" sz="1200"/>
          </a:p>
          <a:p>
            <a:r>
              <a:rPr lang="en-US" sz="1200"/>
              <a:t>  &lt;state id="off"&gt;</a:t>
            </a:r>
          </a:p>
          <a:p>
            <a:r>
              <a:rPr lang="en-US" sz="1200"/>
              <a:t>    &lt;!-- off state --&gt;</a:t>
            </a:r>
          </a:p>
          <a:p>
            <a:r>
              <a:rPr lang="en-US" sz="1200"/>
              <a:t>    &lt;transition event="turn.on" target="on"/&gt;</a:t>
            </a:r>
          </a:p>
          <a:p>
            <a:r>
              <a:rPr lang="en-US" sz="1200"/>
              <a:t>  &lt;/state&gt;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6365" y="1305939"/>
            <a:ext cx="4307935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/>
          </a:p>
          <a:p>
            <a:r>
              <a:rPr lang="en-US" sz="1200"/>
              <a:t>  &lt;state id="on"&gt;</a:t>
            </a:r>
          </a:p>
          <a:p>
            <a:r>
              <a:rPr lang="en-US" sz="1200"/>
              <a:t>    &lt;initial&gt;</a:t>
            </a:r>
          </a:p>
          <a:p>
            <a:r>
              <a:rPr lang="en-US" sz="1200"/>
              <a:t>        &lt;transition target="idle"/&gt;</a:t>
            </a:r>
          </a:p>
          <a:p>
            <a:r>
              <a:rPr lang="en-US" sz="1200"/>
              <a:t>    &lt;/initial&gt;</a:t>
            </a:r>
          </a:p>
          <a:p>
            <a:r>
              <a:rPr lang="en-US" sz="1200"/>
              <a:t>    &lt;!-- on/pause state --&gt;</a:t>
            </a:r>
          </a:p>
          <a:p>
            <a:r>
              <a:rPr lang="en-US" sz="1200"/>
              <a:t>    &lt;transition event="turn.off" target="off"/&gt;</a:t>
            </a:r>
          </a:p>
          <a:p>
            <a:r>
              <a:rPr lang="en-US" sz="1200"/>
              <a:t>    &lt;transition cond="timer &amp;gt;= cook_time" target="off"/&gt;</a:t>
            </a:r>
          </a:p>
          <a:p>
            <a:r>
              <a:rPr lang="en-US" sz="1200"/>
              <a:t>    &lt;state id="idle"&gt;</a:t>
            </a:r>
          </a:p>
          <a:p>
            <a:r>
              <a:rPr lang="en-US" sz="1200"/>
              <a:t>      &lt;!-- default immediate transition if door is shut --&gt;</a:t>
            </a:r>
          </a:p>
          <a:p>
            <a:r>
              <a:rPr lang="en-US" sz="1200"/>
              <a:t>      &lt;transition cond="door_closed" target="cooking"/&gt;</a:t>
            </a:r>
          </a:p>
          <a:p>
            <a:r>
              <a:rPr lang="en-US" sz="1200"/>
              <a:t>      &lt;transition event="door.close" target="cooking"&gt;</a:t>
            </a:r>
          </a:p>
          <a:p>
            <a:r>
              <a:rPr lang="en-US" sz="1200"/>
              <a:t>        &lt;assign location="door_closed" expr="true"/&gt;</a:t>
            </a:r>
          </a:p>
          <a:p>
            <a:r>
              <a:rPr lang="en-US" sz="1200"/>
              <a:t>        &lt;!-- start cooking --&gt;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&lt;/state&gt;</a:t>
            </a:r>
          </a:p>
          <a:p>
            <a:r>
              <a:rPr lang="en-US" sz="1200"/>
              <a:t>    &lt;state id="cooking"&gt;</a:t>
            </a:r>
          </a:p>
          <a:p>
            <a:r>
              <a:rPr lang="en-US" sz="1200"/>
              <a:t>      &lt;transition event="door.open" target="idle"&gt;</a:t>
            </a:r>
          </a:p>
          <a:p>
            <a:r>
              <a:rPr lang="en-US" sz="1200"/>
              <a:t>        &lt;assign location="door_closed" expr="false"/&gt;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  &lt;!-- a 'time' event is seen once a second --&gt;</a:t>
            </a:r>
          </a:p>
          <a:p>
            <a:r>
              <a:rPr lang="en-US" sz="1200"/>
              <a:t>      &lt;transition event="time"&gt;</a:t>
            </a:r>
          </a:p>
          <a:p>
            <a:r>
              <a:rPr lang="en-US" sz="1200"/>
              <a:t>        &lt;assign location="timer" expr="timer + 1"/&gt;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&lt;/state&gt;</a:t>
            </a:r>
          </a:p>
          <a:p>
            <a:r>
              <a:rPr lang="en-US" sz="1200"/>
              <a:t>  &lt;/state&gt;</a:t>
            </a:r>
          </a:p>
          <a:p>
            <a:r>
              <a:rPr lang="en-US" sz="1200"/>
              <a:t>&lt;/scxml&gt;</a:t>
            </a:r>
          </a:p>
        </p:txBody>
      </p:sp>
    </p:spTree>
    <p:extLst>
      <p:ext uri="{BB962C8B-B14F-4D97-AF65-F5344CB8AC3E}">
        <p14:creationId xmlns:p14="http://schemas.microsoft.com/office/powerpoint/2010/main" val="65681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iUML-B Statemachines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6" y="2265553"/>
            <a:ext cx="6841228" cy="34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iUML-B Statemachines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" y="1882188"/>
            <a:ext cx="7579211" cy="423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Hierarchical nested state-charts</a:t>
            </a:r>
          </a:p>
          <a:p>
            <a:r>
              <a:rPr lang="en-US"/>
              <a:t>Transitions with </a:t>
            </a:r>
          </a:p>
          <a:p>
            <a:pPr lvl="1"/>
            <a:r>
              <a:rPr lang="en-US"/>
              <a:t>Conditions / Guards</a:t>
            </a:r>
          </a:p>
          <a:p>
            <a:pPr lvl="1"/>
            <a:r>
              <a:rPr lang="en-US"/>
              <a:t>Actions</a:t>
            </a:r>
          </a:p>
          <a:p>
            <a:r>
              <a:rPr lang="en-US"/>
              <a:t>States can have Entry and Exit Actions</a:t>
            </a:r>
          </a:p>
          <a:p>
            <a:pPr lvl="1"/>
            <a:r>
              <a:rPr lang="en-US"/>
              <a:t>(use with care in iUML-B)</a:t>
            </a:r>
          </a:p>
        </p:txBody>
      </p:sp>
    </p:spTree>
    <p:extLst>
      <p:ext uri="{BB962C8B-B14F-4D97-AF65-F5344CB8AC3E}">
        <p14:creationId xmlns:p14="http://schemas.microsoft.com/office/powerpoint/2010/main" val="171635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Event-B has..</a:t>
            </a:r>
          </a:p>
          <a:p>
            <a:pPr lvl="1"/>
            <a:r>
              <a:rPr lang="en-US"/>
              <a:t>Refinement </a:t>
            </a:r>
          </a:p>
          <a:p>
            <a:pPr lvl="1"/>
            <a:r>
              <a:rPr lang="en-US"/>
              <a:t>Invariants</a:t>
            </a:r>
          </a:p>
          <a:p>
            <a:pPr lvl="1"/>
            <a:endParaRPr lang="en-US"/>
          </a:p>
          <a:p>
            <a:r>
              <a:rPr lang="en-US"/>
              <a:t>SCXML has..</a:t>
            </a:r>
          </a:p>
          <a:p>
            <a:pPr lvl="1"/>
            <a:r>
              <a:rPr lang="en-US"/>
              <a:t>External Trigger events</a:t>
            </a:r>
          </a:p>
          <a:p>
            <a:pPr lvl="2"/>
            <a:r>
              <a:rPr lang="en-US"/>
              <a:t>Hence transitions do not have a name/label</a:t>
            </a:r>
          </a:p>
          <a:p>
            <a:pPr lvl="1"/>
            <a:r>
              <a:rPr lang="en-US"/>
              <a:t>Sequential actions</a:t>
            </a:r>
          </a:p>
          <a:p>
            <a:pPr lvl="1"/>
            <a:r>
              <a:rPr lang="en-US"/>
              <a:t>Run to Completion – Big step/little step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XML tools allow new meta-model ‘namespaces’ to be introduced.</a:t>
            </a:r>
          </a:p>
          <a:p>
            <a:pPr lvl="1"/>
            <a:r>
              <a:rPr lang="en-US"/>
              <a:t>Existing SCXML tools will ignore them</a:t>
            </a:r>
          </a:p>
          <a:p>
            <a:pPr lvl="1"/>
            <a:endParaRPr lang="en-US"/>
          </a:p>
          <a:p>
            <a:r>
              <a:rPr lang="en-US"/>
              <a:t>Needed in order to support:</a:t>
            </a:r>
          </a:p>
          <a:p>
            <a:pPr lvl="1"/>
            <a:r>
              <a:rPr lang="en-US"/>
              <a:t>Refinement levels </a:t>
            </a:r>
            <a:r>
              <a:rPr lang="en-US" sz="2000"/>
              <a:t>(new attribute </a:t>
            </a:r>
            <a:r>
              <a:rPr lang="en-US" sz="2000">
                <a:solidFill>
                  <a:srgbClr val="FF0000"/>
                </a:solidFill>
              </a:rPr>
              <a:t>&lt;iumlb:refinement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r>
              <a:rPr lang="en-US"/>
              <a:t>Invariants		</a:t>
            </a:r>
            <a:r>
              <a:rPr lang="en-US" sz="2000"/>
              <a:t>(new element </a:t>
            </a:r>
            <a:r>
              <a:rPr lang="en-US" sz="2000">
                <a:solidFill>
                  <a:srgbClr val="FF0000"/>
                </a:solidFill>
              </a:rPr>
              <a:t>&lt;iumlb:invariant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r>
              <a:rPr lang="en-US"/>
              <a:t>Guards			</a:t>
            </a:r>
            <a:r>
              <a:rPr lang="en-US" sz="2000"/>
              <a:t>(new element </a:t>
            </a:r>
            <a:r>
              <a:rPr lang="en-US" sz="2000">
                <a:solidFill>
                  <a:srgbClr val="FF0000"/>
                </a:solidFill>
              </a:rPr>
              <a:t>&lt;iumlb:guard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7746"/>
      </p:ext>
    </p:extLst>
  </p:cSld>
  <p:clrMapOvr>
    <a:masterClrMapping/>
  </p:clrMapOvr>
</p:sld>
</file>

<file path=ppt/theme/theme1.xml><?xml version="1.0" encoding="utf-8"?>
<a:theme xmlns:a="http://schemas.openxmlformats.org/drawingml/2006/main" name="SotonUni">
  <a:themeElements>
    <a:clrScheme name="Custom 2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4F7E9E"/>
      </a:accent1>
      <a:accent2>
        <a:srgbClr val="D57F0E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electronics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uos_ppt__template_electronics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SotonUni.potx</Template>
  <TotalTime>9354</TotalTime>
  <Words>1220</Words>
  <Application>Microsoft Macintosh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SotonUni</vt:lpstr>
      <vt:lpstr>Translating SCXML Statecharts to iUML-B State-machines</vt:lpstr>
      <vt:lpstr>Motivation</vt:lpstr>
      <vt:lpstr>SCXML</vt:lpstr>
      <vt:lpstr>SCXML</vt:lpstr>
      <vt:lpstr>iUML-B Statemachines</vt:lpstr>
      <vt:lpstr>iUML-B Statemachines</vt:lpstr>
      <vt:lpstr>Similarities</vt:lpstr>
      <vt:lpstr>Differences</vt:lpstr>
      <vt:lpstr>SCXML Extensions</vt:lpstr>
      <vt:lpstr>SCXML Extension Attributes</vt:lpstr>
      <vt:lpstr>Example extended SCXML (extensions are the bits in red)</vt:lpstr>
      <vt:lpstr>Initial translation supports..</vt:lpstr>
      <vt:lpstr>Diagram of SCXML</vt:lpstr>
      <vt:lpstr>Example – generated iUML-B</vt:lpstr>
      <vt:lpstr>Next steps</vt:lpstr>
      <vt:lpstr>Enhance iUML-B to support triggers </vt:lpstr>
      <vt:lpstr>External Trigger Event</vt:lpstr>
      <vt:lpstr>Triggered transition</vt:lpstr>
      <vt:lpstr>Conclusions</vt:lpstr>
      <vt:lpstr>Thank you</vt:lpstr>
    </vt:vector>
  </TitlesOfParts>
  <Manager/>
  <Company>University of Southampton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Colin Snook</dc:creator>
  <cp:keywords/>
  <dc:description/>
  <cp:lastModifiedBy>Colin Snook</cp:lastModifiedBy>
  <cp:revision>85</cp:revision>
  <dcterms:created xsi:type="dcterms:W3CDTF">2011-07-21T04:20:11Z</dcterms:created>
  <dcterms:modified xsi:type="dcterms:W3CDTF">2016-05-20T14:31:27Z</dcterms:modified>
  <cp:category/>
</cp:coreProperties>
</file>