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226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CBE97-7401-44C9-8492-3C4C5BA10D79}" type="datetimeFigureOut">
              <a:rPr lang="en-US" smtClean="0"/>
              <a:t>18/12/16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267970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CBE97-7401-44C9-8492-3C4C5BA10D79}" type="datetimeFigureOut">
              <a:rPr lang="en-US" smtClean="0"/>
              <a:t>18/12/16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330117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CBE97-7401-44C9-8492-3C4C5BA10D79}" type="datetimeFigureOut">
              <a:rPr lang="en-US" smtClean="0"/>
              <a:t>18/12/16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18723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CBE97-7401-44C9-8492-3C4C5BA10D79}" type="datetimeFigureOut">
              <a:rPr lang="en-US" smtClean="0"/>
              <a:t>18/12/16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319256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CBE97-7401-44C9-8492-3C4C5BA10D79}" type="datetimeFigureOut">
              <a:rPr lang="en-US" smtClean="0"/>
              <a:t>18/12/16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12316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CBE97-7401-44C9-8492-3C4C5BA10D79}" type="datetimeFigureOut">
              <a:rPr lang="en-US" smtClean="0"/>
              <a:t>18/12/16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80639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CBE97-7401-44C9-8492-3C4C5BA10D79}" type="datetimeFigureOut">
              <a:rPr lang="en-US" smtClean="0"/>
              <a:t>18/12/16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199449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CBE97-7401-44C9-8492-3C4C5BA10D79}" type="datetimeFigureOut">
              <a:rPr lang="en-US" smtClean="0"/>
              <a:t>18/12/16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260410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CBE97-7401-44C9-8492-3C4C5BA10D79}" type="datetimeFigureOut">
              <a:rPr lang="en-US" smtClean="0"/>
              <a:t>18/12/16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37417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CBE97-7401-44C9-8492-3C4C5BA10D79}" type="datetimeFigureOut">
              <a:rPr lang="en-US" smtClean="0"/>
              <a:t>18/12/16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179134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CBE97-7401-44C9-8492-3C4C5BA10D79}" type="datetimeFigureOut">
              <a:rPr lang="en-US" smtClean="0"/>
              <a:t>18/12/16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3B202-A145-45BF-8B23-7F6C3A948C6D}" type="slidenum">
              <a:rPr lang="en-US" smtClean="0"/>
              <a:t>‹#›</a:t>
            </a:fld>
            <a:endParaRPr lang="en-US"/>
          </a:p>
        </p:txBody>
      </p:sp>
    </p:spTree>
    <p:extLst>
      <p:ext uri="{BB962C8B-B14F-4D97-AF65-F5344CB8AC3E}">
        <p14:creationId xmlns:p14="http://schemas.microsoft.com/office/powerpoint/2010/main" val="4175750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CBE97-7401-44C9-8492-3C4C5BA10D79}" type="datetimeFigureOut">
              <a:rPr lang="en-US" smtClean="0"/>
              <a:t>18/12/16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3B202-A145-45BF-8B23-7F6C3A948C6D}" type="slidenum">
              <a:rPr lang="en-US" smtClean="0"/>
              <a:t>‹#›</a:t>
            </a:fld>
            <a:endParaRPr lang="en-US"/>
          </a:p>
        </p:txBody>
      </p:sp>
    </p:spTree>
    <p:extLst>
      <p:ext uri="{BB962C8B-B14F-4D97-AF65-F5344CB8AC3E}">
        <p14:creationId xmlns:p14="http://schemas.microsoft.com/office/powerpoint/2010/main" val="354802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Security Bot 4000</a:t>
            </a:r>
            <a:endParaRPr lang="en-US"/>
          </a:p>
        </p:txBody>
      </p:sp>
      <p:sp>
        <p:nvSpPr>
          <p:cNvPr id="3" name="Subtitle 2"/>
          <p:cNvSpPr>
            <a:spLocks noGrp="1"/>
          </p:cNvSpPr>
          <p:nvPr>
            <p:ph type="subTitle" idx="1"/>
          </p:nvPr>
        </p:nvSpPr>
        <p:spPr/>
        <p:txBody>
          <a:bodyPr/>
          <a:lstStyle/>
          <a:p>
            <a:r>
              <a:rPr lang="en-US" smtClean="0"/>
              <a:t>Securing the Nation</a:t>
            </a:r>
          </a:p>
          <a:p>
            <a:r>
              <a:rPr lang="en-US" smtClean="0"/>
              <a:t>from Threats to our Secure-ness</a:t>
            </a:r>
            <a:endParaRPr lang="en-US"/>
          </a:p>
        </p:txBody>
      </p:sp>
    </p:spTree>
    <p:extLst>
      <p:ext uri="{BB962C8B-B14F-4D97-AF65-F5344CB8AC3E}">
        <p14:creationId xmlns:p14="http://schemas.microsoft.com/office/powerpoint/2010/main" val="103199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Statement</a:t>
            </a: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0" y="1905000"/>
            <a:ext cx="3802097" cy="3459163"/>
          </a:xfrm>
        </p:spPr>
      </p:pic>
      <p:sp>
        <p:nvSpPr>
          <p:cNvPr id="5" name="TextBox 4"/>
          <p:cNvSpPr txBox="1"/>
          <p:nvPr/>
        </p:nvSpPr>
        <p:spPr>
          <a:xfrm>
            <a:off x="147782" y="1371600"/>
            <a:ext cx="5029200" cy="4495800"/>
          </a:xfrm>
          <a:prstGeom prst="rect">
            <a:avLst/>
          </a:prstGeom>
          <a:noFill/>
        </p:spPr>
        <p:txBody>
          <a:bodyPr wrap="square" rtlCol="0">
            <a:normAutofit fontScale="92500"/>
          </a:bodyPr>
          <a:lstStyle/>
          <a:p>
            <a:pPr marL="285750" indent="-285750">
              <a:buFont typeface="Arial" charset="0"/>
              <a:buChar char="•"/>
            </a:pPr>
            <a:r>
              <a:rPr lang="en-US" smtClean="0"/>
              <a:t>Consider an intruder detection system.</a:t>
            </a:r>
          </a:p>
          <a:p>
            <a:pPr marL="742950" lvl="1" indent="-285750">
              <a:buFont typeface="Arial" charset="0"/>
              <a:buChar char="•"/>
            </a:pPr>
            <a:r>
              <a:rPr lang="en-US" smtClean="0"/>
              <a:t>There is an ASIC which connects to a buzzer and a sensor over a SPI* bus.</a:t>
            </a:r>
          </a:p>
          <a:p>
            <a:pPr marL="742950" lvl="1" indent="-285750">
              <a:buFont typeface="Arial" charset="0"/>
              <a:buChar char="•"/>
            </a:pPr>
            <a:r>
              <a:rPr lang="en-US" smtClean="0"/>
              <a:t>The ASIC is the master on the SPI bus.</a:t>
            </a:r>
          </a:p>
          <a:p>
            <a:pPr marL="742950" lvl="1" indent="-285750">
              <a:buFont typeface="Arial" charset="0"/>
              <a:buChar char="•"/>
            </a:pPr>
            <a:r>
              <a:rPr lang="en-US" smtClean="0"/>
              <a:t>Upon power-up, the ASIC sends commands over the SPI bus to initialize the sensor and the buzzer.</a:t>
            </a:r>
          </a:p>
          <a:p>
            <a:pPr marL="742950" lvl="1" indent="-285750">
              <a:buFont typeface="Arial" charset="0"/>
              <a:buChar char="•"/>
            </a:pPr>
            <a:r>
              <a:rPr lang="en-US" smtClean="0"/>
              <a:t>Then, the ASIC waits 50 milliseconds.</a:t>
            </a:r>
          </a:p>
          <a:p>
            <a:pPr marL="742950" lvl="1" indent="-285750">
              <a:buFont typeface="Arial" charset="0"/>
              <a:buChar char="•"/>
            </a:pPr>
            <a:r>
              <a:rPr lang="en-US" smtClean="0"/>
              <a:t>Then, the ASIC enters its main routine, which makes the buzzer respond to the sensor.</a:t>
            </a:r>
          </a:p>
          <a:p>
            <a:pPr marL="742950" lvl="1" indent="-285750">
              <a:buFont typeface="Arial" charset="0"/>
              <a:buChar char="•"/>
            </a:pPr>
            <a:endParaRPr lang="en-US" smtClean="0"/>
          </a:p>
          <a:p>
            <a:pPr marL="285750" indent="-285750">
              <a:buFont typeface="Arial" charset="0"/>
              <a:buChar char="•"/>
            </a:pPr>
            <a:r>
              <a:rPr lang="en-US" smtClean="0"/>
              <a:t>We want to model this in a statechart.</a:t>
            </a:r>
          </a:p>
          <a:p>
            <a:pPr marL="742950" lvl="1" indent="-285750">
              <a:buFont typeface="Arial" charset="0"/>
              <a:buChar char="•"/>
            </a:pPr>
            <a:r>
              <a:rPr lang="en-US" smtClean="0"/>
              <a:t>The statechart will model only the ASIC.</a:t>
            </a:r>
          </a:p>
          <a:p>
            <a:pPr marL="742950" lvl="1" indent="-285750">
              <a:buFont typeface="Arial" charset="0"/>
              <a:buChar char="•"/>
            </a:pPr>
            <a:r>
              <a:rPr lang="en-US" smtClean="0"/>
              <a:t>The statechart will capture the initialization of the peripherals and the 50 ms wait. For this illustration we don’t need to worry about the details of the main routine.</a:t>
            </a:r>
          </a:p>
          <a:p>
            <a:pPr marL="285750" indent="-285750">
              <a:buFont typeface="Arial" charset="0"/>
              <a:buChar char="•"/>
            </a:pPr>
            <a:endParaRPr lang="en-US"/>
          </a:p>
        </p:txBody>
      </p:sp>
      <p:sp>
        <p:nvSpPr>
          <p:cNvPr id="6" name="TextBox 5"/>
          <p:cNvSpPr txBox="1"/>
          <p:nvPr/>
        </p:nvSpPr>
        <p:spPr>
          <a:xfrm>
            <a:off x="147782" y="5943600"/>
            <a:ext cx="8843818" cy="784830"/>
          </a:xfrm>
          <a:prstGeom prst="rect">
            <a:avLst/>
          </a:prstGeom>
          <a:noFill/>
        </p:spPr>
        <p:txBody>
          <a:bodyPr wrap="square" rtlCol="0">
            <a:spAutoFit/>
          </a:bodyPr>
          <a:lstStyle/>
          <a:p>
            <a:r>
              <a:rPr lang="en-US" sz="1500" smtClean="0"/>
              <a:t>* Note: SPI is a common serial protocol used in embedded systems. In SPI, one of the devices on the bus is designated the “master” device, and it controls when all communications occur, though data can still flow in both directions. In this case, the master device is the ASIC.</a:t>
            </a:r>
            <a:endParaRPr lang="en-US" sz="1500"/>
          </a:p>
        </p:txBody>
      </p:sp>
    </p:spTree>
    <p:extLst>
      <p:ext uri="{BB962C8B-B14F-4D97-AF65-F5344CB8AC3E}">
        <p14:creationId xmlns:p14="http://schemas.microsoft.com/office/powerpoint/2010/main" val="362150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Highest Level Statechart</a:t>
            </a: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0" y="1447800"/>
            <a:ext cx="1460361" cy="4525963"/>
          </a:xfrm>
        </p:spPr>
      </p:pic>
      <p:sp>
        <p:nvSpPr>
          <p:cNvPr id="5" name="TextBox 4"/>
          <p:cNvSpPr txBox="1"/>
          <p:nvPr/>
        </p:nvSpPr>
        <p:spPr>
          <a:xfrm>
            <a:off x="304800" y="1297709"/>
            <a:ext cx="6858000" cy="5255491"/>
          </a:xfrm>
          <a:prstGeom prst="rect">
            <a:avLst/>
          </a:prstGeom>
          <a:noFill/>
        </p:spPr>
        <p:txBody>
          <a:bodyPr wrap="square" rtlCol="0">
            <a:normAutofit/>
          </a:bodyPr>
          <a:lstStyle/>
          <a:p>
            <a:pPr marL="285750" indent="-285750">
              <a:buFont typeface="Arial" panose="020B0604020202020204" pitchFamily="34" charset="0"/>
              <a:buChar char="•"/>
            </a:pPr>
            <a:r>
              <a:rPr lang="en-US" smtClean="0"/>
              <a:t>Meaning of the Statechart	</a:t>
            </a:r>
          </a:p>
          <a:p>
            <a:pPr marL="742950" lvl="1" indent="-285750">
              <a:buFont typeface="Arial" panose="020B0604020202020204" pitchFamily="34" charset="0"/>
              <a:buChar char="•"/>
            </a:pPr>
            <a:r>
              <a:rPr lang="en-US" smtClean="0"/>
              <a:t>The ASIC first initializes the buzzer. This will involve sending a message over the SPI bus, but that detail isn’t captured yet.</a:t>
            </a:r>
          </a:p>
          <a:p>
            <a:pPr marL="742950" lvl="1" indent="-285750">
              <a:buFont typeface="Arial" panose="020B0604020202020204" pitchFamily="34" charset="0"/>
              <a:buChar char="•"/>
            </a:pPr>
            <a:r>
              <a:rPr lang="en-US" smtClean="0"/>
              <a:t>Once the message is sent (which will be indicated by some event saying that the SPI system is done), the ASIC moves on to initializing the sensor.</a:t>
            </a:r>
          </a:p>
          <a:p>
            <a:pPr marL="742950" lvl="1" indent="-285750">
              <a:buFont typeface="Arial" panose="020B0604020202020204" pitchFamily="34" charset="0"/>
              <a:buChar char="•"/>
            </a:pPr>
            <a:r>
              <a:rPr lang="en-US" smtClean="0"/>
              <a:t>Then, the ASIC moves into a waiting state for 50 ms.</a:t>
            </a:r>
          </a:p>
          <a:p>
            <a:pPr marL="742950" lvl="1" indent="-285750">
              <a:buFont typeface="Arial" panose="020B0604020202020204" pitchFamily="34" charset="0"/>
              <a:buChar char="•"/>
            </a:pPr>
            <a:r>
              <a:rPr lang="en-US" smtClean="0"/>
              <a:t>Then, the ASIC moves into the state which represents normal operation.</a:t>
            </a:r>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04463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Refinement</a:t>
            </a: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1447800"/>
            <a:ext cx="3042420" cy="4525963"/>
          </a:xfrm>
        </p:spPr>
      </p:pic>
      <p:sp>
        <p:nvSpPr>
          <p:cNvPr id="5" name="TextBox 4"/>
          <p:cNvSpPr txBox="1"/>
          <p:nvPr/>
        </p:nvSpPr>
        <p:spPr>
          <a:xfrm>
            <a:off x="304800" y="1297709"/>
            <a:ext cx="5486400" cy="5331691"/>
          </a:xfrm>
          <a:prstGeom prst="rect">
            <a:avLst/>
          </a:prstGeom>
          <a:noFill/>
        </p:spPr>
        <p:txBody>
          <a:bodyPr wrap="square" rtlCol="0">
            <a:normAutofit/>
          </a:bodyPr>
          <a:lstStyle/>
          <a:p>
            <a:pPr marL="285750" indent="-285750">
              <a:buFont typeface="Arial" panose="020B0604020202020204" pitchFamily="34" charset="0"/>
              <a:buChar char="•"/>
            </a:pPr>
            <a:r>
              <a:rPr lang="en-US" smtClean="0"/>
              <a:t>Meaning of the Statechart</a:t>
            </a:r>
          </a:p>
          <a:p>
            <a:pPr marL="742950" lvl="1" indent="-285750">
              <a:buFont typeface="Arial" panose="020B0604020202020204" pitchFamily="34" charset="0"/>
              <a:buChar char="•"/>
            </a:pPr>
            <a:r>
              <a:rPr lang="en-US" smtClean="0"/>
              <a:t>This level of refinement adds a parallel state representing the SPI subsystem.</a:t>
            </a:r>
          </a:p>
          <a:p>
            <a:pPr marL="742950" lvl="1" indent="-285750">
              <a:buFont typeface="Arial" panose="020B0604020202020204" pitchFamily="34" charset="0"/>
              <a:buChar char="•"/>
            </a:pPr>
            <a:r>
              <a:rPr lang="en-US" smtClean="0"/>
              <a:t>The SPI subsystem usually does nothing (Idle state).</a:t>
            </a:r>
          </a:p>
          <a:p>
            <a:pPr marL="742950" lvl="1" indent="-285750">
              <a:buFont typeface="Arial" panose="020B0604020202020204" pitchFamily="34" charset="0"/>
              <a:buChar char="•"/>
            </a:pPr>
            <a:r>
              <a:rPr lang="en-US" smtClean="0"/>
              <a:t>When the send_message event occurs, the SPI subsystem enters a state in which represents sending the message, byte by byte.</a:t>
            </a:r>
          </a:p>
          <a:p>
            <a:pPr marL="742950" lvl="1" indent="-285750">
              <a:buFont typeface="Arial" panose="020B0604020202020204" pitchFamily="34" charset="0"/>
              <a:buChar char="•"/>
            </a:pPr>
            <a:r>
              <a:rPr lang="en-US" smtClean="0"/>
              <a:t>When the last byte of the message is sent, it raises the spi_done event, allowing the other parallel state to continue, and goes back to idle.</a:t>
            </a:r>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34403035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Refinement</a:t>
            </a: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524000"/>
            <a:ext cx="5409077" cy="4525963"/>
          </a:xfrm>
        </p:spPr>
      </p:pic>
      <p:sp>
        <p:nvSpPr>
          <p:cNvPr id="5" name="TextBox 4"/>
          <p:cNvSpPr txBox="1"/>
          <p:nvPr/>
        </p:nvSpPr>
        <p:spPr>
          <a:xfrm>
            <a:off x="304800" y="1297709"/>
            <a:ext cx="3200400" cy="5331691"/>
          </a:xfrm>
          <a:prstGeom prst="rect">
            <a:avLst/>
          </a:prstGeom>
          <a:noFill/>
        </p:spPr>
        <p:txBody>
          <a:bodyPr wrap="square" rtlCol="0">
            <a:normAutofit/>
          </a:bodyPr>
          <a:lstStyle/>
          <a:p>
            <a:pPr marL="285750" indent="-285750">
              <a:buFont typeface="Arial" panose="020B0604020202020204" pitchFamily="34" charset="0"/>
              <a:buChar char="•"/>
            </a:pPr>
            <a:r>
              <a:rPr lang="en-US" smtClean="0"/>
              <a:t>We add more details on how the initialization states, the wait state, and the SPI subsystem operate, including how they interact with each other.</a:t>
            </a:r>
          </a:p>
          <a:p>
            <a:pPr marL="285750" indent="-285750">
              <a:buFont typeface="Arial" panose="020B0604020202020204" pitchFamily="34" charset="0"/>
              <a:buChar char="•"/>
            </a:pPr>
            <a:r>
              <a:rPr lang="en-US" smtClean="0"/>
              <a:t>Note that the exclamation mark means “not”.</a:t>
            </a:r>
          </a:p>
          <a:p>
            <a:pPr marL="285750" indent="-285750">
              <a:buFont typeface="Arial" panose="020B0604020202020204" pitchFamily="34" charset="0"/>
              <a:buChar char="•"/>
            </a:pPr>
            <a:r>
              <a:rPr lang="en-US" smtClean="0"/>
              <a:t>(Continued on next slide)</a:t>
            </a:r>
          </a:p>
        </p:txBody>
      </p:sp>
    </p:spTree>
    <p:extLst>
      <p:ext uri="{BB962C8B-B14F-4D97-AF65-F5344CB8AC3E}">
        <p14:creationId xmlns:p14="http://schemas.microsoft.com/office/powerpoint/2010/main" val="26541584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Refinement (continued)</a:t>
            </a:r>
            <a:endParaRPr lang="en-US"/>
          </a:p>
        </p:txBody>
      </p:sp>
      <p:sp>
        <p:nvSpPr>
          <p:cNvPr id="5" name="TextBox 4"/>
          <p:cNvSpPr txBox="1"/>
          <p:nvPr/>
        </p:nvSpPr>
        <p:spPr>
          <a:xfrm>
            <a:off x="304800" y="1297709"/>
            <a:ext cx="3200400" cy="5331691"/>
          </a:xfrm>
          <a:prstGeom prst="rect">
            <a:avLst/>
          </a:prstGeom>
          <a:noFill/>
        </p:spPr>
        <p:txBody>
          <a:bodyPr wrap="square" rtlCol="0">
            <a:normAutofit/>
          </a:bodyPr>
          <a:lstStyle/>
          <a:p>
            <a:pPr marL="285750" indent="-285750">
              <a:buFont typeface="Arial" panose="020B0604020202020204" pitchFamily="34" charset="0"/>
              <a:buChar char="•"/>
            </a:pPr>
            <a:endParaRPr lang="en-US" smtClean="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marL="285750" indent="-285750"/>
            <a:r>
              <a:rPr lang="en-US" smtClean="0"/>
              <a:t>Meaning of the Statechart</a:t>
            </a:r>
          </a:p>
          <a:p>
            <a:pPr lvl="1"/>
            <a:r>
              <a:rPr lang="en-US" smtClean="0"/>
              <a:t>The Initialize Buzzer state constructs the SPI message to send, then it raises the send_message event, parameterized with the specific message (as indicated by the parentheses; this might actually be implemented as setting some variables). Then it waits.</a:t>
            </a:r>
          </a:p>
          <a:p>
            <a:pPr lvl="1"/>
            <a:r>
              <a:rPr lang="en-US" smtClean="0"/>
              <a:t>After send_message is raised, the SPI subsystem kicks into action. It spins for a while in the send_byte, looping as many times as it takes to get to the last byte in the message. When the last byte in the message is sent, it goes back to idle and raises an event which allows the state machine on the left to proceed.</a:t>
            </a:r>
          </a:p>
          <a:p>
            <a:pPr lvl="1"/>
            <a:r>
              <a:rPr lang="en-US" smtClean="0"/>
              <a:t>The sensor is initialized in a very similar manner to the buzzer.</a:t>
            </a:r>
          </a:p>
          <a:p>
            <a:pPr lvl="1"/>
            <a:r>
              <a:rPr lang="en-US" smtClean="0"/>
              <a:t>After both peripherals are initialized, the state machine goes into the Wait 50 ms state, where it simply increments a counter until it reaches some maximum, then exits.</a:t>
            </a:r>
          </a:p>
          <a:p>
            <a:pPr marL="457200" lvl="1" indent="0">
              <a:buNone/>
            </a:pPr>
            <a:endParaRPr lang="en-US"/>
          </a:p>
        </p:txBody>
      </p:sp>
    </p:spTree>
    <p:extLst>
      <p:ext uri="{BB962C8B-B14F-4D97-AF65-F5344CB8AC3E}">
        <p14:creationId xmlns:p14="http://schemas.microsoft.com/office/powerpoint/2010/main" val="23303500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Questions (Stream-of-Consciousness)</a:t>
            </a:r>
            <a:endParaRPr lang="en-US"/>
          </a:p>
        </p:txBody>
      </p:sp>
      <p:sp>
        <p:nvSpPr>
          <p:cNvPr id="5" name="TextBox 4"/>
          <p:cNvSpPr txBox="1"/>
          <p:nvPr/>
        </p:nvSpPr>
        <p:spPr>
          <a:xfrm>
            <a:off x="304800" y="1297709"/>
            <a:ext cx="3200400" cy="5331691"/>
          </a:xfrm>
          <a:prstGeom prst="rect">
            <a:avLst/>
          </a:prstGeom>
          <a:noFill/>
        </p:spPr>
        <p:txBody>
          <a:bodyPr wrap="square" rtlCol="0">
            <a:normAutofit/>
          </a:bodyPr>
          <a:lstStyle/>
          <a:p>
            <a:pPr marL="285750" indent="-285750">
              <a:buFont typeface="Arial" panose="020B0604020202020204" pitchFamily="34" charset="0"/>
              <a:buChar char="•"/>
            </a:pPr>
            <a:endParaRPr lang="en-US" smtClean="0"/>
          </a:p>
        </p:txBody>
      </p:sp>
      <p:sp>
        <p:nvSpPr>
          <p:cNvPr id="3" name="Content Placeholder 2"/>
          <p:cNvSpPr>
            <a:spLocks noGrp="1"/>
          </p:cNvSpPr>
          <p:nvPr>
            <p:ph idx="1"/>
          </p:nvPr>
        </p:nvSpPr>
        <p:spPr>
          <a:xfrm>
            <a:off x="457200" y="1447800"/>
            <a:ext cx="8229600" cy="5257800"/>
          </a:xfrm>
        </p:spPr>
        <p:txBody>
          <a:bodyPr>
            <a:normAutofit fontScale="40000" lnSpcReduction="20000"/>
          </a:bodyPr>
          <a:lstStyle/>
          <a:p>
            <a:pPr marL="285750" indent="-285750"/>
            <a:r>
              <a:rPr lang="en-US" smtClean="0"/>
              <a:t>Highest Level</a:t>
            </a:r>
          </a:p>
          <a:p>
            <a:pPr lvl="1">
              <a:buFont typeface="Arial" panose="020B0604020202020204" pitchFamily="34" charset="0"/>
              <a:buChar char="•"/>
            </a:pPr>
            <a:r>
              <a:rPr lang="en-US" smtClean="0"/>
              <a:t>At this level of abstraction, spi_done looks like an external event. It won’t be; it comes from elsewhere in the ASIC. However, leaving the transition unguarded makes it look like it should exit the state as soon as it enters it, which is also quite false. What is the appropriate way to represent this?</a:t>
            </a:r>
          </a:p>
          <a:p>
            <a:pPr lvl="1">
              <a:buFont typeface="Arial" panose="020B0604020202020204" pitchFamily="34" charset="0"/>
              <a:buChar char="•"/>
            </a:pPr>
            <a:r>
              <a:rPr lang="en-US" smtClean="0"/>
              <a:t>Similarly, how can we indicate that the transition from the Wait 50 ms state to the Go state isn’t dependent on an external event, but nonetheless doesn’t happen right away?</a:t>
            </a:r>
          </a:p>
          <a:p>
            <a:pPr lvl="1">
              <a:buFont typeface="Arial" panose="020B0604020202020204" pitchFamily="34" charset="0"/>
              <a:buChar char="•"/>
            </a:pPr>
            <a:r>
              <a:rPr lang="en-US" smtClean="0"/>
              <a:t>Perhaps we leave all the transitions unguarded. Then is there any way at this level of detail to express some of those details to be filled in later? (I.e. you know that it’s going to move on when some event indicates it’s ready, you just haven’t captured that behavior yet)</a:t>
            </a:r>
          </a:p>
          <a:p>
            <a:pPr marL="285750" indent="-285750"/>
            <a:r>
              <a:rPr lang="en-US" smtClean="0"/>
              <a:t>First Refinement</a:t>
            </a:r>
          </a:p>
          <a:p>
            <a:pPr lvl="1">
              <a:buFont typeface="Arial" panose="020B0604020202020204" pitchFamily="34" charset="0"/>
              <a:buChar char="•"/>
            </a:pPr>
            <a:r>
              <a:rPr lang="en-US" smtClean="0"/>
              <a:t>Adding a parallel state is not a vertical refinement. However, this type of design process, wherein the designer starts with the high level flow and then adds details of the communication protocol later, is quite natural. It would not make sense to represent the SPI subsystem as a substate of any of the states on the left-hand side, because it would then have to be duplicated multiple times – once for each state that sends a SPI message.</a:t>
            </a:r>
          </a:p>
          <a:p>
            <a:pPr lvl="1">
              <a:buFont typeface="Arial" panose="020B0604020202020204" pitchFamily="34" charset="0"/>
              <a:buChar char="•"/>
            </a:pPr>
            <a:r>
              <a:rPr lang="en-US" smtClean="0"/>
              <a:t>Similar to last slide, there are events whose source is unclear. In this case, send_message will be raised by some of the states on the left, and last_byte_sent will be something that happens inside the Sending Message state. If we leave both of those events out altogether, that will allow the SPI subsystem to churn out messages at arbitrary times. Is that a necessary evil at this level? How should this statechart be represented?</a:t>
            </a:r>
            <a:endParaRPr lang="en-US"/>
          </a:p>
          <a:p>
            <a:r>
              <a:rPr lang="en-US" smtClean="0"/>
              <a:t>Second Refinement</a:t>
            </a:r>
          </a:p>
          <a:p>
            <a:pPr lvl="1"/>
            <a:r>
              <a:rPr lang="en-US" smtClean="0"/>
              <a:t>In some parts of the state machine, a transition must happen and must happen immediately. For example, when send_message is raised, the SPI subsystem must start transmitting the message, or else the whole statechart will freeze up. It also is necessary that one of the two parallel state machines be able to stay in a single state indefinitely while the other takes various actions. Are these inconsistent? Do they, together, compromise stuttering-invariance and, in turn, refinement?</a:t>
            </a:r>
          </a:p>
          <a:p>
            <a:pPr lvl="1"/>
            <a:r>
              <a:rPr lang="en-US" smtClean="0"/>
              <a:t>Is there a scoping problem because send_message is generated at a different level of refinement than it is responded to?</a:t>
            </a:r>
            <a:endParaRPr lang="en-US"/>
          </a:p>
          <a:p>
            <a:pPr lvl="1"/>
            <a:r>
              <a:rPr lang="en-US" smtClean="0"/>
              <a:t>There is an intuitive notion that the message is composed of some integer number of bytes, and each byte should be sent sequentially until the last one. The way it is notated right now though is in terms of an event called last_byte_sent, which doesn’t indicate that. If we leave off the events altogether, the looping arrow around Send Byte becomes unnecessary, and it looks like it’s only sending one byte. Or an arbitrary number of bytes. How to notate this?</a:t>
            </a:r>
          </a:p>
          <a:p>
            <a:pPr lvl="1"/>
            <a:r>
              <a:rPr lang="en-US" smtClean="0"/>
              <a:t>Because of stuttering, the counter isn’t obligated to count. That makes it pretty useless as a delay element. That’s ok for refinement (after all, the thing will eventually be hardware clocked), but it might be a stumbling point for a designer trying to understand it.</a:t>
            </a:r>
          </a:p>
        </p:txBody>
      </p:sp>
    </p:spTree>
    <p:extLst>
      <p:ext uri="{BB962C8B-B14F-4D97-AF65-F5344CB8AC3E}">
        <p14:creationId xmlns:p14="http://schemas.microsoft.com/office/powerpoint/2010/main" val="4181815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4963</TotalTime>
  <Words>1097</Words>
  <Application>Microsoft Macintosh PowerPoint</Application>
  <PresentationFormat>On-screen Show (4:3)</PresentationFormat>
  <Paragraphs>50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Security Bot 4000</vt:lpstr>
      <vt:lpstr>Problem Statement</vt:lpstr>
      <vt:lpstr>Highest Level Statechart</vt:lpstr>
      <vt:lpstr>First Refinement</vt:lpstr>
      <vt:lpstr>Second Refinement</vt:lpstr>
      <vt:lpstr>Second Refinement (continued)</vt:lpstr>
      <vt:lpstr>Questions (Stream-of-Consciousness)</vt:lpstr>
    </vt:vector>
  </TitlesOfParts>
  <Company>Sandia National Laboratories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Michnovicz, Jason</dc:creator>
  <cp:lastModifiedBy>Colin Snook</cp:lastModifiedBy>
  <cp:revision>9</cp:revision>
  <dcterms:created xsi:type="dcterms:W3CDTF">2016-03-09T21:22:58Z</dcterms:created>
  <dcterms:modified xsi:type="dcterms:W3CDTF">2016-12-18T11:12:01Z</dcterms:modified>
</cp:coreProperties>
</file>