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8" r:id="rId10"/>
    <p:sldId id="269" r:id="rId11"/>
    <p:sldId id="263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0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5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86F8-F907-424C-8522-AB6247E5BD98}" type="datetimeFigureOut">
              <a:t>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731E-83CA-9345-A049-E9669943AA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5561"/>
            <a:ext cx="7772400" cy="1470025"/>
          </a:xfrm>
        </p:spPr>
        <p:txBody>
          <a:bodyPr/>
          <a:lstStyle/>
          <a:p>
            <a:r>
              <a:rPr lang="en-US"/>
              <a:t>Translating SCXML Statecharts to iUML-B State-machines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Karla Morris </a:t>
            </a:r>
          </a:p>
          <a:p>
            <a:r>
              <a:rPr lang="en-US" sz="1800"/>
              <a:t>Sandia National Laboratories, CA, USA</a:t>
            </a:r>
          </a:p>
          <a:p>
            <a:r>
              <a:rPr lang="en-US"/>
              <a:t>Colin Snook</a:t>
            </a:r>
          </a:p>
          <a:p>
            <a:r>
              <a:rPr lang="en-US" sz="1900"/>
              <a:t>University of Southampton, UK</a:t>
            </a:r>
          </a:p>
        </p:txBody>
      </p:sp>
    </p:spTree>
    <p:extLst>
      <p:ext uri="{BB962C8B-B14F-4D97-AF65-F5344CB8AC3E}">
        <p14:creationId xmlns:p14="http://schemas.microsoft.com/office/powerpoint/2010/main" val="9804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extended SCXML</a:t>
            </a:r>
            <a:br>
              <a:rPr lang="en-US"/>
            </a:br>
            <a:r>
              <a:rPr lang="en-US" sz="2200">
                <a:solidFill>
                  <a:srgbClr val="FF0000"/>
                </a:solidFill>
              </a:rPr>
              <a:t>(extensions are the bits in 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439" y="1883352"/>
            <a:ext cx="819943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&lt;datamodel </a:t>
            </a:r>
            <a:r>
              <a:rPr lang="en-US" sz="1600">
                <a:solidFill>
                  <a:srgbClr val="FF0000"/>
                </a:solidFill>
              </a:rPr>
              <a:t>iumlb:refinement="2"</a:t>
            </a:r>
            <a:r>
              <a:rPr lang="en-US" sz="1600"/>
              <a:t>&gt;</a:t>
            </a:r>
          </a:p>
          <a:p>
            <a:r>
              <a:rPr lang="en-US" sz="1600"/>
              <a:t>  &lt;data expr="false" id="Gate_In.Block" </a:t>
            </a:r>
            <a:r>
              <a:rPr lang="en-US" sz="1600">
                <a:solidFill>
                  <a:srgbClr val="FF0000"/>
                </a:solidFill>
              </a:rPr>
              <a:t>iumlb:type="BOOL"</a:t>
            </a:r>
            <a:r>
              <a:rPr lang="en-US" sz="1600"/>
              <a:t>/&gt;</a:t>
            </a:r>
          </a:p>
          <a:p>
            <a:r>
              <a:rPr lang="en-US" sz="1600"/>
              <a:t>&lt;/datamodel&gt;</a:t>
            </a:r>
          </a:p>
          <a:p>
            <a:r>
              <a:rPr lang="en-US" sz="1600"/>
              <a:t>&lt;!-- Other model details --&gt;</a:t>
            </a:r>
          </a:p>
          <a:p>
            <a:r>
              <a:rPr lang="en-US" sz="1600"/>
              <a:t>&lt;state id="BLOCKED"&gt;</a:t>
            </a:r>
          </a:p>
          <a:p>
            <a:r>
              <a:rPr lang="en-US" sz="1600"/>
              <a:t>  &lt;transition cond="[On_In.CardAccept==true]" target="UNBLOCKED"&gt;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FF0000"/>
                </a:solidFill>
              </a:rPr>
              <a:t>&lt;iumlb:guard name="gd1" predicate="On_In.CardAccept==true" refinement="2"/&gt;</a:t>
            </a:r>
          </a:p>
          <a:p>
            <a:r>
              <a:rPr lang="en-US" sz="1600"/>
              <a:t>    &lt;assign expr="true" location="Gate_In.Block" </a:t>
            </a:r>
            <a:r>
              <a:rPr lang="en-US" sz="1600">
                <a:solidFill>
                  <a:srgbClr val="FF0000"/>
                </a:solidFill>
              </a:rPr>
              <a:t>iumlb:refinement="3"</a:t>
            </a:r>
            <a:r>
              <a:rPr lang="en-US" sz="1600"/>
              <a:t>/&gt;</a:t>
            </a:r>
          </a:p>
          <a:p>
            <a:r>
              <a:rPr lang="en-US" sz="1600"/>
              <a:t>  &lt;/transition&gt;</a:t>
            </a:r>
          </a:p>
          <a:p>
            <a:r>
              <a:rPr lang="en-US" sz="1600"/>
              <a:t>  &lt;onentry&gt;</a:t>
            </a:r>
          </a:p>
          <a:p>
            <a:r>
              <a:rPr lang="en-US" sz="1600"/>
              <a:t>    &lt;assign expr="true" location="Gate_In.Block"/&gt;</a:t>
            </a:r>
          </a:p>
          <a:p>
            <a:r>
              <a:rPr lang="en-US" sz="1600"/>
              <a:t>    &lt;assign expr="false" location="On_In.Reset"/&gt;</a:t>
            </a:r>
          </a:p>
          <a:p>
            <a:r>
              <a:rPr lang="en-US" sz="1600"/>
              <a:t>  &lt;/onentry&gt;</a:t>
            </a:r>
          </a:p>
          <a:p>
            <a:r>
              <a:rPr lang="en-US" sz="1600"/>
              <a:t>  &lt;onexit&gt;</a:t>
            </a:r>
          </a:p>
          <a:p>
            <a:r>
              <a:rPr lang="en-US" sz="1600"/>
              <a:t>    &lt;assign expr="false" location="Gate_In.Block"/&gt;</a:t>
            </a:r>
          </a:p>
          <a:p>
            <a:r>
              <a:rPr lang="en-US" sz="1600"/>
              <a:t>  &lt;/onexit&gt;</a:t>
            </a:r>
          </a:p>
          <a:p>
            <a:r>
              <a:rPr lang="en-US" sz="1600"/>
              <a:t>  </a:t>
            </a:r>
            <a:r>
              <a:rPr lang="en-US" sz="1600">
                <a:solidFill>
                  <a:srgbClr val="FF0000"/>
                </a:solidFill>
              </a:rPr>
              <a:t>&lt;iumlb:invariant predicate="Gate_In.Block == TRUE" name="GateCondition"/&gt;</a:t>
            </a:r>
          </a:p>
          <a:p>
            <a:r>
              <a:rPr lang="en-US" sz="1600"/>
              <a:t>&lt;/state&gt; </a:t>
            </a:r>
          </a:p>
        </p:txBody>
      </p:sp>
    </p:spTree>
    <p:extLst>
      <p:ext uri="{BB962C8B-B14F-4D97-AF65-F5344CB8AC3E}">
        <p14:creationId xmlns:p14="http://schemas.microsoft.com/office/powerpoint/2010/main" val="404863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generated iUML-B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1465"/>
            <a:ext cx="9144000" cy="49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0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next version – support 4 RTC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modelling the run to completion semantics</a:t>
            </a:r>
          </a:p>
          <a:p>
            <a:r>
              <a:rPr lang="en-US"/>
              <a:t>E.g. trigger events create a token, </a:t>
            </a:r>
          </a:p>
          <a:p>
            <a:pPr lvl="1"/>
            <a:r>
              <a:rPr lang="en-US"/>
              <a:t>A new token can only be consumed when no transitions are enabled</a:t>
            </a:r>
          </a:p>
          <a:p>
            <a:r>
              <a:rPr lang="en-US"/>
              <a:t>Try enforcing transition sequences</a:t>
            </a:r>
          </a:p>
          <a:p>
            <a:pPr lvl="1"/>
            <a:r>
              <a:rPr lang="en-US"/>
              <a:t>???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3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333"/>
            <a:ext cx="8229600" cy="1143000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7132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Event-B gives verification by formal proof</a:t>
            </a:r>
            <a:r>
              <a:rPr lang="is-IS"/>
              <a:t>…</a:t>
            </a:r>
            <a:endParaRPr lang="en-US"/>
          </a:p>
          <a:p>
            <a:r>
              <a:rPr lang="is-IS"/>
              <a:t>… </a:t>
            </a:r>
            <a:r>
              <a:rPr lang="en-US"/>
              <a:t>but restricted notation to simplify verification.</a:t>
            </a:r>
          </a:p>
          <a:p>
            <a:r>
              <a:rPr lang="en-US"/>
              <a:t>Engineers are used to richer semantics..</a:t>
            </a:r>
          </a:p>
          <a:p>
            <a:r>
              <a:rPr lang="en-US"/>
              <a:t>.. may find these restrictions difficult to accept. </a:t>
            </a:r>
          </a:p>
          <a:p>
            <a:r>
              <a:rPr lang="en-US"/>
              <a:t> iUML-B State-machines help but still close to Event-B.</a:t>
            </a:r>
          </a:p>
          <a:p>
            <a:r>
              <a:rPr lang="en-US"/>
              <a:t>Can Harel style state-chart semantics be reconciled with iUML-B?</a:t>
            </a:r>
          </a:p>
          <a:p>
            <a:r>
              <a:rPr lang="en-US"/>
              <a:t> We investigate a translation from SCXML state-charts to iUML-B state-machins.</a:t>
            </a:r>
          </a:p>
        </p:txBody>
      </p:sp>
    </p:spTree>
    <p:extLst>
      <p:ext uri="{BB962C8B-B14F-4D97-AF65-F5344CB8AC3E}">
        <p14:creationId xmlns:p14="http://schemas.microsoft.com/office/powerpoint/2010/main" val="315691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530" y="1835654"/>
            <a:ext cx="3749675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&lt;?xml version="1.0"?&gt;</a:t>
            </a:r>
          </a:p>
          <a:p>
            <a:r>
              <a:rPr lang="en-US" sz="1200"/>
              <a:t>&lt;scxml xmlns="http://www.w3.org/2005/07/scxml"</a:t>
            </a:r>
          </a:p>
          <a:p>
            <a:r>
              <a:rPr lang="en-US" sz="1200"/>
              <a:t>       version="1.0"</a:t>
            </a:r>
          </a:p>
          <a:p>
            <a:r>
              <a:rPr lang="en-US" sz="1200"/>
              <a:t>       datamodel="ecmascript"</a:t>
            </a:r>
          </a:p>
          <a:p>
            <a:r>
              <a:rPr lang="en-US" sz="1200"/>
              <a:t>       initial="off"&gt;</a:t>
            </a:r>
          </a:p>
          <a:p>
            <a:endParaRPr lang="en-US" sz="1200"/>
          </a:p>
          <a:p>
            <a:r>
              <a:rPr lang="en-US" sz="1200"/>
              <a:t>  &lt;!--  trivial 5 second microwave oven example --&gt;</a:t>
            </a:r>
          </a:p>
          <a:p>
            <a:r>
              <a:rPr lang="en-US" sz="1200"/>
              <a:t>  &lt;datamodel&gt;</a:t>
            </a:r>
          </a:p>
          <a:p>
            <a:r>
              <a:rPr lang="en-US" sz="1200"/>
              <a:t>    &lt;data id="cook_time" expr="5"/&gt;</a:t>
            </a:r>
          </a:p>
          <a:p>
            <a:r>
              <a:rPr lang="en-US" sz="1200"/>
              <a:t>    &lt;data id="door_closed" expr="true"/&gt;</a:t>
            </a:r>
          </a:p>
          <a:p>
            <a:r>
              <a:rPr lang="en-US" sz="1200"/>
              <a:t>    &lt;data id="timer" expr="0"/&gt;</a:t>
            </a:r>
          </a:p>
          <a:p>
            <a:r>
              <a:rPr lang="en-US" sz="1200"/>
              <a:t>  &lt;/datamodel&gt;</a:t>
            </a:r>
          </a:p>
          <a:p>
            <a:endParaRPr lang="en-US" sz="1200"/>
          </a:p>
          <a:p>
            <a:r>
              <a:rPr lang="en-US" sz="1200"/>
              <a:t>  &lt;state id="off"&gt;</a:t>
            </a:r>
          </a:p>
          <a:p>
            <a:r>
              <a:rPr lang="en-US" sz="1200"/>
              <a:t>    &lt;!-- off state --&gt;</a:t>
            </a:r>
          </a:p>
          <a:p>
            <a:r>
              <a:rPr lang="en-US" sz="1200"/>
              <a:t>    &lt;transition event="turn.on" target="on"/&gt;</a:t>
            </a:r>
          </a:p>
          <a:p>
            <a:r>
              <a:rPr lang="en-US" sz="1200"/>
              <a:t>  &lt;/state&gt;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6365" y="1521839"/>
            <a:ext cx="4141747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/>
          </a:p>
          <a:p>
            <a:r>
              <a:rPr lang="en-US" sz="1200"/>
              <a:t>  &lt;state id="on"&gt;</a:t>
            </a:r>
          </a:p>
          <a:p>
            <a:r>
              <a:rPr lang="en-US" sz="1200"/>
              <a:t>    &lt;initial&gt;</a:t>
            </a:r>
          </a:p>
          <a:p>
            <a:r>
              <a:rPr lang="en-US" sz="1200"/>
              <a:t>        &lt;transition target="idle"/&gt;</a:t>
            </a:r>
          </a:p>
          <a:p>
            <a:r>
              <a:rPr lang="en-US" sz="1200"/>
              <a:t>    &lt;/initial&gt;</a:t>
            </a:r>
          </a:p>
          <a:p>
            <a:r>
              <a:rPr lang="en-US" sz="1200"/>
              <a:t>    &lt;!-- on/pause state --&gt;</a:t>
            </a:r>
          </a:p>
          <a:p>
            <a:r>
              <a:rPr lang="en-US" sz="1200"/>
              <a:t>    &lt;transition event="turn.off" target="off"/&gt;</a:t>
            </a:r>
          </a:p>
          <a:p>
            <a:r>
              <a:rPr lang="en-US" sz="1200"/>
              <a:t>    &lt;transition cond="timer &amp;gt;= cook_time" target="off"/&gt;</a:t>
            </a:r>
          </a:p>
          <a:p>
            <a:r>
              <a:rPr lang="en-US" sz="1200"/>
              <a:t>    &lt;state id="idle"&gt;</a:t>
            </a:r>
          </a:p>
          <a:p>
            <a:r>
              <a:rPr lang="en-US" sz="1200"/>
              <a:t>      &lt;!-- default immediate transition if door is shut --&gt;</a:t>
            </a:r>
          </a:p>
          <a:p>
            <a:r>
              <a:rPr lang="en-US" sz="1200"/>
              <a:t>      &lt;transition cond="door_closed" target="cooking"/&gt;</a:t>
            </a:r>
          </a:p>
          <a:p>
            <a:r>
              <a:rPr lang="en-US" sz="1200"/>
              <a:t>      &lt;transition event="door.close" target="cooking"&gt;</a:t>
            </a:r>
          </a:p>
          <a:p>
            <a:r>
              <a:rPr lang="en-US" sz="1200"/>
              <a:t>        &lt;assign location="door_closed" expr="true"/&gt;</a:t>
            </a:r>
          </a:p>
          <a:p>
            <a:r>
              <a:rPr lang="en-US" sz="1200"/>
              <a:t>        &lt;!-- start cooking --&gt;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&lt;/state&gt;</a:t>
            </a:r>
          </a:p>
          <a:p>
            <a:r>
              <a:rPr lang="en-US" sz="1200"/>
              <a:t>    &lt;state id="cooking"&gt;</a:t>
            </a:r>
          </a:p>
          <a:p>
            <a:r>
              <a:rPr lang="en-US" sz="1200"/>
              <a:t>      &lt;transition event="door.open" target="idle"&gt;</a:t>
            </a:r>
          </a:p>
          <a:p>
            <a:r>
              <a:rPr lang="en-US" sz="1200"/>
              <a:t>        &lt;assign location="door_closed" expr="false"/&gt;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  &lt;!-- a 'time' event is seen once a second --&gt;</a:t>
            </a:r>
          </a:p>
          <a:p>
            <a:r>
              <a:rPr lang="en-US" sz="1200"/>
              <a:t>      &lt;transition event="time"&gt;</a:t>
            </a:r>
          </a:p>
          <a:p>
            <a:r>
              <a:rPr lang="en-US" sz="1200"/>
              <a:t>        &lt;assign location="timer" expr="timer + 1"/&gt;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&lt;/state&gt;</a:t>
            </a:r>
          </a:p>
          <a:p>
            <a:r>
              <a:rPr lang="en-US" sz="1200"/>
              <a:t>  &lt;/state&gt;</a:t>
            </a:r>
          </a:p>
          <a:p>
            <a:r>
              <a:rPr lang="en-US" sz="1200"/>
              <a:t>&lt;/scxml&gt;</a:t>
            </a:r>
          </a:p>
        </p:txBody>
      </p:sp>
    </p:spTree>
    <p:extLst>
      <p:ext uri="{BB962C8B-B14F-4D97-AF65-F5344CB8AC3E}">
        <p14:creationId xmlns:p14="http://schemas.microsoft.com/office/powerpoint/2010/main" val="42512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iUML-B Statemachines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Hierarchical nested state-charts</a:t>
            </a:r>
          </a:p>
          <a:p>
            <a:r>
              <a:rPr lang="en-US"/>
              <a:t>Transitions have Guards and Actions</a:t>
            </a:r>
          </a:p>
          <a:p>
            <a:r>
              <a:rPr lang="en-US"/>
              <a:t>States can have Entry and Exit Actions</a:t>
            </a:r>
          </a:p>
          <a:p>
            <a:pPr lvl="1"/>
            <a:r>
              <a:rPr lang="en-US"/>
              <a:t>(use with care in iUML-B)</a:t>
            </a:r>
          </a:p>
        </p:txBody>
      </p:sp>
    </p:spTree>
    <p:extLst>
      <p:ext uri="{BB962C8B-B14F-4D97-AF65-F5344CB8AC3E}">
        <p14:creationId xmlns:p14="http://schemas.microsoft.com/office/powerpoint/2010/main" val="240818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Refinement in Event-B</a:t>
            </a:r>
          </a:p>
          <a:p>
            <a:r>
              <a:rPr lang="en-US"/>
              <a:t>Invariants in Event-B</a:t>
            </a:r>
          </a:p>
          <a:p>
            <a:endParaRPr lang="en-US"/>
          </a:p>
          <a:p>
            <a:r>
              <a:rPr lang="en-US"/>
              <a:t>Run to Completion – Big step/little step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XML tools allow new meta-model ‘namespaces’ to be introduced.</a:t>
            </a:r>
          </a:p>
          <a:p>
            <a:pPr lvl="1"/>
            <a:r>
              <a:rPr lang="en-US"/>
              <a:t>Existing SCXML tools will ignore them</a:t>
            </a:r>
          </a:p>
          <a:p>
            <a:pPr lvl="1"/>
            <a:endParaRPr lang="en-US"/>
          </a:p>
          <a:p>
            <a:r>
              <a:rPr lang="en-US"/>
              <a:t>Needed in order to support:</a:t>
            </a:r>
          </a:p>
          <a:p>
            <a:pPr lvl="1"/>
            <a:r>
              <a:rPr lang="en-US"/>
              <a:t>Refinement levels </a:t>
            </a:r>
            <a:r>
              <a:rPr lang="en-US" sz="2000"/>
              <a:t>(new attribute </a:t>
            </a:r>
            <a:r>
              <a:rPr lang="en-US" sz="2000">
                <a:solidFill>
                  <a:srgbClr val="FF0000"/>
                </a:solidFill>
              </a:rPr>
              <a:t>&lt;iumlb:refinement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r>
              <a:rPr lang="en-US"/>
              <a:t>Invariants		</a:t>
            </a:r>
            <a:r>
              <a:rPr lang="en-US" sz="2000"/>
              <a:t>(new element </a:t>
            </a:r>
            <a:r>
              <a:rPr lang="en-US" sz="2000">
                <a:solidFill>
                  <a:srgbClr val="FF0000"/>
                </a:solidFill>
              </a:rPr>
              <a:t>&lt;iumlb:invariant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r>
              <a:rPr lang="en-US"/>
              <a:t>Guards			</a:t>
            </a:r>
            <a:r>
              <a:rPr lang="en-US" sz="2000"/>
              <a:t>(new element </a:t>
            </a:r>
            <a:r>
              <a:rPr lang="en-US" sz="2000">
                <a:solidFill>
                  <a:srgbClr val="FF0000"/>
                </a:solidFill>
              </a:rPr>
              <a:t>&lt;iumlb:guard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 Extension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3" y="1782918"/>
            <a:ext cx="7016749" cy="49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885</Words>
  <Application>Microsoft Macintosh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Translating SCXML Statecharts to iUML-B State-machines</vt:lpstr>
      <vt:lpstr>Motivation</vt:lpstr>
      <vt:lpstr>SCXML</vt:lpstr>
      <vt:lpstr>iUML-B Statemachines</vt:lpstr>
      <vt:lpstr>Similarities</vt:lpstr>
      <vt:lpstr>Differences</vt:lpstr>
      <vt:lpstr>Initial translation</vt:lpstr>
      <vt:lpstr>SCXML Extensions</vt:lpstr>
      <vt:lpstr>SCXML Extension Attributes</vt:lpstr>
      <vt:lpstr>Example extended SCXML (extensions are the bits in red)</vt:lpstr>
      <vt:lpstr>Example – generated iUML-B</vt:lpstr>
      <vt:lpstr>The next version – support 4 RTC</vt:lpstr>
      <vt:lpstr>Conclusions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SCXML Statecharts to iUML-B State-machines</dc:title>
  <dc:creator>Colin Snook</dc:creator>
  <cp:lastModifiedBy>Colin Snook</cp:lastModifiedBy>
  <cp:revision>10</cp:revision>
  <dcterms:created xsi:type="dcterms:W3CDTF">2016-05-13T12:25:12Z</dcterms:created>
  <dcterms:modified xsi:type="dcterms:W3CDTF">2016-05-16T09:30:22Z</dcterms:modified>
</cp:coreProperties>
</file>