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2"/>
  </p:notesMasterIdLst>
  <p:sldIdLst>
    <p:sldId id="328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26" r:id="rId21"/>
  </p:sldIdLst>
  <p:sldSz cx="9144000" cy="6858000" type="screen4x3"/>
  <p:notesSz cx="6858000" cy="9144000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3C3"/>
    <a:srgbClr val="D32A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16" autoAdjust="0"/>
    <p:restoredTop sz="94682"/>
  </p:normalViewPr>
  <p:slideViewPr>
    <p:cSldViewPr snapToGrid="0">
      <p:cViewPr>
        <p:scale>
          <a:sx n="100" d="100"/>
          <a:sy n="100" d="100"/>
        </p:scale>
        <p:origin x="608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DA187-7D7D-8C4A-A73A-368BA766A389}" type="datetimeFigureOut">
              <a:rPr lang="en-GB" smtClean="0"/>
              <a:pPr/>
              <a:t>04/07/2016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C9A0D-E8E4-5741-9CB1-BBD0C1D4FD3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30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C9A0D-E8E4-5741-9CB1-BBD0C1D4FD37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10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031"/>
          <p:cNvSpPr>
            <a:spLocks noChangeArrowheads="1"/>
          </p:cNvSpPr>
          <p:nvPr/>
        </p:nvSpPr>
        <p:spPr bwMode="auto">
          <a:xfrm>
            <a:off x="-79375" y="3200400"/>
            <a:ext cx="9223375" cy="3657600"/>
          </a:xfrm>
          <a:prstGeom prst="rect">
            <a:avLst/>
          </a:prstGeom>
          <a:gradFill rotWithShape="0">
            <a:gsLst>
              <a:gs pos="0">
                <a:srgbClr val="014359"/>
              </a:gs>
              <a:gs pos="100000">
                <a:srgbClr val="00727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248" name="Rectangle 1032"/>
          <p:cNvSpPr>
            <a:spLocks noChangeArrowheads="1"/>
          </p:cNvSpPr>
          <p:nvPr/>
        </p:nvSpPr>
        <p:spPr bwMode="auto">
          <a:xfrm>
            <a:off x="-79375" y="0"/>
            <a:ext cx="9223375" cy="3276600"/>
          </a:xfrm>
          <a:prstGeom prst="rect">
            <a:avLst/>
          </a:prstGeom>
          <a:solidFill>
            <a:srgbClr val="01435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>
              <a:latin typeface="Arial" charset="0"/>
            </a:endParaRPr>
          </a:p>
        </p:txBody>
      </p:sp>
      <p:sp>
        <p:nvSpPr>
          <p:cNvPr id="1024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23850" y="2260599"/>
            <a:ext cx="8496300" cy="2226733"/>
          </a:xfrm>
        </p:spPr>
        <p:txBody>
          <a:bodyPr lIns="9144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23850" y="5012267"/>
            <a:ext cx="6965950" cy="674158"/>
          </a:xfrm>
          <a:prstGeom prst="rect">
            <a:avLst/>
          </a:prstGeom>
        </p:spPr>
        <p:txBody>
          <a:bodyPr lIns="91440"/>
          <a:lstStyle>
            <a:lvl1pPr marL="0" indent="0">
              <a:buFontTx/>
              <a:buNone/>
              <a:defRPr sz="3500">
                <a:solidFill>
                  <a:schemeClr val="accent1"/>
                </a:solidFill>
              </a:defRPr>
            </a:lvl1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10246" name="Rectangle 103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 rIns="91440"/>
          <a:lstStyle>
            <a:lvl1pPr>
              <a:defRPr>
                <a:latin typeface="Arial" charset="0"/>
              </a:defRPr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254" name="Picture 1038" descr="electronic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381000"/>
            <a:ext cx="2771775" cy="1103313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0" y="279400"/>
            <a:ext cx="2829549" cy="119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1700213"/>
            <a:ext cx="84963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04/07/2016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908050"/>
            <a:ext cx="2124075" cy="4906963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908050"/>
            <a:ext cx="6219825" cy="4906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04/07/2016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908050"/>
            <a:ext cx="8496300" cy="64928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700213"/>
            <a:ext cx="417195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700213"/>
            <a:ext cx="4171950" cy="41148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icon to add chart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04/07/2016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7050" y="6308725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50" y="0"/>
            <a:ext cx="8496300" cy="64928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23850" y="1700213"/>
            <a:ext cx="8496300" cy="41148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icon to add table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32DE-081F-CD46-A6DB-B798177DF416}" type="datetimeFigureOut">
              <a:rPr lang="en-GB" smtClean="0"/>
              <a:pPr/>
              <a:t>04/07/2016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ddd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8CDB-2990-9A46-93BC-61089184B7BF}" type="slidenum">
              <a:rPr lang="en-GB" smtClean="0"/>
              <a:pPr/>
              <a:t>‹#›</a:t>
            </a:fld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700213"/>
            <a:ext cx="84963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04/07/2016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04/07/2016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700213"/>
            <a:ext cx="417195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17195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04/07/2016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04/07/2016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04/07/2016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04/07/2016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04/07/2016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04/07/2016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1150" y="0"/>
            <a:ext cx="84963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</a:defRPr>
            </a:lvl1pPr>
          </a:lstStyle>
          <a:p>
            <a:fld id="{03E632DE-081F-CD46-A6DB-B798177DF416}" type="datetimeFigureOut">
              <a:rPr lang="en-GB" smtClean="0"/>
              <a:pPr/>
              <a:t>04/07/2016</a:t>
            </a:fld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r>
              <a:rPr lang="en-GB" smtClean="0"/>
              <a:t>ddd</a:t>
            </a: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3087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3BDB8CDB-2990-9A46-93BC-61089184B7BF}" type="slidenum">
              <a:rPr lang="en-GB" smtClean="0"/>
              <a:pPr/>
              <a:t>‹#›</a:t>
            </a:fld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High</a:t>
            </a:r>
            <a:r>
              <a:rPr lang="en-GB" baseline="0" dirty="0" smtClean="0"/>
              <a:t> Consequence Control Verification Workshop </a:t>
            </a:r>
            <a:r>
              <a:rPr lang="en-GB" dirty="0" smtClean="0"/>
              <a:t>2016 –</a:t>
            </a:r>
            <a:r>
              <a:rPr lang="en-GB" baseline="0" dirty="0" smtClean="0"/>
              <a:t> Toronto</a:t>
            </a:r>
            <a:r>
              <a:rPr lang="en-GB" dirty="0" smtClean="0"/>
              <a:t>,</a:t>
            </a:r>
            <a:r>
              <a:rPr lang="en-GB" baseline="0" dirty="0" smtClean="0"/>
              <a:t> 18</a:t>
            </a:r>
            <a:r>
              <a:rPr lang="en-GB" baseline="30000" dirty="0" smtClean="0"/>
              <a:t>th </a:t>
            </a:r>
            <a:r>
              <a:rPr lang="en-GB" baseline="0" dirty="0" smtClean="0"/>
              <a:t> July</a:t>
            </a:r>
            <a:r>
              <a:rPr lang="en-GB" dirty="0" smtClean="0"/>
              <a:t> 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ts val="1000"/>
        </a:spcBef>
        <a:spcAft>
          <a:spcPts val="1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11213" indent="-288925" algn="l" rtl="0" eaLnBrk="1" fontAlgn="base" hangingPunct="1">
        <a:lnSpc>
          <a:spcPct val="90000"/>
        </a:lnSpc>
        <a:spcBef>
          <a:spcPts val="700"/>
        </a:spcBef>
        <a:spcAft>
          <a:spcPts val="70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219200" indent="-228600" algn="l" rtl="0" eaLnBrk="1" fontAlgn="base" hangingPunct="1">
        <a:lnSpc>
          <a:spcPct val="90000"/>
        </a:lnSpc>
        <a:spcBef>
          <a:spcPts val="200"/>
        </a:spcBef>
        <a:spcAft>
          <a:spcPts val="20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627188" indent="-228600" algn="l" rtl="0" eaLnBrk="1" fontAlgn="base" hangingPunct="1">
        <a:lnSpc>
          <a:spcPct val="90000"/>
        </a:lnSpc>
        <a:spcBef>
          <a:spcPts val="100"/>
        </a:spcBef>
        <a:spcAft>
          <a:spcPts val="10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90000"/>
        </a:lnSpc>
        <a:spcBef>
          <a:spcPts val="50"/>
        </a:spcBef>
        <a:spcAft>
          <a:spcPts val="5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934" y="2383367"/>
            <a:ext cx="7772400" cy="18626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Reconciling </a:t>
            </a:r>
            <a:r>
              <a:rPr lang="en-US" dirty="0"/>
              <a:t>SCXML </a:t>
            </a:r>
            <a:r>
              <a:rPr lang="en-US" dirty="0" err="1"/>
              <a:t>Statechart</a:t>
            </a:r>
            <a:r>
              <a:rPr lang="en-US" dirty="0"/>
              <a:t> Representations and </a:t>
            </a:r>
            <a:r>
              <a:rPr lang="en-US" dirty="0" smtClean="0"/>
              <a:t>Event-B </a:t>
            </a:r>
            <a:br>
              <a:rPr lang="en-US" dirty="0" smtClean="0"/>
            </a:br>
            <a:r>
              <a:rPr lang="en-US" dirty="0" smtClean="0"/>
              <a:t>Lower </a:t>
            </a:r>
            <a:r>
              <a:rPr lang="en-US" dirty="0"/>
              <a:t>Level Semantics </a:t>
            </a:r>
            <a:r>
              <a:rPr lang="en-US" dirty="0"/>
              <a:t/>
            </a:r>
            <a:br>
              <a:rPr lang="en-US" dirty="0"/>
            </a:b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6383" y="4330700"/>
            <a:ext cx="7507817" cy="1651000"/>
          </a:xfrm>
        </p:spPr>
        <p:txBody>
          <a:bodyPr/>
          <a:lstStyle/>
          <a:p>
            <a:r>
              <a:rPr lang="en-US" sz="2000" dirty="0">
                <a:solidFill>
                  <a:srgbClr val="C3C3C3"/>
                </a:solidFill>
              </a:rPr>
              <a:t>Karla Morris 	:	</a:t>
            </a:r>
            <a:r>
              <a:rPr lang="en-US" sz="1600" dirty="0">
                <a:solidFill>
                  <a:srgbClr val="C3C3C3"/>
                </a:solidFill>
              </a:rPr>
              <a:t>Sandia National Laboratories, CA, USA</a:t>
            </a:r>
          </a:p>
          <a:p>
            <a:r>
              <a:rPr lang="en-US" sz="2000" dirty="0">
                <a:solidFill>
                  <a:srgbClr val="C3C3C3"/>
                </a:solidFill>
              </a:rPr>
              <a:t>Colin Snook	:	</a:t>
            </a:r>
            <a:r>
              <a:rPr lang="en-US" sz="1600" dirty="0">
                <a:solidFill>
                  <a:srgbClr val="C3C3C3"/>
                </a:solidFill>
              </a:rPr>
              <a:t>University of Southampton, UK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24700" y="1104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79400"/>
            <a:ext cx="2829549" cy="119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SCXML Extension Attributes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9" y="1079500"/>
            <a:ext cx="7616043" cy="53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extended SCXML</a:t>
            </a:r>
            <a:br>
              <a:rPr lang="en-US" dirty="0"/>
            </a:br>
            <a:r>
              <a:rPr lang="en-US" sz="2200" dirty="0">
                <a:solidFill>
                  <a:srgbClr val="FF0000"/>
                </a:solidFill>
              </a:rPr>
              <a:t>(extensions are </a:t>
            </a:r>
            <a:r>
              <a:rPr lang="en-US" sz="2200" dirty="0" smtClean="0">
                <a:solidFill>
                  <a:srgbClr val="FF0000"/>
                </a:solidFill>
              </a:rPr>
              <a:t>captured in </a:t>
            </a:r>
            <a:r>
              <a:rPr lang="en-US" sz="2200" dirty="0">
                <a:solidFill>
                  <a:srgbClr val="FF0000"/>
                </a:solidFill>
              </a:rPr>
              <a:t>red)</a:t>
            </a:r>
          </a:p>
        </p:txBody>
      </p:sp>
      <p:sp>
        <p:nvSpPr>
          <p:cNvPr id="4" name="Rectangle 3"/>
          <p:cNvSpPr/>
          <p:nvPr/>
        </p:nvSpPr>
        <p:spPr>
          <a:xfrm>
            <a:off x="579439" y="1883352"/>
            <a:ext cx="8199436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/>
              <a:t>&lt;datamodel </a:t>
            </a:r>
            <a:r>
              <a:rPr lang="en-US" sz="1600">
                <a:solidFill>
                  <a:srgbClr val="FF0000"/>
                </a:solidFill>
              </a:rPr>
              <a:t>iumlb:refinement="2"</a:t>
            </a:r>
            <a:r>
              <a:rPr lang="en-US" sz="1600"/>
              <a:t>&gt;</a:t>
            </a:r>
          </a:p>
          <a:p>
            <a:r>
              <a:rPr lang="en-US" sz="1600"/>
              <a:t>  &lt;data expr="false" id="Gate_In.Block" </a:t>
            </a:r>
            <a:r>
              <a:rPr lang="en-US" sz="1600">
                <a:solidFill>
                  <a:srgbClr val="FF0000"/>
                </a:solidFill>
              </a:rPr>
              <a:t>iumlb:type="BOOL"</a:t>
            </a:r>
            <a:r>
              <a:rPr lang="en-US" sz="1600"/>
              <a:t>/&gt;</a:t>
            </a:r>
          </a:p>
          <a:p>
            <a:r>
              <a:rPr lang="en-US" sz="1600"/>
              <a:t>&lt;/datamodel&gt;</a:t>
            </a:r>
          </a:p>
          <a:p>
            <a:r>
              <a:rPr lang="en-US" sz="1600"/>
              <a:t>&lt;!-- Other model details --&gt;</a:t>
            </a:r>
          </a:p>
          <a:p>
            <a:r>
              <a:rPr lang="en-US" sz="1600"/>
              <a:t>&lt;state id="BLOCKED"&gt;</a:t>
            </a:r>
          </a:p>
          <a:p>
            <a:r>
              <a:rPr lang="en-US" sz="1600"/>
              <a:t>  &lt;transition cond="[On_In.CardAccept==true]" target="UNBLOCKED"&gt;</a:t>
            </a:r>
          </a:p>
          <a:p>
            <a:r>
              <a:rPr lang="en-US" sz="1600"/>
              <a:t>    </a:t>
            </a:r>
            <a:r>
              <a:rPr lang="en-US" sz="1600">
                <a:solidFill>
                  <a:srgbClr val="FF0000"/>
                </a:solidFill>
              </a:rPr>
              <a:t>&lt;iumlb:guard name="gd1" predicate="On_In.CardAccept==true" refinement="2"/&gt;</a:t>
            </a:r>
          </a:p>
          <a:p>
            <a:r>
              <a:rPr lang="en-US" sz="1600"/>
              <a:t>    &lt;assign expr="true" location="Gate_In.Block" </a:t>
            </a:r>
            <a:r>
              <a:rPr lang="en-US" sz="1600">
                <a:solidFill>
                  <a:srgbClr val="FF0000"/>
                </a:solidFill>
              </a:rPr>
              <a:t>iumlb:refinement="3"</a:t>
            </a:r>
            <a:r>
              <a:rPr lang="en-US" sz="1600"/>
              <a:t>/&gt;</a:t>
            </a:r>
          </a:p>
          <a:p>
            <a:r>
              <a:rPr lang="en-US" sz="1600"/>
              <a:t>  &lt;/transition&gt;</a:t>
            </a:r>
          </a:p>
          <a:p>
            <a:r>
              <a:rPr lang="en-US" sz="1600"/>
              <a:t>  &lt;onentry&gt;</a:t>
            </a:r>
          </a:p>
          <a:p>
            <a:r>
              <a:rPr lang="en-US" sz="1600"/>
              <a:t>    &lt;assign expr="true" location="Gate_In.Block"/&gt;</a:t>
            </a:r>
          </a:p>
          <a:p>
            <a:r>
              <a:rPr lang="en-US" sz="1600"/>
              <a:t>    &lt;assign expr="false" location="On_In.Reset"/&gt;</a:t>
            </a:r>
          </a:p>
          <a:p>
            <a:r>
              <a:rPr lang="en-US" sz="1600"/>
              <a:t>  &lt;/onentry&gt;</a:t>
            </a:r>
          </a:p>
          <a:p>
            <a:r>
              <a:rPr lang="en-US" sz="1600"/>
              <a:t>  &lt;onexit&gt;</a:t>
            </a:r>
          </a:p>
          <a:p>
            <a:r>
              <a:rPr lang="en-US" sz="1600"/>
              <a:t>    &lt;assign expr="false" location="Gate_In.Block"/&gt;</a:t>
            </a:r>
          </a:p>
          <a:p>
            <a:r>
              <a:rPr lang="en-US" sz="1600"/>
              <a:t>  &lt;/onexit&gt;</a:t>
            </a:r>
          </a:p>
          <a:p>
            <a:r>
              <a:rPr lang="en-US" sz="1600"/>
              <a:t>  </a:t>
            </a:r>
            <a:r>
              <a:rPr lang="en-US" sz="1600">
                <a:solidFill>
                  <a:srgbClr val="FF0000"/>
                </a:solidFill>
              </a:rPr>
              <a:t>&lt;iumlb:invariant predicate="Gate_In.Block == TRUE" name="GateCondition"/&gt;</a:t>
            </a:r>
          </a:p>
          <a:p>
            <a:r>
              <a:rPr lang="en-US" sz="1600"/>
              <a:t>&lt;/state&gt; </a:t>
            </a:r>
          </a:p>
        </p:txBody>
      </p:sp>
    </p:spTree>
    <p:extLst>
      <p:ext uri="{BB962C8B-B14F-4D97-AF65-F5344CB8AC3E}">
        <p14:creationId xmlns:p14="http://schemas.microsoft.com/office/powerpoint/2010/main" val="3333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translation supports..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Data models</a:t>
            </a:r>
          </a:p>
          <a:p>
            <a:r>
              <a:rPr lang="en-US"/>
              <a:t>Hierarchical nested statemachines </a:t>
            </a:r>
          </a:p>
          <a:p>
            <a:r>
              <a:rPr lang="en-US"/>
              <a:t>Parrallel Statemachines</a:t>
            </a:r>
          </a:p>
          <a:p>
            <a:r>
              <a:rPr lang="en-US"/>
              <a:t>‘When’ Transitions (</a:t>
            </a:r>
            <a:r>
              <a:rPr lang="en-US">
                <a:solidFill>
                  <a:srgbClr val="FF0000"/>
                </a:solidFill>
              </a:rPr>
              <a:t>label</a:t>
            </a:r>
            <a:r>
              <a:rPr lang="en-US"/>
              <a:t>)</a:t>
            </a:r>
          </a:p>
          <a:p>
            <a:r>
              <a:rPr lang="en-US"/>
              <a:t>Transition parameters, </a:t>
            </a:r>
            <a:r>
              <a:rPr lang="en-US">
                <a:solidFill>
                  <a:srgbClr val="FF0000"/>
                </a:solidFill>
              </a:rPr>
              <a:t>guards</a:t>
            </a:r>
            <a:r>
              <a:rPr lang="en-US"/>
              <a:t> and actions</a:t>
            </a:r>
          </a:p>
          <a:p>
            <a:r>
              <a:rPr lang="en-US">
                <a:solidFill>
                  <a:srgbClr val="FF0000"/>
                </a:solidFill>
              </a:rPr>
              <a:t>Invariants</a:t>
            </a:r>
          </a:p>
          <a:p>
            <a:r>
              <a:rPr lang="en-US">
                <a:solidFill>
                  <a:srgbClr val="000000"/>
                </a:solidFill>
              </a:rPr>
              <a:t>Initial and Final states</a:t>
            </a:r>
          </a:p>
          <a:p>
            <a:r>
              <a:rPr lang="en-US">
                <a:solidFill>
                  <a:srgbClr val="FF0000"/>
                </a:solidFill>
              </a:rPr>
              <a:t>Refinement (superposition only)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6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 of SCXML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63600"/>
            <a:ext cx="9144000" cy="55645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131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generated iUML-B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6665"/>
            <a:ext cx="9144000" cy="494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7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Try modelling the run to completion semantics</a:t>
            </a:r>
          </a:p>
          <a:p>
            <a:r>
              <a:rPr lang="en-US"/>
              <a:t>E.g. trigger events create a token, </a:t>
            </a:r>
          </a:p>
          <a:p>
            <a:pPr lvl="1"/>
            <a:r>
              <a:rPr lang="en-US"/>
              <a:t>A new token can only be consumed when no transitions are enabled</a:t>
            </a:r>
          </a:p>
          <a:p>
            <a:r>
              <a:rPr lang="en-US"/>
              <a:t>Try enforcing transition run-to-completion sequences</a:t>
            </a:r>
          </a:p>
          <a:p>
            <a:r>
              <a:rPr lang="en-US" i="1">
                <a:solidFill>
                  <a:srgbClr val="FF0000"/>
                </a:solidFill>
              </a:rPr>
              <a:t>Still omit sequencing of actions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25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Enhance iUML-B to support triggers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GB"/>
              <a:t>iUML-B Statemachines will own a collection of triggers.  </a:t>
            </a:r>
          </a:p>
          <a:p>
            <a:pPr lvl="1"/>
            <a:r>
              <a:rPr lang="en-GB"/>
              <a:t>Each trigger will generate an Event-B BOOL variable.</a:t>
            </a:r>
          </a:p>
          <a:p>
            <a:pPr lvl="2"/>
            <a:r>
              <a:rPr lang="en-GB"/>
              <a:t> (Note simplification of SCXML, which permits several triggers of a kind to be queued). </a:t>
            </a:r>
          </a:p>
          <a:p>
            <a:pPr lvl="1"/>
            <a:r>
              <a:rPr lang="en-GB"/>
              <a:t>Transitions may reference a trigger. </a:t>
            </a:r>
          </a:p>
          <a:p>
            <a:pPr lvl="2"/>
            <a:r>
              <a:rPr lang="en-GB"/>
              <a:t>The reference will generate a guard, </a:t>
            </a:r>
            <a:r>
              <a:rPr lang="en-GB" i="1"/>
              <a:t>&lt;trigger variable&gt; = TRUE</a:t>
            </a:r>
            <a:r>
              <a:rPr lang="en-GB"/>
              <a:t> </a:t>
            </a:r>
          </a:p>
          <a:p>
            <a:pPr lvl="2"/>
            <a:r>
              <a:rPr lang="en-GB"/>
              <a:t>And an action </a:t>
            </a:r>
            <a:r>
              <a:rPr lang="en-GB" i="1"/>
              <a:t>&lt;trigger variable&gt; :=  FALSE</a:t>
            </a:r>
            <a:r>
              <a:rPr lang="en-GB"/>
              <a:t>. </a:t>
            </a:r>
          </a:p>
          <a:p>
            <a:pPr lvl="1"/>
            <a:r>
              <a:rPr lang="en-GB"/>
              <a:t>Transitions may own a collection of ‘Raise’ actions that reference an internal trigger. </a:t>
            </a:r>
          </a:p>
          <a:p>
            <a:pPr lvl="2"/>
            <a:r>
              <a:rPr lang="en-GB"/>
              <a:t>This will generate an action </a:t>
            </a:r>
            <a:r>
              <a:rPr lang="en-GB" i="1"/>
              <a:t>&lt;trigger variable&gt; :=  TRUE.</a:t>
            </a:r>
            <a:r>
              <a:rPr lang="en-GB"/>
              <a:t> </a:t>
            </a:r>
          </a:p>
          <a:p>
            <a:pPr lvl="1"/>
            <a:r>
              <a:rPr lang="en-GB"/>
              <a:t>Transitions may be designated as external. </a:t>
            </a:r>
          </a:p>
          <a:p>
            <a:pPr lvl="2"/>
            <a:r>
              <a:rPr lang="en-GB"/>
              <a:t>An interface event will be generated to create a new trigger </a:t>
            </a:r>
            <a:r>
              <a:rPr lang="en-GB" i="1"/>
              <a:t>( &lt;trigger variable&gt; :=  TRUE )</a:t>
            </a:r>
          </a:p>
          <a:p>
            <a:pPr lvl="2"/>
            <a:r>
              <a:rPr lang="en-GB"/>
              <a:t>when it has been consumed </a:t>
            </a:r>
            <a:r>
              <a:rPr lang="en-GB" i="1"/>
              <a:t>( &lt;trigger variable&gt; = FALSE ) and </a:t>
            </a:r>
          </a:p>
          <a:p>
            <a:pPr lvl="2"/>
            <a:r>
              <a:rPr lang="en-GB" i="1"/>
              <a:t>No transitions are enabled</a:t>
            </a:r>
            <a:r>
              <a:rPr lang="en-GB"/>
              <a:t>. </a:t>
            </a:r>
            <a:r>
              <a:rPr lang="en-GB" i="1"/>
              <a:t>(run to completion)</a:t>
            </a:r>
          </a:p>
          <a:p>
            <a:pPr lvl="2"/>
            <a:endParaRPr lang="en-GB" i="1"/>
          </a:p>
          <a:p>
            <a:pPr lvl="0"/>
            <a:r>
              <a:rPr lang="en-GB"/>
              <a:t>A partial ‘run-to-completion’ semantics will be introduced by disabling all interface events while any external or internal transition is enabled.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7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Trigger Event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231000"/>
            <a:ext cx="5140045" cy="35290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798237" y="1861668"/>
            <a:ext cx="3345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Old trigger has been consumed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404709" y="2008564"/>
            <a:ext cx="2234091" cy="897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56937" y="5430368"/>
            <a:ext cx="195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Raise new trigger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2717800" y="5302436"/>
            <a:ext cx="2839137" cy="312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87137" y="4007968"/>
            <a:ext cx="250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 transitions enabled</a:t>
            </a:r>
          </a:p>
        </p:txBody>
      </p:sp>
      <p:sp>
        <p:nvSpPr>
          <p:cNvPr id="11" name="Right Brace 10"/>
          <p:cNvSpPr/>
          <p:nvPr/>
        </p:nvSpPr>
        <p:spPr bwMode="auto">
          <a:xfrm>
            <a:off x="5245100" y="3033996"/>
            <a:ext cx="393700" cy="1969804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573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Triggered transition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235201"/>
            <a:ext cx="5940447" cy="32224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606887" y="3080868"/>
            <a:ext cx="180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trigger guard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06887" y="4193275"/>
            <a:ext cx="242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Raise an internal trigger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88413" y="4700953"/>
            <a:ext cx="29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Consume the external trigger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775200" y="3080868"/>
            <a:ext cx="1718298" cy="199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3810000" y="4581834"/>
            <a:ext cx="1878413" cy="303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>
            <a:off x="3810000" y="4377941"/>
            <a:ext cx="27968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Strong motivation from engineers</a:t>
            </a:r>
          </a:p>
          <a:p>
            <a:endParaRPr lang="en-US"/>
          </a:p>
          <a:p>
            <a:r>
              <a:rPr lang="en-US"/>
              <a:t>Difficult to reconcile semantic differences</a:t>
            </a:r>
          </a:p>
          <a:p>
            <a:pPr lvl="1"/>
            <a:r>
              <a:rPr lang="en-US"/>
              <a:t>Run-to-completion, Sequential execution</a:t>
            </a:r>
          </a:p>
          <a:p>
            <a:pPr lvl="1"/>
            <a:endParaRPr lang="en-US"/>
          </a:p>
          <a:p>
            <a:r>
              <a:rPr lang="en-US"/>
              <a:t>We adopt a compromise</a:t>
            </a:r>
          </a:p>
          <a:p>
            <a:pPr lvl="1"/>
            <a:r>
              <a:rPr lang="en-US"/>
              <a:t>Support what we can</a:t>
            </a:r>
          </a:p>
          <a:p>
            <a:pPr lvl="2"/>
            <a:r>
              <a:rPr lang="en-US"/>
              <a:t>Add extensions where necessary</a:t>
            </a:r>
          </a:p>
          <a:p>
            <a:pPr lvl="1"/>
            <a:r>
              <a:rPr lang="en-US"/>
              <a:t>Otherwise, restrict SCXML</a:t>
            </a:r>
          </a:p>
        </p:txBody>
      </p:sp>
    </p:spTree>
    <p:extLst>
      <p:ext uri="{BB962C8B-B14F-4D97-AF65-F5344CB8AC3E}">
        <p14:creationId xmlns:p14="http://schemas.microsoft.com/office/powerpoint/2010/main" val="118695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Event-B provides verification by formal proof</a:t>
            </a:r>
            <a:r>
              <a:rPr lang="is-IS"/>
              <a:t>…</a:t>
            </a:r>
            <a:endParaRPr lang="en-US"/>
          </a:p>
          <a:p>
            <a:r>
              <a:rPr lang="is-IS"/>
              <a:t>… </a:t>
            </a:r>
            <a:r>
              <a:rPr lang="en-US"/>
              <a:t>but notation is restricted to simplify verification.</a:t>
            </a:r>
          </a:p>
          <a:p>
            <a:r>
              <a:rPr lang="en-US"/>
              <a:t>Engineers are used to a richer notation..</a:t>
            </a:r>
          </a:p>
          <a:p>
            <a:r>
              <a:rPr lang="en-US"/>
              <a:t>.. they may find the restrictions difficult to accept. </a:t>
            </a:r>
          </a:p>
          <a:p>
            <a:r>
              <a:rPr lang="en-US"/>
              <a:t> iUML-B State-machines help but still close to Event-B.</a:t>
            </a:r>
          </a:p>
          <a:p>
            <a:r>
              <a:rPr lang="en-US"/>
              <a:t>Can Harel style state-chart semantics be reconciled with iUML-B?</a:t>
            </a:r>
          </a:p>
          <a:p>
            <a:r>
              <a:rPr lang="en-US"/>
              <a:t> We investigate a translation from SCXML state-charts to iUML-B state-machines (and hence to Event-B).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94200" y="6464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2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Thank you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>
                <a:solidFill>
                  <a:srgbClr val="C3C3C3"/>
                </a:solidFill>
              </a:rPr>
              <a:t>Questions?</a:t>
            </a:r>
            <a:endParaRPr lang="en-GB">
              <a:solidFill>
                <a:srgbClr val="C3C3C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State Chart XML : </a:t>
            </a:r>
          </a:p>
          <a:p>
            <a:pPr lvl="1"/>
            <a:r>
              <a:rPr lang="en-US"/>
              <a:t>State Machine Notation for Control Abstraction</a:t>
            </a:r>
          </a:p>
          <a:p>
            <a:r>
              <a:rPr lang="en-US"/>
              <a:t>XML notation</a:t>
            </a:r>
          </a:p>
          <a:p>
            <a:r>
              <a:rPr lang="en-US"/>
              <a:t>Harel Statecharts</a:t>
            </a:r>
          </a:p>
          <a:p>
            <a:r>
              <a:rPr lang="en-US"/>
              <a:t>Executable (via simulator tools)</a:t>
            </a:r>
          </a:p>
          <a:p>
            <a:r>
              <a:rPr lang="en-US"/>
              <a:t>Related to CCXML Call Control XML, event-based telephony</a:t>
            </a:r>
          </a:p>
        </p:txBody>
      </p:sp>
    </p:spTree>
    <p:extLst>
      <p:ext uri="{BB962C8B-B14F-4D97-AF65-F5344CB8AC3E}">
        <p14:creationId xmlns:p14="http://schemas.microsoft.com/office/powerpoint/2010/main" val="197711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SCXML</a:t>
            </a:r>
          </a:p>
        </p:txBody>
      </p:sp>
      <p:sp>
        <p:nvSpPr>
          <p:cNvPr id="4" name="Rectangle 3"/>
          <p:cNvSpPr/>
          <p:nvPr/>
        </p:nvSpPr>
        <p:spPr>
          <a:xfrm>
            <a:off x="544530" y="1835654"/>
            <a:ext cx="3749675" cy="3231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&lt;?xml version="1.0"?&gt;</a:t>
            </a:r>
          </a:p>
          <a:p>
            <a:r>
              <a:rPr lang="en-US" sz="1200"/>
              <a:t>&lt;scxml xmlns="http://www.w3.org/2005/07/scxml"</a:t>
            </a:r>
          </a:p>
          <a:p>
            <a:r>
              <a:rPr lang="en-US" sz="1200"/>
              <a:t>       version="1.0"</a:t>
            </a:r>
          </a:p>
          <a:p>
            <a:r>
              <a:rPr lang="en-US" sz="1200"/>
              <a:t>       datamodel="ecmascript"</a:t>
            </a:r>
          </a:p>
          <a:p>
            <a:r>
              <a:rPr lang="en-US" sz="1200"/>
              <a:t>       initial="off"&gt;</a:t>
            </a:r>
          </a:p>
          <a:p>
            <a:endParaRPr lang="en-US" sz="1200"/>
          </a:p>
          <a:p>
            <a:r>
              <a:rPr lang="en-US" sz="1200"/>
              <a:t>  &lt;!--  trivial 5 second microwave oven example --&gt;</a:t>
            </a:r>
          </a:p>
          <a:p>
            <a:r>
              <a:rPr lang="en-US" sz="1200"/>
              <a:t>  &lt;datamodel&gt;</a:t>
            </a:r>
          </a:p>
          <a:p>
            <a:r>
              <a:rPr lang="en-US" sz="1200"/>
              <a:t>    &lt;data id="cook_time" expr="5"/&gt;</a:t>
            </a:r>
          </a:p>
          <a:p>
            <a:r>
              <a:rPr lang="en-US" sz="1200"/>
              <a:t>    &lt;data id="door_closed" expr="true"/&gt;</a:t>
            </a:r>
          </a:p>
          <a:p>
            <a:r>
              <a:rPr lang="en-US" sz="1200"/>
              <a:t>    &lt;data id="timer" expr="0"/&gt;</a:t>
            </a:r>
          </a:p>
          <a:p>
            <a:r>
              <a:rPr lang="en-US" sz="1200"/>
              <a:t>  &lt;/datamodel&gt;</a:t>
            </a:r>
          </a:p>
          <a:p>
            <a:endParaRPr lang="en-US" sz="1200"/>
          </a:p>
          <a:p>
            <a:r>
              <a:rPr lang="en-US" sz="1200"/>
              <a:t>  &lt;state id="off"&gt;</a:t>
            </a:r>
          </a:p>
          <a:p>
            <a:r>
              <a:rPr lang="en-US" sz="1200"/>
              <a:t>    &lt;!-- off state --&gt;</a:t>
            </a:r>
          </a:p>
          <a:p>
            <a:r>
              <a:rPr lang="en-US" sz="1200"/>
              <a:t>    &lt;transition event="turn.on" target="on"/&gt;</a:t>
            </a:r>
          </a:p>
          <a:p>
            <a:r>
              <a:rPr lang="en-US" sz="1200"/>
              <a:t>  &lt;/state&gt;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696365" y="1305939"/>
            <a:ext cx="4307935" cy="5078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/>
          </a:p>
          <a:p>
            <a:r>
              <a:rPr lang="en-US" sz="1200"/>
              <a:t>  &lt;state id="on"&gt;</a:t>
            </a:r>
          </a:p>
          <a:p>
            <a:r>
              <a:rPr lang="en-US" sz="1200"/>
              <a:t>    &lt;initial&gt;</a:t>
            </a:r>
          </a:p>
          <a:p>
            <a:r>
              <a:rPr lang="en-US" sz="1200"/>
              <a:t>        &lt;transition target="idle"/&gt;</a:t>
            </a:r>
          </a:p>
          <a:p>
            <a:r>
              <a:rPr lang="en-US" sz="1200"/>
              <a:t>    &lt;/initial&gt;</a:t>
            </a:r>
          </a:p>
          <a:p>
            <a:r>
              <a:rPr lang="en-US" sz="1200"/>
              <a:t>    &lt;!-- on/pause state --&gt;</a:t>
            </a:r>
          </a:p>
          <a:p>
            <a:r>
              <a:rPr lang="en-US" sz="1200"/>
              <a:t>    &lt;transition event="turn.off" target="off"/&gt;</a:t>
            </a:r>
          </a:p>
          <a:p>
            <a:r>
              <a:rPr lang="en-US" sz="1200"/>
              <a:t>    &lt;transition cond="timer &amp;gt;= cook_time" target="off"/&gt;</a:t>
            </a:r>
          </a:p>
          <a:p>
            <a:r>
              <a:rPr lang="en-US" sz="1200"/>
              <a:t>    &lt;state id="idle"&gt;</a:t>
            </a:r>
          </a:p>
          <a:p>
            <a:r>
              <a:rPr lang="en-US" sz="1200"/>
              <a:t>      &lt;!-- default immediate transition if door is shut --&gt;</a:t>
            </a:r>
          </a:p>
          <a:p>
            <a:r>
              <a:rPr lang="en-US" sz="1200"/>
              <a:t>      &lt;transition cond="door_closed" target="cooking"/&gt;</a:t>
            </a:r>
          </a:p>
          <a:p>
            <a:r>
              <a:rPr lang="en-US" sz="1200"/>
              <a:t>      &lt;transition event="door.close" target="cooking"&gt;</a:t>
            </a:r>
          </a:p>
          <a:p>
            <a:r>
              <a:rPr lang="en-US" sz="1200"/>
              <a:t>        &lt;assign location="door_closed" expr="true"/&gt;</a:t>
            </a:r>
          </a:p>
          <a:p>
            <a:r>
              <a:rPr lang="en-US" sz="1200"/>
              <a:t>        &lt;!-- start cooking --&gt;</a:t>
            </a:r>
          </a:p>
          <a:p>
            <a:r>
              <a:rPr lang="en-US" sz="1200"/>
              <a:t>      &lt;/transition&gt;</a:t>
            </a:r>
          </a:p>
          <a:p>
            <a:r>
              <a:rPr lang="en-US" sz="1200"/>
              <a:t>    &lt;/state&gt;</a:t>
            </a:r>
          </a:p>
          <a:p>
            <a:r>
              <a:rPr lang="en-US" sz="1200"/>
              <a:t>    &lt;state id="cooking"&gt;</a:t>
            </a:r>
          </a:p>
          <a:p>
            <a:r>
              <a:rPr lang="en-US" sz="1200"/>
              <a:t>      &lt;transition event="door.open" target="idle"&gt;</a:t>
            </a:r>
          </a:p>
          <a:p>
            <a:r>
              <a:rPr lang="en-US" sz="1200"/>
              <a:t>        &lt;assign location="door_closed" expr="false"/&gt;</a:t>
            </a:r>
          </a:p>
          <a:p>
            <a:r>
              <a:rPr lang="en-US" sz="1200"/>
              <a:t>      &lt;/transition&gt;</a:t>
            </a:r>
          </a:p>
          <a:p>
            <a:r>
              <a:rPr lang="en-US" sz="1200"/>
              <a:t>      &lt;!-- a 'time' event is seen once a second --&gt;</a:t>
            </a:r>
          </a:p>
          <a:p>
            <a:r>
              <a:rPr lang="en-US" sz="1200"/>
              <a:t>      &lt;transition event="time"&gt;</a:t>
            </a:r>
          </a:p>
          <a:p>
            <a:r>
              <a:rPr lang="en-US" sz="1200"/>
              <a:t>        &lt;assign location="timer" expr="timer + 1"/&gt;</a:t>
            </a:r>
          </a:p>
          <a:p>
            <a:r>
              <a:rPr lang="en-US" sz="1200"/>
              <a:t>      &lt;/transition&gt;</a:t>
            </a:r>
          </a:p>
          <a:p>
            <a:r>
              <a:rPr lang="en-US" sz="1200"/>
              <a:t>    &lt;/state&gt;</a:t>
            </a:r>
          </a:p>
          <a:p>
            <a:r>
              <a:rPr lang="en-US" sz="1200"/>
              <a:t>  &lt;/state&gt;</a:t>
            </a:r>
          </a:p>
          <a:p>
            <a:r>
              <a:rPr lang="en-US" sz="1200"/>
              <a:t>&lt;/scxml&gt;</a:t>
            </a:r>
          </a:p>
        </p:txBody>
      </p:sp>
    </p:spTree>
    <p:extLst>
      <p:ext uri="{BB962C8B-B14F-4D97-AF65-F5344CB8AC3E}">
        <p14:creationId xmlns:p14="http://schemas.microsoft.com/office/powerpoint/2010/main" val="65681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iUML-B Statemachines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686" y="2265553"/>
            <a:ext cx="6841228" cy="348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9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iUML-B Statemachines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86" y="1882188"/>
            <a:ext cx="7579211" cy="423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Hierarchical nested state-charts</a:t>
            </a:r>
          </a:p>
          <a:p>
            <a:r>
              <a:rPr lang="en-US"/>
              <a:t>Transitions with </a:t>
            </a:r>
          </a:p>
          <a:p>
            <a:pPr lvl="1"/>
            <a:r>
              <a:rPr lang="en-US"/>
              <a:t>Conditions / Guards</a:t>
            </a:r>
          </a:p>
          <a:p>
            <a:pPr lvl="1"/>
            <a:r>
              <a:rPr lang="en-US"/>
              <a:t>Actions</a:t>
            </a:r>
          </a:p>
          <a:p>
            <a:r>
              <a:rPr lang="en-US"/>
              <a:t>States can have Entry and Exit Actions</a:t>
            </a:r>
          </a:p>
          <a:p>
            <a:pPr lvl="1"/>
            <a:r>
              <a:rPr lang="en-US"/>
              <a:t>(use with care in iUML-B)</a:t>
            </a:r>
          </a:p>
        </p:txBody>
      </p:sp>
    </p:spTree>
    <p:extLst>
      <p:ext uri="{BB962C8B-B14F-4D97-AF65-F5344CB8AC3E}">
        <p14:creationId xmlns:p14="http://schemas.microsoft.com/office/powerpoint/2010/main" val="171635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Event-B has..</a:t>
            </a:r>
          </a:p>
          <a:p>
            <a:pPr lvl="1"/>
            <a:r>
              <a:rPr lang="en-US"/>
              <a:t>Refinement </a:t>
            </a:r>
          </a:p>
          <a:p>
            <a:pPr lvl="1"/>
            <a:r>
              <a:rPr lang="en-US"/>
              <a:t>Invariants</a:t>
            </a:r>
          </a:p>
          <a:p>
            <a:pPr lvl="1"/>
            <a:endParaRPr lang="en-US"/>
          </a:p>
          <a:p>
            <a:r>
              <a:rPr lang="en-US"/>
              <a:t>SCXML has..</a:t>
            </a:r>
          </a:p>
          <a:p>
            <a:pPr lvl="1"/>
            <a:r>
              <a:rPr lang="en-US"/>
              <a:t>External Trigger events</a:t>
            </a:r>
          </a:p>
          <a:p>
            <a:pPr lvl="2"/>
            <a:r>
              <a:rPr lang="en-US"/>
              <a:t>Hence transitions do not have a name/label</a:t>
            </a:r>
          </a:p>
          <a:p>
            <a:pPr lvl="1"/>
            <a:r>
              <a:rPr lang="en-US"/>
              <a:t>Sequential actions</a:t>
            </a:r>
          </a:p>
          <a:p>
            <a:pPr lvl="1"/>
            <a:r>
              <a:rPr lang="en-US"/>
              <a:t>Run to Completion – Big step/little step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SCXML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XML tools allow new meta-model ‘namespaces’ to be introduced.</a:t>
            </a:r>
          </a:p>
          <a:p>
            <a:pPr lvl="1"/>
            <a:r>
              <a:rPr lang="en-US"/>
              <a:t>Existing SCXML tools will ignore them</a:t>
            </a:r>
          </a:p>
          <a:p>
            <a:pPr lvl="1"/>
            <a:endParaRPr lang="en-US"/>
          </a:p>
          <a:p>
            <a:r>
              <a:rPr lang="en-US"/>
              <a:t>Needed in order to support:</a:t>
            </a:r>
          </a:p>
          <a:p>
            <a:pPr lvl="1"/>
            <a:r>
              <a:rPr lang="en-US"/>
              <a:t>Refinement levels </a:t>
            </a:r>
            <a:r>
              <a:rPr lang="en-US" sz="2000"/>
              <a:t>(new attribute </a:t>
            </a:r>
            <a:r>
              <a:rPr lang="en-US" sz="2000">
                <a:solidFill>
                  <a:srgbClr val="FF0000"/>
                </a:solidFill>
              </a:rPr>
              <a:t>&lt;iumlb:refinement </a:t>
            </a:r>
            <a:r>
              <a:rPr lang="is-IS" sz="2000">
                <a:solidFill>
                  <a:srgbClr val="FF0000"/>
                </a:solidFill>
              </a:rPr>
              <a:t>…&gt;</a:t>
            </a:r>
            <a:r>
              <a:rPr lang="is-IS" sz="2000"/>
              <a:t>)</a:t>
            </a:r>
            <a:endParaRPr lang="en-US" sz="2000"/>
          </a:p>
          <a:p>
            <a:pPr lvl="1"/>
            <a:r>
              <a:rPr lang="en-US"/>
              <a:t>Invariants		</a:t>
            </a:r>
            <a:r>
              <a:rPr lang="en-US" sz="2000"/>
              <a:t>(new element </a:t>
            </a:r>
            <a:r>
              <a:rPr lang="en-US" sz="2000">
                <a:solidFill>
                  <a:srgbClr val="FF0000"/>
                </a:solidFill>
              </a:rPr>
              <a:t>&lt;iumlb:invariant </a:t>
            </a:r>
            <a:r>
              <a:rPr lang="is-IS" sz="2000">
                <a:solidFill>
                  <a:srgbClr val="FF0000"/>
                </a:solidFill>
              </a:rPr>
              <a:t>…&gt;</a:t>
            </a:r>
            <a:r>
              <a:rPr lang="is-IS" sz="2000"/>
              <a:t>)</a:t>
            </a:r>
            <a:endParaRPr lang="en-US" sz="2000"/>
          </a:p>
          <a:p>
            <a:pPr lvl="1"/>
            <a:r>
              <a:rPr lang="en-US"/>
              <a:t>Guards			</a:t>
            </a:r>
            <a:r>
              <a:rPr lang="en-US" sz="2000"/>
              <a:t>(new element </a:t>
            </a:r>
            <a:r>
              <a:rPr lang="en-US" sz="2000">
                <a:solidFill>
                  <a:srgbClr val="FF0000"/>
                </a:solidFill>
              </a:rPr>
              <a:t>&lt;iumlb:guard </a:t>
            </a:r>
            <a:r>
              <a:rPr lang="is-IS" sz="2000">
                <a:solidFill>
                  <a:srgbClr val="FF0000"/>
                </a:solidFill>
              </a:rPr>
              <a:t>…&gt;</a:t>
            </a:r>
            <a:r>
              <a:rPr lang="is-IS" sz="2000"/>
              <a:t>)</a:t>
            </a:r>
            <a:endParaRPr lang="en-US" sz="200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tonUni">
  <a:themeElements>
    <a:clrScheme name="Custom 2">
      <a:dk1>
        <a:srgbClr val="323D43"/>
      </a:dk1>
      <a:lt1>
        <a:srgbClr val="FFFFFF"/>
      </a:lt1>
      <a:dk2>
        <a:srgbClr val="014359"/>
      </a:dk2>
      <a:lt2>
        <a:srgbClr val="77ADD3"/>
      </a:lt2>
      <a:accent1>
        <a:srgbClr val="4F7E9E"/>
      </a:accent1>
      <a:accent2>
        <a:srgbClr val="D57F0E"/>
      </a:accent2>
      <a:accent3>
        <a:srgbClr val="FFFFFF"/>
      </a:accent3>
      <a:accent4>
        <a:srgbClr val="293338"/>
      </a:accent4>
      <a:accent5>
        <a:srgbClr val="C9CCB0"/>
      </a:accent5>
      <a:accent6>
        <a:srgbClr val="47511C"/>
      </a:accent6>
      <a:hlink>
        <a:srgbClr val="A67891"/>
      </a:hlink>
      <a:folHlink>
        <a:srgbClr val="8F9E94"/>
      </a:folHlink>
    </a:clrScheme>
    <a:fontScheme name="uos_ppt__template_electronics">
      <a:majorFont>
        <a:latin typeface="Georgia"/>
        <a:ea typeface="ＭＳ Ｐゴシック"/>
        <a:cs typeface="ＭＳ Ｐゴシック"/>
      </a:majorFont>
      <a:minorFont>
        <a:latin typeface="Georgi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uos_ppt__template_electronics 1">
        <a:dk1>
          <a:srgbClr val="323D43"/>
        </a:dk1>
        <a:lt1>
          <a:srgbClr val="FFFFFF"/>
        </a:lt1>
        <a:dk2>
          <a:srgbClr val="014359"/>
        </a:dk2>
        <a:lt2>
          <a:srgbClr val="77ADD3"/>
        </a:lt2>
        <a:accent1>
          <a:srgbClr val="979E45"/>
        </a:accent1>
        <a:accent2>
          <a:srgbClr val="4F5A20"/>
        </a:accent2>
        <a:accent3>
          <a:srgbClr val="FFFFFF"/>
        </a:accent3>
        <a:accent4>
          <a:srgbClr val="293338"/>
        </a:accent4>
        <a:accent5>
          <a:srgbClr val="C9CCB0"/>
        </a:accent5>
        <a:accent6>
          <a:srgbClr val="47511C"/>
        </a:accent6>
        <a:hlink>
          <a:srgbClr val="A67891"/>
        </a:hlink>
        <a:folHlink>
          <a:srgbClr val="8F9E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9379</TotalTime>
  <Words>972</Words>
  <Application>Microsoft Macintosh PowerPoint</Application>
  <PresentationFormat>On-screen Show (4:3)</PresentationFormat>
  <Paragraphs>163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Georgia</vt:lpstr>
      <vt:lpstr>Lucida Sans</vt:lpstr>
      <vt:lpstr>ＭＳ Ｐゴシック</vt:lpstr>
      <vt:lpstr>Arial</vt:lpstr>
      <vt:lpstr>SotonUni</vt:lpstr>
      <vt:lpstr>Reconciling SCXML Statechart Representations and Event-B  Lower Level Semantics  </vt:lpstr>
      <vt:lpstr>Motivation</vt:lpstr>
      <vt:lpstr>SCXML</vt:lpstr>
      <vt:lpstr>SCXML</vt:lpstr>
      <vt:lpstr>iUML-B Statemachines</vt:lpstr>
      <vt:lpstr>iUML-B Statemachines</vt:lpstr>
      <vt:lpstr>Similarities</vt:lpstr>
      <vt:lpstr>Differences</vt:lpstr>
      <vt:lpstr>SCXML Extensions</vt:lpstr>
      <vt:lpstr>SCXML Extension Attributes</vt:lpstr>
      <vt:lpstr>Example extended SCXML (extensions are captured in red)</vt:lpstr>
      <vt:lpstr>Initial translation supports..</vt:lpstr>
      <vt:lpstr>Diagram of SCXML</vt:lpstr>
      <vt:lpstr>Example – generated iUML-B</vt:lpstr>
      <vt:lpstr>Next steps</vt:lpstr>
      <vt:lpstr>Enhance iUML-B to support triggers </vt:lpstr>
      <vt:lpstr>External Trigger Event</vt:lpstr>
      <vt:lpstr>Triggered transition</vt:lpstr>
      <vt:lpstr>Conclusions</vt:lpstr>
      <vt:lpstr>Thank you</vt:lpstr>
    </vt:vector>
  </TitlesOfParts>
  <Manager/>
  <Company>University of Southampton</Company>
  <LinksUpToDate>false</LinksUpToDate>
  <SharedDoc>false</SharedDoc>
  <HyperlinkBase/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Colin Snook</dc:creator>
  <cp:keywords/>
  <dc:description/>
  <cp:lastModifiedBy>Microsoft Office User</cp:lastModifiedBy>
  <cp:revision>97</cp:revision>
  <dcterms:created xsi:type="dcterms:W3CDTF">2011-07-21T04:20:11Z</dcterms:created>
  <dcterms:modified xsi:type="dcterms:W3CDTF">2016-07-05T00:32:15Z</dcterms:modified>
  <cp:category/>
</cp:coreProperties>
</file>