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264" r:id="rId5"/>
    <p:sldId id="317" r:id="rId6"/>
    <p:sldId id="276" r:id="rId7"/>
    <p:sldId id="277" r:id="rId8"/>
    <p:sldId id="281" r:id="rId9"/>
    <p:sldId id="278" r:id="rId10"/>
    <p:sldId id="309" r:id="rId11"/>
    <p:sldId id="279" r:id="rId12"/>
    <p:sldId id="316" r:id="rId13"/>
    <p:sldId id="268" r:id="rId14"/>
    <p:sldId id="307" r:id="rId15"/>
    <p:sldId id="269" r:id="rId16"/>
    <p:sldId id="308" r:id="rId17"/>
    <p:sldId id="270" r:id="rId18"/>
    <p:sldId id="304" r:id="rId19"/>
    <p:sldId id="303" r:id="rId20"/>
    <p:sldId id="305" r:id="rId21"/>
    <p:sldId id="310" r:id="rId22"/>
    <p:sldId id="282" r:id="rId23"/>
    <p:sldId id="285" r:id="rId24"/>
    <p:sldId id="311" r:id="rId25"/>
    <p:sldId id="284" r:id="rId26"/>
    <p:sldId id="318" r:id="rId27"/>
    <p:sldId id="312" r:id="rId28"/>
    <p:sldId id="287" r:id="rId29"/>
    <p:sldId id="288" r:id="rId30"/>
    <p:sldId id="286" r:id="rId31"/>
    <p:sldId id="283" r:id="rId32"/>
    <p:sldId id="289" r:id="rId33"/>
    <p:sldId id="290" r:id="rId34"/>
    <p:sldId id="313" r:id="rId35"/>
    <p:sldId id="291" r:id="rId36"/>
    <p:sldId id="292" r:id="rId37"/>
    <p:sldId id="293" r:id="rId38"/>
    <p:sldId id="294" r:id="rId39"/>
    <p:sldId id="314" r:id="rId40"/>
    <p:sldId id="295" r:id="rId41"/>
    <p:sldId id="315" r:id="rId42"/>
    <p:sldId id="296" r:id="rId43"/>
    <p:sldId id="297" r:id="rId44"/>
    <p:sldId id="299" r:id="rId45"/>
    <p:sldId id="300" r:id="rId46"/>
    <p:sldId id="301" r:id="rId47"/>
    <p:sldId id="302" r:id="rId48"/>
    <p:sldId id="266" r:id="rId49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86F"/>
    <a:srgbClr val="F3A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4" d="100"/>
          <a:sy n="74" d="100"/>
        </p:scale>
        <p:origin x="54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2017/3/28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初级教程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pPr rtl="0"/>
            <a:r>
              <a:rPr lang="en-US" altLang="zh-CN" sz="2800" dirty="0"/>
              <a:t>3.1 number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17308" y="2634952"/>
            <a:ext cx="9657623" cy="3962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dirty="0"/>
              <a:t>支持整数和浮点数，可做四则运算，规则和数学一样。比如：</a:t>
            </a:r>
            <a:endParaRPr lang="en-US" altLang="zh-CN" dirty="0"/>
          </a:p>
          <a:p>
            <a:r>
              <a:rPr lang="en-US" altLang="zh-CN" dirty="0"/>
              <a:t>123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整数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0.45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浮点数</a:t>
            </a:r>
            <a:r>
              <a:rPr lang="en-US" altLang="zh-CN" dirty="0"/>
              <a:t>0.45</a:t>
            </a:r>
          </a:p>
          <a:p>
            <a:r>
              <a:rPr lang="en-US" altLang="zh-CN" dirty="0"/>
              <a:t>1.2e3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科学计数法表示</a:t>
            </a:r>
            <a:r>
              <a:rPr lang="en-US" altLang="zh-CN" dirty="0"/>
              <a:t>1.2X1000</a:t>
            </a:r>
          </a:p>
          <a:p>
            <a:r>
              <a:rPr lang="en-US" altLang="zh-CN" dirty="0"/>
              <a:t>-99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负数</a:t>
            </a:r>
            <a:endParaRPr lang="en-US" altLang="zh-CN" dirty="0"/>
          </a:p>
          <a:p>
            <a:r>
              <a:rPr lang="en-US" altLang="zh-CN" dirty="0"/>
              <a:t>Infinity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表示无限大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一个特殊数值，它表示一个不能产生正常结果的运算结果，</a:t>
            </a:r>
            <a:r>
              <a:rPr lang="en-US" altLang="zh-CN" dirty="0" err="1"/>
              <a:t>NaN</a:t>
            </a:r>
            <a:r>
              <a:rPr lang="zh-CN" altLang="en-US" dirty="0"/>
              <a:t>不等于任何值，包括它自己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r>
              <a:rPr lang="en-US" altLang="zh-CN" sz="2800" dirty="0"/>
              <a:t>3.2 </a:t>
            </a:r>
            <a:r>
              <a:rPr lang="en-US" altLang="zh-CN" sz="2800" dirty="0" smtClean="0"/>
              <a:t>String</a:t>
            </a:r>
            <a:r>
              <a:rPr lang="zh-CN" altLang="en-US" sz="2800" dirty="0"/>
              <a:t>字符类型</a:t>
            </a:r>
            <a:endParaRPr 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1290700" y="2568480"/>
            <a:ext cx="9124191" cy="3962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字符串是以单引号</a:t>
            </a:r>
            <a:r>
              <a:rPr lang="en-US" altLang="zh-CN" dirty="0"/>
              <a:t>‘</a:t>
            </a:r>
            <a:r>
              <a:rPr lang="zh-CN" altLang="en-US" dirty="0"/>
              <a:t>或双引号</a:t>
            </a:r>
            <a:r>
              <a:rPr lang="en-US" altLang="zh-CN" dirty="0"/>
              <a:t>“</a:t>
            </a:r>
            <a:r>
              <a:rPr lang="zh-CN" altLang="en-US" dirty="0"/>
              <a:t>括起来的任意文本。比如：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”,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“我是一串字符”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4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3.3 Boolean</a:t>
            </a:r>
            <a:r>
              <a:rPr lang="zh-CN" altLang="en-US" sz="2800" b="1" dirty="0"/>
              <a:t>布尔值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45940" y="3131740"/>
            <a:ext cx="4977104" cy="203263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true</a:t>
            </a:r>
          </a:p>
          <a:p>
            <a:r>
              <a:rPr lang="en-US" altLang="zh-CN" dirty="0"/>
              <a:t>false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3.4 </a:t>
            </a:r>
            <a:r>
              <a:rPr lang="en-US" altLang="zh-CN" sz="2800" b="1" dirty="0" smtClean="0"/>
              <a:t>null</a:t>
            </a:r>
            <a:endParaRPr lang="en-US" sz="2800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845940" y="3131740"/>
            <a:ext cx="4977104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没有任何值，什么也不表示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0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3. JavaScript</a:t>
            </a:r>
            <a:r>
              <a:rPr lang="zh-CN" altLang="en-US" dirty="0"/>
              <a:t> 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0882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3.5 undefined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9368" y="2856512"/>
            <a:ext cx="9945655" cy="21566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一个为 </a:t>
            </a:r>
            <a:r>
              <a:rPr lang="en-US" altLang="zh-CN" dirty="0"/>
              <a:t>undefined </a:t>
            </a:r>
            <a:r>
              <a:rPr lang="zh-CN" altLang="en-US" dirty="0"/>
              <a:t>的值就是指在变量被创建后，但未给该变量赋值以前所具有的值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        //</a:t>
            </a:r>
            <a:r>
              <a:rPr lang="zh-CN" altLang="en-US" dirty="0"/>
              <a:t>返回</a:t>
            </a:r>
            <a:r>
              <a:rPr lang="en-US" altLang="zh-CN" dirty="0"/>
              <a:t>undefined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4.1 </a:t>
            </a:r>
            <a:r>
              <a:rPr lang="zh-CN" altLang="en-US" sz="2800" b="1" dirty="0"/>
              <a:t>转换为字符串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</a:t>
            </a:r>
            <a:r>
              <a:rPr lang="zh-CN" altLang="en-US" dirty="0" smtClean="0"/>
              <a:t>方法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en-US" altLang="zh-CN" dirty="0"/>
              <a:t>( )</a:t>
            </a:r>
            <a:r>
              <a:rPr lang="zh-CN" altLang="en-US" dirty="0"/>
              <a:t>可以将数字或者布尔值转化为字符串。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123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123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true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true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false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false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Date</a:t>
            </a:r>
            <a:r>
              <a:rPr lang="zh-CN" altLang="en-US" sz="2000" dirty="0"/>
              <a:t>（））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</a:t>
            </a:r>
            <a:r>
              <a:rPr lang="en-US" altLang="zh-CN" sz="2000" dirty="0"/>
              <a:t>Thu Jul 17 2014 15:38:19 GMT+0200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0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4.2 </a:t>
            </a:r>
            <a:r>
              <a:rPr lang="zh-CN" altLang="en-US" sz="2800" b="1" dirty="0"/>
              <a:t>转换为数字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全局方法</a:t>
            </a:r>
            <a:r>
              <a:rPr lang="en-US" altLang="zh-CN" dirty="0"/>
              <a:t>Number( )</a:t>
            </a:r>
            <a:r>
              <a:rPr lang="zh-CN" altLang="en-US" dirty="0"/>
              <a:t>可以字符串或布尔值转化为数字。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 </a:t>
            </a:r>
            <a:r>
              <a:rPr lang="zh-CN" altLang="en-US" dirty="0"/>
              <a:t>（“</a:t>
            </a:r>
            <a:r>
              <a:rPr lang="en-US" altLang="zh-CN" dirty="0"/>
              <a:t>3.14</a:t>
            </a:r>
            <a:r>
              <a:rPr lang="zh-CN" altLang="en-US" dirty="0"/>
              <a:t>”）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3.14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 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NaN</a:t>
            </a:r>
            <a:r>
              <a:rPr lang="zh-CN" altLang="en-US" dirty="0"/>
              <a:t>（不是个数字）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Number(true)    //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Number(false)   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1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4.3 </a:t>
            </a:r>
            <a:r>
              <a:rPr lang="zh-CN" altLang="en-US" sz="2800" b="1" dirty="0"/>
              <a:t>一元运算符</a:t>
            </a:r>
            <a:r>
              <a:rPr lang="en-US" altLang="zh-CN" sz="2800" b="1" dirty="0"/>
              <a:t>+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88843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一元运算符</a:t>
            </a:r>
            <a:r>
              <a:rPr lang="en-US" altLang="zh-CN" dirty="0"/>
              <a:t>+</a:t>
            </a:r>
            <a:r>
              <a:rPr lang="zh-CN" altLang="en-US" dirty="0"/>
              <a:t>可将变量转换为数字。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5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en-US" altLang="zh-CN" dirty="0"/>
              <a:t>x</a:t>
            </a:r>
            <a:r>
              <a:rPr lang="zh-CN" altLang="en-US" dirty="0"/>
              <a:t>是一个数字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john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en-US" altLang="zh-CN" dirty="0"/>
              <a:t>//x</a:t>
            </a:r>
            <a:r>
              <a:rPr lang="zh-CN" altLang="en-US" dirty="0"/>
              <a:t>是一个数字</a:t>
            </a:r>
            <a:r>
              <a:rPr lang="en-US" altLang="zh-CN" dirty="0"/>
              <a:t>(</a:t>
            </a:r>
            <a:r>
              <a:rPr lang="zh-CN" altLang="en-US" dirty="0"/>
              <a:t>值为</a:t>
            </a:r>
            <a:r>
              <a:rPr lang="en-US" altLang="zh-CN" dirty="0" err="1"/>
              <a:t>NaN</a:t>
            </a:r>
            <a:r>
              <a:rPr lang="en-US" altLang="zh-CN" dirty="0" smtClean="0"/>
              <a:t>)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09830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浏览器的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输入一些数字，字符，布尔值等数据，并用</a:t>
            </a:r>
            <a:r>
              <a:rPr lang="en-US" altLang="zh-CN" dirty="0" err="1"/>
              <a:t>tpyeof</a:t>
            </a:r>
            <a:r>
              <a:rPr lang="zh-CN" altLang="en-US" dirty="0"/>
              <a:t>检测其类型，并用</a:t>
            </a:r>
            <a:r>
              <a:rPr lang="en-US" altLang="zh-CN" dirty="0"/>
              <a:t>String()</a:t>
            </a:r>
            <a:r>
              <a:rPr lang="zh-CN" altLang="en-US" dirty="0"/>
              <a:t>，</a:t>
            </a:r>
            <a:r>
              <a:rPr lang="en-US" altLang="zh-CN" dirty="0"/>
              <a:t>Number()</a:t>
            </a:r>
            <a:r>
              <a:rPr lang="zh-CN" altLang="en-US" dirty="0"/>
              <a:t>转换几次试试看类型变化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93379" y="1764808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89317" y="2564904"/>
            <a:ext cx="9945655" cy="309634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对象拥有</a:t>
            </a:r>
            <a:r>
              <a:rPr lang="zh-CN" altLang="en-US" b="1" dirty="0"/>
              <a:t>属性</a:t>
            </a:r>
            <a:r>
              <a:rPr lang="zh-CN" altLang="en-US" dirty="0"/>
              <a:t>和</a:t>
            </a:r>
            <a:r>
              <a:rPr lang="zh-CN" altLang="en-US" b="1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对象的属性是指对象的背景色，长度，名称等。</a:t>
            </a:r>
            <a:endParaRPr lang="en-US" altLang="zh-CN" dirty="0"/>
          </a:p>
          <a:p>
            <a:r>
              <a:rPr lang="zh-CN" altLang="en-US" dirty="0"/>
              <a:t>对象的方法是指对属性所进行的操作，就是一个对象自己所属的函数，如对对象取整，使对象获得焦点，使对象获得个随机数等等一系列操作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初级教程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ECMAScript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/>
              <a:t>原始数据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、对象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、变量作用域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/>
              <a:t>特殊</a:t>
            </a:r>
            <a:r>
              <a:rPr lang="zh-CN" altLang="en-US" dirty="0" smtClean="0"/>
              <a:t>对象，也叫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内置对象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8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4653136"/>
            <a:ext cx="10373427" cy="4320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上述</a:t>
            </a:r>
            <a:r>
              <a:rPr lang="en-US" altLang="zh-CN" dirty="0"/>
              <a:t>person</a:t>
            </a:r>
            <a:r>
              <a:rPr lang="zh-CN" altLang="en-US" dirty="0"/>
              <a:t>对象一共定义了</a:t>
            </a:r>
            <a:r>
              <a:rPr lang="en-US" altLang="zh-CN" dirty="0"/>
              <a:t>6</a:t>
            </a:r>
            <a:r>
              <a:rPr lang="zh-CN" altLang="en-US" dirty="0"/>
              <a:t>个属性，比如，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属性为‘</a:t>
            </a:r>
            <a:r>
              <a:rPr lang="en-US" altLang="zh-CN" dirty="0"/>
              <a:t>Bob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97868" y="1995741"/>
            <a:ext cx="2880320" cy="240829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var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person =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name: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'Bob'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age: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tags: 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'js'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'web'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'mobile'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], city: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'Beijing'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hasCar: true,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zipcode: null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25860" y="5157192"/>
            <a:ext cx="10373427" cy="17008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要获取一个对象的属性，我们用对象变量</a:t>
            </a:r>
            <a:r>
              <a:rPr lang="en-US" altLang="zh-CN" sz="3200" dirty="0"/>
              <a:t>.</a:t>
            </a:r>
            <a:r>
              <a:rPr lang="zh-CN" altLang="en-US" dirty="0"/>
              <a:t>属性名的方式：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person.name;  //</a:t>
            </a:r>
            <a:r>
              <a:rPr lang="zh-CN" altLang="en-US" sz="2000" dirty="0">
                <a:solidFill>
                  <a:srgbClr val="FA386F"/>
                </a:solidFill>
              </a:rPr>
              <a:t>返回值为‘</a:t>
            </a:r>
            <a:r>
              <a:rPr lang="en-US" altLang="zh-CN" sz="2000" dirty="0">
                <a:solidFill>
                  <a:srgbClr val="FA386F"/>
                </a:solidFill>
              </a:rPr>
              <a:t>Bob</a:t>
            </a:r>
            <a:r>
              <a:rPr lang="zh-CN" altLang="en-US" sz="2000" dirty="0">
                <a:solidFill>
                  <a:srgbClr val="FA386F"/>
                </a:solidFill>
              </a:rPr>
              <a:t>’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person.age</a:t>
            </a:r>
            <a:r>
              <a:rPr lang="en-US" altLang="zh-CN" sz="2000" dirty="0">
                <a:solidFill>
                  <a:srgbClr val="FA386F"/>
                </a:solidFill>
              </a:rPr>
              <a:t>;  // </a:t>
            </a:r>
            <a:r>
              <a:rPr lang="zh-CN" altLang="en-US" sz="2000" dirty="0">
                <a:solidFill>
                  <a:srgbClr val="FA386F"/>
                </a:solidFill>
              </a:rPr>
              <a:t>返回值为</a:t>
            </a:r>
            <a:r>
              <a:rPr lang="en-US" altLang="zh-CN" sz="2000" dirty="0">
                <a:solidFill>
                  <a:srgbClr val="FA386F"/>
                </a:solidFill>
              </a:rPr>
              <a:t>20</a:t>
            </a: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</a:t>
            </a:r>
            <a:r>
              <a:rPr lang="en-US" altLang="zh-CN" dirty="0"/>
              <a:t>JS</a:t>
            </a:r>
            <a:r>
              <a:rPr lang="zh-CN" altLang="en-US" dirty="0"/>
              <a:t>文件中草拟一个学生对象，包含哪些属性，在</a:t>
            </a:r>
            <a:r>
              <a:rPr lang="en-US" altLang="zh-CN" dirty="0"/>
              <a:t>console</a:t>
            </a:r>
            <a:r>
              <a:rPr lang="zh-CN" altLang="en-US" dirty="0"/>
              <a:t>中获取这些属性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2016</a:t>
            </a:r>
            <a:r>
              <a:rPr lang="en-US" altLang="zh-CN" sz="1200" dirty="0" smtClean="0">
                <a:solidFill>
                  <a:srgbClr val="FF0000"/>
                </a:solidFill>
              </a:rPr>
              <a:t>/12/5 </a:t>
            </a:r>
            <a:r>
              <a:rPr lang="zh-CN" altLang="en-US" sz="1200" dirty="0" smtClean="0">
                <a:solidFill>
                  <a:srgbClr val="FF0000"/>
                </a:solidFill>
              </a:rPr>
              <a:t>终点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 smtClean="0"/>
              <a:t>变量作用域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6.1  </a:t>
            </a:r>
            <a:r>
              <a:rPr lang="zh-CN" altLang="en-US" sz="2800" b="1" dirty="0" smtClean="0"/>
              <a:t>变量作用域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7"/>
            <a:ext cx="10449711" cy="479715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6.1  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7"/>
            <a:ext cx="10449711" cy="479715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数组是一组按顺序排列的集合，集合内的每个值称为元素。</a:t>
            </a:r>
            <a:r>
              <a:rPr lang="en-US" altLang="zh-CN" dirty="0"/>
              <a:t>JavaScript</a:t>
            </a:r>
            <a:r>
              <a:rPr lang="zh-CN" altLang="en-US" dirty="0"/>
              <a:t>的数组可以包括任意数据类型。数组用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表示，其中的元素用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分隔开。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比如声明一个数组：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3A34B"/>
                </a:solidFill>
              </a:rPr>
              <a:t>var</a:t>
            </a:r>
            <a:r>
              <a:rPr lang="en-US" altLang="zh-CN" dirty="0">
                <a:solidFill>
                  <a:srgbClr val="F3A34B"/>
                </a:solidFill>
              </a:rPr>
              <a:t> array=</a:t>
            </a:r>
            <a:r>
              <a:rPr lang="en-US" dirty="0">
                <a:solidFill>
                  <a:srgbClr val="F3A34B"/>
                </a:solidFill>
              </a:rPr>
              <a:t>[1,2,3.14,</a:t>
            </a:r>
            <a:r>
              <a:rPr lang="zh-CN" altLang="en-US" dirty="0">
                <a:solidFill>
                  <a:srgbClr val="F3A34B"/>
                </a:solidFill>
              </a:rPr>
              <a:t>‘</a:t>
            </a:r>
            <a:r>
              <a:rPr lang="en-US" altLang="zh-CN" dirty="0">
                <a:solidFill>
                  <a:srgbClr val="F3A34B"/>
                </a:solidFill>
              </a:rPr>
              <a:t>hello</a:t>
            </a:r>
            <a:r>
              <a:rPr lang="zh-CN" altLang="en-US" dirty="0">
                <a:solidFill>
                  <a:srgbClr val="F3A34B"/>
                </a:solidFill>
              </a:rPr>
              <a:t>’</a:t>
            </a:r>
            <a:r>
              <a:rPr lang="en-US" altLang="zh-CN" dirty="0">
                <a:solidFill>
                  <a:srgbClr val="F3A34B"/>
                </a:solidFill>
              </a:rPr>
              <a:t>,</a:t>
            </a:r>
            <a:r>
              <a:rPr lang="en-US" altLang="zh-CN" dirty="0" err="1">
                <a:solidFill>
                  <a:srgbClr val="F3A34B"/>
                </a:solidFill>
              </a:rPr>
              <a:t>null,true</a:t>
            </a:r>
            <a:r>
              <a:rPr lang="en-US" dirty="0">
                <a:solidFill>
                  <a:srgbClr val="F3A34B"/>
                </a:solidFill>
              </a:rPr>
              <a:t>];</a:t>
            </a:r>
          </a:p>
          <a:p>
            <a:pPr marL="0" indent="0">
              <a:buNone/>
            </a:pPr>
            <a:r>
              <a:rPr lang="zh-CN" altLang="en-US" dirty="0"/>
              <a:t>数组的元素可以通过索引来访问，请注意，索引的起始值为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array[0];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0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A386F"/>
                </a:solidFill>
              </a:rPr>
              <a:t>a</a:t>
            </a:r>
            <a:r>
              <a:rPr lang="en-US" sz="2000" dirty="0" smtClean="0">
                <a:solidFill>
                  <a:srgbClr val="FA386F"/>
                </a:solidFill>
              </a:rPr>
              <a:t>rray[4</a:t>
            </a:r>
            <a:r>
              <a:rPr lang="en-US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</a:t>
            </a:r>
            <a:r>
              <a:rPr lang="en-US" altLang="zh-CN" sz="2000" dirty="0" smtClean="0">
                <a:solidFill>
                  <a:srgbClr val="FA386F"/>
                </a:solidFill>
              </a:rPr>
              <a:t>rray[7</a:t>
            </a:r>
            <a:r>
              <a:rPr lang="en-US" altLang="zh-CN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索引超出了范围，返回</a:t>
            </a:r>
            <a:r>
              <a:rPr lang="en-US" altLang="zh-CN" sz="2000" dirty="0">
                <a:solidFill>
                  <a:srgbClr val="FA386F"/>
                </a:solidFill>
              </a:rPr>
              <a:t>undefined</a:t>
            </a:r>
          </a:p>
          <a:p>
            <a:pPr marL="0" indent="0">
              <a:buNone/>
            </a:pPr>
            <a:r>
              <a:rPr lang="zh-CN" altLang="en-US" dirty="0"/>
              <a:t>数组还有个属性</a:t>
            </a:r>
            <a:r>
              <a:rPr lang="en-US" altLang="zh-CN" dirty="0"/>
              <a:t>length</a:t>
            </a:r>
            <a:r>
              <a:rPr lang="zh-CN" altLang="en-US" dirty="0"/>
              <a:t>，表示数组的长度，是由数组中的元素个数决定的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请创建一个空数组和非空数组，数组元素可以是任意类型，在</a:t>
            </a:r>
            <a:r>
              <a:rPr lang="en-US" altLang="zh-CN" dirty="0"/>
              <a:t>console</a:t>
            </a:r>
            <a:r>
              <a:rPr lang="zh-CN" altLang="en-US" dirty="0"/>
              <a:t>中通过索引值获取数组元素和数组</a:t>
            </a:r>
            <a:r>
              <a:rPr lang="en-US" altLang="zh-CN" dirty="0"/>
              <a:t>length</a:t>
            </a:r>
            <a:r>
              <a:rPr lang="zh-CN" altLang="en-US" dirty="0"/>
              <a:t>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6.2 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1585" y="2025183"/>
            <a:ext cx="9945655" cy="43944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函数是这样一段</a:t>
            </a:r>
            <a:r>
              <a:rPr lang="en-US" altLang="zh-CN" dirty="0"/>
              <a:t>JS</a:t>
            </a:r>
            <a:r>
              <a:rPr lang="zh-CN" altLang="en-US" dirty="0"/>
              <a:t>代码，它只定义一次，但是可能被执行或调用任意次。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函数使用</a:t>
            </a:r>
            <a:r>
              <a:rPr lang="en-US" altLang="zh-CN" dirty="0"/>
              <a:t>function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function </a:t>
            </a:r>
            <a:r>
              <a:rPr lang="en-US" altLang="zh-CN" sz="2000" dirty="0" err="1">
                <a:solidFill>
                  <a:srgbClr val="FA386F"/>
                </a:solidFill>
              </a:rPr>
              <a:t>functionName</a:t>
            </a:r>
            <a:r>
              <a:rPr lang="zh-CN" altLang="en-US" sz="2000" dirty="0">
                <a:solidFill>
                  <a:srgbClr val="FA386F"/>
                </a:solidFill>
              </a:rPr>
              <a:t>（）</a:t>
            </a:r>
            <a:r>
              <a:rPr lang="en-US" altLang="zh-CN" sz="2000" dirty="0">
                <a:solidFill>
                  <a:srgbClr val="FA386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</a:t>
            </a:r>
            <a:r>
              <a:rPr lang="zh-CN" altLang="en-US" sz="2000" dirty="0">
                <a:solidFill>
                  <a:srgbClr val="FA386F"/>
                </a:solidFill>
              </a:rPr>
              <a:t>执行的代码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/>
              <a:t>关键词 </a:t>
            </a:r>
            <a:r>
              <a:rPr lang="en-US" altLang="zh-CN" dirty="0"/>
              <a:t>function </a:t>
            </a:r>
            <a:r>
              <a:rPr lang="zh-CN" altLang="en-US" dirty="0"/>
              <a:t>必须是小写的，并且必须以与函数名称相同的大小写来调用函数。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62079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6.3 </a:t>
            </a:r>
            <a:r>
              <a:rPr lang="zh-CN" altLang="en-US" sz="2800" b="1" dirty="0"/>
              <a:t>全局对象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19461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Math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Window</a:t>
            </a:r>
          </a:p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this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7. JavaScript</a:t>
            </a:r>
            <a:r>
              <a:rPr lang="zh-CN" altLang="en-US" dirty="0"/>
              <a:t> 变量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变量是用于存储信息的</a:t>
            </a:r>
            <a:r>
              <a:rPr lang="en-US" altLang="zh-CN" dirty="0"/>
              <a:t>“</a:t>
            </a:r>
            <a:r>
              <a:rPr lang="zh-CN" altLang="en-US" dirty="0"/>
              <a:t>容器</a:t>
            </a:r>
            <a:r>
              <a:rPr lang="en-US" altLang="zh-CN" dirty="0"/>
              <a:t>”</a:t>
            </a:r>
            <a:r>
              <a:rPr lang="zh-CN" altLang="en-US" dirty="0"/>
              <a:t>。变量是无类型的，但是可以被赋予任何类型的值，同一个变量也可以重新赋予不同类型的值。不在任何函数内声明的变量称作全局变量，在程序中任何地方都是可见的。在函数内声明的变量具有函数作用域，并且只在函数内可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var</a:t>
            </a:r>
            <a:r>
              <a:rPr lang="zh-CN" altLang="en-US" dirty="0"/>
              <a:t>关键字来声明变量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0500" y="3862699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x=5;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y=6;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z=x+y;</a:t>
            </a:r>
            <a:endParaRPr lang="zh-CN" altLang="en-US" sz="2000" dirty="0">
              <a:solidFill>
                <a:srgbClr val="FA386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7950" y="487836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变量名是大小写英文，数字，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的组合，且不能用数字开头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, 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变量名称对大小写敏感（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是不同的变量）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3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87774" y="1772816"/>
            <a:ext cx="10373427" cy="14401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运算符用于算术表达式，比较表达式，逻辑表达式，赋值表达式等。大多数运算符都是用标点符号表示的，比如“</a:t>
            </a:r>
            <a:r>
              <a:rPr lang="en-US" altLang="zh-CN" dirty="0"/>
              <a:t>+</a:t>
            </a:r>
            <a:r>
              <a:rPr lang="zh-CN" altLang="en-US" dirty="0"/>
              <a:t>”和“</a:t>
            </a:r>
            <a:r>
              <a:rPr lang="en-US" altLang="zh-CN" dirty="0"/>
              <a:t>=</a:t>
            </a:r>
            <a:r>
              <a:rPr lang="zh-CN" altLang="en-US" dirty="0"/>
              <a:t>”，还有一些运算符是由关键字表示的，比如</a:t>
            </a:r>
            <a:r>
              <a:rPr lang="en-US" altLang="zh-CN" dirty="0"/>
              <a:t>delete</a:t>
            </a:r>
            <a:r>
              <a:rPr lang="zh-CN" altLang="en-US" dirty="0"/>
              <a:t>和</a:t>
            </a:r>
            <a:r>
              <a:rPr lang="en-US" altLang="zh-CN" dirty="0" err="1"/>
              <a:t>typeof</a:t>
            </a:r>
            <a:r>
              <a:rPr lang="zh-CN" altLang="en-US" dirty="0"/>
              <a:t>。运算符具有优先级，下表就是按优先级从高到顺序来排列的。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0768"/>
              </p:ext>
            </p:extLst>
          </p:nvPr>
        </p:nvGraphicFramePr>
        <p:xfrm>
          <a:off x="1269876" y="3512592"/>
          <a:ext cx="835292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67599268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4374416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0455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64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3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94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8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1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检测操作数据类型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0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66629"/>
              </p:ext>
            </p:extLst>
          </p:nvPr>
        </p:nvGraphicFramePr>
        <p:xfrm>
          <a:off x="1269876" y="1628800"/>
          <a:ext cx="8352928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*，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乘，除，求余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加，减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&lt;,&lt;=,&gt;,&gt;=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比较数字顺序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变量赋值或对象属性赋值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+=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运算且赋值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21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07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2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判断非恒等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80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ECMAScript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国际通过的标准化脚本程序设计语言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来源于该语言，并在该语言的基础上又进行了一些扩展，比如有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/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的编程语言，负责网页的行为（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定义了网页的内容，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描述了网页的布局）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28273"/>
              </p:ext>
            </p:extLst>
          </p:nvPr>
        </p:nvGraphicFramePr>
        <p:xfrm>
          <a:off x="1269876" y="1628800"/>
          <a:ext cx="835292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三元运算符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21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504524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请在浏览器中的</a:t>
            </a:r>
            <a:r>
              <a:rPr lang="en-US" altLang="zh-CN" dirty="0"/>
              <a:t>console</a:t>
            </a:r>
            <a:r>
              <a:rPr lang="zh-CN" altLang="en-US" dirty="0"/>
              <a:t>输出以下语句的结果，并说出为什么：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123==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123</a:t>
            </a:r>
            <a:r>
              <a:rPr lang="zh-CN" altLang="en-US" sz="1800" dirty="0">
                <a:solidFill>
                  <a:srgbClr val="C00000"/>
                </a:solidFill>
              </a:rPr>
              <a:t>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==</a:t>
            </a:r>
            <a:r>
              <a:rPr lang="zh-CN" altLang="en-US" sz="1800" dirty="0">
                <a:solidFill>
                  <a:srgbClr val="C00000"/>
                </a:solidFill>
              </a:rPr>
              <a:t>‘ 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undefined==</a:t>
            </a:r>
            <a:r>
              <a:rPr lang="zh-CN" altLang="en-US" sz="1800" dirty="0">
                <a:solidFill>
                  <a:srgbClr val="C00000"/>
                </a:solidFill>
              </a:rPr>
              <a:t>‘ 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===</a:t>
            </a: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null==undefined;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200!==2e2;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520+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 err="1">
                <a:solidFill>
                  <a:srgbClr val="C00000"/>
                </a:solidFill>
              </a:rPr>
              <a:t>Jacke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x=5 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+5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Undefined+5 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x+=y;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x-=y;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x*=y;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x/=y;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x%=y;</a:t>
            </a:r>
          </a:p>
        </p:txBody>
      </p:sp>
    </p:spTree>
    <p:extLst>
      <p:ext uri="{BB962C8B-B14F-4D97-AF65-F5344CB8AC3E}">
        <p14:creationId xmlns:p14="http://schemas.microsoft.com/office/powerpoint/2010/main" val="32123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语句是</a:t>
            </a:r>
            <a:r>
              <a:rPr lang="en-US" altLang="zh-CN" dirty="0"/>
              <a:t>JS</a:t>
            </a:r>
            <a:r>
              <a:rPr lang="zh-CN" altLang="en-US" dirty="0"/>
              <a:t>整句或命令，用来执行以使某件事发生，一条语句以分号结束。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86694" y="2420888"/>
            <a:ext cx="9793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1184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声明语句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03091" y="2294451"/>
            <a:ext cx="10171572" cy="201622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var</a:t>
            </a:r>
            <a:r>
              <a:rPr lang="zh-CN" altLang="en-US" dirty="0"/>
              <a:t>语句声明 一个或多个变量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语句出现在函数体内，它定义的是一个局部变量，作用域为这个函数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语句在顶层代码中，它定义是全局变量，在整个程序中是可见的。</a:t>
            </a:r>
            <a:endParaRPr lang="en-US" altLang="zh-CN" dirty="0"/>
          </a:p>
          <a:p>
            <a:r>
              <a:rPr lang="en-US" altLang="zh-CN" dirty="0"/>
              <a:t>Var</a:t>
            </a:r>
            <a:r>
              <a:rPr lang="zh-CN" altLang="en-US" dirty="0"/>
              <a:t>声明的变量无法通过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85900" y="4725144"/>
            <a:ext cx="10171572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</a:t>
            </a:r>
            <a:r>
              <a:rPr lang="en-US" altLang="zh-CN" sz="2000" dirty="0" err="1">
                <a:solidFill>
                  <a:srgbClr val="FA386F"/>
                </a:solidFill>
              </a:rPr>
              <a:t>i</a:t>
            </a:r>
            <a:r>
              <a:rPr lang="en-US" altLang="zh-CN" sz="2000" dirty="0">
                <a:solidFill>
                  <a:srgbClr val="FA386F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j=0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x=2,y=x*x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if / if else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条件语句是通过判断指定表达式的值来决定执行还是跳过某些语句。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35901" y="3068960"/>
            <a:ext cx="4680520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 //</a:t>
            </a:r>
            <a:r>
              <a:rPr lang="zh-CN" altLang="en-US" sz="2000" dirty="0">
                <a:solidFill>
                  <a:srgbClr val="FA386F"/>
                </a:solidFill>
              </a:rPr>
              <a:t>如果满足条件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   //</a:t>
            </a:r>
            <a:r>
              <a:rPr lang="zh-CN" altLang="en-US" sz="2000" dirty="0">
                <a:solidFill>
                  <a:srgbClr val="FA386F"/>
                </a:solidFill>
              </a:rPr>
              <a:t>则执行该语句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74532" y="3068960"/>
            <a:ext cx="4680520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308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else if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lse if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语句通过判断一个表达式的计算结果来执行多条分支中的一条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0" y="2869924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statement1;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statement2;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(expression3)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statement3;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statement4;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6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尝试一下：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(time&lt;10)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morning";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 if (time&gt;=10 &amp;&amp; 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9.4 switch</a:t>
            </a:r>
            <a:r>
              <a:rPr lang="zh-CN" altLang="en-US" sz="2800" b="1" dirty="0"/>
              <a:t>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语句用于基于不同的条件来执行不同的动作。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2708920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switch (n)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1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statement1  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2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statement2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3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statement3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default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statement4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24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4508" y="1473200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Console x</a:t>
            </a:r>
            <a:r>
              <a:rPr lang="zh-CN" altLang="en-US" dirty="0"/>
              <a:t>的值：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</a:rPr>
              <a:t> d=new Date().</a:t>
            </a:r>
            <a:r>
              <a:rPr lang="en-US" altLang="zh-CN" sz="1600" dirty="0" err="1">
                <a:solidFill>
                  <a:srgbClr val="C00000"/>
                </a:solidFill>
              </a:rPr>
              <a:t>getDay</a:t>
            </a:r>
            <a:r>
              <a:rPr lang="en-US" altLang="zh-CN" sz="1600" dirty="0">
                <a:solidFill>
                  <a:srgbClr val="C00000"/>
                </a:solidFill>
              </a:rPr>
              <a:t>();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switch (d)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{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0:x="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今天是星期日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1:x="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今天是星期一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2:x="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今天是星期二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3:x="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今天是星期三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4:x="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今天是星期四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5:x="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今天是星期五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6:x="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今天是星期六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9.5 </a:t>
            </a:r>
            <a:r>
              <a:rPr lang="zh-CN" altLang="en-US" sz="2800" b="1" dirty="0"/>
              <a:t>循环语句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循环语句就是程序路径的一个回路，可以让一部分代码重复执行。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种循环语句：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JavaScript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496" y="1473200"/>
            <a:ext cx="10157354" cy="538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Stack Overflow</a:t>
            </a:r>
            <a:r>
              <a:rPr lang="zh-CN" altLang="en-US" dirty="0"/>
              <a:t>网站</a:t>
            </a:r>
            <a:r>
              <a:rPr lang="en-US" altLang="zh-CN" dirty="0"/>
              <a:t>2016</a:t>
            </a:r>
            <a:r>
              <a:rPr lang="zh-CN" altLang="en-US" dirty="0"/>
              <a:t>年对约</a:t>
            </a:r>
            <a:r>
              <a:rPr lang="en-US" altLang="zh-CN" dirty="0"/>
              <a:t>50000</a:t>
            </a:r>
            <a:r>
              <a:rPr lang="zh-CN" altLang="en-US" dirty="0"/>
              <a:t>名用户进行调查，结果显示</a:t>
            </a:r>
            <a:r>
              <a:rPr lang="en-US" altLang="zh-CN" dirty="0"/>
              <a:t>JavaScript</a:t>
            </a:r>
            <a:r>
              <a:rPr lang="zh-CN" altLang="en-US" dirty="0"/>
              <a:t>仍然是最受欢迎的编程语言，而将近一半的开发者并没有计算机的相关学位</a:t>
            </a:r>
            <a:r>
              <a:rPr lang="zh-CN" altLang="en-US" dirty="0" smtClean="0"/>
              <a:t>。</a:t>
            </a:r>
            <a:r>
              <a:rPr lang="en-US" altLang="zh-CN" dirty="0"/>
              <a:t> http://36kr.com/p/5041893.html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637836"/>
            <a:ext cx="61254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9.6 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的值为真，执行循环体内的代码，然后再次计算表达式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的值，循环一直持续；如果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值为假，则转而执行程序中的下一条语句。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statement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55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9.7 do/while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循环是先执行代码块一次，然后再判断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为真，则继续执行代码块，如果为假则跳出循环。这就意味着循环体至少会执行一次。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3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9.8 for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循环具有计数器变量，循环开始之前要初始化这个变量，然后每次循环之前都检测一下它的值。计数器变量做自增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自减操作。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342900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for ( </a:t>
            </a: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count=0 ; count&lt;10 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console.log (count)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2008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9.9 for/in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for/in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循环是用来更方便的遍历对象属性成员。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901" y="2869924"/>
            <a:ext cx="877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person={name : "John“ , name : "Doe“ , age : 25}; 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in person)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txt=txt + person[x];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FA38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9.10 </a:t>
            </a:r>
            <a:r>
              <a:rPr lang="zh-CN" altLang="en-US" sz="2800" b="1" dirty="0"/>
              <a:t>跳转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跳转语句可以使得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的执行可以从一个位置跳转到另一个位置。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5910" y="2869924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：立即退出最内层的循环或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ontinue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：仅在循环体内使用，用来终止本次循环的执行并开始下一次循环的执行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eturn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：只能在函数体内出现，用于跳出函数体的执行，并提供本次调用的返回值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：触发或者抛出一个异常</a:t>
            </a:r>
          </a:p>
        </p:txBody>
      </p:sp>
    </p:spTree>
    <p:extLst>
      <p:ext uri="{BB962C8B-B14F-4D97-AF65-F5344CB8AC3E}">
        <p14:creationId xmlns:p14="http://schemas.microsoft.com/office/powerpoint/2010/main" val="27677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初级教程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en-US" dirty="0"/>
              <a:t>是一种基于对象和事件驱动并具有相对安全性的客户端脚本语言。同时也是一种广泛用于客户端</a:t>
            </a:r>
            <a:r>
              <a:rPr lang="en-US" altLang="zh-CN" dirty="0"/>
              <a:t>Web</a:t>
            </a:r>
            <a:r>
              <a:rPr lang="zh-CN" altLang="en-US" dirty="0"/>
              <a:t>开发的脚本语言，常用来给</a:t>
            </a:r>
            <a:r>
              <a:rPr lang="en-US" altLang="zh-CN" dirty="0"/>
              <a:t>HTML</a:t>
            </a:r>
            <a:r>
              <a:rPr lang="zh-CN" altLang="en-US" dirty="0"/>
              <a:t>网页添加动态功能，比如响应用户的各种操作。</a:t>
            </a:r>
          </a:p>
        </p:txBody>
      </p:sp>
    </p:spTree>
    <p:extLst>
      <p:ext uri="{BB962C8B-B14F-4D97-AF65-F5344CB8AC3E}">
        <p14:creationId xmlns:p14="http://schemas.microsoft.com/office/powerpoint/2010/main" val="2642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标签之间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但是目前的开发项目中，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会单独在另一个外部文件中，与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内容分开，方便编写和维护。使用的时候在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239724" y="1628800"/>
            <a:ext cx="9823240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是一门区分大小写的语言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每个语句以分号“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”结束，语句块用｛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注释有单行注释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//……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多行注释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/*……*/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157355" cy="4470400"/>
          </a:xfrm>
        </p:spPr>
        <p:txBody>
          <a:bodyPr/>
          <a:lstStyle/>
          <a:p>
            <a:r>
              <a:rPr lang="en-US" altLang="zh-CN" sz="1600" dirty="0" smtClean="0"/>
              <a:t>number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为简单原始数据类型，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为复杂原始数据类型</a:t>
            </a:r>
            <a:endParaRPr lang="en-US" altLang="zh-CN" sz="16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        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         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bool             </a:t>
            </a:r>
            <a:r>
              <a:rPr lang="zh-CN" altLang="en-US" dirty="0" smtClean="0"/>
              <a:t>布尔值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              </a:t>
            </a:r>
            <a:r>
              <a:rPr lang="zh-CN" altLang="en-US" dirty="0" smtClean="0"/>
              <a:t>空值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    </a:t>
            </a:r>
            <a:r>
              <a:rPr lang="zh-CN" altLang="en-US" dirty="0" smtClean="0"/>
              <a:t>未定义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2376</Words>
  <Application>Microsoft Office PowerPoint</Application>
  <PresentationFormat>自定义</PresentationFormat>
  <Paragraphs>380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 Unicode MS</vt:lpstr>
      <vt:lpstr>微软雅黑</vt:lpstr>
      <vt:lpstr>幼圆</vt:lpstr>
      <vt:lpstr>Arial</vt:lpstr>
      <vt:lpstr>Century Gothic</vt:lpstr>
      <vt:lpstr>courier new</vt:lpstr>
      <vt:lpstr>书籍 16x9</vt:lpstr>
      <vt:lpstr>JavaScript</vt:lpstr>
      <vt:lpstr>Javascript 初级教程</vt:lpstr>
      <vt:lpstr>1. ECMAScript</vt:lpstr>
      <vt:lpstr>2. JavaScript</vt:lpstr>
      <vt:lpstr>2.1 什么是JavaScript？</vt:lpstr>
      <vt:lpstr>2.2 JavaScript 用法</vt:lpstr>
      <vt:lpstr>课堂练习1</vt:lpstr>
      <vt:lpstr>2.3 JavaScript 语法</vt:lpstr>
      <vt:lpstr>3. JavaScript 原始数据类型</vt:lpstr>
      <vt:lpstr>3. JavaScript 原始数据类型</vt:lpstr>
      <vt:lpstr>3. JavaScript 原始数据类型</vt:lpstr>
      <vt:lpstr>3. JavaScript 原始数据类型</vt:lpstr>
      <vt:lpstr>3. JavaScript 原始数据类型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2016-11-22T01:24:39Z</dcterms:created>
  <dcterms:modified xsi:type="dcterms:W3CDTF">2017-03-28T01:04:30Z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