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57" r:id="rId3"/>
    <p:sldId id="258" r:id="rId4"/>
    <p:sldId id="259" r:id="rId5"/>
    <p:sldId id="260" r:id="rId6"/>
    <p:sldId id="287" r:id="rId7"/>
    <p:sldId id="270" r:id="rId8"/>
    <p:sldId id="280" r:id="rId9"/>
    <p:sldId id="279" r:id="rId10"/>
    <p:sldId id="271" r:id="rId11"/>
    <p:sldId id="281" r:id="rId12"/>
    <p:sldId id="273" r:id="rId13"/>
    <p:sldId id="274" r:id="rId14"/>
    <p:sldId id="275" r:id="rId15"/>
    <p:sldId id="276" r:id="rId16"/>
    <p:sldId id="277" r:id="rId17"/>
    <p:sldId id="278" r:id="rId18"/>
    <p:sldId id="282" r:id="rId19"/>
    <p:sldId id="284" r:id="rId20"/>
    <p:sldId id="283" r:id="rId21"/>
    <p:sldId id="285" r:id="rId22"/>
    <p:sldId id="286" r:id="rId23"/>
    <p:sldId id="288" r:id="rId24"/>
    <p:sldId id="289" r:id="rId25"/>
    <p:sldId id="290" r:id="rId26"/>
    <p:sldId id="291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63D5444-F62C-42C3-A75A-D9DBA807730F}" type="datetimeFigureOut">
              <a:rPr lang="en-US" altLang="zh-CN" smtClean="0"/>
              <a:t>12/20/2016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84A4F617-7A30-41D4-AB86-5D833C98E18B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CAA1FA-7B6A-47D2-8D61-F225D71B51FF}" type="datetimeFigureOut">
              <a:t>2016/12/20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B9A179D-2D27-49E2-B022-8EDDA2EFE68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sz="1800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 latinLnBrk="0">
              <a:defRPr lang="zh-CN"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 latinLnBrk="0">
              <a:spcBef>
                <a:spcPts val="1200"/>
              </a:spcBef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（带题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矩形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8" name="矩形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（带图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sz="1800"/>
          </a:p>
        </p:txBody>
      </p:sp>
      <p:sp>
        <p:nvSpPr>
          <p:cNvPr id="11" name="任意多边形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12" name="任意多边形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 latinLnBrk="0">
              <a:defRPr lang="zh-CN"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 latinLnBrk="0"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 latinLnBrk="0">
              <a:buNone/>
              <a:defRPr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6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sz="12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注意：</a:t>
            </a:r>
          </a:p>
          <a:p>
            <a:r>
              <a:rPr 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要更改此幻灯片上的图片，请选择图片并将其删除。然后在占位符中单击图片图标以便插入自己的图片。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sz="1800"/>
          </a:p>
        </p:txBody>
      </p:sp>
      <p:sp>
        <p:nvSpPr>
          <p:cNvPr id="8" name="任意多边形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9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10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 latinLnBrk="0">
              <a:defRPr lang="zh-CN"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705416"/>
            <a:ext cx="4572000" cy="34671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6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16459" y="2705100"/>
            <a:ext cx="4572000" cy="34671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295400" y="1828799"/>
            <a:ext cx="4572000" cy="847725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6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79A3335-6331-4872-A8B7-ECD55539F4D0}" type="datetimeFigureOut">
              <a:rPr lang="en-US" altLang="zh-CN" smtClean="0"/>
              <a:pPr/>
              <a:t>12/20/2016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7F8E3F6-DE14-48B2-B2BC-6FABA9630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教程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占位符 4" descr="动态模糊效果的城市街道" title="示例图片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事件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事件冒泡</a:t>
            </a:r>
            <a:endParaRPr lang="en-US" altLang="zh-CN" dirty="0"/>
          </a:p>
          <a:p>
            <a:pPr marL="274320" lvl="1" indent="0">
              <a:buNone/>
            </a:pPr>
            <a:r>
              <a:rPr lang="zh-CN" altLang="en-US" dirty="0"/>
              <a:t>事件从目标对象开始往上冒泡到最上一级标签依次触发。</a:t>
            </a:r>
            <a:endParaRPr lang="en-US" altLang="zh-CN" dirty="0"/>
          </a:p>
          <a:p>
            <a:pPr marL="342900" indent="-342900"/>
            <a:r>
              <a:rPr lang="zh-CN" altLang="en-US" dirty="0"/>
              <a:t>事件捕获</a:t>
            </a:r>
            <a:endParaRPr lang="en-US" altLang="zh-CN" dirty="0"/>
          </a:p>
          <a:p>
            <a:pPr marL="274320" lvl="1" indent="0">
              <a:buNone/>
            </a:pPr>
            <a:r>
              <a:rPr lang="zh-CN" altLang="en-US" dirty="0"/>
              <a:t>事件从最上一级标签开始以此往下达到目标对象依次触发。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假设一个元素</a:t>
            </a:r>
            <a:r>
              <a:rPr lang="en-US" altLang="zh-CN" sz="1800" dirty="0"/>
              <a:t>div</a:t>
            </a:r>
            <a:r>
              <a:rPr lang="zh-CN" altLang="en-US" sz="1800" dirty="0"/>
              <a:t>，它有一个下级元素</a:t>
            </a:r>
            <a:r>
              <a:rPr lang="en-US" altLang="zh-CN" sz="1800" dirty="0"/>
              <a:t>p</a:t>
            </a:r>
            <a:r>
              <a:rPr lang="zh-CN" altLang="en-US" sz="1800" dirty="0"/>
              <a:t>，两个元素都绑定了</a:t>
            </a:r>
            <a:r>
              <a:rPr lang="en-US" altLang="zh-CN" sz="1800" dirty="0"/>
              <a:t>click</a:t>
            </a:r>
            <a:r>
              <a:rPr lang="zh-CN" altLang="en-US" sz="1800" dirty="0"/>
              <a:t>事件</a:t>
            </a:r>
            <a:br>
              <a:rPr lang="zh-CN" altLang="en-US" sz="1800" dirty="0"/>
            </a:br>
            <a:r>
              <a:rPr lang="en-US" altLang="zh-CN" sz="1800" dirty="0"/>
              <a:t>&lt;div&gt;</a:t>
            </a:r>
            <a:br>
              <a:rPr lang="zh-CN" altLang="en-US" sz="1800" dirty="0"/>
            </a:br>
            <a:r>
              <a:rPr lang="zh-CN" altLang="en-US" sz="1800" dirty="0"/>
              <a:t>　　</a:t>
            </a:r>
            <a:r>
              <a:rPr lang="en-US" altLang="zh-CN" sz="1800" dirty="0"/>
              <a:t>&lt;p&gt;</a:t>
            </a:r>
            <a:r>
              <a:rPr lang="zh-CN" altLang="en-US" sz="1800" dirty="0"/>
              <a:t>元素</a:t>
            </a:r>
            <a:r>
              <a:rPr lang="en-US" altLang="zh-CN" sz="1800" dirty="0"/>
              <a:t>&lt;/p&gt;</a:t>
            </a:r>
            <a:br>
              <a:rPr lang="zh-CN" altLang="en-US" sz="1800" dirty="0"/>
            </a:br>
            <a:r>
              <a:rPr lang="en-US" altLang="zh-CN" sz="1800" dirty="0"/>
              <a:t>&lt;/div&gt;</a:t>
            </a:r>
          </a:p>
          <a:p>
            <a:pPr marL="0" indent="0">
              <a:buNone/>
            </a:pPr>
            <a:r>
              <a:rPr lang="zh-CN" altLang="en-US" dirty="0"/>
              <a:t>当使用事件冒泡时，子级元素先触发，父级元素后触发，即</a:t>
            </a:r>
            <a:r>
              <a:rPr lang="en-US" altLang="zh-CN" dirty="0"/>
              <a:t>p</a:t>
            </a:r>
            <a:r>
              <a:rPr lang="zh-CN" altLang="en-US" dirty="0"/>
              <a:t>先触发，</a:t>
            </a:r>
            <a:r>
              <a:rPr lang="en-US" altLang="zh-CN" dirty="0"/>
              <a:t>div</a:t>
            </a:r>
            <a:r>
              <a:rPr lang="zh-CN" altLang="en-US" dirty="0"/>
              <a:t>后触发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当使用事件捕获时，父级元素先触发，子级元素后触发，即</a:t>
            </a:r>
            <a:r>
              <a:rPr lang="en-US" altLang="zh-CN" dirty="0"/>
              <a:t>div</a:t>
            </a:r>
            <a:r>
              <a:rPr lang="zh-CN" altLang="en-US" dirty="0"/>
              <a:t>先触发，</a:t>
            </a:r>
            <a:r>
              <a:rPr lang="en-US" altLang="zh-CN" dirty="0"/>
              <a:t>p</a:t>
            </a:r>
            <a:r>
              <a:rPr lang="zh-CN" altLang="en-US" dirty="0"/>
              <a:t>后触发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8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获取和设置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1" indent="0">
              <a:buNone/>
            </a:pPr>
            <a:r>
              <a:rPr lang="en-US" altLang="zh-CN" dirty="0" err="1"/>
              <a:t>attr</a:t>
            </a:r>
            <a:r>
              <a:rPr lang="en-US" altLang="zh-CN" dirty="0"/>
              <a:t>()</a:t>
            </a:r>
            <a:r>
              <a:rPr lang="zh-CN" altLang="en-US" dirty="0"/>
              <a:t>方法是</a:t>
            </a:r>
            <a:r>
              <a:rPr lang="en-US" altLang="zh-CN" dirty="0"/>
              <a:t>jQuery</a:t>
            </a:r>
            <a:r>
              <a:rPr lang="zh-CN" altLang="en-US" dirty="0"/>
              <a:t>中用于</a:t>
            </a:r>
            <a:r>
              <a:rPr lang="en-US" altLang="zh-CN" dirty="0"/>
              <a:t>HTML</a:t>
            </a:r>
            <a:r>
              <a:rPr lang="zh-CN" altLang="en-US" dirty="0"/>
              <a:t>属性的</a:t>
            </a:r>
            <a:r>
              <a:rPr lang="en-US" altLang="zh-CN" dirty="0"/>
              <a:t>getter/setter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$(“form</a:t>
            </a:r>
            <a:r>
              <a:rPr lang="zh-CN" altLang="en-US" dirty="0"/>
              <a:t>“</a:t>
            </a:r>
            <a:r>
              <a:rPr lang="en-US" altLang="zh-CN" dirty="0"/>
              <a:t>).</a:t>
            </a:r>
            <a:r>
              <a:rPr lang="en-US" altLang="zh-CN" dirty="0" err="1"/>
              <a:t>attr</a:t>
            </a:r>
            <a:r>
              <a:rPr lang="en-US" altLang="zh-CN" dirty="0"/>
              <a:t>(“action”);                    //</a:t>
            </a:r>
            <a:r>
              <a:rPr lang="zh-CN" altLang="en-US" dirty="0"/>
              <a:t>获取第一个</a:t>
            </a:r>
            <a:r>
              <a:rPr lang="en-US" altLang="zh-CN" dirty="0"/>
              <a:t>form</a:t>
            </a:r>
            <a:r>
              <a:rPr lang="zh-CN" altLang="en-US" dirty="0"/>
              <a:t>元素的</a:t>
            </a:r>
            <a:r>
              <a:rPr lang="en-US" altLang="zh-CN" dirty="0"/>
              <a:t>action</a:t>
            </a:r>
          </a:p>
          <a:p>
            <a:pPr marL="274320" lvl="1" indent="0">
              <a:buNone/>
            </a:pPr>
            <a:r>
              <a:rPr lang="en-US" altLang="zh-CN" dirty="0"/>
              <a:t>$(“#icon”).</a:t>
            </a:r>
            <a:r>
              <a:rPr lang="en-US" altLang="zh-CN" dirty="0" err="1"/>
              <a:t>attr</a:t>
            </a:r>
            <a:r>
              <a:rPr lang="en-US" altLang="zh-CN" dirty="0"/>
              <a:t>(“</a:t>
            </a:r>
            <a:r>
              <a:rPr lang="en-US" altLang="zh-CN" dirty="0" err="1"/>
              <a:t>src</a:t>
            </a:r>
            <a:r>
              <a:rPr lang="en-US" altLang="zh-CN" dirty="0"/>
              <a:t>”, ”icon.gif”);       //</a:t>
            </a:r>
            <a:r>
              <a:rPr lang="zh-CN" altLang="en-US" dirty="0"/>
              <a:t>设置</a:t>
            </a:r>
            <a:r>
              <a:rPr lang="en-US" altLang="zh-CN" dirty="0" err="1"/>
              <a:t>src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$(“#banner”).</a:t>
            </a:r>
            <a:r>
              <a:rPr lang="en-US" altLang="zh-CN" dirty="0" err="1"/>
              <a:t>attr</a:t>
            </a:r>
            <a:r>
              <a:rPr lang="en-US" altLang="zh-CN" dirty="0"/>
              <a:t>({</a:t>
            </a:r>
            <a:r>
              <a:rPr lang="en-US" altLang="zh-CN" dirty="0" err="1"/>
              <a:t>src</a:t>
            </a:r>
            <a:r>
              <a:rPr lang="en-US" altLang="zh-CN" dirty="0"/>
              <a:t>: ”icon.gif”,</a:t>
            </a:r>
          </a:p>
          <a:p>
            <a:pPr marL="274320" lvl="1" indent="0">
              <a:buNone/>
            </a:pPr>
            <a:r>
              <a:rPr lang="en-US" altLang="zh-CN" dirty="0"/>
              <a:t>                              alt: “Advertisement”,</a:t>
            </a:r>
          </a:p>
          <a:p>
            <a:pPr marL="274320" lvl="1" indent="0">
              <a:buNone/>
            </a:pPr>
            <a:r>
              <a:rPr lang="en-US" altLang="zh-CN" dirty="0"/>
              <a:t>                              width: 720, height: 64});       //</a:t>
            </a:r>
            <a:r>
              <a:rPr lang="zh-CN" altLang="en-US" dirty="0"/>
              <a:t>一次性设置</a:t>
            </a:r>
            <a:r>
              <a:rPr lang="en-US" altLang="zh-CN" dirty="0"/>
              <a:t>4</a:t>
            </a:r>
            <a:r>
              <a:rPr lang="zh-CN" altLang="en-US" dirty="0"/>
              <a:t>个属性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$(“a”).</a:t>
            </a:r>
            <a:r>
              <a:rPr lang="en-US" altLang="zh-CN" dirty="0" err="1"/>
              <a:t>attr</a:t>
            </a:r>
            <a:r>
              <a:rPr lang="en-US" altLang="zh-CN" dirty="0"/>
              <a:t>(“target”, ”_blank”);            //</a:t>
            </a:r>
            <a:r>
              <a:rPr lang="zh-CN" altLang="en-US" dirty="0"/>
              <a:t>使所有链接在新窗口中打开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1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获取和设置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1" indent="0">
              <a:buNone/>
            </a:pPr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en-US" dirty="0"/>
              <a:t>方法作用于元素的</a:t>
            </a:r>
            <a:r>
              <a:rPr lang="en-US" altLang="zh-CN" dirty="0"/>
              <a:t>CSS</a:t>
            </a:r>
            <a:r>
              <a:rPr lang="zh-CN" altLang="en-US" dirty="0"/>
              <a:t>样式，而不是元素的</a:t>
            </a:r>
            <a:r>
              <a:rPr lang="en-US" altLang="zh-CN" dirty="0"/>
              <a:t>HTML</a:t>
            </a:r>
            <a:r>
              <a:rPr lang="zh-CN" altLang="en-US" dirty="0"/>
              <a:t>属性，在获取样式值时，</a:t>
            </a:r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en-US" dirty="0"/>
              <a:t>返回的是元素的当前样式，返回值可能来自</a:t>
            </a:r>
            <a:r>
              <a:rPr lang="en-US" altLang="zh-CN" dirty="0"/>
              <a:t>style</a:t>
            </a:r>
            <a:r>
              <a:rPr lang="zh-CN" altLang="en-US" dirty="0"/>
              <a:t>属性也可能来自样式表。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</a:t>
            </a:r>
            <a:r>
              <a:rPr lang="zh-CN" altLang="en-US" dirty="0"/>
              <a:t>“</a:t>
            </a:r>
            <a:r>
              <a:rPr lang="en-US" altLang="zh-CN" dirty="0"/>
              <a:t>h1</a:t>
            </a:r>
            <a:r>
              <a:rPr lang="zh-CN" altLang="en-US" dirty="0"/>
              <a:t>”</a:t>
            </a:r>
            <a:r>
              <a:rPr lang="en-US" altLang="zh-CN" dirty="0"/>
              <a:t>).</a:t>
            </a:r>
            <a:r>
              <a:rPr lang="en-US" altLang="zh-CN" dirty="0" err="1"/>
              <a:t>css</a:t>
            </a:r>
            <a:r>
              <a:rPr lang="en-US" altLang="zh-CN" dirty="0"/>
              <a:t>(“font-weight”);                    //</a:t>
            </a:r>
            <a:r>
              <a:rPr lang="zh-CN" altLang="en-US" dirty="0"/>
              <a:t>获取第一个</a:t>
            </a:r>
            <a:r>
              <a:rPr lang="en-US" altLang="zh-CN" dirty="0"/>
              <a:t>h1</a:t>
            </a:r>
            <a:r>
              <a:rPr lang="zh-CN" altLang="en-US" dirty="0"/>
              <a:t>的字体重量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$(“h1”).</a:t>
            </a:r>
            <a:r>
              <a:rPr lang="en-US" altLang="zh-CN" dirty="0" err="1"/>
              <a:t>css</a:t>
            </a:r>
            <a:r>
              <a:rPr lang="en-US" altLang="zh-CN" dirty="0"/>
              <a:t>(“border”, ”solid 1px red”);       </a:t>
            </a:r>
          </a:p>
          <a:p>
            <a:pPr marL="274320" lvl="1" indent="0">
              <a:buNone/>
            </a:pPr>
            <a:r>
              <a:rPr lang="en-US" altLang="zh-CN" dirty="0"/>
              <a:t>$(“h1”).</a:t>
            </a:r>
            <a:r>
              <a:rPr lang="en-US" altLang="zh-CN" dirty="0" err="1"/>
              <a:t>css</a:t>
            </a:r>
            <a:r>
              <a:rPr lang="en-US" altLang="zh-CN" dirty="0"/>
              <a:t>({</a:t>
            </a:r>
            <a:r>
              <a:rPr lang="en-US" altLang="zh-CN" dirty="0" err="1"/>
              <a:t>backgroudColor</a:t>
            </a:r>
            <a:r>
              <a:rPr lang="en-US" altLang="zh-CN" dirty="0"/>
              <a:t>: “black”,</a:t>
            </a:r>
          </a:p>
          <a:p>
            <a:pPr marL="274320" lvl="1" indent="0">
              <a:buNone/>
            </a:pPr>
            <a:r>
              <a:rPr lang="en-US" altLang="zh-CN" dirty="0"/>
              <a:t>                   </a:t>
            </a:r>
            <a:r>
              <a:rPr lang="en-US" altLang="zh-CN" dirty="0" err="1"/>
              <a:t>textColor</a:t>
            </a:r>
            <a:r>
              <a:rPr lang="en-US" altLang="zh-CN" dirty="0"/>
              <a:t>: “white”,</a:t>
            </a:r>
          </a:p>
          <a:p>
            <a:pPr marL="274320" lvl="1" indent="0">
              <a:buNone/>
            </a:pPr>
            <a:r>
              <a:rPr lang="en-US" altLang="zh-CN" dirty="0"/>
              <a:t>                   width: 720, </a:t>
            </a:r>
          </a:p>
          <a:p>
            <a:pPr marL="274320" lvl="1" indent="0">
              <a:buNone/>
            </a:pPr>
            <a:r>
              <a:rPr lang="en-US" altLang="zh-CN" dirty="0"/>
              <a:t>                   height: 64});                     //</a:t>
            </a:r>
            <a:r>
              <a:rPr lang="zh-CN" altLang="en-US" dirty="0"/>
              <a:t>一次性设置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 err="1"/>
              <a:t>css</a:t>
            </a:r>
            <a:r>
              <a:rPr lang="zh-CN" altLang="en-US" dirty="0"/>
              <a:t>样式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8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获取和设置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1" indent="0">
              <a:buNone/>
            </a:pPr>
            <a:r>
              <a:rPr lang="en-US" altLang="zh-CN" dirty="0" err="1"/>
              <a:t>addClass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removeClass</a:t>
            </a:r>
            <a:r>
              <a:rPr lang="en-US" altLang="zh-CN" dirty="0"/>
              <a:t>()</a:t>
            </a:r>
            <a:r>
              <a:rPr lang="zh-CN" altLang="en-US" dirty="0"/>
              <a:t>用来从选中的元素中添加和删除类，</a:t>
            </a:r>
            <a:r>
              <a:rPr lang="en-US" altLang="zh-CN" dirty="0" err="1"/>
              <a:t>troggleClass</a:t>
            </a:r>
            <a:r>
              <a:rPr lang="en-US" altLang="zh-CN" dirty="0"/>
              <a:t>()</a:t>
            </a:r>
            <a:r>
              <a:rPr lang="zh-CN" altLang="en-US" dirty="0"/>
              <a:t>的用途是，当元素还没有某些类时，给元素添加这些类，反之，则删除。</a:t>
            </a:r>
            <a:r>
              <a:rPr lang="en-US" altLang="zh-CN" dirty="0" err="1"/>
              <a:t>hasClass</a:t>
            </a:r>
            <a:r>
              <a:rPr lang="en-US" altLang="zh-CN" dirty="0"/>
              <a:t>()</a:t>
            </a:r>
            <a:r>
              <a:rPr lang="zh-CN" altLang="en-US" dirty="0"/>
              <a:t>用来判断某类是否存在。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</a:t>
            </a:r>
            <a:r>
              <a:rPr lang="zh-CN" altLang="en-US" dirty="0"/>
              <a:t>“</a:t>
            </a:r>
            <a:r>
              <a:rPr lang="en-US" altLang="zh-CN" dirty="0"/>
              <a:t>h1</a:t>
            </a:r>
            <a:r>
              <a:rPr lang="zh-CN" altLang="en-US" dirty="0"/>
              <a:t>”</a:t>
            </a:r>
            <a:r>
              <a:rPr lang="en-US" altLang="zh-CN" dirty="0"/>
              <a:t>).</a:t>
            </a:r>
            <a:r>
              <a:rPr lang="en-US" altLang="zh-CN" dirty="0" err="1"/>
              <a:t>addClass</a:t>
            </a:r>
            <a:r>
              <a:rPr lang="en-US" altLang="zh-CN" dirty="0"/>
              <a:t>(“</a:t>
            </a:r>
            <a:r>
              <a:rPr lang="en-US" altLang="zh-CN" dirty="0" err="1"/>
              <a:t>hilite</a:t>
            </a:r>
            <a:r>
              <a:rPr lang="en-US" altLang="zh-CN" dirty="0"/>
              <a:t>”);                    //</a:t>
            </a:r>
            <a:r>
              <a:rPr lang="zh-CN" altLang="en-US" dirty="0"/>
              <a:t>给所有的</a:t>
            </a:r>
            <a:r>
              <a:rPr lang="en-US" altLang="zh-CN" dirty="0"/>
              <a:t>h1</a:t>
            </a:r>
            <a:r>
              <a:rPr lang="zh-CN" altLang="en-US" dirty="0"/>
              <a:t>元素添加一个类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</a:t>
            </a:r>
            <a:r>
              <a:rPr lang="zh-CN" altLang="en-US" dirty="0"/>
              <a:t>“</a:t>
            </a:r>
            <a:r>
              <a:rPr lang="en-US" altLang="zh-CN" dirty="0"/>
              <a:t>h1</a:t>
            </a:r>
            <a:r>
              <a:rPr lang="zh-CN" altLang="en-US" dirty="0"/>
              <a:t>”</a:t>
            </a:r>
            <a:r>
              <a:rPr lang="en-US" altLang="zh-CN" dirty="0"/>
              <a:t>).</a:t>
            </a:r>
            <a:r>
              <a:rPr lang="en-US" altLang="zh-CN" dirty="0" err="1"/>
              <a:t>removeClass</a:t>
            </a:r>
            <a:r>
              <a:rPr lang="en-US" altLang="zh-CN" dirty="0"/>
              <a:t>(“</a:t>
            </a:r>
            <a:r>
              <a:rPr lang="en-US" altLang="zh-CN" dirty="0" err="1"/>
              <a:t>hilite</a:t>
            </a:r>
            <a:r>
              <a:rPr lang="en-US" altLang="zh-CN" dirty="0"/>
              <a:t>”);              //</a:t>
            </a:r>
            <a:r>
              <a:rPr lang="zh-CN" altLang="en-US" dirty="0"/>
              <a:t>从所有的</a:t>
            </a:r>
            <a:r>
              <a:rPr lang="en-US" altLang="zh-CN" dirty="0"/>
              <a:t>h1</a:t>
            </a:r>
            <a:r>
              <a:rPr lang="zh-CN" altLang="en-US" dirty="0"/>
              <a:t>元素删除一个类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$(“h1”).</a:t>
            </a:r>
            <a:r>
              <a:rPr lang="en-US" altLang="zh-CN" dirty="0" err="1"/>
              <a:t>troggleClass</a:t>
            </a:r>
            <a:r>
              <a:rPr lang="en-US" altLang="zh-CN" dirty="0"/>
              <a:t>(“big bold”);        //</a:t>
            </a:r>
            <a:r>
              <a:rPr lang="zh-CN" altLang="en-US" dirty="0"/>
              <a:t>一次性切换两个类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$(“h1”).</a:t>
            </a:r>
            <a:r>
              <a:rPr lang="en-US" altLang="zh-CN" dirty="0" err="1"/>
              <a:t>troggleClass</a:t>
            </a:r>
            <a:r>
              <a:rPr lang="en-US" altLang="zh-CN" dirty="0"/>
              <a:t>(“big”</a:t>
            </a:r>
            <a:r>
              <a:rPr lang="zh-CN" altLang="en-US" dirty="0"/>
              <a:t>，</a:t>
            </a:r>
            <a:r>
              <a:rPr lang="en-US" altLang="zh-CN" dirty="0"/>
              <a:t>true);       //</a:t>
            </a:r>
            <a:r>
              <a:rPr lang="zh-CN" altLang="en-US" dirty="0"/>
              <a:t>作用类似</a:t>
            </a:r>
            <a:r>
              <a:rPr lang="en-US" altLang="zh-CN" dirty="0" err="1"/>
              <a:t>addClass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$(“h1”).</a:t>
            </a:r>
            <a:r>
              <a:rPr lang="en-US" altLang="zh-CN" dirty="0" err="1"/>
              <a:t>troggleClass</a:t>
            </a:r>
            <a:r>
              <a:rPr lang="en-US" altLang="zh-CN" dirty="0"/>
              <a:t>(“big”</a:t>
            </a:r>
            <a:r>
              <a:rPr lang="zh-CN" altLang="en-US" dirty="0"/>
              <a:t>，</a:t>
            </a:r>
            <a:r>
              <a:rPr lang="en-US" altLang="zh-CN" dirty="0"/>
              <a:t>false);       //</a:t>
            </a:r>
            <a:r>
              <a:rPr lang="zh-CN" altLang="en-US" dirty="0"/>
              <a:t>作用类似</a:t>
            </a:r>
            <a:r>
              <a:rPr lang="en-US" altLang="zh-CN" dirty="0" err="1"/>
              <a:t>removeClass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167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获取和设置</a:t>
            </a:r>
            <a:r>
              <a:rPr lang="en-US" altLang="zh-CN" dirty="0"/>
              <a:t>HTML</a:t>
            </a:r>
            <a:r>
              <a:rPr lang="zh-CN" altLang="en-US" dirty="0"/>
              <a:t>表单值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1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()</a:t>
            </a:r>
            <a:r>
              <a:rPr lang="zh-CN" altLang="en-US" dirty="0"/>
              <a:t>方法用来设置和获取</a:t>
            </a:r>
            <a:r>
              <a:rPr lang="en-US" altLang="zh-CN" dirty="0"/>
              <a:t>HTML</a:t>
            </a:r>
            <a:r>
              <a:rPr lang="zh-CN" altLang="en-US" dirty="0"/>
              <a:t>表单元素的</a:t>
            </a:r>
            <a:r>
              <a:rPr lang="en-US" altLang="zh-CN" dirty="0"/>
              <a:t>value</a:t>
            </a:r>
            <a:r>
              <a:rPr lang="zh-CN" altLang="en-US" dirty="0"/>
              <a:t>属性，还可以设置复选框、单选按钮以及</a:t>
            </a:r>
            <a:r>
              <a:rPr lang="en-US" altLang="zh-CN" dirty="0"/>
              <a:t>&lt;select&gt;</a:t>
            </a:r>
            <a:r>
              <a:rPr lang="zh-CN" altLang="en-US" dirty="0"/>
              <a:t>元素的选中状态。</a:t>
            </a:r>
            <a:endParaRPr lang="en-US" altLang="zh-CN" dirty="0"/>
          </a:p>
          <a:p>
            <a:r>
              <a:rPr lang="zh-CN" altLang="en-US" dirty="0"/>
              <a:t>设置和获取元素内容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text()</a:t>
            </a:r>
            <a:r>
              <a:rPr lang="zh-CN" altLang="en-US" dirty="0"/>
              <a:t>和</a:t>
            </a:r>
            <a:r>
              <a:rPr lang="en-US" altLang="zh-CN" dirty="0"/>
              <a:t>html()</a:t>
            </a:r>
            <a:r>
              <a:rPr lang="zh-CN" altLang="en-US" dirty="0"/>
              <a:t>方法用来获取和设置元素的纯文本或</a:t>
            </a:r>
            <a:r>
              <a:rPr lang="en-US" altLang="zh-CN" dirty="0"/>
              <a:t>HTML</a:t>
            </a:r>
            <a:r>
              <a:rPr lang="zh-CN" altLang="en-US" dirty="0"/>
              <a:t>内容。当不带参数调用时，</a:t>
            </a:r>
            <a:r>
              <a:rPr lang="en-US" altLang="zh-CN" dirty="0"/>
              <a:t>text()</a:t>
            </a:r>
            <a:r>
              <a:rPr lang="zh-CN" altLang="en-US" dirty="0"/>
              <a:t>返回所有匹配元素的所有子孙文本节点的纯文本内容，</a:t>
            </a:r>
            <a:r>
              <a:rPr lang="en-US" altLang="zh-CN" dirty="0"/>
              <a:t>html()</a:t>
            </a:r>
            <a:r>
              <a:rPr lang="zh-CN" altLang="en-US" dirty="0"/>
              <a:t>会返回第一个匹配元素的</a:t>
            </a:r>
            <a:r>
              <a:rPr lang="en-US" altLang="zh-CN" dirty="0"/>
              <a:t>HTML</a:t>
            </a:r>
            <a:r>
              <a:rPr lang="zh-CN" altLang="en-US" dirty="0"/>
              <a:t>内容。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85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修改文档结构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插入和替换元素</a:t>
            </a:r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zh-CN" altLang="en-US" dirty="0"/>
              <a:t>在目标元素的结尾处插入内容                                    </a:t>
            </a:r>
            <a:r>
              <a:rPr lang="en-US" altLang="zh-CN" dirty="0"/>
              <a:t>append()</a:t>
            </a:r>
          </a:p>
          <a:p>
            <a:pPr marL="274320" lvl="1" indent="0">
              <a:buNone/>
            </a:pPr>
            <a:r>
              <a:rPr lang="zh-CN" altLang="en-US" dirty="0"/>
              <a:t>在目标元素的起始处插入内容                                    </a:t>
            </a:r>
            <a:r>
              <a:rPr lang="en-US" altLang="zh-CN" dirty="0"/>
              <a:t>prepend()</a:t>
            </a:r>
          </a:p>
          <a:p>
            <a:pPr marL="274320" lvl="1" indent="0">
              <a:buNone/>
            </a:pPr>
            <a:r>
              <a:rPr lang="zh-CN" altLang="en-US" dirty="0"/>
              <a:t>在目标元素的后面插入内容                                        </a:t>
            </a:r>
            <a:r>
              <a:rPr lang="en-US" altLang="zh-CN" dirty="0"/>
              <a:t>after()</a:t>
            </a:r>
          </a:p>
          <a:p>
            <a:pPr marL="274320" lvl="1" indent="0">
              <a:buNone/>
            </a:pPr>
            <a:r>
              <a:rPr lang="zh-CN" altLang="en-US" dirty="0"/>
              <a:t>在目标元素的前面插入内容                                        </a:t>
            </a:r>
            <a:r>
              <a:rPr lang="en-US" altLang="zh-CN" dirty="0"/>
              <a:t>before() </a:t>
            </a:r>
          </a:p>
          <a:p>
            <a:pPr marL="274320" lvl="1" indent="0">
              <a:buNone/>
            </a:pPr>
            <a:r>
              <a:rPr lang="zh-CN" altLang="en-US" dirty="0"/>
              <a:t>将目标元素替换为内容                                               </a:t>
            </a:r>
            <a:r>
              <a:rPr lang="en-US" altLang="zh-CN" dirty="0" err="1"/>
              <a:t>replaceWith</a:t>
            </a:r>
            <a:r>
              <a:rPr lang="en-US" altLang="zh-CN" dirty="0"/>
              <a:t>()   </a:t>
            </a:r>
          </a:p>
          <a:p>
            <a:pPr marL="274320" lvl="1" indent="0">
              <a:buNone/>
            </a:pPr>
            <a:r>
              <a:rPr lang="en-US" altLang="zh-CN" dirty="0"/>
              <a:t>          </a:t>
            </a:r>
          </a:p>
          <a:p>
            <a:pPr marL="274320" lvl="1" indent="0">
              <a:buNone/>
            </a:pPr>
            <a:r>
              <a:rPr lang="zh-CN" altLang="en-US" dirty="0"/>
              <a:t>将目标元素插入到某元素结尾处                                 </a:t>
            </a:r>
            <a:r>
              <a:rPr lang="en-US" altLang="zh-CN" dirty="0" err="1"/>
              <a:t>appendTo</a:t>
            </a:r>
            <a:r>
              <a:rPr lang="en-US" altLang="zh-CN" dirty="0"/>
              <a:t>()</a:t>
            </a:r>
          </a:p>
          <a:p>
            <a:pPr marL="274320" lvl="1" indent="0">
              <a:buNone/>
            </a:pPr>
            <a:r>
              <a:rPr lang="zh-CN" altLang="en-US" dirty="0"/>
              <a:t>将目标元素插入到某元素起始处                                 </a:t>
            </a:r>
            <a:r>
              <a:rPr lang="en-US" altLang="zh-CN" dirty="0" err="1"/>
              <a:t>prependTo</a:t>
            </a:r>
            <a:r>
              <a:rPr lang="en-US" altLang="zh-CN" dirty="0"/>
              <a:t>()</a:t>
            </a:r>
          </a:p>
          <a:p>
            <a:pPr marL="274320" lvl="1" indent="0">
              <a:buNone/>
            </a:pPr>
            <a:r>
              <a:rPr lang="zh-CN" altLang="en-US" dirty="0"/>
              <a:t>将目标元素插入到某元素的后面                                 </a:t>
            </a:r>
            <a:r>
              <a:rPr lang="en-US" altLang="zh-CN" dirty="0" err="1"/>
              <a:t>insertAfter</a:t>
            </a:r>
            <a:r>
              <a:rPr lang="en-US" altLang="zh-CN" dirty="0"/>
              <a:t>()</a:t>
            </a:r>
          </a:p>
          <a:p>
            <a:pPr marL="274320" lvl="1" indent="0">
              <a:buNone/>
            </a:pPr>
            <a:r>
              <a:rPr lang="zh-CN" altLang="en-US" dirty="0"/>
              <a:t>将目标元素插入到某元素的前面                                 </a:t>
            </a:r>
            <a:r>
              <a:rPr lang="en-US" altLang="zh-CN" dirty="0" err="1"/>
              <a:t>insertBefore</a:t>
            </a:r>
            <a:r>
              <a:rPr lang="en-US" altLang="zh-CN" dirty="0"/>
              <a:t>()</a:t>
            </a:r>
          </a:p>
          <a:p>
            <a:pPr marL="274320" lvl="1" indent="0">
              <a:buNone/>
            </a:pPr>
            <a:r>
              <a:rPr lang="zh-CN" altLang="en-US" dirty="0"/>
              <a:t>将匹配的元素替换掉所有</a:t>
            </a:r>
            <a:r>
              <a:rPr lang="en-US" altLang="zh-CN" dirty="0"/>
              <a:t>selector</a:t>
            </a:r>
            <a:r>
              <a:rPr lang="zh-CN" altLang="en-US" dirty="0"/>
              <a:t>匹配到的元素          </a:t>
            </a:r>
            <a:r>
              <a:rPr lang="en-US" altLang="zh-CN" dirty="0" err="1"/>
              <a:t>replaceAll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044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修改文档结构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复制元素</a:t>
            </a:r>
          </a:p>
          <a:p>
            <a:pPr marL="274320" lvl="1" indent="0">
              <a:buNone/>
            </a:pPr>
            <a:r>
              <a:rPr lang="en-US" altLang="zh-CN" dirty="0"/>
              <a:t>clone()</a:t>
            </a:r>
            <a:r>
              <a:rPr lang="zh-CN" altLang="en-US" dirty="0"/>
              <a:t>方法创建并返回每一个选中的元素（包含元素所有子孙）的一个副本。</a:t>
            </a:r>
            <a:endParaRPr lang="en-US" altLang="zh-CN" dirty="0"/>
          </a:p>
          <a:p>
            <a:r>
              <a:rPr lang="zh-CN" altLang="en-US" dirty="0"/>
              <a:t>包装元素</a:t>
            </a:r>
            <a:endParaRPr lang="en-US" altLang="zh-CN" dirty="0"/>
          </a:p>
          <a:p>
            <a:pPr lvl="1"/>
            <a:r>
              <a:rPr lang="en-US" altLang="zh-CN" dirty="0"/>
              <a:t>wrap()</a:t>
            </a:r>
            <a:r>
              <a:rPr lang="zh-CN" altLang="en-US" dirty="0"/>
              <a:t>包装每一个选中元素</a:t>
            </a:r>
            <a:endParaRPr lang="en-US" altLang="zh-CN" dirty="0"/>
          </a:p>
          <a:p>
            <a:pPr lvl="1"/>
            <a:r>
              <a:rPr lang="en-US" altLang="zh-CN" dirty="0" err="1"/>
              <a:t>wrapInner</a:t>
            </a:r>
            <a:r>
              <a:rPr lang="en-US" altLang="zh-CN" dirty="0"/>
              <a:t>()</a:t>
            </a:r>
            <a:r>
              <a:rPr lang="zh-CN" altLang="en-US" dirty="0"/>
              <a:t>包装每一个选中元素的内容</a:t>
            </a:r>
            <a:endParaRPr lang="en-US" altLang="zh-CN" dirty="0"/>
          </a:p>
          <a:p>
            <a:pPr lvl="1"/>
            <a:r>
              <a:rPr lang="en-US" altLang="zh-CN" dirty="0" err="1"/>
              <a:t>wrapAll</a:t>
            </a:r>
            <a:r>
              <a:rPr lang="en-US" altLang="zh-CN" dirty="0"/>
              <a:t>()</a:t>
            </a:r>
            <a:r>
              <a:rPr lang="zh-CN" altLang="en-US" dirty="0"/>
              <a:t>将选中元素作为一组来包装</a:t>
            </a:r>
          </a:p>
          <a:p>
            <a:r>
              <a:rPr lang="zh-CN" altLang="en-US" dirty="0"/>
              <a:t>删除元素</a:t>
            </a:r>
          </a:p>
          <a:p>
            <a:pPr marL="274320" lvl="1" indent="0">
              <a:buNone/>
            </a:pPr>
            <a:r>
              <a:rPr lang="en-US" altLang="zh-CN" dirty="0"/>
              <a:t>empty()</a:t>
            </a:r>
            <a:r>
              <a:rPr lang="zh-CN" altLang="en-US" dirty="0"/>
              <a:t>方法会删除每个选中元素的所有子节点（包括文本节点）。但不会修改元素自身。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remove()</a:t>
            </a:r>
            <a:r>
              <a:rPr lang="zh-CN" altLang="en-US" dirty="0"/>
              <a:t>方法会从文档中移除选中元素（以及所有元素的内容）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417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 jQuery Ajax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jQuery.ajax</a:t>
            </a:r>
            <a:r>
              <a:rPr lang="en-US" altLang="zh-CN" dirty="0"/>
              <a:t>()</a:t>
            </a:r>
            <a:r>
              <a:rPr lang="zh-CN" altLang="en-US" dirty="0"/>
              <a:t>仅接受一个参数：一个选项对象，该对象的属性指定</a:t>
            </a:r>
            <a:r>
              <a:rPr lang="en-US" altLang="zh-CN" dirty="0"/>
              <a:t>Ajax</a:t>
            </a:r>
            <a:r>
              <a:rPr lang="zh-CN" altLang="en-US" dirty="0"/>
              <a:t>请求如何执行的很多细节。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1" indent="0">
              <a:buNone/>
            </a:pPr>
            <a:r>
              <a:rPr lang="en-US" altLang="zh-CN" dirty="0" err="1"/>
              <a:t>jQuery.ajax</a:t>
            </a:r>
            <a:r>
              <a:rPr lang="en-US" altLang="zh-CN" dirty="0"/>
              <a:t>({</a:t>
            </a:r>
          </a:p>
          <a:p>
            <a:pPr marL="274320" lvl="1" indent="0">
              <a:buNone/>
            </a:pPr>
            <a:r>
              <a:rPr lang="en-US" altLang="zh-CN" dirty="0"/>
              <a:t>     type: “GET”,                      //HTTP</a:t>
            </a:r>
            <a:r>
              <a:rPr lang="zh-CN" altLang="en-US" dirty="0"/>
              <a:t>请求方法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url: </a:t>
            </a:r>
            <a:r>
              <a:rPr lang="en-US" altLang="zh-CN" dirty="0" err="1"/>
              <a:t>url</a:t>
            </a:r>
            <a:r>
              <a:rPr lang="en-US" altLang="zh-CN" dirty="0"/>
              <a:t>,                             //</a:t>
            </a:r>
            <a:r>
              <a:rPr lang="zh-CN" altLang="en-US" dirty="0"/>
              <a:t>要获取数据的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data: null,                        //</a:t>
            </a:r>
            <a:r>
              <a:rPr lang="zh-CN" altLang="en-US" dirty="0"/>
              <a:t>不给</a:t>
            </a:r>
            <a:r>
              <a:rPr lang="en-US" altLang="zh-CN" dirty="0" err="1"/>
              <a:t>url</a:t>
            </a:r>
            <a:r>
              <a:rPr lang="zh-CN" altLang="en-US" dirty="0"/>
              <a:t>添加任何数据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datatype: “script”,            //</a:t>
            </a:r>
            <a:r>
              <a:rPr lang="zh-CN" altLang="en-US" dirty="0"/>
              <a:t>一旦获取到数据，立刻当作脚本执行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success: callback             //</a:t>
            </a:r>
            <a:r>
              <a:rPr lang="zh-CN" altLang="en-US" dirty="0"/>
              <a:t>完成时调用该函数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});</a:t>
            </a:r>
          </a:p>
          <a:p>
            <a:pPr marL="27432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</a:t>
            </a:r>
            <a:r>
              <a:rPr lang="en-US" altLang="zh-CN" dirty="0"/>
              <a:t>ajax</a:t>
            </a:r>
            <a:r>
              <a:rPr lang="zh-CN" altLang="en-US" dirty="0"/>
              <a:t>请求不能提交图片信息，只能用到</a:t>
            </a:r>
            <a:r>
              <a:rPr lang="en-US" altLang="zh-CN" dirty="0" err="1"/>
              <a:t>jquery</a:t>
            </a:r>
            <a:r>
              <a:rPr lang="en-US" altLang="zh-CN" dirty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27872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 jQuery Ajax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jQuery.ajax</a:t>
            </a:r>
            <a:r>
              <a:rPr lang="en-US" altLang="zh-CN" dirty="0"/>
              <a:t>()</a:t>
            </a:r>
            <a:r>
              <a:rPr lang="zh-CN" altLang="en-US" dirty="0"/>
              <a:t>中最常用选项：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Type</a:t>
            </a:r>
          </a:p>
          <a:p>
            <a:pPr marL="548640" lvl="2" indent="0">
              <a:buNone/>
            </a:pPr>
            <a:r>
              <a:rPr lang="zh-CN" altLang="en-US" dirty="0"/>
              <a:t>指定</a:t>
            </a:r>
            <a:r>
              <a:rPr lang="en-US" altLang="zh-CN" dirty="0"/>
              <a:t>HTTP</a:t>
            </a:r>
            <a:r>
              <a:rPr lang="zh-CN" altLang="en-US" dirty="0"/>
              <a:t>的请求方法，“</a:t>
            </a:r>
            <a:r>
              <a:rPr lang="en-US" altLang="zh-CN" dirty="0"/>
              <a:t>GET</a:t>
            </a:r>
            <a:r>
              <a:rPr lang="zh-CN" altLang="en-US" dirty="0"/>
              <a:t>”，</a:t>
            </a:r>
            <a:r>
              <a:rPr lang="en-US" altLang="zh-CN" dirty="0"/>
              <a:t>”POST”</a:t>
            </a:r>
            <a:r>
              <a:rPr lang="zh-CN" altLang="en-US" dirty="0"/>
              <a:t>，“</a:t>
            </a:r>
            <a:r>
              <a:rPr lang="en-US" altLang="zh-CN" dirty="0"/>
              <a:t>DELETE</a:t>
            </a:r>
            <a:r>
              <a:rPr lang="zh-CN" altLang="en-US" dirty="0"/>
              <a:t>”，“</a:t>
            </a:r>
            <a:r>
              <a:rPr lang="en-US" altLang="zh-CN" dirty="0"/>
              <a:t>PUSH</a:t>
            </a:r>
            <a:r>
              <a:rPr lang="zh-CN" altLang="en-US" dirty="0"/>
              <a:t>”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 err="1"/>
              <a:t>url</a:t>
            </a:r>
            <a:endParaRPr lang="en-US" altLang="zh-CN" dirty="0"/>
          </a:p>
          <a:p>
            <a:pPr marL="548640" lvl="2" indent="0">
              <a:buNone/>
            </a:pPr>
            <a:r>
              <a:rPr lang="zh-CN" altLang="en-US" dirty="0"/>
              <a:t>要获取的</a:t>
            </a:r>
            <a:r>
              <a:rPr lang="en-US" altLang="zh-CN" dirty="0"/>
              <a:t>URL</a:t>
            </a:r>
            <a:r>
              <a:rPr lang="zh-CN" altLang="en-US" dirty="0"/>
              <a:t>，对于</a:t>
            </a:r>
            <a:r>
              <a:rPr lang="en-US" altLang="zh-CN" dirty="0"/>
              <a:t>GET</a:t>
            </a:r>
            <a:r>
              <a:rPr lang="zh-CN" altLang="en-US" dirty="0"/>
              <a:t>请求，</a:t>
            </a:r>
            <a:r>
              <a:rPr lang="en-US" altLang="zh-CN" dirty="0"/>
              <a:t>data</a:t>
            </a:r>
            <a:r>
              <a:rPr lang="zh-CN" altLang="en-US" dirty="0"/>
              <a:t>选项会添加到该</a:t>
            </a:r>
            <a:r>
              <a:rPr lang="en-US" altLang="zh-CN" dirty="0"/>
              <a:t>URL</a:t>
            </a:r>
            <a:r>
              <a:rPr lang="zh-CN" altLang="en-US" dirty="0"/>
              <a:t>后。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data</a:t>
            </a:r>
          </a:p>
          <a:p>
            <a:pPr marL="548640" lvl="2" indent="0">
              <a:buNone/>
            </a:pPr>
            <a:r>
              <a:rPr lang="zh-CN" altLang="en-US" dirty="0"/>
              <a:t>可以是字符串或对象，通常会把对象转化为字符串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datatype</a:t>
            </a:r>
          </a:p>
          <a:p>
            <a:pPr marL="548640" lvl="2" indent="0"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指定响应数据的预期类型，以及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处理该数据的方式，合法值是“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text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”，“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”，“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script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”，“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json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”，“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jsonp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”，“</a:t>
            </a:r>
            <a:r>
              <a:rPr lang="en-US" altLang="zh-CN" dirty="0"/>
              <a:t>xml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48640" lvl="2" indent="0">
              <a:buNone/>
            </a:pP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contentType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timeout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cache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ifModified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global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84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 jQuery Ajax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jQuery.ajax</a:t>
            </a:r>
            <a:r>
              <a:rPr lang="en-US" altLang="zh-CN" dirty="0"/>
              <a:t>()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个回调选项：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 err="1"/>
              <a:t>beforeSend</a:t>
            </a:r>
            <a:endParaRPr lang="en-US" altLang="zh-CN" dirty="0"/>
          </a:p>
          <a:p>
            <a:pPr marL="548640" lvl="2" indent="0">
              <a:buNone/>
            </a:pPr>
            <a:r>
              <a:rPr lang="zh-CN" altLang="en-US" dirty="0"/>
              <a:t>指定</a:t>
            </a:r>
            <a:r>
              <a:rPr lang="en-US" altLang="zh-CN" dirty="0"/>
              <a:t>Ajax</a:t>
            </a:r>
            <a:r>
              <a:rPr lang="zh-CN" altLang="en-US" dirty="0"/>
              <a:t>请求发送到服务器之前激活的回调函数。第一个参数是</a:t>
            </a:r>
            <a:r>
              <a:rPr lang="en-US" altLang="zh-CN" dirty="0" err="1"/>
              <a:t>XMLHttpRequest</a:t>
            </a:r>
            <a:r>
              <a:rPr lang="zh-CN" altLang="en-US" dirty="0"/>
              <a:t>对象，第二个参数是该请求的选项对象。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success</a:t>
            </a:r>
          </a:p>
          <a:p>
            <a:pPr marL="548640" lvl="2" indent="0">
              <a:buNone/>
            </a:pPr>
            <a:r>
              <a:rPr lang="zh-CN" altLang="en-US" dirty="0"/>
              <a:t>指定</a:t>
            </a:r>
            <a:r>
              <a:rPr lang="en-US" altLang="zh-CN" dirty="0"/>
              <a:t>Ajax</a:t>
            </a:r>
            <a:r>
              <a:rPr lang="zh-CN" altLang="en-US" dirty="0"/>
              <a:t>请求成功完成时调用的回调函数。第一个参数是服务器发送的数据，第二个参数是</a:t>
            </a:r>
            <a:r>
              <a:rPr lang="en-US" altLang="zh-CN" dirty="0"/>
              <a:t>jQuery</a:t>
            </a:r>
            <a:r>
              <a:rPr lang="zh-CN" altLang="en-US" dirty="0"/>
              <a:t>状态码，第三个参数是用来发送该请求的</a:t>
            </a:r>
            <a:r>
              <a:rPr lang="en-US" altLang="zh-CN" dirty="0" err="1"/>
              <a:t>XMLHttpRequest</a:t>
            </a:r>
            <a:r>
              <a:rPr lang="zh-CN" altLang="en-US" dirty="0"/>
              <a:t>对象。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error</a:t>
            </a:r>
          </a:p>
          <a:p>
            <a:pPr marL="548640" lvl="2" indent="0">
              <a:buNone/>
            </a:pPr>
            <a:r>
              <a:rPr lang="zh-CN" altLang="en-US" dirty="0"/>
              <a:t>指定</a:t>
            </a:r>
            <a:r>
              <a:rPr lang="en-US" altLang="zh-CN" dirty="0"/>
              <a:t>Ajax</a:t>
            </a:r>
            <a:r>
              <a:rPr lang="zh-CN" altLang="en-US" dirty="0"/>
              <a:t>请求不成功时调用的回调函数。第一个参数是该请求的</a:t>
            </a:r>
            <a:r>
              <a:rPr lang="en-US" altLang="zh-CN" dirty="0" err="1"/>
              <a:t>XMLHttpRequest</a:t>
            </a:r>
            <a:r>
              <a:rPr lang="zh-CN" altLang="en-US" dirty="0"/>
              <a:t>对象，第二个参数是</a:t>
            </a:r>
            <a:r>
              <a:rPr lang="en-US" altLang="zh-CN" dirty="0"/>
              <a:t>jQuery</a:t>
            </a:r>
            <a:r>
              <a:rPr lang="zh-CN" altLang="en-US" dirty="0"/>
              <a:t>状态码。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complete</a:t>
            </a:r>
          </a:p>
          <a:p>
            <a:pPr marL="548640" lvl="2" indent="0">
              <a:buNone/>
            </a:pPr>
            <a:r>
              <a:rPr lang="zh-CN" altLang="en-US" dirty="0"/>
              <a:t>指定</a:t>
            </a:r>
            <a:r>
              <a:rPr lang="en-US" altLang="zh-CN" dirty="0"/>
              <a:t>Ajax</a:t>
            </a:r>
            <a:r>
              <a:rPr lang="zh-CN" altLang="en-US" dirty="0"/>
              <a:t>请求完成时激活的回调函数。每一个</a:t>
            </a:r>
            <a:r>
              <a:rPr lang="en-US" altLang="zh-CN" dirty="0"/>
              <a:t>Ajax</a:t>
            </a:r>
            <a:r>
              <a:rPr lang="zh-CN" altLang="en-US" dirty="0"/>
              <a:t>请求成功时调用</a:t>
            </a:r>
            <a:r>
              <a:rPr lang="en-US" altLang="zh-CN" dirty="0"/>
              <a:t>success</a:t>
            </a:r>
            <a:r>
              <a:rPr lang="zh-CN" altLang="en-US" dirty="0"/>
              <a:t>回调，失败时调用</a:t>
            </a:r>
            <a:r>
              <a:rPr lang="en-US" altLang="zh-CN" dirty="0"/>
              <a:t>error</a:t>
            </a:r>
            <a:r>
              <a:rPr lang="zh-CN" altLang="en-US" dirty="0"/>
              <a:t>回调。在调用</a:t>
            </a:r>
            <a:r>
              <a:rPr lang="en-US" altLang="zh-CN" dirty="0"/>
              <a:t>success</a:t>
            </a:r>
            <a:r>
              <a:rPr lang="zh-CN" altLang="en-US" dirty="0"/>
              <a:t>或</a:t>
            </a:r>
            <a:r>
              <a:rPr lang="en-US" altLang="zh-CN" dirty="0"/>
              <a:t>error</a:t>
            </a:r>
            <a:r>
              <a:rPr lang="zh-CN" altLang="en-US" dirty="0"/>
              <a:t>后，</a:t>
            </a:r>
            <a:r>
              <a:rPr lang="en-US" altLang="zh-CN" dirty="0"/>
              <a:t>jQuery</a:t>
            </a:r>
            <a:r>
              <a:rPr lang="zh-CN" altLang="en-US" dirty="0"/>
              <a:t>会调用</a:t>
            </a:r>
            <a:r>
              <a:rPr lang="en-US" altLang="zh-CN" dirty="0"/>
              <a:t>complete</a:t>
            </a:r>
            <a:r>
              <a:rPr lang="zh-CN" altLang="en-US" dirty="0"/>
              <a:t>回调。第一个参数是该请求的</a:t>
            </a:r>
            <a:r>
              <a:rPr lang="en-US" altLang="zh-CN" dirty="0" err="1"/>
              <a:t>XMLHttpRequest</a:t>
            </a:r>
            <a:r>
              <a:rPr lang="zh-CN" altLang="en-US" dirty="0"/>
              <a:t>对象，第二个参数是</a:t>
            </a:r>
            <a:r>
              <a:rPr lang="en-US" altLang="zh-CN" dirty="0"/>
              <a:t>jQuery</a:t>
            </a:r>
            <a:r>
              <a:rPr lang="zh-CN" altLang="en-US" dirty="0"/>
              <a:t>状态码。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5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如何工作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选择器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修改文档结构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Ajax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插件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ajax</a:t>
            </a:r>
            <a:r>
              <a:rPr lang="zh-CN" altLang="en-US" dirty="0"/>
              <a:t>与</a:t>
            </a:r>
            <a:r>
              <a:rPr lang="en-US" altLang="zh-CN" dirty="0"/>
              <a:t>http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 jQuery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插件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jQuery validate()</a:t>
            </a:r>
            <a:r>
              <a:rPr lang="zh-CN" altLang="en-US" dirty="0"/>
              <a:t>用于表单验证：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/>
              <a:t>安装</a:t>
            </a:r>
            <a:endParaRPr lang="en-US" altLang="zh-CN" dirty="0"/>
          </a:p>
          <a:p>
            <a:pPr marL="548640" lvl="2" indent="0">
              <a:buNone/>
            </a:pPr>
            <a:r>
              <a:rPr lang="en-US" altLang="zh-CN" dirty="0"/>
              <a:t>bower install </a:t>
            </a:r>
            <a:r>
              <a:rPr lang="en-US" altLang="zh-CN" dirty="0" err="1"/>
              <a:t>jquery</a:t>
            </a:r>
            <a:r>
              <a:rPr lang="en-US" altLang="zh-CN" dirty="0"/>
              <a:t>-validation</a:t>
            </a:r>
            <a:r>
              <a:rPr lang="zh-CN" altLang="en-US" dirty="0"/>
              <a:t> </a:t>
            </a:r>
            <a:r>
              <a:rPr lang="en-US" altLang="zh-CN" dirty="0"/>
              <a:t>-save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文档中引入</a:t>
            </a:r>
            <a:endParaRPr lang="en-US" altLang="zh-CN" dirty="0"/>
          </a:p>
          <a:p>
            <a:pPr marL="548640" lvl="2" indent="0">
              <a:buNone/>
            </a:pPr>
            <a:r>
              <a:rPr lang="en-US" altLang="zh-CN" dirty="0"/>
              <a:t>&lt;script  </a:t>
            </a:r>
            <a:r>
              <a:rPr lang="en-US" altLang="zh-CN" dirty="0" err="1"/>
              <a:t>src</a:t>
            </a:r>
            <a:r>
              <a:rPr lang="en-US" altLang="zh-CN" dirty="0"/>
              <a:t>=</a:t>
            </a:r>
            <a:r>
              <a:rPr lang="zh-CN" altLang="en-US" dirty="0"/>
              <a:t>“</a:t>
            </a:r>
            <a:r>
              <a:rPr lang="en-US" altLang="zh-CN" dirty="0"/>
              <a:t>/xx/xx/jquery.validate.min.js</a:t>
            </a:r>
            <a:r>
              <a:rPr lang="zh-CN" altLang="en-US" dirty="0"/>
              <a:t>”</a:t>
            </a:r>
            <a:r>
              <a:rPr lang="en-US" altLang="zh-CN" dirty="0"/>
              <a:t>&gt;&lt;/script&gt;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注意：也可以不用该插件，而在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  <a:r>
              <a:rPr lang="zh-CN" altLang="en-US" dirty="0">
                <a:solidFill>
                  <a:srgbClr val="FF0000"/>
                </a:solidFill>
              </a:rPr>
              <a:t>请求中的</a:t>
            </a:r>
            <a:r>
              <a:rPr lang="en-US" altLang="zh-CN" dirty="0" err="1">
                <a:solidFill>
                  <a:srgbClr val="FF0000"/>
                </a:solidFill>
              </a:rPr>
              <a:t>beforeSend</a:t>
            </a:r>
            <a:r>
              <a:rPr lang="zh-CN" altLang="en-US" dirty="0">
                <a:solidFill>
                  <a:srgbClr val="FF0000"/>
                </a:solidFill>
              </a:rPr>
              <a:t>回调里面写验证（作为课堂练习）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2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r>
              <a:rPr lang="en-US" altLang="zh-CN" dirty="0"/>
              <a:t>. jQuery </a:t>
            </a:r>
            <a:r>
              <a:rPr lang="zh-CN" altLang="en-US" dirty="0"/>
              <a:t>插件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jQuery validate()</a:t>
            </a:r>
            <a:r>
              <a:rPr lang="zh-CN" altLang="en-US" dirty="0"/>
              <a:t>注意事项：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/>
              <a:t>初始化时验证表单，写明验证规则和错误提示信息</a:t>
            </a:r>
            <a:endParaRPr lang="en-US" altLang="zh-CN" dirty="0"/>
          </a:p>
          <a:p>
            <a:pPr marL="548640" lvl="2" indent="0">
              <a:buNone/>
            </a:pPr>
            <a:r>
              <a:rPr lang="en-US" altLang="zh-CN" dirty="0"/>
              <a:t>$(</a:t>
            </a:r>
            <a:r>
              <a:rPr lang="zh-CN" altLang="en-US" dirty="0"/>
              <a:t>“</a:t>
            </a:r>
            <a:r>
              <a:rPr lang="en-US" altLang="zh-CN" dirty="0"/>
              <a:t>#form</a:t>
            </a:r>
            <a:r>
              <a:rPr lang="zh-CN" altLang="en-US" dirty="0"/>
              <a:t>”</a:t>
            </a:r>
            <a:r>
              <a:rPr lang="en-US" altLang="zh-CN" dirty="0"/>
              <a:t>).validate({</a:t>
            </a:r>
          </a:p>
          <a:p>
            <a:pPr marL="548640" lvl="2" indent="0">
              <a:buNone/>
            </a:pPr>
            <a:r>
              <a:rPr lang="en-US" altLang="zh-CN" dirty="0"/>
              <a:t>       rules:{…}</a:t>
            </a:r>
          </a:p>
          <a:p>
            <a:pPr marL="548640" lvl="2" indent="0">
              <a:buNone/>
            </a:pPr>
            <a:r>
              <a:rPr lang="en-US" altLang="zh-CN" dirty="0"/>
              <a:t>       message:{…}</a:t>
            </a:r>
          </a:p>
          <a:p>
            <a:pPr marL="548640" lvl="2" indent="0">
              <a:buNone/>
            </a:pPr>
            <a:r>
              <a:rPr lang="en-US" altLang="zh-CN" dirty="0"/>
              <a:t>})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event.preventDefault</a:t>
            </a:r>
            <a:r>
              <a:rPr lang="en-US" altLang="zh-CN" dirty="0"/>
              <a:t>()</a:t>
            </a:r>
            <a:r>
              <a:rPr lang="zh-CN" altLang="en-US" dirty="0"/>
              <a:t>阻止默认表单提交，而使用</a:t>
            </a:r>
            <a:r>
              <a:rPr lang="en-US" altLang="zh-CN" dirty="0"/>
              <a:t>ajax</a:t>
            </a:r>
            <a:r>
              <a:rPr lang="zh-CN" altLang="en-US" dirty="0"/>
              <a:t>请求提交数据</a:t>
            </a:r>
            <a:endParaRPr lang="en-US" altLang="zh-CN" dirty="0"/>
          </a:p>
          <a:p>
            <a:pPr marL="548640" lvl="2" indent="0">
              <a:buNone/>
            </a:pPr>
            <a:r>
              <a:rPr lang="en-US" altLang="zh-CN" dirty="0"/>
              <a:t>$(</a:t>
            </a:r>
            <a:r>
              <a:rPr lang="zh-CN" altLang="en-US" dirty="0"/>
              <a:t>“</a:t>
            </a:r>
            <a:r>
              <a:rPr lang="en-US" altLang="zh-CN" dirty="0"/>
              <a:t>#submit</a:t>
            </a:r>
            <a:r>
              <a:rPr lang="zh-CN" altLang="en-US" dirty="0"/>
              <a:t>”</a:t>
            </a:r>
            <a:r>
              <a:rPr lang="en-US" altLang="zh-CN" dirty="0"/>
              <a:t>).submit(function(){</a:t>
            </a:r>
          </a:p>
          <a:p>
            <a:pPr marL="548640" lvl="2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event.preventDefault</a:t>
            </a:r>
            <a:r>
              <a:rPr lang="en-US" altLang="zh-CN" dirty="0"/>
              <a:t>();      //</a:t>
            </a:r>
            <a:r>
              <a:rPr lang="zh-CN" altLang="en-US" dirty="0"/>
              <a:t>阻止冒泡</a:t>
            </a:r>
            <a:endParaRPr lang="en-US" altLang="zh-CN" dirty="0"/>
          </a:p>
          <a:p>
            <a:pPr marL="548640" lvl="2" indent="0">
              <a:buNone/>
            </a:pPr>
            <a:r>
              <a:rPr lang="en-US" altLang="zh-CN" dirty="0"/>
              <a:t>        $.ajax({…})</a:t>
            </a:r>
          </a:p>
          <a:p>
            <a:pPr marL="548640" lvl="2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743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 </a:t>
            </a:r>
            <a:r>
              <a:rPr lang="en-US" altLang="zh-CN" dirty="0"/>
              <a:t>jQuery </a:t>
            </a:r>
            <a:r>
              <a:rPr lang="zh-CN" altLang="en-US" dirty="0"/>
              <a:t>插件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8799"/>
            <a:ext cx="9601200" cy="475826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jQuery Form</a:t>
            </a:r>
            <a:r>
              <a:rPr lang="zh-CN" altLang="en-US" dirty="0"/>
              <a:t>有两个核心的方法：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 err="1"/>
              <a:t>ajaxForm</a:t>
            </a:r>
            <a:r>
              <a:rPr lang="en-US" altLang="zh-CN" dirty="0"/>
              <a:t>( )</a:t>
            </a:r>
          </a:p>
          <a:p>
            <a:pPr marL="274320" lvl="1" indent="0">
              <a:buNone/>
            </a:pPr>
            <a:r>
              <a:rPr lang="en-US" altLang="zh-CN" dirty="0"/>
              <a:t>$('#form').</a:t>
            </a:r>
            <a:r>
              <a:rPr lang="en-US" altLang="zh-CN" dirty="0" err="1"/>
              <a:t>ajaxForm</a:t>
            </a:r>
            <a:r>
              <a:rPr lang="en-US" altLang="zh-CN" dirty="0"/>
              <a:t>(</a:t>
            </a:r>
            <a:r>
              <a:rPr lang="en-US" altLang="zh-CN" b="1" dirty="0"/>
              <a:t>function</a:t>
            </a:r>
            <a:r>
              <a:rPr lang="en-US" altLang="zh-CN" dirty="0"/>
              <a:t>(options) {     </a:t>
            </a:r>
          </a:p>
          <a:p>
            <a:pPr marL="274320" lvl="1" indent="0">
              <a:buNone/>
            </a:pPr>
            <a:r>
              <a:rPr lang="en-US" altLang="zh-CN" dirty="0"/>
              <a:t>      ……      </a:t>
            </a:r>
          </a:p>
          <a:p>
            <a:pPr marL="274320" lvl="1" indent="0">
              <a:buNone/>
            </a:pPr>
            <a:r>
              <a:rPr lang="en-US" altLang="zh-CN" dirty="0"/>
              <a:t>});   </a:t>
            </a:r>
          </a:p>
          <a:p>
            <a:pPr marL="274320" lvl="1" indent="0">
              <a:buNone/>
            </a:pPr>
            <a:r>
              <a:rPr lang="en-US" altLang="zh-CN" dirty="0"/>
              <a:t>2.   </a:t>
            </a:r>
            <a:r>
              <a:rPr lang="en-US" altLang="zh-CN" dirty="0" err="1"/>
              <a:t>ajaxSubmit</a:t>
            </a:r>
            <a:r>
              <a:rPr lang="en-US" altLang="zh-CN" dirty="0"/>
              <a:t>( )</a:t>
            </a:r>
          </a:p>
          <a:p>
            <a:pPr marL="274320" lvl="1" indent="0">
              <a:buNone/>
            </a:pPr>
            <a:r>
              <a:rPr lang="en-US" altLang="zh-CN" dirty="0"/>
              <a:t>$('#form2').submit(</a:t>
            </a:r>
            <a:r>
              <a:rPr lang="en-US" altLang="zh-CN" b="1" dirty="0"/>
              <a:t>function</a:t>
            </a:r>
            <a:r>
              <a:rPr lang="en-US" altLang="zh-CN" dirty="0"/>
              <a:t>() {  </a:t>
            </a:r>
          </a:p>
          <a:p>
            <a:pPr marL="274320" lvl="1" indent="0">
              <a:buNone/>
            </a:pPr>
            <a:r>
              <a:rPr lang="en-US" altLang="zh-CN" dirty="0"/>
              <a:t>      $(</a:t>
            </a:r>
            <a:r>
              <a:rPr lang="en-US" altLang="zh-CN" b="1" dirty="0"/>
              <a:t>this</a:t>
            </a:r>
            <a:r>
              <a:rPr lang="en-US" altLang="zh-CN" dirty="0"/>
              <a:t>).</a:t>
            </a:r>
            <a:r>
              <a:rPr lang="en-US" altLang="zh-CN" dirty="0" err="1"/>
              <a:t>ajaxSubmit</a:t>
            </a:r>
            <a:r>
              <a:rPr lang="en-US" altLang="zh-CN" dirty="0"/>
              <a:t>(</a:t>
            </a:r>
            <a:r>
              <a:rPr lang="en-US" altLang="zh-CN" b="1" dirty="0"/>
              <a:t>function</a:t>
            </a:r>
            <a:r>
              <a:rPr lang="en-US" altLang="zh-CN" dirty="0"/>
              <a:t>(options) {     </a:t>
            </a:r>
          </a:p>
          <a:p>
            <a:pPr marL="274320" lvl="1" indent="0">
              <a:buNone/>
            </a:pPr>
            <a:r>
              <a:rPr lang="en-US" altLang="zh-CN" dirty="0"/>
              <a:t>      ……      </a:t>
            </a:r>
          </a:p>
          <a:p>
            <a:pPr marL="274320" lvl="1" indent="0">
              <a:buNone/>
            </a:pPr>
            <a:r>
              <a:rPr lang="en-US" altLang="zh-CN" dirty="0"/>
              <a:t>   });  </a:t>
            </a:r>
          </a:p>
          <a:p>
            <a:pPr marL="274320" lvl="1" indent="0">
              <a:buNone/>
            </a:pPr>
            <a:r>
              <a:rPr lang="en-US" altLang="zh-CN" dirty="0"/>
              <a:t>  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b="1" dirty="0"/>
              <a:t>false</a:t>
            </a:r>
            <a:r>
              <a:rPr lang="en-US" altLang="zh-CN" dirty="0"/>
              <a:t>; //</a:t>
            </a:r>
            <a:r>
              <a:rPr lang="zh-CN" altLang="en-US" dirty="0"/>
              <a:t>阻止表单默认提交  </a:t>
            </a:r>
          </a:p>
          <a:p>
            <a:pPr marL="274320" lvl="1" indent="0">
              <a:buNone/>
            </a:pPr>
            <a:r>
              <a:rPr lang="en-US" altLang="zh-CN" dirty="0"/>
              <a:t>});</a:t>
            </a:r>
          </a:p>
          <a:p>
            <a:pPr marL="0" indent="0">
              <a:buNone/>
            </a:pPr>
            <a:r>
              <a:rPr lang="zh-CN" altLang="en-US" dirty="0"/>
              <a:t>注意：提交</a:t>
            </a:r>
            <a:r>
              <a:rPr lang="en-US" altLang="zh-CN" dirty="0"/>
              <a:t>form</a:t>
            </a:r>
            <a:r>
              <a:rPr lang="zh-CN" altLang="en-US" dirty="0"/>
              <a:t>表单时，需要在</a:t>
            </a:r>
            <a:r>
              <a:rPr lang="en-US" altLang="zh-CN" dirty="0"/>
              <a:t>form</a:t>
            </a:r>
            <a:r>
              <a:rPr lang="zh-CN" altLang="en-US" dirty="0"/>
              <a:t>标签上设置一个属性</a:t>
            </a:r>
            <a:r>
              <a:rPr lang="en-US" altLang="zh-CN" dirty="0" err="1"/>
              <a:t>enctype</a:t>
            </a:r>
            <a:r>
              <a:rPr lang="en-US" altLang="zh-CN" dirty="0"/>
              <a:t>=" 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 "</a:t>
            </a:r>
          </a:p>
        </p:txBody>
      </p:sp>
    </p:spTree>
    <p:extLst>
      <p:ext uri="{BB962C8B-B14F-4D97-AF65-F5344CB8AC3E}">
        <p14:creationId xmlns:p14="http://schemas.microsoft.com/office/powerpoint/2010/main" val="121163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 </a:t>
            </a:r>
            <a:r>
              <a:rPr lang="en-US" altLang="zh-CN" dirty="0"/>
              <a:t>jQuery </a:t>
            </a:r>
            <a:r>
              <a:rPr lang="zh-CN" altLang="en-US" dirty="0"/>
              <a:t>插件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options</a:t>
            </a:r>
            <a:r>
              <a:rPr lang="zh-CN" altLang="en-US" dirty="0"/>
              <a:t>对象：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options={</a:t>
            </a:r>
          </a:p>
          <a:p>
            <a:pPr marL="274320" lvl="1" indent="0">
              <a:buNone/>
            </a:pPr>
            <a:r>
              <a:rPr lang="en-US" altLang="zh-CN" dirty="0"/>
              <a:t>target: '#output',                                 //</a:t>
            </a:r>
            <a:r>
              <a:rPr lang="zh-CN" altLang="en-US" dirty="0"/>
              <a:t>把服务器返回的内容放入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output</a:t>
            </a:r>
            <a:r>
              <a:rPr lang="zh-CN" altLang="en-US" dirty="0"/>
              <a:t>的元素中      </a:t>
            </a:r>
          </a:p>
          <a:p>
            <a:pPr marL="274320" lvl="1" indent="0">
              <a:buNone/>
            </a:pPr>
            <a:r>
              <a:rPr lang="en-US" altLang="zh-CN" dirty="0" err="1"/>
              <a:t>beforeSubmit</a:t>
            </a:r>
            <a:r>
              <a:rPr lang="en-US" altLang="zh-CN" dirty="0"/>
              <a:t>: </a:t>
            </a:r>
            <a:r>
              <a:rPr lang="en-US" altLang="zh-CN" dirty="0" err="1"/>
              <a:t>showRequest</a:t>
            </a:r>
            <a:r>
              <a:rPr lang="en-US" altLang="zh-CN" dirty="0"/>
              <a:t>,             //</a:t>
            </a:r>
            <a:r>
              <a:rPr lang="zh-CN" altLang="en-US" dirty="0"/>
              <a:t>提交前的回调函数，返回</a:t>
            </a:r>
            <a:r>
              <a:rPr lang="en-US" altLang="zh-CN" dirty="0"/>
              <a:t>false</a:t>
            </a:r>
            <a:r>
              <a:rPr lang="zh-CN" altLang="en-US" dirty="0"/>
              <a:t>会组织表单提交</a:t>
            </a:r>
          </a:p>
          <a:p>
            <a:pPr marL="274320" lvl="1" indent="0">
              <a:buNone/>
            </a:pPr>
            <a:r>
              <a:rPr lang="en-US" altLang="zh-CN" dirty="0"/>
              <a:t>success: </a:t>
            </a:r>
            <a:r>
              <a:rPr lang="en-US" altLang="zh-CN" dirty="0" err="1"/>
              <a:t>showResponse</a:t>
            </a:r>
            <a:r>
              <a:rPr lang="en-US" altLang="zh-CN" dirty="0"/>
              <a:t>,                    //</a:t>
            </a:r>
            <a:r>
              <a:rPr lang="zh-CN" altLang="en-US" dirty="0"/>
              <a:t>提交后的回调函数  </a:t>
            </a:r>
          </a:p>
          <a:p>
            <a:pPr marL="274320" lvl="1" indent="0">
              <a:buNone/>
            </a:pPr>
            <a:r>
              <a:rPr lang="en-US" altLang="zh-CN" dirty="0"/>
              <a:t>url: </a:t>
            </a:r>
            <a:r>
              <a:rPr lang="en-US" altLang="zh-CN" dirty="0" err="1"/>
              <a:t>url</a:t>
            </a:r>
            <a:r>
              <a:rPr lang="en-US" altLang="zh-CN" dirty="0"/>
              <a:t>,                                               //</a:t>
            </a:r>
            <a:r>
              <a:rPr lang="zh-CN" altLang="en-US" dirty="0"/>
              <a:t>默认是</a:t>
            </a:r>
            <a:r>
              <a:rPr lang="en-US" altLang="zh-CN" dirty="0"/>
              <a:t>form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， 如果申明，则会覆盖  </a:t>
            </a:r>
          </a:p>
          <a:p>
            <a:pPr marL="274320" lvl="1" indent="0">
              <a:buNone/>
            </a:pPr>
            <a:r>
              <a:rPr lang="en-US" altLang="zh-CN" dirty="0"/>
              <a:t>type: type,                  //</a:t>
            </a:r>
            <a:r>
              <a:rPr lang="zh-CN" altLang="en-US" dirty="0"/>
              <a:t>默认是</a:t>
            </a:r>
            <a:r>
              <a:rPr lang="en-US" altLang="zh-CN" dirty="0"/>
              <a:t>form</a:t>
            </a:r>
            <a:r>
              <a:rPr lang="zh-CN" altLang="en-US" dirty="0"/>
              <a:t>的</a:t>
            </a:r>
            <a:r>
              <a:rPr lang="en-US" altLang="zh-CN" dirty="0"/>
              <a:t>method</a:t>
            </a:r>
            <a:r>
              <a:rPr lang="zh-CN" altLang="en-US" dirty="0"/>
              <a:t>（</a:t>
            </a:r>
            <a:r>
              <a:rPr lang="en-US" altLang="zh-CN" dirty="0"/>
              <a:t>get or post</a:t>
            </a:r>
            <a:r>
              <a:rPr lang="zh-CN" altLang="en-US" dirty="0"/>
              <a:t>），如果申明，则会覆盖  </a:t>
            </a:r>
          </a:p>
          <a:p>
            <a:pPr marL="274320" lvl="1" indent="0">
              <a:buNone/>
            </a:pPr>
            <a:r>
              <a:rPr lang="en-US" altLang="zh-CN" dirty="0" err="1"/>
              <a:t>dataType</a:t>
            </a:r>
            <a:r>
              <a:rPr lang="en-US" altLang="zh-CN" dirty="0"/>
              <a:t>: null,           //html(</a:t>
            </a:r>
            <a:r>
              <a:rPr lang="zh-CN" altLang="en-US" dirty="0"/>
              <a:t>默认</a:t>
            </a:r>
            <a:r>
              <a:rPr lang="en-US" altLang="zh-CN" dirty="0"/>
              <a:t>), xml, script, </a:t>
            </a:r>
            <a:r>
              <a:rPr lang="en-US" altLang="zh-CN" dirty="0" err="1"/>
              <a:t>json</a:t>
            </a:r>
            <a:r>
              <a:rPr lang="en-US" altLang="zh-CN" dirty="0"/>
              <a:t>...</a:t>
            </a:r>
            <a:r>
              <a:rPr lang="zh-CN" altLang="en-US" dirty="0"/>
              <a:t>接受服务端返回的类型  </a:t>
            </a:r>
          </a:p>
          <a:p>
            <a:pPr marL="274320" lvl="1" indent="0">
              <a:buNone/>
            </a:pPr>
            <a:r>
              <a:rPr lang="en-US" altLang="zh-CN" dirty="0" err="1"/>
              <a:t>clearForm</a:t>
            </a:r>
            <a:r>
              <a:rPr lang="en-US" altLang="zh-CN" dirty="0"/>
              <a:t>: true,          //</a:t>
            </a:r>
            <a:r>
              <a:rPr lang="zh-CN" altLang="en-US" dirty="0"/>
              <a:t>成功提交后，清除所有表单元素的值  </a:t>
            </a:r>
          </a:p>
          <a:p>
            <a:pPr marL="274320" lvl="1" indent="0">
              <a:buNone/>
            </a:pPr>
            <a:r>
              <a:rPr lang="en-US" altLang="zh-CN" dirty="0" err="1"/>
              <a:t>resetForm</a:t>
            </a:r>
            <a:r>
              <a:rPr lang="en-US" altLang="zh-CN" dirty="0"/>
              <a:t>: true,          //</a:t>
            </a:r>
            <a:r>
              <a:rPr lang="zh-CN" altLang="en-US" dirty="0"/>
              <a:t>成功提交后，重置所有表单元素的值  </a:t>
            </a:r>
          </a:p>
          <a:p>
            <a:pPr marL="274320" lvl="1" indent="0">
              <a:buNone/>
            </a:pPr>
            <a:r>
              <a:rPr lang="en-US" altLang="zh-CN" dirty="0"/>
              <a:t>timeout: 3000             //</a:t>
            </a:r>
            <a:r>
              <a:rPr lang="zh-CN" altLang="en-US" dirty="0"/>
              <a:t>限制请求的时间，当请求大于</a:t>
            </a:r>
            <a:r>
              <a:rPr lang="en-US" altLang="zh-CN" dirty="0"/>
              <a:t>3</a:t>
            </a:r>
            <a:r>
              <a:rPr lang="zh-CN" altLang="en-US" dirty="0"/>
              <a:t>秒后，跳出请求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424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 </a:t>
            </a:r>
            <a:r>
              <a:rPr lang="en-US" altLang="zh-CN" dirty="0"/>
              <a:t>jQuery </a:t>
            </a:r>
            <a:r>
              <a:rPr lang="zh-CN" altLang="en-US" dirty="0"/>
              <a:t>插件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form </a:t>
            </a:r>
            <a:r>
              <a:rPr lang="en-US" altLang="zh-CN" dirty="0" err="1"/>
              <a:t>enctype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enctype</a:t>
            </a:r>
            <a:r>
              <a:rPr lang="en-US" altLang="zh-CN" dirty="0"/>
              <a:t> </a:t>
            </a:r>
            <a:r>
              <a:rPr lang="zh-CN" altLang="en-US" dirty="0"/>
              <a:t>属性规定在发送到服务器之前应该如何对表单数据进行编码。默认地，表单数据会编码为 </a:t>
            </a:r>
            <a:r>
              <a:rPr lang="en-US" altLang="zh-CN" dirty="0"/>
              <a:t>"application/x-www-form-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multipart/form-data:</a:t>
            </a:r>
          </a:p>
          <a:p>
            <a:pPr lvl="1"/>
            <a:r>
              <a:rPr lang="zh-CN" altLang="en-US" dirty="0"/>
              <a:t>不对字符编码。</a:t>
            </a:r>
          </a:p>
          <a:p>
            <a:pPr lvl="1"/>
            <a:r>
              <a:rPr lang="zh-CN" altLang="en-US" dirty="0"/>
              <a:t>在使用包含文件上传控件的表单时，必须使用该值。</a:t>
            </a:r>
          </a:p>
          <a:p>
            <a:pPr marL="0" indent="0">
              <a:buNone/>
            </a:pPr>
            <a:r>
              <a:rPr lang="en-US" altLang="zh-CN" dirty="0"/>
              <a:t>text/plain</a:t>
            </a:r>
          </a:p>
          <a:p>
            <a:pPr lvl="1"/>
            <a:r>
              <a:rPr lang="zh-CN" altLang="en-US" dirty="0"/>
              <a:t>空格转换为 </a:t>
            </a:r>
            <a:r>
              <a:rPr lang="en-US" altLang="zh-CN" dirty="0"/>
              <a:t>"+" </a:t>
            </a:r>
            <a:r>
              <a:rPr lang="zh-CN" altLang="en-US" dirty="0"/>
              <a:t>加号，但不对特殊字符编码。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47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8. ajax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</a:t>
            </a:r>
            <a:r>
              <a:rPr lang="en-US" altLang="zh-CN" dirty="0"/>
              <a:t>http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502" y="2363685"/>
            <a:ext cx="1313410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r>
              <a:rPr lang="zh-CN" altLang="en-US" dirty="0"/>
              <a:t>请求</a:t>
            </a:r>
            <a:endParaRPr lang="en-US" altLang="zh-CN" dirty="0"/>
          </a:p>
        </p:txBody>
      </p:sp>
      <p:sp>
        <p:nvSpPr>
          <p:cNvPr id="9" name="箭头: 右 8"/>
          <p:cNvSpPr/>
          <p:nvPr/>
        </p:nvSpPr>
        <p:spPr>
          <a:xfrm>
            <a:off x="3062912" y="2571191"/>
            <a:ext cx="7784829" cy="30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53412" y="2849745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dirty="0"/>
              <a:t>http </a:t>
            </a:r>
            <a:r>
              <a:rPr lang="en-US" altLang="zh-CN" dirty="0" err="1"/>
              <a:t>Rquest</a:t>
            </a:r>
            <a:r>
              <a:rPr lang="zh-CN" altLang="en-US" dirty="0"/>
              <a:t>报文</a:t>
            </a:r>
          </a:p>
        </p:txBody>
      </p:sp>
      <p:sp>
        <p:nvSpPr>
          <p:cNvPr id="11" name="椭圆 10"/>
          <p:cNvSpPr/>
          <p:nvPr/>
        </p:nvSpPr>
        <p:spPr>
          <a:xfrm>
            <a:off x="287679" y="2167491"/>
            <a:ext cx="937859" cy="348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端 </a:t>
            </a:r>
            <a:endParaRPr lang="en-US" altLang="zh-CN" dirty="0"/>
          </a:p>
        </p:txBody>
      </p:sp>
      <p:sp>
        <p:nvSpPr>
          <p:cNvPr id="12" name="箭头: 右 11"/>
          <p:cNvSpPr/>
          <p:nvPr/>
        </p:nvSpPr>
        <p:spPr>
          <a:xfrm>
            <a:off x="1141658" y="2571317"/>
            <a:ext cx="607845" cy="34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数据 12"/>
          <p:cNvSpPr/>
          <p:nvPr/>
        </p:nvSpPr>
        <p:spPr>
          <a:xfrm>
            <a:off x="2270787" y="3235833"/>
            <a:ext cx="2495993" cy="913557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1. Request URL :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2. Request Headers: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3. Form Data:</a:t>
            </a:r>
          </a:p>
        </p:txBody>
      </p:sp>
      <p:sp>
        <p:nvSpPr>
          <p:cNvPr id="16" name="椭圆 15"/>
          <p:cNvSpPr/>
          <p:nvPr/>
        </p:nvSpPr>
        <p:spPr>
          <a:xfrm>
            <a:off x="10847741" y="2281218"/>
            <a:ext cx="937859" cy="3255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zh-CN" altLang="en-US" dirty="0"/>
              <a:t>端</a:t>
            </a:r>
          </a:p>
        </p:txBody>
      </p:sp>
      <p:sp>
        <p:nvSpPr>
          <p:cNvPr id="17" name="箭头: 右 16"/>
          <p:cNvSpPr/>
          <p:nvPr/>
        </p:nvSpPr>
        <p:spPr>
          <a:xfrm rot="10800000">
            <a:off x="3062913" y="5020678"/>
            <a:ext cx="7784828" cy="30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655605" y="4684274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返回一个</a:t>
            </a:r>
            <a:r>
              <a:rPr lang="en-US" altLang="zh-CN" dirty="0"/>
              <a:t>Response</a:t>
            </a:r>
            <a:r>
              <a:rPr lang="zh-CN" altLang="en-US" dirty="0"/>
              <a:t>报文</a:t>
            </a:r>
          </a:p>
        </p:txBody>
      </p:sp>
      <p:sp>
        <p:nvSpPr>
          <p:cNvPr id="19" name="流程图: 数据 18"/>
          <p:cNvSpPr/>
          <p:nvPr/>
        </p:nvSpPr>
        <p:spPr>
          <a:xfrm>
            <a:off x="7924619" y="2975492"/>
            <a:ext cx="2654481" cy="164714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1. General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Request URL: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Request Method: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Status Code: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Remote Address:</a:t>
            </a:r>
          </a:p>
          <a:p>
            <a:endParaRPr lang="en-US" altLang="zh-CN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2. Response Headers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3. Request Headers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4. Form Data</a:t>
            </a:r>
          </a:p>
        </p:txBody>
      </p:sp>
      <p:sp>
        <p:nvSpPr>
          <p:cNvPr id="20" name="箭头: 直角上 19"/>
          <p:cNvSpPr/>
          <p:nvPr/>
        </p:nvSpPr>
        <p:spPr>
          <a:xfrm>
            <a:off x="4622766" y="2838978"/>
            <a:ext cx="1397000" cy="826110"/>
          </a:xfrm>
          <a:prstGeom prst="bentUpArrow">
            <a:avLst>
              <a:gd name="adj1" fmla="val 6552"/>
              <a:gd name="adj2" fmla="val 9627"/>
              <a:gd name="adj3" fmla="val 1116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直角上 20"/>
          <p:cNvSpPr/>
          <p:nvPr/>
        </p:nvSpPr>
        <p:spPr>
          <a:xfrm rot="10800000">
            <a:off x="6577768" y="4236186"/>
            <a:ext cx="1397000" cy="826110"/>
          </a:xfrm>
          <a:prstGeom prst="bentUpArrow">
            <a:avLst>
              <a:gd name="adj1" fmla="val 6552"/>
              <a:gd name="adj2" fmla="val 9627"/>
              <a:gd name="adj3" fmla="val 1116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749502" y="4774370"/>
            <a:ext cx="1313410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r>
              <a:rPr lang="zh-CN" altLang="en-US" dirty="0"/>
              <a:t>回调</a:t>
            </a:r>
            <a:endParaRPr lang="en-US" altLang="zh-CN" dirty="0"/>
          </a:p>
        </p:txBody>
      </p:sp>
      <p:sp>
        <p:nvSpPr>
          <p:cNvPr id="23" name="箭头: 右 22"/>
          <p:cNvSpPr/>
          <p:nvPr/>
        </p:nvSpPr>
        <p:spPr>
          <a:xfrm rot="10800000">
            <a:off x="1141658" y="4969779"/>
            <a:ext cx="607845" cy="34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264" y="1066799"/>
            <a:ext cx="8046720" cy="331893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综合练习：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表单验证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sz="2800" dirty="0"/>
              <a:t>可编辑表单</a:t>
            </a:r>
            <a:br>
              <a:rPr lang="en-US" altLang="zh-CN" sz="2800" dirty="0"/>
            </a:br>
            <a:r>
              <a:rPr lang="en-US" altLang="zh-CN" sz="2800" dirty="0"/>
              <a:t>3. </a:t>
            </a:r>
            <a:r>
              <a:rPr lang="zh-CN" altLang="en-US" sz="2800" dirty="0"/>
              <a:t>右键菜单</a:t>
            </a:r>
            <a:br>
              <a:rPr lang="en-US" altLang="zh-CN" sz="2800" dirty="0"/>
            </a:br>
            <a:r>
              <a:rPr lang="en-US" altLang="zh-CN" sz="2800" dirty="0"/>
              <a:t>4. </a:t>
            </a:r>
            <a:r>
              <a:rPr lang="zh-CN" altLang="en-US" sz="2800" dirty="0"/>
              <a:t>伸缩菜单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jQuery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如何工作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bower install </a:t>
            </a:r>
            <a:r>
              <a:rPr lang="en-US" altLang="zh-CN" dirty="0" err="1"/>
              <a:t>jquery</a:t>
            </a:r>
            <a:r>
              <a:rPr lang="en-US" altLang="zh-CN" dirty="0"/>
              <a:t> –save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文档中</a:t>
            </a:r>
            <a:r>
              <a:rPr lang="en-US" altLang="zh-CN" dirty="0"/>
              <a:t>&lt;script&gt;</a:t>
            </a:r>
            <a:r>
              <a:rPr lang="zh-CN" altLang="en-US" dirty="0"/>
              <a:t>标签中引入</a:t>
            </a:r>
            <a:r>
              <a:rPr lang="en-US" altLang="zh-CN" dirty="0" err="1"/>
              <a:t>jquery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</a:t>
            </a:r>
            <a:r>
              <a:rPr lang="zh-CN" altLang="en-US" dirty="0"/>
              <a:t>“</a:t>
            </a:r>
            <a:r>
              <a:rPr lang="en-US" altLang="zh-CN" dirty="0"/>
              <a:t>jquery.js</a:t>
            </a:r>
            <a:r>
              <a:rPr lang="zh-CN" altLang="en-US" dirty="0"/>
              <a:t>”</a:t>
            </a:r>
            <a:r>
              <a:rPr lang="en-US" altLang="zh-CN" dirty="0"/>
              <a:t>&gt;&lt;/script&gt;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ready</a:t>
            </a:r>
            <a:r>
              <a:rPr lang="zh-CN" altLang="en-US" dirty="0"/>
              <a:t>事件，让</a:t>
            </a:r>
            <a:r>
              <a:rPr lang="en-US" altLang="zh-CN" dirty="0" err="1"/>
              <a:t>jquery</a:t>
            </a:r>
            <a:r>
              <a:rPr lang="zh-CN" altLang="en-US" dirty="0"/>
              <a:t>代码可以快速运行</a:t>
            </a:r>
            <a:endParaRPr lang="en-US" altLang="zh-CN" dirty="0"/>
          </a:p>
          <a:p>
            <a:pPr lvl="1"/>
            <a:r>
              <a:rPr lang="en-US" altLang="zh-CN" dirty="0"/>
              <a:t>$(document).ready(function){</a:t>
            </a:r>
          </a:p>
          <a:p>
            <a:pPr marL="320040" lvl="1" indent="0">
              <a:buNone/>
            </a:pPr>
            <a:r>
              <a:rPr lang="en-US" altLang="zh-CN" dirty="0"/>
              <a:t>          //your code here</a:t>
            </a:r>
          </a:p>
          <a:p>
            <a:pPr marL="320040" lvl="1" indent="0">
              <a:buNone/>
            </a:pPr>
            <a:r>
              <a:rPr lang="en-US" altLang="zh-CN" dirty="0"/>
              <a:t>    });</a:t>
            </a:r>
          </a:p>
          <a:p>
            <a:pPr lvl="1"/>
            <a:r>
              <a:rPr lang="zh-CN" altLang="en-US" dirty="0"/>
              <a:t>或者使用简写</a:t>
            </a:r>
            <a:r>
              <a:rPr lang="en-US" altLang="zh-CN" dirty="0"/>
              <a:t>$(function(){//your code here});</a:t>
            </a:r>
          </a:p>
          <a:p>
            <a:pPr marL="4572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选择器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$(‘#</a:t>
            </a:r>
            <a:r>
              <a:rPr lang="en-US" altLang="zh-CN" dirty="0" err="1"/>
              <a:t>idName</a:t>
            </a:r>
            <a:r>
              <a:rPr lang="en-US" altLang="zh-CN" dirty="0"/>
              <a:t>’)                    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()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$(‘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tagName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’)                    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document.getElementByTagName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altLang="zh-CN" dirty="0"/>
              <a:t>$(‘.</a:t>
            </a:r>
            <a:r>
              <a:rPr lang="en-US" altLang="zh-CN" dirty="0" err="1"/>
              <a:t>className</a:t>
            </a:r>
            <a:r>
              <a:rPr lang="en-US" altLang="zh-CN" dirty="0"/>
              <a:t>’)                  </a:t>
            </a:r>
            <a:r>
              <a:rPr lang="en-US" altLang="zh-CN" dirty="0" err="1"/>
              <a:t>document.getElementByClassName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$(</a:t>
            </a:r>
            <a:r>
              <a:rPr lang="zh-CN" altLang="en-US" dirty="0"/>
              <a:t>‘</a:t>
            </a:r>
            <a:r>
              <a:rPr lang="en-US" altLang="zh-CN" dirty="0"/>
              <a:t>selector1, selector2, </a:t>
            </a:r>
            <a:r>
              <a:rPr lang="en-US" altLang="zh-CN" dirty="0" err="1"/>
              <a:t>selectorN</a:t>
            </a:r>
            <a:r>
              <a:rPr lang="zh-CN" altLang="en-US" dirty="0"/>
              <a:t>’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$(‘ancestor descendant’)       </a:t>
            </a:r>
            <a:r>
              <a:rPr lang="zh-CN" altLang="en-US" dirty="0"/>
              <a:t>如：</a:t>
            </a:r>
            <a:r>
              <a:rPr lang="en-US" altLang="zh-CN" dirty="0"/>
              <a:t>$(‘form input’)</a:t>
            </a:r>
          </a:p>
          <a:p>
            <a:r>
              <a:rPr lang="en-US" altLang="zh-CN" dirty="0"/>
              <a:t>$(‘parent&gt;child’)   </a:t>
            </a:r>
            <a:r>
              <a:rPr lang="zh-CN" altLang="en-US" dirty="0"/>
              <a:t>在给定的父元素下匹配所有的子元素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选择器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一般用</a:t>
            </a:r>
            <a:r>
              <a:rPr lang="en-US" altLang="zh-CN" dirty="0"/>
              <a:t>$(</a:t>
            </a:r>
            <a:r>
              <a:rPr lang="zh-CN" altLang="en-US" dirty="0"/>
              <a:t>“”</a:t>
            </a:r>
            <a:r>
              <a:rPr lang="en-US" altLang="zh-CN" dirty="0"/>
              <a:t>)</a:t>
            </a:r>
            <a:r>
              <a:rPr lang="zh-CN" altLang="en-US" dirty="0"/>
              <a:t>选中的都是</a:t>
            </a:r>
            <a:r>
              <a:rPr lang="en-US" altLang="zh-CN" dirty="0"/>
              <a:t>jQuery</a:t>
            </a:r>
            <a:r>
              <a:rPr lang="zh-CN" altLang="en-US" dirty="0"/>
              <a:t>对象，而只能用</a:t>
            </a:r>
            <a:r>
              <a:rPr lang="en-US" altLang="zh-CN" dirty="0"/>
              <a:t>jQuery</a:t>
            </a:r>
            <a:r>
              <a:rPr lang="zh-CN" altLang="en-US" dirty="0"/>
              <a:t>的方法，不能用</a:t>
            </a:r>
            <a:r>
              <a:rPr lang="en-US" altLang="zh-CN" dirty="0"/>
              <a:t>DOM</a:t>
            </a:r>
            <a:r>
              <a:rPr lang="zh-CN" altLang="en-US" dirty="0"/>
              <a:t>属性，比如</a:t>
            </a:r>
            <a:r>
              <a:rPr lang="en-US" altLang="zh-CN" dirty="0" err="1"/>
              <a:t>innerText</a:t>
            </a:r>
            <a:r>
              <a:rPr lang="zh-CN" altLang="en-US" dirty="0"/>
              <a:t>，</a:t>
            </a:r>
            <a:r>
              <a:rPr lang="en-US" altLang="zh-CN" dirty="0" err="1"/>
              <a:t>innerHtml</a:t>
            </a:r>
            <a:r>
              <a:rPr lang="zh-CN" altLang="en-US" dirty="0"/>
              <a:t>。有时只能把对象相互转换一下才能用各自的方法。</a:t>
            </a:r>
            <a:endParaRPr lang="en-US" altLang="zh-CN" dirty="0"/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$(‘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tagName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’)                    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document.getElementByTagName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altLang="zh-CN" dirty="0"/>
              <a:t>$(‘.</a:t>
            </a:r>
            <a:r>
              <a:rPr lang="en-US" altLang="zh-CN" dirty="0" err="1"/>
              <a:t>className</a:t>
            </a:r>
            <a:r>
              <a:rPr lang="en-US" altLang="zh-CN" dirty="0"/>
              <a:t>’)                  </a:t>
            </a:r>
            <a:r>
              <a:rPr lang="en-US" altLang="zh-CN" dirty="0" err="1"/>
              <a:t>document.getElementByClassName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$(</a:t>
            </a:r>
            <a:r>
              <a:rPr lang="zh-CN" altLang="en-US" dirty="0"/>
              <a:t>‘</a:t>
            </a:r>
            <a:r>
              <a:rPr lang="en-US" altLang="zh-CN" dirty="0"/>
              <a:t>selector1, selector2, </a:t>
            </a:r>
            <a:r>
              <a:rPr lang="en-US" altLang="zh-CN" dirty="0" err="1"/>
              <a:t>selectorN</a:t>
            </a:r>
            <a:r>
              <a:rPr lang="zh-CN" altLang="en-US" dirty="0"/>
              <a:t>’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$(‘ancestor descendant’)       </a:t>
            </a:r>
            <a:r>
              <a:rPr lang="zh-CN" altLang="en-US" dirty="0"/>
              <a:t>如：</a:t>
            </a:r>
            <a:r>
              <a:rPr lang="en-US" altLang="zh-CN" dirty="0"/>
              <a:t>$(‘form input’)</a:t>
            </a:r>
          </a:p>
          <a:p>
            <a:r>
              <a:rPr lang="en-US" altLang="zh-CN" dirty="0"/>
              <a:t>$(‘parent&gt;child’)   </a:t>
            </a:r>
            <a:r>
              <a:rPr lang="zh-CN" altLang="en-US" dirty="0"/>
              <a:t>在给定的父元素下匹配所有的子元素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808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事件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7752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jQuery</a:t>
            </a:r>
            <a:r>
              <a:rPr lang="zh-CN" altLang="en-US" dirty="0"/>
              <a:t>定义的简单事件方法：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click()</a:t>
            </a:r>
          </a:p>
          <a:p>
            <a:pPr lvl="1"/>
            <a:r>
              <a:rPr lang="en-US" altLang="zh-CN" dirty="0"/>
              <a:t>blur()</a:t>
            </a:r>
          </a:p>
          <a:p>
            <a:pPr lvl="1"/>
            <a:r>
              <a:rPr lang="en-US" altLang="zh-CN" dirty="0"/>
              <a:t>change()</a:t>
            </a:r>
          </a:p>
          <a:p>
            <a:pPr lvl="1"/>
            <a:r>
              <a:rPr lang="en-US" altLang="zh-CN" dirty="0"/>
              <a:t>focus()</a:t>
            </a:r>
          </a:p>
          <a:p>
            <a:pPr lvl="1"/>
            <a:r>
              <a:rPr lang="en-US" altLang="zh-CN" dirty="0"/>
              <a:t>error()</a:t>
            </a:r>
          </a:p>
          <a:p>
            <a:pPr lvl="1"/>
            <a:r>
              <a:rPr lang="en-US" altLang="zh-CN" dirty="0" err="1"/>
              <a:t>focusin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focusout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keydown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keypress()</a:t>
            </a:r>
          </a:p>
          <a:p>
            <a:pPr lvl="1"/>
            <a:r>
              <a:rPr lang="en-US" altLang="zh-CN" dirty="0" err="1"/>
              <a:t>keyup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334001" y="2514600"/>
            <a:ext cx="4597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err="1"/>
              <a:t>mousedown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mouseenter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mouseleave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mousemove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mouseout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mouseover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mouseup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submit()</a:t>
            </a:r>
          </a:p>
          <a:p>
            <a:pPr lvl="1"/>
            <a:r>
              <a:rPr lang="en-US" altLang="zh-CN" dirty="0"/>
              <a:t>select()</a:t>
            </a:r>
          </a:p>
          <a:p>
            <a:pPr marL="32004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62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事件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对象中的事件</a:t>
            </a:r>
            <a:endParaRPr lang="en-US" altLang="zh-CN" dirty="0"/>
          </a:p>
          <a:p>
            <a:pPr lvl="1"/>
            <a:r>
              <a:rPr lang="en-US" altLang="zh-CN" dirty="0"/>
              <a:t>resize()</a:t>
            </a:r>
          </a:p>
          <a:p>
            <a:pPr lvl="1"/>
            <a:r>
              <a:rPr lang="en-US" altLang="zh-CN" dirty="0"/>
              <a:t>unload()</a:t>
            </a:r>
          </a:p>
          <a:p>
            <a:pPr lvl="1"/>
            <a:r>
              <a:rPr lang="en-US" altLang="zh-CN" dirty="0"/>
              <a:t>scroll()</a:t>
            </a:r>
          </a:p>
          <a:p>
            <a:pPr lvl="1"/>
            <a:r>
              <a:rPr lang="en-US" altLang="zh-CN" dirty="0"/>
              <a:t>load()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6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事件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.on</a:t>
            </a:r>
            <a:r>
              <a:rPr lang="zh-CN" altLang="en-US" dirty="0"/>
              <a:t>绑定多个事件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10267" y="2294974"/>
            <a:ext cx="9186333" cy="30469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$(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-code-pro"/>
              </a:rPr>
              <a:t>"div"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).on({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mouseenter: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console.log(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-code-pro"/>
              </a:rPr>
              <a:t>"hovered over a div"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mouseleave: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console.log(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-code-pro"/>
              </a:rPr>
              <a:t>"mouse left a div"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click: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console.log(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-code-pro"/>
              </a:rPr>
              <a:t>"clicked on a div"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});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事件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.one()</a:t>
            </a:r>
          </a:p>
          <a:p>
            <a:pPr marL="0" indent="0">
              <a:buNone/>
            </a:pPr>
            <a:r>
              <a:rPr lang="zh-CN" altLang="en-US" dirty="0"/>
              <a:t>有时候你仅需要处理事件一次就够了，这时可以用</a:t>
            </a:r>
            <a:r>
              <a:rPr lang="en-US" altLang="zh-CN" dirty="0"/>
              <a:t>.one()</a:t>
            </a:r>
            <a:r>
              <a:rPr lang="zh-CN" altLang="en-US" dirty="0"/>
              <a:t>方法。该方法和</a:t>
            </a:r>
            <a:r>
              <a:rPr lang="en-US" altLang="zh-CN" dirty="0"/>
              <a:t>.on()</a:t>
            </a:r>
            <a:r>
              <a:rPr lang="zh-CN" altLang="en-US" dirty="0"/>
              <a:t>方法一样可以接收多个参数，处理多个事件。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95400" y="3187637"/>
            <a:ext cx="9601200" cy="193899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  <a:ea typeface="source-code-pro"/>
              </a:rPr>
              <a:t>// Switching handlers using the `.one()` method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$(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-code-pro"/>
              </a:rPr>
              <a:t>"p"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).one(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-code-pro"/>
              </a:rPr>
              <a:t>"click"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console.log(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-code-pro"/>
              </a:rPr>
              <a:t>"You just clicked this for the first time!"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$(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).click(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console.log(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-code-pro"/>
              </a:rPr>
              <a:t>"You have clicked this before!"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});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64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企业方向演示文稿（宽屏）</Template>
  <TotalTime>0</TotalTime>
  <Words>1978</Words>
  <Application>Microsoft Office PowerPoint</Application>
  <PresentationFormat>宽屏</PresentationFormat>
  <Paragraphs>260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 Unicode MS</vt:lpstr>
      <vt:lpstr>Microsoft YaHei UI</vt:lpstr>
      <vt:lpstr>source-code-pro</vt:lpstr>
      <vt:lpstr>Arial</vt:lpstr>
      <vt:lpstr>Book Antiqua</vt:lpstr>
      <vt:lpstr>Wingdings</vt:lpstr>
      <vt:lpstr>Sales Direction 16X9</vt:lpstr>
      <vt:lpstr>jQuery</vt:lpstr>
      <vt:lpstr>目录</vt:lpstr>
      <vt:lpstr>1. jQuery如何工作</vt:lpstr>
      <vt:lpstr>2. 选择器</vt:lpstr>
      <vt:lpstr>2. 选择器</vt:lpstr>
      <vt:lpstr>3. 事件</vt:lpstr>
      <vt:lpstr>3. 事件</vt:lpstr>
      <vt:lpstr>3. 事件</vt:lpstr>
      <vt:lpstr>3. 事件</vt:lpstr>
      <vt:lpstr>3. 事件</vt:lpstr>
      <vt:lpstr>4. 属性</vt:lpstr>
      <vt:lpstr>4. 属性</vt:lpstr>
      <vt:lpstr>4. 属性</vt:lpstr>
      <vt:lpstr>4. 属性</vt:lpstr>
      <vt:lpstr>5. 修改文档结构</vt:lpstr>
      <vt:lpstr>5. 修改文档结构</vt:lpstr>
      <vt:lpstr>6. jQuery Ajax</vt:lpstr>
      <vt:lpstr>6. jQuery Ajax</vt:lpstr>
      <vt:lpstr>6. jQuery Ajax</vt:lpstr>
      <vt:lpstr>7. jQuery 插件</vt:lpstr>
      <vt:lpstr>7. jQuery 插件</vt:lpstr>
      <vt:lpstr>7. jQuery 插件</vt:lpstr>
      <vt:lpstr>7. jQuery 插件</vt:lpstr>
      <vt:lpstr>7. jQuery 插件</vt:lpstr>
      <vt:lpstr>8. ajax与http</vt:lpstr>
      <vt:lpstr>综合练习：  1. 表单验证 2. 可编辑表单 3. 右键菜单 4. 伸缩菜单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2016-12-09T01:50:37Z</dcterms:created>
  <dcterms:modified xsi:type="dcterms:W3CDTF">2016-12-20T02:20:27Z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