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60"/>
  </p:notesMasterIdLst>
  <p:handoutMasterIdLst>
    <p:handoutMasterId r:id="rId61"/>
  </p:handoutMasterIdLst>
  <p:sldIdLst>
    <p:sldId id="277" r:id="rId3"/>
    <p:sldId id="267" r:id="rId4"/>
    <p:sldId id="268" r:id="rId5"/>
    <p:sldId id="288" r:id="rId6"/>
    <p:sldId id="289" r:id="rId7"/>
    <p:sldId id="290" r:id="rId8"/>
    <p:sldId id="284" r:id="rId9"/>
    <p:sldId id="285" r:id="rId10"/>
    <p:sldId id="286" r:id="rId11"/>
    <p:sldId id="294" r:id="rId12"/>
    <p:sldId id="291" r:id="rId13"/>
    <p:sldId id="287" r:id="rId14"/>
    <p:sldId id="295" r:id="rId15"/>
    <p:sldId id="296" r:id="rId16"/>
    <p:sldId id="297" r:id="rId17"/>
    <p:sldId id="292" r:id="rId18"/>
    <p:sldId id="293" r:id="rId19"/>
    <p:sldId id="298" r:id="rId20"/>
    <p:sldId id="299" r:id="rId21"/>
    <p:sldId id="301" r:id="rId22"/>
    <p:sldId id="300" r:id="rId23"/>
    <p:sldId id="302" r:id="rId24"/>
    <p:sldId id="303" r:id="rId25"/>
    <p:sldId id="304" r:id="rId26"/>
    <p:sldId id="305" r:id="rId27"/>
    <p:sldId id="306" r:id="rId28"/>
    <p:sldId id="307" r:id="rId29"/>
    <p:sldId id="308" r:id="rId30"/>
    <p:sldId id="309" r:id="rId31"/>
    <p:sldId id="311" r:id="rId32"/>
    <p:sldId id="336" r:id="rId33"/>
    <p:sldId id="337" r:id="rId34"/>
    <p:sldId id="310" r:id="rId35"/>
    <p:sldId id="314" r:id="rId36"/>
    <p:sldId id="313" r:id="rId37"/>
    <p:sldId id="312" r:id="rId38"/>
    <p:sldId id="315" r:id="rId39"/>
    <p:sldId id="316"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4" r:id="rId53"/>
    <p:sldId id="335" r:id="rId54"/>
    <p:sldId id="330" r:id="rId55"/>
    <p:sldId id="332" r:id="rId56"/>
    <p:sldId id="331" r:id="rId57"/>
    <p:sldId id="338" r:id="rId58"/>
    <p:sldId id="28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90"/>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dirty="0">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65DD71D7-55AC-46BD-81B3-09AB2F9EFBD8}" type="datetimeFigureOut">
              <a:rPr lang="en-US" altLang="zh-CN" smtClean="0">
                <a:ea typeface="Microsoft YaHei UI" panose="020B0503020204020204" pitchFamily="34" charset="-122"/>
              </a:rPr>
              <a:t>12/27/2016</a:t>
            </a:fld>
            <a:endParaRPr lang="zh-CN" dirty="0">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dirty="0">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2840BD58-3BFF-4EAF-BB8B-AC67FE801E47}" type="slidenum">
              <a:rPr lang="zh-CN" smtClean="0">
                <a:ea typeface="Microsoft YaHei UI" panose="020B0503020204020204" pitchFamily="34" charset="-122"/>
              </a:rPr>
              <a:t>‹#›</a:t>
            </a:fld>
            <a:endParaRPr lang="zh-CN" dirty="0">
              <a:ea typeface="Microsoft YaHei UI" panose="020B0503020204020204" pitchFamily="34" charset="-122"/>
            </a:endParaRPr>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ea typeface="Microsoft YaHei UI" panose="020B0503020204020204" pitchFamily="34" charset="-122"/>
              </a:defRPr>
            </a:lvl1pPr>
          </a:lstStyle>
          <a:p>
            <a:fld id="{1F89424F-BB59-4F4E-9822-4CA3E770FFD2}" type="datetimeFigureOut">
              <a:rPr lang="en-US" altLang="zh-CN" smtClean="0"/>
              <a:pPr/>
              <a:t>12/27/2016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ea typeface="Microsoft YaHei UI" panose="020B0503020204020204" pitchFamily="34" charset="-122"/>
              </a:defRPr>
            </a:lvl1pPr>
          </a:lstStyle>
          <a:p>
            <a:fld id="{68322CDD-9D6C-4F63-9EC2-648226624108}" type="slidenum">
              <a:rPr lang="en-US" altLang="zh-CN" smtClean="0"/>
              <a:pPr/>
              <a:t>‹#›</a:t>
            </a:fld>
            <a:endParaRPr lang="en-US" altLang="zh-CN" dirty="0"/>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n-lt"/>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n-lt"/>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n-lt"/>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n-lt"/>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066800" y="2606040"/>
            <a:ext cx="10058400" cy="2743200"/>
          </a:xfrm>
        </p:spPr>
        <p:txBody>
          <a:bodyPr lIns="36000" tIns="18000" rIns="36000" bIns="18000" anchor="ctr">
            <a:normAutofit/>
          </a:bodyPr>
          <a:lstStyle>
            <a:lvl1pPr algn="ctr" latinLnBrk="0">
              <a:lnSpc>
                <a:spcPct val="100000"/>
              </a:lnSpc>
              <a:defRPr lang="zh-CN" sz="6500">
                <a:solidFill>
                  <a:schemeClr val="tx1"/>
                </a:solidFill>
                <a:effectLst>
                  <a:outerShdw blurRad="38100" dist="25400" dir="18900000" algn="bl" rotWithShape="0">
                    <a:schemeClr val="bg1">
                      <a:alpha val="80000"/>
                    </a:schemeClr>
                  </a:outerShdw>
                </a:effectLst>
              </a:defRPr>
            </a:lvl1pPr>
          </a:lstStyle>
          <a:p>
            <a:r>
              <a:rPr lang="zh-CN" altLang="en-US"/>
              <a:t>单击此处编辑母版标题样式</a:t>
            </a:r>
            <a:endParaRPr lang="zh-CN" dirty="0"/>
          </a:p>
        </p:txBody>
      </p:sp>
      <p:sp>
        <p:nvSpPr>
          <p:cNvPr id="3" name="副标题 2"/>
          <p:cNvSpPr>
            <a:spLocks noGrp="1"/>
          </p:cNvSpPr>
          <p:nvPr>
            <p:ph type="subTitle" idx="1"/>
          </p:nvPr>
        </p:nvSpPr>
        <p:spPr>
          <a:xfrm>
            <a:off x="1066800" y="5360437"/>
            <a:ext cx="10058400" cy="365760"/>
          </a:xfrm>
        </p:spPr>
        <p:txBody>
          <a:bodyPr>
            <a:normAutofit/>
          </a:bodyPr>
          <a:lstStyle>
            <a:lvl1pPr marL="0" indent="0" algn="l" latinLnBrk="0">
              <a:spcBef>
                <a:spcPts val="0"/>
              </a:spcBef>
              <a:buNone/>
              <a:defRPr lang="zh-CN" sz="2000" b="1" cap="all" baseline="0">
                <a:solidFill>
                  <a:schemeClr val="accent1"/>
                </a:solidFill>
                <a:effectLs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a:t>单击以编辑母版副标题样式</a:t>
            </a:r>
            <a:endParaRPr lang="zh-CN" dirty="0"/>
          </a:p>
        </p:txBody>
      </p:sp>
      <p:sp>
        <p:nvSpPr>
          <p:cNvPr id="8" name="矩形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9" name="矩形 8"/>
          <p:cNvSpPr/>
          <p:nvPr userDrawn="1"/>
        </p:nvSpPr>
        <p:spPr>
          <a:xfrm>
            <a:off x="0" y="5888736"/>
            <a:ext cx="12192000" cy="109728"/>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525000" y="382230"/>
            <a:ext cx="1371600" cy="5561369"/>
          </a:xfrm>
        </p:spPr>
        <p:txBody>
          <a:bodyPr vert="eaVert"/>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1295400" y="382230"/>
            <a:ext cx="7863840" cy="556137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53739" y="283"/>
            <a:ext cx="4435717" cy="6856286"/>
          </a:xfrm>
          <a:prstGeom prst="rect">
            <a:avLst/>
          </a:prstGeom>
        </p:spPr>
      </p:pic>
      <p:sp>
        <p:nvSpPr>
          <p:cNvPr id="2" name="标题 1"/>
          <p:cNvSpPr>
            <a:spLocks noGrp="1"/>
          </p:cNvSpPr>
          <p:nvPr>
            <p:ph type="title"/>
          </p:nvPr>
        </p:nvSpPr>
        <p:spPr>
          <a:xfrm>
            <a:off x="1066800" y="1565829"/>
            <a:ext cx="5943600" cy="4114800"/>
          </a:xfrm>
        </p:spPr>
        <p:txBody>
          <a:bodyPr anchor="b">
            <a:normAutofit/>
          </a:bodyPr>
          <a:lstStyle>
            <a:lvl1pPr latinLnBrk="0">
              <a:lnSpc>
                <a:spcPct val="100000"/>
              </a:lnSpc>
              <a:defRPr lang="zh-CN" sz="5400">
                <a:effectLst>
                  <a:outerShdw blurRad="38100" dist="25400" dir="18900000" algn="bl" rotWithShape="0">
                    <a:schemeClr val="bg1">
                      <a:alpha val="80000"/>
                    </a:schemeClr>
                  </a:outerShdw>
                </a:effectLst>
              </a:defRPr>
            </a:lvl1pPr>
          </a:lstStyle>
          <a:p>
            <a:r>
              <a:rPr lang="zh-CN" altLang="en-US"/>
              <a:t>单击此处编辑母版标题样式</a:t>
            </a:r>
            <a:endParaRPr lang="zh-CN" dirty="0"/>
          </a:p>
        </p:txBody>
      </p:sp>
      <p:sp>
        <p:nvSpPr>
          <p:cNvPr id="3" name="文本占位符 2"/>
          <p:cNvSpPr>
            <a:spLocks noGrp="1"/>
          </p:cNvSpPr>
          <p:nvPr>
            <p:ph type="body" idx="1"/>
          </p:nvPr>
        </p:nvSpPr>
        <p:spPr>
          <a:xfrm>
            <a:off x="1066801" y="5682343"/>
            <a:ext cx="5943600" cy="410547"/>
          </a:xfrm>
        </p:spPr>
        <p:txBody>
          <a:bodyPr>
            <a:normAutofit/>
          </a:bodyPr>
          <a:lstStyle>
            <a:lvl1pPr marL="0" indent="0" latinLnBrk="0">
              <a:spcBef>
                <a:spcPts val="0"/>
              </a:spcBef>
              <a:buNone/>
              <a:defRPr lang="zh-CN" sz="2200" b="1" cap="all" baseline="0"/>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a:t>编辑母版文本样式</a:t>
            </a:r>
          </a:p>
        </p:txBody>
      </p:sp>
      <p:sp>
        <p:nvSpPr>
          <p:cNvPr id="9" name="矩形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11" name="矩形 10"/>
          <p:cNvSpPr/>
          <p:nvPr userDrawn="1"/>
        </p:nvSpPr>
        <p:spPr>
          <a:xfrm>
            <a:off x="7707084" y="0"/>
            <a:ext cx="54864" cy="6858000"/>
          </a:xfrm>
          <a:prstGeom prst="rect">
            <a:avLst/>
          </a:prstGeom>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295400" y="1825625"/>
            <a:ext cx="4724400" cy="4117975"/>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内容占位符 3"/>
          <p:cNvSpPr>
            <a:spLocks noGrp="1"/>
          </p:cNvSpPr>
          <p:nvPr>
            <p:ph sz="half" idx="2"/>
          </p:nvPr>
        </p:nvSpPr>
        <p:spPr>
          <a:xfrm>
            <a:off x="6172199" y="1825625"/>
            <a:ext cx="4724400" cy="4117975"/>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5" name="日期占位符 4"/>
          <p:cNvSpPr>
            <a:spLocks noGrp="1"/>
          </p:cNvSpPr>
          <p:nvPr>
            <p:ph type="dt" sz="half" idx="10"/>
          </p:nvPr>
        </p:nvSpPr>
        <p:spPr/>
        <p:txBody>
          <a:bodyPr/>
          <a:lstStyle/>
          <a:p>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文本占位符 2"/>
          <p:cNvSpPr>
            <a:spLocks noGrp="1"/>
          </p:cNvSpPr>
          <p:nvPr>
            <p:ph type="body" idx="1"/>
          </p:nvPr>
        </p:nvSpPr>
        <p:spPr>
          <a:xfrm>
            <a:off x="1295400" y="1828800"/>
            <a:ext cx="4727448" cy="641350"/>
          </a:xfrm>
        </p:spPr>
        <p:txBody>
          <a:bodyPr anchor="ctr">
            <a:normAutofit/>
          </a:bodyPr>
          <a:lstStyle>
            <a:lvl1pPr marL="0" indent="0" latinLnBrk="0">
              <a:spcBef>
                <a:spcPts val="0"/>
              </a:spcBef>
              <a:buNone/>
              <a:defRPr lang="zh-CN" sz="2000" b="1"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295400" y="2470151"/>
            <a:ext cx="4727448" cy="347345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6167628" y="1828800"/>
            <a:ext cx="4727448" cy="641350"/>
          </a:xfrm>
        </p:spPr>
        <p:txBody>
          <a:bodyPr anchor="ctr">
            <a:normAutofit/>
          </a:bodyPr>
          <a:lstStyle>
            <a:lvl1pPr marL="0" indent="0" latinLnBrk="0">
              <a:spcBef>
                <a:spcPts val="0"/>
              </a:spcBef>
              <a:buNone/>
              <a:defRPr lang="zh-CN" sz="2000" b="1"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6169152" y="2470151"/>
            <a:ext cx="4727448" cy="347345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7" name="日期占位符 6"/>
          <p:cNvSpPr>
            <a:spLocks noGrp="1"/>
          </p:cNvSpPr>
          <p:nvPr>
            <p:ph type="dt" sz="half" idx="10"/>
          </p:nvPr>
        </p:nvSpPr>
        <p:spPr/>
        <p:txBody>
          <a:bodyPr/>
          <a:lstStyle/>
          <a:p>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日期占位符 2"/>
          <p:cNvSpPr>
            <a:spLocks noGrp="1"/>
          </p:cNvSpPr>
          <p:nvPr>
            <p:ph type="dt" sz="half" idx="10"/>
          </p:nvPr>
        </p:nvSpPr>
        <p:spPr/>
        <p:txBody>
          <a:bodyPr/>
          <a:lstStyle/>
          <a:p>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题注">
    <p:spTree>
      <p:nvGrpSpPr>
        <p:cNvPr id="1" name=""/>
        <p:cNvGrpSpPr/>
        <p:nvPr/>
      </p:nvGrpSpPr>
      <p:grpSpPr>
        <a:xfrm>
          <a:off x="0" y="0"/>
          <a:ext cx="0" cy="0"/>
          <a:chOff x="0" y="0"/>
          <a:chExt cx="0" cy="0"/>
        </a:xfrm>
      </p:grpSpPr>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53739" y="283"/>
            <a:ext cx="4435717" cy="6856286"/>
          </a:xfrm>
          <a:prstGeom prst="rect">
            <a:avLst/>
          </a:prstGeom>
        </p:spPr>
      </p:pic>
      <p:sp>
        <p:nvSpPr>
          <p:cNvPr id="10" name="矩形 9"/>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11" name="矩形 10"/>
          <p:cNvSpPr/>
          <p:nvPr userDrawn="1"/>
        </p:nvSpPr>
        <p:spPr>
          <a:xfrm>
            <a:off x="7707084" y="0"/>
            <a:ext cx="54864" cy="6858000"/>
          </a:xfrm>
          <a:prstGeom prst="rect">
            <a:avLst/>
          </a:prstGeom>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 1"/>
          <p:cNvSpPr>
            <a:spLocks noGrp="1"/>
          </p:cNvSpPr>
          <p:nvPr>
            <p:ph type="title"/>
          </p:nvPr>
        </p:nvSpPr>
        <p:spPr>
          <a:xfrm>
            <a:off x="8229601" y="2514600"/>
            <a:ext cx="3474720" cy="1600200"/>
          </a:xfrm>
        </p:spPr>
        <p:txBody>
          <a:bodyPr anchor="b"/>
          <a:lstStyle>
            <a:lvl1pPr latinLnBrk="0">
              <a:defRPr lang="zh-CN" sz="3200"/>
            </a:lvl1pPr>
          </a:lstStyle>
          <a:p>
            <a:r>
              <a:rPr lang="zh-CN" altLang="en-US"/>
              <a:t>单击此处编辑母版标题样式</a:t>
            </a:r>
            <a:endParaRPr lang="zh-CN" dirty="0"/>
          </a:p>
        </p:txBody>
      </p:sp>
      <p:sp>
        <p:nvSpPr>
          <p:cNvPr id="3" name="内容占位符 2"/>
          <p:cNvSpPr>
            <a:spLocks noGrp="1"/>
          </p:cNvSpPr>
          <p:nvPr>
            <p:ph idx="1"/>
          </p:nvPr>
        </p:nvSpPr>
        <p:spPr>
          <a:xfrm>
            <a:off x="790302" y="685800"/>
            <a:ext cx="6126480" cy="54864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2000"/>
            </a:lvl6pPr>
            <a:lvl7pPr latinLnBrk="0">
              <a:defRPr lang="zh-CN" sz="2000"/>
            </a:lvl7pPr>
            <a:lvl8pPr latinLnBrk="0">
              <a:defRPr lang="zh-CN" sz="2000"/>
            </a:lvl8pPr>
            <a:lvl9pPr latinLnBrk="0">
              <a:defRPr lang="zh-CN"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文本占位符 3"/>
          <p:cNvSpPr>
            <a:spLocks noGrp="1"/>
          </p:cNvSpPr>
          <p:nvPr>
            <p:ph type="body" sz="half" idx="2"/>
          </p:nvPr>
        </p:nvSpPr>
        <p:spPr>
          <a:xfrm>
            <a:off x="8229600" y="4343400"/>
            <a:ext cx="3474720" cy="1188720"/>
          </a:xfrm>
        </p:spPr>
        <p:txBody>
          <a:bodyPr>
            <a:normAutofit/>
          </a:bodyPr>
          <a:lstStyle>
            <a:lvl1pPr marL="0" indent="0" latinLnBrk="0">
              <a:spcBef>
                <a:spcPts val="800"/>
              </a:spcBef>
              <a:buNone/>
              <a:defRPr lang="zh-CN" sz="18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编辑母版文本样式</a:t>
            </a:r>
          </a:p>
        </p:txBody>
      </p:sp>
      <p:sp>
        <p:nvSpPr>
          <p:cNvPr id="5" name="日期占位符 4"/>
          <p:cNvSpPr>
            <a:spLocks noGrp="1"/>
          </p:cNvSpPr>
          <p:nvPr>
            <p:ph type="dt" sz="half" idx="10"/>
          </p:nvPr>
        </p:nvSpPr>
        <p:spPr/>
        <p:txBody>
          <a:bodyPr/>
          <a:lstStyle/>
          <a:p>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题注">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53739" y="283"/>
            <a:ext cx="4435717" cy="6856286"/>
          </a:xfrm>
          <a:prstGeom prst="rect">
            <a:avLst/>
          </a:prstGeom>
        </p:spPr>
      </p:pic>
      <p:sp>
        <p:nvSpPr>
          <p:cNvPr id="9" name="矩形 8"/>
          <p:cNvSpPr/>
          <p:nvPr/>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10" name="矩形 9"/>
          <p:cNvSpPr/>
          <p:nvPr/>
        </p:nvSpPr>
        <p:spPr>
          <a:xfrm>
            <a:off x="7707084" y="0"/>
            <a:ext cx="54864" cy="6858000"/>
          </a:xfrm>
          <a:prstGeom prst="rect">
            <a:avLst/>
          </a:prstGeom>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 1"/>
          <p:cNvSpPr>
            <a:spLocks noGrp="1"/>
          </p:cNvSpPr>
          <p:nvPr>
            <p:ph type="title"/>
          </p:nvPr>
        </p:nvSpPr>
        <p:spPr>
          <a:xfrm>
            <a:off x="8229600" y="2514600"/>
            <a:ext cx="3474720" cy="1600200"/>
          </a:xfrm>
        </p:spPr>
        <p:txBody>
          <a:bodyPr anchor="b"/>
          <a:lstStyle>
            <a:lvl1pPr latinLnBrk="0">
              <a:defRPr lang="zh-CN" sz="3200"/>
            </a:lvl1pPr>
          </a:lstStyle>
          <a:p>
            <a:r>
              <a:rPr lang="zh-CN" altLang="en-US"/>
              <a:t>单击此处编辑母版标题样式</a:t>
            </a:r>
            <a:endParaRPr lang="zh-CN" dirty="0"/>
          </a:p>
        </p:txBody>
      </p:sp>
      <p:sp>
        <p:nvSpPr>
          <p:cNvPr id="3" name="图片占位符 2"/>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sp>
        <p:nvSpPr>
          <p:cNvPr id="4" name="文本占位符 3"/>
          <p:cNvSpPr>
            <a:spLocks noGrp="1"/>
          </p:cNvSpPr>
          <p:nvPr>
            <p:ph type="body" sz="half" idx="2"/>
          </p:nvPr>
        </p:nvSpPr>
        <p:spPr>
          <a:xfrm>
            <a:off x="8229600" y="4343400"/>
            <a:ext cx="3474720" cy="1188720"/>
          </a:xfrm>
        </p:spPr>
        <p:txBody>
          <a:bodyPr>
            <a:normAutofit/>
          </a:bodyPr>
          <a:lstStyle>
            <a:lvl1pPr marL="0" indent="0" latinLnBrk="0">
              <a:spcBef>
                <a:spcPts val="800"/>
              </a:spcBef>
              <a:buNone/>
              <a:defRPr lang="zh-CN" sz="18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编辑母版文本样式</a:t>
            </a:r>
          </a:p>
        </p:txBody>
      </p:sp>
      <p:sp>
        <p:nvSpPr>
          <p:cNvPr id="5" name="日期占位符 4"/>
          <p:cNvSpPr>
            <a:spLocks noGrp="1"/>
          </p:cNvSpPr>
          <p:nvPr>
            <p:ph type="dt" sz="half" idx="10"/>
          </p:nvPr>
        </p:nvSpPr>
        <p:spPr/>
        <p:txBody>
          <a:bodyPr/>
          <a:lstStyle/>
          <a:p>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矩形 8"/>
          <p:cNvSpPr/>
          <p:nvPr userDrawn="1"/>
        </p:nvSpPr>
        <p:spPr>
          <a:xfrm>
            <a:off x="0" y="6257036"/>
            <a:ext cx="12192000" cy="54864"/>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占位符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zh-CN" dirty="0"/>
              <a:t>单击此处编辑母版标题样式</a:t>
            </a:r>
          </a:p>
        </p:txBody>
      </p:sp>
      <p:sp>
        <p:nvSpPr>
          <p:cNvPr id="3" name="文本占位符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latinLnBrk="0">
              <a:defRPr lang="zh-CN" sz="1000">
                <a:solidFill>
                  <a:schemeClr val="tx1"/>
                </a:solidFill>
                <a:ea typeface="Microsoft YaHei UI" panose="020B0503020204020204" pitchFamily="34" charset="-122"/>
              </a:defRPr>
            </a:lvl1pPr>
          </a:lstStyle>
          <a:p>
            <a:endParaRPr lang="zh-CN" altLang="en-US" dirty="0"/>
          </a:p>
        </p:txBody>
      </p:sp>
      <p:sp>
        <p:nvSpPr>
          <p:cNvPr id="5" name="页脚占位符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latinLnBrk="0">
              <a:defRPr lang="zh-CN" sz="1000">
                <a:solidFill>
                  <a:schemeClr val="tx1"/>
                </a:solidFill>
                <a:ea typeface="Microsoft YaHei UI" panose="020B0503020204020204" pitchFamily="34" charset="-122"/>
              </a:defRPr>
            </a:lvl1pPr>
          </a:lstStyle>
          <a:p>
            <a:endParaRPr lang="zh-CN" altLang="en-US" dirty="0"/>
          </a:p>
        </p:txBody>
      </p:sp>
      <p:sp>
        <p:nvSpPr>
          <p:cNvPr id="6" name="幻灯片编号占位符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latinLnBrk="0">
              <a:defRPr lang="zh-CN" sz="1000">
                <a:solidFill>
                  <a:schemeClr val="tx1"/>
                </a:solidFill>
                <a:ea typeface="Microsoft YaHei UI" panose="020B0503020204020204" pitchFamily="34" charset="-122"/>
              </a:defRPr>
            </a:lvl1pPr>
          </a:lstStyle>
          <a:p>
            <a:fld id="{E31375A4-56A4-47D6-9801-1991572033F7}" type="slidenum">
              <a:rPr lang="en-US" altLang="zh-CN" smtClean="0"/>
              <a:pPr/>
              <a:t>‹#›</a:t>
            </a:fld>
            <a:endParaRPr lang="en-US" altLang="zh-CN" dirty="0"/>
          </a:p>
        </p:txBody>
      </p:sp>
      <p:sp>
        <p:nvSpPr>
          <p:cNvPr id="8" name="矩形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lang="zh-CN" sz="3200" b="1" kern="1200" cap="all" baseline="0">
          <a:solidFill>
            <a:schemeClr val="accent1"/>
          </a:solidFill>
          <a:effectLst>
            <a:outerShdw blurRad="38100" dist="25400" dir="18900000" algn="bl" rotWithShape="0">
              <a:schemeClr val="bg1">
                <a:alpha val="80000"/>
              </a:schemeClr>
            </a:outerShdw>
          </a:effectLst>
          <a:latin typeface="+mj-lt"/>
          <a:ea typeface="Microsoft YaHei UI"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Angular JS</a:t>
            </a:r>
            <a:endParaRPr lang="zh-CN"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 name="副标题 2"/>
          <p:cNvSpPr>
            <a:spLocks noGrp="1"/>
          </p:cNvSpPr>
          <p:nvPr>
            <p:ph type="subTitle" idx="1"/>
          </p:nvPr>
        </p:nvSpPr>
        <p:spPr/>
        <p:txBody>
          <a:bodyPr/>
          <a:lstStyle/>
          <a:p>
            <a:r>
              <a:rPr lang="zh-CN" altLang="en-US" dirty="0"/>
              <a:t>教程</a:t>
            </a:r>
            <a:endParaRPr lang="zh-CN" dirty="0"/>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8095" y="332873"/>
            <a:ext cx="9601200" cy="597568"/>
          </a:xfrm>
        </p:spPr>
        <p:txBody>
          <a:bodyPr/>
          <a:lstStyle/>
          <a:p>
            <a:r>
              <a:rPr lang="en-US" altLang="zh-CN" dirty="0"/>
              <a:t>2. </a:t>
            </a:r>
            <a:r>
              <a:rPr lang="zh-CN" altLang="en-US" dirty="0"/>
              <a:t>数据绑定</a:t>
            </a:r>
            <a:endParaRPr lang="zh-CN" dirty="0"/>
          </a:p>
        </p:txBody>
      </p:sp>
      <p:sp>
        <p:nvSpPr>
          <p:cNvPr id="3" name="内容占位符 2"/>
          <p:cNvSpPr>
            <a:spLocks noGrp="1"/>
          </p:cNvSpPr>
          <p:nvPr>
            <p:ph idx="1"/>
          </p:nvPr>
        </p:nvSpPr>
        <p:spPr>
          <a:xfrm>
            <a:off x="798095" y="1106905"/>
            <a:ext cx="10704094" cy="5069306"/>
          </a:xfrm>
        </p:spPr>
        <p:txBody>
          <a:bodyPr/>
          <a:lstStyle/>
          <a:p>
            <a:pPr marL="45720" indent="0">
              <a:buNone/>
            </a:pPr>
            <a:r>
              <a:rPr lang="zh-CN" altLang="en-US" dirty="0"/>
              <a:t>数据模型对象：</a:t>
            </a:r>
            <a:endParaRPr lang="en-US" altLang="zh-CN" dirty="0"/>
          </a:p>
          <a:p>
            <a:pPr marL="45720" indent="0">
              <a:buNone/>
            </a:pPr>
            <a:r>
              <a:rPr lang="zh-CN" altLang="en-US" dirty="0"/>
              <a:t>数据模型对象（</a:t>
            </a:r>
            <a:r>
              <a:rPr lang="en-US" altLang="zh-CN" dirty="0"/>
              <a:t>model object</a:t>
            </a:r>
            <a:r>
              <a:rPr lang="zh-CN" altLang="en-US" dirty="0"/>
              <a:t>）是指</a:t>
            </a:r>
            <a:r>
              <a:rPr lang="en-US" altLang="zh-CN" dirty="0"/>
              <a:t>$scope</a:t>
            </a:r>
            <a:r>
              <a:rPr lang="zh-CN" altLang="en-US" dirty="0"/>
              <a:t>对象。 </a:t>
            </a:r>
            <a:r>
              <a:rPr lang="en-US" altLang="zh-CN" dirty="0"/>
              <a:t>$scope</a:t>
            </a:r>
            <a:r>
              <a:rPr lang="zh-CN" altLang="en-US" dirty="0"/>
              <a:t>对象是一个简单的</a:t>
            </a:r>
            <a:r>
              <a:rPr lang="en-US" altLang="zh-CN" dirty="0"/>
              <a:t>JavaScript</a:t>
            </a:r>
            <a:r>
              <a:rPr lang="zh-CN" altLang="en-US" dirty="0"/>
              <a:t>对象，其中的属性可以被视图访问，也可以同控制器进行交互。</a:t>
            </a:r>
            <a:endParaRPr lang="en-US" altLang="zh-CN" dirty="0"/>
          </a:p>
          <a:p>
            <a:r>
              <a:rPr lang="en-US" altLang="zh-CN" dirty="0"/>
              <a:t>ng-model</a:t>
            </a:r>
            <a:r>
              <a:rPr lang="zh-CN" altLang="en-US" dirty="0"/>
              <a:t>指令将内部数据模型对象（</a:t>
            </a:r>
            <a:r>
              <a:rPr lang="en-US" altLang="zh-CN" dirty="0"/>
              <a:t>$scope</a:t>
            </a:r>
            <a:r>
              <a:rPr lang="zh-CN" altLang="en-US" dirty="0"/>
              <a:t>）中的</a:t>
            </a:r>
            <a:r>
              <a:rPr lang="en-US" altLang="zh-CN" dirty="0"/>
              <a:t>name</a:t>
            </a:r>
            <a:r>
              <a:rPr lang="zh-CN" altLang="en-US" dirty="0"/>
              <a:t>属性绑定到了文本输入字段上。</a:t>
            </a:r>
            <a:endParaRPr lang="en-US" altLang="zh-CN" dirty="0"/>
          </a:p>
          <a:p>
            <a:pPr marL="45720" indent="0">
              <a:buNone/>
            </a:pPr>
            <a:r>
              <a:rPr lang="zh-CN" altLang="en-US" dirty="0"/>
              <a:t>由于</a:t>
            </a:r>
            <a:r>
              <a:rPr lang="en-US" altLang="zh-CN" dirty="0"/>
              <a:t>AngularJS</a:t>
            </a:r>
            <a:r>
              <a:rPr lang="zh-CN" altLang="en-US" dirty="0"/>
              <a:t>使用监听器来实现数据绑定。当监听器越来越多时，可能会出现一些性能上的问题，一次性数据绑定的出现解决了前面提到的由监听器太多带来的性能问题。使用一次性数据绑定非常的简单，我们只需要在表达式之前加上双冒号</a:t>
            </a:r>
            <a:r>
              <a:rPr lang="en-US" altLang="zh-CN" dirty="0"/>
              <a:t>::</a:t>
            </a:r>
            <a:r>
              <a:rPr lang="zh-CN" altLang="en-US" dirty="0"/>
              <a:t>即可。比如，前面我们使用了插值指令将</a:t>
            </a:r>
            <a:r>
              <a:rPr lang="en-US" altLang="zh-CN" dirty="0"/>
              <a:t>name</a:t>
            </a:r>
            <a:r>
              <a:rPr lang="zh-CN" altLang="en-US" dirty="0"/>
              <a:t>属性绑定到了视图中</a:t>
            </a:r>
            <a:r>
              <a:rPr lang="en-US" altLang="zh-CN" dirty="0"/>
              <a:t>:</a:t>
            </a:r>
          </a:p>
          <a:p>
            <a:pPr marL="45720" indent="0">
              <a:buNone/>
            </a:pPr>
            <a:r>
              <a:rPr lang="en-US" altLang="zh-CN" dirty="0"/>
              <a:t>&lt;p&gt;Hello {{::name}}!&lt;/p&gt;</a:t>
            </a:r>
          </a:p>
          <a:p>
            <a:pPr marL="45720" indent="0">
              <a:buNone/>
            </a:pPr>
            <a:br>
              <a:rPr lang="zh-CN" altLang="en-US" dirty="0"/>
            </a:br>
            <a:endParaRPr lang="en-US" altLang="zh-CN" dirty="0"/>
          </a:p>
        </p:txBody>
      </p:sp>
    </p:spTree>
    <p:extLst>
      <p:ext uri="{BB962C8B-B14F-4D97-AF65-F5344CB8AC3E}">
        <p14:creationId xmlns:p14="http://schemas.microsoft.com/office/powerpoint/2010/main" val="395530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8095" y="332873"/>
            <a:ext cx="9601200" cy="597568"/>
          </a:xfrm>
        </p:spPr>
        <p:txBody>
          <a:bodyPr/>
          <a:lstStyle/>
          <a:p>
            <a:r>
              <a:rPr lang="en-US" altLang="zh-CN" dirty="0"/>
              <a:t>3. </a:t>
            </a:r>
            <a:r>
              <a:rPr lang="zh-CN" altLang="en-US" dirty="0"/>
              <a:t>控制器</a:t>
            </a:r>
            <a:endParaRPr lang="zh-CN" dirty="0"/>
          </a:p>
        </p:txBody>
      </p:sp>
      <p:sp>
        <p:nvSpPr>
          <p:cNvPr id="8" name="内容占位符 2"/>
          <p:cNvSpPr txBox="1">
            <a:spLocks/>
          </p:cNvSpPr>
          <p:nvPr/>
        </p:nvSpPr>
        <p:spPr>
          <a:xfrm>
            <a:off x="798095" y="1228239"/>
            <a:ext cx="10704094" cy="4675255"/>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a:spcBef>
                <a:spcPts val="600"/>
              </a:spcBef>
            </a:pPr>
            <a:r>
              <a:rPr lang="en-US" altLang="zh-CN" dirty="0"/>
              <a:t>AngularJS </a:t>
            </a:r>
            <a:r>
              <a:rPr lang="zh-CN" altLang="en-US" dirty="0"/>
              <a:t>控制器 </a:t>
            </a:r>
            <a:r>
              <a:rPr lang="zh-CN" altLang="en-US" b="1" dirty="0"/>
              <a:t>控制</a:t>
            </a:r>
            <a:r>
              <a:rPr lang="zh-CN" altLang="en-US" dirty="0"/>
              <a:t> </a:t>
            </a:r>
            <a:r>
              <a:rPr lang="en-US" altLang="zh-CN" dirty="0"/>
              <a:t>AngularJS </a:t>
            </a:r>
            <a:r>
              <a:rPr lang="zh-CN" altLang="en-US" dirty="0"/>
              <a:t>应用程序的数据。</a:t>
            </a:r>
            <a:endParaRPr lang="en-US" altLang="zh-CN" dirty="0"/>
          </a:p>
          <a:p>
            <a:pPr>
              <a:spcBef>
                <a:spcPts val="600"/>
              </a:spcBef>
            </a:pPr>
            <a:r>
              <a:rPr lang="en-US" altLang="zh-CN" b="1" dirty="0"/>
              <a:t>ng-controller</a:t>
            </a:r>
            <a:r>
              <a:rPr lang="en-US" altLang="zh-CN" dirty="0"/>
              <a:t> </a:t>
            </a:r>
            <a:r>
              <a:rPr lang="zh-CN" altLang="en-US" dirty="0"/>
              <a:t>指令定义了应用程序控制器。</a:t>
            </a:r>
          </a:p>
          <a:p>
            <a:pPr>
              <a:spcBef>
                <a:spcPts val="600"/>
              </a:spcBef>
            </a:pPr>
            <a:r>
              <a:rPr lang="zh-CN" altLang="en-US" dirty="0"/>
              <a:t>控制器是 </a:t>
            </a:r>
            <a:r>
              <a:rPr lang="en-US" altLang="zh-CN" b="1" dirty="0"/>
              <a:t>JavaScript </a:t>
            </a:r>
            <a:r>
              <a:rPr lang="zh-CN" altLang="en-US" b="1" dirty="0"/>
              <a:t>对象</a:t>
            </a:r>
            <a:r>
              <a:rPr lang="zh-CN" altLang="en-US" dirty="0"/>
              <a:t>，由标准的 </a:t>
            </a:r>
            <a:r>
              <a:rPr lang="en-US" altLang="zh-CN" dirty="0"/>
              <a:t>JavaScript </a:t>
            </a:r>
            <a:r>
              <a:rPr lang="zh-CN" altLang="en-US" b="1" dirty="0"/>
              <a:t>对象的构造函数</a:t>
            </a:r>
            <a:r>
              <a:rPr lang="zh-CN" altLang="en-US" dirty="0"/>
              <a:t> 创建。</a:t>
            </a:r>
          </a:p>
          <a:p>
            <a:pPr>
              <a:spcBef>
                <a:spcPts val="600"/>
              </a:spcBef>
            </a:pPr>
            <a:r>
              <a:rPr lang="en-US" altLang="zh-CN" dirty="0"/>
              <a:t>AngularJS </a:t>
            </a:r>
            <a:r>
              <a:rPr lang="zh-CN" altLang="en-US" dirty="0"/>
              <a:t>使用</a:t>
            </a:r>
            <a:r>
              <a:rPr lang="en-US" altLang="zh-CN" b="1" dirty="0"/>
              <a:t>$scope</a:t>
            </a:r>
            <a:r>
              <a:rPr lang="en-US" altLang="zh-CN" dirty="0"/>
              <a:t> </a:t>
            </a:r>
            <a:r>
              <a:rPr lang="zh-CN" altLang="en-US" dirty="0"/>
              <a:t>对象来调用控制器。</a:t>
            </a:r>
            <a:endParaRPr lang="en-US" altLang="zh-CN" dirty="0"/>
          </a:p>
          <a:p>
            <a:pPr>
              <a:spcBef>
                <a:spcPts val="600"/>
              </a:spcBef>
            </a:pPr>
            <a:endParaRPr lang="zh-CN" altLang="en-US" dirty="0"/>
          </a:p>
        </p:txBody>
      </p:sp>
      <p:sp>
        <p:nvSpPr>
          <p:cNvPr id="10" name="Rectangle 2"/>
          <p:cNvSpPr>
            <a:spLocks noChangeArrowheads="1"/>
          </p:cNvSpPr>
          <p:nvPr/>
        </p:nvSpPr>
        <p:spPr bwMode="auto">
          <a:xfrm>
            <a:off x="1074819" y="2909770"/>
            <a:ext cx="5775157" cy="89509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80"/>
                </a:solidFill>
                <a:effectLst/>
                <a:latin typeface="Arial Unicode MS" panose="020B0604020202020204" pitchFamily="34" charset="-122"/>
                <a:ea typeface="Menlo"/>
              </a:rPr>
              <a:t>&lt;ng-controller</a:t>
            </a:r>
            <a:r>
              <a:rPr kumimoji="0" lang="zh-CN" altLang="zh-CN" b="0" i="0" u="none" strike="noStrike" cap="none" normalizeH="0" baseline="0" dirty="0">
                <a:ln>
                  <a:noFill/>
                </a:ln>
                <a:solidFill>
                  <a:srgbClr val="333333"/>
                </a:solidFill>
                <a:effectLst/>
                <a:latin typeface="Arial Unicode MS" panose="020B0604020202020204" pitchFamily="34" charset="-122"/>
                <a:ea typeface="Menlo"/>
              </a:rPr>
              <a:t> </a:t>
            </a:r>
            <a:r>
              <a:rPr kumimoji="0" lang="zh-CN" altLang="zh-CN" b="0" i="0" u="none" strike="noStrike" cap="none" normalizeH="0" baseline="0" dirty="0">
                <a:ln>
                  <a:noFill/>
                </a:ln>
                <a:solidFill>
                  <a:srgbClr val="008080"/>
                </a:solidFill>
                <a:effectLst/>
                <a:latin typeface="Arial Unicode MS" panose="020B0604020202020204" pitchFamily="34" charset="-122"/>
                <a:ea typeface="Menlo"/>
              </a:rPr>
              <a:t>ng-controller</a:t>
            </a:r>
            <a:r>
              <a:rPr kumimoji="0" lang="zh-CN" altLang="zh-CN" b="0" i="0" u="none" strike="noStrike" cap="none" normalizeH="0" baseline="0" dirty="0">
                <a:ln>
                  <a:noFill/>
                </a:ln>
                <a:solidFill>
                  <a:srgbClr val="333333"/>
                </a:solidFill>
                <a:effectLst/>
                <a:latin typeface="Arial Unicode MS" panose="020B0604020202020204" pitchFamily="34" charset="-122"/>
                <a:ea typeface="Menlo"/>
              </a:rPr>
              <a:t>=</a:t>
            </a:r>
            <a:r>
              <a:rPr kumimoji="0" lang="zh-CN" altLang="zh-CN" b="0" i="0" u="none" strike="noStrike" cap="none" normalizeH="0" baseline="0" dirty="0">
                <a:ln>
                  <a:noFill/>
                </a:ln>
                <a:solidFill>
                  <a:srgbClr val="DD1144"/>
                </a:solidFill>
                <a:effectLst/>
                <a:latin typeface="Arial Unicode MS" panose="020B0604020202020204" pitchFamily="34" charset="-122"/>
                <a:ea typeface="Menlo"/>
              </a:rPr>
              <a:t>"expression"</a:t>
            </a:r>
            <a:r>
              <a:rPr kumimoji="0" lang="zh-CN" altLang="zh-CN" b="0" i="0" u="none" strike="noStrike" cap="none" normalizeH="0" baseline="0" dirty="0">
                <a:ln>
                  <a:noFill/>
                </a:ln>
                <a:solidFill>
                  <a:srgbClr val="000080"/>
                </a:solidFill>
                <a:effectLst/>
                <a:latin typeface="Arial Unicode MS" panose="020B0604020202020204" pitchFamily="34" charset="-122"/>
                <a:ea typeface="Menlo"/>
              </a:rPr>
              <a:t>&gt;</a:t>
            </a:r>
            <a:endParaRPr kumimoji="0" lang="en-US" altLang="zh-CN" b="0" i="0" u="none" strike="noStrike" cap="none" normalizeH="0" baseline="0" dirty="0">
              <a:ln>
                <a:noFill/>
              </a:ln>
              <a:solidFill>
                <a:srgbClr val="000080"/>
              </a:solidFill>
              <a:effectLst/>
              <a:latin typeface="Arial Unicode MS" panose="020B0604020202020204" pitchFamily="34" charset="-122"/>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0080"/>
                </a:solidFill>
                <a:latin typeface="Arial Unicode MS" panose="020B0604020202020204" pitchFamily="34" charset="-122"/>
                <a:ea typeface="Menlo"/>
              </a:rPr>
              <a:t>         </a:t>
            </a:r>
            <a:r>
              <a:rPr kumimoji="0" lang="zh-CN" altLang="zh-CN" b="0" i="0" u="none" strike="noStrike" cap="none" normalizeH="0" baseline="0" dirty="0">
                <a:ln>
                  <a:noFill/>
                </a:ln>
                <a:solidFill>
                  <a:srgbClr val="333333"/>
                </a:solidFill>
                <a:effectLst/>
                <a:latin typeface="Arial Unicode MS" panose="020B0604020202020204" pitchFamily="34" charset="-122"/>
                <a:ea typeface="Menlo"/>
              </a:rPr>
              <a:t> ... </a:t>
            </a:r>
            <a:endParaRPr kumimoji="0" lang="en-US" altLang="zh-CN" b="0" i="0" u="none" strike="noStrike" cap="none" normalizeH="0" baseline="0" dirty="0">
              <a:ln>
                <a:noFill/>
              </a:ln>
              <a:solidFill>
                <a:srgbClr val="333333"/>
              </a:solidFill>
              <a:effectLst/>
              <a:latin typeface="Arial Unicode MS" panose="020B0604020202020204" pitchFamily="34" charset="-122"/>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80"/>
                </a:solidFill>
                <a:effectLst/>
                <a:latin typeface="Arial Unicode MS" panose="020B0604020202020204" pitchFamily="34" charset="-122"/>
                <a:ea typeface="Menlo"/>
              </a:rPr>
              <a:t>&lt;/ng-controller&gt;</a:t>
            </a:r>
            <a:r>
              <a:rPr kumimoji="0" lang="zh-CN" altLang="zh-CN" b="0" i="0" u="none" strike="noStrike" cap="none" normalizeH="0" baseline="0" dirty="0">
                <a:ln>
                  <a:noFill/>
                </a:ln>
                <a:solidFill>
                  <a:schemeClr val="tx1"/>
                </a:solidFill>
                <a:effectLst/>
              </a:rPr>
              <a:t> </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966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8095" y="332873"/>
            <a:ext cx="9601200" cy="597568"/>
          </a:xfrm>
        </p:spPr>
        <p:txBody>
          <a:bodyPr/>
          <a:lstStyle/>
          <a:p>
            <a:r>
              <a:rPr lang="en-US" altLang="zh-CN" dirty="0"/>
              <a:t>3. </a:t>
            </a:r>
            <a:r>
              <a:rPr lang="zh-CN" altLang="en-US" dirty="0"/>
              <a:t>控制器</a:t>
            </a:r>
            <a:endParaRPr lang="zh-CN" dirty="0"/>
          </a:p>
        </p:txBody>
      </p:sp>
      <p:sp>
        <p:nvSpPr>
          <p:cNvPr id="5" name="Rectangle 1"/>
          <p:cNvSpPr>
            <a:spLocks noChangeArrowheads="1"/>
          </p:cNvSpPr>
          <p:nvPr/>
        </p:nvSpPr>
        <p:spPr bwMode="auto">
          <a:xfrm>
            <a:off x="856247" y="1090861"/>
            <a:ext cx="10587789" cy="375487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792EA"/>
                </a:solidFill>
                <a:effectLst/>
                <a:latin typeface="Consolas" panose="020B0609020204030204" pitchFamily="49" charset="0"/>
              </a:rPr>
              <a:t>var </a:t>
            </a:r>
            <a:r>
              <a:rPr kumimoji="0" lang="zh-CN" altLang="zh-CN" sz="1400" b="0" i="0" u="none" strike="noStrike" cap="none" normalizeH="0" baseline="0" dirty="0">
                <a:ln>
                  <a:noFill/>
                </a:ln>
                <a:solidFill>
                  <a:srgbClr val="6DC2B8"/>
                </a:solidFill>
                <a:effectLst/>
                <a:latin typeface="Consolas" panose="020B0609020204030204" pitchFamily="49" charset="0"/>
              </a:rPr>
              <a:t>myApp </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angular</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8DC4F0"/>
                </a:solidFill>
                <a:effectLst/>
                <a:latin typeface="Consolas" panose="020B0609020204030204" pitchFamily="49" charset="0"/>
              </a:rPr>
              <a:t>module</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'myApp'</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myApp</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controller</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'PhoneListCtrl'</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function </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FFFFFF"/>
                </a:solidFill>
                <a:effectLst/>
                <a:latin typeface="Consolas" panose="020B0609020204030204" pitchFamily="49" charset="0"/>
              </a:rPr>
              <a:t>$scope</a:t>
            </a: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FFFFFF"/>
                </a:solidFill>
                <a:effectLst/>
                <a:latin typeface="Consolas" panose="020B0609020204030204" pitchFamily="49" charset="0"/>
              </a:rPr>
              <a:t>$scope</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phones </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"name"</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"Nexus S"</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"snippet"</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"Fast just got faster with Nexus S."</a:t>
            </a:r>
            <a:br>
              <a:rPr kumimoji="0" lang="zh-CN" altLang="zh-CN" sz="1400" b="0" i="0" u="none" strike="noStrike" cap="none" normalizeH="0" baseline="0" dirty="0">
                <a:ln>
                  <a:noFill/>
                </a:ln>
                <a:solidFill>
                  <a:srgbClr val="C3E887"/>
                </a:solidFill>
                <a:effectLst/>
                <a:latin typeface="Consolas" panose="020B0609020204030204" pitchFamily="49" charset="0"/>
              </a:rPr>
            </a:b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"name"</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"Motorola XOOM™ with Wi-Fi"</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"snippet"</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"The Next, Next Generation tablet."</a:t>
            </a:r>
            <a:br>
              <a:rPr kumimoji="0" lang="zh-CN" altLang="zh-CN" sz="1400" b="0" i="0" u="none" strike="noStrike" cap="none" normalizeH="0" baseline="0" dirty="0">
                <a:ln>
                  <a:noFill/>
                </a:ln>
                <a:solidFill>
                  <a:srgbClr val="C3E887"/>
                </a:solidFill>
                <a:effectLst/>
                <a:latin typeface="Consolas" panose="020B0609020204030204" pitchFamily="49" charset="0"/>
              </a:rPr>
            </a:b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"name"</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"MOTOROLA XOOM™"</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"snippet"</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"The Next, Next Generation tablet."</a:t>
            </a:r>
            <a:br>
              <a:rPr kumimoji="0" lang="zh-CN" altLang="zh-CN" sz="1400" b="0" i="0" u="none" strike="noStrike" cap="none" normalizeH="0" baseline="0" dirty="0">
                <a:ln>
                  <a:noFill/>
                </a:ln>
                <a:solidFill>
                  <a:srgbClr val="C3E887"/>
                </a:solidFill>
                <a:effectLst/>
                <a:latin typeface="Consolas" panose="020B0609020204030204" pitchFamily="49" charset="0"/>
              </a:rPr>
            </a:b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6" name="内容占位符 5"/>
          <p:cNvSpPr>
            <a:spLocks noGrp="1"/>
          </p:cNvSpPr>
          <p:nvPr>
            <p:ph idx="1"/>
          </p:nvPr>
        </p:nvSpPr>
        <p:spPr>
          <a:xfrm>
            <a:off x="856247" y="5006155"/>
            <a:ext cx="9601200" cy="1154014"/>
          </a:xfrm>
        </p:spPr>
        <p:txBody>
          <a:bodyPr>
            <a:normAutofit fontScale="70000" lnSpcReduction="20000"/>
          </a:bodyPr>
          <a:lstStyle/>
          <a:p>
            <a:r>
              <a:rPr lang="en-US" altLang="zh-CN" dirty="0" err="1"/>
              <a:t>PhoneListCtrl</a:t>
            </a:r>
            <a:r>
              <a:rPr lang="en-US" altLang="zh-CN" dirty="0"/>
              <a:t>——</a:t>
            </a:r>
            <a:r>
              <a:rPr lang="zh-CN" altLang="en-US" dirty="0"/>
              <a:t>控制器方法的名字（在</a:t>
            </a:r>
            <a:r>
              <a:rPr lang="en-US" altLang="zh-CN" dirty="0"/>
              <a:t>JS</a:t>
            </a:r>
            <a:r>
              <a:rPr lang="zh-CN" altLang="en-US" dirty="0"/>
              <a:t>文件</a:t>
            </a:r>
            <a:r>
              <a:rPr lang="en-US" altLang="zh-CN" dirty="0"/>
              <a:t>controllers.js</a:t>
            </a:r>
            <a:r>
              <a:rPr lang="zh-CN" altLang="en-US" dirty="0"/>
              <a:t>中）和</a:t>
            </a:r>
            <a:r>
              <a:rPr lang="en-US" altLang="zh-CN" dirty="0"/>
              <a:t>&lt;body&gt;</a:t>
            </a:r>
            <a:r>
              <a:rPr lang="zh-CN" altLang="en-US" dirty="0"/>
              <a:t>标签里面的</a:t>
            </a:r>
            <a:r>
              <a:rPr lang="en-US" altLang="zh-CN" dirty="0" err="1"/>
              <a:t>ngController</a:t>
            </a:r>
            <a:r>
              <a:rPr lang="zh-CN" altLang="en-US" dirty="0"/>
              <a:t>指令的值相匹配。</a:t>
            </a:r>
          </a:p>
          <a:p>
            <a:r>
              <a:rPr lang="zh-CN" altLang="en-US" dirty="0"/>
              <a:t>手机的数据此时与注入到我们控制器函数的作用域（</a:t>
            </a:r>
            <a:r>
              <a:rPr lang="en-US" altLang="zh-CN" dirty="0"/>
              <a:t>$scope</a:t>
            </a:r>
            <a:r>
              <a:rPr lang="zh-CN" altLang="en-US" dirty="0"/>
              <a:t>）相关联。当应用启动之后，会有一个根作用域被创建出来，而控制器的作用域是根作用域的一个典型后继。这个控制器的作用域对所有</a:t>
            </a:r>
            <a:r>
              <a:rPr lang="en-US" altLang="zh-CN" dirty="0"/>
              <a:t>&lt;body ng-controller="</a:t>
            </a:r>
            <a:r>
              <a:rPr lang="en-US" altLang="zh-CN" dirty="0" err="1"/>
              <a:t>PhoneListCtrl</a:t>
            </a:r>
            <a:r>
              <a:rPr lang="en-US" altLang="zh-CN" dirty="0"/>
              <a:t>"&gt;</a:t>
            </a:r>
            <a:r>
              <a:rPr lang="zh-CN" altLang="en-US" dirty="0"/>
              <a:t>标记内部的数据绑定有效。</a:t>
            </a:r>
          </a:p>
        </p:txBody>
      </p:sp>
    </p:spTree>
    <p:extLst>
      <p:ext uri="{BB962C8B-B14F-4D97-AF65-F5344CB8AC3E}">
        <p14:creationId xmlns:p14="http://schemas.microsoft.com/office/powerpoint/2010/main" val="221548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8095" y="332873"/>
            <a:ext cx="9601200" cy="597568"/>
          </a:xfrm>
        </p:spPr>
        <p:txBody>
          <a:bodyPr/>
          <a:lstStyle/>
          <a:p>
            <a:r>
              <a:rPr lang="en-US" altLang="zh-CN" dirty="0"/>
              <a:t>3. </a:t>
            </a:r>
            <a:r>
              <a:rPr lang="zh-CN" altLang="en-US" dirty="0"/>
              <a:t>控制器</a:t>
            </a:r>
            <a:endParaRPr lang="zh-CN" dirty="0"/>
          </a:p>
        </p:txBody>
      </p:sp>
      <p:sp>
        <p:nvSpPr>
          <p:cNvPr id="6" name="内容占位符 5"/>
          <p:cNvSpPr>
            <a:spLocks noGrp="1"/>
          </p:cNvSpPr>
          <p:nvPr>
            <p:ph idx="1"/>
          </p:nvPr>
        </p:nvSpPr>
        <p:spPr>
          <a:xfrm>
            <a:off x="856247" y="930441"/>
            <a:ext cx="9601200" cy="5229728"/>
          </a:xfrm>
        </p:spPr>
        <p:txBody>
          <a:bodyPr>
            <a:normAutofit/>
          </a:bodyPr>
          <a:lstStyle/>
          <a:p>
            <a:pPr marL="45720" indent="0">
              <a:buNone/>
            </a:pPr>
            <a:r>
              <a:rPr lang="zh-CN" altLang="en-US" dirty="0"/>
              <a:t>不同控制器之间的值传递。</a:t>
            </a:r>
            <a:endParaRPr lang="en-US" altLang="zh-CN" dirty="0"/>
          </a:p>
          <a:p>
            <a:r>
              <a:rPr lang="en-US" altLang="zh-CN" dirty="0"/>
              <a:t>$emit</a:t>
            </a:r>
            <a:r>
              <a:rPr lang="zh-CN" altLang="en-US" dirty="0"/>
              <a:t>向</a:t>
            </a:r>
            <a:r>
              <a:rPr lang="en-US" altLang="zh-CN" dirty="0"/>
              <a:t>parent controller</a:t>
            </a:r>
            <a:r>
              <a:rPr lang="zh-CN" altLang="en-US" dirty="0"/>
              <a:t>传递</a:t>
            </a:r>
            <a:r>
              <a:rPr lang="en-US" altLang="zh-CN" dirty="0"/>
              <a:t>event</a:t>
            </a:r>
            <a:r>
              <a:rPr lang="zh-CN" altLang="en-US" dirty="0"/>
              <a:t>与</a:t>
            </a:r>
            <a:r>
              <a:rPr lang="en-US" altLang="zh-CN" dirty="0"/>
              <a:t>data</a:t>
            </a:r>
          </a:p>
          <a:p>
            <a:r>
              <a:rPr lang="en-US" altLang="zh-CN" dirty="0"/>
              <a:t>$broadcast</a:t>
            </a:r>
            <a:r>
              <a:rPr lang="zh-CN" altLang="en-US" dirty="0"/>
              <a:t>向</a:t>
            </a:r>
            <a:r>
              <a:rPr lang="en-US" altLang="zh-CN" dirty="0"/>
              <a:t>child controller</a:t>
            </a:r>
            <a:r>
              <a:rPr lang="zh-CN" altLang="en-US" dirty="0"/>
              <a:t>传递</a:t>
            </a:r>
            <a:r>
              <a:rPr lang="en-US" altLang="zh-CN" dirty="0"/>
              <a:t>event</a:t>
            </a:r>
            <a:r>
              <a:rPr lang="zh-CN" altLang="en-US" dirty="0"/>
              <a:t>与</a:t>
            </a:r>
            <a:r>
              <a:rPr lang="en-US" altLang="zh-CN" dirty="0"/>
              <a:t>data</a:t>
            </a:r>
          </a:p>
          <a:p>
            <a:r>
              <a:rPr lang="en-US" altLang="zh-CN" dirty="0"/>
              <a:t>$on</a:t>
            </a:r>
            <a:r>
              <a:rPr lang="zh-CN" altLang="en-US" dirty="0"/>
              <a:t>用于接收</a:t>
            </a:r>
            <a:r>
              <a:rPr lang="en-US" altLang="zh-CN" dirty="0"/>
              <a:t>event</a:t>
            </a:r>
            <a:r>
              <a:rPr lang="zh-CN" altLang="en-US" dirty="0"/>
              <a:t>与</a:t>
            </a:r>
            <a:r>
              <a:rPr lang="en-US" altLang="zh-CN" dirty="0"/>
              <a:t>data</a:t>
            </a:r>
          </a:p>
        </p:txBody>
      </p:sp>
      <p:sp>
        <p:nvSpPr>
          <p:cNvPr id="3" name="Rectangle 1"/>
          <p:cNvSpPr>
            <a:spLocks noChangeArrowheads="1"/>
          </p:cNvSpPr>
          <p:nvPr/>
        </p:nvSpPr>
        <p:spPr bwMode="auto">
          <a:xfrm>
            <a:off x="1042735" y="2951401"/>
            <a:ext cx="10299033" cy="2062103"/>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DC2B8"/>
                </a:solidFill>
                <a:effectLst/>
                <a:latin typeface="Consolas" panose="020B0609020204030204" pitchFamily="49" charset="0"/>
              </a:rPr>
              <a:t>&lt;</a:t>
            </a:r>
            <a:r>
              <a:rPr kumimoji="0" lang="zh-CN" altLang="zh-CN" sz="1600" b="0" i="0" u="none" strike="noStrike" cap="none" normalizeH="0" baseline="0" dirty="0">
                <a:ln>
                  <a:noFill/>
                </a:ln>
                <a:solidFill>
                  <a:srgbClr val="FF5370"/>
                </a:solidFill>
                <a:effectLst/>
                <a:latin typeface="Consolas" panose="020B0609020204030204" pitchFamily="49" charset="0"/>
              </a:rPr>
              <a:t>div </a:t>
            </a:r>
            <a:r>
              <a:rPr kumimoji="0" lang="zh-CN" altLang="zh-CN" sz="1600" b="0" i="0" u="none" strike="noStrike" cap="none" normalizeH="0" baseline="0" dirty="0">
                <a:ln>
                  <a:noFill/>
                </a:ln>
                <a:solidFill>
                  <a:srgbClr val="FFCB6B"/>
                </a:solidFill>
                <a:effectLst/>
                <a:latin typeface="Consolas" panose="020B0609020204030204" pitchFamily="49" charset="0"/>
              </a:rPr>
              <a:t>ng-controller=</a:t>
            </a:r>
            <a:r>
              <a:rPr kumimoji="0" lang="zh-CN" altLang="zh-CN" sz="1600" b="0" i="0" u="none" strike="noStrike" cap="none" normalizeH="0" baseline="0" dirty="0">
                <a:ln>
                  <a:noFill/>
                </a:ln>
                <a:solidFill>
                  <a:srgbClr val="C3E887"/>
                </a:solidFill>
                <a:effectLst/>
                <a:latin typeface="Consolas" panose="020B0609020204030204" pitchFamily="49" charset="0"/>
              </a:rPr>
              <a:t>"</a:t>
            </a:r>
            <a:r>
              <a:rPr kumimoji="0" lang="zh-CN" altLang="zh-CN" sz="1600" b="0" i="0" u="none" strike="noStrike" cap="none" normalizeH="0" baseline="0" dirty="0">
                <a:ln>
                  <a:noFill/>
                </a:ln>
                <a:solidFill>
                  <a:srgbClr val="FFCB6B"/>
                </a:solidFill>
                <a:effectLst/>
                <a:latin typeface="Consolas" panose="020B0609020204030204" pitchFamily="49" charset="0"/>
              </a:rPr>
              <a:t>parentCtr</a:t>
            </a:r>
            <a:r>
              <a:rPr kumimoji="0" lang="zh-CN" altLang="zh-CN" sz="1600" b="0" i="0" u="none" strike="noStrike" cap="none" normalizeH="0" baseline="0" dirty="0">
                <a:ln>
                  <a:noFill/>
                </a:ln>
                <a:solidFill>
                  <a:srgbClr val="C3E887"/>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&gt;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6DC2B8"/>
                </a:solidFill>
                <a:effectLst/>
                <a:latin typeface="Consolas" panose="020B0609020204030204" pitchFamily="49" charset="0"/>
              </a:rPr>
              <a:t>    &lt;</a:t>
            </a:r>
            <a:r>
              <a:rPr kumimoji="0" lang="zh-CN" altLang="zh-CN" sz="1600" b="0" i="0" u="none" strike="noStrike" cap="none" normalizeH="0" baseline="0" dirty="0">
                <a:ln>
                  <a:noFill/>
                </a:ln>
                <a:solidFill>
                  <a:srgbClr val="FF5370"/>
                </a:solidFill>
                <a:effectLst/>
                <a:latin typeface="Consolas" panose="020B0609020204030204" pitchFamily="49" charset="0"/>
              </a:rPr>
              <a:t>div </a:t>
            </a:r>
            <a:r>
              <a:rPr kumimoji="0" lang="zh-CN" altLang="zh-CN" sz="1600" b="0" i="0" u="none" strike="noStrike" cap="none" normalizeH="0" baseline="0" dirty="0">
                <a:ln>
                  <a:noFill/>
                </a:ln>
                <a:solidFill>
                  <a:srgbClr val="FFCB6B"/>
                </a:solidFill>
                <a:effectLst/>
                <a:latin typeface="Consolas" panose="020B0609020204030204" pitchFamily="49" charset="0"/>
              </a:rPr>
              <a:t>ng-controller=</a:t>
            </a:r>
            <a:r>
              <a:rPr kumimoji="0" lang="zh-CN" altLang="zh-CN" sz="1600" b="0" i="0" u="none" strike="noStrike" cap="none" normalizeH="0" baseline="0" dirty="0">
                <a:ln>
                  <a:noFill/>
                </a:ln>
                <a:solidFill>
                  <a:srgbClr val="C3E887"/>
                </a:solidFill>
                <a:effectLst/>
                <a:latin typeface="Consolas" panose="020B0609020204030204" pitchFamily="49" charset="0"/>
              </a:rPr>
              <a:t>"</a:t>
            </a:r>
            <a:r>
              <a:rPr kumimoji="0" lang="zh-CN" altLang="zh-CN" sz="1600" b="0" i="0" u="none" strike="noStrike" cap="none" normalizeH="0" baseline="0" dirty="0">
                <a:ln>
                  <a:noFill/>
                </a:ln>
                <a:solidFill>
                  <a:srgbClr val="FFCB6B"/>
                </a:solidFill>
                <a:effectLst/>
                <a:latin typeface="Consolas" panose="020B0609020204030204" pitchFamily="49" charset="0"/>
              </a:rPr>
              <a:t>childCtr1</a:t>
            </a:r>
            <a:r>
              <a:rPr kumimoji="0" lang="zh-CN" altLang="zh-CN" sz="1600" b="0" i="0" u="none" strike="noStrike" cap="none" normalizeH="0" baseline="0" dirty="0">
                <a:ln>
                  <a:noFill/>
                </a:ln>
                <a:solidFill>
                  <a:srgbClr val="C3E887"/>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&gt;  </a:t>
            </a:r>
            <a:r>
              <a:rPr kumimoji="0" lang="zh-CN" altLang="zh-CN" sz="1600" b="0" i="0" u="none" strike="noStrike" cap="none" normalizeH="0" baseline="0" dirty="0">
                <a:ln>
                  <a:noFill/>
                </a:ln>
                <a:solidFill>
                  <a:srgbClr val="C3E887"/>
                </a:solidFill>
                <a:effectLst/>
                <a:latin typeface="Consolas" panose="020B0609020204030204" pitchFamily="49" charset="0"/>
              </a:rPr>
              <a:t>1 name :</a:t>
            </a:r>
            <a:br>
              <a:rPr kumimoji="0" lang="zh-CN" altLang="zh-CN" sz="1600" b="0" i="0" u="none" strike="noStrike" cap="none" normalizeH="0" baseline="0" dirty="0">
                <a:ln>
                  <a:noFill/>
                </a:ln>
                <a:solidFill>
                  <a:srgbClr val="C3E887"/>
                </a:solidFill>
                <a:effectLst/>
                <a:latin typeface="Consolas" panose="020B0609020204030204" pitchFamily="49" charset="0"/>
              </a:rPr>
            </a:br>
            <a:r>
              <a:rPr kumimoji="0" lang="zh-CN" altLang="zh-CN" sz="1600" b="0" i="0" u="none" strike="noStrike" cap="none" normalizeH="0" baseline="0" dirty="0">
                <a:ln>
                  <a:noFill/>
                </a:ln>
                <a:solidFill>
                  <a:srgbClr val="C3E887"/>
                </a:solidFill>
                <a:effectLst/>
                <a:latin typeface="Consolas" panose="020B0609020204030204" pitchFamily="49" charset="0"/>
              </a:rPr>
              <a:t>        </a:t>
            </a:r>
            <a:r>
              <a:rPr kumimoji="0" lang="zh-CN" altLang="zh-CN" sz="1600" b="0" i="0" u="none" strike="noStrike" cap="none" normalizeH="0" baseline="0" dirty="0">
                <a:ln>
                  <a:noFill/>
                </a:ln>
                <a:solidFill>
                  <a:srgbClr val="6DC2B8"/>
                </a:solidFill>
                <a:effectLst/>
                <a:latin typeface="Consolas" panose="020B0609020204030204" pitchFamily="49" charset="0"/>
              </a:rPr>
              <a:t>&lt;</a:t>
            </a:r>
            <a:r>
              <a:rPr kumimoji="0" lang="zh-CN" altLang="zh-CN" sz="1600" b="0" i="0" u="none" strike="noStrike" cap="none" normalizeH="0" baseline="0" dirty="0">
                <a:ln>
                  <a:noFill/>
                </a:ln>
                <a:solidFill>
                  <a:srgbClr val="FF5370"/>
                </a:solidFill>
                <a:effectLst/>
                <a:latin typeface="Consolas" panose="020B0609020204030204" pitchFamily="49" charset="0"/>
              </a:rPr>
              <a:t>input </a:t>
            </a:r>
            <a:r>
              <a:rPr kumimoji="0" lang="zh-CN" altLang="zh-CN" sz="1600" b="0" i="0" u="none" strike="noStrike" cap="none" normalizeH="0" baseline="0" dirty="0">
                <a:ln>
                  <a:noFill/>
                </a:ln>
                <a:solidFill>
                  <a:srgbClr val="FFCB6B"/>
                </a:solidFill>
                <a:effectLst/>
                <a:latin typeface="Consolas" panose="020B0609020204030204" pitchFamily="49" charset="0"/>
              </a:rPr>
              <a:t>ng-model=</a:t>
            </a:r>
            <a:r>
              <a:rPr kumimoji="0" lang="zh-CN" altLang="zh-CN" sz="1600" b="0" i="0" u="none" strike="noStrike" cap="none" normalizeH="0" baseline="0" dirty="0">
                <a:ln>
                  <a:noFill/>
                </a:ln>
                <a:solidFill>
                  <a:srgbClr val="C3E887"/>
                </a:solidFill>
                <a:effectLst/>
                <a:latin typeface="Consolas" panose="020B0609020204030204" pitchFamily="49" charset="0"/>
              </a:rPr>
              <a:t>"name" </a:t>
            </a:r>
            <a:r>
              <a:rPr kumimoji="0" lang="zh-CN" altLang="zh-CN" sz="1600" b="0" i="0" u="none" strike="noStrike" cap="none" normalizeH="0" baseline="0" dirty="0">
                <a:ln>
                  <a:noFill/>
                </a:ln>
                <a:solidFill>
                  <a:srgbClr val="FFCB6B"/>
                </a:solidFill>
                <a:effectLst/>
                <a:latin typeface="Consolas" panose="020B0609020204030204" pitchFamily="49" charset="0"/>
              </a:rPr>
              <a:t>type=</a:t>
            </a:r>
            <a:r>
              <a:rPr kumimoji="0" lang="zh-CN" altLang="zh-CN" sz="1600" b="0" i="0" u="none" strike="noStrike" cap="none" normalizeH="0" baseline="0" dirty="0">
                <a:ln>
                  <a:noFill/>
                </a:ln>
                <a:solidFill>
                  <a:srgbClr val="C3E887"/>
                </a:solidFill>
                <a:effectLst/>
                <a:latin typeface="Consolas" panose="020B0609020204030204" pitchFamily="49" charset="0"/>
              </a:rPr>
              <a:t>"text" </a:t>
            </a:r>
            <a:r>
              <a:rPr kumimoji="0" lang="zh-CN" altLang="zh-CN" sz="1600" b="0" i="0" u="none" strike="noStrike" cap="none" normalizeH="0" baseline="0" dirty="0">
                <a:ln>
                  <a:noFill/>
                </a:ln>
                <a:solidFill>
                  <a:srgbClr val="FFCB6B"/>
                </a:solidFill>
                <a:effectLst/>
                <a:latin typeface="Consolas" panose="020B0609020204030204" pitchFamily="49" charset="0"/>
              </a:rPr>
              <a:t>ng-change=</a:t>
            </a:r>
            <a:r>
              <a:rPr kumimoji="0" lang="zh-CN" altLang="zh-CN" sz="1600" b="0" i="0" u="none" strike="noStrike" cap="none" normalizeH="0" baseline="0" dirty="0">
                <a:ln>
                  <a:noFill/>
                </a:ln>
                <a:solidFill>
                  <a:srgbClr val="C3E887"/>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change</a:t>
            </a:r>
            <a:r>
              <a:rPr kumimoji="0" lang="zh-CN" altLang="zh-CN" sz="1600" b="0" i="0" u="none" strike="noStrike" cap="none" normalizeH="0" baseline="0" dirty="0">
                <a:ln>
                  <a:noFill/>
                </a:ln>
                <a:solidFill>
                  <a:srgbClr val="C3E887"/>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name</a:t>
            </a:r>
            <a:r>
              <a:rPr kumimoji="0" lang="zh-CN" altLang="zh-CN" sz="1600" b="0" i="0" u="none" strike="noStrike" cap="none" normalizeH="0" baseline="0" dirty="0">
                <a:ln>
                  <a:noFill/>
                </a:ln>
                <a:solidFill>
                  <a:srgbClr val="C3E887"/>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/&gt;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6DC2B8"/>
                </a:solidFill>
                <a:effectLst/>
                <a:latin typeface="Consolas" panose="020B0609020204030204" pitchFamily="49" charset="0"/>
              </a:rPr>
              <a:t>    &lt;/</a:t>
            </a:r>
            <a:r>
              <a:rPr kumimoji="0" lang="zh-CN" altLang="zh-CN" sz="1600" b="0" i="0" u="none" strike="noStrike" cap="none" normalizeH="0" baseline="0" dirty="0">
                <a:ln>
                  <a:noFill/>
                </a:ln>
                <a:solidFill>
                  <a:srgbClr val="FF5370"/>
                </a:solidFill>
                <a:effectLst/>
                <a:latin typeface="Consolas" panose="020B0609020204030204" pitchFamily="49" charset="0"/>
              </a:rPr>
              <a:t>div</a:t>
            </a:r>
            <a:r>
              <a:rPr kumimoji="0" lang="zh-CN" altLang="zh-CN" sz="1600" b="0" i="0" u="none" strike="noStrike" cap="none" normalizeH="0" baseline="0" dirty="0">
                <a:ln>
                  <a:noFill/>
                </a:ln>
                <a:solidFill>
                  <a:srgbClr val="6DC2B8"/>
                </a:solidFill>
                <a:effectLst/>
                <a:latin typeface="Consolas" panose="020B0609020204030204" pitchFamily="49" charset="0"/>
              </a:rPr>
              <a:t>&gt;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6DC2B8"/>
                </a:solidFill>
                <a:effectLst/>
                <a:latin typeface="Consolas" panose="020B0609020204030204" pitchFamily="49" charset="0"/>
              </a:rPr>
              <a:t>    &lt;</a:t>
            </a:r>
            <a:r>
              <a:rPr kumimoji="0" lang="zh-CN" altLang="zh-CN" sz="1600" b="0" i="0" u="none" strike="noStrike" cap="none" normalizeH="0" baseline="0" dirty="0">
                <a:ln>
                  <a:noFill/>
                </a:ln>
                <a:solidFill>
                  <a:srgbClr val="FF5370"/>
                </a:solidFill>
                <a:effectLst/>
                <a:latin typeface="Consolas" panose="020B0609020204030204" pitchFamily="49" charset="0"/>
              </a:rPr>
              <a:t>div </a:t>
            </a:r>
            <a:r>
              <a:rPr kumimoji="0" lang="zh-CN" altLang="zh-CN" sz="1600" b="0" i="0" u="none" strike="noStrike" cap="none" normalizeH="0" baseline="0" dirty="0">
                <a:ln>
                  <a:noFill/>
                </a:ln>
                <a:solidFill>
                  <a:srgbClr val="FFCB6B"/>
                </a:solidFill>
                <a:effectLst/>
                <a:latin typeface="Consolas" panose="020B0609020204030204" pitchFamily="49" charset="0"/>
              </a:rPr>
              <a:t>ng-controller=</a:t>
            </a:r>
            <a:r>
              <a:rPr kumimoji="0" lang="zh-CN" altLang="zh-CN" sz="1600" b="0" i="0" u="none" strike="noStrike" cap="none" normalizeH="0" baseline="0" dirty="0">
                <a:ln>
                  <a:noFill/>
                </a:ln>
                <a:solidFill>
                  <a:srgbClr val="C3E887"/>
                </a:solidFill>
                <a:effectLst/>
                <a:latin typeface="Consolas" panose="020B0609020204030204" pitchFamily="49" charset="0"/>
              </a:rPr>
              <a:t>"</a:t>
            </a:r>
            <a:r>
              <a:rPr kumimoji="0" lang="zh-CN" altLang="zh-CN" sz="1600" b="0" i="0" u="none" strike="noStrike" cap="none" normalizeH="0" baseline="0" dirty="0">
                <a:ln>
                  <a:noFill/>
                </a:ln>
                <a:solidFill>
                  <a:srgbClr val="FFCB6B"/>
                </a:solidFill>
                <a:effectLst/>
                <a:latin typeface="Consolas" panose="020B0609020204030204" pitchFamily="49" charset="0"/>
              </a:rPr>
              <a:t>childCtr2</a:t>
            </a:r>
            <a:r>
              <a:rPr kumimoji="0" lang="zh-CN" altLang="zh-CN" sz="1600" b="0" i="0" u="none" strike="noStrike" cap="none" normalizeH="0" baseline="0" dirty="0">
                <a:ln>
                  <a:noFill/>
                </a:ln>
                <a:solidFill>
                  <a:srgbClr val="C3E887"/>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&gt; </a:t>
            </a:r>
            <a:r>
              <a:rPr kumimoji="0" lang="zh-CN" altLang="zh-CN" sz="1600" b="0" i="0" u="none" strike="noStrike" cap="none" normalizeH="0" baseline="0" dirty="0">
                <a:ln>
                  <a:noFill/>
                </a:ln>
                <a:solidFill>
                  <a:srgbClr val="C3E887"/>
                </a:solidFill>
                <a:effectLst/>
                <a:latin typeface="Consolas" panose="020B0609020204030204" pitchFamily="49" charset="0"/>
              </a:rPr>
              <a:t>2 name:</a:t>
            </a:r>
            <a:br>
              <a:rPr kumimoji="0" lang="zh-CN" altLang="zh-CN" sz="1600" b="0" i="0" u="none" strike="noStrike" cap="none" normalizeH="0" baseline="0" dirty="0">
                <a:ln>
                  <a:noFill/>
                </a:ln>
                <a:solidFill>
                  <a:srgbClr val="C3E887"/>
                </a:solidFill>
                <a:effectLst/>
                <a:latin typeface="Consolas" panose="020B0609020204030204" pitchFamily="49" charset="0"/>
              </a:rPr>
            </a:br>
            <a:r>
              <a:rPr kumimoji="0" lang="zh-CN" altLang="zh-CN" sz="1600" b="0" i="0" u="none" strike="noStrike" cap="none" normalizeH="0" baseline="0" dirty="0">
                <a:ln>
                  <a:noFill/>
                </a:ln>
                <a:solidFill>
                  <a:srgbClr val="C3E887"/>
                </a:solidFill>
                <a:effectLst/>
                <a:latin typeface="Consolas" panose="020B0609020204030204" pitchFamily="49" charset="0"/>
              </a:rPr>
              <a:t>        </a:t>
            </a:r>
            <a:r>
              <a:rPr kumimoji="0" lang="zh-CN" altLang="zh-CN" sz="1600" b="0" i="0" u="none" strike="noStrike" cap="none" normalizeH="0" baseline="0" dirty="0">
                <a:ln>
                  <a:noFill/>
                </a:ln>
                <a:solidFill>
                  <a:srgbClr val="6DC2B8"/>
                </a:solidFill>
                <a:effectLst/>
                <a:latin typeface="Consolas" panose="020B0609020204030204" pitchFamily="49" charset="0"/>
              </a:rPr>
              <a:t>&lt;</a:t>
            </a:r>
            <a:r>
              <a:rPr kumimoji="0" lang="zh-CN" altLang="zh-CN" sz="1600" b="0" i="0" u="none" strike="noStrike" cap="none" normalizeH="0" baseline="0" dirty="0">
                <a:ln>
                  <a:noFill/>
                </a:ln>
                <a:solidFill>
                  <a:srgbClr val="FF5370"/>
                </a:solidFill>
                <a:effectLst/>
                <a:latin typeface="Consolas" panose="020B0609020204030204" pitchFamily="49" charset="0"/>
              </a:rPr>
              <a:t>input </a:t>
            </a:r>
            <a:r>
              <a:rPr kumimoji="0" lang="zh-CN" altLang="zh-CN" sz="1600" b="0" i="0" u="none" strike="noStrike" cap="none" normalizeH="0" baseline="0" dirty="0">
                <a:ln>
                  <a:noFill/>
                </a:ln>
                <a:solidFill>
                  <a:srgbClr val="FFCB6B"/>
                </a:solidFill>
                <a:effectLst/>
                <a:latin typeface="Consolas" panose="020B0609020204030204" pitchFamily="49" charset="0"/>
              </a:rPr>
              <a:t>ng-model=</a:t>
            </a:r>
            <a:r>
              <a:rPr kumimoji="0" lang="zh-CN" altLang="zh-CN" sz="1600" b="0" i="0" u="none" strike="noStrike" cap="none" normalizeH="0" baseline="0" dirty="0">
                <a:ln>
                  <a:noFill/>
                </a:ln>
                <a:solidFill>
                  <a:srgbClr val="C3E887"/>
                </a:solidFill>
                <a:effectLst/>
                <a:latin typeface="Consolas" panose="020B0609020204030204" pitchFamily="49" charset="0"/>
              </a:rPr>
              <a:t>"child2Name"</a:t>
            </a:r>
            <a:r>
              <a:rPr kumimoji="0" lang="zh-CN" altLang="zh-CN" sz="1600" b="0" i="0" u="none" strike="noStrike" cap="none" normalizeH="0" baseline="0" dirty="0">
                <a:ln>
                  <a:noFill/>
                </a:ln>
                <a:solidFill>
                  <a:srgbClr val="6DC2B8"/>
                </a:solidFill>
                <a:effectLst/>
                <a:latin typeface="Consolas" panose="020B0609020204030204" pitchFamily="49" charset="0"/>
              </a:rPr>
              <a:t>/&gt;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6DC2B8"/>
                </a:solidFill>
                <a:effectLst/>
                <a:latin typeface="Consolas" panose="020B0609020204030204" pitchFamily="49" charset="0"/>
              </a:rPr>
              <a:t>    &lt;/</a:t>
            </a:r>
            <a:r>
              <a:rPr kumimoji="0" lang="zh-CN" altLang="zh-CN" sz="1600" b="0" i="0" u="none" strike="noStrike" cap="none" normalizeH="0" baseline="0" dirty="0">
                <a:ln>
                  <a:noFill/>
                </a:ln>
                <a:solidFill>
                  <a:srgbClr val="FF5370"/>
                </a:solidFill>
                <a:effectLst/>
                <a:latin typeface="Consolas" panose="020B0609020204030204" pitchFamily="49" charset="0"/>
              </a:rPr>
              <a:t>div</a:t>
            </a:r>
            <a:r>
              <a:rPr kumimoji="0" lang="zh-CN" altLang="zh-CN" sz="1600" b="0" i="0" u="none" strike="noStrike" cap="none" normalizeH="0" baseline="0" dirty="0">
                <a:ln>
                  <a:noFill/>
                </a:ln>
                <a:solidFill>
                  <a:srgbClr val="6DC2B8"/>
                </a:solidFill>
                <a:effectLst/>
                <a:latin typeface="Consolas" panose="020B0609020204030204" pitchFamily="49" charset="0"/>
              </a:rPr>
              <a:t>&gt;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6DC2B8"/>
                </a:solidFill>
                <a:effectLst/>
                <a:latin typeface="Consolas" panose="020B0609020204030204" pitchFamily="49" charset="0"/>
              </a:rPr>
              <a:t>&lt;/</a:t>
            </a:r>
            <a:r>
              <a:rPr kumimoji="0" lang="zh-CN" altLang="zh-CN" sz="1600" b="0" i="0" u="none" strike="noStrike" cap="none" normalizeH="0" baseline="0" dirty="0">
                <a:ln>
                  <a:noFill/>
                </a:ln>
                <a:solidFill>
                  <a:srgbClr val="FF5370"/>
                </a:solidFill>
                <a:effectLst/>
                <a:latin typeface="Consolas" panose="020B0609020204030204" pitchFamily="49" charset="0"/>
              </a:rPr>
              <a:t>div</a:t>
            </a:r>
            <a:r>
              <a:rPr kumimoji="0" lang="zh-CN" altLang="zh-CN" sz="1600" b="0" i="0" u="none" strike="noStrike" cap="none" normalizeH="0" baseline="0" dirty="0">
                <a:ln>
                  <a:noFill/>
                </a:ln>
                <a:solidFill>
                  <a:srgbClr val="6DC2B8"/>
                </a:solidFill>
                <a:effectLst/>
                <a:latin typeface="Consolas" panose="020B0609020204030204" pitchFamily="49" charset="0"/>
              </a:rPr>
              <a:t>&gt;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333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8095" y="332873"/>
            <a:ext cx="9601200" cy="597568"/>
          </a:xfrm>
        </p:spPr>
        <p:txBody>
          <a:bodyPr/>
          <a:lstStyle/>
          <a:p>
            <a:r>
              <a:rPr lang="en-US" altLang="zh-CN" dirty="0"/>
              <a:t>3. </a:t>
            </a:r>
            <a:r>
              <a:rPr lang="zh-CN" altLang="en-US" dirty="0"/>
              <a:t>控制器</a:t>
            </a:r>
            <a:endParaRPr lang="zh-CN" dirty="0"/>
          </a:p>
        </p:txBody>
      </p:sp>
      <p:sp>
        <p:nvSpPr>
          <p:cNvPr id="6" name="内容占位符 5"/>
          <p:cNvSpPr>
            <a:spLocks noGrp="1"/>
          </p:cNvSpPr>
          <p:nvPr>
            <p:ph idx="1"/>
          </p:nvPr>
        </p:nvSpPr>
        <p:spPr>
          <a:xfrm>
            <a:off x="856247" y="930441"/>
            <a:ext cx="9601200" cy="481264"/>
          </a:xfrm>
        </p:spPr>
        <p:txBody>
          <a:bodyPr>
            <a:normAutofit/>
          </a:bodyPr>
          <a:lstStyle/>
          <a:p>
            <a:pPr marL="45720" indent="0">
              <a:buNone/>
            </a:pPr>
            <a:r>
              <a:rPr lang="zh-CN" altLang="en-US" dirty="0"/>
              <a:t>不同控制器之间的值传递。</a:t>
            </a:r>
            <a:endParaRPr lang="en-US" altLang="zh-CN" dirty="0"/>
          </a:p>
        </p:txBody>
      </p:sp>
      <p:sp>
        <p:nvSpPr>
          <p:cNvPr id="4" name="Rectangle 1"/>
          <p:cNvSpPr>
            <a:spLocks noChangeArrowheads="1"/>
          </p:cNvSpPr>
          <p:nvPr/>
        </p:nvSpPr>
        <p:spPr bwMode="auto">
          <a:xfrm>
            <a:off x="856247" y="1411705"/>
            <a:ext cx="10790322" cy="4524315"/>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6DC2B8"/>
                </a:solidFill>
                <a:effectLst/>
                <a:latin typeface="Consolas" panose="020B0609020204030204" pitchFamily="49" charset="0"/>
              </a:rPr>
              <a:t>myApp</a:t>
            </a:r>
            <a:r>
              <a:rPr kumimoji="0" lang="zh-CN" altLang="zh-CN" b="0" i="0" u="none" strike="noStrike" cap="none" normalizeH="0" baseline="0" dirty="0">
                <a:ln>
                  <a:noFill/>
                </a:ln>
                <a:solidFill>
                  <a:srgbClr val="C3CEE3"/>
                </a:solidFill>
                <a:effectLst/>
                <a:latin typeface="Consolas" panose="020B0609020204030204" pitchFamily="49" charset="0"/>
              </a:rPr>
              <a:t>.</a:t>
            </a:r>
            <a:r>
              <a:rPr kumimoji="0" lang="zh-CN" altLang="zh-CN" b="0" i="0" u="none" strike="noStrike" cap="none" normalizeH="0" baseline="0" dirty="0">
                <a:ln>
                  <a:noFill/>
                </a:ln>
                <a:solidFill>
                  <a:srgbClr val="6DC2B8"/>
                </a:solidFill>
                <a:effectLst/>
                <a:latin typeface="Consolas" panose="020B0609020204030204" pitchFamily="49" charset="0"/>
              </a:rPr>
              <a:t>controller</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C3E887"/>
                </a:solidFill>
                <a:effectLst/>
                <a:latin typeface="Consolas" panose="020B0609020204030204" pitchFamily="49" charset="0"/>
              </a:rPr>
              <a:t>"parentCtr"</a:t>
            </a:r>
            <a:r>
              <a:rPr kumimoji="0" lang="zh-CN" altLang="zh-CN" b="0" i="0" u="none" strike="noStrike" cap="none" normalizeH="0" baseline="0" dirty="0">
                <a:ln>
                  <a:noFill/>
                </a:ln>
                <a:solidFill>
                  <a:srgbClr val="C3CEE3"/>
                </a:solidFill>
                <a:effectLst/>
                <a:latin typeface="Consolas" panose="020B0609020204030204" pitchFamily="49" charset="0"/>
              </a:rPr>
              <a:t>,</a:t>
            </a:r>
            <a:r>
              <a:rPr kumimoji="0" lang="zh-CN" altLang="zh-CN" b="0" i="0" u="none" strike="noStrike" cap="none" normalizeH="0" baseline="0" dirty="0">
                <a:ln>
                  <a:noFill/>
                </a:ln>
                <a:solidFill>
                  <a:srgbClr val="C792EA"/>
                </a:solidFill>
                <a:effectLst/>
                <a:latin typeface="Consolas" panose="020B0609020204030204" pitchFamily="49" charset="0"/>
              </a:rPr>
              <a:t>function </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FFFFFF"/>
                </a:solidFill>
                <a:effectLst/>
                <a:latin typeface="Consolas" panose="020B0609020204030204" pitchFamily="49" charset="0"/>
              </a:rPr>
              <a:t>$scope</a:t>
            </a:r>
            <a:r>
              <a:rPr kumimoji="0" lang="zh-CN" altLang="zh-CN" b="0" i="0" u="none" strike="noStrike" cap="none" normalizeH="0" baseline="0" dirty="0">
                <a:ln>
                  <a:noFill/>
                </a:ln>
                <a:solidFill>
                  <a:srgbClr val="D0F5D4"/>
                </a:solidFill>
                <a:effectLst/>
                <a:latin typeface="Consolas" panose="020B0609020204030204" pitchFamily="49" charset="0"/>
              </a:rPr>
              <a:t>) </a:t>
            </a:r>
            <a:r>
              <a:rPr kumimoji="0" lang="zh-CN" altLang="zh-CN" b="0" i="0" u="none" strike="noStrike" cap="none" normalizeH="0" baseline="0" dirty="0">
                <a:ln>
                  <a:noFill/>
                </a:ln>
                <a:solidFill>
                  <a:srgbClr val="CAD3DE"/>
                </a:solidFill>
                <a:effectLst/>
                <a:latin typeface="Consolas" panose="020B0609020204030204" pitchFamily="49" charset="0"/>
              </a:rPr>
              <a:t>{</a:t>
            </a:r>
            <a:br>
              <a:rPr kumimoji="0" lang="zh-CN" altLang="zh-CN" b="0" i="0" u="none" strike="noStrike" cap="none" normalizeH="0" baseline="0" dirty="0">
                <a:ln>
                  <a:noFill/>
                </a:ln>
                <a:solidFill>
                  <a:srgbClr val="CAD3DE"/>
                </a:solidFill>
                <a:effectLst/>
                <a:latin typeface="Consolas" panose="020B0609020204030204" pitchFamily="49" charset="0"/>
              </a:rPr>
            </a:br>
            <a:r>
              <a:rPr kumimoji="0" lang="zh-CN" altLang="zh-CN" b="0" i="0" u="none" strike="noStrike" cap="none" normalizeH="0" baseline="0" dirty="0">
                <a:ln>
                  <a:noFill/>
                </a:ln>
                <a:solidFill>
                  <a:srgbClr val="CAD3DE"/>
                </a:solidFill>
                <a:effectLst/>
                <a:latin typeface="Consolas" panose="020B0609020204030204" pitchFamily="49" charset="0"/>
              </a:rPr>
              <a:t>    </a:t>
            </a:r>
            <a:r>
              <a:rPr kumimoji="0" lang="zh-CN" altLang="zh-CN" b="0" i="0" u="none" strike="noStrike" cap="none" normalizeH="0" baseline="0" dirty="0">
                <a:ln>
                  <a:noFill/>
                </a:ln>
                <a:solidFill>
                  <a:srgbClr val="FFFFFF"/>
                </a:solidFill>
                <a:effectLst/>
                <a:latin typeface="Consolas" panose="020B0609020204030204" pitchFamily="49" charset="0"/>
              </a:rPr>
              <a:t>$scope</a:t>
            </a:r>
            <a:r>
              <a:rPr kumimoji="0" lang="zh-CN" altLang="zh-CN" b="0" i="0" u="none" strike="noStrike" cap="none" normalizeH="0" baseline="0" dirty="0">
                <a:ln>
                  <a:noFill/>
                </a:ln>
                <a:solidFill>
                  <a:srgbClr val="C3CEE3"/>
                </a:solidFill>
                <a:effectLst/>
                <a:latin typeface="Consolas" panose="020B0609020204030204" pitchFamily="49" charset="0"/>
              </a:rPr>
              <a:t>.</a:t>
            </a:r>
            <a:r>
              <a:rPr kumimoji="0" lang="zh-CN" altLang="zh-CN" b="0" i="0" u="none" strike="noStrike" cap="none" normalizeH="0" baseline="0" dirty="0">
                <a:ln>
                  <a:noFill/>
                </a:ln>
                <a:solidFill>
                  <a:srgbClr val="6DC2B8"/>
                </a:solidFill>
                <a:effectLst/>
                <a:latin typeface="Consolas" panose="020B0609020204030204" pitchFamily="49" charset="0"/>
              </a:rPr>
              <a:t>$on</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C3E887"/>
                </a:solidFill>
                <a:effectLst/>
                <a:latin typeface="Consolas" panose="020B0609020204030204" pitchFamily="49" charset="0"/>
              </a:rPr>
              <a:t>"changesHappened"</a:t>
            </a:r>
            <a:r>
              <a:rPr kumimoji="0" lang="zh-CN" altLang="zh-CN" b="0" i="0" u="none" strike="noStrike" cap="none" normalizeH="0" baseline="0" dirty="0">
                <a:ln>
                  <a:noFill/>
                </a:ln>
                <a:solidFill>
                  <a:srgbClr val="C3CEE3"/>
                </a:solidFill>
                <a:effectLst/>
                <a:latin typeface="Consolas" panose="020B0609020204030204" pitchFamily="49" charset="0"/>
              </a:rPr>
              <a:t>,</a:t>
            </a:r>
            <a:r>
              <a:rPr kumimoji="0" lang="zh-CN" altLang="zh-CN" b="0" i="0" u="none" strike="noStrike" cap="none" normalizeH="0" baseline="0" dirty="0">
                <a:ln>
                  <a:noFill/>
                </a:ln>
                <a:solidFill>
                  <a:srgbClr val="C792EA"/>
                </a:solidFill>
                <a:effectLst/>
                <a:latin typeface="Consolas" panose="020B0609020204030204" pitchFamily="49" charset="0"/>
              </a:rPr>
              <a:t>function </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FFFFFF"/>
                </a:solidFill>
                <a:effectLst/>
                <a:latin typeface="Consolas" panose="020B0609020204030204" pitchFamily="49" charset="0"/>
              </a:rPr>
              <a:t>event</a:t>
            </a:r>
            <a:r>
              <a:rPr kumimoji="0" lang="zh-CN" altLang="zh-CN" b="0" i="0" u="none" strike="noStrike" cap="none" normalizeH="0" baseline="0" dirty="0">
                <a:ln>
                  <a:noFill/>
                </a:ln>
                <a:solidFill>
                  <a:srgbClr val="C3CEE3"/>
                </a:solidFill>
                <a:effectLst/>
                <a:latin typeface="Consolas" panose="020B0609020204030204" pitchFamily="49" charset="0"/>
              </a:rPr>
              <a:t>,</a:t>
            </a:r>
            <a:r>
              <a:rPr kumimoji="0" lang="zh-CN" altLang="zh-CN" b="0" i="0" u="none" strike="noStrike" cap="none" normalizeH="0" baseline="0" dirty="0">
                <a:ln>
                  <a:noFill/>
                </a:ln>
                <a:solidFill>
                  <a:srgbClr val="FFFFFF"/>
                </a:solidFill>
                <a:effectLst/>
                <a:latin typeface="Consolas" panose="020B0609020204030204" pitchFamily="49" charset="0"/>
              </a:rPr>
              <a:t>msg</a:t>
            </a:r>
            <a:r>
              <a:rPr kumimoji="0" lang="zh-CN" altLang="zh-CN" b="0" i="0" u="none" strike="noStrike" cap="none" normalizeH="0" baseline="0" dirty="0">
                <a:ln>
                  <a:noFill/>
                </a:ln>
                <a:solidFill>
                  <a:srgbClr val="D0F5D4"/>
                </a:solidFill>
                <a:effectLst/>
                <a:latin typeface="Consolas" panose="020B0609020204030204" pitchFamily="49" charset="0"/>
              </a:rPr>
              <a:t>) </a:t>
            </a:r>
            <a:r>
              <a:rPr kumimoji="0" lang="zh-CN" altLang="zh-CN" b="0" i="0" u="none" strike="noStrike" cap="none" normalizeH="0" baseline="0" dirty="0">
                <a:ln>
                  <a:noFill/>
                </a:ln>
                <a:solidFill>
                  <a:srgbClr val="CAD3DE"/>
                </a:solidFill>
                <a:effectLst/>
                <a:latin typeface="Consolas" panose="020B0609020204030204" pitchFamily="49" charset="0"/>
              </a:rPr>
              <a:t>{</a:t>
            </a:r>
            <a:br>
              <a:rPr kumimoji="0" lang="zh-CN" altLang="zh-CN" b="0" i="0" u="none" strike="noStrike" cap="none" normalizeH="0" baseline="0" dirty="0">
                <a:ln>
                  <a:noFill/>
                </a:ln>
                <a:solidFill>
                  <a:srgbClr val="CAD3DE"/>
                </a:solidFill>
                <a:effectLst/>
                <a:latin typeface="Consolas" panose="020B0609020204030204" pitchFamily="49" charset="0"/>
              </a:rPr>
            </a:br>
            <a:r>
              <a:rPr kumimoji="0" lang="zh-CN" altLang="zh-CN" b="0" i="0" u="none" strike="noStrike" cap="none" normalizeH="0" baseline="0" dirty="0">
                <a:ln>
                  <a:noFill/>
                </a:ln>
                <a:solidFill>
                  <a:srgbClr val="CAD3DE"/>
                </a:solidFill>
                <a:effectLst/>
                <a:latin typeface="Consolas" panose="020B0609020204030204" pitchFamily="49" charset="0"/>
              </a:rPr>
              <a:t>        </a:t>
            </a:r>
            <a:r>
              <a:rPr kumimoji="0" lang="zh-CN" altLang="zh-CN" b="0" i="0" u="none" strike="noStrike" cap="none" normalizeH="0" baseline="0" dirty="0">
                <a:ln>
                  <a:noFill/>
                </a:ln>
                <a:solidFill>
                  <a:srgbClr val="FFFFFF"/>
                </a:solidFill>
                <a:effectLst/>
                <a:latin typeface="Consolas" panose="020B0609020204030204" pitchFamily="49" charset="0"/>
              </a:rPr>
              <a:t>$scope</a:t>
            </a:r>
            <a:r>
              <a:rPr kumimoji="0" lang="zh-CN" altLang="zh-CN" b="0" i="0" u="none" strike="noStrike" cap="none" normalizeH="0" baseline="0" dirty="0">
                <a:ln>
                  <a:noFill/>
                </a:ln>
                <a:solidFill>
                  <a:srgbClr val="C3CEE3"/>
                </a:solidFill>
                <a:effectLst/>
                <a:latin typeface="Consolas" panose="020B0609020204030204" pitchFamily="49" charset="0"/>
              </a:rPr>
              <a:t>.</a:t>
            </a:r>
            <a:r>
              <a:rPr kumimoji="0" lang="zh-CN" altLang="zh-CN" b="0" i="0" u="none" strike="noStrike" cap="none" normalizeH="0" baseline="0" dirty="0">
                <a:ln>
                  <a:noFill/>
                </a:ln>
                <a:solidFill>
                  <a:srgbClr val="6DC2B8"/>
                </a:solidFill>
                <a:effectLst/>
                <a:latin typeface="Consolas" panose="020B0609020204030204" pitchFamily="49" charset="0"/>
              </a:rPr>
              <a:t>$broadcast</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C3E887"/>
                </a:solidFill>
                <a:effectLst/>
                <a:latin typeface="Consolas" panose="020B0609020204030204" pitchFamily="49" charset="0"/>
              </a:rPr>
              <a:t>"changesHappened1"</a:t>
            </a:r>
            <a:r>
              <a:rPr kumimoji="0" lang="zh-CN" altLang="zh-CN" b="0" i="0" u="none" strike="noStrike" cap="none" normalizeH="0" baseline="0" dirty="0">
                <a:ln>
                  <a:noFill/>
                </a:ln>
                <a:solidFill>
                  <a:srgbClr val="C3CEE3"/>
                </a:solidFill>
                <a:effectLst/>
                <a:latin typeface="Consolas" panose="020B0609020204030204" pitchFamily="49" charset="0"/>
              </a:rPr>
              <a:t>,</a:t>
            </a:r>
            <a:r>
              <a:rPr kumimoji="0" lang="zh-CN" altLang="zh-CN" b="0" i="0" u="none" strike="noStrike" cap="none" normalizeH="0" baseline="0" dirty="0">
                <a:ln>
                  <a:noFill/>
                </a:ln>
                <a:solidFill>
                  <a:srgbClr val="FFFFFF"/>
                </a:solidFill>
                <a:effectLst/>
                <a:latin typeface="Consolas" panose="020B0609020204030204" pitchFamily="49" charset="0"/>
              </a:rPr>
              <a:t>msg</a:t>
            </a:r>
            <a:r>
              <a:rPr kumimoji="0" lang="zh-CN" altLang="zh-CN" b="0" i="0" u="none" strike="noStrike" cap="none" normalizeH="0" baseline="0" dirty="0">
                <a:ln>
                  <a:noFill/>
                </a:ln>
                <a:solidFill>
                  <a:srgbClr val="D0F5D4"/>
                </a:solidFill>
                <a:effectLst/>
                <a:latin typeface="Consolas" panose="020B0609020204030204" pitchFamily="49" charset="0"/>
              </a:rPr>
              <a:t>)</a:t>
            </a:r>
            <a:br>
              <a:rPr kumimoji="0" lang="zh-CN" altLang="zh-CN" b="0" i="0" u="none" strike="noStrike" cap="none" normalizeH="0" baseline="0" dirty="0">
                <a:ln>
                  <a:noFill/>
                </a:ln>
                <a:solidFill>
                  <a:srgbClr val="D0F5D4"/>
                </a:solidFill>
                <a:effectLst/>
                <a:latin typeface="Consolas" panose="020B0609020204030204" pitchFamily="49" charset="0"/>
              </a:rPr>
            </a:br>
            <a:r>
              <a:rPr kumimoji="0" lang="zh-CN" altLang="zh-CN" b="0" i="0" u="none" strike="noStrike" cap="none" normalizeH="0" baseline="0" dirty="0">
                <a:ln>
                  <a:noFill/>
                </a:ln>
                <a:solidFill>
                  <a:srgbClr val="D0F5D4"/>
                </a:solidFill>
                <a:effectLst/>
                <a:latin typeface="Consolas" panose="020B0609020204030204" pitchFamily="49" charset="0"/>
              </a:rPr>
              <a:t>    </a:t>
            </a:r>
            <a:r>
              <a:rPr kumimoji="0" lang="zh-CN" altLang="zh-CN" b="0" i="0" u="none" strike="noStrike" cap="none" normalizeH="0" baseline="0" dirty="0">
                <a:ln>
                  <a:noFill/>
                </a:ln>
                <a:solidFill>
                  <a:srgbClr val="CAD3DE"/>
                </a:solidFill>
                <a:effectLst/>
                <a:latin typeface="Consolas" panose="020B0609020204030204" pitchFamily="49" charset="0"/>
              </a:rPr>
              <a:t>}</a:t>
            </a:r>
            <a:r>
              <a:rPr kumimoji="0" lang="zh-CN" altLang="zh-CN" b="0" i="0" u="none" strike="noStrike" cap="none" normalizeH="0" baseline="0" dirty="0">
                <a:ln>
                  <a:noFill/>
                </a:ln>
                <a:solidFill>
                  <a:srgbClr val="D0F5D4"/>
                </a:solidFill>
                <a:effectLst/>
                <a:latin typeface="Consolas" panose="020B0609020204030204" pitchFamily="49" charset="0"/>
              </a:rPr>
              <a:t>)</a:t>
            </a:r>
            <a:br>
              <a:rPr kumimoji="0" lang="zh-CN" altLang="zh-CN" b="0" i="0" u="none" strike="noStrike" cap="none" normalizeH="0" baseline="0" dirty="0">
                <a:ln>
                  <a:noFill/>
                </a:ln>
                <a:solidFill>
                  <a:srgbClr val="D0F5D4"/>
                </a:solidFill>
                <a:effectLst/>
                <a:latin typeface="Consolas" panose="020B0609020204030204" pitchFamily="49" charset="0"/>
              </a:rPr>
            </a:br>
            <a:r>
              <a:rPr kumimoji="0" lang="zh-CN" altLang="zh-CN" b="0" i="0" u="none" strike="noStrike" cap="none" normalizeH="0" baseline="0" dirty="0">
                <a:ln>
                  <a:noFill/>
                </a:ln>
                <a:solidFill>
                  <a:srgbClr val="CAD3DE"/>
                </a:solidFill>
                <a:effectLst/>
                <a:latin typeface="Consolas" panose="020B0609020204030204" pitchFamily="49" charset="0"/>
              </a:rPr>
              <a:t>}</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6DC2B8"/>
                </a:solidFill>
                <a:effectLst/>
                <a:latin typeface="Consolas" panose="020B0609020204030204" pitchFamily="49" charset="0"/>
              </a:rPr>
              <a:t>;</a:t>
            </a:r>
            <a:br>
              <a:rPr kumimoji="0" lang="zh-CN" altLang="zh-CN" b="0" i="0" u="none" strike="noStrike" cap="none" normalizeH="0" baseline="0" dirty="0">
                <a:ln>
                  <a:noFill/>
                </a:ln>
                <a:solidFill>
                  <a:srgbClr val="6DC2B8"/>
                </a:solidFill>
                <a:effectLst/>
                <a:latin typeface="Consolas" panose="020B0609020204030204" pitchFamily="49" charset="0"/>
              </a:rPr>
            </a:br>
            <a:r>
              <a:rPr kumimoji="0" lang="zh-CN" altLang="zh-CN" b="0" i="0" u="none" strike="noStrike" cap="none" normalizeH="0" baseline="0" dirty="0">
                <a:ln>
                  <a:noFill/>
                </a:ln>
                <a:solidFill>
                  <a:srgbClr val="6DC2B8"/>
                </a:solidFill>
                <a:effectLst/>
                <a:latin typeface="Consolas" panose="020B0609020204030204" pitchFamily="49" charset="0"/>
              </a:rPr>
              <a:t>myApp</a:t>
            </a:r>
            <a:r>
              <a:rPr kumimoji="0" lang="zh-CN" altLang="zh-CN" b="0" i="0" u="none" strike="noStrike" cap="none" normalizeH="0" baseline="0" dirty="0">
                <a:ln>
                  <a:noFill/>
                </a:ln>
                <a:solidFill>
                  <a:srgbClr val="C3CEE3"/>
                </a:solidFill>
                <a:effectLst/>
                <a:latin typeface="Consolas" panose="020B0609020204030204" pitchFamily="49" charset="0"/>
              </a:rPr>
              <a:t>.</a:t>
            </a:r>
            <a:r>
              <a:rPr kumimoji="0" lang="zh-CN" altLang="zh-CN" b="0" i="0" u="none" strike="noStrike" cap="none" normalizeH="0" baseline="0" dirty="0">
                <a:ln>
                  <a:noFill/>
                </a:ln>
                <a:solidFill>
                  <a:srgbClr val="6DC2B8"/>
                </a:solidFill>
                <a:effectLst/>
                <a:latin typeface="Consolas" panose="020B0609020204030204" pitchFamily="49" charset="0"/>
              </a:rPr>
              <a:t>controller</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C3E887"/>
                </a:solidFill>
                <a:effectLst/>
                <a:latin typeface="Consolas" panose="020B0609020204030204" pitchFamily="49" charset="0"/>
              </a:rPr>
              <a:t>"childCtr1"</a:t>
            </a:r>
            <a:r>
              <a:rPr kumimoji="0" lang="zh-CN" altLang="zh-CN" b="0" i="0" u="none" strike="noStrike" cap="none" normalizeH="0" baseline="0" dirty="0">
                <a:ln>
                  <a:noFill/>
                </a:ln>
                <a:solidFill>
                  <a:srgbClr val="C3CEE3"/>
                </a:solidFill>
                <a:effectLst/>
                <a:latin typeface="Consolas" panose="020B0609020204030204" pitchFamily="49" charset="0"/>
              </a:rPr>
              <a:t>, </a:t>
            </a:r>
            <a:r>
              <a:rPr kumimoji="0" lang="zh-CN" altLang="zh-CN" b="0" i="0" u="none" strike="noStrike" cap="none" normalizeH="0" baseline="0" dirty="0">
                <a:ln>
                  <a:noFill/>
                </a:ln>
                <a:solidFill>
                  <a:srgbClr val="C792EA"/>
                </a:solidFill>
                <a:effectLst/>
                <a:latin typeface="Consolas" panose="020B0609020204030204" pitchFamily="49" charset="0"/>
              </a:rPr>
              <a:t>function </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FFFFFF"/>
                </a:solidFill>
                <a:effectLst/>
                <a:latin typeface="Consolas" panose="020B0609020204030204" pitchFamily="49" charset="0"/>
              </a:rPr>
              <a:t>$scope</a:t>
            </a:r>
            <a:r>
              <a:rPr kumimoji="0" lang="zh-CN" altLang="zh-CN" b="0" i="0" u="none" strike="noStrike" cap="none" normalizeH="0" baseline="0" dirty="0">
                <a:ln>
                  <a:noFill/>
                </a:ln>
                <a:solidFill>
                  <a:srgbClr val="D0F5D4"/>
                </a:solidFill>
                <a:effectLst/>
                <a:latin typeface="Consolas" panose="020B0609020204030204" pitchFamily="49" charset="0"/>
              </a:rPr>
              <a:t>) </a:t>
            </a:r>
            <a:r>
              <a:rPr kumimoji="0" lang="zh-CN" altLang="zh-CN" b="0" i="0" u="none" strike="noStrike" cap="none" normalizeH="0" baseline="0" dirty="0">
                <a:ln>
                  <a:noFill/>
                </a:ln>
                <a:solidFill>
                  <a:srgbClr val="CAD3DE"/>
                </a:solidFill>
                <a:effectLst/>
                <a:latin typeface="Consolas" panose="020B0609020204030204" pitchFamily="49" charset="0"/>
              </a:rPr>
              <a:t>{</a:t>
            </a:r>
            <a:br>
              <a:rPr kumimoji="0" lang="zh-CN" altLang="zh-CN" b="0" i="0" u="none" strike="noStrike" cap="none" normalizeH="0" baseline="0" dirty="0">
                <a:ln>
                  <a:noFill/>
                </a:ln>
                <a:solidFill>
                  <a:srgbClr val="CAD3DE"/>
                </a:solidFill>
                <a:effectLst/>
                <a:latin typeface="Consolas" panose="020B0609020204030204" pitchFamily="49" charset="0"/>
              </a:rPr>
            </a:br>
            <a:r>
              <a:rPr kumimoji="0" lang="zh-CN" altLang="zh-CN" b="0" i="0" u="none" strike="noStrike" cap="none" normalizeH="0" baseline="0" dirty="0">
                <a:ln>
                  <a:noFill/>
                </a:ln>
                <a:solidFill>
                  <a:srgbClr val="CAD3DE"/>
                </a:solidFill>
                <a:effectLst/>
                <a:latin typeface="Consolas" panose="020B0609020204030204" pitchFamily="49" charset="0"/>
              </a:rPr>
              <a:t>    </a:t>
            </a:r>
            <a:r>
              <a:rPr kumimoji="0" lang="zh-CN" altLang="zh-CN" b="0" i="0" u="none" strike="noStrike" cap="none" normalizeH="0" baseline="0" dirty="0">
                <a:ln>
                  <a:noFill/>
                </a:ln>
                <a:solidFill>
                  <a:srgbClr val="FFFFFF"/>
                </a:solidFill>
                <a:effectLst/>
                <a:latin typeface="Consolas" panose="020B0609020204030204" pitchFamily="49" charset="0"/>
              </a:rPr>
              <a:t>$scope</a:t>
            </a:r>
            <a:r>
              <a:rPr kumimoji="0" lang="zh-CN" altLang="zh-CN" b="0" i="0" u="none" strike="noStrike" cap="none" normalizeH="0" baseline="0" dirty="0">
                <a:ln>
                  <a:noFill/>
                </a:ln>
                <a:solidFill>
                  <a:srgbClr val="C3CEE3"/>
                </a:solidFill>
                <a:effectLst/>
                <a:latin typeface="Consolas" panose="020B0609020204030204" pitchFamily="49" charset="0"/>
              </a:rPr>
              <a:t>.</a:t>
            </a:r>
            <a:r>
              <a:rPr kumimoji="0" lang="zh-CN" altLang="zh-CN" b="0" i="0" u="none" strike="noStrike" cap="none" normalizeH="0" baseline="0" dirty="0">
                <a:ln>
                  <a:noFill/>
                </a:ln>
                <a:solidFill>
                  <a:srgbClr val="6DC2B8"/>
                </a:solidFill>
                <a:effectLst/>
                <a:latin typeface="Consolas" panose="020B0609020204030204" pitchFamily="49" charset="0"/>
              </a:rPr>
              <a:t>change</a:t>
            </a:r>
            <a:r>
              <a:rPr kumimoji="0" lang="zh-CN" altLang="zh-CN" b="1" i="0" u="none" strike="noStrike" cap="none" normalizeH="0" baseline="0" dirty="0">
                <a:ln>
                  <a:noFill/>
                </a:ln>
                <a:solidFill>
                  <a:srgbClr val="80CBC4"/>
                </a:solidFill>
                <a:effectLst/>
                <a:latin typeface="Consolas" panose="020B0609020204030204" pitchFamily="49" charset="0"/>
              </a:rPr>
              <a:t>=</a:t>
            </a:r>
            <a:r>
              <a:rPr kumimoji="0" lang="zh-CN" altLang="zh-CN" b="0" i="0" u="none" strike="noStrike" cap="none" normalizeH="0" baseline="0" dirty="0">
                <a:ln>
                  <a:noFill/>
                </a:ln>
                <a:solidFill>
                  <a:srgbClr val="C792EA"/>
                </a:solidFill>
                <a:effectLst/>
                <a:latin typeface="Consolas" panose="020B0609020204030204" pitchFamily="49" charset="0"/>
              </a:rPr>
              <a:t>function </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FFFFFF"/>
                </a:solidFill>
                <a:effectLst/>
                <a:latin typeface="Consolas" panose="020B0609020204030204" pitchFamily="49" charset="0"/>
              </a:rPr>
              <a:t>name</a:t>
            </a:r>
            <a:r>
              <a:rPr kumimoji="0" lang="zh-CN" altLang="zh-CN" b="0" i="0" u="none" strike="noStrike" cap="none" normalizeH="0" baseline="0" dirty="0">
                <a:ln>
                  <a:noFill/>
                </a:ln>
                <a:solidFill>
                  <a:srgbClr val="D0F5D4"/>
                </a:solidFill>
                <a:effectLst/>
                <a:latin typeface="Consolas" panose="020B0609020204030204" pitchFamily="49" charset="0"/>
              </a:rPr>
              <a:t>) </a:t>
            </a:r>
            <a:r>
              <a:rPr kumimoji="0" lang="zh-CN" altLang="zh-CN" b="0" i="0" u="none" strike="noStrike" cap="none" normalizeH="0" baseline="0" dirty="0">
                <a:ln>
                  <a:noFill/>
                </a:ln>
                <a:solidFill>
                  <a:srgbClr val="CAD3DE"/>
                </a:solidFill>
                <a:effectLst/>
                <a:latin typeface="Consolas" panose="020B0609020204030204" pitchFamily="49" charset="0"/>
              </a:rPr>
              <a:t>{</a:t>
            </a:r>
            <a:br>
              <a:rPr kumimoji="0" lang="zh-CN" altLang="zh-CN" b="0" i="0" u="none" strike="noStrike" cap="none" normalizeH="0" baseline="0" dirty="0">
                <a:ln>
                  <a:noFill/>
                </a:ln>
                <a:solidFill>
                  <a:srgbClr val="CAD3DE"/>
                </a:solidFill>
                <a:effectLst/>
                <a:latin typeface="Consolas" panose="020B0609020204030204" pitchFamily="49" charset="0"/>
              </a:rPr>
            </a:br>
            <a:r>
              <a:rPr kumimoji="0" lang="zh-CN" altLang="zh-CN" b="0" i="0" u="none" strike="noStrike" cap="none" normalizeH="0" baseline="0" dirty="0">
                <a:ln>
                  <a:noFill/>
                </a:ln>
                <a:solidFill>
                  <a:srgbClr val="CAD3DE"/>
                </a:solidFill>
                <a:effectLst/>
                <a:latin typeface="Consolas" panose="020B0609020204030204" pitchFamily="49" charset="0"/>
              </a:rPr>
              <a:t>        </a:t>
            </a:r>
            <a:r>
              <a:rPr kumimoji="0" lang="zh-CN" altLang="zh-CN" b="0" i="0" u="none" strike="noStrike" cap="none" normalizeH="0" baseline="0" dirty="0">
                <a:ln>
                  <a:noFill/>
                </a:ln>
                <a:solidFill>
                  <a:srgbClr val="FFFFFF"/>
                </a:solidFill>
                <a:effectLst/>
                <a:latin typeface="Consolas" panose="020B0609020204030204" pitchFamily="49" charset="0"/>
              </a:rPr>
              <a:t>$scope</a:t>
            </a:r>
            <a:r>
              <a:rPr kumimoji="0" lang="zh-CN" altLang="zh-CN" b="0" i="0" u="none" strike="noStrike" cap="none" normalizeH="0" baseline="0" dirty="0">
                <a:ln>
                  <a:noFill/>
                </a:ln>
                <a:solidFill>
                  <a:srgbClr val="C3CEE3"/>
                </a:solidFill>
                <a:effectLst/>
                <a:latin typeface="Consolas" panose="020B0609020204030204" pitchFamily="49" charset="0"/>
              </a:rPr>
              <a:t>.</a:t>
            </a:r>
            <a:r>
              <a:rPr kumimoji="0" lang="zh-CN" altLang="zh-CN" b="0" i="0" u="none" strike="noStrike" cap="none" normalizeH="0" baseline="0" dirty="0">
                <a:ln>
                  <a:noFill/>
                </a:ln>
                <a:solidFill>
                  <a:srgbClr val="6DC2B8"/>
                </a:solidFill>
                <a:effectLst/>
                <a:latin typeface="Consolas" panose="020B0609020204030204" pitchFamily="49" charset="0"/>
              </a:rPr>
              <a:t>$emit</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C3E887"/>
                </a:solidFill>
                <a:effectLst/>
                <a:latin typeface="Consolas" panose="020B0609020204030204" pitchFamily="49" charset="0"/>
              </a:rPr>
              <a:t>'changesHappened'</a:t>
            </a:r>
            <a:r>
              <a:rPr kumimoji="0" lang="zh-CN" altLang="zh-CN" b="0" i="0" u="none" strike="noStrike" cap="none" normalizeH="0" baseline="0" dirty="0">
                <a:ln>
                  <a:noFill/>
                </a:ln>
                <a:solidFill>
                  <a:srgbClr val="C3CEE3"/>
                </a:solidFill>
                <a:effectLst/>
                <a:latin typeface="Consolas" panose="020B0609020204030204" pitchFamily="49" charset="0"/>
              </a:rPr>
              <a:t>,</a:t>
            </a:r>
            <a:r>
              <a:rPr kumimoji="0" lang="zh-CN" altLang="zh-CN" b="0" i="0" u="none" strike="noStrike" cap="none" normalizeH="0" baseline="0" dirty="0">
                <a:ln>
                  <a:noFill/>
                </a:ln>
                <a:solidFill>
                  <a:srgbClr val="FFFFFF"/>
                </a:solidFill>
                <a:effectLst/>
                <a:latin typeface="Consolas" panose="020B0609020204030204" pitchFamily="49" charset="0"/>
              </a:rPr>
              <a:t>name</a:t>
            </a:r>
            <a:r>
              <a:rPr kumimoji="0" lang="zh-CN" altLang="zh-CN" b="0" i="0" u="none" strike="noStrike" cap="none" normalizeH="0" baseline="0" dirty="0">
                <a:ln>
                  <a:noFill/>
                </a:ln>
                <a:solidFill>
                  <a:srgbClr val="D0F5D4"/>
                </a:solidFill>
                <a:effectLst/>
                <a:latin typeface="Consolas" panose="020B0609020204030204" pitchFamily="49" charset="0"/>
              </a:rPr>
              <a:t>)</a:t>
            </a:r>
            <a:br>
              <a:rPr kumimoji="0" lang="zh-CN" altLang="zh-CN" b="0" i="0" u="none" strike="noStrike" cap="none" normalizeH="0" baseline="0" dirty="0">
                <a:ln>
                  <a:noFill/>
                </a:ln>
                <a:solidFill>
                  <a:srgbClr val="D0F5D4"/>
                </a:solidFill>
                <a:effectLst/>
                <a:latin typeface="Consolas" panose="020B0609020204030204" pitchFamily="49" charset="0"/>
              </a:rPr>
            </a:br>
            <a:r>
              <a:rPr kumimoji="0" lang="zh-CN" altLang="zh-CN" b="0" i="0" u="none" strike="noStrike" cap="none" normalizeH="0" baseline="0" dirty="0">
                <a:ln>
                  <a:noFill/>
                </a:ln>
                <a:solidFill>
                  <a:srgbClr val="D0F5D4"/>
                </a:solidFill>
                <a:effectLst/>
                <a:latin typeface="Consolas" panose="020B0609020204030204" pitchFamily="49" charset="0"/>
              </a:rPr>
              <a:t>    </a:t>
            </a:r>
            <a:r>
              <a:rPr kumimoji="0" lang="zh-CN" altLang="zh-CN" b="0" i="0" u="none" strike="noStrike" cap="none" normalizeH="0" baseline="0" dirty="0">
                <a:ln>
                  <a:noFill/>
                </a:ln>
                <a:solidFill>
                  <a:srgbClr val="CAD3DE"/>
                </a:solidFill>
                <a:effectLst/>
                <a:latin typeface="Consolas" panose="020B0609020204030204" pitchFamily="49" charset="0"/>
              </a:rPr>
              <a:t>}</a:t>
            </a:r>
            <a:br>
              <a:rPr kumimoji="0" lang="zh-CN" altLang="zh-CN" b="0" i="0" u="none" strike="noStrike" cap="none" normalizeH="0" baseline="0" dirty="0">
                <a:ln>
                  <a:noFill/>
                </a:ln>
                <a:solidFill>
                  <a:srgbClr val="CAD3DE"/>
                </a:solidFill>
                <a:effectLst/>
                <a:latin typeface="Consolas" panose="020B0609020204030204" pitchFamily="49" charset="0"/>
              </a:rPr>
            </a:br>
            <a:r>
              <a:rPr kumimoji="0" lang="zh-CN" altLang="zh-CN" b="0" i="0" u="none" strike="noStrike" cap="none" normalizeH="0" baseline="0" dirty="0">
                <a:ln>
                  <a:noFill/>
                </a:ln>
                <a:solidFill>
                  <a:srgbClr val="CAD3DE"/>
                </a:solidFill>
                <a:effectLst/>
                <a:latin typeface="Consolas" panose="020B0609020204030204" pitchFamily="49" charset="0"/>
              </a:rPr>
              <a:t>}</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6DC2B8"/>
                </a:solidFill>
                <a:effectLst/>
                <a:latin typeface="Consolas" panose="020B0609020204030204" pitchFamily="49" charset="0"/>
              </a:rPr>
              <a:t>;</a:t>
            </a:r>
            <a:br>
              <a:rPr kumimoji="0" lang="zh-CN" altLang="zh-CN" b="0" i="0" u="none" strike="noStrike" cap="none" normalizeH="0" baseline="0" dirty="0">
                <a:ln>
                  <a:noFill/>
                </a:ln>
                <a:solidFill>
                  <a:srgbClr val="6DC2B8"/>
                </a:solidFill>
                <a:effectLst/>
                <a:latin typeface="Consolas" panose="020B0609020204030204" pitchFamily="49" charset="0"/>
              </a:rPr>
            </a:br>
            <a:br>
              <a:rPr kumimoji="0" lang="zh-CN" altLang="zh-CN" b="0" i="0" u="none" strike="noStrike" cap="none" normalizeH="0" baseline="0" dirty="0">
                <a:ln>
                  <a:noFill/>
                </a:ln>
                <a:solidFill>
                  <a:srgbClr val="6DC2B8"/>
                </a:solidFill>
                <a:effectLst/>
                <a:latin typeface="Consolas" panose="020B0609020204030204" pitchFamily="49" charset="0"/>
              </a:rPr>
            </a:br>
            <a:r>
              <a:rPr kumimoji="0" lang="zh-CN" altLang="zh-CN" b="0" i="0" u="none" strike="noStrike" cap="none" normalizeH="0" baseline="0" dirty="0">
                <a:ln>
                  <a:noFill/>
                </a:ln>
                <a:solidFill>
                  <a:srgbClr val="6DC2B8"/>
                </a:solidFill>
                <a:effectLst/>
                <a:latin typeface="Consolas" panose="020B0609020204030204" pitchFamily="49" charset="0"/>
              </a:rPr>
              <a:t>myApp</a:t>
            </a:r>
            <a:r>
              <a:rPr kumimoji="0" lang="zh-CN" altLang="zh-CN" b="0" i="0" u="none" strike="noStrike" cap="none" normalizeH="0" baseline="0" dirty="0">
                <a:ln>
                  <a:noFill/>
                </a:ln>
                <a:solidFill>
                  <a:srgbClr val="C3CEE3"/>
                </a:solidFill>
                <a:effectLst/>
                <a:latin typeface="Consolas" panose="020B0609020204030204" pitchFamily="49" charset="0"/>
              </a:rPr>
              <a:t>.</a:t>
            </a:r>
            <a:r>
              <a:rPr kumimoji="0" lang="zh-CN" altLang="zh-CN" b="0" i="0" u="none" strike="noStrike" cap="none" normalizeH="0" baseline="0" dirty="0">
                <a:ln>
                  <a:noFill/>
                </a:ln>
                <a:solidFill>
                  <a:srgbClr val="6DC2B8"/>
                </a:solidFill>
                <a:effectLst/>
                <a:latin typeface="Consolas" panose="020B0609020204030204" pitchFamily="49" charset="0"/>
              </a:rPr>
              <a:t>controller</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C3E887"/>
                </a:solidFill>
                <a:effectLst/>
                <a:latin typeface="Consolas" panose="020B0609020204030204" pitchFamily="49" charset="0"/>
              </a:rPr>
              <a:t>"childCtr2"</a:t>
            </a:r>
            <a:r>
              <a:rPr kumimoji="0" lang="zh-CN" altLang="zh-CN" b="0" i="0" u="none" strike="noStrike" cap="none" normalizeH="0" baseline="0" dirty="0">
                <a:ln>
                  <a:noFill/>
                </a:ln>
                <a:solidFill>
                  <a:srgbClr val="C3CEE3"/>
                </a:solidFill>
                <a:effectLst/>
                <a:latin typeface="Consolas" panose="020B0609020204030204" pitchFamily="49" charset="0"/>
              </a:rPr>
              <a:t>, </a:t>
            </a:r>
            <a:r>
              <a:rPr kumimoji="0" lang="zh-CN" altLang="zh-CN" b="0" i="0" u="none" strike="noStrike" cap="none" normalizeH="0" baseline="0" dirty="0">
                <a:ln>
                  <a:noFill/>
                </a:ln>
                <a:solidFill>
                  <a:srgbClr val="C792EA"/>
                </a:solidFill>
                <a:effectLst/>
                <a:latin typeface="Consolas" panose="020B0609020204030204" pitchFamily="49" charset="0"/>
              </a:rPr>
              <a:t>function </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FFFFFF"/>
                </a:solidFill>
                <a:effectLst/>
                <a:latin typeface="Consolas" panose="020B0609020204030204" pitchFamily="49" charset="0"/>
              </a:rPr>
              <a:t>$scope</a:t>
            </a:r>
            <a:r>
              <a:rPr kumimoji="0" lang="zh-CN" altLang="zh-CN" b="0" i="0" u="none" strike="noStrike" cap="none" normalizeH="0" baseline="0" dirty="0">
                <a:ln>
                  <a:noFill/>
                </a:ln>
                <a:solidFill>
                  <a:srgbClr val="D0F5D4"/>
                </a:solidFill>
                <a:effectLst/>
                <a:latin typeface="Consolas" panose="020B0609020204030204" pitchFamily="49" charset="0"/>
              </a:rPr>
              <a:t>) </a:t>
            </a:r>
            <a:r>
              <a:rPr kumimoji="0" lang="zh-CN" altLang="zh-CN" b="0" i="0" u="none" strike="noStrike" cap="none" normalizeH="0" baseline="0" dirty="0">
                <a:ln>
                  <a:noFill/>
                </a:ln>
                <a:solidFill>
                  <a:srgbClr val="CAD3DE"/>
                </a:solidFill>
                <a:effectLst/>
                <a:latin typeface="Consolas" panose="020B0609020204030204" pitchFamily="49" charset="0"/>
              </a:rPr>
              <a:t>{</a:t>
            </a:r>
            <a:br>
              <a:rPr kumimoji="0" lang="zh-CN" altLang="zh-CN" b="0" i="0" u="none" strike="noStrike" cap="none" normalizeH="0" baseline="0" dirty="0">
                <a:ln>
                  <a:noFill/>
                </a:ln>
                <a:solidFill>
                  <a:srgbClr val="CAD3DE"/>
                </a:solidFill>
                <a:effectLst/>
                <a:latin typeface="Consolas" panose="020B0609020204030204" pitchFamily="49" charset="0"/>
              </a:rPr>
            </a:br>
            <a:r>
              <a:rPr kumimoji="0" lang="zh-CN" altLang="zh-CN" b="0" i="0" u="none" strike="noStrike" cap="none" normalizeH="0" baseline="0" dirty="0">
                <a:ln>
                  <a:noFill/>
                </a:ln>
                <a:solidFill>
                  <a:srgbClr val="CAD3DE"/>
                </a:solidFill>
                <a:effectLst/>
                <a:latin typeface="Consolas" panose="020B0609020204030204" pitchFamily="49" charset="0"/>
              </a:rPr>
              <a:t>    </a:t>
            </a:r>
            <a:r>
              <a:rPr kumimoji="0" lang="zh-CN" altLang="zh-CN" b="0" i="0" u="none" strike="noStrike" cap="none" normalizeH="0" baseline="0" dirty="0">
                <a:ln>
                  <a:noFill/>
                </a:ln>
                <a:solidFill>
                  <a:srgbClr val="FFFFFF"/>
                </a:solidFill>
                <a:effectLst/>
                <a:latin typeface="Consolas" panose="020B0609020204030204" pitchFamily="49" charset="0"/>
              </a:rPr>
              <a:t>$scope</a:t>
            </a:r>
            <a:r>
              <a:rPr kumimoji="0" lang="zh-CN" altLang="zh-CN" b="0" i="0" u="none" strike="noStrike" cap="none" normalizeH="0" baseline="0" dirty="0">
                <a:ln>
                  <a:noFill/>
                </a:ln>
                <a:solidFill>
                  <a:srgbClr val="C3CEE3"/>
                </a:solidFill>
                <a:effectLst/>
                <a:latin typeface="Consolas" panose="020B0609020204030204" pitchFamily="49" charset="0"/>
              </a:rPr>
              <a:t>.</a:t>
            </a:r>
            <a:r>
              <a:rPr kumimoji="0" lang="zh-CN" altLang="zh-CN" b="0" i="0" u="none" strike="noStrike" cap="none" normalizeH="0" baseline="0" dirty="0">
                <a:ln>
                  <a:noFill/>
                </a:ln>
                <a:solidFill>
                  <a:srgbClr val="6DC2B8"/>
                </a:solidFill>
                <a:effectLst/>
                <a:latin typeface="Consolas" panose="020B0609020204030204" pitchFamily="49" charset="0"/>
              </a:rPr>
              <a:t>$on</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C3E887"/>
                </a:solidFill>
                <a:effectLst/>
                <a:latin typeface="Consolas" panose="020B0609020204030204" pitchFamily="49" charset="0"/>
              </a:rPr>
              <a:t>'changesHappened1'</a:t>
            </a:r>
            <a:r>
              <a:rPr kumimoji="0" lang="zh-CN" altLang="zh-CN" b="0" i="0" u="none" strike="noStrike" cap="none" normalizeH="0" baseline="0" dirty="0">
                <a:ln>
                  <a:noFill/>
                </a:ln>
                <a:solidFill>
                  <a:srgbClr val="C3CEE3"/>
                </a:solidFill>
                <a:effectLst/>
                <a:latin typeface="Consolas" panose="020B0609020204030204" pitchFamily="49" charset="0"/>
              </a:rPr>
              <a:t>,</a:t>
            </a:r>
            <a:r>
              <a:rPr kumimoji="0" lang="zh-CN" altLang="zh-CN" b="0" i="0" u="none" strike="noStrike" cap="none" normalizeH="0" baseline="0" dirty="0">
                <a:ln>
                  <a:noFill/>
                </a:ln>
                <a:solidFill>
                  <a:srgbClr val="C792EA"/>
                </a:solidFill>
                <a:effectLst/>
                <a:latin typeface="Consolas" panose="020B0609020204030204" pitchFamily="49" charset="0"/>
              </a:rPr>
              <a:t>function </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FFFFFF"/>
                </a:solidFill>
                <a:effectLst/>
                <a:latin typeface="Consolas" panose="020B0609020204030204" pitchFamily="49" charset="0"/>
              </a:rPr>
              <a:t>event</a:t>
            </a:r>
            <a:r>
              <a:rPr kumimoji="0" lang="zh-CN" altLang="zh-CN" b="0" i="0" u="none" strike="noStrike" cap="none" normalizeH="0" baseline="0" dirty="0">
                <a:ln>
                  <a:noFill/>
                </a:ln>
                <a:solidFill>
                  <a:srgbClr val="C3CEE3"/>
                </a:solidFill>
                <a:effectLst/>
                <a:latin typeface="Consolas" panose="020B0609020204030204" pitchFamily="49" charset="0"/>
              </a:rPr>
              <a:t>,</a:t>
            </a:r>
            <a:r>
              <a:rPr kumimoji="0" lang="zh-CN" altLang="zh-CN" b="0" i="0" u="none" strike="noStrike" cap="none" normalizeH="0" baseline="0" dirty="0">
                <a:ln>
                  <a:noFill/>
                </a:ln>
                <a:solidFill>
                  <a:srgbClr val="FFFFFF"/>
                </a:solidFill>
                <a:effectLst/>
                <a:latin typeface="Consolas" panose="020B0609020204030204" pitchFamily="49" charset="0"/>
              </a:rPr>
              <a:t>msg</a:t>
            </a:r>
            <a:r>
              <a:rPr kumimoji="0" lang="zh-CN" altLang="zh-CN" b="0" i="0" u="none" strike="noStrike" cap="none" normalizeH="0" baseline="0" dirty="0">
                <a:ln>
                  <a:noFill/>
                </a:ln>
                <a:solidFill>
                  <a:srgbClr val="D0F5D4"/>
                </a:solidFill>
                <a:effectLst/>
                <a:latin typeface="Consolas" panose="020B0609020204030204" pitchFamily="49" charset="0"/>
              </a:rPr>
              <a:t>) </a:t>
            </a:r>
            <a:r>
              <a:rPr kumimoji="0" lang="zh-CN" altLang="zh-CN" b="0" i="0" u="none" strike="noStrike" cap="none" normalizeH="0" baseline="0" dirty="0">
                <a:ln>
                  <a:noFill/>
                </a:ln>
                <a:solidFill>
                  <a:srgbClr val="CAD3DE"/>
                </a:solidFill>
                <a:effectLst/>
                <a:latin typeface="Consolas" panose="020B0609020204030204" pitchFamily="49" charset="0"/>
              </a:rPr>
              <a:t>{</a:t>
            </a:r>
            <a:br>
              <a:rPr kumimoji="0" lang="zh-CN" altLang="zh-CN" b="0" i="0" u="none" strike="noStrike" cap="none" normalizeH="0" baseline="0" dirty="0">
                <a:ln>
                  <a:noFill/>
                </a:ln>
                <a:solidFill>
                  <a:srgbClr val="CAD3DE"/>
                </a:solidFill>
                <a:effectLst/>
                <a:latin typeface="Consolas" panose="020B0609020204030204" pitchFamily="49" charset="0"/>
              </a:rPr>
            </a:br>
            <a:r>
              <a:rPr kumimoji="0" lang="zh-CN" altLang="zh-CN" b="0" i="0" u="none" strike="noStrike" cap="none" normalizeH="0" baseline="0" dirty="0">
                <a:ln>
                  <a:noFill/>
                </a:ln>
                <a:solidFill>
                  <a:srgbClr val="CAD3DE"/>
                </a:solidFill>
                <a:effectLst/>
                <a:latin typeface="Consolas" panose="020B0609020204030204" pitchFamily="49" charset="0"/>
              </a:rPr>
              <a:t>        </a:t>
            </a:r>
            <a:r>
              <a:rPr kumimoji="0" lang="zh-CN" altLang="zh-CN" b="0" i="0" u="none" strike="noStrike" cap="none" normalizeH="0" baseline="0" dirty="0">
                <a:ln>
                  <a:noFill/>
                </a:ln>
                <a:solidFill>
                  <a:srgbClr val="FFFFFF"/>
                </a:solidFill>
                <a:effectLst/>
                <a:latin typeface="Consolas" panose="020B0609020204030204" pitchFamily="49" charset="0"/>
              </a:rPr>
              <a:t>$scope</a:t>
            </a:r>
            <a:r>
              <a:rPr kumimoji="0" lang="zh-CN" altLang="zh-CN" b="0" i="0" u="none" strike="noStrike" cap="none" normalizeH="0" baseline="0" dirty="0">
                <a:ln>
                  <a:noFill/>
                </a:ln>
                <a:solidFill>
                  <a:srgbClr val="C3CEE3"/>
                </a:solidFill>
                <a:effectLst/>
                <a:latin typeface="Consolas" panose="020B0609020204030204" pitchFamily="49" charset="0"/>
              </a:rPr>
              <a:t>.</a:t>
            </a:r>
            <a:r>
              <a:rPr kumimoji="0" lang="zh-CN" altLang="zh-CN" b="0" i="0" u="none" strike="noStrike" cap="none" normalizeH="0" baseline="0" dirty="0">
                <a:ln>
                  <a:noFill/>
                </a:ln>
                <a:solidFill>
                  <a:srgbClr val="6DC2B8"/>
                </a:solidFill>
                <a:effectLst/>
                <a:latin typeface="Consolas" panose="020B0609020204030204" pitchFamily="49" charset="0"/>
              </a:rPr>
              <a:t>child2Name</a:t>
            </a:r>
            <a:r>
              <a:rPr kumimoji="0" lang="zh-CN" altLang="zh-CN" b="1" i="0" u="none" strike="noStrike" cap="none" normalizeH="0" baseline="0" dirty="0">
                <a:ln>
                  <a:noFill/>
                </a:ln>
                <a:solidFill>
                  <a:srgbClr val="80CBC4"/>
                </a:solidFill>
                <a:effectLst/>
                <a:latin typeface="Consolas" panose="020B0609020204030204" pitchFamily="49" charset="0"/>
              </a:rPr>
              <a:t>=</a:t>
            </a:r>
            <a:r>
              <a:rPr kumimoji="0" lang="zh-CN" altLang="zh-CN" b="0" i="0" u="none" strike="noStrike" cap="none" normalizeH="0" baseline="0" dirty="0">
                <a:ln>
                  <a:noFill/>
                </a:ln>
                <a:solidFill>
                  <a:srgbClr val="FFFFFF"/>
                </a:solidFill>
                <a:effectLst/>
                <a:latin typeface="Consolas" panose="020B0609020204030204" pitchFamily="49" charset="0"/>
              </a:rPr>
              <a:t>msg</a:t>
            </a:r>
            <a:br>
              <a:rPr kumimoji="0" lang="zh-CN" altLang="zh-CN" b="0" i="0" u="none" strike="noStrike" cap="none" normalizeH="0" baseline="0" dirty="0">
                <a:ln>
                  <a:noFill/>
                </a:ln>
                <a:solidFill>
                  <a:srgbClr val="FFFFFF"/>
                </a:solidFill>
                <a:effectLst/>
                <a:latin typeface="Consolas" panose="020B0609020204030204" pitchFamily="49" charset="0"/>
              </a:rPr>
            </a:br>
            <a:r>
              <a:rPr kumimoji="0" lang="zh-CN" altLang="zh-CN" b="0" i="0" u="none" strike="noStrike" cap="none" normalizeH="0" baseline="0" dirty="0">
                <a:ln>
                  <a:noFill/>
                </a:ln>
                <a:solidFill>
                  <a:srgbClr val="FFFFFF"/>
                </a:solidFill>
                <a:effectLst/>
                <a:latin typeface="Consolas" panose="020B0609020204030204" pitchFamily="49" charset="0"/>
              </a:rPr>
              <a:t>    </a:t>
            </a:r>
            <a:r>
              <a:rPr kumimoji="0" lang="zh-CN" altLang="zh-CN" b="0" i="0" u="none" strike="noStrike" cap="none" normalizeH="0" baseline="0" dirty="0">
                <a:ln>
                  <a:noFill/>
                </a:ln>
                <a:solidFill>
                  <a:srgbClr val="CAD3DE"/>
                </a:solidFill>
                <a:effectLst/>
                <a:latin typeface="Consolas" panose="020B0609020204030204" pitchFamily="49" charset="0"/>
              </a:rPr>
              <a:t>}</a:t>
            </a:r>
            <a:r>
              <a:rPr kumimoji="0" lang="zh-CN" altLang="zh-CN" b="0" i="0" u="none" strike="noStrike" cap="none" normalizeH="0" baseline="0" dirty="0">
                <a:ln>
                  <a:noFill/>
                </a:ln>
                <a:solidFill>
                  <a:srgbClr val="D0F5D4"/>
                </a:solidFill>
                <a:effectLst/>
                <a:latin typeface="Consolas" panose="020B0609020204030204" pitchFamily="49" charset="0"/>
              </a:rPr>
              <a:t>)</a:t>
            </a:r>
            <a:br>
              <a:rPr kumimoji="0" lang="zh-CN" altLang="zh-CN" b="0" i="0" u="none" strike="noStrike" cap="none" normalizeH="0" baseline="0" dirty="0">
                <a:ln>
                  <a:noFill/>
                </a:ln>
                <a:solidFill>
                  <a:srgbClr val="D0F5D4"/>
                </a:solidFill>
                <a:effectLst/>
                <a:latin typeface="Consolas" panose="020B0609020204030204" pitchFamily="49" charset="0"/>
              </a:rPr>
            </a:br>
            <a:r>
              <a:rPr kumimoji="0" lang="zh-CN" altLang="zh-CN" b="0" i="0" u="none" strike="noStrike" cap="none" normalizeH="0" baseline="0" dirty="0">
                <a:ln>
                  <a:noFill/>
                </a:ln>
                <a:solidFill>
                  <a:srgbClr val="CAD3DE"/>
                </a:solidFill>
                <a:effectLst/>
                <a:latin typeface="Consolas" panose="020B0609020204030204" pitchFamily="49" charset="0"/>
              </a:rPr>
              <a:t>}</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6DC2B8"/>
                </a:solidFill>
                <a:effectLst/>
                <a:latin typeface="Consolas" panose="020B0609020204030204" pitchFamily="49" charset="0"/>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166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094" y="1155030"/>
            <a:ext cx="10511589" cy="4604085"/>
          </a:xfrm>
        </p:spPr>
        <p:txBody>
          <a:bodyPr>
            <a:normAutofit fontScale="85000" lnSpcReduction="20000"/>
          </a:bodyPr>
          <a:lstStyle/>
          <a:p>
            <a:r>
              <a:rPr lang="en-US" altLang="zh-CN" sz="2100" dirty="0"/>
              <a:t>1</a:t>
            </a:r>
            <a:r>
              <a:rPr lang="zh-CN" altLang="en-US" sz="2100" dirty="0"/>
              <a:t>、父</a:t>
            </a:r>
            <a:r>
              <a:rPr lang="en-US" altLang="zh-CN" sz="2100" dirty="0"/>
              <a:t>controller</a:t>
            </a:r>
            <a:r>
              <a:rPr lang="zh-CN" altLang="en-US" sz="2100" dirty="0"/>
              <a:t>，负责监听并广播</a:t>
            </a:r>
          </a:p>
          <a:p>
            <a:r>
              <a:rPr lang="en-US" altLang="zh-CN" sz="2100" dirty="0"/>
              <a:t>//</a:t>
            </a:r>
            <a:r>
              <a:rPr lang="zh-CN" altLang="en-US" sz="2100" dirty="0"/>
              <a:t>监听：若收到</a:t>
            </a:r>
            <a:r>
              <a:rPr lang="en-US" altLang="zh-CN" sz="2100" dirty="0"/>
              <a:t>change</a:t>
            </a:r>
            <a:r>
              <a:rPr lang="zh-CN" altLang="en-US" sz="2100" dirty="0"/>
              <a:t>，把值广播出去</a:t>
            </a:r>
            <a:br>
              <a:rPr lang="zh-CN" altLang="en-US" sz="2100" dirty="0"/>
            </a:br>
            <a:r>
              <a:rPr lang="en-US" altLang="zh-CN" sz="2300" dirty="0"/>
              <a:t>$</a:t>
            </a:r>
            <a:r>
              <a:rPr lang="en-US" altLang="zh-CN" sz="2300" dirty="0" err="1"/>
              <a:t>scope.$on</a:t>
            </a:r>
            <a:r>
              <a:rPr lang="en-US" altLang="zh-CN" sz="2300" dirty="0"/>
              <a:t>(“</a:t>
            </a:r>
            <a:r>
              <a:rPr lang="zh-CN" altLang="zh-CN" sz="2300" dirty="0"/>
              <a:t>changesHappened</a:t>
            </a:r>
            <a:r>
              <a:rPr lang="en-US" altLang="zh-CN" sz="2300" dirty="0"/>
              <a:t>",function (event, </a:t>
            </a:r>
            <a:r>
              <a:rPr lang="en-US" altLang="zh-CN" sz="2300" dirty="0" err="1"/>
              <a:t>msg</a:t>
            </a:r>
            <a:r>
              <a:rPr lang="en-US" altLang="zh-CN" sz="2300" dirty="0"/>
              <a:t>) {</a:t>
            </a:r>
            <a:br>
              <a:rPr lang="en-US" altLang="zh-CN" sz="2300" dirty="0"/>
            </a:br>
            <a:r>
              <a:rPr lang="en-US" altLang="zh-CN" sz="2300" dirty="0"/>
              <a:t>    $</a:t>
            </a:r>
            <a:r>
              <a:rPr lang="en-US" altLang="zh-CN" sz="2300" dirty="0" err="1"/>
              <a:t>scope.$broadcast</a:t>
            </a:r>
            <a:r>
              <a:rPr lang="en-US" altLang="zh-CN" sz="2300" dirty="0"/>
              <a:t>(“</a:t>
            </a:r>
            <a:r>
              <a:rPr lang="zh-CN" altLang="zh-CN" sz="2300" dirty="0">
                <a:solidFill>
                  <a:schemeClr val="tx1">
                    <a:lumMod val="75000"/>
                  </a:schemeClr>
                </a:solidFill>
                <a:latin typeface="Consolas" panose="020B0609020204030204" pitchFamily="49" charset="0"/>
              </a:rPr>
              <a:t>changesHappened</a:t>
            </a:r>
            <a:r>
              <a:rPr lang="en-US" altLang="zh-CN" sz="2300" dirty="0">
                <a:solidFill>
                  <a:schemeClr val="tx1">
                    <a:lumMod val="75000"/>
                  </a:schemeClr>
                </a:solidFill>
                <a:latin typeface="Consolas" panose="020B0609020204030204" pitchFamily="49" charset="0"/>
              </a:rPr>
              <a:t>1</a:t>
            </a:r>
            <a:r>
              <a:rPr lang="en-US" altLang="zh-CN" sz="2300" dirty="0"/>
              <a:t>", </a:t>
            </a:r>
            <a:r>
              <a:rPr lang="en-US" altLang="zh-CN" sz="2300" dirty="0" err="1"/>
              <a:t>msg</a:t>
            </a:r>
            <a:r>
              <a:rPr lang="en-US" altLang="zh-CN" sz="2300" dirty="0"/>
              <a:t>);</a:t>
            </a:r>
            <a:br>
              <a:rPr lang="en-US" altLang="zh-CN" sz="2300" dirty="0"/>
            </a:br>
            <a:r>
              <a:rPr lang="en-US" altLang="zh-CN" sz="2300" dirty="0"/>
              <a:t>});</a:t>
            </a:r>
          </a:p>
          <a:p>
            <a:br>
              <a:rPr lang="en-US" altLang="zh-CN" sz="2100" dirty="0"/>
            </a:br>
            <a:r>
              <a:rPr lang="en-US" altLang="zh-CN" sz="2100" dirty="0"/>
              <a:t>2</a:t>
            </a:r>
            <a:r>
              <a:rPr lang="zh-CN" altLang="en-US" sz="2100" dirty="0"/>
              <a:t>、子</a:t>
            </a:r>
            <a:r>
              <a:rPr lang="en-US" altLang="zh-CN" sz="2100" dirty="0"/>
              <a:t>controller</a:t>
            </a:r>
            <a:r>
              <a:rPr lang="zh-CN" altLang="en-US" sz="2100" dirty="0"/>
              <a:t>，负责把变量发给父</a:t>
            </a:r>
            <a:r>
              <a:rPr lang="en-US" altLang="zh-CN" sz="2100" dirty="0"/>
              <a:t>controller</a:t>
            </a:r>
          </a:p>
          <a:p>
            <a:r>
              <a:rPr lang="en-US" altLang="zh-CN" sz="2300" dirty="0"/>
              <a:t>//</a:t>
            </a:r>
            <a:r>
              <a:rPr lang="zh-CN" altLang="en-US" sz="2300" dirty="0"/>
              <a:t>向父</a:t>
            </a:r>
            <a:r>
              <a:rPr lang="en-US" altLang="zh-CN" sz="2300" dirty="0"/>
              <a:t>controller</a:t>
            </a:r>
            <a:r>
              <a:rPr lang="zh-CN" altLang="en-US" sz="2300" dirty="0"/>
              <a:t>传值</a:t>
            </a:r>
            <a:r>
              <a:rPr lang="en-US" altLang="zh-CN" sz="2300" dirty="0"/>
              <a:t>$</a:t>
            </a:r>
            <a:r>
              <a:rPr lang="en-US" altLang="zh-CN" sz="2300" dirty="0" err="1"/>
              <a:t>scope.value</a:t>
            </a:r>
            <a:br>
              <a:rPr lang="en-US" altLang="zh-CN" sz="2300" dirty="0"/>
            </a:br>
            <a:r>
              <a:rPr lang="en-US" altLang="zh-CN" sz="2300" dirty="0"/>
              <a:t> $</a:t>
            </a:r>
            <a:r>
              <a:rPr lang="en-US" altLang="zh-CN" sz="2300" dirty="0" err="1"/>
              <a:t>scope.$emit</a:t>
            </a:r>
            <a:r>
              <a:rPr lang="en-US" altLang="zh-CN" sz="2300" dirty="0"/>
              <a:t>(“change", $</a:t>
            </a:r>
            <a:r>
              <a:rPr lang="en-US" altLang="zh-CN" sz="2300" dirty="0" err="1"/>
              <a:t>scope.value</a:t>
            </a:r>
            <a:r>
              <a:rPr lang="en-US" altLang="zh-CN" sz="2300" dirty="0"/>
              <a:t>);</a:t>
            </a:r>
          </a:p>
          <a:p>
            <a:br>
              <a:rPr lang="en-US" altLang="zh-CN" sz="2100" dirty="0"/>
            </a:br>
            <a:r>
              <a:rPr lang="en-US" altLang="zh-CN" sz="2100" dirty="0"/>
              <a:t>3</a:t>
            </a:r>
            <a:r>
              <a:rPr lang="zh-CN" altLang="en-US" sz="2100" dirty="0"/>
              <a:t>、子</a:t>
            </a:r>
            <a:r>
              <a:rPr lang="en-US" altLang="zh-CN" sz="2100" dirty="0"/>
              <a:t>controller</a:t>
            </a:r>
            <a:r>
              <a:rPr lang="zh-CN" altLang="en-US" sz="2100" dirty="0"/>
              <a:t>，负责监听父</a:t>
            </a:r>
            <a:r>
              <a:rPr lang="en-US" altLang="zh-CN" sz="2100" dirty="0"/>
              <a:t>controller</a:t>
            </a:r>
            <a:r>
              <a:rPr lang="zh-CN" altLang="en-US" sz="2100" dirty="0"/>
              <a:t>的广播，给变量赋新值</a:t>
            </a:r>
          </a:p>
          <a:p>
            <a:r>
              <a:rPr lang="en-US" altLang="zh-CN" sz="2100" dirty="0"/>
              <a:t>//</a:t>
            </a:r>
            <a:r>
              <a:rPr lang="zh-CN" altLang="en-US" sz="2100" dirty="0"/>
              <a:t>监听父</a:t>
            </a:r>
            <a:r>
              <a:rPr lang="en-US" altLang="zh-CN" sz="2100" dirty="0"/>
              <a:t>controller</a:t>
            </a:r>
            <a:r>
              <a:rPr lang="zh-CN" altLang="en-US" sz="2100" dirty="0"/>
              <a:t>的广播，得到</a:t>
            </a:r>
            <a:r>
              <a:rPr lang="en-US" altLang="zh-CN" sz="2100" dirty="0" err="1"/>
              <a:t>changeFromBody</a:t>
            </a:r>
            <a:r>
              <a:rPr lang="zh-CN" altLang="en-US" sz="2100" dirty="0"/>
              <a:t>广播时取</a:t>
            </a:r>
            <a:r>
              <a:rPr lang="en-US" altLang="zh-CN" sz="2100" dirty="0"/>
              <a:t>$</a:t>
            </a:r>
            <a:r>
              <a:rPr lang="en-US" altLang="zh-CN" sz="2100" dirty="0" err="1"/>
              <a:t>scope.</a:t>
            </a:r>
            <a:r>
              <a:rPr lang="en-US" altLang="zh-CN" sz="2400" dirty="0" err="1">
                <a:solidFill>
                  <a:schemeClr val="tx1">
                    <a:lumMod val="75000"/>
                  </a:schemeClr>
                </a:solidFill>
                <a:latin typeface="Consolas" panose="020B0609020204030204" pitchFamily="49" charset="0"/>
              </a:rPr>
              <a:t>c</a:t>
            </a:r>
            <a:r>
              <a:rPr lang="zh-CN" altLang="zh-CN" sz="2100" dirty="0"/>
              <a:t>hild2Name</a:t>
            </a:r>
            <a:r>
              <a:rPr lang="en-US" altLang="zh-CN" sz="2100" dirty="0"/>
              <a:t> </a:t>
            </a:r>
            <a:br>
              <a:rPr lang="en-US" altLang="zh-CN" sz="2100" dirty="0"/>
            </a:br>
            <a:r>
              <a:rPr lang="en-US" altLang="zh-CN" sz="2300" dirty="0"/>
              <a:t>$</a:t>
            </a:r>
            <a:r>
              <a:rPr lang="en-US" altLang="zh-CN" sz="2300" dirty="0" err="1"/>
              <a:t>scope.$on</a:t>
            </a:r>
            <a:r>
              <a:rPr lang="en-US" altLang="zh-CN" sz="2300" dirty="0"/>
              <a:t>(“</a:t>
            </a:r>
            <a:r>
              <a:rPr lang="zh-CN" altLang="zh-CN" sz="2300" dirty="0">
                <a:solidFill>
                  <a:schemeClr val="tx1">
                    <a:lumMod val="75000"/>
                  </a:schemeClr>
                </a:solidFill>
                <a:latin typeface="Consolas" panose="020B0609020204030204" pitchFamily="49" charset="0"/>
              </a:rPr>
              <a:t>changesHappened</a:t>
            </a:r>
            <a:r>
              <a:rPr lang="en-US" altLang="zh-CN" sz="2300" dirty="0">
                <a:solidFill>
                  <a:schemeClr val="tx1">
                    <a:lumMod val="75000"/>
                  </a:schemeClr>
                </a:solidFill>
                <a:latin typeface="Consolas" panose="020B0609020204030204" pitchFamily="49" charset="0"/>
              </a:rPr>
              <a:t>1</a:t>
            </a:r>
            <a:r>
              <a:rPr lang="en-US" altLang="zh-CN" sz="2300" dirty="0"/>
              <a:t>",function (event, </a:t>
            </a:r>
            <a:r>
              <a:rPr lang="en-US" altLang="zh-CN" sz="2300" dirty="0" err="1"/>
              <a:t>msg</a:t>
            </a:r>
            <a:r>
              <a:rPr lang="en-US" altLang="zh-CN" sz="2300" dirty="0"/>
              <a:t>) {</a:t>
            </a:r>
            <a:br>
              <a:rPr lang="en-US" altLang="zh-CN" sz="2300" dirty="0"/>
            </a:br>
            <a:r>
              <a:rPr lang="en-US" altLang="zh-CN" sz="2300" dirty="0"/>
              <a:t>    $scope.</a:t>
            </a:r>
            <a:r>
              <a:rPr lang="zh-CN" altLang="zh-CN" sz="2300" dirty="0">
                <a:solidFill>
                  <a:schemeClr val="tx1">
                    <a:lumMod val="75000"/>
                  </a:schemeClr>
                </a:solidFill>
                <a:latin typeface="Consolas" panose="020B0609020204030204" pitchFamily="49" charset="0"/>
              </a:rPr>
              <a:t>c</a:t>
            </a:r>
            <a:r>
              <a:rPr lang="zh-CN" altLang="zh-CN" sz="2300" dirty="0"/>
              <a:t>hild2Name</a:t>
            </a:r>
            <a:r>
              <a:rPr lang="en-US" altLang="zh-CN" sz="2300" dirty="0"/>
              <a:t> = </a:t>
            </a:r>
            <a:r>
              <a:rPr lang="en-US" altLang="zh-CN" sz="2300" dirty="0" err="1"/>
              <a:t>msg</a:t>
            </a:r>
            <a:r>
              <a:rPr lang="en-US" altLang="zh-CN" sz="2300" dirty="0"/>
              <a:t>;</a:t>
            </a:r>
            <a:br>
              <a:rPr lang="en-US" altLang="zh-CN" sz="2300" dirty="0"/>
            </a:br>
            <a:r>
              <a:rPr lang="en-US" altLang="zh-CN" sz="2300" dirty="0"/>
              <a:t>});</a:t>
            </a:r>
          </a:p>
          <a:p>
            <a:endParaRPr lang="zh-CN" altLang="en-US" dirty="0"/>
          </a:p>
        </p:txBody>
      </p:sp>
      <p:sp>
        <p:nvSpPr>
          <p:cNvPr id="4" name="标题 1"/>
          <p:cNvSpPr>
            <a:spLocks noGrp="1"/>
          </p:cNvSpPr>
          <p:nvPr>
            <p:ph type="title"/>
          </p:nvPr>
        </p:nvSpPr>
        <p:spPr>
          <a:xfrm>
            <a:off x="798095" y="332873"/>
            <a:ext cx="9601200" cy="597568"/>
          </a:xfrm>
        </p:spPr>
        <p:txBody>
          <a:bodyPr/>
          <a:lstStyle/>
          <a:p>
            <a:r>
              <a:rPr lang="en-US" altLang="zh-CN" dirty="0"/>
              <a:t>3. </a:t>
            </a:r>
            <a:r>
              <a:rPr lang="zh-CN" altLang="en-US" dirty="0"/>
              <a:t>控制器</a:t>
            </a:r>
            <a:endParaRPr lang="zh-CN" dirty="0"/>
          </a:p>
        </p:txBody>
      </p:sp>
    </p:spTree>
    <p:extLst>
      <p:ext uri="{BB962C8B-B14F-4D97-AF65-F5344CB8AC3E}">
        <p14:creationId xmlns:p14="http://schemas.microsoft.com/office/powerpoint/2010/main" val="200450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8095" y="332873"/>
            <a:ext cx="9601200" cy="597568"/>
          </a:xfrm>
        </p:spPr>
        <p:txBody>
          <a:bodyPr/>
          <a:lstStyle/>
          <a:p>
            <a:r>
              <a:rPr lang="en-US" altLang="zh-CN" dirty="0"/>
              <a:t>4. Scope </a:t>
            </a:r>
            <a:r>
              <a:rPr lang="zh-CN" altLang="en-US" dirty="0"/>
              <a:t>作用域</a:t>
            </a:r>
            <a:endParaRPr lang="zh-CN" dirty="0"/>
          </a:p>
        </p:txBody>
      </p:sp>
      <p:sp>
        <p:nvSpPr>
          <p:cNvPr id="6" name="内容占位符 5"/>
          <p:cNvSpPr>
            <a:spLocks noGrp="1"/>
          </p:cNvSpPr>
          <p:nvPr>
            <p:ph idx="1"/>
          </p:nvPr>
        </p:nvSpPr>
        <p:spPr>
          <a:xfrm>
            <a:off x="856247" y="1171074"/>
            <a:ext cx="9601200" cy="4989095"/>
          </a:xfrm>
        </p:spPr>
        <p:txBody>
          <a:bodyPr>
            <a:normAutofit/>
          </a:bodyPr>
          <a:lstStyle/>
          <a:p>
            <a:r>
              <a:rPr lang="en-US" altLang="zh-CN" dirty="0"/>
              <a:t>Scope(</a:t>
            </a:r>
            <a:r>
              <a:rPr lang="zh-CN" altLang="en-US" dirty="0"/>
              <a:t>作用域</a:t>
            </a:r>
            <a:r>
              <a:rPr lang="en-US" altLang="zh-CN" dirty="0"/>
              <a:t>) </a:t>
            </a:r>
            <a:r>
              <a:rPr lang="zh-CN" altLang="en-US" dirty="0"/>
              <a:t>是应用在 </a:t>
            </a:r>
            <a:r>
              <a:rPr lang="en-US" altLang="zh-CN" dirty="0"/>
              <a:t>HTML (</a:t>
            </a:r>
            <a:r>
              <a:rPr lang="zh-CN" altLang="en-US" dirty="0"/>
              <a:t>视图</a:t>
            </a:r>
            <a:r>
              <a:rPr lang="en-US" altLang="zh-CN" dirty="0"/>
              <a:t>) </a:t>
            </a:r>
            <a:r>
              <a:rPr lang="zh-CN" altLang="en-US" dirty="0"/>
              <a:t>和 </a:t>
            </a:r>
            <a:r>
              <a:rPr lang="en-US" altLang="zh-CN" dirty="0"/>
              <a:t>JavaScript (</a:t>
            </a:r>
            <a:r>
              <a:rPr lang="zh-CN" altLang="en-US" dirty="0"/>
              <a:t>控制器</a:t>
            </a:r>
            <a:r>
              <a:rPr lang="en-US" altLang="zh-CN" dirty="0"/>
              <a:t>)</a:t>
            </a:r>
            <a:r>
              <a:rPr lang="zh-CN" altLang="en-US" dirty="0"/>
              <a:t>之间的纽带。</a:t>
            </a:r>
          </a:p>
          <a:p>
            <a:r>
              <a:rPr lang="en-US" altLang="zh-CN" dirty="0"/>
              <a:t>Scope </a:t>
            </a:r>
            <a:r>
              <a:rPr lang="zh-CN" altLang="en-US" dirty="0"/>
              <a:t>是一个对象，有可用的方法和属性。</a:t>
            </a:r>
          </a:p>
          <a:p>
            <a:r>
              <a:rPr lang="en-US" altLang="zh-CN" dirty="0"/>
              <a:t>Scope </a:t>
            </a:r>
            <a:r>
              <a:rPr lang="zh-CN" altLang="en-US" dirty="0"/>
              <a:t>可应用在视图和控制器上。</a:t>
            </a:r>
            <a:endParaRPr lang="en-US" altLang="zh-CN" dirty="0"/>
          </a:p>
          <a:p>
            <a:r>
              <a:rPr lang="zh-CN" altLang="en-US" dirty="0"/>
              <a:t>当在</a:t>
            </a:r>
            <a:r>
              <a:rPr lang="en-US" altLang="zh-CN" dirty="0"/>
              <a:t>AngularJS </a:t>
            </a:r>
            <a:r>
              <a:rPr lang="zh-CN" altLang="en-US" dirty="0"/>
              <a:t>中创建控制器时，可以将 </a:t>
            </a:r>
            <a:r>
              <a:rPr lang="en-US" altLang="zh-CN" b="1" dirty="0"/>
              <a:t>$scope</a:t>
            </a:r>
            <a:r>
              <a:rPr lang="zh-CN" altLang="en-US" dirty="0"/>
              <a:t> 对象当作一个参数传递。</a:t>
            </a:r>
          </a:p>
        </p:txBody>
      </p:sp>
      <p:sp>
        <p:nvSpPr>
          <p:cNvPr id="3" name="矩形 2"/>
          <p:cNvSpPr/>
          <p:nvPr/>
        </p:nvSpPr>
        <p:spPr>
          <a:xfrm>
            <a:off x="1106905" y="3342689"/>
            <a:ext cx="8422105" cy="2462213"/>
          </a:xfrm>
          <a:prstGeom prst="rect">
            <a:avLst/>
          </a:prstGeom>
        </p:spPr>
        <p:txBody>
          <a:bodyPr wrap="square">
            <a:spAutoFit/>
          </a:bodyPr>
          <a:lstStyle/>
          <a:p>
            <a:r>
              <a:rPr lang="en-US" altLang="zh-CN" sz="1400" dirty="0">
                <a:solidFill>
                  <a:srgbClr val="117700"/>
                </a:solidFill>
                <a:latin typeface="courier new" panose="02070309020205020404" pitchFamily="49" charset="0"/>
              </a:rPr>
              <a:t>&lt;div</a:t>
            </a:r>
            <a:r>
              <a:rPr lang="en-US" altLang="zh-CN" sz="1400" dirty="0">
                <a:solidFill>
                  <a:srgbClr val="000000"/>
                </a:solidFill>
                <a:latin typeface="courier new" panose="02070309020205020404" pitchFamily="49" charset="0"/>
              </a:rPr>
              <a:t> </a:t>
            </a:r>
            <a:r>
              <a:rPr lang="en-US" altLang="zh-CN" sz="1400" dirty="0">
                <a:solidFill>
                  <a:srgbClr val="0000CC"/>
                </a:solidFill>
                <a:latin typeface="courier new" panose="02070309020205020404" pitchFamily="49" charset="0"/>
              </a:rPr>
              <a:t>ng-app=</a:t>
            </a:r>
            <a:r>
              <a:rPr lang="en-US" altLang="zh-CN" sz="1400" dirty="0">
                <a:solidFill>
                  <a:srgbClr val="AA1111"/>
                </a:solidFill>
                <a:latin typeface="courier new" panose="02070309020205020404" pitchFamily="49" charset="0"/>
              </a:rPr>
              <a:t>"</a:t>
            </a:r>
            <a:r>
              <a:rPr lang="en-US" altLang="zh-CN" sz="1400" dirty="0" err="1">
                <a:solidFill>
                  <a:srgbClr val="AA1111"/>
                </a:solidFill>
                <a:latin typeface="courier new" panose="02070309020205020404" pitchFamily="49" charset="0"/>
              </a:rPr>
              <a:t>myApp</a:t>
            </a:r>
            <a:r>
              <a:rPr lang="en-US" altLang="zh-CN" sz="1400" dirty="0">
                <a:solidFill>
                  <a:srgbClr val="AA1111"/>
                </a:solidFill>
                <a:latin typeface="courier new" panose="02070309020205020404" pitchFamily="49" charset="0"/>
              </a:rPr>
              <a:t>"</a:t>
            </a:r>
            <a:r>
              <a:rPr lang="en-US" altLang="zh-CN" sz="1400" dirty="0">
                <a:solidFill>
                  <a:srgbClr val="000000"/>
                </a:solidFill>
                <a:latin typeface="courier new" panose="02070309020205020404" pitchFamily="49" charset="0"/>
              </a:rPr>
              <a:t> </a:t>
            </a:r>
            <a:r>
              <a:rPr lang="en-US" altLang="zh-CN" sz="1400" dirty="0">
                <a:solidFill>
                  <a:srgbClr val="0000CC"/>
                </a:solidFill>
                <a:latin typeface="courier new" panose="02070309020205020404" pitchFamily="49" charset="0"/>
              </a:rPr>
              <a:t>ng-controller=</a:t>
            </a:r>
            <a:r>
              <a:rPr lang="en-US" altLang="zh-CN" sz="1400" dirty="0">
                <a:solidFill>
                  <a:srgbClr val="AA1111"/>
                </a:solidFill>
                <a:latin typeface="courier new" panose="02070309020205020404" pitchFamily="49" charset="0"/>
              </a:rPr>
              <a:t>"</a:t>
            </a:r>
            <a:r>
              <a:rPr lang="en-US" altLang="zh-CN" sz="1400" dirty="0" err="1">
                <a:solidFill>
                  <a:srgbClr val="AA1111"/>
                </a:solidFill>
                <a:latin typeface="courier new" panose="02070309020205020404" pitchFamily="49" charset="0"/>
              </a:rPr>
              <a:t>myCtrl</a:t>
            </a:r>
            <a:r>
              <a:rPr lang="en-US" altLang="zh-CN" sz="1400" dirty="0">
                <a:solidFill>
                  <a:srgbClr val="AA1111"/>
                </a:solidFill>
                <a:latin typeface="courier new" panose="02070309020205020404" pitchFamily="49" charset="0"/>
              </a:rPr>
              <a:t>"</a:t>
            </a:r>
            <a:r>
              <a:rPr lang="en-US" altLang="zh-CN" sz="1400" dirty="0">
                <a:solidFill>
                  <a:srgbClr val="117700"/>
                </a:solidFill>
                <a:latin typeface="courier new" panose="02070309020205020404" pitchFamily="49" charset="0"/>
              </a:rPr>
              <a:t>&gt;</a:t>
            </a:r>
            <a:br>
              <a:rPr lang="en-US" altLang="zh-CN" sz="1400" dirty="0">
                <a:solidFill>
                  <a:srgbClr val="000000"/>
                </a:solidFill>
                <a:latin typeface="courier new" panose="02070309020205020404" pitchFamily="49" charset="0"/>
              </a:rPr>
            </a:br>
            <a:r>
              <a:rPr lang="en-US" altLang="zh-CN" sz="1400" dirty="0">
                <a:solidFill>
                  <a:srgbClr val="000000"/>
                </a:solidFill>
                <a:latin typeface="courier new" panose="02070309020205020404" pitchFamily="49" charset="0"/>
              </a:rPr>
              <a:t>   </a:t>
            </a:r>
            <a:r>
              <a:rPr lang="en-US" altLang="zh-CN" sz="1400" dirty="0">
                <a:solidFill>
                  <a:srgbClr val="117700"/>
                </a:solidFill>
                <a:latin typeface="courier new" panose="02070309020205020404" pitchFamily="49" charset="0"/>
              </a:rPr>
              <a:t>&lt;h1&gt;</a:t>
            </a:r>
            <a:r>
              <a:rPr lang="en-US" altLang="zh-CN" sz="1400" dirty="0">
                <a:solidFill>
                  <a:srgbClr val="0000CC"/>
                </a:solidFill>
                <a:latin typeface="courier new" panose="02070309020205020404" pitchFamily="49" charset="0"/>
              </a:rPr>
              <a:t>{{</a:t>
            </a:r>
            <a:r>
              <a:rPr lang="en-US" altLang="zh-CN" sz="1400" dirty="0" err="1">
                <a:solidFill>
                  <a:srgbClr val="0000CC"/>
                </a:solidFill>
                <a:latin typeface="courier new" panose="02070309020205020404" pitchFamily="49" charset="0"/>
              </a:rPr>
              <a:t>carname</a:t>
            </a:r>
            <a:r>
              <a:rPr lang="en-US" altLang="zh-CN" sz="1400" dirty="0">
                <a:solidFill>
                  <a:srgbClr val="0000CC"/>
                </a:solidFill>
                <a:latin typeface="courier new" panose="02070309020205020404" pitchFamily="49" charset="0"/>
              </a:rPr>
              <a:t>}}</a:t>
            </a:r>
            <a:r>
              <a:rPr lang="en-US" altLang="zh-CN" sz="1400" dirty="0">
                <a:solidFill>
                  <a:srgbClr val="117700"/>
                </a:solidFill>
                <a:latin typeface="courier new" panose="02070309020205020404" pitchFamily="49" charset="0"/>
              </a:rPr>
              <a:t>&lt;/h1&gt;</a:t>
            </a:r>
            <a:br>
              <a:rPr lang="en-US" altLang="zh-CN" sz="1400" dirty="0">
                <a:solidFill>
                  <a:srgbClr val="000000"/>
                </a:solidFill>
                <a:latin typeface="courier new" panose="02070309020205020404" pitchFamily="49" charset="0"/>
              </a:rPr>
            </a:br>
            <a:r>
              <a:rPr lang="en-US" altLang="zh-CN" sz="1400" dirty="0">
                <a:solidFill>
                  <a:srgbClr val="117700"/>
                </a:solidFill>
                <a:latin typeface="courier new" panose="02070309020205020404" pitchFamily="49" charset="0"/>
              </a:rPr>
              <a:t>&lt;/div&gt;</a:t>
            </a:r>
            <a:br>
              <a:rPr lang="en-US" altLang="zh-CN" sz="1400" dirty="0">
                <a:solidFill>
                  <a:srgbClr val="000000"/>
                </a:solidFill>
                <a:latin typeface="courier new" panose="02070309020205020404" pitchFamily="49" charset="0"/>
              </a:rPr>
            </a:br>
            <a:br>
              <a:rPr lang="en-US" altLang="zh-CN" sz="1400" dirty="0">
                <a:solidFill>
                  <a:srgbClr val="000000"/>
                </a:solidFill>
                <a:latin typeface="courier new" panose="02070309020205020404" pitchFamily="49" charset="0"/>
              </a:rPr>
            </a:br>
            <a:r>
              <a:rPr lang="en-US" altLang="zh-CN" sz="1400" dirty="0">
                <a:solidFill>
                  <a:srgbClr val="117700"/>
                </a:solidFill>
                <a:latin typeface="courier new" panose="02070309020205020404" pitchFamily="49" charset="0"/>
              </a:rPr>
              <a:t>&lt;script&gt;</a:t>
            </a:r>
            <a:endParaRPr lang="en-US" altLang="zh-CN" sz="1400" dirty="0">
              <a:solidFill>
                <a:srgbClr val="000000"/>
              </a:solidFill>
              <a:latin typeface="courier new" panose="02070309020205020404" pitchFamily="49" charset="0"/>
            </a:endParaRPr>
          </a:p>
          <a:p>
            <a:r>
              <a:rPr lang="en-US" altLang="zh-CN" sz="1400" dirty="0" err="1">
                <a:solidFill>
                  <a:srgbClr val="117700"/>
                </a:solidFill>
                <a:latin typeface="courier new" panose="02070309020205020404" pitchFamily="49" charset="0"/>
              </a:rPr>
              <a:t>var</a:t>
            </a:r>
            <a:r>
              <a:rPr lang="en-US" altLang="zh-CN" sz="1400" dirty="0">
                <a:solidFill>
                  <a:srgbClr val="000000"/>
                </a:solidFill>
                <a:latin typeface="courier new" panose="02070309020205020404" pitchFamily="49" charset="0"/>
              </a:rPr>
              <a:t> app = </a:t>
            </a:r>
            <a:r>
              <a:rPr lang="en-US" altLang="zh-CN" sz="1400" dirty="0" err="1">
                <a:solidFill>
                  <a:srgbClr val="000000"/>
                </a:solidFill>
                <a:latin typeface="courier new" panose="02070309020205020404" pitchFamily="49" charset="0"/>
              </a:rPr>
              <a:t>angular.module</a:t>
            </a:r>
            <a:r>
              <a:rPr lang="en-US" altLang="zh-CN" sz="1400" dirty="0">
                <a:solidFill>
                  <a:srgbClr val="000000"/>
                </a:solidFill>
                <a:latin typeface="courier new" panose="02070309020205020404" pitchFamily="49" charset="0"/>
              </a:rPr>
              <a:t>(</a:t>
            </a:r>
            <a:r>
              <a:rPr lang="en-US" altLang="zh-CN" sz="1400" dirty="0">
                <a:solidFill>
                  <a:srgbClr val="AA1111"/>
                </a:solidFill>
                <a:latin typeface="courier new" panose="02070309020205020404" pitchFamily="49" charset="0"/>
              </a:rPr>
              <a:t>'</a:t>
            </a:r>
            <a:r>
              <a:rPr lang="en-US" altLang="zh-CN" sz="1400" dirty="0" err="1">
                <a:solidFill>
                  <a:srgbClr val="AA1111"/>
                </a:solidFill>
                <a:latin typeface="courier new" panose="02070309020205020404" pitchFamily="49" charset="0"/>
              </a:rPr>
              <a:t>myApp</a:t>
            </a:r>
            <a:r>
              <a:rPr lang="en-US" altLang="zh-CN" sz="1400" dirty="0">
                <a:solidFill>
                  <a:srgbClr val="AA1111"/>
                </a:solidFill>
                <a:latin typeface="courier new" panose="02070309020205020404" pitchFamily="49" charset="0"/>
              </a:rPr>
              <a:t>'</a:t>
            </a:r>
            <a:r>
              <a:rPr lang="en-US" altLang="zh-CN" sz="1400" dirty="0">
                <a:solidFill>
                  <a:srgbClr val="000000"/>
                </a:solidFill>
                <a:latin typeface="courier new" panose="02070309020205020404" pitchFamily="49" charset="0"/>
              </a:rPr>
              <a:t>, []);</a:t>
            </a:r>
            <a:br>
              <a:rPr lang="en-US" altLang="zh-CN" sz="1400" dirty="0">
                <a:solidFill>
                  <a:srgbClr val="000000"/>
                </a:solidFill>
                <a:latin typeface="courier new" panose="02070309020205020404" pitchFamily="49" charset="0"/>
              </a:rPr>
            </a:br>
            <a:br>
              <a:rPr lang="en-US" altLang="zh-CN" sz="1400" dirty="0">
                <a:solidFill>
                  <a:srgbClr val="000000"/>
                </a:solidFill>
                <a:latin typeface="courier new" panose="02070309020205020404" pitchFamily="49" charset="0"/>
              </a:rPr>
            </a:br>
            <a:r>
              <a:rPr lang="en-US" altLang="zh-CN" sz="1400" dirty="0" err="1">
                <a:solidFill>
                  <a:srgbClr val="000000"/>
                </a:solidFill>
                <a:latin typeface="courier new" panose="02070309020205020404" pitchFamily="49" charset="0"/>
              </a:rPr>
              <a:t>app.controller</a:t>
            </a:r>
            <a:r>
              <a:rPr lang="en-US" altLang="zh-CN" sz="1400" dirty="0">
                <a:solidFill>
                  <a:srgbClr val="000000"/>
                </a:solidFill>
                <a:latin typeface="courier new" panose="02070309020205020404" pitchFamily="49" charset="0"/>
              </a:rPr>
              <a:t>(</a:t>
            </a:r>
            <a:r>
              <a:rPr lang="en-US" altLang="zh-CN" sz="1400" dirty="0">
                <a:solidFill>
                  <a:srgbClr val="AA1111"/>
                </a:solidFill>
                <a:latin typeface="courier new" panose="02070309020205020404" pitchFamily="49" charset="0"/>
              </a:rPr>
              <a:t>'</a:t>
            </a:r>
            <a:r>
              <a:rPr lang="en-US" altLang="zh-CN" sz="1400" dirty="0" err="1">
                <a:solidFill>
                  <a:srgbClr val="AA1111"/>
                </a:solidFill>
                <a:latin typeface="courier new" panose="02070309020205020404" pitchFamily="49" charset="0"/>
              </a:rPr>
              <a:t>myCtrl</a:t>
            </a:r>
            <a:r>
              <a:rPr lang="en-US" altLang="zh-CN" sz="1400" dirty="0">
                <a:solidFill>
                  <a:srgbClr val="AA1111"/>
                </a:solidFill>
                <a:latin typeface="courier new" panose="02070309020205020404" pitchFamily="49" charset="0"/>
              </a:rPr>
              <a:t>'</a:t>
            </a:r>
            <a:r>
              <a:rPr lang="en-US" altLang="zh-CN" sz="1400" dirty="0">
                <a:solidFill>
                  <a:srgbClr val="000000"/>
                </a:solidFill>
                <a:latin typeface="courier new" panose="02070309020205020404" pitchFamily="49" charset="0"/>
              </a:rPr>
              <a:t>, </a:t>
            </a:r>
            <a:r>
              <a:rPr lang="en-US" altLang="zh-CN" sz="1400" dirty="0">
                <a:solidFill>
                  <a:srgbClr val="117700"/>
                </a:solidFill>
                <a:latin typeface="courier new" panose="02070309020205020404" pitchFamily="49" charset="0"/>
              </a:rPr>
              <a:t>function</a:t>
            </a:r>
            <a:r>
              <a:rPr lang="en-US" altLang="zh-CN" sz="1400" dirty="0">
                <a:solidFill>
                  <a:srgbClr val="000000"/>
                </a:solidFill>
                <a:latin typeface="courier new" panose="02070309020205020404" pitchFamily="49" charset="0"/>
              </a:rPr>
              <a:t>($scope) {</a:t>
            </a:r>
            <a:br>
              <a:rPr lang="en-US" altLang="zh-CN" sz="1400" dirty="0">
                <a:solidFill>
                  <a:srgbClr val="000000"/>
                </a:solidFill>
                <a:latin typeface="courier new" panose="02070309020205020404" pitchFamily="49" charset="0"/>
              </a:rPr>
            </a:br>
            <a:r>
              <a:rPr lang="en-US" altLang="zh-CN" sz="1400" dirty="0">
                <a:solidFill>
                  <a:srgbClr val="000000"/>
                </a:solidFill>
                <a:latin typeface="courier new" panose="02070309020205020404" pitchFamily="49" charset="0"/>
              </a:rPr>
              <a:t>    $</a:t>
            </a:r>
            <a:r>
              <a:rPr lang="en-US" altLang="zh-CN" sz="1400" dirty="0" err="1">
                <a:solidFill>
                  <a:srgbClr val="000000"/>
                </a:solidFill>
                <a:latin typeface="courier new" panose="02070309020205020404" pitchFamily="49" charset="0"/>
              </a:rPr>
              <a:t>scope.carname</a:t>
            </a:r>
            <a:r>
              <a:rPr lang="en-US" altLang="zh-CN" sz="1400" dirty="0">
                <a:solidFill>
                  <a:srgbClr val="000000"/>
                </a:solidFill>
                <a:latin typeface="courier new" panose="02070309020205020404" pitchFamily="49" charset="0"/>
              </a:rPr>
              <a:t> = </a:t>
            </a:r>
            <a:r>
              <a:rPr lang="en-US" altLang="zh-CN" sz="1400" dirty="0">
                <a:solidFill>
                  <a:srgbClr val="AA1111"/>
                </a:solidFill>
                <a:latin typeface="courier new" panose="02070309020205020404" pitchFamily="49" charset="0"/>
              </a:rPr>
              <a:t>"Volvo"</a:t>
            </a:r>
            <a:r>
              <a:rPr lang="en-US" altLang="zh-CN" sz="1400" dirty="0">
                <a:solidFill>
                  <a:srgbClr val="000000"/>
                </a:solidFill>
                <a:latin typeface="courier new" panose="02070309020205020404" pitchFamily="49" charset="0"/>
              </a:rPr>
              <a:t>;</a:t>
            </a:r>
            <a:br>
              <a:rPr lang="en-US" altLang="zh-CN" sz="1400" dirty="0">
                <a:solidFill>
                  <a:srgbClr val="000000"/>
                </a:solidFill>
                <a:latin typeface="courier new" panose="02070309020205020404" pitchFamily="49" charset="0"/>
              </a:rPr>
            </a:br>
            <a:r>
              <a:rPr lang="en-US" altLang="zh-CN" sz="1400" dirty="0">
                <a:solidFill>
                  <a:srgbClr val="000000"/>
                </a:solidFill>
                <a:latin typeface="courier new" panose="02070309020205020404" pitchFamily="49" charset="0"/>
              </a:rPr>
              <a:t>});</a:t>
            </a:r>
          </a:p>
          <a:p>
            <a:r>
              <a:rPr lang="en-US" altLang="zh-CN" sz="1400" dirty="0">
                <a:solidFill>
                  <a:srgbClr val="117700"/>
                </a:solidFill>
                <a:latin typeface="courier new" panose="02070309020205020404" pitchFamily="49" charset="0"/>
              </a:rPr>
              <a:t>&lt;/script&gt;</a:t>
            </a:r>
            <a:endParaRPr lang="en-US" altLang="zh-CN" sz="1400" b="0" i="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48474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8095" y="332873"/>
            <a:ext cx="9601200" cy="597568"/>
          </a:xfrm>
        </p:spPr>
        <p:txBody>
          <a:bodyPr/>
          <a:lstStyle/>
          <a:p>
            <a:r>
              <a:rPr lang="en-US" altLang="zh-CN" dirty="0"/>
              <a:t>4. Scope</a:t>
            </a:r>
            <a:endParaRPr lang="zh-CN" dirty="0"/>
          </a:p>
        </p:txBody>
      </p:sp>
      <p:sp>
        <p:nvSpPr>
          <p:cNvPr id="6" name="内容占位符 5"/>
          <p:cNvSpPr>
            <a:spLocks noGrp="1"/>
          </p:cNvSpPr>
          <p:nvPr>
            <p:ph idx="1"/>
          </p:nvPr>
        </p:nvSpPr>
        <p:spPr>
          <a:xfrm>
            <a:off x="856247" y="1171074"/>
            <a:ext cx="9601200" cy="4989095"/>
          </a:xfrm>
        </p:spPr>
        <p:txBody>
          <a:bodyPr>
            <a:normAutofit/>
          </a:bodyPr>
          <a:lstStyle/>
          <a:p>
            <a:pPr marL="45720" indent="0">
              <a:buNone/>
            </a:pPr>
            <a:r>
              <a:rPr lang="zh-CN" altLang="en-US" dirty="0"/>
              <a:t>根作用域</a:t>
            </a:r>
            <a:endParaRPr lang="en-US" altLang="zh-CN" dirty="0"/>
          </a:p>
          <a:p>
            <a:r>
              <a:rPr lang="zh-CN" altLang="en-US" dirty="0"/>
              <a:t>所有的应用都有一个 </a:t>
            </a:r>
            <a:r>
              <a:rPr lang="en-US" altLang="zh-CN" dirty="0"/>
              <a:t>$</a:t>
            </a:r>
            <a:r>
              <a:rPr lang="en-US" altLang="zh-CN" dirty="0" err="1"/>
              <a:t>rootScope</a:t>
            </a:r>
            <a:r>
              <a:rPr lang="zh-CN" altLang="en-US" dirty="0"/>
              <a:t>，它可以作用在 </a:t>
            </a:r>
            <a:r>
              <a:rPr lang="en-US" altLang="zh-CN" dirty="0"/>
              <a:t>ng-app </a:t>
            </a:r>
            <a:r>
              <a:rPr lang="zh-CN" altLang="en-US" dirty="0"/>
              <a:t>指令包含的所有 </a:t>
            </a:r>
            <a:r>
              <a:rPr lang="en-US" altLang="zh-CN" dirty="0"/>
              <a:t>HTML </a:t>
            </a:r>
            <a:r>
              <a:rPr lang="zh-CN" altLang="en-US" dirty="0"/>
              <a:t>元素中。</a:t>
            </a:r>
          </a:p>
          <a:p>
            <a:r>
              <a:rPr lang="en-US" altLang="zh-CN" dirty="0"/>
              <a:t>$</a:t>
            </a:r>
            <a:r>
              <a:rPr lang="en-US" altLang="zh-CN" dirty="0" err="1"/>
              <a:t>rootScope</a:t>
            </a:r>
            <a:r>
              <a:rPr lang="en-US" altLang="zh-CN" dirty="0"/>
              <a:t> </a:t>
            </a:r>
            <a:r>
              <a:rPr lang="zh-CN" altLang="en-US" dirty="0"/>
              <a:t>可作用于整个应用中，是各个 </a:t>
            </a:r>
            <a:r>
              <a:rPr lang="en-US" altLang="zh-CN" dirty="0"/>
              <a:t>controller </a:t>
            </a:r>
            <a:r>
              <a:rPr lang="zh-CN" altLang="en-US" dirty="0"/>
              <a:t>中 </a:t>
            </a:r>
            <a:r>
              <a:rPr lang="en-US" altLang="zh-CN" dirty="0"/>
              <a:t>scope </a:t>
            </a:r>
            <a:r>
              <a:rPr lang="zh-CN" altLang="en-US" dirty="0"/>
              <a:t>的桥梁。用 </a:t>
            </a:r>
            <a:r>
              <a:rPr lang="en-US" altLang="zh-CN" dirty="0" err="1"/>
              <a:t>rootscope</a:t>
            </a:r>
            <a:r>
              <a:rPr lang="en-US" altLang="zh-CN" dirty="0"/>
              <a:t> </a:t>
            </a:r>
            <a:r>
              <a:rPr lang="zh-CN" altLang="en-US" dirty="0"/>
              <a:t>定义的值，可以在各个 </a:t>
            </a:r>
            <a:r>
              <a:rPr lang="en-US" altLang="zh-CN" dirty="0"/>
              <a:t>controller </a:t>
            </a:r>
            <a:r>
              <a:rPr lang="zh-CN" altLang="en-US" dirty="0"/>
              <a:t>中使用。</a:t>
            </a:r>
          </a:p>
        </p:txBody>
      </p:sp>
    </p:spTree>
    <p:extLst>
      <p:ext uri="{BB962C8B-B14F-4D97-AF65-F5344CB8AC3E}">
        <p14:creationId xmlns:p14="http://schemas.microsoft.com/office/powerpoint/2010/main" val="53019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094" y="1155030"/>
            <a:ext cx="10511589" cy="4989096"/>
          </a:xfrm>
        </p:spPr>
        <p:txBody>
          <a:bodyPr>
            <a:normAutofit fontScale="85000" lnSpcReduction="20000"/>
          </a:bodyPr>
          <a:lstStyle/>
          <a:p>
            <a:pPr marL="45720" indent="0">
              <a:lnSpc>
                <a:spcPct val="120000"/>
              </a:lnSpc>
              <a:buNone/>
            </a:pPr>
            <a:r>
              <a:rPr lang="zh-CN" altLang="en-US" sz="2100" dirty="0"/>
              <a:t>服务提供了一种能在应用的整个生命周期内保持数据的方法，它能够在控制器之间进行通</a:t>
            </a:r>
            <a:br>
              <a:rPr lang="zh-CN" altLang="en-US" sz="2100" dirty="0"/>
            </a:br>
            <a:r>
              <a:rPr lang="zh-CN" altLang="en-US" sz="2100" dirty="0"/>
              <a:t>信，并且能保证数据的一致性。 </a:t>
            </a:r>
            <a:endParaRPr lang="en-US" altLang="zh-CN" sz="2100" dirty="0"/>
          </a:p>
          <a:p>
            <a:pPr marL="45720" indent="0">
              <a:lnSpc>
                <a:spcPct val="120000"/>
              </a:lnSpc>
              <a:buNone/>
            </a:pPr>
            <a:r>
              <a:rPr lang="zh-CN" altLang="en-US" sz="2100" dirty="0"/>
              <a:t>服务是一个单例对象，在每个应用中只会被实例化一次（被</a:t>
            </a:r>
            <a:r>
              <a:rPr lang="en-US" altLang="zh-CN" sz="2100" dirty="0"/>
              <a:t>$injector</a:t>
            </a:r>
            <a:r>
              <a:rPr lang="zh-CN" altLang="en-US" sz="2100" dirty="0"/>
              <a:t>实例化），并且是延迟</a:t>
            </a:r>
            <a:br>
              <a:rPr lang="zh-CN" altLang="en-US" sz="2100" dirty="0"/>
            </a:br>
            <a:r>
              <a:rPr lang="zh-CN" altLang="en-US" sz="2100" dirty="0"/>
              <a:t>加载的（需要时才会被创建）。服务提供了把与特定功能相关联的方法集中在一起的接口。 </a:t>
            </a:r>
            <a:endParaRPr lang="en-US" altLang="zh-CN" sz="2100" dirty="0"/>
          </a:p>
          <a:p>
            <a:pPr marL="45720" indent="0">
              <a:lnSpc>
                <a:spcPct val="120000"/>
              </a:lnSpc>
              <a:buNone/>
            </a:pPr>
            <a:r>
              <a:rPr lang="zh-CN" altLang="en-US" sz="2100" dirty="0"/>
              <a:t>使用</a:t>
            </a:r>
            <a:r>
              <a:rPr lang="en-US" altLang="zh-CN" sz="2100" dirty="0" err="1"/>
              <a:t>angular.module</a:t>
            </a:r>
            <a:r>
              <a:rPr lang="zh-CN" altLang="en-US" sz="2100" dirty="0"/>
              <a:t>的</a:t>
            </a:r>
            <a:r>
              <a:rPr lang="en-US" altLang="zh-CN" sz="2100" dirty="0"/>
              <a:t>factory API</a:t>
            </a:r>
            <a:r>
              <a:rPr lang="zh-CN" altLang="en-US" sz="2100" dirty="0"/>
              <a:t>创建服务，是最常见也是最灵活的方式：</a:t>
            </a:r>
            <a:endParaRPr lang="en-US" altLang="zh-CN" sz="2100" dirty="0"/>
          </a:p>
          <a:p>
            <a:pPr marL="45720" indent="0">
              <a:buNone/>
            </a:pPr>
            <a:br>
              <a:rPr lang="zh-CN" altLang="en-US" sz="2100" dirty="0"/>
            </a:br>
            <a:r>
              <a:rPr lang="en-US" altLang="zh-CN" dirty="0" err="1"/>
              <a:t>angular.module</a:t>
            </a:r>
            <a:r>
              <a:rPr lang="en-US" altLang="zh-CN" dirty="0"/>
              <a:t>(‘</a:t>
            </a:r>
            <a:r>
              <a:rPr lang="en-US" altLang="zh-CN" dirty="0" err="1"/>
              <a:t>myApp.services</a:t>
            </a:r>
            <a:r>
              <a:rPr lang="en-US" altLang="zh-CN" dirty="0"/>
              <a:t>’, [ ])</a:t>
            </a:r>
            <a:br>
              <a:rPr lang="en-US" altLang="zh-CN" dirty="0"/>
            </a:br>
            <a:r>
              <a:rPr lang="en-US" altLang="zh-CN" dirty="0"/>
              <a:t>.factory(‘</a:t>
            </a:r>
            <a:r>
              <a:rPr lang="en-US" altLang="zh-CN" dirty="0" err="1"/>
              <a:t>githubService</a:t>
            </a:r>
            <a:r>
              <a:rPr lang="en-US" altLang="zh-CN" dirty="0"/>
              <a:t>’, function() {</a:t>
            </a:r>
            <a:br>
              <a:rPr lang="en-US" altLang="zh-CN" dirty="0"/>
            </a:br>
            <a:r>
              <a:rPr lang="en-US" altLang="zh-CN" dirty="0"/>
              <a:t>     </a:t>
            </a:r>
            <a:r>
              <a:rPr lang="en-US" altLang="zh-CN" dirty="0" err="1"/>
              <a:t>var</a:t>
            </a:r>
            <a:r>
              <a:rPr lang="en-US" altLang="zh-CN" dirty="0"/>
              <a:t> </a:t>
            </a:r>
            <a:r>
              <a:rPr lang="en-US" altLang="zh-CN" dirty="0" err="1"/>
              <a:t>serviceInstance</a:t>
            </a:r>
            <a:r>
              <a:rPr lang="en-US" altLang="zh-CN" dirty="0"/>
              <a:t> = {};</a:t>
            </a:r>
            <a:br>
              <a:rPr lang="en-US" altLang="zh-CN" dirty="0"/>
            </a:br>
            <a:r>
              <a:rPr lang="en-US" altLang="zh-CN" dirty="0"/>
              <a:t>     // </a:t>
            </a:r>
            <a:r>
              <a:rPr lang="zh-CN" altLang="en-US" dirty="0"/>
              <a:t>我们的第一个服务</a:t>
            </a:r>
            <a:br>
              <a:rPr lang="zh-CN" altLang="en-US" dirty="0"/>
            </a:br>
            <a:r>
              <a:rPr lang="zh-CN" altLang="en-US" dirty="0"/>
              <a:t>     </a:t>
            </a:r>
            <a:r>
              <a:rPr lang="en-US" altLang="zh-CN" dirty="0"/>
              <a:t>return </a:t>
            </a:r>
            <a:r>
              <a:rPr lang="en-US" altLang="zh-CN" dirty="0" err="1"/>
              <a:t>serviceInstance</a:t>
            </a:r>
            <a:r>
              <a:rPr lang="en-US" altLang="zh-CN" dirty="0"/>
              <a:t>;</a:t>
            </a:r>
            <a:br>
              <a:rPr lang="en-US" altLang="zh-CN" dirty="0"/>
            </a:br>
            <a:r>
              <a:rPr lang="en-US" altLang="zh-CN" dirty="0"/>
              <a:t>}); </a:t>
            </a:r>
            <a:br>
              <a:rPr lang="en-US" altLang="zh-CN" dirty="0"/>
            </a:br>
            <a:endParaRPr lang="en-US" altLang="zh-CN" dirty="0"/>
          </a:p>
          <a:p>
            <a:pPr marL="45720" indent="0">
              <a:lnSpc>
                <a:spcPct val="120000"/>
              </a:lnSpc>
              <a:buNone/>
            </a:pPr>
            <a:r>
              <a:rPr lang="zh-CN" altLang="en-US" dirty="0"/>
              <a:t>服务的工厂函数用来生成一个单例的对象或函数，这个对象或函数就是服务，它会存在于应用的整个生命周期内。当我们的</a:t>
            </a:r>
            <a:r>
              <a:rPr lang="en-US" altLang="zh-CN" dirty="0"/>
              <a:t>AngularJS</a:t>
            </a:r>
            <a:r>
              <a:rPr lang="zh-CN" altLang="en-US" dirty="0"/>
              <a:t>应用加载服务时，这个函数会被执行并返回一个单例的服务对象。 </a:t>
            </a:r>
            <a:br>
              <a:rPr lang="zh-CN" altLang="en-US" dirty="0"/>
            </a:br>
            <a:endParaRPr lang="zh-CN" altLang="en-US" dirty="0"/>
          </a:p>
        </p:txBody>
      </p:sp>
      <p:sp>
        <p:nvSpPr>
          <p:cNvPr id="4" name="标题 1"/>
          <p:cNvSpPr>
            <a:spLocks noGrp="1"/>
          </p:cNvSpPr>
          <p:nvPr>
            <p:ph type="title"/>
          </p:nvPr>
        </p:nvSpPr>
        <p:spPr>
          <a:xfrm>
            <a:off x="798095" y="332873"/>
            <a:ext cx="9601200" cy="597568"/>
          </a:xfrm>
        </p:spPr>
        <p:txBody>
          <a:bodyPr/>
          <a:lstStyle/>
          <a:p>
            <a:r>
              <a:rPr lang="en-US" altLang="zh-CN" dirty="0"/>
              <a:t>5. Service </a:t>
            </a:r>
            <a:r>
              <a:rPr lang="zh-CN" altLang="en-US" dirty="0"/>
              <a:t>服务</a:t>
            </a:r>
            <a:endParaRPr lang="zh-CN" dirty="0"/>
          </a:p>
        </p:txBody>
      </p:sp>
    </p:spTree>
    <p:extLst>
      <p:ext uri="{BB962C8B-B14F-4D97-AF65-F5344CB8AC3E}">
        <p14:creationId xmlns:p14="http://schemas.microsoft.com/office/powerpoint/2010/main" val="88470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094" y="1155030"/>
            <a:ext cx="10511589" cy="4989096"/>
          </a:xfrm>
        </p:spPr>
        <p:txBody>
          <a:bodyPr>
            <a:normAutofit/>
          </a:bodyPr>
          <a:lstStyle/>
          <a:p>
            <a:pPr marL="45720" indent="0">
              <a:lnSpc>
                <a:spcPct val="120000"/>
              </a:lnSpc>
              <a:buNone/>
            </a:pPr>
            <a:r>
              <a:rPr lang="zh-CN" altLang="en-US" sz="2400" dirty="0"/>
              <a:t>使用服务</a:t>
            </a:r>
            <a:endParaRPr lang="en-US" altLang="zh-CN" sz="2400" dirty="0"/>
          </a:p>
          <a:p>
            <a:pPr marL="45720" indent="0">
              <a:lnSpc>
                <a:spcPct val="120000"/>
              </a:lnSpc>
              <a:buNone/>
            </a:pPr>
            <a:r>
              <a:rPr lang="zh-CN" altLang="en-US" dirty="0"/>
              <a:t>可以在控制器、指令、过滤器或另外一个服务中通过依赖声明的方式来使用服务。 </a:t>
            </a:r>
            <a:r>
              <a:rPr lang="en-US" altLang="zh-CN" dirty="0"/>
              <a:t>AngularJS</a:t>
            </a:r>
            <a:br>
              <a:rPr lang="en-US" altLang="zh-CN" dirty="0"/>
            </a:br>
            <a:r>
              <a:rPr lang="zh-CN" altLang="en-US" dirty="0"/>
              <a:t>会像平时一样在运行期自动处理实例化和依赖加载的相关事宜。</a:t>
            </a:r>
            <a:br>
              <a:rPr lang="zh-CN" altLang="en-US" dirty="0"/>
            </a:br>
            <a:r>
              <a:rPr lang="zh-CN" altLang="en-US" dirty="0"/>
              <a:t>将服务的名字当作参数传递给控制器函数，可以将服务注入到控制器中。当服务成为了某个</a:t>
            </a:r>
            <a:br>
              <a:rPr lang="zh-CN" altLang="en-US" dirty="0"/>
            </a:br>
            <a:r>
              <a:rPr lang="zh-CN" altLang="en-US" dirty="0"/>
              <a:t>控制器的依赖，就可以在控制器中调用任何定义在这个服务对象上的方法。</a:t>
            </a:r>
            <a:r>
              <a:rPr lang="zh-CN" altLang="en-US" sz="2400" dirty="0"/>
              <a:t> </a:t>
            </a:r>
            <a:endParaRPr lang="en-US" altLang="zh-CN" sz="2400" dirty="0"/>
          </a:p>
          <a:p>
            <a:pPr marL="45720" indent="0">
              <a:lnSpc>
                <a:spcPct val="120000"/>
              </a:lnSpc>
              <a:buNone/>
            </a:pPr>
            <a:r>
              <a:rPr lang="en-US" altLang="zh-CN" dirty="0" err="1"/>
              <a:t>angular.module</a:t>
            </a:r>
            <a:r>
              <a:rPr lang="en-US" altLang="zh-CN" dirty="0"/>
              <a:t>(‘</a:t>
            </a:r>
            <a:r>
              <a:rPr lang="en-US" altLang="zh-CN" dirty="0" err="1"/>
              <a:t>myApp</a:t>
            </a:r>
            <a:r>
              <a:rPr lang="en-US" altLang="zh-CN" dirty="0"/>
              <a:t>’, [‘</a:t>
            </a:r>
            <a:r>
              <a:rPr lang="en-US" altLang="zh-CN" dirty="0" err="1"/>
              <a:t>myApp.services</a:t>
            </a:r>
            <a:r>
              <a:rPr lang="en-US" altLang="zh-CN" dirty="0"/>
              <a:t>’])</a:t>
            </a:r>
            <a:br>
              <a:rPr lang="en-US" altLang="zh-CN" dirty="0"/>
            </a:br>
            <a:r>
              <a:rPr lang="en-US" altLang="zh-CN" dirty="0"/>
              <a:t>.controller(‘</a:t>
            </a:r>
            <a:r>
              <a:rPr lang="en-US" altLang="zh-CN" dirty="0" err="1"/>
              <a:t>ServiceController</a:t>
            </a:r>
            <a:r>
              <a:rPr lang="en-US" altLang="zh-CN" dirty="0"/>
              <a:t>’, function($scope, </a:t>
            </a:r>
            <a:r>
              <a:rPr lang="en-US" altLang="zh-CN" dirty="0" err="1"/>
              <a:t>githubService</a:t>
            </a:r>
            <a:r>
              <a:rPr lang="en-US" altLang="zh-CN" dirty="0"/>
              <a:t>) {</a:t>
            </a:r>
            <a:br>
              <a:rPr lang="en-US" altLang="zh-CN" dirty="0"/>
            </a:br>
            <a:r>
              <a:rPr lang="en-US" altLang="zh-CN" dirty="0"/>
              <a:t>        // </a:t>
            </a:r>
            <a:r>
              <a:rPr lang="zh-CN" altLang="en-US" dirty="0"/>
              <a:t>我们可以调用对象的事件函数</a:t>
            </a:r>
            <a:br>
              <a:rPr lang="zh-CN" altLang="en-US" dirty="0"/>
            </a:br>
            <a:r>
              <a:rPr lang="zh-CN" altLang="en-US" dirty="0"/>
              <a:t>        </a:t>
            </a:r>
            <a:r>
              <a:rPr lang="en-US" altLang="zh-CN" dirty="0"/>
              <a:t>$</a:t>
            </a:r>
            <a:r>
              <a:rPr lang="en-US" altLang="zh-CN" dirty="0" err="1"/>
              <a:t>scope.events</a:t>
            </a:r>
            <a:r>
              <a:rPr lang="en-US" altLang="zh-CN" dirty="0"/>
              <a:t> = </a:t>
            </a:r>
            <a:r>
              <a:rPr lang="en-US" altLang="zh-CN" dirty="0" err="1"/>
              <a:t>githubService.events</a:t>
            </a:r>
            <a:r>
              <a:rPr lang="en-US" altLang="zh-CN" dirty="0"/>
              <a:t>('</a:t>
            </a:r>
            <a:r>
              <a:rPr lang="en-US" altLang="zh-CN" dirty="0" err="1"/>
              <a:t>auser</a:t>
            </a:r>
            <a:r>
              <a:rPr lang="en-US" altLang="zh-CN" dirty="0"/>
              <a:t>');</a:t>
            </a:r>
            <a:br>
              <a:rPr lang="en-US" altLang="zh-CN" dirty="0"/>
            </a:br>
            <a:r>
              <a:rPr lang="en-US" altLang="zh-CN" dirty="0"/>
              <a:t>}); </a:t>
            </a:r>
            <a:br>
              <a:rPr lang="en-US" altLang="zh-CN" dirty="0"/>
            </a:br>
            <a:endParaRPr lang="zh-CN" altLang="en-US" dirty="0"/>
          </a:p>
        </p:txBody>
      </p:sp>
      <p:sp>
        <p:nvSpPr>
          <p:cNvPr id="4" name="标题 1"/>
          <p:cNvSpPr>
            <a:spLocks noGrp="1"/>
          </p:cNvSpPr>
          <p:nvPr>
            <p:ph type="title"/>
          </p:nvPr>
        </p:nvSpPr>
        <p:spPr>
          <a:xfrm>
            <a:off x="798095" y="332873"/>
            <a:ext cx="9601200" cy="597568"/>
          </a:xfrm>
        </p:spPr>
        <p:txBody>
          <a:bodyPr/>
          <a:lstStyle/>
          <a:p>
            <a:r>
              <a:rPr lang="en-US" altLang="zh-CN" dirty="0"/>
              <a:t>5. Service </a:t>
            </a:r>
            <a:r>
              <a:rPr lang="zh-CN" altLang="en-US" dirty="0"/>
              <a:t>服务</a:t>
            </a:r>
            <a:endParaRPr lang="zh-CN" dirty="0"/>
          </a:p>
        </p:txBody>
      </p:sp>
    </p:spTree>
    <p:extLst>
      <p:ext uri="{BB962C8B-B14F-4D97-AF65-F5344CB8AC3E}">
        <p14:creationId xmlns:p14="http://schemas.microsoft.com/office/powerpoint/2010/main" val="404822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68705"/>
            <a:ext cx="9601200" cy="453189"/>
          </a:xfrm>
        </p:spPr>
        <p:txBody>
          <a:bodyPr>
            <a:normAutofit fontScale="90000"/>
          </a:bodyPr>
          <a:lstStyle/>
          <a:p>
            <a:r>
              <a:rPr lang="zh-CN" altLang="en-US" dirty="0"/>
              <a:t>目录</a:t>
            </a:r>
            <a:endParaRPr lang="zh-CN" dirty="0"/>
          </a:p>
        </p:txBody>
      </p:sp>
      <p:sp>
        <p:nvSpPr>
          <p:cNvPr id="3" name="内容占位符 2"/>
          <p:cNvSpPr>
            <a:spLocks noGrp="1"/>
          </p:cNvSpPr>
          <p:nvPr>
            <p:ph idx="1"/>
          </p:nvPr>
        </p:nvSpPr>
        <p:spPr>
          <a:xfrm>
            <a:off x="1295400" y="946483"/>
            <a:ext cx="9601200" cy="5229727"/>
          </a:xfrm>
        </p:spPr>
        <p:txBody>
          <a:bodyPr>
            <a:normAutofit fontScale="92500" lnSpcReduction="20000"/>
          </a:bodyPr>
          <a:lstStyle/>
          <a:p>
            <a:pPr marL="502920" indent="-457200">
              <a:buFont typeface="+mj-lt"/>
              <a:buAutoNum type="arabicPeriod"/>
            </a:pPr>
            <a:r>
              <a:rPr lang="en-US" altLang="zh-CN" dirty="0"/>
              <a:t>Angular JS</a:t>
            </a:r>
            <a:r>
              <a:rPr lang="zh-CN" altLang="en-US" dirty="0"/>
              <a:t>简介</a:t>
            </a:r>
            <a:endParaRPr lang="zh-CN" dirty="0"/>
          </a:p>
          <a:p>
            <a:pPr marL="502920" indent="-457200">
              <a:buFont typeface="+mj-lt"/>
              <a:buAutoNum type="arabicPeriod"/>
            </a:pPr>
            <a:r>
              <a:rPr lang="zh-CN" altLang="en-US" dirty="0"/>
              <a:t>数据绑定</a:t>
            </a:r>
            <a:endParaRPr lang="en-US" altLang="zh-CN" dirty="0"/>
          </a:p>
          <a:p>
            <a:pPr marL="502920" indent="-457200">
              <a:buFont typeface="+mj-lt"/>
              <a:buAutoNum type="arabicPeriod"/>
            </a:pPr>
            <a:r>
              <a:rPr lang="en-US" altLang="zh-CN" dirty="0"/>
              <a:t>Controllers</a:t>
            </a:r>
          </a:p>
          <a:p>
            <a:pPr marL="502920" indent="-457200">
              <a:buFont typeface="+mj-lt"/>
              <a:buAutoNum type="arabicPeriod"/>
            </a:pPr>
            <a:r>
              <a:rPr lang="en-US" altLang="zh-CN" dirty="0"/>
              <a:t>Scopes</a:t>
            </a:r>
          </a:p>
          <a:p>
            <a:pPr marL="502920" indent="-457200">
              <a:buFont typeface="+mj-lt"/>
              <a:buAutoNum type="arabicPeriod"/>
            </a:pPr>
            <a:r>
              <a:rPr lang="en-US" altLang="zh-CN" dirty="0"/>
              <a:t>service</a:t>
            </a:r>
          </a:p>
          <a:p>
            <a:pPr marL="502920" indent="-457200">
              <a:buFont typeface="+mj-lt"/>
              <a:buAutoNum type="arabicPeriod"/>
            </a:pPr>
            <a:r>
              <a:rPr lang="zh-CN" altLang="en-US" dirty="0"/>
              <a:t>依赖注入</a:t>
            </a:r>
            <a:endParaRPr lang="en-US" altLang="zh-CN" dirty="0"/>
          </a:p>
          <a:p>
            <a:pPr marL="502920" indent="-457200">
              <a:buFont typeface="+mj-lt"/>
              <a:buAutoNum type="arabicPeriod"/>
            </a:pPr>
            <a:r>
              <a:rPr lang="zh-CN" altLang="en-US" dirty="0"/>
              <a:t>过滤器</a:t>
            </a:r>
            <a:endParaRPr lang="en-US" altLang="zh-CN" dirty="0"/>
          </a:p>
          <a:p>
            <a:pPr marL="502920" indent="-457200">
              <a:buFont typeface="+mj-lt"/>
              <a:buAutoNum type="arabicPeriod"/>
            </a:pPr>
            <a:r>
              <a:rPr lang="zh-CN" altLang="en-US" dirty="0"/>
              <a:t>表单</a:t>
            </a:r>
            <a:endParaRPr lang="en-US" altLang="zh-CN" dirty="0"/>
          </a:p>
          <a:p>
            <a:pPr marL="502920" indent="-457200">
              <a:buFont typeface="+mj-lt"/>
              <a:buAutoNum type="arabicPeriod"/>
            </a:pPr>
            <a:r>
              <a:rPr lang="zh-CN" altLang="en-US" dirty="0"/>
              <a:t>指令</a:t>
            </a:r>
            <a:endParaRPr lang="en-US" altLang="zh-CN" dirty="0"/>
          </a:p>
          <a:p>
            <a:pPr marL="502920" indent="-457200">
              <a:buFont typeface="+mj-lt"/>
              <a:buAutoNum type="arabicPeriod"/>
            </a:pPr>
            <a:r>
              <a:rPr lang="zh-CN" altLang="en-US" dirty="0"/>
              <a:t>路由</a:t>
            </a:r>
            <a:endParaRPr lang="en-US" altLang="zh-CN" dirty="0"/>
          </a:p>
          <a:p>
            <a:pPr marL="502920" indent="-457200">
              <a:buFont typeface="+mj-lt"/>
              <a:buAutoNum type="arabicPeriod"/>
            </a:pPr>
            <a:r>
              <a:rPr lang="en-US" altLang="zh-CN" dirty="0"/>
              <a:t>AngularJS Http</a:t>
            </a:r>
          </a:p>
          <a:p>
            <a:pPr marL="502920" indent="-457200">
              <a:buFont typeface="+mj-lt"/>
              <a:buAutoNum type="arabicPeriod"/>
            </a:pPr>
            <a:r>
              <a:rPr lang="en-US" altLang="zh-CN" dirty="0"/>
              <a:t>promise</a:t>
            </a:r>
          </a:p>
        </p:txBody>
      </p:sp>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094" y="1155030"/>
            <a:ext cx="10511589" cy="4989096"/>
          </a:xfrm>
        </p:spPr>
        <p:txBody>
          <a:bodyPr>
            <a:normAutofit/>
          </a:bodyPr>
          <a:lstStyle/>
          <a:p>
            <a:pPr marL="45720" indent="0">
              <a:lnSpc>
                <a:spcPct val="120000"/>
              </a:lnSpc>
              <a:buNone/>
            </a:pPr>
            <a:r>
              <a:rPr lang="zh-CN" altLang="en-US" sz="2400" dirty="0"/>
              <a:t>创建服务</a:t>
            </a:r>
            <a:endParaRPr lang="en-US" altLang="zh-CN" sz="2400" dirty="0"/>
          </a:p>
          <a:p>
            <a:pPr marL="45720" indent="0">
              <a:lnSpc>
                <a:spcPct val="120000"/>
              </a:lnSpc>
              <a:buNone/>
            </a:pPr>
            <a:r>
              <a:rPr lang="zh-CN" altLang="en-US" dirty="0"/>
              <a:t>在</a:t>
            </a:r>
            <a:r>
              <a:rPr lang="en-US" altLang="zh-CN" dirty="0"/>
              <a:t>AngularJS</a:t>
            </a:r>
            <a:r>
              <a:rPr lang="zh-CN" altLang="en-US" dirty="0"/>
              <a:t>应用中， </a:t>
            </a:r>
            <a:r>
              <a:rPr lang="en-US" altLang="zh-CN" dirty="0"/>
              <a:t>factory()</a:t>
            </a:r>
            <a:r>
              <a:rPr lang="zh-CN" altLang="en-US" dirty="0"/>
              <a:t>方法是用来注册服务的最常规方式，同时还有其他一些</a:t>
            </a:r>
            <a:r>
              <a:rPr lang="en-US" altLang="zh-CN" dirty="0"/>
              <a:t>API</a:t>
            </a:r>
            <a:br>
              <a:rPr lang="en-US" altLang="zh-CN" dirty="0"/>
            </a:br>
            <a:r>
              <a:rPr lang="zh-CN" altLang="en-US" dirty="0"/>
              <a:t>可以在特定情况下帮助我们减少代码量。</a:t>
            </a:r>
            <a:br>
              <a:rPr lang="zh-CN" altLang="en-US" dirty="0"/>
            </a:br>
            <a:r>
              <a:rPr lang="zh-CN" altLang="en-US" dirty="0"/>
              <a:t>共有</a:t>
            </a:r>
            <a:r>
              <a:rPr lang="en-US" altLang="zh-CN" dirty="0"/>
              <a:t>5</a:t>
            </a:r>
            <a:r>
              <a:rPr lang="zh-CN" altLang="en-US" dirty="0"/>
              <a:t>种方法用来创建服务：</a:t>
            </a:r>
            <a:br>
              <a:rPr lang="zh-CN" altLang="en-US" dirty="0"/>
            </a:br>
            <a:r>
              <a:rPr lang="en-US" altLang="zh-CN" dirty="0"/>
              <a:t>factory()</a:t>
            </a:r>
            <a:br>
              <a:rPr lang="en-US" altLang="zh-CN" dirty="0"/>
            </a:br>
            <a:r>
              <a:rPr lang="en-US" altLang="zh-CN" dirty="0"/>
              <a:t>service()</a:t>
            </a:r>
            <a:br>
              <a:rPr lang="en-US" altLang="zh-CN" dirty="0"/>
            </a:br>
            <a:r>
              <a:rPr lang="en-US" altLang="zh-CN" dirty="0"/>
              <a:t>constant()</a:t>
            </a:r>
            <a:br>
              <a:rPr lang="en-US" altLang="zh-CN" dirty="0"/>
            </a:br>
            <a:r>
              <a:rPr lang="en-US" altLang="zh-CN" dirty="0"/>
              <a:t>value()</a:t>
            </a:r>
            <a:br>
              <a:rPr lang="en-US" altLang="zh-CN" dirty="0"/>
            </a:br>
            <a:r>
              <a:rPr lang="en-US" altLang="zh-CN" dirty="0"/>
              <a:t>provider() </a:t>
            </a:r>
            <a:br>
              <a:rPr lang="en-US" altLang="zh-CN" dirty="0"/>
            </a:br>
            <a:endParaRPr lang="zh-CN" altLang="en-US" dirty="0"/>
          </a:p>
        </p:txBody>
      </p:sp>
      <p:sp>
        <p:nvSpPr>
          <p:cNvPr id="4" name="标题 1"/>
          <p:cNvSpPr>
            <a:spLocks noGrp="1"/>
          </p:cNvSpPr>
          <p:nvPr>
            <p:ph type="title"/>
          </p:nvPr>
        </p:nvSpPr>
        <p:spPr>
          <a:xfrm>
            <a:off x="798095" y="332873"/>
            <a:ext cx="9601200" cy="597568"/>
          </a:xfrm>
        </p:spPr>
        <p:txBody>
          <a:bodyPr/>
          <a:lstStyle/>
          <a:p>
            <a:r>
              <a:rPr lang="en-US" altLang="zh-CN" dirty="0"/>
              <a:t>5. Service </a:t>
            </a:r>
            <a:r>
              <a:rPr lang="zh-CN" altLang="en-US" dirty="0"/>
              <a:t>服务</a:t>
            </a:r>
            <a:endParaRPr lang="zh-CN" dirty="0"/>
          </a:p>
        </p:txBody>
      </p:sp>
    </p:spTree>
    <p:extLst>
      <p:ext uri="{BB962C8B-B14F-4D97-AF65-F5344CB8AC3E}">
        <p14:creationId xmlns:p14="http://schemas.microsoft.com/office/powerpoint/2010/main" val="75975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8095" y="332873"/>
            <a:ext cx="9601200" cy="597568"/>
          </a:xfrm>
        </p:spPr>
        <p:txBody>
          <a:bodyPr/>
          <a:lstStyle/>
          <a:p>
            <a:r>
              <a:rPr lang="en-US" altLang="zh-CN" dirty="0"/>
              <a:t>6. </a:t>
            </a:r>
            <a:r>
              <a:rPr lang="zh-CN" altLang="en-US" dirty="0"/>
              <a:t>依赖注入</a:t>
            </a:r>
            <a:endParaRPr lang="zh-CN" dirty="0"/>
          </a:p>
        </p:txBody>
      </p:sp>
      <p:sp>
        <p:nvSpPr>
          <p:cNvPr id="6" name="内容占位符 5"/>
          <p:cNvSpPr>
            <a:spLocks noGrp="1"/>
          </p:cNvSpPr>
          <p:nvPr>
            <p:ph idx="1"/>
          </p:nvPr>
        </p:nvSpPr>
        <p:spPr>
          <a:xfrm>
            <a:off x="856247" y="1171074"/>
            <a:ext cx="9601200" cy="4989095"/>
          </a:xfrm>
        </p:spPr>
        <p:txBody>
          <a:bodyPr>
            <a:normAutofit/>
          </a:bodyPr>
          <a:lstStyle/>
          <a:p>
            <a:pPr marL="45720" indent="0">
              <a:buNone/>
            </a:pPr>
            <a:r>
              <a:rPr lang="zh-CN" altLang="en-US" dirty="0"/>
              <a:t>一个对象通常有三种方式可以获得对其依赖的控制权：</a:t>
            </a:r>
            <a:br>
              <a:rPr lang="zh-CN" altLang="en-US" dirty="0"/>
            </a:br>
            <a:r>
              <a:rPr lang="en-US" altLang="zh-CN" dirty="0"/>
              <a:t>(1) </a:t>
            </a:r>
            <a:r>
              <a:rPr lang="zh-CN" altLang="en-US" dirty="0"/>
              <a:t>在内部创建依赖；</a:t>
            </a:r>
            <a:br>
              <a:rPr lang="zh-CN" altLang="en-US" dirty="0"/>
            </a:br>
            <a:r>
              <a:rPr lang="en-US" altLang="zh-CN" dirty="0"/>
              <a:t>(2) </a:t>
            </a:r>
            <a:r>
              <a:rPr lang="zh-CN" altLang="en-US" dirty="0"/>
              <a:t>通过全局变量进行引用；</a:t>
            </a:r>
            <a:br>
              <a:rPr lang="zh-CN" altLang="en-US" dirty="0"/>
            </a:br>
            <a:r>
              <a:rPr lang="en-US" altLang="zh-CN" dirty="0"/>
              <a:t>(3) </a:t>
            </a:r>
            <a:r>
              <a:rPr lang="zh-CN" altLang="en-US" dirty="0"/>
              <a:t>在需要的地方通过参数进行传递。</a:t>
            </a:r>
            <a:br>
              <a:rPr lang="zh-CN" altLang="en-US" dirty="0"/>
            </a:br>
            <a:r>
              <a:rPr lang="zh-CN" altLang="en-US" dirty="0"/>
              <a:t>依赖注入是通过第三种方式实现的。其余两种方式会带来各种问题，例如污染全局作用域，使隔离变得异常困难等。依赖注入是一种设计模式，它可以去除对依赖关系的硬编码，从而可以在运行时改变甚至移除依赖关系。 </a:t>
            </a:r>
            <a:endParaRPr lang="en-US" altLang="zh-CN" dirty="0"/>
          </a:p>
          <a:p>
            <a:pPr marL="45720" indent="0">
              <a:buNone/>
            </a:pPr>
            <a:r>
              <a:rPr lang="en-US" altLang="zh-CN" dirty="0"/>
              <a:t>AngularJS</a:t>
            </a:r>
            <a:r>
              <a:rPr lang="zh-CN" altLang="en-US" dirty="0"/>
              <a:t>使用</a:t>
            </a:r>
            <a:r>
              <a:rPr lang="en-US" altLang="zh-CN" dirty="0"/>
              <a:t>$</a:t>
            </a:r>
            <a:r>
              <a:rPr lang="en-US" altLang="zh-CN" dirty="0" err="1"/>
              <a:t>injetor</a:t>
            </a:r>
            <a:r>
              <a:rPr lang="zh-CN" altLang="en-US" dirty="0"/>
              <a:t>（注入器服务）来管理依赖关系的查询和实例化。事实上， </a:t>
            </a:r>
            <a:r>
              <a:rPr lang="en-US" altLang="zh-CN" dirty="0"/>
              <a:t>$</a:t>
            </a:r>
            <a:r>
              <a:rPr lang="en-US" altLang="zh-CN" dirty="0" err="1"/>
              <a:t>injetor</a:t>
            </a:r>
            <a:r>
              <a:rPr lang="zh-CN" altLang="en-US" dirty="0"/>
              <a:t>负责实例化</a:t>
            </a:r>
            <a:r>
              <a:rPr lang="en-US" altLang="zh-CN" dirty="0"/>
              <a:t>AngularJS</a:t>
            </a:r>
            <a:r>
              <a:rPr lang="zh-CN" altLang="en-US" dirty="0"/>
              <a:t>中所有的组件，包括应用的模块、指令和控制器等。 </a:t>
            </a:r>
            <a:br>
              <a:rPr lang="zh-CN" altLang="en-US" dirty="0"/>
            </a:br>
            <a:br>
              <a:rPr lang="zh-CN" altLang="en-US" dirty="0"/>
            </a:br>
            <a:endParaRPr lang="zh-CN" altLang="en-US" dirty="0"/>
          </a:p>
        </p:txBody>
      </p:sp>
    </p:spTree>
    <p:extLst>
      <p:ext uri="{BB962C8B-B14F-4D97-AF65-F5344CB8AC3E}">
        <p14:creationId xmlns:p14="http://schemas.microsoft.com/office/powerpoint/2010/main" val="141425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095" y="1187116"/>
            <a:ext cx="10688052" cy="4989095"/>
          </a:xfrm>
        </p:spPr>
        <p:txBody>
          <a:bodyPr>
            <a:normAutofit fontScale="92500" lnSpcReduction="10000"/>
          </a:bodyPr>
          <a:lstStyle/>
          <a:p>
            <a:pPr marL="45720" indent="0">
              <a:buNone/>
            </a:pPr>
            <a:r>
              <a:rPr lang="en-US" altLang="zh-CN" dirty="0" err="1"/>
              <a:t>angular.module</a:t>
            </a:r>
            <a:r>
              <a:rPr lang="en-US" altLang="zh-CN" dirty="0"/>
              <a:t>('</a:t>
            </a:r>
            <a:r>
              <a:rPr lang="en-US" altLang="zh-CN" dirty="0" err="1"/>
              <a:t>myApp</a:t>
            </a:r>
            <a:r>
              <a:rPr lang="en-US" altLang="zh-CN" dirty="0"/>
              <a:t>', [])</a:t>
            </a:r>
            <a:br>
              <a:rPr lang="en-US" altLang="zh-CN" dirty="0"/>
            </a:br>
            <a:r>
              <a:rPr lang="en-US" altLang="zh-CN" dirty="0"/>
              <a:t>.factory('greeter', function() {</a:t>
            </a:r>
            <a:br>
              <a:rPr lang="en-US" altLang="zh-CN" dirty="0"/>
            </a:br>
            <a:r>
              <a:rPr lang="en-US" altLang="zh-CN" dirty="0"/>
              <a:t>     return {</a:t>
            </a:r>
            <a:br>
              <a:rPr lang="en-US" altLang="zh-CN" dirty="0"/>
            </a:br>
            <a:r>
              <a:rPr lang="en-US" altLang="zh-CN" dirty="0"/>
              <a:t>             greet: function(</a:t>
            </a:r>
            <a:r>
              <a:rPr lang="en-US" altLang="zh-CN" dirty="0" err="1"/>
              <a:t>msg</a:t>
            </a:r>
            <a:r>
              <a:rPr lang="en-US" altLang="zh-CN" dirty="0"/>
              <a:t>) {alert(</a:t>
            </a:r>
            <a:r>
              <a:rPr lang="en-US" altLang="zh-CN" dirty="0" err="1"/>
              <a:t>msg</a:t>
            </a:r>
            <a:r>
              <a:rPr lang="en-US" altLang="zh-CN" dirty="0"/>
              <a:t>);}</a:t>
            </a:r>
            <a:br>
              <a:rPr lang="en-US" altLang="zh-CN" dirty="0"/>
            </a:br>
            <a:r>
              <a:rPr lang="en-US" altLang="zh-CN" dirty="0"/>
              <a:t>     }</a:t>
            </a:r>
            <a:br>
              <a:rPr lang="en-US" altLang="zh-CN" dirty="0"/>
            </a:br>
            <a:r>
              <a:rPr lang="en-US" altLang="zh-CN" dirty="0"/>
              <a:t>})</a:t>
            </a:r>
            <a:br>
              <a:rPr lang="en-US" altLang="zh-CN" dirty="0"/>
            </a:br>
            <a:r>
              <a:rPr lang="en-US" altLang="zh-CN" dirty="0"/>
              <a:t>.controller('</a:t>
            </a:r>
            <a:r>
              <a:rPr lang="en-US" altLang="zh-CN" dirty="0" err="1"/>
              <a:t>MyController</a:t>
            </a:r>
            <a:r>
              <a:rPr lang="en-US" altLang="zh-CN" dirty="0"/>
              <a:t>',</a:t>
            </a:r>
            <a:br>
              <a:rPr lang="en-US" altLang="zh-CN" dirty="0"/>
            </a:br>
            <a:r>
              <a:rPr lang="en-US" altLang="zh-CN" dirty="0"/>
              <a:t>     function($scope, greeter) {</a:t>
            </a:r>
            <a:br>
              <a:rPr lang="en-US" altLang="zh-CN" dirty="0"/>
            </a:br>
            <a:r>
              <a:rPr lang="en-US" altLang="zh-CN" dirty="0"/>
              <a:t>             $</a:t>
            </a:r>
            <a:r>
              <a:rPr lang="en-US" altLang="zh-CN" dirty="0" err="1"/>
              <a:t>scope.sayHello</a:t>
            </a:r>
            <a:r>
              <a:rPr lang="en-US" altLang="zh-CN" dirty="0"/>
              <a:t> = function() {</a:t>
            </a:r>
            <a:br>
              <a:rPr lang="en-US" altLang="zh-CN" dirty="0"/>
            </a:br>
            <a:r>
              <a:rPr lang="en-US" altLang="zh-CN" dirty="0"/>
              <a:t>                        </a:t>
            </a:r>
            <a:r>
              <a:rPr lang="en-US" altLang="zh-CN" dirty="0" err="1"/>
              <a:t>greeter.greet</a:t>
            </a:r>
            <a:r>
              <a:rPr lang="en-US" altLang="zh-CN" dirty="0"/>
              <a:t>("Hello!");</a:t>
            </a:r>
            <a:br>
              <a:rPr lang="en-US" altLang="zh-CN" dirty="0"/>
            </a:br>
            <a:r>
              <a:rPr lang="en-US" altLang="zh-CN" dirty="0"/>
              <a:t>              };</a:t>
            </a:r>
            <a:br>
              <a:rPr lang="en-US" altLang="zh-CN" dirty="0"/>
            </a:br>
            <a:r>
              <a:rPr lang="en-US" altLang="zh-CN" dirty="0"/>
              <a:t>});</a:t>
            </a:r>
          </a:p>
          <a:p>
            <a:pPr marL="45720" indent="0">
              <a:buNone/>
            </a:pPr>
            <a:r>
              <a:rPr lang="zh-CN" altLang="en-US" dirty="0"/>
              <a:t>而在内部， </a:t>
            </a:r>
            <a:r>
              <a:rPr lang="en-US" altLang="zh-CN" dirty="0"/>
              <a:t>AngularJS</a:t>
            </a:r>
            <a:r>
              <a:rPr lang="zh-CN" altLang="en-US" dirty="0"/>
              <a:t>的处理过程是下面这样的：</a:t>
            </a:r>
            <a:br>
              <a:rPr lang="zh-CN" altLang="en-US" dirty="0"/>
            </a:br>
            <a:r>
              <a:rPr lang="en-US" altLang="zh-CN" dirty="0"/>
              <a:t>// </a:t>
            </a:r>
            <a:r>
              <a:rPr lang="zh-CN" altLang="en-US" dirty="0"/>
              <a:t>使用注入器加载应用</a:t>
            </a:r>
            <a:br>
              <a:rPr lang="zh-CN" altLang="en-US" dirty="0"/>
            </a:br>
            <a:r>
              <a:rPr lang="en-US" altLang="zh-CN" dirty="0" err="1"/>
              <a:t>var</a:t>
            </a:r>
            <a:r>
              <a:rPr lang="en-US" altLang="zh-CN" dirty="0"/>
              <a:t> injector = </a:t>
            </a:r>
            <a:r>
              <a:rPr lang="en-US" altLang="zh-CN" dirty="0" err="1"/>
              <a:t>angular.injector</a:t>
            </a:r>
            <a:r>
              <a:rPr lang="en-US" altLang="zh-CN" dirty="0"/>
              <a:t>(['ng', '</a:t>
            </a:r>
            <a:r>
              <a:rPr lang="en-US" altLang="zh-CN" dirty="0" err="1"/>
              <a:t>myApp</a:t>
            </a:r>
            <a:r>
              <a:rPr lang="en-US" altLang="zh-CN" dirty="0"/>
              <a:t>']);</a:t>
            </a:r>
            <a:br>
              <a:rPr lang="en-US" altLang="zh-CN" dirty="0"/>
            </a:br>
            <a:r>
              <a:rPr lang="en-US" altLang="zh-CN" dirty="0"/>
              <a:t>// </a:t>
            </a:r>
            <a:r>
              <a:rPr lang="zh-CN" altLang="en-US" dirty="0"/>
              <a:t>通过注入器加载</a:t>
            </a:r>
            <a:r>
              <a:rPr lang="en-US" altLang="zh-CN" dirty="0"/>
              <a:t>$controller</a:t>
            </a:r>
            <a:r>
              <a:rPr lang="zh-CN" altLang="en-US" dirty="0"/>
              <a:t>服务： </a:t>
            </a:r>
            <a:r>
              <a:rPr lang="en-US" altLang="zh-CN" dirty="0" err="1"/>
              <a:t>var</a:t>
            </a:r>
            <a:r>
              <a:rPr lang="en-US" altLang="zh-CN" dirty="0"/>
              <a:t> $controller = </a:t>
            </a:r>
            <a:r>
              <a:rPr lang="en-US" altLang="zh-CN" dirty="0" err="1"/>
              <a:t>injector.get</a:t>
            </a:r>
            <a:r>
              <a:rPr lang="en-US" altLang="zh-CN" dirty="0"/>
              <a:t>('$controller');</a:t>
            </a:r>
            <a:br>
              <a:rPr lang="en-US" altLang="zh-CN" dirty="0"/>
            </a:br>
            <a:r>
              <a:rPr lang="en-US" altLang="zh-CN" dirty="0" err="1"/>
              <a:t>var</a:t>
            </a:r>
            <a:r>
              <a:rPr lang="en-US" altLang="zh-CN" dirty="0"/>
              <a:t> scope = </a:t>
            </a:r>
            <a:r>
              <a:rPr lang="en-US" altLang="zh-CN" dirty="0" err="1"/>
              <a:t>injector.get</a:t>
            </a:r>
            <a:r>
              <a:rPr lang="en-US" altLang="zh-CN" dirty="0"/>
              <a:t>('$</a:t>
            </a:r>
            <a:r>
              <a:rPr lang="en-US" altLang="zh-CN" dirty="0" err="1"/>
              <a:t>rootScope</a:t>
            </a:r>
            <a:r>
              <a:rPr lang="en-US" altLang="zh-CN" dirty="0"/>
              <a:t>').$new();</a:t>
            </a:r>
            <a:br>
              <a:rPr lang="en-US" altLang="zh-CN" dirty="0"/>
            </a:br>
            <a:r>
              <a:rPr lang="en-US" altLang="zh-CN" dirty="0"/>
              <a:t>// </a:t>
            </a:r>
            <a:r>
              <a:rPr lang="zh-CN" altLang="en-US" dirty="0"/>
              <a:t>加载控制器并传入一个作用域，同</a:t>
            </a:r>
            <a:r>
              <a:rPr lang="en-US" altLang="zh-CN" dirty="0"/>
              <a:t>AngularJS</a:t>
            </a:r>
            <a:r>
              <a:rPr lang="zh-CN" altLang="en-US" dirty="0"/>
              <a:t>在运行时做的一样</a:t>
            </a:r>
            <a:br>
              <a:rPr lang="zh-CN" altLang="en-US" dirty="0"/>
            </a:br>
            <a:r>
              <a:rPr lang="en-US" altLang="zh-CN" dirty="0" err="1"/>
              <a:t>var</a:t>
            </a:r>
            <a:r>
              <a:rPr lang="en-US" altLang="zh-CN" dirty="0"/>
              <a:t> </a:t>
            </a:r>
            <a:r>
              <a:rPr lang="en-US" altLang="zh-CN" dirty="0" err="1"/>
              <a:t>MyController</a:t>
            </a:r>
            <a:r>
              <a:rPr lang="en-US" altLang="zh-CN" dirty="0"/>
              <a:t> = $controller('</a:t>
            </a:r>
            <a:r>
              <a:rPr lang="en-US" altLang="zh-CN" dirty="0" err="1"/>
              <a:t>MyController</a:t>
            </a:r>
            <a:r>
              <a:rPr lang="en-US" altLang="zh-CN" dirty="0"/>
              <a:t>', {$scope: scope}) </a:t>
            </a:r>
            <a:br>
              <a:rPr lang="en-US" altLang="zh-CN" dirty="0"/>
            </a:br>
            <a:r>
              <a:rPr lang="en-US" altLang="zh-CN" dirty="0"/>
              <a:t> </a:t>
            </a:r>
            <a:endParaRPr lang="zh-CN" altLang="en-US" dirty="0"/>
          </a:p>
        </p:txBody>
      </p:sp>
      <p:sp>
        <p:nvSpPr>
          <p:cNvPr id="4" name="标题 1"/>
          <p:cNvSpPr>
            <a:spLocks noGrp="1"/>
          </p:cNvSpPr>
          <p:nvPr>
            <p:ph type="title"/>
          </p:nvPr>
        </p:nvSpPr>
        <p:spPr>
          <a:xfrm>
            <a:off x="798095" y="332873"/>
            <a:ext cx="9601200" cy="597568"/>
          </a:xfrm>
        </p:spPr>
        <p:txBody>
          <a:bodyPr/>
          <a:lstStyle/>
          <a:p>
            <a:r>
              <a:rPr lang="en-US" altLang="zh-CN" dirty="0"/>
              <a:t>6. </a:t>
            </a:r>
            <a:r>
              <a:rPr lang="zh-CN" altLang="en-US" dirty="0"/>
              <a:t>依赖注入</a:t>
            </a:r>
            <a:endParaRPr lang="zh-CN" dirty="0"/>
          </a:p>
        </p:txBody>
      </p:sp>
    </p:spTree>
    <p:extLst>
      <p:ext uri="{BB962C8B-B14F-4D97-AF65-F5344CB8AC3E}">
        <p14:creationId xmlns:p14="http://schemas.microsoft.com/office/powerpoint/2010/main" val="244277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095" y="1187116"/>
            <a:ext cx="10688052" cy="4989095"/>
          </a:xfrm>
        </p:spPr>
        <p:txBody>
          <a:bodyPr>
            <a:normAutofit/>
          </a:bodyPr>
          <a:lstStyle/>
          <a:p>
            <a:r>
              <a:rPr lang="zh-CN" altLang="en-US" dirty="0"/>
              <a:t>推断式注入声明 </a:t>
            </a:r>
            <a:endParaRPr lang="en-US" altLang="zh-CN" dirty="0"/>
          </a:p>
          <a:p>
            <a:pPr marL="45720" indent="0">
              <a:buNone/>
            </a:pPr>
            <a:r>
              <a:rPr lang="zh-CN" altLang="en-US" dirty="0"/>
              <a:t>如果没有明确的声明， </a:t>
            </a:r>
            <a:r>
              <a:rPr lang="en-US" altLang="zh-CN" dirty="0"/>
              <a:t>AngularJS</a:t>
            </a:r>
            <a:r>
              <a:rPr lang="zh-CN" altLang="en-US" dirty="0"/>
              <a:t>会假定参数名称就是依赖的名称。因此，它会在内部调用</a:t>
            </a:r>
            <a:br>
              <a:rPr lang="zh-CN" altLang="en-US" dirty="0"/>
            </a:br>
            <a:r>
              <a:rPr lang="zh-CN" altLang="en-US" dirty="0"/>
              <a:t>函数对象的</a:t>
            </a:r>
            <a:r>
              <a:rPr lang="en-US" altLang="zh-CN" dirty="0" err="1"/>
              <a:t>toString</a:t>
            </a:r>
            <a:r>
              <a:rPr lang="en-US" altLang="zh-CN" dirty="0"/>
              <a:t>()</a:t>
            </a:r>
            <a:r>
              <a:rPr lang="zh-CN" altLang="en-US" dirty="0"/>
              <a:t>方法，分析并提取出函数参数列表，然后通过</a:t>
            </a:r>
            <a:r>
              <a:rPr lang="en-US" altLang="zh-CN" dirty="0"/>
              <a:t>$injector</a:t>
            </a:r>
            <a:r>
              <a:rPr lang="zh-CN" altLang="en-US" dirty="0"/>
              <a:t>将这些参数注入</a:t>
            </a:r>
            <a:br>
              <a:rPr lang="zh-CN" altLang="en-US" dirty="0"/>
            </a:br>
            <a:r>
              <a:rPr lang="zh-CN" altLang="en-US" dirty="0"/>
              <a:t>进对象实例。注入的过程如下：</a:t>
            </a:r>
            <a:br>
              <a:rPr lang="zh-CN" altLang="en-US" dirty="0"/>
            </a:br>
            <a:endParaRPr lang="en-US" altLang="zh-CN" dirty="0"/>
          </a:p>
          <a:p>
            <a:pPr marL="45720" indent="0">
              <a:buNone/>
            </a:pPr>
            <a:r>
              <a:rPr lang="en-US" altLang="zh-CN" dirty="0" err="1"/>
              <a:t>injector.invoke</a:t>
            </a:r>
            <a:r>
              <a:rPr lang="en-US" altLang="zh-CN" dirty="0"/>
              <a:t>(function($http, greeter) {}); </a:t>
            </a:r>
          </a:p>
          <a:p>
            <a:pPr marL="45720" indent="0">
              <a:buNone/>
            </a:pPr>
            <a:r>
              <a:rPr lang="zh-CN" altLang="en-US" dirty="0"/>
              <a:t>请注意，这个过程只适用于未经过压缩和混淆的代码，因为</a:t>
            </a:r>
            <a:r>
              <a:rPr lang="en-US" altLang="zh-CN" dirty="0"/>
              <a:t>AngularJS</a:t>
            </a:r>
            <a:r>
              <a:rPr lang="zh-CN" altLang="en-US" dirty="0"/>
              <a:t>需要原始未经压缩的</a:t>
            </a:r>
            <a:br>
              <a:rPr lang="zh-CN" altLang="en-US" dirty="0"/>
            </a:br>
            <a:r>
              <a:rPr lang="zh-CN" altLang="en-US" dirty="0"/>
              <a:t>参数列表来进行解析。 </a:t>
            </a:r>
            <a:br>
              <a:rPr lang="en-US" altLang="zh-CN" dirty="0"/>
            </a:br>
            <a:endParaRPr lang="en-US" altLang="zh-CN" dirty="0"/>
          </a:p>
        </p:txBody>
      </p:sp>
      <p:sp>
        <p:nvSpPr>
          <p:cNvPr id="4" name="标题 1"/>
          <p:cNvSpPr>
            <a:spLocks noGrp="1"/>
          </p:cNvSpPr>
          <p:nvPr>
            <p:ph type="title"/>
          </p:nvPr>
        </p:nvSpPr>
        <p:spPr>
          <a:xfrm>
            <a:off x="798095" y="332873"/>
            <a:ext cx="9601200" cy="597568"/>
          </a:xfrm>
        </p:spPr>
        <p:txBody>
          <a:bodyPr/>
          <a:lstStyle/>
          <a:p>
            <a:r>
              <a:rPr lang="en-US" altLang="zh-CN" dirty="0"/>
              <a:t>6. </a:t>
            </a:r>
            <a:r>
              <a:rPr lang="zh-CN" altLang="en-US" dirty="0"/>
              <a:t>依赖注入</a:t>
            </a:r>
            <a:endParaRPr lang="zh-CN" dirty="0"/>
          </a:p>
        </p:txBody>
      </p:sp>
    </p:spTree>
    <p:extLst>
      <p:ext uri="{BB962C8B-B14F-4D97-AF65-F5344CB8AC3E}">
        <p14:creationId xmlns:p14="http://schemas.microsoft.com/office/powerpoint/2010/main" val="347604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095" y="1187116"/>
            <a:ext cx="10688052" cy="4989095"/>
          </a:xfrm>
        </p:spPr>
        <p:txBody>
          <a:bodyPr>
            <a:normAutofit fontScale="77500" lnSpcReduction="20000"/>
          </a:bodyPr>
          <a:lstStyle/>
          <a:p>
            <a:r>
              <a:rPr lang="zh-CN" altLang="en-US" sz="2400" dirty="0"/>
              <a:t>显式注入声明 </a:t>
            </a:r>
            <a:endParaRPr lang="en-US" altLang="zh-CN" sz="2400" dirty="0"/>
          </a:p>
          <a:p>
            <a:pPr marL="45720" indent="0">
              <a:lnSpc>
                <a:spcPct val="120000"/>
              </a:lnSpc>
              <a:buNone/>
            </a:pPr>
            <a:r>
              <a:rPr lang="en-US" altLang="zh-CN" sz="2100" dirty="0"/>
              <a:t>AngularJS</a:t>
            </a:r>
            <a:r>
              <a:rPr lang="zh-CN" altLang="en-US" sz="2100" dirty="0"/>
              <a:t>提供了显式的方法来明确定义一个函数在被调用时需要用到的依赖关系。通过这种方法声明依赖，即使在源代码被压缩、参数名称发生改变的情况下依然能够正常工作。 </a:t>
            </a:r>
            <a:br>
              <a:rPr lang="zh-CN" altLang="en-US" dirty="0"/>
            </a:br>
            <a:endParaRPr lang="en-US" altLang="zh-CN" dirty="0"/>
          </a:p>
          <a:p>
            <a:pPr marL="45720" indent="0">
              <a:buNone/>
            </a:pPr>
            <a:r>
              <a:rPr lang="en-US" altLang="zh-CN" dirty="0" err="1"/>
              <a:t>var</a:t>
            </a:r>
            <a:r>
              <a:rPr lang="en-US" altLang="zh-CN" dirty="0"/>
              <a:t> </a:t>
            </a:r>
            <a:r>
              <a:rPr lang="en-US" altLang="zh-CN" dirty="0" err="1"/>
              <a:t>aControllerFactory</a:t>
            </a:r>
            <a:r>
              <a:rPr lang="en-US" altLang="zh-CN" dirty="0"/>
              <a:t> =</a:t>
            </a:r>
            <a:br>
              <a:rPr lang="en-US" altLang="zh-CN" dirty="0"/>
            </a:br>
            <a:r>
              <a:rPr lang="en-US" altLang="zh-CN" dirty="0"/>
              <a:t>function </a:t>
            </a:r>
            <a:r>
              <a:rPr lang="en-US" altLang="zh-CN" dirty="0" err="1"/>
              <a:t>aController</a:t>
            </a:r>
            <a:r>
              <a:rPr lang="en-US" altLang="zh-CN" dirty="0"/>
              <a:t>($scope, greeter) {</a:t>
            </a:r>
            <a:br>
              <a:rPr lang="en-US" altLang="zh-CN" dirty="0"/>
            </a:br>
            <a:r>
              <a:rPr lang="en-US" altLang="zh-CN" dirty="0"/>
              <a:t>console.log("LOADED controller", greeter);</a:t>
            </a:r>
            <a:br>
              <a:rPr lang="en-US" altLang="zh-CN" dirty="0"/>
            </a:br>
            <a:r>
              <a:rPr lang="en-US" altLang="zh-CN" dirty="0"/>
              <a:t>// ……</a:t>
            </a:r>
            <a:r>
              <a:rPr lang="zh-CN" altLang="en-US" dirty="0"/>
              <a:t>控制器</a:t>
            </a:r>
            <a:br>
              <a:rPr lang="zh-CN" altLang="en-US" dirty="0"/>
            </a:br>
            <a:r>
              <a:rPr lang="en-US" altLang="zh-CN" dirty="0"/>
              <a:t>};</a:t>
            </a:r>
            <a:br>
              <a:rPr lang="en-US" altLang="zh-CN" dirty="0"/>
            </a:br>
            <a:r>
              <a:rPr lang="en-US" altLang="zh-CN" dirty="0" err="1"/>
              <a:t>aControllerFactory</a:t>
            </a:r>
            <a:r>
              <a:rPr lang="en-US" altLang="zh-CN" dirty="0"/>
              <a:t>.$inject = ['$scope', 'greeter']; // Greeter</a:t>
            </a:r>
            <a:r>
              <a:rPr lang="zh-CN" altLang="en-US" dirty="0"/>
              <a:t>服务</a:t>
            </a:r>
            <a:br>
              <a:rPr lang="zh-CN" altLang="en-US" dirty="0"/>
            </a:br>
            <a:r>
              <a:rPr lang="en-US" altLang="zh-CN" dirty="0"/>
              <a:t>console.log("greeter service");</a:t>
            </a:r>
            <a:br>
              <a:rPr lang="en-US" altLang="zh-CN" dirty="0"/>
            </a:br>
            <a:r>
              <a:rPr lang="en-US" altLang="zh-CN" dirty="0"/>
              <a:t>}</a:t>
            </a:r>
            <a:br>
              <a:rPr lang="en-US" altLang="zh-CN" dirty="0"/>
            </a:br>
            <a:r>
              <a:rPr lang="en-US" altLang="zh-CN" dirty="0"/>
              <a:t>// </a:t>
            </a:r>
            <a:r>
              <a:rPr lang="zh-CN" altLang="en-US" dirty="0"/>
              <a:t>我们应用的控制器</a:t>
            </a:r>
            <a:br>
              <a:rPr lang="zh-CN" altLang="en-US" dirty="0"/>
            </a:br>
            <a:r>
              <a:rPr lang="en-US" altLang="zh-CN" dirty="0" err="1"/>
              <a:t>angular.module</a:t>
            </a:r>
            <a:r>
              <a:rPr lang="en-US" altLang="zh-CN" dirty="0"/>
              <a:t>('</a:t>
            </a:r>
            <a:r>
              <a:rPr lang="en-US" altLang="zh-CN" dirty="0" err="1"/>
              <a:t>myApp</a:t>
            </a:r>
            <a:r>
              <a:rPr lang="en-US" altLang="zh-CN" dirty="0"/>
              <a:t>', [])</a:t>
            </a:r>
            <a:br>
              <a:rPr lang="en-US" altLang="zh-CN" dirty="0"/>
            </a:br>
            <a:r>
              <a:rPr lang="en-US" altLang="zh-CN" dirty="0"/>
              <a:t>.controller('</a:t>
            </a:r>
            <a:r>
              <a:rPr lang="en-US" altLang="zh-CN" dirty="0" err="1"/>
              <a:t>MyController</a:t>
            </a:r>
            <a:r>
              <a:rPr lang="en-US" altLang="zh-CN" dirty="0"/>
              <a:t>', </a:t>
            </a:r>
            <a:r>
              <a:rPr lang="en-US" altLang="zh-CN" dirty="0" err="1"/>
              <a:t>aControllerFactory</a:t>
            </a:r>
            <a:r>
              <a:rPr lang="en-US" altLang="zh-CN" dirty="0"/>
              <a:t>)</a:t>
            </a:r>
            <a:br>
              <a:rPr lang="en-US" altLang="zh-CN" dirty="0"/>
            </a:br>
            <a:r>
              <a:rPr lang="en-US" altLang="zh-CN" dirty="0"/>
              <a:t>.factory('greeter', </a:t>
            </a:r>
            <a:r>
              <a:rPr lang="en-US" altLang="zh-CN" dirty="0" err="1"/>
              <a:t>greeterService</a:t>
            </a:r>
            <a:r>
              <a:rPr lang="en-US" altLang="zh-CN" dirty="0"/>
              <a:t>);</a:t>
            </a:r>
            <a:br>
              <a:rPr lang="en-US" altLang="zh-CN" dirty="0"/>
            </a:br>
            <a:r>
              <a:rPr lang="en-US" altLang="zh-CN" dirty="0"/>
              <a:t>// </a:t>
            </a:r>
            <a:r>
              <a:rPr lang="zh-CN" altLang="en-US" dirty="0"/>
              <a:t>获取注入器并创建一个新的作用域</a:t>
            </a:r>
            <a:br>
              <a:rPr lang="zh-CN" altLang="en-US" dirty="0"/>
            </a:br>
            <a:r>
              <a:rPr lang="en-US" altLang="zh-CN" dirty="0" err="1"/>
              <a:t>var</a:t>
            </a:r>
            <a:r>
              <a:rPr lang="en-US" altLang="zh-CN" dirty="0"/>
              <a:t> injector = </a:t>
            </a:r>
            <a:r>
              <a:rPr lang="en-US" altLang="zh-CN" dirty="0" err="1"/>
              <a:t>angular.injector</a:t>
            </a:r>
            <a:r>
              <a:rPr lang="en-US" altLang="zh-CN" dirty="0"/>
              <a:t>(['ng', '</a:t>
            </a:r>
            <a:r>
              <a:rPr lang="en-US" altLang="zh-CN" dirty="0" err="1"/>
              <a:t>myApp</a:t>
            </a:r>
            <a:r>
              <a:rPr lang="en-US" altLang="zh-CN" dirty="0"/>
              <a:t>']),</a:t>
            </a:r>
            <a:br>
              <a:rPr lang="en-US" altLang="zh-CN" dirty="0"/>
            </a:br>
            <a:r>
              <a:rPr lang="en-US" altLang="zh-CN" dirty="0"/>
              <a:t>controller = </a:t>
            </a:r>
            <a:r>
              <a:rPr lang="en-US" altLang="zh-CN" dirty="0" err="1"/>
              <a:t>injector.get</a:t>
            </a:r>
            <a:r>
              <a:rPr lang="en-US" altLang="zh-CN" dirty="0"/>
              <a:t>('$controller'),</a:t>
            </a:r>
            <a:br>
              <a:rPr lang="en-US" altLang="zh-CN" dirty="0"/>
            </a:br>
            <a:r>
              <a:rPr lang="en-US" altLang="zh-CN" dirty="0" err="1"/>
              <a:t>rootScope</a:t>
            </a:r>
            <a:r>
              <a:rPr lang="en-US" altLang="zh-CN" dirty="0"/>
              <a:t> = </a:t>
            </a:r>
            <a:r>
              <a:rPr lang="en-US" altLang="zh-CN" dirty="0" err="1"/>
              <a:t>injector.get</a:t>
            </a:r>
            <a:r>
              <a:rPr lang="en-US" altLang="zh-CN" dirty="0"/>
              <a:t>('$</a:t>
            </a:r>
            <a:r>
              <a:rPr lang="en-US" altLang="zh-CN" dirty="0" err="1"/>
              <a:t>rootScope</a:t>
            </a:r>
            <a:r>
              <a:rPr lang="en-US" altLang="zh-CN" dirty="0"/>
              <a:t>'),</a:t>
            </a:r>
            <a:br>
              <a:rPr lang="en-US" altLang="zh-CN" dirty="0"/>
            </a:br>
            <a:r>
              <a:rPr lang="en-US" altLang="zh-CN" dirty="0" err="1"/>
              <a:t>newScope</a:t>
            </a:r>
            <a:r>
              <a:rPr lang="en-US" altLang="zh-CN" dirty="0"/>
              <a:t> = </a:t>
            </a:r>
            <a:r>
              <a:rPr lang="en-US" altLang="zh-CN" dirty="0" err="1"/>
              <a:t>rootScope</a:t>
            </a:r>
            <a:r>
              <a:rPr lang="en-US" altLang="zh-CN" dirty="0"/>
              <a:t>.$new();</a:t>
            </a:r>
            <a:br>
              <a:rPr lang="en-US" altLang="zh-CN" dirty="0"/>
            </a:br>
            <a:r>
              <a:rPr lang="en-US" altLang="zh-CN" dirty="0"/>
              <a:t>// </a:t>
            </a:r>
            <a:r>
              <a:rPr lang="zh-CN" altLang="en-US" dirty="0"/>
              <a:t>调用控制器</a:t>
            </a:r>
            <a:br>
              <a:rPr lang="zh-CN" altLang="en-US" dirty="0"/>
            </a:br>
            <a:r>
              <a:rPr lang="en-US" altLang="zh-CN" dirty="0"/>
              <a:t>controller('</a:t>
            </a:r>
            <a:r>
              <a:rPr lang="en-US" altLang="zh-CN" dirty="0" err="1"/>
              <a:t>MyController</a:t>
            </a:r>
            <a:r>
              <a:rPr lang="en-US" altLang="zh-CN" dirty="0"/>
              <a:t>', {$scope: </a:t>
            </a:r>
            <a:r>
              <a:rPr lang="en-US" altLang="zh-CN" dirty="0" err="1"/>
              <a:t>newScope</a:t>
            </a:r>
            <a:r>
              <a:rPr lang="en-US" altLang="zh-CN" dirty="0"/>
              <a:t>}); </a:t>
            </a:r>
            <a:br>
              <a:rPr lang="en-US" altLang="zh-CN" dirty="0"/>
            </a:br>
            <a:endParaRPr lang="en-US" altLang="zh-CN" dirty="0"/>
          </a:p>
        </p:txBody>
      </p:sp>
      <p:sp>
        <p:nvSpPr>
          <p:cNvPr id="4" name="标题 1"/>
          <p:cNvSpPr>
            <a:spLocks noGrp="1"/>
          </p:cNvSpPr>
          <p:nvPr>
            <p:ph type="title"/>
          </p:nvPr>
        </p:nvSpPr>
        <p:spPr>
          <a:xfrm>
            <a:off x="798095" y="332873"/>
            <a:ext cx="9601200" cy="597568"/>
          </a:xfrm>
        </p:spPr>
        <p:txBody>
          <a:bodyPr/>
          <a:lstStyle/>
          <a:p>
            <a:r>
              <a:rPr lang="en-US" altLang="zh-CN" dirty="0"/>
              <a:t>6. </a:t>
            </a:r>
            <a:r>
              <a:rPr lang="zh-CN" altLang="en-US" dirty="0"/>
              <a:t>依赖注入</a:t>
            </a:r>
            <a:endParaRPr lang="zh-CN" dirty="0"/>
          </a:p>
        </p:txBody>
      </p:sp>
    </p:spTree>
    <p:extLst>
      <p:ext uri="{BB962C8B-B14F-4D97-AF65-F5344CB8AC3E}">
        <p14:creationId xmlns:p14="http://schemas.microsoft.com/office/powerpoint/2010/main" val="167138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095" y="1187116"/>
            <a:ext cx="10688052" cy="4989095"/>
          </a:xfrm>
        </p:spPr>
        <p:txBody>
          <a:bodyPr>
            <a:normAutofit/>
          </a:bodyPr>
          <a:lstStyle/>
          <a:p>
            <a:r>
              <a:rPr lang="zh-CN" altLang="en-US" dirty="0"/>
              <a:t>行内注入声明 </a:t>
            </a:r>
            <a:endParaRPr lang="en-US" altLang="zh-CN" dirty="0"/>
          </a:p>
          <a:p>
            <a:pPr marL="45720" indent="0">
              <a:lnSpc>
                <a:spcPct val="120000"/>
              </a:lnSpc>
              <a:buNone/>
            </a:pPr>
            <a:r>
              <a:rPr lang="zh-CN" altLang="en-US" sz="1800" dirty="0"/>
              <a:t>在定义一个</a:t>
            </a:r>
            <a:r>
              <a:rPr lang="en-US" altLang="zh-CN" sz="1800" dirty="0"/>
              <a:t>AngularJS</a:t>
            </a:r>
            <a:r>
              <a:rPr lang="zh-CN" altLang="en-US" sz="1800" dirty="0"/>
              <a:t>的对象时，行内声明的方式允许我们直接传入一个参数数组而不是一个函数。数组的元素是字符串，它们代表的是可以被注入到对象中的依赖的名字，最后一个参数就是依赖注入的目标函数对象本身。 </a:t>
            </a:r>
            <a:br>
              <a:rPr lang="zh-CN" altLang="en-US" dirty="0"/>
            </a:br>
            <a:br>
              <a:rPr lang="en-US" altLang="zh-CN" dirty="0"/>
            </a:br>
            <a:r>
              <a:rPr lang="en-US" altLang="zh-CN" dirty="0" err="1"/>
              <a:t>angular.module</a:t>
            </a:r>
            <a:r>
              <a:rPr lang="en-US" altLang="zh-CN" dirty="0"/>
              <a:t>('</a:t>
            </a:r>
            <a:r>
              <a:rPr lang="en-US" altLang="zh-CN" dirty="0" err="1"/>
              <a:t>myApp</a:t>
            </a:r>
            <a:r>
              <a:rPr lang="en-US" altLang="zh-CN" dirty="0"/>
              <a:t>')</a:t>
            </a:r>
            <a:br>
              <a:rPr lang="en-US" altLang="zh-CN" dirty="0"/>
            </a:br>
            <a:r>
              <a:rPr lang="en-US" altLang="zh-CN" dirty="0"/>
              <a:t>.controller('</a:t>
            </a:r>
            <a:r>
              <a:rPr lang="en-US" altLang="zh-CN" dirty="0" err="1"/>
              <a:t>MyController</a:t>
            </a:r>
            <a:r>
              <a:rPr lang="en-US" altLang="zh-CN" dirty="0"/>
              <a:t>', ['$scope', 'greeter', function($scope, greeter) {</a:t>
            </a:r>
            <a:br>
              <a:rPr lang="en-US" altLang="zh-CN" dirty="0"/>
            </a:br>
            <a:r>
              <a:rPr lang="en-US" altLang="zh-CN" dirty="0"/>
              <a:t>}]); </a:t>
            </a:r>
          </a:p>
        </p:txBody>
      </p:sp>
      <p:sp>
        <p:nvSpPr>
          <p:cNvPr id="4" name="标题 1"/>
          <p:cNvSpPr>
            <a:spLocks noGrp="1"/>
          </p:cNvSpPr>
          <p:nvPr>
            <p:ph type="title"/>
          </p:nvPr>
        </p:nvSpPr>
        <p:spPr>
          <a:xfrm>
            <a:off x="798095" y="332873"/>
            <a:ext cx="9601200" cy="597568"/>
          </a:xfrm>
        </p:spPr>
        <p:txBody>
          <a:bodyPr/>
          <a:lstStyle/>
          <a:p>
            <a:r>
              <a:rPr lang="en-US" altLang="zh-CN" dirty="0"/>
              <a:t>6. </a:t>
            </a:r>
            <a:r>
              <a:rPr lang="zh-CN" altLang="en-US" dirty="0"/>
              <a:t>依赖注入</a:t>
            </a:r>
            <a:endParaRPr lang="zh-CN" dirty="0"/>
          </a:p>
        </p:txBody>
      </p:sp>
    </p:spTree>
    <p:extLst>
      <p:ext uri="{BB962C8B-B14F-4D97-AF65-F5344CB8AC3E}">
        <p14:creationId xmlns:p14="http://schemas.microsoft.com/office/powerpoint/2010/main" val="45347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095" y="1187116"/>
            <a:ext cx="10688052" cy="4989095"/>
          </a:xfrm>
        </p:spPr>
        <p:txBody>
          <a:bodyPr>
            <a:normAutofit/>
          </a:bodyPr>
          <a:lstStyle/>
          <a:p>
            <a:r>
              <a:rPr lang="zh-CN" altLang="en-US" dirty="0"/>
              <a:t>过滤器用来格式化需要展示给用户的数据。 </a:t>
            </a:r>
            <a:r>
              <a:rPr lang="en-US" altLang="zh-CN" dirty="0"/>
              <a:t>AngularJS</a:t>
            </a:r>
            <a:r>
              <a:rPr lang="zh-CN" altLang="en-US" dirty="0"/>
              <a:t>有很多实用的内置过滤器，同时也提</a:t>
            </a:r>
            <a:br>
              <a:rPr lang="zh-CN" altLang="en-US" dirty="0"/>
            </a:br>
            <a:r>
              <a:rPr lang="zh-CN" altLang="en-US" dirty="0"/>
              <a:t>供了方便的途径可以自己创建过滤器。 </a:t>
            </a:r>
            <a:endParaRPr lang="en-US" altLang="zh-CN" dirty="0"/>
          </a:p>
          <a:p>
            <a:r>
              <a:rPr lang="zh-CN" altLang="en-US" dirty="0"/>
              <a:t>在</a:t>
            </a:r>
            <a:r>
              <a:rPr lang="en-US" altLang="zh-CN" dirty="0"/>
              <a:t>HTML</a:t>
            </a:r>
            <a:r>
              <a:rPr lang="zh-CN" altLang="en-US" dirty="0"/>
              <a:t>中的模板绑定符号</a:t>
            </a:r>
            <a:r>
              <a:rPr lang="en-US" altLang="zh-CN" dirty="0"/>
              <a:t>{{ }}</a:t>
            </a:r>
            <a:r>
              <a:rPr lang="zh-CN" altLang="en-US" dirty="0"/>
              <a:t>内通过 </a:t>
            </a:r>
            <a:r>
              <a:rPr lang="en-US" altLang="zh-CN" dirty="0"/>
              <a:t>| </a:t>
            </a:r>
            <a:r>
              <a:rPr lang="zh-CN" altLang="en-US" dirty="0"/>
              <a:t>符号来调用过滤器。</a:t>
            </a:r>
            <a:br>
              <a:rPr lang="zh-CN" altLang="en-US" dirty="0"/>
            </a:br>
            <a:endParaRPr lang="en-US" altLang="zh-CN" dirty="0"/>
          </a:p>
          <a:p>
            <a:pPr marL="45720" indent="0">
              <a:buNone/>
            </a:pPr>
            <a:r>
              <a:rPr lang="zh-CN" altLang="en-US" dirty="0"/>
              <a:t>例如，假设我们希望将字符串转换成大写，可以对字符串中的每个字符都单独进行转换操作，也可以使用过滤器： </a:t>
            </a:r>
            <a:br>
              <a:rPr lang="zh-CN" altLang="en-US" dirty="0"/>
            </a:br>
            <a:r>
              <a:rPr lang="en-US" altLang="zh-CN" dirty="0"/>
              <a:t>{{ name | uppercase }} </a:t>
            </a:r>
          </a:p>
          <a:p>
            <a:pPr marL="45720" indent="0">
              <a:buNone/>
            </a:pPr>
            <a:r>
              <a:rPr lang="zh-CN" altLang="en-US" dirty="0"/>
              <a:t>在</a:t>
            </a:r>
            <a:r>
              <a:rPr lang="en-US" altLang="zh-CN" dirty="0"/>
              <a:t>JavaScript</a:t>
            </a:r>
            <a:r>
              <a:rPr lang="zh-CN" altLang="en-US" dirty="0"/>
              <a:t>代码中可以通过</a:t>
            </a:r>
            <a:r>
              <a:rPr lang="en-US" altLang="zh-CN" dirty="0"/>
              <a:t>$filter</a:t>
            </a:r>
            <a:r>
              <a:rPr lang="zh-CN" altLang="en-US" dirty="0"/>
              <a:t>来调用过滤器。例如，在</a:t>
            </a:r>
            <a:r>
              <a:rPr lang="en-US" altLang="zh-CN" dirty="0"/>
              <a:t>JavaScript</a:t>
            </a:r>
            <a:r>
              <a:rPr lang="zh-CN" altLang="en-US" dirty="0"/>
              <a:t>代码中使用</a:t>
            </a:r>
            <a:r>
              <a:rPr lang="en-US" altLang="zh-CN" dirty="0"/>
              <a:t>lowercase</a:t>
            </a:r>
            <a:br>
              <a:rPr lang="en-US" altLang="zh-CN" dirty="0"/>
            </a:br>
            <a:r>
              <a:rPr lang="zh-CN" altLang="en-US" dirty="0"/>
              <a:t>过滤器：</a:t>
            </a:r>
            <a:br>
              <a:rPr lang="zh-CN" altLang="en-US" dirty="0"/>
            </a:br>
            <a:r>
              <a:rPr lang="en-US" altLang="zh-CN" dirty="0" err="1"/>
              <a:t>app.controller</a:t>
            </a:r>
            <a:r>
              <a:rPr lang="en-US" altLang="zh-CN" dirty="0"/>
              <a:t>('</a:t>
            </a:r>
            <a:r>
              <a:rPr lang="en-US" altLang="zh-CN" dirty="0" err="1"/>
              <a:t>DemoController</a:t>
            </a:r>
            <a:r>
              <a:rPr lang="en-US" altLang="zh-CN" dirty="0"/>
              <a:t>', ['$scope', '$filter',</a:t>
            </a:r>
            <a:br>
              <a:rPr lang="en-US" altLang="zh-CN" dirty="0"/>
            </a:br>
            <a:r>
              <a:rPr lang="en-US" altLang="zh-CN" dirty="0"/>
              <a:t>     function($scope, $filter) {</a:t>
            </a:r>
            <a:br>
              <a:rPr lang="en-US" altLang="zh-CN" dirty="0"/>
            </a:br>
            <a:r>
              <a:rPr lang="en-US" altLang="zh-CN" dirty="0"/>
              <a:t>          $scope.name = $filter('lowercase')('Ari');</a:t>
            </a:r>
            <a:br>
              <a:rPr lang="en-US" altLang="zh-CN" dirty="0"/>
            </a:br>
            <a:r>
              <a:rPr lang="en-US" altLang="zh-CN" dirty="0"/>
              <a:t>}]); </a:t>
            </a:r>
          </a:p>
          <a:p>
            <a:pPr marL="45720" indent="0">
              <a:buNone/>
            </a:pPr>
            <a:r>
              <a:rPr lang="zh-CN" altLang="en-US" dirty="0"/>
              <a:t>可以用 </a:t>
            </a:r>
            <a:r>
              <a:rPr lang="en-US" altLang="zh-CN" dirty="0"/>
              <a:t>| </a:t>
            </a:r>
            <a:r>
              <a:rPr lang="zh-CN" altLang="en-US" dirty="0"/>
              <a:t>符号作为分割符来同时使用多个过滤器 </a:t>
            </a:r>
            <a:endParaRPr lang="en-US" altLang="zh-CN" dirty="0"/>
          </a:p>
        </p:txBody>
      </p:sp>
      <p:sp>
        <p:nvSpPr>
          <p:cNvPr id="4" name="标题 1"/>
          <p:cNvSpPr>
            <a:spLocks noGrp="1"/>
          </p:cNvSpPr>
          <p:nvPr>
            <p:ph type="title"/>
          </p:nvPr>
        </p:nvSpPr>
        <p:spPr>
          <a:xfrm>
            <a:off x="798095" y="332873"/>
            <a:ext cx="9601200" cy="597568"/>
          </a:xfrm>
        </p:spPr>
        <p:txBody>
          <a:bodyPr/>
          <a:lstStyle/>
          <a:p>
            <a:r>
              <a:rPr lang="en-US" altLang="zh-CN" dirty="0"/>
              <a:t>7. </a:t>
            </a:r>
            <a:r>
              <a:rPr lang="zh-CN" altLang="en-US" dirty="0"/>
              <a:t>过滤器</a:t>
            </a:r>
            <a:endParaRPr lang="zh-CN" dirty="0"/>
          </a:p>
        </p:txBody>
      </p:sp>
    </p:spTree>
    <p:extLst>
      <p:ext uri="{BB962C8B-B14F-4D97-AF65-F5344CB8AC3E}">
        <p14:creationId xmlns:p14="http://schemas.microsoft.com/office/powerpoint/2010/main" val="374449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extLst>
              <p:ext uri="{D42A27DB-BD31-4B8C-83A1-F6EECF244321}">
                <p14:modId xmlns:p14="http://schemas.microsoft.com/office/powerpoint/2010/main" val="1135032247"/>
              </p:ext>
            </p:extLst>
          </p:nvPr>
        </p:nvGraphicFramePr>
        <p:xfrm>
          <a:off x="1171073" y="1823525"/>
          <a:ext cx="6943725" cy="2369820"/>
        </p:xfrm>
        <a:graphic>
          <a:graphicData uri="http://schemas.openxmlformats.org/drawingml/2006/table">
            <a:tbl>
              <a:tblPr/>
              <a:tblGrid>
                <a:gridCol w="1314450">
                  <a:extLst>
                    <a:ext uri="{9D8B030D-6E8A-4147-A177-3AD203B41FA5}">
                      <a16:colId xmlns:a16="http://schemas.microsoft.com/office/drawing/2014/main" val="2884420191"/>
                    </a:ext>
                  </a:extLst>
                </a:gridCol>
                <a:gridCol w="5629275">
                  <a:extLst>
                    <a:ext uri="{9D8B030D-6E8A-4147-A177-3AD203B41FA5}">
                      <a16:colId xmlns:a16="http://schemas.microsoft.com/office/drawing/2014/main" val="26232542"/>
                    </a:ext>
                  </a:extLst>
                </a:gridCol>
              </a:tblGrid>
              <a:tr h="331470">
                <a:tc>
                  <a:txBody>
                    <a:bodyPr/>
                    <a:lstStyle/>
                    <a:p>
                      <a:pPr algn="l" fontAlgn="t"/>
                      <a:r>
                        <a:rPr lang="zh-CN" altLang="en-US" dirty="0">
                          <a:solidFill>
                            <a:srgbClr val="FFFFFF"/>
                          </a:solidFill>
                          <a:effectLst/>
                        </a:rPr>
                        <a:t>过滤器</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a:solidFill>
                            <a:srgbClr val="FFFFFF"/>
                          </a:solidFill>
                          <a:effectLst/>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2861267907"/>
                  </a:ext>
                </a:extLst>
              </a:tr>
              <a:tr h="407670">
                <a:tc>
                  <a:txBody>
                    <a:bodyPr/>
                    <a:lstStyle/>
                    <a:p>
                      <a:pPr fontAlgn="t"/>
                      <a:r>
                        <a:rPr lang="en-US">
                          <a:effectLst/>
                        </a:rPr>
                        <a:t>currency</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effectLst/>
                        </a:rPr>
                        <a:t>格式化数字为货币格式。</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183517597"/>
                  </a:ext>
                </a:extLst>
              </a:tr>
              <a:tr h="407670">
                <a:tc>
                  <a:txBody>
                    <a:bodyPr/>
                    <a:lstStyle/>
                    <a:p>
                      <a:pPr fontAlgn="t"/>
                      <a:r>
                        <a:rPr lang="en-US">
                          <a:effectLst/>
                        </a:rPr>
                        <a:t>filter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a:effectLst/>
                        </a:rPr>
                        <a:t>从数组项中选择一个子集。</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853837056"/>
                  </a:ext>
                </a:extLst>
              </a:tr>
              <a:tr h="407670">
                <a:tc>
                  <a:txBody>
                    <a:bodyPr/>
                    <a:lstStyle/>
                    <a:p>
                      <a:pPr fontAlgn="t"/>
                      <a:r>
                        <a:rPr lang="en-US">
                          <a:effectLst/>
                        </a:rPr>
                        <a:t>lowercase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effectLst/>
                        </a:rPr>
                        <a:t>格式化字符串为小写。</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967926928"/>
                  </a:ext>
                </a:extLst>
              </a:tr>
              <a:tr h="407670">
                <a:tc>
                  <a:txBody>
                    <a:bodyPr/>
                    <a:lstStyle/>
                    <a:p>
                      <a:pPr fontAlgn="t"/>
                      <a:r>
                        <a:rPr lang="en-US">
                          <a:effectLst/>
                        </a:rPr>
                        <a:t>orderBy</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a:effectLst/>
                        </a:rPr>
                        <a:t>根据某个表达式排列数组。</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4064835474"/>
                  </a:ext>
                </a:extLst>
              </a:tr>
              <a:tr h="407670">
                <a:tc>
                  <a:txBody>
                    <a:bodyPr/>
                    <a:lstStyle/>
                    <a:p>
                      <a:pPr fontAlgn="t"/>
                      <a:r>
                        <a:rPr lang="en-US" dirty="0">
                          <a:effectLst/>
                        </a:rPr>
                        <a:t>uppercase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dirty="0">
                          <a:effectLst/>
                        </a:rPr>
                        <a:t>格式化字符串为大写。</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4142993442"/>
                  </a:ext>
                </a:extLst>
              </a:tr>
            </a:tbl>
          </a:graphicData>
        </a:graphic>
      </p:graphicFrame>
      <p:sp>
        <p:nvSpPr>
          <p:cNvPr id="4" name="标题 1"/>
          <p:cNvSpPr>
            <a:spLocks noGrp="1"/>
          </p:cNvSpPr>
          <p:nvPr>
            <p:ph type="title"/>
          </p:nvPr>
        </p:nvSpPr>
        <p:spPr>
          <a:xfrm>
            <a:off x="798095" y="332873"/>
            <a:ext cx="9601200" cy="597568"/>
          </a:xfrm>
        </p:spPr>
        <p:txBody>
          <a:bodyPr/>
          <a:lstStyle/>
          <a:p>
            <a:r>
              <a:rPr lang="en-US" altLang="zh-CN" dirty="0"/>
              <a:t>7. </a:t>
            </a:r>
            <a:r>
              <a:rPr lang="zh-CN" altLang="en-US" dirty="0"/>
              <a:t>过滤器</a:t>
            </a:r>
            <a:endParaRPr lang="zh-CN" dirty="0"/>
          </a:p>
        </p:txBody>
      </p:sp>
      <p:sp>
        <p:nvSpPr>
          <p:cNvPr id="5" name="Rectangle 1"/>
          <p:cNvSpPr>
            <a:spLocks noChangeArrowheads="1"/>
          </p:cNvSpPr>
          <p:nvPr/>
        </p:nvSpPr>
        <p:spPr bwMode="auto">
          <a:xfrm>
            <a:off x="1171073" y="1176928"/>
            <a:ext cx="10527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Arial" panose="020B0604020202020204" pitchFamily="34" charset="0"/>
                <a:ea typeface="Microsoft Yahei" panose="020B0503020204020204" pitchFamily="34" charset="-122"/>
              </a:rPr>
              <a:t>AngularJS 过滤器可用于转换数据：</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671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7. </a:t>
            </a:r>
            <a:r>
              <a:rPr lang="zh-CN" altLang="en-US" dirty="0"/>
              <a:t>过滤器</a:t>
            </a:r>
            <a:endParaRPr lang="zh-CN" dirty="0"/>
          </a:p>
        </p:txBody>
      </p:sp>
      <p:sp>
        <p:nvSpPr>
          <p:cNvPr id="6" name="内容占位符 5"/>
          <p:cNvSpPr>
            <a:spLocks noGrp="1"/>
          </p:cNvSpPr>
          <p:nvPr>
            <p:ph idx="1"/>
          </p:nvPr>
        </p:nvSpPr>
        <p:spPr>
          <a:xfrm>
            <a:off x="958515" y="1138988"/>
            <a:ext cx="10431380" cy="5005137"/>
          </a:xfrm>
        </p:spPr>
        <p:txBody>
          <a:bodyPr>
            <a:normAutofit/>
          </a:bodyPr>
          <a:lstStyle/>
          <a:p>
            <a:r>
              <a:rPr lang="zh-CN" altLang="en-US" dirty="0"/>
              <a:t>自定义过滤器</a:t>
            </a:r>
            <a:endParaRPr lang="en-US" altLang="zh-CN" dirty="0"/>
          </a:p>
          <a:p>
            <a:pPr marL="45720" indent="0">
              <a:buNone/>
            </a:pPr>
            <a:r>
              <a:rPr lang="zh-CN" altLang="en-US" dirty="0"/>
              <a:t>过滤器本质上是一个会把我们输入的内容当作参数传入进去的函数。该过滤器可以在多个</a:t>
            </a:r>
            <a:r>
              <a:rPr lang="en-US" altLang="zh-CN" dirty="0"/>
              <a:t>controller</a:t>
            </a:r>
            <a:r>
              <a:rPr lang="zh-CN" altLang="en-US" dirty="0"/>
              <a:t>作用域下的模版中使用。</a:t>
            </a:r>
            <a:endParaRPr lang="en-US" altLang="zh-CN" dirty="0"/>
          </a:p>
          <a:p>
            <a:pPr marL="45720" indent="0">
              <a:buNone/>
            </a:pPr>
            <a:r>
              <a:rPr lang="en-US" altLang="zh-CN" dirty="0" err="1"/>
              <a:t>angular.module</a:t>
            </a:r>
            <a:r>
              <a:rPr lang="en-US" altLang="zh-CN" dirty="0"/>
              <a:t>(‘</a:t>
            </a:r>
            <a:r>
              <a:rPr lang="en-US" altLang="zh-CN" dirty="0" err="1"/>
              <a:t>myApp.filters</a:t>
            </a:r>
            <a:r>
              <a:rPr lang="en-US" altLang="zh-CN" dirty="0"/>
              <a:t>’, [])</a:t>
            </a:r>
            <a:br>
              <a:rPr lang="en-US" altLang="zh-CN" dirty="0"/>
            </a:br>
            <a:r>
              <a:rPr lang="en-US" altLang="zh-CN" dirty="0"/>
              <a:t>.filter(‘capitalize’, function() {</a:t>
            </a:r>
            <a:br>
              <a:rPr lang="en-US" altLang="zh-CN" dirty="0"/>
            </a:br>
            <a:r>
              <a:rPr lang="en-US" altLang="zh-CN" dirty="0"/>
              <a:t>     return function(input) {</a:t>
            </a:r>
            <a:br>
              <a:rPr lang="en-US" altLang="zh-CN" dirty="0"/>
            </a:br>
            <a:r>
              <a:rPr lang="en-US" altLang="zh-CN" dirty="0"/>
              <a:t>     // input</a:t>
            </a:r>
            <a:r>
              <a:rPr lang="zh-CN" altLang="en-US" dirty="0"/>
              <a:t>是我们传入的字符串</a:t>
            </a:r>
            <a:br>
              <a:rPr lang="zh-CN" altLang="en-US" dirty="0"/>
            </a:br>
            <a:r>
              <a:rPr lang="zh-CN" altLang="en-US" dirty="0"/>
              <a:t>     </a:t>
            </a:r>
            <a:r>
              <a:rPr lang="en-US" altLang="zh-CN" dirty="0"/>
              <a:t>if (input) {</a:t>
            </a:r>
            <a:br>
              <a:rPr lang="en-US" altLang="zh-CN" dirty="0"/>
            </a:br>
            <a:r>
              <a:rPr lang="en-US" altLang="zh-CN" dirty="0"/>
              <a:t>             return input[0].</a:t>
            </a:r>
            <a:r>
              <a:rPr lang="en-US" altLang="zh-CN" dirty="0" err="1"/>
              <a:t>toUpperCase</a:t>
            </a:r>
            <a:r>
              <a:rPr lang="en-US" altLang="zh-CN" dirty="0"/>
              <a:t>() + </a:t>
            </a:r>
            <a:r>
              <a:rPr lang="en-US" altLang="zh-CN" dirty="0" err="1"/>
              <a:t>input.slice</a:t>
            </a:r>
            <a:r>
              <a:rPr lang="en-US" altLang="zh-CN" dirty="0"/>
              <a:t>(1);</a:t>
            </a:r>
            <a:br>
              <a:rPr lang="en-US" altLang="zh-CN" dirty="0"/>
            </a:br>
            <a:r>
              <a:rPr lang="en-US" altLang="zh-CN" dirty="0"/>
              <a:t>     }</a:t>
            </a:r>
            <a:br>
              <a:rPr lang="en-US" altLang="zh-CN" dirty="0"/>
            </a:br>
            <a:r>
              <a:rPr lang="en-US" altLang="zh-CN" dirty="0"/>
              <a:t>}); </a:t>
            </a:r>
            <a:br>
              <a:rPr lang="en-US" altLang="zh-CN" dirty="0"/>
            </a:br>
            <a:r>
              <a:rPr lang="en-US" altLang="zh-CN" dirty="0"/>
              <a:t>{{ 'ginger loves dog treats' | capitalize }} </a:t>
            </a:r>
          </a:p>
          <a:p>
            <a:pPr marL="45720" indent="0">
              <a:buNone/>
            </a:pPr>
            <a:r>
              <a:rPr lang="en-US" altLang="zh-CN" i="1" dirty="0"/>
              <a:t>&lt;!-- Ginger loves dog treats --&gt;</a:t>
            </a:r>
            <a:br>
              <a:rPr lang="en-US" altLang="zh-CN" dirty="0"/>
            </a:br>
            <a:r>
              <a:rPr lang="zh-CN" altLang="en-US" dirty="0"/>
              <a:t> </a:t>
            </a:r>
          </a:p>
        </p:txBody>
      </p:sp>
    </p:spTree>
    <p:extLst>
      <p:ext uri="{BB962C8B-B14F-4D97-AF65-F5344CB8AC3E}">
        <p14:creationId xmlns:p14="http://schemas.microsoft.com/office/powerpoint/2010/main" val="47439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7. </a:t>
            </a:r>
            <a:r>
              <a:rPr lang="zh-CN" altLang="en-US" dirty="0"/>
              <a:t>过滤器</a:t>
            </a:r>
            <a:endParaRPr lang="zh-CN" dirty="0"/>
          </a:p>
        </p:txBody>
      </p:sp>
      <p:sp>
        <p:nvSpPr>
          <p:cNvPr id="6" name="内容占位符 5"/>
          <p:cNvSpPr>
            <a:spLocks noGrp="1"/>
          </p:cNvSpPr>
          <p:nvPr>
            <p:ph idx="1"/>
          </p:nvPr>
        </p:nvSpPr>
        <p:spPr>
          <a:xfrm>
            <a:off x="958515" y="1138988"/>
            <a:ext cx="10431380" cy="5005137"/>
          </a:xfrm>
        </p:spPr>
        <p:txBody>
          <a:bodyPr>
            <a:normAutofit fontScale="92500" lnSpcReduction="10000"/>
          </a:bodyPr>
          <a:lstStyle/>
          <a:p>
            <a:r>
              <a:rPr lang="zh-CN" altLang="en-US" sz="2200" dirty="0"/>
              <a:t>表单验证</a:t>
            </a:r>
            <a:endParaRPr lang="en-US" altLang="zh-CN" sz="2200" dirty="0"/>
          </a:p>
          <a:p>
            <a:pPr marL="45720" indent="0">
              <a:buNone/>
            </a:pPr>
            <a:r>
              <a:rPr lang="en-US" altLang="zh-CN" dirty="0"/>
              <a:t>AngularJS</a:t>
            </a:r>
            <a:r>
              <a:rPr lang="zh-CN" altLang="en-US" dirty="0"/>
              <a:t>提供了很多表单验证指令，首先要确保表单像下面的例子一样有一个</a:t>
            </a:r>
            <a:r>
              <a:rPr lang="en-US" altLang="zh-CN" dirty="0"/>
              <a:t>name</a:t>
            </a:r>
            <a:r>
              <a:rPr lang="zh-CN" altLang="en-US" dirty="0"/>
              <a:t>属性。如果想要屏蔽浏览器对表单的默认验证行为，可以在表单元素上添加</a:t>
            </a:r>
            <a:r>
              <a:rPr lang="en-US" altLang="zh-CN" dirty="0" err="1"/>
              <a:t>novalidate</a:t>
            </a:r>
            <a:r>
              <a:rPr lang="zh-CN" altLang="en-US" dirty="0"/>
              <a:t>标记。 </a:t>
            </a:r>
            <a:endParaRPr lang="en-US" altLang="zh-CN" dirty="0"/>
          </a:p>
          <a:p>
            <a:pPr marL="45720" indent="0">
              <a:buNone/>
            </a:pPr>
            <a:r>
              <a:rPr lang="en-US" altLang="zh-CN" dirty="0"/>
              <a:t>&lt;form name="form" </a:t>
            </a:r>
            <a:r>
              <a:rPr lang="en-US" altLang="zh-CN" dirty="0" err="1"/>
              <a:t>novalidate</a:t>
            </a:r>
            <a:r>
              <a:rPr lang="en-US" altLang="zh-CN" dirty="0"/>
              <a:t>&gt;</a:t>
            </a:r>
            <a:br>
              <a:rPr lang="en-US" altLang="zh-CN" dirty="0"/>
            </a:br>
            <a:r>
              <a:rPr lang="en-US" altLang="zh-CN" dirty="0"/>
              <a:t>     &lt;label name="email"&gt;Your email&lt;/label&gt;</a:t>
            </a:r>
            <a:br>
              <a:rPr lang="en-US" altLang="zh-CN" dirty="0"/>
            </a:br>
            <a:r>
              <a:rPr lang="en-US" altLang="zh-CN" dirty="0"/>
              <a:t>     &lt;input type="email“ name="email“ ng-model="email" placeholder="Email Address" /&gt;</a:t>
            </a:r>
            <a:br>
              <a:rPr lang="en-US" altLang="zh-CN" dirty="0"/>
            </a:br>
            <a:r>
              <a:rPr lang="en-US" altLang="zh-CN" dirty="0"/>
              <a:t>&lt;/form&gt; </a:t>
            </a:r>
          </a:p>
          <a:p>
            <a:pPr marL="45720" indent="0">
              <a:buNone/>
            </a:pPr>
            <a:endParaRPr lang="en-US" altLang="zh-CN" dirty="0"/>
          </a:p>
          <a:p>
            <a:pPr marL="45720" indent="0">
              <a:buNone/>
            </a:pPr>
            <a:r>
              <a:rPr lang="zh-CN" altLang="en-US" dirty="0"/>
              <a:t>常用验证选项：</a:t>
            </a:r>
            <a:endParaRPr lang="en-US" altLang="zh-CN" dirty="0"/>
          </a:p>
          <a:p>
            <a:pPr marL="45720" indent="0">
              <a:buNone/>
            </a:pPr>
            <a:r>
              <a:rPr lang="en-US" altLang="zh-CN" dirty="0"/>
              <a:t>Required</a:t>
            </a:r>
          </a:p>
          <a:p>
            <a:pPr marL="45720" indent="0">
              <a:buNone/>
            </a:pPr>
            <a:r>
              <a:rPr lang="en-US" altLang="zh-CN" dirty="0"/>
              <a:t>Ng-</a:t>
            </a:r>
            <a:r>
              <a:rPr lang="en-US" altLang="zh-CN" dirty="0" err="1"/>
              <a:t>minlength</a:t>
            </a:r>
            <a:endParaRPr lang="en-US" altLang="zh-CN" dirty="0"/>
          </a:p>
          <a:p>
            <a:pPr marL="45720" indent="0">
              <a:buNone/>
            </a:pPr>
            <a:r>
              <a:rPr lang="en-US" altLang="zh-CN" dirty="0"/>
              <a:t>Ng-</a:t>
            </a:r>
            <a:r>
              <a:rPr lang="en-US" altLang="zh-CN" dirty="0" err="1"/>
              <a:t>maxlength</a:t>
            </a:r>
            <a:endParaRPr lang="en-US" altLang="zh-CN" dirty="0"/>
          </a:p>
          <a:p>
            <a:pPr marL="45720" indent="0">
              <a:buNone/>
            </a:pPr>
            <a:r>
              <a:rPr lang="en-US" altLang="zh-CN" dirty="0"/>
              <a:t>Ng-pattern</a:t>
            </a:r>
          </a:p>
        </p:txBody>
      </p:sp>
    </p:spTree>
    <p:extLst>
      <p:ext uri="{BB962C8B-B14F-4D97-AF65-F5344CB8AC3E}">
        <p14:creationId xmlns:p14="http://schemas.microsoft.com/office/powerpoint/2010/main" val="423437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2052" y="268705"/>
            <a:ext cx="9601200" cy="581526"/>
          </a:xfrm>
        </p:spPr>
        <p:txBody>
          <a:bodyPr/>
          <a:lstStyle/>
          <a:p>
            <a:r>
              <a:rPr lang="en-US" altLang="zh-CN" dirty="0"/>
              <a:t>1. </a:t>
            </a:r>
            <a:r>
              <a:rPr lang="zh-CN" altLang="en-US" dirty="0"/>
              <a:t>简介</a:t>
            </a:r>
            <a:endParaRPr lang="zh-CN" dirty="0"/>
          </a:p>
        </p:txBody>
      </p:sp>
      <p:sp>
        <p:nvSpPr>
          <p:cNvPr id="3" name="内容占位符 2"/>
          <p:cNvSpPr>
            <a:spLocks noGrp="1"/>
          </p:cNvSpPr>
          <p:nvPr>
            <p:ph idx="1"/>
          </p:nvPr>
        </p:nvSpPr>
        <p:spPr>
          <a:xfrm>
            <a:off x="782052" y="1042735"/>
            <a:ext cx="9601200" cy="4652211"/>
          </a:xfrm>
        </p:spPr>
        <p:txBody>
          <a:bodyPr>
            <a:normAutofit/>
          </a:bodyPr>
          <a:lstStyle/>
          <a:p>
            <a:pPr marL="45720" indent="0">
              <a:buNone/>
            </a:pPr>
            <a:r>
              <a:rPr lang="en-US" altLang="zh-CN" dirty="0"/>
              <a:t>AngularJS</a:t>
            </a:r>
            <a:r>
              <a:rPr lang="zh-CN" altLang="en-US" dirty="0"/>
              <a:t>主要用于构建单页面</a:t>
            </a:r>
            <a:r>
              <a:rPr lang="en-US" altLang="zh-CN" dirty="0"/>
              <a:t>Web</a:t>
            </a:r>
            <a:r>
              <a:rPr lang="zh-CN" altLang="en-US" dirty="0"/>
              <a:t>应用。它通过增加开发人员和常见</a:t>
            </a:r>
            <a:r>
              <a:rPr lang="en-US" altLang="zh-CN" dirty="0"/>
              <a:t>Web</a:t>
            </a:r>
            <a:r>
              <a:rPr lang="zh-CN" altLang="en-US" dirty="0"/>
              <a:t>应用开发任务之间的抽象级别，使构建交互式的现代</a:t>
            </a:r>
            <a:r>
              <a:rPr lang="en-US" altLang="zh-CN" dirty="0"/>
              <a:t>Web</a:t>
            </a:r>
            <a:r>
              <a:rPr lang="zh-CN" altLang="en-US" dirty="0"/>
              <a:t>应用变得更加简单。它提供了开发</a:t>
            </a:r>
            <a:br>
              <a:rPr lang="zh-CN" altLang="en-US" dirty="0"/>
            </a:br>
            <a:r>
              <a:rPr lang="zh-CN" altLang="en-US" dirty="0"/>
              <a:t>者在现代</a:t>
            </a:r>
            <a:r>
              <a:rPr lang="en-US" altLang="zh-CN" dirty="0"/>
              <a:t>Web</a:t>
            </a:r>
            <a:r>
              <a:rPr lang="zh-CN" altLang="en-US" dirty="0"/>
              <a:t>应用中经常要用到的一系列高级功能，例如： </a:t>
            </a:r>
            <a:br>
              <a:rPr lang="zh-CN" altLang="en-US" dirty="0"/>
            </a:br>
            <a:r>
              <a:rPr lang="zh-CN" altLang="en-US" dirty="0"/>
              <a:t> </a:t>
            </a:r>
            <a:endParaRPr lang="en-US" altLang="zh-CN" dirty="0"/>
          </a:p>
          <a:p>
            <a:r>
              <a:rPr lang="zh-CN" altLang="en-US" dirty="0"/>
              <a:t>解耦应用逻辑、数据模型和视图；</a:t>
            </a:r>
            <a:endParaRPr lang="en-US" altLang="zh-CN" dirty="0"/>
          </a:p>
          <a:p>
            <a:r>
              <a:rPr lang="en-US" altLang="zh-CN" dirty="0"/>
              <a:t>Ajax</a:t>
            </a:r>
            <a:r>
              <a:rPr lang="zh-CN" altLang="en-US" dirty="0"/>
              <a:t>服务；</a:t>
            </a:r>
            <a:endParaRPr lang="en-US" altLang="zh-CN" b="1" dirty="0"/>
          </a:p>
          <a:p>
            <a:r>
              <a:rPr lang="zh-CN" altLang="en-US" dirty="0"/>
              <a:t>依赖注入；</a:t>
            </a:r>
            <a:endParaRPr lang="en-US" altLang="zh-CN" dirty="0"/>
          </a:p>
          <a:p>
            <a:r>
              <a:rPr lang="zh-CN" altLang="en-US" dirty="0"/>
              <a:t>浏览历史（使书签和前进、后退按钮能够像在普通</a:t>
            </a:r>
            <a:r>
              <a:rPr lang="en-US" altLang="zh-CN" dirty="0"/>
              <a:t>Web</a:t>
            </a:r>
            <a:r>
              <a:rPr lang="zh-CN" altLang="en-US" dirty="0"/>
              <a:t>应用中一样工作）；</a:t>
            </a:r>
            <a:endParaRPr lang="en-US" altLang="zh-CN" dirty="0"/>
          </a:p>
          <a:p>
            <a:r>
              <a:rPr lang="zh-CN" altLang="en-US" dirty="0"/>
              <a:t>测试；</a:t>
            </a:r>
            <a:endParaRPr lang="en-US" altLang="zh-CN" dirty="0"/>
          </a:p>
          <a:p>
            <a:r>
              <a:rPr lang="zh-CN" altLang="en-US" dirty="0"/>
              <a:t>更多功能 </a:t>
            </a:r>
            <a:br>
              <a:rPr lang="zh-CN" altLang="en-US" dirty="0"/>
            </a:br>
            <a:endParaRPr lang="zh-CN" altLang="en-US" dirty="0"/>
          </a:p>
        </p:txBody>
      </p:sp>
    </p:spTree>
    <p:extLst>
      <p:ext uri="{BB962C8B-B14F-4D97-AF65-F5344CB8AC3E}">
        <p14:creationId xmlns:p14="http://schemas.microsoft.com/office/powerpoint/2010/main" val="57992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8. </a:t>
            </a:r>
            <a:r>
              <a:rPr lang="zh-CN" altLang="en-US" dirty="0"/>
              <a:t>表单</a:t>
            </a:r>
            <a:endParaRPr lang="zh-CN" dirty="0"/>
          </a:p>
        </p:txBody>
      </p:sp>
      <p:sp>
        <p:nvSpPr>
          <p:cNvPr id="6" name="内容占位符 5"/>
          <p:cNvSpPr>
            <a:spLocks noGrp="1"/>
          </p:cNvSpPr>
          <p:nvPr>
            <p:ph idx="1"/>
          </p:nvPr>
        </p:nvSpPr>
        <p:spPr>
          <a:xfrm>
            <a:off x="958515" y="1138988"/>
            <a:ext cx="10431380" cy="5005137"/>
          </a:xfrm>
        </p:spPr>
        <p:txBody>
          <a:bodyPr>
            <a:normAutofit fontScale="85000" lnSpcReduction="20000"/>
          </a:bodyPr>
          <a:lstStyle/>
          <a:p>
            <a:pPr marL="45720" indent="0">
              <a:buNone/>
            </a:pPr>
            <a:r>
              <a:rPr lang="zh-CN" altLang="en-US" dirty="0"/>
              <a:t>常用的表单验证指令：</a:t>
            </a:r>
            <a:endParaRPr lang="en-US" altLang="zh-CN" dirty="0"/>
          </a:p>
          <a:p>
            <a:r>
              <a:rPr lang="en-US" altLang="zh-CN" dirty="0"/>
              <a:t>required</a:t>
            </a:r>
          </a:p>
          <a:p>
            <a:r>
              <a:rPr lang="en-US" altLang="zh-CN" dirty="0"/>
              <a:t>ng-</a:t>
            </a:r>
            <a:r>
              <a:rPr lang="en-US" altLang="zh-CN" dirty="0" err="1"/>
              <a:t>minlength</a:t>
            </a:r>
            <a:endParaRPr lang="en-US" altLang="zh-CN" dirty="0"/>
          </a:p>
          <a:p>
            <a:r>
              <a:rPr lang="en-US" altLang="zh-CN" dirty="0"/>
              <a:t>ng-</a:t>
            </a:r>
            <a:r>
              <a:rPr lang="en-US" altLang="zh-CN" dirty="0" err="1"/>
              <a:t>maxlength</a:t>
            </a:r>
            <a:endParaRPr lang="en-US" altLang="zh-CN" dirty="0"/>
          </a:p>
          <a:p>
            <a:r>
              <a:rPr lang="en-US" altLang="zh-CN" dirty="0"/>
              <a:t>ng-pattern</a:t>
            </a:r>
            <a:r>
              <a:rPr lang="zh-CN" altLang="en-US" dirty="0"/>
              <a:t>：确保输入能够匹配指定的正则表达式</a:t>
            </a:r>
            <a:endParaRPr lang="en-US" altLang="zh-CN" dirty="0"/>
          </a:p>
          <a:p>
            <a:r>
              <a:rPr lang="en-US" altLang="zh-CN" dirty="0"/>
              <a:t>formName.</a:t>
            </a:r>
            <a:r>
              <a:rPr lang="en-US" altLang="zh-CN" dirty="0" err="1"/>
              <a:t>inputFieldName</a:t>
            </a:r>
            <a:r>
              <a:rPr lang="en-US" altLang="zh-CN" dirty="0"/>
              <a:t>.$pristine</a:t>
            </a:r>
          </a:p>
          <a:p>
            <a:pPr marL="365760" lvl="1" indent="0">
              <a:buNone/>
            </a:pPr>
            <a:r>
              <a:rPr lang="zh-CN" altLang="en-US" dirty="0"/>
              <a:t>布尔值属性，表示用户是否修改了表单。如果为</a:t>
            </a:r>
            <a:r>
              <a:rPr lang="en-US" altLang="zh-CN" dirty="0" err="1"/>
              <a:t>ture</a:t>
            </a:r>
            <a:r>
              <a:rPr lang="zh-CN" altLang="en-US" dirty="0"/>
              <a:t>，表示没有修改过；</a:t>
            </a:r>
            <a:r>
              <a:rPr lang="en-US" altLang="zh-CN" dirty="0"/>
              <a:t>false</a:t>
            </a:r>
            <a:r>
              <a:rPr lang="zh-CN" altLang="en-US" dirty="0"/>
              <a:t>表示修改过</a:t>
            </a:r>
            <a:endParaRPr lang="en-US" altLang="zh-CN" dirty="0"/>
          </a:p>
          <a:p>
            <a:r>
              <a:rPr lang="en-US" altLang="zh-CN" dirty="0"/>
              <a:t>formName.</a:t>
            </a:r>
            <a:r>
              <a:rPr lang="en-US" altLang="zh-CN" dirty="0" err="1"/>
              <a:t>inputFieldName</a:t>
            </a:r>
            <a:r>
              <a:rPr lang="en-US" altLang="zh-CN" dirty="0"/>
              <a:t>.$dirty</a:t>
            </a:r>
          </a:p>
          <a:p>
            <a:pPr marL="365760" lvl="1" indent="0">
              <a:buNone/>
            </a:pPr>
            <a:r>
              <a:rPr lang="zh-CN" altLang="en-US" dirty="0"/>
              <a:t>布尔型属性，当且仅当用户实际已经修改的表单。不管表单是否通过验证</a:t>
            </a:r>
            <a:endParaRPr lang="en-US" altLang="zh-CN" dirty="0"/>
          </a:p>
          <a:p>
            <a:r>
              <a:rPr lang="en-US" altLang="zh-CN" dirty="0"/>
              <a:t>formName.</a:t>
            </a:r>
            <a:r>
              <a:rPr lang="en-US" altLang="zh-CN" dirty="0" err="1"/>
              <a:t>inputFieldName</a:t>
            </a:r>
            <a:r>
              <a:rPr lang="en-US" altLang="zh-CN" dirty="0"/>
              <a:t>.$valid</a:t>
            </a:r>
          </a:p>
          <a:p>
            <a:pPr marL="365760" lvl="1" indent="0">
              <a:buNone/>
            </a:pPr>
            <a:r>
              <a:rPr lang="zh-CN" altLang="en-US" dirty="0"/>
              <a:t>布尔型属性，它指示表单是否通过验证。如果表单当前通过验证，他将为</a:t>
            </a:r>
            <a:r>
              <a:rPr lang="en-US" altLang="zh-CN" dirty="0"/>
              <a:t>true</a:t>
            </a:r>
          </a:p>
          <a:p>
            <a:r>
              <a:rPr lang="en-US" altLang="zh-CN" dirty="0"/>
              <a:t>formName.</a:t>
            </a:r>
            <a:r>
              <a:rPr lang="en-US" altLang="zh-CN" dirty="0" err="1"/>
              <a:t>inputFieldName</a:t>
            </a:r>
            <a:r>
              <a:rPr lang="en-US" altLang="zh-CN" dirty="0"/>
              <a:t>.$invalid</a:t>
            </a:r>
          </a:p>
          <a:p>
            <a:r>
              <a:rPr lang="en-US" altLang="zh-CN" dirty="0"/>
              <a:t>formName.</a:t>
            </a:r>
            <a:r>
              <a:rPr lang="en-US" altLang="zh-CN" dirty="0" err="1"/>
              <a:t>inputFieldName</a:t>
            </a:r>
            <a:r>
              <a:rPr lang="en-US" altLang="zh-CN" dirty="0"/>
              <a:t>.$error</a:t>
            </a:r>
          </a:p>
          <a:p>
            <a:pPr marL="45720" indent="0">
              <a:buNone/>
            </a:pPr>
            <a:endParaRPr lang="en-US" altLang="zh-CN" dirty="0"/>
          </a:p>
          <a:p>
            <a:pPr marL="45720" indent="0">
              <a:buNone/>
            </a:pPr>
            <a:endParaRPr lang="en-US" altLang="zh-CN" dirty="0"/>
          </a:p>
          <a:p>
            <a:pPr marL="45720" indent="0">
              <a:buNone/>
            </a:pPr>
            <a:endParaRPr lang="en-US" altLang="zh-CN" dirty="0"/>
          </a:p>
        </p:txBody>
      </p:sp>
    </p:spTree>
    <p:extLst>
      <p:ext uri="{BB962C8B-B14F-4D97-AF65-F5344CB8AC3E}">
        <p14:creationId xmlns:p14="http://schemas.microsoft.com/office/powerpoint/2010/main" val="265902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8. </a:t>
            </a:r>
            <a:r>
              <a:rPr lang="zh-CN" altLang="en-US" dirty="0"/>
              <a:t>表单</a:t>
            </a:r>
            <a:endParaRPr lang="zh-CN" dirty="0"/>
          </a:p>
        </p:txBody>
      </p:sp>
      <p:sp>
        <p:nvSpPr>
          <p:cNvPr id="6" name="内容占位符 5"/>
          <p:cNvSpPr>
            <a:spLocks noGrp="1"/>
          </p:cNvSpPr>
          <p:nvPr>
            <p:ph idx="1"/>
          </p:nvPr>
        </p:nvSpPr>
        <p:spPr>
          <a:xfrm>
            <a:off x="958515" y="1138988"/>
            <a:ext cx="10431380" cy="5005137"/>
          </a:xfrm>
        </p:spPr>
        <p:txBody>
          <a:bodyPr>
            <a:normAutofit/>
          </a:bodyPr>
          <a:lstStyle/>
          <a:p>
            <a:pPr marL="45720" indent="0">
              <a:buNone/>
            </a:pPr>
            <a:r>
              <a:rPr lang="zh-CN" altLang="en-US" dirty="0"/>
              <a:t>表单提交：</a:t>
            </a:r>
            <a:endParaRPr lang="en-US" altLang="zh-CN" dirty="0"/>
          </a:p>
          <a:p>
            <a:pPr marL="45720" indent="0">
              <a:buNone/>
            </a:pPr>
            <a:endParaRPr lang="en-US" altLang="zh-CN" dirty="0"/>
          </a:p>
          <a:p>
            <a:pPr marL="45720" indent="0">
              <a:buNone/>
            </a:pPr>
            <a:endParaRPr lang="en-US" altLang="zh-CN" dirty="0"/>
          </a:p>
          <a:p>
            <a:pPr marL="45720" indent="0">
              <a:buNone/>
            </a:pPr>
            <a:endParaRPr lang="en-US" altLang="zh-CN" dirty="0"/>
          </a:p>
        </p:txBody>
      </p:sp>
      <p:sp>
        <p:nvSpPr>
          <p:cNvPr id="2" name="Rectangle 1"/>
          <p:cNvSpPr>
            <a:spLocks noChangeArrowheads="1"/>
          </p:cNvSpPr>
          <p:nvPr/>
        </p:nvSpPr>
        <p:spPr bwMode="auto">
          <a:xfrm>
            <a:off x="1056773" y="1541293"/>
            <a:ext cx="10234863" cy="2893100"/>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body </a:t>
            </a:r>
            <a:r>
              <a:rPr kumimoji="0" lang="zh-CN" altLang="zh-CN" sz="1400" b="0" i="0" u="none" strike="noStrike" cap="none" normalizeH="0" baseline="0" dirty="0">
                <a:ln>
                  <a:noFill/>
                </a:ln>
                <a:solidFill>
                  <a:srgbClr val="FFCB6B"/>
                </a:solidFill>
                <a:effectLst/>
                <a:latin typeface="Consolas" panose="020B0609020204030204" pitchFamily="49" charset="0"/>
              </a:rPr>
              <a:t>ng-app=</a:t>
            </a:r>
            <a:r>
              <a:rPr kumimoji="0" lang="zh-CN" altLang="zh-CN" sz="1400" b="0" i="0" u="none" strike="noStrike" cap="none" normalizeH="0" baseline="0" dirty="0">
                <a:ln>
                  <a:noFill/>
                </a:ln>
                <a:solidFill>
                  <a:srgbClr val="C3E887"/>
                </a:solidFill>
                <a:effectLst/>
                <a:latin typeface="Consolas" panose="020B0609020204030204" pitchFamily="49" charset="0"/>
              </a:rPr>
              <a:t>"myApp"</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div </a:t>
            </a:r>
            <a:r>
              <a:rPr kumimoji="0" lang="zh-CN" altLang="zh-CN" sz="1400" b="0" i="0" u="none" strike="noStrike" cap="none" normalizeH="0" baseline="0" dirty="0">
                <a:ln>
                  <a:noFill/>
                </a:ln>
                <a:solidFill>
                  <a:srgbClr val="FFCB6B"/>
                </a:solidFill>
                <a:effectLst/>
                <a:latin typeface="Consolas" panose="020B0609020204030204" pitchFamily="49" charset="0"/>
              </a:rPr>
              <a:t>ng-controller=</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FFCB6B"/>
                </a:solidFill>
                <a:effectLst/>
                <a:latin typeface="Consolas" panose="020B0609020204030204" pitchFamily="49" charset="0"/>
              </a:rPr>
              <a:t>myCtrl</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&lt;</a:t>
            </a:r>
            <a:r>
              <a:rPr kumimoji="0" lang="zh-CN" altLang="zh-CN" sz="1400" b="0" i="0" u="none" strike="noStrike" cap="none" normalizeH="0" baseline="0" dirty="0">
                <a:ln>
                  <a:noFill/>
                </a:ln>
                <a:solidFill>
                  <a:srgbClr val="FF5370"/>
                </a:solidFill>
                <a:effectLst/>
                <a:latin typeface="Consolas" panose="020B0609020204030204" pitchFamily="49" charset="0"/>
              </a:rPr>
              <a:t>form</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宋体" panose="02010600030101010101" pitchFamily="2" charset="-122"/>
                <a:ea typeface="宋体" panose="02010600030101010101" pitchFamily="2" charset="-122"/>
              </a:rPr>
              <a:t>手机：</a:t>
            </a: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input </a:t>
            </a:r>
            <a:r>
              <a:rPr kumimoji="0" lang="zh-CN" altLang="zh-CN" sz="1400" b="0" i="0" u="none" strike="noStrike" cap="none" normalizeH="0" baseline="0" dirty="0">
                <a:ln>
                  <a:noFill/>
                </a:ln>
                <a:solidFill>
                  <a:srgbClr val="FFCB6B"/>
                </a:solidFill>
                <a:effectLst/>
                <a:latin typeface="Consolas" panose="020B0609020204030204" pitchFamily="49" charset="0"/>
              </a:rPr>
              <a:t>type=</a:t>
            </a:r>
            <a:r>
              <a:rPr kumimoji="0" lang="zh-CN" altLang="zh-CN" sz="1400" b="0" i="0" u="none" strike="noStrike" cap="none" normalizeH="0" baseline="0" dirty="0">
                <a:ln>
                  <a:noFill/>
                </a:ln>
                <a:solidFill>
                  <a:srgbClr val="C3E887"/>
                </a:solidFill>
                <a:effectLst/>
                <a:latin typeface="Consolas" panose="020B0609020204030204" pitchFamily="49" charset="0"/>
              </a:rPr>
              <a:t>"number" </a:t>
            </a:r>
            <a:r>
              <a:rPr kumimoji="0" lang="zh-CN" altLang="zh-CN" sz="1400" b="0" i="0" u="none" strike="noStrike" cap="none" normalizeH="0" baseline="0" dirty="0">
                <a:ln>
                  <a:noFill/>
                </a:ln>
                <a:solidFill>
                  <a:srgbClr val="FFCB6B"/>
                </a:solidFill>
                <a:effectLst/>
                <a:latin typeface="Consolas" panose="020B0609020204030204" pitchFamily="49" charset="0"/>
              </a:rPr>
              <a:t>placeholder=</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宋体" panose="02010600030101010101" pitchFamily="2" charset="-122"/>
                <a:ea typeface="宋体" panose="02010600030101010101" pitchFamily="2" charset="-122"/>
              </a:rPr>
              <a:t>请输入手机号</a:t>
            </a: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FFCB6B"/>
                </a:solidFill>
                <a:effectLst/>
                <a:latin typeface="Consolas" panose="020B0609020204030204" pitchFamily="49" charset="0"/>
              </a:rPr>
              <a:t>name=</a:t>
            </a:r>
            <a:r>
              <a:rPr kumimoji="0" lang="zh-CN" altLang="zh-CN" sz="1400" b="0" i="0" u="none" strike="noStrike" cap="none" normalizeH="0" baseline="0" dirty="0">
                <a:ln>
                  <a:noFill/>
                </a:ln>
                <a:solidFill>
                  <a:srgbClr val="C3E887"/>
                </a:solidFill>
                <a:effectLst/>
                <a:latin typeface="Consolas" panose="020B0609020204030204" pitchFamily="49" charset="0"/>
              </a:rPr>
              <a:t>"phone" </a:t>
            </a:r>
            <a:r>
              <a:rPr kumimoji="0" lang="zh-CN" altLang="zh-CN" sz="1400" b="0" i="0" u="none" strike="noStrike" cap="none" normalizeH="0" baseline="0" dirty="0">
                <a:ln>
                  <a:noFill/>
                </a:ln>
                <a:solidFill>
                  <a:srgbClr val="FFCB6B"/>
                </a:solidFill>
                <a:effectLst/>
                <a:latin typeface="Consolas" panose="020B0609020204030204" pitchFamily="49" charset="0"/>
              </a:rPr>
              <a:t>ng-model=</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en-US" altLang="zh-CN" sz="1400" b="0" i="0" u="none" strike="noStrike" cap="none" normalizeH="0" baseline="0" dirty="0">
                <a:ln>
                  <a:noFill/>
                </a:ln>
                <a:solidFill>
                  <a:srgbClr val="C3E887"/>
                </a:solidFill>
                <a:effectLst/>
                <a:latin typeface="Consolas" panose="020B0609020204030204" pitchFamily="49" charset="0"/>
              </a:rPr>
              <a:t>formData</a:t>
            </a:r>
            <a:r>
              <a:rPr kumimoji="0" lang="zh-CN" altLang="zh-CN" sz="1400" b="0" i="0" u="none" strike="noStrike" cap="none" normalizeH="0" baseline="0" dirty="0">
                <a:ln>
                  <a:noFill/>
                </a:ln>
                <a:solidFill>
                  <a:srgbClr val="C3E887"/>
                </a:solidFill>
                <a:effectLst/>
                <a:latin typeface="Consolas" panose="020B0609020204030204" pitchFamily="49" charset="0"/>
              </a:rPr>
              <a:t>.phone"</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宋体" panose="02010600030101010101" pitchFamily="2" charset="-122"/>
                <a:ea typeface="宋体" panose="02010600030101010101" pitchFamily="2" charset="-122"/>
              </a:rPr>
              <a:t>邮箱：</a:t>
            </a: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input </a:t>
            </a:r>
            <a:r>
              <a:rPr kumimoji="0" lang="zh-CN" altLang="zh-CN" sz="1400" b="0" i="0" u="none" strike="noStrike" cap="none" normalizeH="0" baseline="0" dirty="0">
                <a:ln>
                  <a:noFill/>
                </a:ln>
                <a:solidFill>
                  <a:srgbClr val="FFCB6B"/>
                </a:solidFill>
                <a:effectLst/>
                <a:latin typeface="Consolas" panose="020B0609020204030204" pitchFamily="49" charset="0"/>
              </a:rPr>
              <a:t>type=</a:t>
            </a:r>
            <a:r>
              <a:rPr kumimoji="0" lang="zh-CN" altLang="zh-CN" sz="1400" b="0" i="0" u="none" strike="noStrike" cap="none" normalizeH="0" baseline="0" dirty="0">
                <a:ln>
                  <a:noFill/>
                </a:ln>
                <a:solidFill>
                  <a:srgbClr val="C3E887"/>
                </a:solidFill>
                <a:effectLst/>
                <a:latin typeface="Consolas" panose="020B0609020204030204" pitchFamily="49" charset="0"/>
              </a:rPr>
              <a:t>"email" </a:t>
            </a:r>
            <a:r>
              <a:rPr kumimoji="0" lang="zh-CN" altLang="zh-CN" sz="1400" b="0" i="0" u="none" strike="noStrike" cap="none" normalizeH="0" baseline="0" dirty="0">
                <a:ln>
                  <a:noFill/>
                </a:ln>
                <a:solidFill>
                  <a:srgbClr val="FFCB6B"/>
                </a:solidFill>
                <a:effectLst/>
                <a:latin typeface="Consolas" panose="020B0609020204030204" pitchFamily="49" charset="0"/>
              </a:rPr>
              <a:t>placeholder=</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宋体" panose="02010600030101010101" pitchFamily="2" charset="-122"/>
                <a:ea typeface="宋体" panose="02010600030101010101" pitchFamily="2" charset="-122"/>
              </a:rPr>
              <a:t>请输入邮箱地址</a:t>
            </a: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FFCB6B"/>
                </a:solidFill>
                <a:effectLst/>
                <a:latin typeface="Consolas" panose="020B0609020204030204" pitchFamily="49" charset="0"/>
              </a:rPr>
              <a:t>name=</a:t>
            </a:r>
            <a:r>
              <a:rPr kumimoji="0" lang="zh-CN" altLang="zh-CN" sz="1400" b="0" i="0" u="none" strike="noStrike" cap="none" normalizeH="0" baseline="0" dirty="0">
                <a:ln>
                  <a:noFill/>
                </a:ln>
                <a:solidFill>
                  <a:srgbClr val="C3E887"/>
                </a:solidFill>
                <a:effectLst/>
                <a:latin typeface="Consolas" panose="020B0609020204030204" pitchFamily="49" charset="0"/>
              </a:rPr>
              <a:t>"email" </a:t>
            </a:r>
            <a:r>
              <a:rPr kumimoji="0" lang="zh-CN" altLang="zh-CN" sz="1400" b="0" i="0" u="none" strike="noStrike" cap="none" normalizeH="0" baseline="0" dirty="0">
                <a:ln>
                  <a:noFill/>
                </a:ln>
                <a:solidFill>
                  <a:srgbClr val="FFCB6B"/>
                </a:solidFill>
                <a:effectLst/>
                <a:latin typeface="Consolas" panose="020B0609020204030204" pitchFamily="49" charset="0"/>
              </a:rPr>
              <a:t>ng-model=</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en-US" altLang="zh-CN" sz="1400" b="0" i="0" u="none" strike="noStrike" cap="none" normalizeH="0" baseline="0" dirty="0">
                <a:ln>
                  <a:noFill/>
                </a:ln>
                <a:solidFill>
                  <a:srgbClr val="C3E887"/>
                </a:solidFill>
                <a:effectLst/>
                <a:latin typeface="Consolas" panose="020B0609020204030204" pitchFamily="49" charset="0"/>
              </a:rPr>
              <a:t>formData</a:t>
            </a:r>
            <a:r>
              <a:rPr kumimoji="0" lang="zh-CN" altLang="zh-CN" sz="1400" b="0" i="0" u="none" strike="noStrike" cap="none" normalizeH="0" baseline="0" dirty="0">
                <a:ln>
                  <a:noFill/>
                </a:ln>
                <a:solidFill>
                  <a:srgbClr val="C3E887"/>
                </a:solidFill>
                <a:effectLst/>
                <a:latin typeface="Consolas" panose="020B0609020204030204" pitchFamily="49" charset="0"/>
              </a:rPr>
              <a:t>.email"</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宋体" panose="02010600030101010101" pitchFamily="2" charset="-122"/>
                <a:ea typeface="宋体" panose="02010600030101010101" pitchFamily="2" charset="-122"/>
              </a:rPr>
              <a:t>密码：</a:t>
            </a: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input </a:t>
            </a:r>
            <a:r>
              <a:rPr kumimoji="0" lang="zh-CN" altLang="zh-CN" sz="1400" b="0" i="0" u="none" strike="noStrike" cap="none" normalizeH="0" baseline="0" dirty="0">
                <a:ln>
                  <a:noFill/>
                </a:ln>
                <a:solidFill>
                  <a:srgbClr val="FFCB6B"/>
                </a:solidFill>
                <a:effectLst/>
                <a:latin typeface="Consolas" panose="020B0609020204030204" pitchFamily="49" charset="0"/>
              </a:rPr>
              <a:t>type=</a:t>
            </a:r>
            <a:r>
              <a:rPr kumimoji="0" lang="zh-CN" altLang="zh-CN" sz="1400" b="0" i="0" u="none" strike="noStrike" cap="none" normalizeH="0" baseline="0" dirty="0">
                <a:ln>
                  <a:noFill/>
                </a:ln>
                <a:solidFill>
                  <a:srgbClr val="C3E887"/>
                </a:solidFill>
                <a:effectLst/>
                <a:latin typeface="Consolas" panose="020B0609020204030204" pitchFamily="49" charset="0"/>
              </a:rPr>
              <a:t>"password" </a:t>
            </a:r>
            <a:r>
              <a:rPr kumimoji="0" lang="zh-CN" altLang="zh-CN" sz="1400" b="0" i="0" u="none" strike="noStrike" cap="none" normalizeH="0" baseline="0" dirty="0">
                <a:ln>
                  <a:noFill/>
                </a:ln>
                <a:solidFill>
                  <a:srgbClr val="FFCB6B"/>
                </a:solidFill>
                <a:effectLst/>
                <a:latin typeface="Consolas" panose="020B0609020204030204" pitchFamily="49" charset="0"/>
              </a:rPr>
              <a:t>placeholder=</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宋体" panose="02010600030101010101" pitchFamily="2" charset="-122"/>
                <a:ea typeface="宋体" panose="02010600030101010101" pitchFamily="2" charset="-122"/>
              </a:rPr>
              <a:t>请输入密码</a:t>
            </a: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FFCB6B"/>
                </a:solidFill>
                <a:effectLst/>
                <a:latin typeface="Consolas" panose="020B0609020204030204" pitchFamily="49" charset="0"/>
              </a:rPr>
              <a:t>name=</a:t>
            </a:r>
            <a:r>
              <a:rPr kumimoji="0" lang="zh-CN" altLang="zh-CN" sz="1400" b="0" i="0" u="none" strike="noStrike" cap="none" normalizeH="0" baseline="0" dirty="0">
                <a:ln>
                  <a:noFill/>
                </a:ln>
                <a:solidFill>
                  <a:srgbClr val="C3E887"/>
                </a:solidFill>
                <a:effectLst/>
                <a:latin typeface="Consolas" panose="020B0609020204030204" pitchFamily="49" charset="0"/>
              </a:rPr>
              <a:t>"password" </a:t>
            </a:r>
            <a:r>
              <a:rPr kumimoji="0" lang="zh-CN" altLang="zh-CN" sz="1400" b="0" i="0" u="none" strike="noStrike" cap="none" normalizeH="0" baseline="0" dirty="0">
                <a:ln>
                  <a:noFill/>
                </a:ln>
                <a:solidFill>
                  <a:srgbClr val="FFCB6B"/>
                </a:solidFill>
                <a:effectLst/>
                <a:latin typeface="Consolas" panose="020B0609020204030204" pitchFamily="49" charset="0"/>
              </a:rPr>
              <a:t>ng-model=</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en-US" altLang="zh-CN" sz="1400" b="0" i="0" u="none" strike="noStrike" cap="none" normalizeH="0" baseline="0" dirty="0">
                <a:ln>
                  <a:noFill/>
                </a:ln>
                <a:solidFill>
                  <a:srgbClr val="C3E887"/>
                </a:solidFill>
                <a:effectLst/>
                <a:latin typeface="Consolas" panose="020B0609020204030204" pitchFamily="49" charset="0"/>
              </a:rPr>
              <a:t>formData</a:t>
            </a:r>
            <a:r>
              <a:rPr kumimoji="0" lang="zh-CN" altLang="zh-CN" sz="1400" b="0" i="0" u="none" strike="noStrike" cap="none" normalizeH="0" baseline="0" dirty="0">
                <a:ln>
                  <a:noFill/>
                </a:ln>
                <a:solidFill>
                  <a:srgbClr val="C3E887"/>
                </a:solidFill>
                <a:effectLst/>
                <a:latin typeface="Consolas" panose="020B0609020204030204" pitchFamily="49" charset="0"/>
              </a:rPr>
              <a:t>.password"</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宋体" panose="02010600030101010101" pitchFamily="2" charset="-122"/>
                <a:ea typeface="宋体" panose="02010600030101010101" pitchFamily="2" charset="-122"/>
              </a:rPr>
              <a:t>确认密码：</a:t>
            </a: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input </a:t>
            </a:r>
            <a:r>
              <a:rPr kumimoji="0" lang="zh-CN" altLang="zh-CN" sz="1400" b="0" i="0" u="none" strike="noStrike" cap="none" normalizeH="0" baseline="0" dirty="0">
                <a:ln>
                  <a:noFill/>
                </a:ln>
                <a:solidFill>
                  <a:srgbClr val="FFCB6B"/>
                </a:solidFill>
                <a:effectLst/>
                <a:latin typeface="Consolas" panose="020B0609020204030204" pitchFamily="49" charset="0"/>
              </a:rPr>
              <a:t>type=</a:t>
            </a:r>
            <a:r>
              <a:rPr kumimoji="0" lang="zh-CN" altLang="zh-CN" sz="1400" b="0" i="0" u="none" strike="noStrike" cap="none" normalizeH="0" baseline="0" dirty="0">
                <a:ln>
                  <a:noFill/>
                </a:ln>
                <a:solidFill>
                  <a:srgbClr val="C3E887"/>
                </a:solidFill>
                <a:effectLst/>
                <a:latin typeface="Consolas" panose="020B0609020204030204" pitchFamily="49" charset="0"/>
              </a:rPr>
              <a:t>"password" </a:t>
            </a:r>
            <a:r>
              <a:rPr kumimoji="0" lang="zh-CN" altLang="zh-CN" sz="1400" b="0" i="0" u="none" strike="noStrike" cap="none" normalizeH="0" baseline="0" dirty="0">
                <a:ln>
                  <a:noFill/>
                </a:ln>
                <a:solidFill>
                  <a:srgbClr val="FFCB6B"/>
                </a:solidFill>
                <a:effectLst/>
                <a:latin typeface="Consolas" panose="020B0609020204030204" pitchFamily="49" charset="0"/>
              </a:rPr>
              <a:t>placeholder=</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宋体" panose="02010600030101010101" pitchFamily="2" charset="-122"/>
                <a:ea typeface="宋体" panose="02010600030101010101" pitchFamily="2" charset="-122"/>
              </a:rPr>
              <a:t>请再次输入密码</a:t>
            </a: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FFCB6B"/>
                </a:solidFill>
                <a:effectLst/>
                <a:latin typeface="Consolas" panose="020B0609020204030204" pitchFamily="49" charset="0"/>
              </a:rPr>
              <a:t>name=</a:t>
            </a:r>
            <a:r>
              <a:rPr kumimoji="0" lang="zh-CN" altLang="zh-CN" sz="1400" b="0" i="0" u="none" strike="noStrike" cap="none" normalizeH="0" baseline="0" dirty="0">
                <a:ln>
                  <a:noFill/>
                </a:ln>
                <a:solidFill>
                  <a:srgbClr val="C3E887"/>
                </a:solidFill>
                <a:effectLst/>
                <a:latin typeface="Consolas" panose="020B0609020204030204" pitchFamily="49" charset="0"/>
              </a:rPr>
              <a:t>"passwordAgain" </a:t>
            </a:r>
            <a:r>
              <a:rPr kumimoji="0" lang="zh-CN" altLang="zh-CN" sz="1400" b="0" i="0" u="none" strike="noStrike" cap="none" normalizeH="0" baseline="0" dirty="0">
                <a:ln>
                  <a:noFill/>
                </a:ln>
                <a:solidFill>
                  <a:srgbClr val="FFCB6B"/>
                </a:solidFill>
                <a:effectLst/>
                <a:latin typeface="Consolas" panose="020B0609020204030204" pitchFamily="49" charset="0"/>
              </a:rPr>
              <a:t>ng-model=</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en-US" altLang="zh-CN" sz="1400" b="0" i="0" u="none" strike="noStrike" cap="none" normalizeH="0" baseline="0" dirty="0">
                <a:ln>
                  <a:noFill/>
                </a:ln>
                <a:solidFill>
                  <a:srgbClr val="C3E887"/>
                </a:solidFill>
                <a:effectLst/>
                <a:latin typeface="Consolas" panose="020B0609020204030204" pitchFamily="49" charset="0"/>
              </a:rPr>
              <a:t>formData</a:t>
            </a:r>
            <a:r>
              <a:rPr kumimoji="0" lang="zh-CN" altLang="zh-CN" sz="1400" b="0" i="0" u="none" strike="noStrike" cap="none" normalizeH="0" baseline="0" dirty="0">
                <a:ln>
                  <a:noFill/>
                </a:ln>
                <a:solidFill>
                  <a:srgbClr val="C3E887"/>
                </a:solidFill>
                <a:effectLst/>
                <a:latin typeface="Consolas" panose="020B0609020204030204" pitchFamily="49" charset="0"/>
              </a:rPr>
              <a:t>.passwordAgain"</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&lt;</a:t>
            </a:r>
            <a:r>
              <a:rPr kumimoji="0" lang="zh-CN" altLang="zh-CN" sz="1400" b="0" i="0" u="none" strike="noStrike" cap="none" normalizeH="0" baseline="0" dirty="0">
                <a:ln>
                  <a:noFill/>
                </a:ln>
                <a:solidFill>
                  <a:srgbClr val="FF5370"/>
                </a:solidFill>
                <a:effectLst/>
                <a:latin typeface="Consolas" panose="020B0609020204030204" pitchFamily="49" charset="0"/>
              </a:rPr>
              <a:t>input </a:t>
            </a:r>
            <a:r>
              <a:rPr kumimoji="0" lang="zh-CN" altLang="zh-CN" sz="1400" b="0" i="0" u="none" strike="noStrike" cap="none" normalizeH="0" baseline="0" dirty="0">
                <a:ln>
                  <a:noFill/>
                </a:ln>
                <a:solidFill>
                  <a:srgbClr val="FFCB6B"/>
                </a:solidFill>
                <a:effectLst/>
                <a:latin typeface="Consolas" panose="020B0609020204030204" pitchFamily="49" charset="0"/>
              </a:rPr>
              <a:t>type=</a:t>
            </a:r>
            <a:r>
              <a:rPr kumimoji="0" lang="zh-CN" altLang="zh-CN" sz="1400" b="0" i="0" u="none" strike="noStrike" cap="none" normalizeH="0" baseline="0" dirty="0">
                <a:ln>
                  <a:noFill/>
                </a:ln>
                <a:solidFill>
                  <a:srgbClr val="C3E887"/>
                </a:solidFill>
                <a:effectLst/>
                <a:latin typeface="Consolas" panose="020B0609020204030204" pitchFamily="49" charset="0"/>
              </a:rPr>
              <a:t>"submit" </a:t>
            </a:r>
            <a:r>
              <a:rPr kumimoji="0" lang="zh-CN" altLang="zh-CN" sz="1400" b="0" i="0" u="none" strike="noStrike" cap="none" normalizeH="0" baseline="0" dirty="0">
                <a:ln>
                  <a:noFill/>
                </a:ln>
                <a:solidFill>
                  <a:srgbClr val="FFCB6B"/>
                </a:solidFill>
                <a:effectLst/>
                <a:latin typeface="Consolas" panose="020B0609020204030204" pitchFamily="49" charset="0"/>
              </a:rPr>
              <a:t>value=</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宋体" panose="02010600030101010101" pitchFamily="2" charset="-122"/>
                <a:ea typeface="宋体" panose="02010600030101010101" pitchFamily="2" charset="-122"/>
              </a:rPr>
              <a:t>提交</a:t>
            </a: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FFCB6B"/>
                </a:solidFill>
                <a:effectLst/>
                <a:latin typeface="Consolas" panose="020B0609020204030204" pitchFamily="49" charset="0"/>
              </a:rPr>
              <a:t>ng-click=</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postData</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&lt;/</a:t>
            </a:r>
            <a:r>
              <a:rPr kumimoji="0" lang="zh-CN" altLang="zh-CN" sz="1400" b="0" i="0" u="none" strike="noStrike" cap="none" normalizeH="0" baseline="0" dirty="0">
                <a:ln>
                  <a:noFill/>
                </a:ln>
                <a:solidFill>
                  <a:srgbClr val="FF5370"/>
                </a:solidFill>
                <a:effectLst/>
                <a:latin typeface="Consolas" panose="020B0609020204030204" pitchFamily="49" charset="0"/>
              </a:rPr>
              <a:t>form</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div</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body</a:t>
            </a:r>
            <a:r>
              <a:rPr kumimoji="0" lang="zh-CN" altLang="zh-CN" sz="1400" b="0" i="0" u="none" strike="noStrike" cap="none" normalizeH="0" baseline="0" dirty="0">
                <a:ln>
                  <a:noFill/>
                </a:ln>
                <a:solidFill>
                  <a:srgbClr val="6DC2B8"/>
                </a:solidFill>
                <a:effectLst/>
                <a:latin typeface="Consolas" panose="020B0609020204030204" pitchFamily="49" charset="0"/>
              </a:rPr>
              <a:t>&gt;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123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8. </a:t>
            </a:r>
            <a:r>
              <a:rPr lang="zh-CN" altLang="en-US" dirty="0"/>
              <a:t>表单</a:t>
            </a:r>
            <a:endParaRPr lang="zh-CN" dirty="0"/>
          </a:p>
        </p:txBody>
      </p:sp>
      <p:sp>
        <p:nvSpPr>
          <p:cNvPr id="6" name="内容占位符 5"/>
          <p:cNvSpPr>
            <a:spLocks noGrp="1"/>
          </p:cNvSpPr>
          <p:nvPr>
            <p:ph idx="1"/>
          </p:nvPr>
        </p:nvSpPr>
        <p:spPr>
          <a:xfrm>
            <a:off x="958515" y="1138988"/>
            <a:ext cx="10431380" cy="5005137"/>
          </a:xfrm>
        </p:spPr>
        <p:txBody>
          <a:bodyPr>
            <a:normAutofit/>
          </a:bodyPr>
          <a:lstStyle/>
          <a:p>
            <a:pPr marL="45720" indent="0">
              <a:buNone/>
            </a:pPr>
            <a:r>
              <a:rPr lang="zh-CN" altLang="en-US" dirty="0"/>
              <a:t>表单提交：</a:t>
            </a:r>
            <a:endParaRPr lang="en-US" altLang="zh-CN" dirty="0"/>
          </a:p>
          <a:p>
            <a:pPr marL="45720" indent="0">
              <a:buNone/>
            </a:pPr>
            <a:endParaRPr lang="en-US" altLang="zh-CN" dirty="0"/>
          </a:p>
          <a:p>
            <a:pPr marL="45720" indent="0">
              <a:buNone/>
            </a:pPr>
            <a:endParaRPr lang="en-US" altLang="zh-CN" dirty="0"/>
          </a:p>
          <a:p>
            <a:pPr marL="45720" indent="0">
              <a:buNone/>
            </a:pPr>
            <a:endParaRPr lang="en-US" altLang="zh-CN" dirty="0"/>
          </a:p>
        </p:txBody>
      </p:sp>
      <p:sp>
        <p:nvSpPr>
          <p:cNvPr id="3" name="Rectangle 2"/>
          <p:cNvSpPr>
            <a:spLocks noChangeArrowheads="1"/>
          </p:cNvSpPr>
          <p:nvPr/>
        </p:nvSpPr>
        <p:spPr bwMode="auto">
          <a:xfrm>
            <a:off x="1056773" y="1599126"/>
            <a:ext cx="10234864" cy="3539430"/>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3CEE3"/>
                </a:solidFill>
                <a:effectLst/>
                <a:latin typeface="Consolas" panose="020B0609020204030204" pitchFamily="49" charset="0"/>
              </a:rPr>
              <a:t>angular.</a:t>
            </a:r>
            <a:r>
              <a:rPr kumimoji="0" lang="zh-CN" altLang="zh-CN" sz="1400" b="0" i="0" u="none" strike="noStrike" cap="none" normalizeH="0" baseline="0" dirty="0">
                <a:ln>
                  <a:noFill/>
                </a:ln>
                <a:solidFill>
                  <a:srgbClr val="8DC4F0"/>
                </a:solidFill>
                <a:effectLst/>
                <a:latin typeface="Consolas" panose="020B0609020204030204" pitchFamily="49" charset="0"/>
              </a:rPr>
              <a:t>module</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'myApp'</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D0F5D4"/>
                </a:solidFill>
                <a:effectLst/>
                <a:latin typeface="Consolas" panose="020B0609020204030204" pitchFamily="49" charset="0"/>
              </a:rPr>
              <a:t>)</a:t>
            </a:r>
            <a:br>
              <a:rPr kumimoji="0" lang="zh-CN" altLang="zh-CN" sz="1400" b="0" i="0" u="none" strike="noStrike" cap="none" normalizeH="0" baseline="0" dirty="0">
                <a:ln>
                  <a:noFill/>
                </a:ln>
                <a:solidFill>
                  <a:srgbClr val="D0F5D4"/>
                </a:solidFill>
                <a:effectLst/>
                <a:latin typeface="Consolas" panose="020B0609020204030204" pitchFamily="49" charset="0"/>
              </a:rPr>
            </a:b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controller</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'myCtrl'</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function </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FFFFFF"/>
                </a:solidFill>
                <a:effectLst/>
                <a:latin typeface="Consolas" panose="020B0609020204030204" pitchFamily="49" charset="0"/>
              </a:rPr>
              <a:t>$scope</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FFFFFF"/>
                </a:solidFill>
                <a:effectLst/>
                <a:latin typeface="Consolas" panose="020B0609020204030204" pitchFamily="49" charset="0"/>
              </a:rPr>
              <a:t>$http</a:t>
            </a: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FFFFFF"/>
                </a:solidFill>
                <a:effectLst/>
                <a:latin typeface="Consolas" panose="020B0609020204030204" pitchFamily="49" charset="0"/>
              </a:rPr>
              <a:t>$scope</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postData </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function </a:t>
            </a: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var </a:t>
            </a:r>
            <a:r>
              <a:rPr kumimoji="0" lang="zh-CN" altLang="zh-CN" sz="1400" b="0" i="0" u="none" strike="noStrike" cap="none" normalizeH="0" baseline="0" dirty="0">
                <a:ln>
                  <a:noFill/>
                </a:ln>
                <a:solidFill>
                  <a:srgbClr val="6DC2B8"/>
                </a:solidFill>
                <a:effectLst/>
                <a:latin typeface="Consolas" panose="020B0609020204030204" pitchFamily="49" charset="0"/>
              </a:rPr>
              <a:t>formData </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FFFFFF"/>
                </a:solidFill>
                <a:effectLst/>
                <a:latin typeface="Consolas" panose="020B0609020204030204" pitchFamily="49" charset="0"/>
              </a:rPr>
              <a:t>$scope</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en-US" altLang="zh-CN" sz="1400" b="0" i="0" u="none" strike="noStrike" cap="none" normalizeH="0" baseline="0" dirty="0">
                <a:ln>
                  <a:noFill/>
                </a:ln>
                <a:solidFill>
                  <a:srgbClr val="C3CEE3"/>
                </a:solidFill>
                <a:effectLst/>
                <a:latin typeface="Consolas" panose="020B0609020204030204" pitchFamily="49" charset="0"/>
              </a:rPr>
              <a:t>formData</a:t>
            </a:r>
            <a:r>
              <a:rPr kumimoji="0" lang="zh-CN" altLang="zh-CN" sz="1400" b="0" i="0" u="none" strike="noStrike" cap="none" normalizeH="0" baseline="0" dirty="0">
                <a:ln>
                  <a:noFill/>
                </a:ln>
                <a:solidFill>
                  <a:srgbClr val="6DC2B8"/>
                </a:solidFill>
                <a:effectLst/>
                <a:latin typeface="Consolas" panose="020B0609020204030204" pitchFamily="49" charset="0"/>
              </a:rPr>
              <a: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a:t>
            </a:r>
            <a:r>
              <a:rPr kumimoji="0" lang="zh-CN" altLang="zh-CN" sz="1400" b="0" i="0" u="none" strike="noStrike" cap="none" normalizeH="0" baseline="0" dirty="0">
                <a:ln>
                  <a:noFill/>
                </a:ln>
                <a:solidFill>
                  <a:srgbClr val="FFFFFF"/>
                </a:solidFill>
                <a:effectLst/>
                <a:latin typeface="Consolas" panose="020B0609020204030204" pitchFamily="49" charset="0"/>
              </a:rPr>
              <a:t>$http</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method</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'POST'</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url</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'/formPost'</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data</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formData</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D0F5D4"/>
                </a:solidFill>
                <a:effectLst/>
                <a:latin typeface="Consolas" panose="020B0609020204030204" pitchFamily="49" charset="0"/>
              </a:rPr>
              <a:t>)</a:t>
            </a:r>
            <a:br>
              <a:rPr kumimoji="0" lang="zh-CN" altLang="zh-CN" sz="1400" b="0" i="0" u="none" strike="noStrike" cap="none" normalizeH="0" baseline="0" dirty="0">
                <a:ln>
                  <a:noFill/>
                </a:ln>
                <a:solidFill>
                  <a:srgbClr val="D0F5D4"/>
                </a:solidFill>
                <a:effectLst/>
                <a:latin typeface="Consolas" panose="020B0609020204030204" pitchFamily="49" charset="0"/>
              </a:rPr>
            </a:b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then</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792EA"/>
                </a:solidFill>
                <a:effectLst/>
                <a:latin typeface="Consolas" panose="020B0609020204030204" pitchFamily="49" charset="0"/>
              </a:rPr>
              <a:t>function </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FFFFFF"/>
                </a:solidFill>
                <a:effectLst/>
                <a:latin typeface="Consolas" panose="020B0609020204030204" pitchFamily="49" charset="0"/>
              </a:rPr>
              <a:t>res</a:t>
            </a: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alert</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FFFFFF"/>
                </a:solidFill>
                <a:effectLst/>
                <a:latin typeface="Consolas" panose="020B0609020204030204" pitchFamily="49" charset="0"/>
              </a:rPr>
              <a:t>res</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data</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function </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FFFFFF"/>
                </a:solidFill>
                <a:effectLst/>
                <a:latin typeface="Consolas" panose="020B0609020204030204" pitchFamily="49" charset="0"/>
              </a:rPr>
              <a:t>res</a:t>
            </a: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alert</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FFFFFF"/>
                </a:solidFill>
                <a:effectLst/>
                <a:latin typeface="Consolas" panose="020B0609020204030204" pitchFamily="49" charset="0"/>
              </a:rPr>
              <a:t>res</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data</a:t>
            </a:r>
            <a:r>
              <a:rPr kumimoji="0" lang="zh-CN" altLang="zh-CN" sz="1400" b="0" i="0" u="none" strike="noStrike" cap="none" normalizeH="0" baseline="0" dirty="0">
                <a:ln>
                  <a:noFill/>
                </a:ln>
                <a:solidFill>
                  <a:srgbClr val="D0F5D4"/>
                </a:solidFill>
                <a:effectLst/>
                <a:latin typeface="Consolas" panose="020B0609020204030204" pitchFamily="49" charset="0"/>
              </a:rPr>
              <a:t>)</a:t>
            </a:r>
            <a:br>
              <a:rPr kumimoji="0" lang="zh-CN" altLang="zh-CN" sz="1400" b="0" i="0" u="none" strike="noStrike" cap="none" normalizeH="0" baseline="0" dirty="0">
                <a:ln>
                  <a:noFill/>
                </a:ln>
                <a:solidFill>
                  <a:srgbClr val="D0F5D4"/>
                </a:solidFill>
                <a:effectLst/>
                <a:latin typeface="Consolas" panose="020B0609020204030204" pitchFamily="49" charset="0"/>
              </a:rPr>
            </a:b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D0F5D4"/>
                </a:solidFill>
                <a:effectLst/>
                <a:latin typeface="Consolas" panose="020B0609020204030204" pitchFamily="49" charset="0"/>
              </a:rPr>
              <a:t>)</a:t>
            </a:r>
            <a:br>
              <a:rPr kumimoji="0" lang="zh-CN" altLang="zh-CN" sz="1400" b="0" i="0" u="none" strike="noStrike" cap="none" normalizeH="0" baseline="0" dirty="0">
                <a:ln>
                  <a:noFill/>
                </a:ln>
                <a:solidFill>
                  <a:srgbClr val="D0F5D4"/>
                </a:solidFill>
                <a:effectLst/>
                <a:latin typeface="Consolas" panose="020B0609020204030204" pitchFamily="49" charset="0"/>
              </a:rPr>
            </a:b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5" name="矩形 4"/>
          <p:cNvSpPr/>
          <p:nvPr/>
        </p:nvSpPr>
        <p:spPr>
          <a:xfrm>
            <a:off x="1056772" y="5347103"/>
            <a:ext cx="10509585" cy="646331"/>
          </a:xfrm>
          <a:prstGeom prst="rect">
            <a:avLst/>
          </a:prstGeom>
        </p:spPr>
        <p:txBody>
          <a:bodyPr wrap="square">
            <a:spAutoFit/>
          </a:bodyPr>
          <a:lstStyle/>
          <a:p>
            <a:r>
              <a:rPr lang="zh-CN" altLang="en-US" dirty="0">
                <a:solidFill>
                  <a:srgbClr val="000000"/>
                </a:solidFill>
                <a:latin typeface="consolas" panose="020B0609020204030204" pitchFamily="49" charset="0"/>
              </a:rPr>
              <a:t>在</a:t>
            </a:r>
            <a:r>
              <a:rPr lang="en-US" altLang="zh-CN" dirty="0">
                <a:solidFill>
                  <a:srgbClr val="000000"/>
                </a:solidFill>
                <a:latin typeface="consolas" panose="020B0609020204030204" pitchFamily="49" charset="0"/>
              </a:rPr>
              <a:t>form</a:t>
            </a:r>
            <a:r>
              <a:rPr lang="zh-CN" altLang="en-US" dirty="0">
                <a:solidFill>
                  <a:srgbClr val="000000"/>
                </a:solidFill>
                <a:latin typeface="consolas" panose="020B0609020204030204" pitchFamily="49" charset="0"/>
              </a:rPr>
              <a:t>表单中的</a:t>
            </a:r>
            <a:r>
              <a:rPr lang="en-US" altLang="zh-CN" dirty="0">
                <a:solidFill>
                  <a:srgbClr val="000000"/>
                </a:solidFill>
                <a:latin typeface="consolas" panose="020B0609020204030204" pitchFamily="49" charset="0"/>
              </a:rPr>
              <a:t>DOM</a:t>
            </a:r>
            <a:r>
              <a:rPr lang="zh-CN" altLang="en-US" dirty="0">
                <a:solidFill>
                  <a:srgbClr val="000000"/>
                </a:solidFill>
                <a:latin typeface="consolas" panose="020B0609020204030204" pitchFamily="49" charset="0"/>
              </a:rPr>
              <a:t>下自定义一个</a:t>
            </a:r>
            <a:r>
              <a:rPr lang="en-US" altLang="zh-CN" dirty="0">
                <a:solidFill>
                  <a:srgbClr val="000000"/>
                </a:solidFill>
                <a:latin typeface="consolas" panose="020B0609020204030204" pitchFamily="49" charset="0"/>
              </a:rPr>
              <a:t>formData</a:t>
            </a:r>
            <a:r>
              <a:rPr lang="zh-CN" altLang="en-US" dirty="0">
                <a:solidFill>
                  <a:srgbClr val="000000"/>
                </a:solidFill>
                <a:latin typeface="consolas" panose="020B0609020204030204" pitchFamily="49" charset="0"/>
              </a:rPr>
              <a:t>对象，通过双向数据绑定，在提交表单的时候把该对象数据提交至服务器</a:t>
            </a:r>
            <a:endParaRPr lang="zh-CN" altLang="en-US" dirty="0"/>
          </a:p>
        </p:txBody>
      </p:sp>
    </p:spTree>
    <p:extLst>
      <p:ext uri="{BB962C8B-B14F-4D97-AF65-F5344CB8AC3E}">
        <p14:creationId xmlns:p14="http://schemas.microsoft.com/office/powerpoint/2010/main" val="400151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9. </a:t>
            </a:r>
            <a:r>
              <a:rPr lang="zh-CN" altLang="en-US" dirty="0"/>
              <a:t>指令</a:t>
            </a:r>
            <a:endParaRPr lang="zh-CN" dirty="0"/>
          </a:p>
        </p:txBody>
      </p:sp>
      <p:sp>
        <p:nvSpPr>
          <p:cNvPr id="6" name="内容占位符 5"/>
          <p:cNvSpPr>
            <a:spLocks noGrp="1"/>
          </p:cNvSpPr>
          <p:nvPr>
            <p:ph idx="1"/>
          </p:nvPr>
        </p:nvSpPr>
        <p:spPr>
          <a:xfrm>
            <a:off x="958515" y="1138988"/>
            <a:ext cx="10431380" cy="5005137"/>
          </a:xfrm>
        </p:spPr>
        <p:txBody>
          <a:bodyPr>
            <a:normAutofit/>
          </a:bodyPr>
          <a:lstStyle/>
          <a:p>
            <a:pPr marL="45720" indent="0">
              <a:buNone/>
            </a:pPr>
            <a:r>
              <a:rPr lang="zh-CN" altLang="en-US" dirty="0"/>
              <a:t>指令本质上就是</a:t>
            </a:r>
            <a:r>
              <a:rPr lang="en-US" altLang="zh-CN" dirty="0"/>
              <a:t>AngularJS</a:t>
            </a:r>
            <a:r>
              <a:rPr lang="zh-CN" altLang="en-US" dirty="0"/>
              <a:t>扩展具有自定义功能的</a:t>
            </a:r>
            <a:r>
              <a:rPr lang="en-US" altLang="zh-CN" dirty="0"/>
              <a:t>HTML</a:t>
            </a:r>
            <a:r>
              <a:rPr lang="zh-CN" altLang="en-US" dirty="0"/>
              <a:t>元素的途径。 </a:t>
            </a:r>
            <a:endParaRPr lang="en-US" altLang="zh-CN" dirty="0"/>
          </a:p>
          <a:p>
            <a:r>
              <a:rPr lang="zh-CN" altLang="en-US" dirty="0"/>
              <a:t>内置指令</a:t>
            </a:r>
            <a:endParaRPr lang="en-US" altLang="zh-CN" dirty="0"/>
          </a:p>
          <a:p>
            <a:pPr marL="365760" lvl="1" indent="0">
              <a:buNone/>
            </a:pPr>
            <a:r>
              <a:rPr lang="zh-CN" altLang="en-US" dirty="0"/>
              <a:t>在</a:t>
            </a:r>
            <a:r>
              <a:rPr lang="en-US" altLang="zh-CN" dirty="0"/>
              <a:t>HTML</a:t>
            </a:r>
            <a:r>
              <a:rPr lang="zh-CN" altLang="en-US" dirty="0"/>
              <a:t>中要用内置指令</a:t>
            </a:r>
            <a:r>
              <a:rPr lang="en-US" altLang="zh-CN" dirty="0"/>
              <a:t>ng-app</a:t>
            </a:r>
            <a:r>
              <a:rPr lang="zh-CN" altLang="en-US" dirty="0"/>
              <a:t>标记出应用的根节点，然后就可以在</a:t>
            </a:r>
            <a:r>
              <a:rPr lang="en-US" altLang="zh-CN" dirty="0"/>
              <a:t>HTML</a:t>
            </a:r>
            <a:r>
              <a:rPr lang="zh-CN" altLang="en-US" dirty="0"/>
              <a:t>元素中可以使用所有内置或自定义指令了</a:t>
            </a:r>
            <a:endParaRPr lang="en-US" altLang="zh-CN" dirty="0"/>
          </a:p>
          <a:p>
            <a:pPr marL="365760" lvl="1" indent="0">
              <a:buNone/>
            </a:pPr>
            <a:r>
              <a:rPr lang="zh-CN" altLang="en-US" dirty="0"/>
              <a:t>内置指令是打包在</a:t>
            </a:r>
            <a:r>
              <a:rPr lang="en-US" altLang="zh-CN" dirty="0"/>
              <a:t>AngularJS</a:t>
            </a:r>
            <a:r>
              <a:rPr lang="zh-CN" altLang="en-US" dirty="0"/>
              <a:t>内部的指令。所有内置指令的命名空间都使用</a:t>
            </a:r>
            <a:r>
              <a:rPr lang="en-US" altLang="zh-CN" dirty="0"/>
              <a:t>ng</a:t>
            </a:r>
            <a:r>
              <a:rPr lang="zh-CN" altLang="en-US" dirty="0"/>
              <a:t>作为前缀。为了防止命名空间冲突，不要在自定义指令前加</a:t>
            </a:r>
            <a:r>
              <a:rPr lang="en-US" altLang="zh-CN" dirty="0"/>
              <a:t>ng</a:t>
            </a:r>
            <a:r>
              <a:rPr lang="zh-CN" altLang="en-US" dirty="0"/>
              <a:t>前缀。</a:t>
            </a:r>
            <a:endParaRPr lang="en-US" altLang="zh-CN" dirty="0"/>
          </a:p>
          <a:p>
            <a:r>
              <a:rPr lang="zh-CN" altLang="en-US" dirty="0"/>
              <a:t>自定义指令</a:t>
            </a:r>
            <a:endParaRPr lang="en-US" altLang="zh-CN" dirty="0"/>
          </a:p>
          <a:p>
            <a:pPr marL="365760" lvl="1" indent="0">
              <a:buNone/>
            </a:pPr>
            <a:r>
              <a:rPr lang="en-US" altLang="zh-CN" dirty="0"/>
              <a:t>.directive( )</a:t>
            </a:r>
            <a:r>
              <a:rPr lang="zh-CN" altLang="en-US" dirty="0"/>
              <a:t>方法自定义可以通过传入一个字符串和一个函数来注册一个新指令。其中字符串是这个指令的名字，指令名应该是驼峰命名风格的，函数应该返回一个对象。 </a:t>
            </a:r>
            <a:br>
              <a:rPr lang="zh-CN" altLang="en-US" dirty="0"/>
            </a:br>
            <a:br>
              <a:rPr lang="zh-CN" altLang="en-US" dirty="0"/>
            </a:br>
            <a:br>
              <a:rPr lang="zh-CN" altLang="en-US" dirty="0"/>
            </a:br>
            <a:br>
              <a:rPr lang="zh-CN" altLang="en-US" dirty="0"/>
            </a:br>
            <a:br>
              <a:rPr lang="zh-CN" altLang="en-US" dirty="0"/>
            </a:br>
            <a:endParaRPr lang="en-US" altLang="zh-CN" dirty="0"/>
          </a:p>
        </p:txBody>
      </p:sp>
    </p:spTree>
    <p:extLst>
      <p:ext uri="{BB962C8B-B14F-4D97-AF65-F5344CB8AC3E}">
        <p14:creationId xmlns:p14="http://schemas.microsoft.com/office/powerpoint/2010/main" val="134542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9. </a:t>
            </a:r>
            <a:r>
              <a:rPr lang="zh-CN" altLang="en-US" dirty="0"/>
              <a:t>指令</a:t>
            </a:r>
            <a:endParaRPr lang="zh-CN" dirty="0"/>
          </a:p>
        </p:txBody>
      </p:sp>
      <p:sp>
        <p:nvSpPr>
          <p:cNvPr id="5" name="矩形 4"/>
          <p:cNvSpPr/>
          <p:nvPr/>
        </p:nvSpPr>
        <p:spPr>
          <a:xfrm>
            <a:off x="653713" y="1096342"/>
            <a:ext cx="5474371" cy="3847207"/>
          </a:xfrm>
          <a:prstGeom prst="rect">
            <a:avLst/>
          </a:prstGeom>
        </p:spPr>
        <p:txBody>
          <a:bodyPr wrap="square">
            <a:spAutoFit/>
          </a:bodyPr>
          <a:lstStyle/>
          <a:p>
            <a:pPr marL="45720" indent="0">
              <a:buNone/>
            </a:pPr>
            <a:r>
              <a:rPr lang="zh-CN" altLang="en-US" sz="2400" dirty="0">
                <a:latin typeface="微软雅黑" panose="020B0503020204020204" pitchFamily="34" charset="-122"/>
                <a:ea typeface="微软雅黑" panose="020B0503020204020204" pitchFamily="34" charset="-122"/>
              </a:rPr>
              <a:t>内置指令</a:t>
            </a:r>
            <a:endParaRPr lang="en-US" altLang="zh-CN" sz="2400" dirty="0">
              <a:latin typeface="微软雅黑" panose="020B0503020204020204" pitchFamily="34" charset="-122"/>
              <a:ea typeface="微软雅黑" panose="020B0503020204020204" pitchFamily="34" charset="-122"/>
            </a:endParaRPr>
          </a:p>
          <a:p>
            <a:pPr marL="45720" indent="0">
              <a:buNone/>
            </a:pPr>
            <a:endParaRPr lang="en-US" altLang="zh-CN" sz="2000" dirty="0">
              <a:latin typeface="微软雅黑" panose="020B0503020204020204" pitchFamily="34" charset="-122"/>
              <a:ea typeface="微软雅黑" panose="020B0503020204020204" pitchFamily="34" charset="-122"/>
            </a:endParaRPr>
          </a:p>
          <a:p>
            <a:pPr marL="45720" indent="0">
              <a:buNone/>
            </a:pPr>
            <a:r>
              <a:rPr lang="en-US" altLang="zh-CN" dirty="0"/>
              <a:t>AngularJS</a:t>
            </a:r>
            <a:r>
              <a:rPr lang="zh-CN" altLang="en-US" dirty="0"/>
              <a:t>内置指令通常以</a:t>
            </a:r>
            <a:r>
              <a:rPr lang="en-US" altLang="zh-CN" dirty="0"/>
              <a:t>ng</a:t>
            </a:r>
            <a:r>
              <a:rPr lang="zh-CN" altLang="en-US" dirty="0"/>
              <a:t>为前缀</a:t>
            </a:r>
            <a:r>
              <a:rPr lang="zh-CN" altLang="en-US" sz="2000" dirty="0"/>
              <a:t> ，基础的有：</a:t>
            </a:r>
            <a:endParaRPr lang="en-US" altLang="zh-CN" sz="2000" dirty="0"/>
          </a:p>
          <a:p>
            <a:pPr marL="45720" indent="0">
              <a:buNone/>
            </a:pPr>
            <a:r>
              <a:rPr lang="en-US" altLang="zh-CN" dirty="0"/>
              <a:t>ng-app</a:t>
            </a:r>
          </a:p>
          <a:p>
            <a:pPr marL="45720" indent="0">
              <a:buNone/>
            </a:pPr>
            <a:r>
              <a:rPr lang="en-US" altLang="zh-CN" dirty="0"/>
              <a:t>ng-controller</a:t>
            </a:r>
          </a:p>
          <a:p>
            <a:pPr marL="45720" indent="0">
              <a:buNone/>
            </a:pPr>
            <a:r>
              <a:rPr lang="en-US" altLang="zh-CN" dirty="0"/>
              <a:t>ng-model</a:t>
            </a:r>
          </a:p>
          <a:p>
            <a:pPr marL="45720"/>
            <a:r>
              <a:rPr lang="en-US" altLang="zh-CN" dirty="0"/>
              <a:t>ng-bind</a:t>
            </a:r>
          </a:p>
          <a:p>
            <a:pPr marL="45720" indent="0">
              <a:buNone/>
            </a:pPr>
            <a:r>
              <a:rPr lang="en-US" altLang="zh-CN" dirty="0"/>
              <a:t>ng-class</a:t>
            </a:r>
            <a:r>
              <a:rPr lang="zh-CN" altLang="en-US" dirty="0"/>
              <a:t>；</a:t>
            </a:r>
            <a:br>
              <a:rPr lang="zh-CN" altLang="en-US" dirty="0"/>
            </a:br>
            <a:r>
              <a:rPr lang="en-US" altLang="zh-CN" dirty="0"/>
              <a:t>ng-style</a:t>
            </a:r>
          </a:p>
          <a:p>
            <a:pPr marL="45720" indent="0">
              <a:buNone/>
            </a:pPr>
            <a:r>
              <a:rPr lang="en-US" altLang="zh-CN" dirty="0"/>
              <a:t>ng-include</a:t>
            </a:r>
            <a:br>
              <a:rPr lang="en-US" altLang="zh-CN" dirty="0"/>
            </a:br>
            <a:r>
              <a:rPr lang="en-US" altLang="zh-CN" dirty="0"/>
              <a:t>ng-switch</a:t>
            </a:r>
            <a:br>
              <a:rPr lang="en-US" altLang="zh-CN" dirty="0"/>
            </a:br>
            <a:r>
              <a:rPr lang="en-US" altLang="zh-CN" dirty="0"/>
              <a:t>ng-repeat</a:t>
            </a:r>
            <a:br>
              <a:rPr lang="en-US" altLang="zh-CN" dirty="0"/>
            </a:br>
            <a:r>
              <a:rPr lang="en-US" altLang="zh-CN" dirty="0"/>
              <a:t>ng-view</a:t>
            </a:r>
            <a:endParaRPr lang="en-US" altLang="zh-CN" sz="2000" dirty="0">
              <a:latin typeface="微软雅黑" panose="020B0503020204020204" pitchFamily="34" charset="-122"/>
              <a:ea typeface="微软雅黑" panose="020B0503020204020204" pitchFamily="34" charset="-122"/>
            </a:endParaRPr>
          </a:p>
        </p:txBody>
      </p:sp>
      <p:sp>
        <p:nvSpPr>
          <p:cNvPr id="10" name="矩形 9"/>
          <p:cNvSpPr/>
          <p:nvPr/>
        </p:nvSpPr>
        <p:spPr>
          <a:xfrm>
            <a:off x="3621502" y="1818773"/>
            <a:ext cx="5474371" cy="4339650"/>
          </a:xfrm>
          <a:prstGeom prst="rect">
            <a:avLst/>
          </a:prstGeom>
        </p:spPr>
        <p:txBody>
          <a:bodyPr wrap="square">
            <a:spAutoFit/>
          </a:bodyPr>
          <a:lstStyle/>
          <a:p>
            <a:pPr marL="45720" indent="0">
              <a:buNone/>
            </a:pPr>
            <a:endParaRPr lang="en-US" altLang="zh-CN" sz="2000" dirty="0">
              <a:latin typeface="微软雅黑" panose="020B0503020204020204" pitchFamily="34" charset="-122"/>
              <a:ea typeface="微软雅黑" panose="020B0503020204020204" pitchFamily="34" charset="-122"/>
            </a:endParaRPr>
          </a:p>
          <a:p>
            <a:pPr marL="45720" indent="0">
              <a:buNone/>
            </a:pPr>
            <a:r>
              <a:rPr lang="en-US" altLang="zh-CN" dirty="0"/>
              <a:t>ng-click</a:t>
            </a:r>
          </a:p>
          <a:p>
            <a:pPr marL="45720" indent="0">
              <a:buNone/>
            </a:pPr>
            <a:r>
              <a:rPr lang="en-US" altLang="zh-CN" dirty="0"/>
              <a:t>ng-show</a:t>
            </a:r>
          </a:p>
          <a:p>
            <a:pPr marL="45720" indent="0">
              <a:buNone/>
            </a:pPr>
            <a:r>
              <a:rPr lang="en-US" altLang="zh-CN" dirty="0"/>
              <a:t>ng-hide</a:t>
            </a:r>
          </a:p>
          <a:p>
            <a:pPr marL="45720" indent="0">
              <a:buNone/>
            </a:pPr>
            <a:r>
              <a:rPr lang="en-US" altLang="zh-CN" dirty="0"/>
              <a:t>ng-cloak</a:t>
            </a:r>
          </a:p>
          <a:p>
            <a:pPr marL="45720" indent="0">
              <a:buNone/>
            </a:pPr>
            <a:r>
              <a:rPr lang="en-US" altLang="zh-CN" dirty="0"/>
              <a:t>ng-change</a:t>
            </a:r>
            <a:br>
              <a:rPr lang="en-US" altLang="zh-CN" dirty="0"/>
            </a:br>
            <a:r>
              <a:rPr lang="en-US" altLang="zh-CN" dirty="0"/>
              <a:t>ng-if</a:t>
            </a:r>
          </a:p>
          <a:p>
            <a:pPr marL="45720" indent="0">
              <a:buNone/>
            </a:pPr>
            <a:r>
              <a:rPr lang="en-US" altLang="zh-CN" dirty="0"/>
              <a:t>ng-</a:t>
            </a:r>
            <a:r>
              <a:rPr lang="en-US" altLang="zh-CN" dirty="0" err="1"/>
              <a:t>href</a:t>
            </a:r>
            <a:r>
              <a:rPr lang="zh-CN" altLang="en-US" dirty="0"/>
              <a:t>；</a:t>
            </a:r>
            <a:br>
              <a:rPr lang="zh-CN" altLang="en-US" dirty="0"/>
            </a:br>
            <a:r>
              <a:rPr lang="en-US" altLang="zh-CN" dirty="0"/>
              <a:t>ng-</a:t>
            </a:r>
            <a:r>
              <a:rPr lang="en-US" altLang="zh-CN" dirty="0" err="1"/>
              <a:t>src</a:t>
            </a:r>
            <a:r>
              <a:rPr lang="zh-CN" altLang="en-US" dirty="0"/>
              <a:t>；</a:t>
            </a:r>
            <a:br>
              <a:rPr lang="zh-CN" altLang="en-US" dirty="0"/>
            </a:br>
            <a:r>
              <a:rPr lang="en-US" altLang="zh-CN" dirty="0"/>
              <a:t>ng-disabled</a:t>
            </a:r>
            <a:r>
              <a:rPr lang="zh-CN" altLang="en-US" dirty="0"/>
              <a:t>；</a:t>
            </a:r>
            <a:br>
              <a:rPr lang="zh-CN" altLang="en-US" dirty="0"/>
            </a:br>
            <a:r>
              <a:rPr lang="en-US" altLang="zh-CN" dirty="0"/>
              <a:t>ng-checked</a:t>
            </a:r>
            <a:r>
              <a:rPr lang="zh-CN" altLang="en-US" dirty="0"/>
              <a:t>；</a:t>
            </a:r>
            <a:br>
              <a:rPr lang="zh-CN" altLang="en-US" dirty="0"/>
            </a:br>
            <a:r>
              <a:rPr lang="en-US" altLang="zh-CN" dirty="0"/>
              <a:t>ng-</a:t>
            </a:r>
            <a:r>
              <a:rPr lang="en-US" altLang="zh-CN" dirty="0" err="1"/>
              <a:t>readonly</a:t>
            </a:r>
            <a:r>
              <a:rPr lang="zh-CN" altLang="en-US" dirty="0"/>
              <a:t>；</a:t>
            </a:r>
            <a:br>
              <a:rPr lang="zh-CN" altLang="en-US" dirty="0"/>
            </a:br>
            <a:r>
              <a:rPr lang="en-US" altLang="zh-CN" dirty="0"/>
              <a:t>ng-selected</a:t>
            </a:r>
            <a:r>
              <a:rPr lang="zh-CN" altLang="en-US" dirty="0"/>
              <a:t>；</a:t>
            </a:r>
            <a:br>
              <a:rPr lang="en-US" altLang="zh-CN" sz="2000" dirty="0"/>
            </a:br>
            <a:r>
              <a:rPr lang="en-US" altLang="zh-CN" sz="2000" dirty="0"/>
              <a:t> </a:t>
            </a:r>
            <a:br>
              <a:rPr lang="en-US" altLang="zh-CN" sz="2000" dirty="0"/>
            </a:b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6074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9. </a:t>
            </a:r>
            <a:r>
              <a:rPr lang="zh-CN" altLang="en-US" dirty="0"/>
              <a:t>指令</a:t>
            </a:r>
            <a:endParaRPr lang="zh-CN" dirty="0"/>
          </a:p>
        </p:txBody>
      </p:sp>
      <p:sp>
        <p:nvSpPr>
          <p:cNvPr id="2" name="Rectangle 1"/>
          <p:cNvSpPr>
            <a:spLocks noChangeArrowheads="1"/>
          </p:cNvSpPr>
          <p:nvPr/>
        </p:nvSpPr>
        <p:spPr bwMode="auto">
          <a:xfrm>
            <a:off x="958512" y="3029354"/>
            <a:ext cx="5153529" cy="2031325"/>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6DC2B8"/>
                </a:solidFill>
                <a:effectLst/>
                <a:latin typeface="Consolas" panose="020B0609020204030204" pitchFamily="49" charset="0"/>
              </a:rPr>
              <a:t>angular</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8DC4F0"/>
                </a:solidFill>
                <a:effectLst/>
                <a:latin typeface="Consolas" panose="020B0609020204030204" pitchFamily="49" charset="0"/>
              </a:rPr>
              <a:t>module</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'directiveApp'</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D0F5D4"/>
                </a:solidFill>
                <a:effectLst/>
                <a:latin typeface="Consolas" panose="020B0609020204030204" pitchFamily="49" charset="0"/>
              </a:rPr>
              <a:t>)</a:t>
            </a:r>
            <a:br>
              <a:rPr kumimoji="0" lang="zh-CN" altLang="zh-CN" sz="1400" b="0" i="0" u="none" strike="noStrike" cap="none" normalizeH="0" baseline="0" dirty="0">
                <a:ln>
                  <a:noFill/>
                </a:ln>
                <a:solidFill>
                  <a:srgbClr val="D0F5D4"/>
                </a:solidFill>
                <a:effectLst/>
                <a:latin typeface="Consolas" panose="020B0609020204030204" pitchFamily="49" charset="0"/>
              </a:rPr>
            </a:b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directive</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'myDirective'</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function </a:t>
            </a: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return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restrict</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'A'</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replace</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true</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template</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'&lt;a href=“</a:t>
            </a:r>
            <a:r>
              <a:rPr lang="en-US" altLang="zh-CN" sz="1400" dirty="0">
                <a:solidFill>
                  <a:srgbClr val="C3E887"/>
                </a:solidFill>
                <a:latin typeface="Consolas" panose="020B0609020204030204" pitchFamily="49" charset="0"/>
              </a:rPr>
              <a:t>http://xxx.com</a:t>
            </a:r>
            <a:r>
              <a:rPr kumimoji="0" lang="zh-CN" altLang="zh-CN" sz="1400" b="0" i="0" u="none" strike="noStrike" cap="none" normalizeH="0" baseline="0" dirty="0">
                <a:ln>
                  <a:noFill/>
                </a:ln>
                <a:solidFill>
                  <a:srgbClr val="C3E887"/>
                </a:solidFill>
                <a:effectLst/>
                <a:latin typeface="Consolas" panose="020B0609020204030204" pitchFamily="49" charset="0"/>
              </a:rPr>
              <a:t>"&gt;</a:t>
            </a:r>
            <a:r>
              <a:rPr kumimoji="0" lang="en-US" altLang="zh-CN" sz="1400" b="0" i="0" u="none" strike="noStrike" cap="none" normalizeH="0" baseline="0" dirty="0">
                <a:ln>
                  <a:noFill/>
                </a:ln>
                <a:solidFill>
                  <a:srgbClr val="C3E887"/>
                </a:solidFill>
                <a:effectLst/>
                <a:latin typeface="Consolas" panose="020B0609020204030204" pitchFamily="49" charset="0"/>
              </a:rPr>
              <a:t>Click</a:t>
            </a:r>
            <a:r>
              <a:rPr kumimoji="0" lang="en-US" altLang="zh-CN" sz="1400" b="0" i="0" u="none" strike="noStrike" cap="none" normalizeH="0" dirty="0">
                <a:ln>
                  <a:noFill/>
                </a:ln>
                <a:solidFill>
                  <a:srgbClr val="C3E887"/>
                </a:solidFill>
                <a:effectLst/>
                <a:latin typeface="Consolas" panose="020B0609020204030204" pitchFamily="49" charset="0"/>
              </a:rPr>
              <a:t> me</a:t>
            </a:r>
            <a:r>
              <a:rPr kumimoji="0" lang="zh-CN" altLang="zh-CN" sz="1400" b="0" i="0" u="none" strike="noStrike" cap="none" normalizeH="0" baseline="0" dirty="0">
                <a:ln>
                  <a:noFill/>
                </a:ln>
                <a:solidFill>
                  <a:srgbClr val="C3E887"/>
                </a:solidFill>
                <a:effectLst/>
                <a:latin typeface="Consolas" panose="020B0609020204030204" pitchFamily="49" charset="0"/>
              </a:rPr>
              <a:t>&lt;/a&gt;'</a:t>
            </a:r>
            <a:br>
              <a:rPr kumimoji="0" lang="zh-CN" altLang="zh-CN" sz="1400" b="0" i="0" u="none" strike="noStrike" cap="none" normalizeH="0" baseline="0" dirty="0">
                <a:ln>
                  <a:noFill/>
                </a:ln>
                <a:solidFill>
                  <a:srgbClr val="C3E887"/>
                </a:solidFill>
                <a:effectLst/>
                <a:latin typeface="Consolas" panose="020B0609020204030204" pitchFamily="49" charset="0"/>
              </a:rPr>
            </a:b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958511" y="1859803"/>
            <a:ext cx="5153529" cy="116955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body </a:t>
            </a:r>
            <a:r>
              <a:rPr kumimoji="0" lang="zh-CN" altLang="zh-CN" sz="1400" b="0" i="0" u="none" strike="noStrike" cap="none" normalizeH="0" baseline="0" dirty="0">
                <a:ln>
                  <a:noFill/>
                </a:ln>
                <a:solidFill>
                  <a:srgbClr val="FFCB6B"/>
                </a:solidFill>
                <a:effectLst/>
                <a:latin typeface="Consolas" panose="020B0609020204030204" pitchFamily="49" charset="0"/>
              </a:rPr>
              <a:t>ng-app=</a:t>
            </a:r>
            <a:r>
              <a:rPr kumimoji="0" lang="zh-CN" altLang="zh-CN" sz="1400" b="0" i="0" u="none" strike="noStrike" cap="none" normalizeH="0" baseline="0" dirty="0">
                <a:ln>
                  <a:noFill/>
                </a:ln>
                <a:solidFill>
                  <a:srgbClr val="C3E887"/>
                </a:solidFill>
                <a:effectLst/>
                <a:latin typeface="Consolas" panose="020B0609020204030204" pitchFamily="49" charset="0"/>
              </a:rPr>
              <a:t>"directiveApp"</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div </a:t>
            </a:r>
            <a:r>
              <a:rPr kumimoji="0" lang="zh-CN" altLang="zh-CN" sz="1400" b="0" i="0" u="none" strike="noStrike" cap="none" normalizeH="0" baseline="0" dirty="0">
                <a:ln>
                  <a:noFill/>
                </a:ln>
                <a:solidFill>
                  <a:srgbClr val="FFCB6B"/>
                </a:solidFill>
                <a:effectLst/>
                <a:latin typeface="Consolas" panose="020B0609020204030204" pitchFamily="49" charset="0"/>
              </a:rPr>
              <a:t>ng-controller=</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FFCB6B"/>
                </a:solidFill>
                <a:effectLst/>
                <a:latin typeface="Consolas" panose="020B0609020204030204" pitchFamily="49" charset="0"/>
              </a:rPr>
              <a:t>directiveCtrl</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&lt;</a:t>
            </a:r>
            <a:r>
              <a:rPr kumimoji="0" lang="zh-CN" altLang="zh-CN" sz="1400" b="0" i="0" u="none" strike="noStrike" cap="none" normalizeH="0" baseline="0" dirty="0">
                <a:ln>
                  <a:noFill/>
                </a:ln>
                <a:solidFill>
                  <a:srgbClr val="FF5370"/>
                </a:solidFill>
                <a:effectLst/>
                <a:latin typeface="Consolas" panose="020B0609020204030204" pitchFamily="49" charset="0"/>
              </a:rPr>
              <a:t>div </a:t>
            </a:r>
            <a:r>
              <a:rPr kumimoji="0" lang="zh-CN" altLang="zh-CN" sz="1400" b="0" i="0" u="none" strike="noStrike" cap="none" normalizeH="0" baseline="0" dirty="0">
                <a:ln>
                  <a:noFill/>
                </a:ln>
                <a:solidFill>
                  <a:srgbClr val="FFCB6B"/>
                </a:solidFill>
                <a:effectLst/>
                <a:latin typeface="Consolas" panose="020B0609020204030204" pitchFamily="49" charset="0"/>
              </a:rPr>
              <a:t>my-directive</a:t>
            </a:r>
            <a:r>
              <a:rPr kumimoji="0" lang="zh-CN" altLang="zh-CN" sz="1400" b="0" i="0" u="none" strike="noStrike" cap="none" normalizeH="0" baseline="0" dirty="0">
                <a:ln>
                  <a:noFill/>
                </a:ln>
                <a:solidFill>
                  <a:srgbClr val="6DC2B8"/>
                </a:solidFill>
                <a:effectLst/>
                <a:latin typeface="Consolas" panose="020B0609020204030204" pitchFamily="49" charset="0"/>
              </a:rPr>
              <a:t>&gt;&lt;/</a:t>
            </a:r>
            <a:r>
              <a:rPr kumimoji="0" lang="zh-CN" altLang="zh-CN" sz="1400" b="0" i="0" u="none" strike="noStrike" cap="none" normalizeH="0" baseline="0" dirty="0">
                <a:ln>
                  <a:noFill/>
                </a:ln>
                <a:solidFill>
                  <a:srgbClr val="FF5370"/>
                </a:solidFill>
                <a:effectLst/>
                <a:latin typeface="Consolas" panose="020B0609020204030204" pitchFamily="49" charset="0"/>
              </a:rPr>
              <a:t>div</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div</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body</a:t>
            </a:r>
            <a:r>
              <a:rPr kumimoji="0" lang="zh-CN" altLang="zh-CN" sz="1400" b="0" i="0" u="none" strike="noStrike" cap="none" normalizeH="0" baseline="0" dirty="0">
                <a:ln>
                  <a:noFill/>
                </a:ln>
                <a:solidFill>
                  <a:srgbClr val="6DC2B8"/>
                </a:solidFill>
                <a:effectLst/>
                <a:latin typeface="Consolas" panose="020B0609020204030204" pitchFamily="49" charset="0"/>
              </a:rPr>
              <a:t>&gt;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5" name="矩形 4"/>
          <p:cNvSpPr/>
          <p:nvPr/>
        </p:nvSpPr>
        <p:spPr>
          <a:xfrm>
            <a:off x="798095" y="5082424"/>
            <a:ext cx="5153529" cy="1015663"/>
          </a:xfrm>
          <a:prstGeom prst="rect">
            <a:avLst/>
          </a:prstGeom>
        </p:spPr>
        <p:txBody>
          <a:bodyPr wrap="square">
            <a:spAutoFit/>
          </a:bodyPr>
          <a:lstStyle/>
          <a:p>
            <a:pPr marL="45720" indent="0">
              <a:buNone/>
            </a:pPr>
            <a:r>
              <a:rPr lang="zh-CN" altLang="en-US" sz="2000" dirty="0">
                <a:solidFill>
                  <a:srgbClr val="C00000"/>
                </a:solidFill>
                <a:latin typeface="微软雅黑" panose="020B0503020204020204" pitchFamily="34" charset="-122"/>
                <a:ea typeface="微软雅黑" panose="020B0503020204020204" pitchFamily="34" charset="-122"/>
              </a:rPr>
              <a:t>如果不将</a:t>
            </a:r>
            <a:r>
              <a:rPr lang="en-US" altLang="zh-CN" sz="2000" dirty="0">
                <a:solidFill>
                  <a:srgbClr val="C00000"/>
                </a:solidFill>
                <a:latin typeface="微软雅黑" panose="020B0503020204020204" pitchFamily="34" charset="-122"/>
                <a:ea typeface="微软雅黑" panose="020B0503020204020204" pitchFamily="34" charset="-122"/>
              </a:rPr>
              <a:t>URL</a:t>
            </a:r>
            <a:r>
              <a:rPr lang="zh-CN" altLang="en-US" sz="2000" dirty="0">
                <a:solidFill>
                  <a:srgbClr val="C00000"/>
                </a:solidFill>
                <a:latin typeface="微软雅黑" panose="020B0503020204020204" pitchFamily="34" charset="-122"/>
                <a:ea typeface="微软雅黑" panose="020B0503020204020204" pitchFamily="34" charset="-122"/>
              </a:rPr>
              <a:t>和链接文本混在指令内部，可以为其他使用我们指令的人提供更好的体验。此时需要使用绑定策略</a:t>
            </a:r>
            <a:endParaRPr lang="en-US" altLang="zh-CN" sz="2000" dirty="0">
              <a:solidFill>
                <a:srgbClr val="C00000"/>
              </a:solidFill>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6477001" y="2531441"/>
            <a:ext cx="4989095" cy="2893100"/>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6DC2B8"/>
                </a:solidFill>
                <a:effectLst/>
                <a:latin typeface="Consolas" panose="020B0609020204030204" pitchFamily="49" charset="0"/>
              </a:rPr>
              <a:t>angular</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8DC4F0"/>
                </a:solidFill>
                <a:effectLst/>
                <a:latin typeface="Consolas" panose="020B0609020204030204" pitchFamily="49" charset="0"/>
              </a:rPr>
              <a:t>module</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'directiveApp'</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D0F5D4"/>
                </a:solidFill>
                <a:effectLst/>
                <a:latin typeface="Consolas" panose="020B0609020204030204" pitchFamily="49" charset="0"/>
              </a:rPr>
              <a:t>)</a:t>
            </a:r>
            <a:br>
              <a:rPr kumimoji="0" lang="zh-CN" altLang="zh-CN" sz="1400" b="0" i="0" u="none" strike="noStrike" cap="none" normalizeH="0" baseline="0" dirty="0">
                <a:ln>
                  <a:noFill/>
                </a:ln>
                <a:solidFill>
                  <a:srgbClr val="D0F5D4"/>
                </a:solidFill>
                <a:effectLst/>
                <a:latin typeface="Consolas" panose="020B0609020204030204" pitchFamily="49" charset="0"/>
              </a:rPr>
            </a:b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directive</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'myDirective'</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function </a:t>
            </a: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return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restrict</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'A'</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replace</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true</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scope</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myUrl</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myLinkText</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a:t>
            </a:r>
            <a:br>
              <a:rPr kumimoji="0" lang="zh-CN" altLang="zh-CN" sz="1400" b="0" i="0" u="none" strike="noStrike" cap="none" normalizeH="0" baseline="0" dirty="0">
                <a:ln>
                  <a:noFill/>
                </a:ln>
                <a:solidFill>
                  <a:srgbClr val="C3E887"/>
                </a:solidFill>
                <a:effectLst/>
                <a:latin typeface="Consolas" panose="020B0609020204030204" pitchFamily="49" charset="0"/>
              </a:rPr>
            </a:b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template</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'&lt;a href="{{myUrl}}"&gt;{{myLinkText}}&lt;/a&gt;'</a:t>
            </a:r>
            <a:br>
              <a:rPr kumimoji="0" lang="zh-CN" altLang="zh-CN" sz="1400" b="0" i="0" u="none" strike="noStrike" cap="none" normalizeH="0" baseline="0" dirty="0">
                <a:ln>
                  <a:noFill/>
                </a:ln>
                <a:solidFill>
                  <a:srgbClr val="C3E887"/>
                </a:solidFill>
                <a:effectLst/>
                <a:latin typeface="Consolas" panose="020B0609020204030204" pitchFamily="49" charset="0"/>
              </a:rPr>
            </a:b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6477000" y="1146446"/>
            <a:ext cx="4989096" cy="1384995"/>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body </a:t>
            </a:r>
            <a:r>
              <a:rPr kumimoji="0" lang="zh-CN" altLang="zh-CN" sz="1400" b="0" i="0" u="none" strike="noStrike" cap="none" normalizeH="0" baseline="0" dirty="0">
                <a:ln>
                  <a:noFill/>
                </a:ln>
                <a:solidFill>
                  <a:srgbClr val="FFCB6B"/>
                </a:solidFill>
                <a:effectLst/>
                <a:latin typeface="Consolas" panose="020B0609020204030204" pitchFamily="49" charset="0"/>
              </a:rPr>
              <a:t>ng-app=</a:t>
            </a:r>
            <a:r>
              <a:rPr kumimoji="0" lang="zh-CN" altLang="zh-CN" sz="1400" b="0" i="0" u="none" strike="noStrike" cap="none" normalizeH="0" baseline="0" dirty="0">
                <a:ln>
                  <a:noFill/>
                </a:ln>
                <a:solidFill>
                  <a:srgbClr val="C3E887"/>
                </a:solidFill>
                <a:effectLst/>
                <a:latin typeface="Consolas" panose="020B0609020204030204" pitchFamily="49" charset="0"/>
              </a:rPr>
              <a:t>"directiveApp"</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div </a:t>
            </a:r>
            <a:r>
              <a:rPr kumimoji="0" lang="zh-CN" altLang="zh-CN" sz="1400" b="0" i="0" u="none" strike="noStrike" cap="none" normalizeH="0" baseline="0" dirty="0">
                <a:ln>
                  <a:noFill/>
                </a:ln>
                <a:solidFill>
                  <a:srgbClr val="FFCB6B"/>
                </a:solidFill>
                <a:effectLst/>
                <a:latin typeface="Consolas" panose="020B0609020204030204" pitchFamily="49" charset="0"/>
              </a:rPr>
              <a:t>ng-controller=</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FFCB6B"/>
                </a:solidFill>
                <a:effectLst/>
                <a:latin typeface="Consolas" panose="020B0609020204030204" pitchFamily="49" charset="0"/>
              </a:rPr>
              <a:t>directiveCtrl</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&lt;</a:t>
            </a:r>
            <a:r>
              <a:rPr kumimoji="0" lang="zh-CN" altLang="zh-CN" sz="1400" b="0" i="0" u="none" strike="noStrike" cap="none" normalizeH="0" baseline="0" dirty="0">
                <a:ln>
                  <a:noFill/>
                </a:ln>
                <a:solidFill>
                  <a:srgbClr val="FF5370"/>
                </a:solidFill>
                <a:effectLst/>
                <a:latin typeface="Consolas" panose="020B0609020204030204" pitchFamily="49" charset="0"/>
              </a:rPr>
              <a:t>div </a:t>
            </a:r>
            <a:r>
              <a:rPr kumimoji="0" lang="zh-CN" altLang="zh-CN" sz="1400" b="0" i="0" u="none" strike="noStrike" cap="none" normalizeH="0" baseline="0" dirty="0">
                <a:ln>
                  <a:noFill/>
                </a:ln>
                <a:solidFill>
                  <a:srgbClr val="FFCB6B"/>
                </a:solidFill>
                <a:effectLst/>
                <a:latin typeface="Consolas" panose="020B0609020204030204" pitchFamily="49" charset="0"/>
              </a:rPr>
              <a:t>my-directive my-url=</a:t>
            </a:r>
            <a:r>
              <a:rPr kumimoji="0" lang="zh-CN" altLang="zh-CN" sz="1400" b="0" i="0" u="none" strike="noStrike" cap="none" normalizeH="0" baseline="0" dirty="0">
                <a:ln>
                  <a:noFill/>
                </a:ln>
                <a:solidFill>
                  <a:srgbClr val="C3E887"/>
                </a:solidFill>
                <a:effectLst/>
                <a:latin typeface="Consolas" panose="020B0609020204030204" pitchFamily="49" charset="0"/>
              </a:rPr>
              <a:t>"http://baidu.com" </a:t>
            </a:r>
            <a:r>
              <a:rPr kumimoji="0" lang="en-US"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FFCB6B"/>
                </a:solidFill>
                <a:effectLst/>
                <a:latin typeface="Consolas" panose="020B0609020204030204" pitchFamily="49" charset="0"/>
              </a:rPr>
              <a:t>my-link-text=</a:t>
            </a:r>
            <a:r>
              <a:rPr kumimoji="0" lang="zh-CN" altLang="zh-CN" sz="1400" b="0" i="0" u="none" strike="noStrike" cap="none" normalizeH="0" baseline="0" dirty="0">
                <a:ln>
                  <a:noFill/>
                </a:ln>
                <a:solidFill>
                  <a:srgbClr val="C3E887"/>
                </a:solidFill>
                <a:effectLst/>
                <a:latin typeface="Consolas" panose="020B0609020204030204" pitchFamily="49" charset="0"/>
              </a:rPr>
              <a:t>"click me again"</a:t>
            </a:r>
            <a:r>
              <a:rPr kumimoji="0" lang="zh-CN" altLang="zh-CN" sz="1400" b="0" i="0" u="none" strike="noStrike" cap="none" normalizeH="0" baseline="0" dirty="0">
                <a:ln>
                  <a:noFill/>
                </a:ln>
                <a:solidFill>
                  <a:srgbClr val="6DC2B8"/>
                </a:solidFill>
                <a:effectLst/>
                <a:latin typeface="Consolas" panose="020B0609020204030204" pitchFamily="49" charset="0"/>
              </a:rPr>
              <a:t>&gt;&lt;/</a:t>
            </a:r>
            <a:r>
              <a:rPr kumimoji="0" lang="zh-CN" altLang="zh-CN" sz="1400" b="0" i="0" u="none" strike="noStrike" cap="none" normalizeH="0" baseline="0" dirty="0">
                <a:ln>
                  <a:noFill/>
                </a:ln>
                <a:solidFill>
                  <a:srgbClr val="FF5370"/>
                </a:solidFill>
                <a:effectLst/>
                <a:latin typeface="Consolas" panose="020B0609020204030204" pitchFamily="49" charset="0"/>
              </a:rPr>
              <a:t>div</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div</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body</a:t>
            </a:r>
            <a:r>
              <a:rPr kumimoji="0" lang="zh-CN" altLang="zh-CN" sz="1400" b="0" i="0" u="none" strike="noStrike" cap="none" normalizeH="0" baseline="0" dirty="0">
                <a:ln>
                  <a:noFill/>
                </a:ln>
                <a:solidFill>
                  <a:srgbClr val="6DC2B8"/>
                </a:solidFill>
                <a:effectLst/>
                <a:latin typeface="Consolas" panose="020B0609020204030204" pitchFamily="49" charset="0"/>
              </a:rPr>
              <a:t>&gt;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cxnSp>
        <p:nvCxnSpPr>
          <p:cNvPr id="11" name="直接箭头连接符 10"/>
          <p:cNvCxnSpPr/>
          <p:nvPr/>
        </p:nvCxnSpPr>
        <p:spPr>
          <a:xfrm>
            <a:off x="6112042" y="2695074"/>
            <a:ext cx="36495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98095" y="1000166"/>
            <a:ext cx="1913021" cy="461665"/>
          </a:xfrm>
          <a:prstGeom prst="rect">
            <a:avLst/>
          </a:prstGeom>
        </p:spPr>
        <p:txBody>
          <a:bodyPr wrap="square">
            <a:spAutoFit/>
          </a:bodyPr>
          <a:lstStyle/>
          <a:p>
            <a:pPr marL="45720" indent="0">
              <a:buNone/>
            </a:pPr>
            <a:r>
              <a:rPr lang="zh-CN" altLang="en-US" sz="2400" dirty="0">
                <a:latin typeface="微软雅黑" panose="020B0503020204020204" pitchFamily="34" charset="-122"/>
                <a:ea typeface="微软雅黑" panose="020B0503020204020204" pitchFamily="34" charset="-122"/>
              </a:rPr>
              <a:t>自创指令</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903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9. </a:t>
            </a:r>
            <a:r>
              <a:rPr lang="zh-CN" altLang="en-US" dirty="0"/>
              <a:t>指令</a:t>
            </a:r>
            <a:endParaRPr lang="zh-CN" dirty="0"/>
          </a:p>
        </p:txBody>
      </p:sp>
      <p:sp>
        <p:nvSpPr>
          <p:cNvPr id="6" name="内容占位符 5"/>
          <p:cNvSpPr>
            <a:spLocks noGrp="1"/>
          </p:cNvSpPr>
          <p:nvPr>
            <p:ph idx="1"/>
          </p:nvPr>
        </p:nvSpPr>
        <p:spPr>
          <a:xfrm>
            <a:off x="942473" y="1138988"/>
            <a:ext cx="10431380" cy="5005137"/>
          </a:xfrm>
        </p:spPr>
        <p:txBody>
          <a:bodyPr>
            <a:normAutofit/>
          </a:bodyPr>
          <a:lstStyle/>
          <a:p>
            <a:pPr marL="45720" indent="0">
              <a:buNone/>
            </a:pPr>
            <a:r>
              <a:rPr lang="zh-CN" altLang="en-US" sz="2400" dirty="0"/>
              <a:t>调用指令的方式 </a:t>
            </a:r>
            <a:endParaRPr lang="en-US" altLang="zh-CN" sz="2400" dirty="0"/>
          </a:p>
          <a:p>
            <a:r>
              <a:rPr lang="en-US" altLang="zh-CN" dirty="0"/>
              <a:t>E</a:t>
            </a:r>
            <a:r>
              <a:rPr lang="zh-CN" altLang="en-US" dirty="0"/>
              <a:t>：元素名，</a:t>
            </a:r>
            <a:r>
              <a:rPr lang="en-US" altLang="zh-CN" dirty="0"/>
              <a:t>&lt;my-directive&gt;&lt;/my-directive&gt; </a:t>
            </a:r>
          </a:p>
          <a:p>
            <a:r>
              <a:rPr lang="en-US" altLang="zh-CN" dirty="0"/>
              <a:t>A</a:t>
            </a:r>
            <a:r>
              <a:rPr lang="zh-CN" altLang="en-US" dirty="0"/>
              <a:t>：属性，</a:t>
            </a:r>
            <a:r>
              <a:rPr lang="en-US" altLang="zh-CN" dirty="0"/>
              <a:t>&lt;div my-directive&gt;&lt;/div&gt; </a:t>
            </a:r>
          </a:p>
          <a:p>
            <a:r>
              <a:rPr lang="en-US" altLang="zh-CN" dirty="0"/>
              <a:t>C</a:t>
            </a:r>
            <a:r>
              <a:rPr lang="zh-CN" altLang="en-US" dirty="0"/>
              <a:t>：类，</a:t>
            </a:r>
            <a:r>
              <a:rPr lang="en-US" altLang="zh-CN" dirty="0"/>
              <a:t>&lt;div class="my-directive"&gt;&lt;/div&gt; </a:t>
            </a:r>
          </a:p>
          <a:p>
            <a:r>
              <a:rPr lang="en-US" altLang="zh-CN" dirty="0"/>
              <a:t>M</a:t>
            </a:r>
            <a:r>
              <a:rPr lang="zh-CN" altLang="en-US" dirty="0"/>
              <a:t>：注释，</a:t>
            </a:r>
            <a:r>
              <a:rPr lang="en-US" altLang="zh-CN" i="1" dirty="0"/>
              <a:t>&lt;!--</a:t>
            </a:r>
            <a:r>
              <a:rPr lang="en-US" altLang="zh-CN" i="1" dirty="0" err="1"/>
              <a:t>directive:my-directive</a:t>
            </a:r>
            <a:r>
              <a:rPr lang="en-US" altLang="zh-CN" i="1" dirty="0"/>
              <a:t>--&gt;</a:t>
            </a:r>
            <a:r>
              <a:rPr lang="en-US" altLang="zh-CN" dirty="0"/>
              <a:t> </a:t>
            </a:r>
          </a:p>
          <a:p>
            <a:pPr marL="45720" indent="0">
              <a:buNone/>
            </a:pPr>
            <a:r>
              <a:rPr lang="zh-CN" altLang="en-US" dirty="0"/>
              <a:t>使用属性的方式有比较好的跨浏览器兼容性。</a:t>
            </a:r>
            <a:br>
              <a:rPr lang="zh-CN" altLang="en-US" dirty="0"/>
            </a:br>
            <a:br>
              <a:rPr lang="zh-CN" altLang="en-US" dirty="0"/>
            </a:br>
            <a:br>
              <a:rPr lang="zh-CN" altLang="en-US" dirty="0"/>
            </a:br>
            <a:br>
              <a:rPr lang="zh-CN" altLang="en-US" dirty="0"/>
            </a:br>
            <a:br>
              <a:rPr lang="zh-CN" altLang="en-US" dirty="0"/>
            </a:br>
            <a:endParaRPr lang="en-US" altLang="zh-CN" dirty="0"/>
          </a:p>
        </p:txBody>
      </p:sp>
    </p:spTree>
    <p:extLst>
      <p:ext uri="{BB962C8B-B14F-4D97-AF65-F5344CB8AC3E}">
        <p14:creationId xmlns:p14="http://schemas.microsoft.com/office/powerpoint/2010/main" val="414031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9. </a:t>
            </a:r>
            <a:r>
              <a:rPr lang="zh-CN" altLang="en-US" dirty="0"/>
              <a:t>指令</a:t>
            </a:r>
            <a:endParaRPr lang="zh-CN" dirty="0"/>
          </a:p>
        </p:txBody>
      </p:sp>
      <p:sp>
        <p:nvSpPr>
          <p:cNvPr id="6" name="内容占位符 5"/>
          <p:cNvSpPr>
            <a:spLocks noGrp="1"/>
          </p:cNvSpPr>
          <p:nvPr>
            <p:ph idx="1"/>
          </p:nvPr>
        </p:nvSpPr>
        <p:spPr>
          <a:xfrm>
            <a:off x="942473" y="1138988"/>
            <a:ext cx="10431380" cy="5005137"/>
          </a:xfrm>
        </p:spPr>
        <p:txBody>
          <a:bodyPr>
            <a:normAutofit/>
          </a:bodyPr>
          <a:lstStyle/>
          <a:p>
            <a:pPr marL="45720" indent="0">
              <a:buNone/>
            </a:pPr>
            <a:r>
              <a:rPr lang="zh-CN" altLang="en-US" sz="2400" dirty="0"/>
              <a:t>指令作用域 </a:t>
            </a:r>
            <a:endParaRPr lang="en-US" altLang="zh-CN" sz="2400" dirty="0"/>
          </a:p>
          <a:p>
            <a:r>
              <a:rPr lang="en-US" altLang="zh-CN" dirty="0"/>
              <a:t>$</a:t>
            </a:r>
            <a:r>
              <a:rPr lang="en-US" altLang="zh-CN" dirty="0" err="1"/>
              <a:t>rootScope</a:t>
            </a:r>
            <a:r>
              <a:rPr lang="zh-CN" altLang="en-US" dirty="0"/>
              <a:t>这个特殊的对象会在</a:t>
            </a:r>
            <a:r>
              <a:rPr lang="en-US" altLang="zh-CN" dirty="0"/>
              <a:t>DOM</a:t>
            </a:r>
            <a:r>
              <a:rPr lang="zh-CN" altLang="en-US" dirty="0"/>
              <a:t>中声明</a:t>
            </a:r>
            <a:r>
              <a:rPr lang="en-US" altLang="zh-CN" dirty="0"/>
              <a:t>ng-app</a:t>
            </a:r>
            <a:r>
              <a:rPr lang="zh-CN" altLang="en-US" dirty="0"/>
              <a:t>时被创建</a:t>
            </a:r>
            <a:endParaRPr lang="en-US" altLang="zh-CN" dirty="0"/>
          </a:p>
          <a:p>
            <a:r>
              <a:rPr lang="en-US" altLang="zh-CN" dirty="0"/>
              <a:t>DOM</a:t>
            </a:r>
            <a:r>
              <a:rPr lang="zh-CN" altLang="en-US" dirty="0"/>
              <a:t>中每个指令调用时都可能会 </a:t>
            </a:r>
            <a:endParaRPr lang="en-US" altLang="zh-CN" dirty="0"/>
          </a:p>
          <a:p>
            <a:pPr lvl="1"/>
            <a:r>
              <a:rPr lang="zh-CN" altLang="en-US" dirty="0"/>
              <a:t>直接调用相同的作用域对象</a:t>
            </a:r>
            <a:endParaRPr lang="en-US" altLang="zh-CN" dirty="0"/>
          </a:p>
          <a:p>
            <a:pPr lvl="1"/>
            <a:r>
              <a:rPr lang="zh-CN" altLang="en-US" dirty="0"/>
              <a:t>从当前作用域对象继承一个新的作用域对象</a:t>
            </a:r>
            <a:endParaRPr lang="en-US" altLang="zh-CN" dirty="0"/>
          </a:p>
          <a:p>
            <a:pPr lvl="1"/>
            <a:r>
              <a:rPr lang="zh-CN" altLang="en-US" dirty="0"/>
              <a:t>创建一个同当前作用域相隔离的作用域对象</a:t>
            </a:r>
            <a:endParaRPr lang="en-US" altLang="zh-CN" dirty="0"/>
          </a:p>
          <a:p>
            <a:r>
              <a:rPr lang="zh-CN" altLang="en-US" dirty="0"/>
              <a:t>内置指令</a:t>
            </a:r>
            <a:r>
              <a:rPr lang="en-US" altLang="zh-CN" dirty="0"/>
              <a:t>ng-controller</a:t>
            </a:r>
            <a:r>
              <a:rPr lang="zh-CN" altLang="en-US" dirty="0"/>
              <a:t>的作用，就是从父级作用域继承并创建一个新的子作用域。它会创</a:t>
            </a:r>
            <a:br>
              <a:rPr lang="zh-CN" altLang="en-US" dirty="0"/>
            </a:br>
            <a:r>
              <a:rPr lang="zh-CN" altLang="en-US" dirty="0"/>
              <a:t>建一个新的从父作用域继承而来的子作用域。继承是由下往上的。 </a:t>
            </a:r>
            <a:endParaRPr lang="en-US" altLang="zh-CN" dirty="0"/>
          </a:p>
        </p:txBody>
      </p:sp>
    </p:spTree>
    <p:extLst>
      <p:ext uri="{BB962C8B-B14F-4D97-AF65-F5344CB8AC3E}">
        <p14:creationId xmlns:p14="http://schemas.microsoft.com/office/powerpoint/2010/main" val="250292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9. </a:t>
            </a:r>
            <a:r>
              <a:rPr lang="zh-CN" altLang="en-US" dirty="0"/>
              <a:t>指令</a:t>
            </a:r>
            <a:endParaRPr lang="zh-CN" dirty="0"/>
          </a:p>
        </p:txBody>
      </p:sp>
      <p:sp>
        <p:nvSpPr>
          <p:cNvPr id="6" name="内容占位符 5"/>
          <p:cNvSpPr>
            <a:spLocks noGrp="1"/>
          </p:cNvSpPr>
          <p:nvPr>
            <p:ph idx="1"/>
          </p:nvPr>
        </p:nvSpPr>
        <p:spPr>
          <a:xfrm>
            <a:off x="942473" y="1138988"/>
            <a:ext cx="4415590" cy="5005137"/>
          </a:xfrm>
        </p:spPr>
        <p:txBody>
          <a:bodyPr>
            <a:normAutofit lnSpcReduction="10000"/>
          </a:bodyPr>
          <a:lstStyle/>
          <a:p>
            <a:pPr marL="45720" indent="0">
              <a:buNone/>
            </a:pPr>
            <a:r>
              <a:rPr lang="zh-CN" altLang="en-US" sz="2400" dirty="0"/>
              <a:t>自创指令的作用域根据设置的</a:t>
            </a:r>
            <a:r>
              <a:rPr lang="en-US" altLang="zh-CN" sz="2400" dirty="0"/>
              <a:t>scope</a:t>
            </a:r>
            <a:r>
              <a:rPr lang="zh-CN" altLang="en-US" sz="2400" dirty="0"/>
              <a:t>值的不同，有不同的作用范围，且作用域是从上往下继承，它会改变</a:t>
            </a:r>
            <a:r>
              <a:rPr lang="en-US" altLang="zh-CN" sz="2400" dirty="0"/>
              <a:t>DOM</a:t>
            </a:r>
            <a:r>
              <a:rPr lang="zh-CN" altLang="en-US" sz="2400" dirty="0"/>
              <a:t>中</a:t>
            </a:r>
            <a:r>
              <a:rPr lang="en-US" altLang="zh-CN" sz="2400" dirty="0"/>
              <a:t>controller</a:t>
            </a:r>
            <a:r>
              <a:rPr lang="zh-CN" altLang="en-US" sz="2400" dirty="0"/>
              <a:t>的作用域：</a:t>
            </a:r>
            <a:endParaRPr lang="en-US" altLang="zh-CN" sz="2400" dirty="0"/>
          </a:p>
          <a:p>
            <a:r>
              <a:rPr lang="en-US" altLang="zh-CN" sz="1800" dirty="0"/>
              <a:t>scope</a:t>
            </a:r>
            <a:r>
              <a:rPr lang="zh-CN" altLang="en-US" sz="1800" dirty="0"/>
              <a:t>设置为</a:t>
            </a:r>
            <a:r>
              <a:rPr lang="en-US" altLang="zh-CN" sz="1800" dirty="0"/>
              <a:t>true</a:t>
            </a:r>
            <a:r>
              <a:rPr lang="zh-CN" altLang="en-US" sz="1800" dirty="0"/>
              <a:t>时，会从父作用域继承并创建一个新的作用域对象。而指令外部的</a:t>
            </a:r>
            <a:r>
              <a:rPr lang="en-US" altLang="zh-CN" sz="1800" dirty="0"/>
              <a:t>DOM</a:t>
            </a:r>
            <a:r>
              <a:rPr lang="zh-CN" altLang="en-US" sz="1800" dirty="0"/>
              <a:t>不能绑定指令内部的数据</a:t>
            </a:r>
            <a:endParaRPr lang="en-US" altLang="zh-CN" sz="1800" dirty="0"/>
          </a:p>
          <a:p>
            <a:r>
              <a:rPr lang="en-US" altLang="zh-CN" sz="1800" dirty="0"/>
              <a:t>scope</a:t>
            </a:r>
            <a:r>
              <a:rPr lang="zh-CN" altLang="en-US" sz="1800" dirty="0"/>
              <a:t>设置为</a:t>
            </a:r>
            <a:r>
              <a:rPr lang="en-US" altLang="zh-CN" sz="1800" dirty="0"/>
              <a:t>false</a:t>
            </a:r>
            <a:r>
              <a:rPr lang="zh-CN" altLang="en-US" sz="1800" dirty="0"/>
              <a:t>时，指令内部和外部都可以绑定指令中的数据</a:t>
            </a:r>
            <a:endParaRPr lang="en-US" altLang="zh-CN" sz="1800" dirty="0"/>
          </a:p>
          <a:p>
            <a:r>
              <a:rPr lang="zh-CN" altLang="en-US" sz="1800" dirty="0"/>
              <a:t>创建具有隔离作用域的指令需要将</a:t>
            </a:r>
            <a:r>
              <a:rPr lang="en-US" altLang="zh-CN" sz="1800" dirty="0"/>
              <a:t>scope</a:t>
            </a:r>
            <a:r>
              <a:rPr lang="zh-CN" altLang="en-US" sz="1800" dirty="0"/>
              <a:t>属性设置为一个空对象</a:t>
            </a:r>
            <a:r>
              <a:rPr lang="en-US" altLang="zh-CN" sz="1800" dirty="0"/>
              <a:t>{}</a:t>
            </a:r>
            <a:r>
              <a:rPr lang="zh-CN" altLang="en-US" sz="1800" dirty="0"/>
              <a:t>，在指令中定义一个“</a:t>
            </a:r>
            <a:r>
              <a:rPr lang="en-US" altLang="zh-CN" dirty="0"/>
              <a:t>template: ‘&lt;div&gt;Inside </a:t>
            </a:r>
            <a:r>
              <a:rPr lang="en-US" altLang="zh-CN" dirty="0" err="1"/>
              <a:t>myDirective</a:t>
            </a:r>
            <a:r>
              <a:rPr lang="en-US" altLang="zh-CN" dirty="0"/>
              <a:t> {{ </a:t>
            </a:r>
            <a:r>
              <a:rPr lang="en-US" altLang="zh-CN" dirty="0" err="1"/>
              <a:t>myProperty</a:t>
            </a:r>
            <a:r>
              <a:rPr lang="en-US" altLang="zh-CN" dirty="0"/>
              <a:t> }}&lt;/div&gt;’</a:t>
            </a:r>
            <a:r>
              <a:rPr lang="en-US" altLang="zh-CN" sz="1800" dirty="0"/>
              <a:t> </a:t>
            </a:r>
            <a:br>
              <a:rPr lang="en-US" altLang="zh-CN" sz="1800" dirty="0"/>
            </a:br>
            <a:r>
              <a:rPr lang="zh-CN" altLang="en-US" sz="1800" dirty="0"/>
              <a:t>”如果这样做了，指令的模板就无法访问外部作用域了。但是这种方式并不常见。</a:t>
            </a:r>
            <a:r>
              <a:rPr lang="en-US" altLang="zh-CN" sz="1800" dirty="0"/>
              <a:t> </a:t>
            </a:r>
            <a:r>
              <a:rPr lang="zh-CN" altLang="en-US" sz="1800" dirty="0"/>
              <a:t> </a:t>
            </a:r>
            <a:endParaRPr lang="en-US" altLang="zh-CN" sz="1800" dirty="0"/>
          </a:p>
        </p:txBody>
      </p:sp>
      <p:sp>
        <p:nvSpPr>
          <p:cNvPr id="2" name="Rectangle 1"/>
          <p:cNvSpPr>
            <a:spLocks noChangeArrowheads="1"/>
          </p:cNvSpPr>
          <p:nvPr/>
        </p:nvSpPr>
        <p:spPr bwMode="auto">
          <a:xfrm>
            <a:off x="6027821" y="3382129"/>
            <a:ext cx="5702970" cy="2677656"/>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3CEE3"/>
                </a:solidFill>
                <a:effectLst/>
                <a:latin typeface="Consolas" panose="020B0609020204030204" pitchFamily="49" charset="0"/>
              </a:rPr>
              <a:t>angular.</a:t>
            </a:r>
            <a:r>
              <a:rPr kumimoji="0" lang="zh-CN" altLang="zh-CN" sz="1400" b="0" i="0" u="none" strike="noStrike" cap="none" normalizeH="0" baseline="0" dirty="0">
                <a:ln>
                  <a:noFill/>
                </a:ln>
                <a:solidFill>
                  <a:srgbClr val="8DC4F0"/>
                </a:solidFill>
                <a:effectLst/>
                <a:latin typeface="Consolas" panose="020B0609020204030204" pitchFamily="49" charset="0"/>
              </a:rPr>
              <a:t>module</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'myApp'</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D0F5D4"/>
                </a:solidFill>
                <a:effectLst/>
                <a:latin typeface="Consolas" panose="020B0609020204030204" pitchFamily="49" charset="0"/>
              </a:rPr>
              <a:t>)</a:t>
            </a:r>
            <a:br>
              <a:rPr kumimoji="0" lang="zh-CN" altLang="zh-CN" sz="1400" b="0" i="0" u="none" strike="noStrike" cap="none" normalizeH="0" baseline="0" dirty="0">
                <a:ln>
                  <a:noFill/>
                </a:ln>
                <a:solidFill>
                  <a:srgbClr val="D0F5D4"/>
                </a:solidFill>
                <a:effectLst/>
                <a:latin typeface="Consolas" panose="020B0609020204030204" pitchFamily="49" charset="0"/>
              </a:rPr>
            </a:b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controller</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'SecondController'</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C792EA"/>
                </a:solidFill>
                <a:effectLst/>
                <a:latin typeface="Consolas" panose="020B0609020204030204" pitchFamily="49" charset="0"/>
              </a:rPr>
              <a:t>function </a:t>
            </a: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D0F5D4"/>
                </a:solidFill>
                <a:effectLst/>
                <a:latin typeface="Consolas" panose="020B0609020204030204" pitchFamily="49" charset="0"/>
              </a:rPr>
              <a:t>)</a:t>
            </a:r>
            <a:br>
              <a:rPr kumimoji="0" lang="zh-CN" altLang="zh-CN" sz="1400" b="0" i="0" u="none" strike="noStrike" cap="none" normalizeH="0" baseline="0" dirty="0">
                <a:ln>
                  <a:noFill/>
                </a:ln>
                <a:solidFill>
                  <a:srgbClr val="D0F5D4"/>
                </a:solidFill>
                <a:effectLst/>
                <a:latin typeface="Consolas" panose="020B0609020204030204" pitchFamily="49" charset="0"/>
              </a:rPr>
            </a:b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directive</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'myDirective'</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function </a:t>
            </a: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return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restrict</a:t>
            </a:r>
            <a:r>
              <a:rPr kumimoji="0" lang="zh-CN" altLang="zh-CN" sz="1400" b="1" i="0" u="none" strike="noStrike" cap="none" normalizeH="0" baseline="0" dirty="0">
                <a:ln>
                  <a:noFill/>
                </a:ln>
                <a:solidFill>
                  <a:srgbClr val="80CBC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'A'</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scope</a:t>
            </a:r>
            <a:r>
              <a:rPr kumimoji="0" lang="zh-CN" altLang="zh-CN" sz="1400" b="1" i="0" u="none" strike="noStrike" cap="none" normalizeH="0" baseline="0" dirty="0">
                <a:ln>
                  <a:noFill/>
                </a:ln>
                <a:solidFill>
                  <a:srgbClr val="80CBC4"/>
                </a:solidFill>
                <a:effectLst/>
                <a:latin typeface="Consolas" panose="020B0609020204030204" pitchFamily="49" charset="0"/>
              </a:rPr>
              <a:t>:</a:t>
            </a:r>
            <a:r>
              <a:rPr kumimoji="0" lang="zh-CN" altLang="zh-CN" sz="1400" b="0" i="0" u="none" strike="noStrike" cap="none" normalizeH="0" baseline="0" dirty="0">
                <a:ln>
                  <a:noFill/>
                </a:ln>
                <a:solidFill>
                  <a:srgbClr val="C792EA"/>
                </a:solidFill>
                <a:effectLst/>
                <a:latin typeface="Consolas" panose="020B0609020204030204" pitchFamily="49" charset="0"/>
              </a:rPr>
              <a:t>true</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template</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'&lt;div&gt;Inside myDirective: {{ myProperty }}&lt;/div&gt;'</a:t>
            </a:r>
            <a:br>
              <a:rPr kumimoji="0" lang="zh-CN" altLang="zh-CN" sz="1400" b="0" i="0" u="none" strike="noStrike" cap="none" normalizeH="0" baseline="0" dirty="0">
                <a:ln>
                  <a:noFill/>
                </a:ln>
                <a:solidFill>
                  <a:srgbClr val="C3E887"/>
                </a:solidFill>
                <a:effectLst/>
                <a:latin typeface="Consolas" panose="020B0609020204030204" pitchFamily="49" charset="0"/>
              </a:rPr>
            </a:b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6027820" y="1350803"/>
            <a:ext cx="5702971" cy="1815882"/>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div </a:t>
            </a:r>
            <a:r>
              <a:rPr kumimoji="0" lang="zh-CN" altLang="zh-CN" sz="1400" b="0" i="0" u="none" strike="noStrike" cap="none" normalizeH="0" baseline="0" dirty="0">
                <a:ln>
                  <a:noFill/>
                </a:ln>
                <a:solidFill>
                  <a:srgbClr val="FFCB6B"/>
                </a:solidFill>
                <a:effectLst/>
                <a:latin typeface="Consolas" panose="020B0609020204030204" pitchFamily="49" charset="0"/>
              </a:rPr>
              <a:t>ng-controller=</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FFCB6B"/>
                </a:solidFill>
                <a:effectLst/>
                <a:latin typeface="Consolas" panose="020B0609020204030204" pitchFamily="49" charset="0"/>
              </a:rPr>
              <a:t>SecondController</a:t>
            </a: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FFCB6B"/>
                </a:solidFill>
                <a:effectLst/>
                <a:latin typeface="Consolas" panose="020B0609020204030204" pitchFamily="49" charset="0"/>
              </a:rPr>
              <a:t>ng-init=</a:t>
            </a:r>
            <a:r>
              <a:rPr kumimoji="0" lang="zh-CN" altLang="zh-CN" sz="1400" b="0" i="0" u="none" strike="noStrike" cap="none" normalizeH="0" baseline="0" dirty="0">
                <a:ln>
                  <a:noFill/>
                </a:ln>
                <a:solidFill>
                  <a:srgbClr val="C3E887"/>
                </a:solidFill>
                <a:effectLst/>
                <a:latin typeface="Consolas" panose="020B0609020204030204" pitchFamily="49" charset="0"/>
              </a:rPr>
              <a:t>"SecondControllerP='hello'"</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Outside myDirective: {{ myProperty }}</a:t>
            </a:r>
            <a:br>
              <a:rPr kumimoji="0" lang="zh-CN" altLang="zh-CN" sz="1400" b="0" i="0" u="none" strike="noStrike" cap="none" normalizeH="0" baseline="0" dirty="0">
                <a:ln>
                  <a:noFill/>
                </a:ln>
                <a:solidFill>
                  <a:srgbClr val="C3E887"/>
                </a:solidFill>
                <a:effectLst/>
                <a:latin typeface="Consolas" panose="020B0609020204030204" pitchFamily="49" charset="0"/>
              </a:rPr>
            </a:b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div </a:t>
            </a:r>
            <a:r>
              <a:rPr kumimoji="0" lang="zh-CN" altLang="zh-CN" sz="1400" b="0" i="0" u="none" strike="noStrike" cap="none" normalizeH="0" baseline="0" dirty="0">
                <a:ln>
                  <a:noFill/>
                </a:ln>
                <a:solidFill>
                  <a:srgbClr val="FFCB6B"/>
                </a:solidFill>
                <a:effectLst/>
                <a:latin typeface="Consolas" panose="020B0609020204030204" pitchFamily="49" charset="0"/>
              </a:rPr>
              <a:t>my-directive ng-init=</a:t>
            </a:r>
            <a:r>
              <a:rPr kumimoji="0" lang="zh-CN" altLang="zh-CN" sz="1400" b="0" i="0" u="none" strike="noStrike" cap="none" normalizeH="0" baseline="0" dirty="0">
                <a:ln>
                  <a:noFill/>
                </a:ln>
                <a:solidFill>
                  <a:srgbClr val="C3E887"/>
                </a:solidFill>
                <a:effectLst/>
                <a:latin typeface="Consolas" panose="020B0609020204030204" pitchFamily="49" charset="0"/>
              </a:rPr>
              <a:t>"myProperty = 'wow, this is cool'"</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&lt;/</a:t>
            </a:r>
            <a:r>
              <a:rPr kumimoji="0" lang="zh-CN" altLang="zh-CN" sz="1400" b="0" i="0" u="none" strike="noStrike" cap="none" normalizeH="0" baseline="0" dirty="0">
                <a:ln>
                  <a:noFill/>
                </a:ln>
                <a:solidFill>
                  <a:srgbClr val="FF5370"/>
                </a:solidFill>
                <a:effectLst/>
                <a:latin typeface="Consolas" panose="020B0609020204030204" pitchFamily="49" charset="0"/>
              </a:rPr>
              <a:t>div</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div</a:t>
            </a:r>
            <a:r>
              <a:rPr kumimoji="0" lang="zh-CN" altLang="zh-CN" sz="1400" b="0" i="0" u="none" strike="noStrike" cap="none" normalizeH="0" baseline="0" dirty="0">
                <a:ln>
                  <a:noFill/>
                </a:ln>
                <a:solidFill>
                  <a:srgbClr val="6DC2B8"/>
                </a:solidFill>
                <a:effectLst/>
                <a:latin typeface="Consolas" panose="020B0609020204030204" pitchFamily="49" charset="0"/>
              </a:rPr>
              <a:t>&gt;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434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9. </a:t>
            </a:r>
            <a:r>
              <a:rPr lang="zh-CN" altLang="en-US" dirty="0"/>
              <a:t>指令</a:t>
            </a:r>
            <a:endParaRPr lang="zh-CN" dirty="0"/>
          </a:p>
        </p:txBody>
      </p:sp>
      <p:sp>
        <p:nvSpPr>
          <p:cNvPr id="6" name="内容占位符 5"/>
          <p:cNvSpPr>
            <a:spLocks noGrp="1"/>
          </p:cNvSpPr>
          <p:nvPr>
            <p:ph idx="1"/>
          </p:nvPr>
        </p:nvSpPr>
        <p:spPr>
          <a:xfrm>
            <a:off x="942473" y="1138988"/>
            <a:ext cx="10431380" cy="5005137"/>
          </a:xfrm>
        </p:spPr>
        <p:txBody>
          <a:bodyPr>
            <a:normAutofit/>
          </a:bodyPr>
          <a:lstStyle/>
          <a:p>
            <a:pPr marL="45720" indent="0">
              <a:buNone/>
            </a:pPr>
            <a:r>
              <a:rPr lang="zh-CN" altLang="en-US" sz="2400" dirty="0"/>
              <a:t>绑定策略 </a:t>
            </a:r>
            <a:endParaRPr lang="en-US" altLang="zh-CN" sz="2400" dirty="0"/>
          </a:p>
          <a:p>
            <a:r>
              <a:rPr lang="zh-CN" altLang="en-US" dirty="0"/>
              <a:t>使用</a:t>
            </a:r>
            <a:r>
              <a:rPr lang="en-US" altLang="zh-CN" dirty="0"/>
              <a:t>@</a:t>
            </a:r>
            <a:r>
              <a:rPr lang="zh-CN" altLang="en-US" dirty="0"/>
              <a:t>符号将本地作用域同</a:t>
            </a:r>
            <a:r>
              <a:rPr lang="en-US" altLang="zh-CN" dirty="0"/>
              <a:t>DOM</a:t>
            </a:r>
            <a:r>
              <a:rPr lang="zh-CN" altLang="en-US" dirty="0"/>
              <a:t>属性的值进行绑定。指令内部作用域可以使用外部作用域的变量 </a:t>
            </a:r>
            <a:endParaRPr lang="en-US" altLang="zh-CN" dirty="0"/>
          </a:p>
        </p:txBody>
      </p:sp>
      <p:sp>
        <p:nvSpPr>
          <p:cNvPr id="2" name="Rectangle 1"/>
          <p:cNvSpPr>
            <a:spLocks noChangeArrowheads="1"/>
          </p:cNvSpPr>
          <p:nvPr/>
        </p:nvSpPr>
        <p:spPr bwMode="auto">
          <a:xfrm>
            <a:off x="1074820" y="3466469"/>
            <a:ext cx="10299033" cy="2677656"/>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directive</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'myDirective'</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function </a:t>
            </a: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return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restrict</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'A'</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replace</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true</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scope</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myUrl</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546E7A"/>
                </a:solidFill>
                <a:effectLst/>
                <a:latin typeface="Consolas" panose="020B0609020204030204" pitchFamily="49" charset="0"/>
              </a:rPr>
              <a:t>//</a:t>
            </a: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绑定策略</a:t>
            </a:r>
            <a:b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            </a:t>
            </a:r>
            <a:r>
              <a:rPr kumimoji="0" lang="en-US"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6DC2B8"/>
                </a:solidFill>
                <a:effectLst/>
                <a:latin typeface="Consolas" panose="020B0609020204030204" pitchFamily="49" charset="0"/>
              </a:rPr>
              <a:t>myLinkText</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546E7A"/>
                </a:solidFill>
                <a:effectLst/>
                <a:latin typeface="Consolas" panose="020B0609020204030204" pitchFamily="49" charset="0"/>
              </a:rPr>
              <a:t>//</a:t>
            </a: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绑定策略</a:t>
            </a:r>
            <a:b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template</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'&lt;a href="{{myUrl}}"&gt;' </a:t>
            </a:r>
            <a:r>
              <a:rPr kumimoji="0" lang="zh-CN" altLang="zh-CN" sz="1400" b="1" i="0" u="none" strike="noStrike" cap="none" normalizeH="0" baseline="0" dirty="0">
                <a:ln>
                  <a:noFill/>
                </a:ln>
                <a:solidFill>
                  <a:srgbClr val="80CBC4"/>
                </a:solidFill>
                <a:effectLst/>
                <a:latin typeface="Consolas" panose="020B0609020204030204" pitchFamily="49" charset="0"/>
              </a:rPr>
              <a:t>+</a:t>
            </a:r>
            <a:br>
              <a:rPr kumimoji="0" lang="zh-CN" altLang="zh-CN" sz="1400" b="1" i="0" u="none" strike="noStrike" cap="none" normalizeH="0" baseline="0" dirty="0">
                <a:ln>
                  <a:noFill/>
                </a:ln>
                <a:solidFill>
                  <a:srgbClr val="80CBC4"/>
                </a:solidFill>
                <a:effectLst/>
                <a:latin typeface="Consolas" panose="020B0609020204030204" pitchFamily="49" charset="0"/>
              </a:rPr>
            </a:b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'{{myLinkText}}&lt;/a&gt;'</a:t>
            </a:r>
            <a:br>
              <a:rPr kumimoji="0" lang="zh-CN" altLang="zh-CN" sz="1400" b="0" i="0" u="none" strike="noStrike" cap="none" normalizeH="0" baseline="0" dirty="0">
                <a:ln>
                  <a:noFill/>
                </a:ln>
                <a:solidFill>
                  <a:srgbClr val="C3E887"/>
                </a:solidFill>
                <a:effectLst/>
                <a:latin typeface="Consolas" panose="020B0609020204030204" pitchFamily="49" charset="0"/>
              </a:rPr>
            </a:b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D0F5D4"/>
                </a:solidFill>
                <a:effectLst/>
                <a:latin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074820" y="2496320"/>
            <a:ext cx="10299033" cy="95410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div </a:t>
            </a:r>
            <a:r>
              <a:rPr kumimoji="0" lang="zh-CN" altLang="zh-CN" sz="1400" b="0" i="0" u="none" strike="noStrike" cap="none" normalizeH="0" baseline="0" dirty="0">
                <a:ln>
                  <a:noFill/>
                </a:ln>
                <a:solidFill>
                  <a:srgbClr val="FFCB6B"/>
                </a:solidFill>
                <a:effectLst/>
                <a:latin typeface="Consolas" panose="020B0609020204030204" pitchFamily="49" charset="0"/>
              </a:rPr>
              <a:t>my-directive</a:t>
            </a:r>
            <a:br>
              <a:rPr kumimoji="0" lang="zh-CN" altLang="zh-CN" sz="1400" b="0" i="0" u="none" strike="noStrike" cap="none" normalizeH="0" baseline="0" dirty="0">
                <a:ln>
                  <a:noFill/>
                </a:ln>
                <a:solidFill>
                  <a:srgbClr val="FFCB6B"/>
                </a:solidFill>
                <a:effectLst/>
                <a:latin typeface="Consolas" panose="020B0609020204030204" pitchFamily="49" charset="0"/>
              </a:rPr>
            </a:br>
            <a:r>
              <a:rPr kumimoji="0" lang="zh-CN" altLang="zh-CN" sz="1400" b="0" i="0" u="none" strike="noStrike" cap="none" normalizeH="0" baseline="0" dirty="0">
                <a:ln>
                  <a:noFill/>
                </a:ln>
                <a:solidFill>
                  <a:srgbClr val="FFCB6B"/>
                </a:solidFill>
                <a:effectLst/>
                <a:latin typeface="Consolas" panose="020B0609020204030204" pitchFamily="49" charset="0"/>
              </a:rPr>
              <a:t>     my-url=</a:t>
            </a:r>
            <a:r>
              <a:rPr kumimoji="0" lang="zh-CN" altLang="zh-CN" sz="1400" b="0" i="0" u="none" strike="noStrike" cap="none" normalizeH="0" baseline="0" dirty="0">
                <a:ln>
                  <a:noFill/>
                </a:ln>
                <a:solidFill>
                  <a:srgbClr val="C3E887"/>
                </a:solidFill>
                <a:effectLst/>
                <a:latin typeface="Consolas" panose="020B0609020204030204" pitchFamily="49" charset="0"/>
              </a:rPr>
              <a:t>"http://baidu.com"</a:t>
            </a:r>
            <a:br>
              <a:rPr kumimoji="0" lang="zh-CN" altLang="zh-CN" sz="1400" b="0" i="0" u="none" strike="noStrike" cap="none" normalizeH="0" baseline="0" dirty="0">
                <a:ln>
                  <a:noFill/>
                </a:ln>
                <a:solidFill>
                  <a:srgbClr val="C3E887"/>
                </a:solidFill>
                <a:effectLst/>
                <a:latin typeface="Consolas" panose="020B0609020204030204" pitchFamily="49" charset="0"/>
              </a:rPr>
            </a:b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FFCB6B"/>
                </a:solidFill>
                <a:effectLst/>
                <a:latin typeface="Consolas" panose="020B0609020204030204" pitchFamily="49" charset="0"/>
              </a:rPr>
              <a:t>my-link-text=</a:t>
            </a:r>
            <a:r>
              <a:rPr kumimoji="0" lang="zh-CN" altLang="zh-CN" sz="1400" b="0" i="0" u="none" strike="noStrike" cap="none" normalizeH="0" baseline="0" dirty="0">
                <a:ln>
                  <a:noFill/>
                </a:ln>
                <a:solidFill>
                  <a:srgbClr val="C3E887"/>
                </a:solidFill>
                <a:effectLst/>
                <a:latin typeface="Consolas" panose="020B0609020204030204" pitchFamily="49" charset="0"/>
              </a:rPr>
              <a:t>"Click me to go to Baidu"</a:t>
            </a:r>
            <a:r>
              <a:rPr kumimoji="0" lang="zh-CN" altLang="zh-CN" sz="1400" b="0" i="0" u="none" strike="noStrike" cap="none" normalizeH="0" baseline="0" dirty="0">
                <a:ln>
                  <a:noFill/>
                </a:ln>
                <a:solidFill>
                  <a:srgbClr val="6DC2B8"/>
                </a:solidFill>
                <a:effectLst/>
                <a:latin typeface="Consolas" panose="020B0609020204030204" pitchFamily="49" charset="0"/>
              </a:rPr>
              <a:t>&gt;</a:t>
            </a:r>
            <a:endParaRPr kumimoji="0" lang="en-US" altLang="zh-CN" sz="1400" b="0" i="0" u="none" strike="noStrike" cap="none" normalizeH="0" baseline="0" dirty="0">
              <a:ln>
                <a:noFill/>
              </a:ln>
              <a:solidFill>
                <a:srgbClr val="6DC2B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div</a:t>
            </a:r>
            <a:r>
              <a:rPr kumimoji="0" lang="zh-CN" altLang="zh-CN" sz="1400" b="0" i="0" u="none" strike="noStrike" cap="none" normalizeH="0" baseline="0" dirty="0">
                <a:ln>
                  <a:noFill/>
                </a:ln>
                <a:solidFill>
                  <a:srgbClr val="6DC2B8"/>
                </a:solidFill>
                <a:effectLst/>
                <a:latin typeface="Consolas" panose="020B0609020204030204" pitchFamily="49" charset="0"/>
              </a:rPr>
              <a:t>&gt;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064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2052" y="268705"/>
            <a:ext cx="9601200" cy="581526"/>
          </a:xfrm>
        </p:spPr>
        <p:txBody>
          <a:bodyPr/>
          <a:lstStyle/>
          <a:p>
            <a:r>
              <a:rPr lang="en-US" altLang="zh-CN" dirty="0"/>
              <a:t>1. </a:t>
            </a:r>
            <a:r>
              <a:rPr lang="zh-CN" altLang="en-US" dirty="0"/>
              <a:t>简介</a:t>
            </a:r>
            <a:endParaRPr lang="zh-CN" dirty="0"/>
          </a:p>
        </p:txBody>
      </p:sp>
      <p:sp>
        <p:nvSpPr>
          <p:cNvPr id="3" name="内容占位符 2"/>
          <p:cNvSpPr>
            <a:spLocks noGrp="1"/>
          </p:cNvSpPr>
          <p:nvPr>
            <p:ph idx="1"/>
          </p:nvPr>
        </p:nvSpPr>
        <p:spPr>
          <a:xfrm>
            <a:off x="782051" y="1042735"/>
            <a:ext cx="10607843" cy="4652211"/>
          </a:xfrm>
        </p:spPr>
        <p:txBody>
          <a:bodyPr>
            <a:normAutofit/>
          </a:bodyPr>
          <a:lstStyle/>
          <a:p>
            <a:pPr marL="45720" indent="0">
              <a:buNone/>
            </a:pPr>
            <a:r>
              <a:rPr lang="en-US" altLang="zh-CN" dirty="0"/>
              <a:t>MVC</a:t>
            </a:r>
            <a:r>
              <a:rPr lang="zh-CN" altLang="en-US" dirty="0"/>
              <a:t>介绍。</a:t>
            </a:r>
            <a:endParaRPr lang="en-US" altLang="zh-CN" dirty="0"/>
          </a:p>
          <a:p>
            <a:pPr marL="365760" lvl="1" indent="0">
              <a:buNone/>
            </a:pPr>
            <a:r>
              <a:rPr lang="en-US" altLang="zh-CN" dirty="0"/>
              <a:t>MVC</a:t>
            </a:r>
            <a:r>
              <a:rPr lang="zh-CN" altLang="en-US" dirty="0"/>
              <a:t>是一种软件架构设计模式，它将表现从用户交互中分离出来。通常来讲，模型中包含应用的数据和与数据进行交互的方法，视图将数据呈献给用户，而控制器则是二者之间的桥梁。这种表现分离能将应用中的对象很好地隔离开来，因此视图不需要知道如何保存对象，只要知道如何显示它即可。这也意味着数据模型不需要同视图进行交互，只需要包含数据和操作视图的方法。控制器用来存放将二者绑定在一起的</a:t>
            </a:r>
            <a:br>
              <a:rPr lang="zh-CN" altLang="en-US" dirty="0"/>
            </a:br>
            <a:r>
              <a:rPr lang="zh-CN" altLang="en-US" dirty="0"/>
              <a:t>业务逻辑。</a:t>
            </a:r>
            <a:endParaRPr lang="en-US" altLang="zh-CN" dirty="0"/>
          </a:p>
          <a:p>
            <a:r>
              <a:rPr lang="en-US" altLang="zh-CN" dirty="0"/>
              <a:t>model——</a:t>
            </a:r>
            <a:r>
              <a:rPr lang="zh-CN" altLang="en-US" dirty="0"/>
              <a:t>模型是负责管理应用程序的数据。它响应来自视图的请求，同时也响应指令从控制器进行自我更新。</a:t>
            </a:r>
          </a:p>
          <a:p>
            <a:r>
              <a:rPr lang="en-US" altLang="zh-CN" dirty="0"/>
              <a:t>view_——</a:t>
            </a:r>
            <a:r>
              <a:rPr lang="zh-CN" altLang="en-US" dirty="0"/>
              <a:t>视图是模型通过</a:t>
            </a:r>
            <a:r>
              <a:rPr lang="en-US" altLang="zh-CN" dirty="0"/>
              <a:t>HTML**</a:t>
            </a:r>
            <a:r>
              <a:rPr lang="zh-CN" altLang="en-US" dirty="0"/>
              <a:t>模板**渲染之后的映射。这意味着，不论模型什么时候发生变化，</a:t>
            </a:r>
            <a:r>
              <a:rPr lang="en-US" altLang="zh-CN" dirty="0"/>
              <a:t>AngularJS</a:t>
            </a:r>
            <a:r>
              <a:rPr lang="zh-CN" altLang="en-US" dirty="0"/>
              <a:t>会实时更新结合点，随之更新视图。</a:t>
            </a:r>
          </a:p>
          <a:p>
            <a:r>
              <a:rPr lang="en-US" altLang="zh-CN" dirty="0"/>
              <a:t>controller——</a:t>
            </a:r>
            <a:r>
              <a:rPr lang="zh-CN" altLang="en-US" dirty="0"/>
              <a:t>控制器负责响应于用户输入并执行交互数据模型对象。控制器接收到输入，它验证输入，然后执行修改数据模型的状态的业务操作。</a:t>
            </a:r>
          </a:p>
        </p:txBody>
      </p:sp>
    </p:spTree>
    <p:extLst>
      <p:ext uri="{BB962C8B-B14F-4D97-AF65-F5344CB8AC3E}">
        <p14:creationId xmlns:p14="http://schemas.microsoft.com/office/powerpoint/2010/main" val="305584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9. </a:t>
            </a:r>
            <a:r>
              <a:rPr lang="zh-CN" altLang="en-US" dirty="0"/>
              <a:t>指令</a:t>
            </a:r>
            <a:endParaRPr lang="zh-CN" dirty="0"/>
          </a:p>
        </p:txBody>
      </p:sp>
      <p:sp>
        <p:nvSpPr>
          <p:cNvPr id="6" name="内容占位符 5"/>
          <p:cNvSpPr>
            <a:spLocks noGrp="1"/>
          </p:cNvSpPr>
          <p:nvPr>
            <p:ph idx="1"/>
          </p:nvPr>
        </p:nvSpPr>
        <p:spPr>
          <a:xfrm>
            <a:off x="942471" y="946483"/>
            <a:ext cx="10431380" cy="5005137"/>
          </a:xfrm>
        </p:spPr>
        <p:txBody>
          <a:bodyPr>
            <a:normAutofit/>
          </a:bodyPr>
          <a:lstStyle/>
          <a:p>
            <a:pPr marL="45720" indent="0">
              <a:buNone/>
            </a:pPr>
            <a:r>
              <a:rPr lang="zh-CN" altLang="en-US" sz="2400" dirty="0"/>
              <a:t>绑定策略 </a:t>
            </a:r>
            <a:endParaRPr lang="en-US" altLang="zh-CN" sz="2400" dirty="0"/>
          </a:p>
          <a:p>
            <a:r>
              <a:rPr lang="zh-CN" altLang="en-US" dirty="0"/>
              <a:t>通过</a:t>
            </a:r>
            <a:r>
              <a:rPr lang="en-US" altLang="zh-CN" dirty="0"/>
              <a:t>=</a:t>
            </a:r>
            <a:r>
              <a:rPr lang="zh-CN" altLang="en-US" dirty="0"/>
              <a:t>可以将本地作用域上的属性同父级作用域上的属性进行双向的数据绑定。就像普通的数据绑定一样，本地属性会反映出父数据模型中所发生的改变。这种方式可以实现用同一个指令绑不同数据的情况，达到复用的目的。</a:t>
            </a:r>
            <a:endParaRPr lang="en-US" altLang="zh-CN" dirty="0"/>
          </a:p>
        </p:txBody>
      </p:sp>
      <p:sp>
        <p:nvSpPr>
          <p:cNvPr id="5" name="Rectangle 3"/>
          <p:cNvSpPr>
            <a:spLocks noChangeArrowheads="1"/>
          </p:cNvSpPr>
          <p:nvPr/>
        </p:nvSpPr>
        <p:spPr bwMode="auto">
          <a:xfrm>
            <a:off x="1201151" y="2366412"/>
            <a:ext cx="9914022" cy="95410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div </a:t>
            </a:r>
            <a:r>
              <a:rPr kumimoji="0" lang="zh-CN" altLang="zh-CN" sz="1400" b="0" i="0" u="none" strike="noStrike" cap="none" normalizeH="0" baseline="0" dirty="0">
                <a:ln>
                  <a:noFill/>
                </a:ln>
                <a:solidFill>
                  <a:srgbClr val="FFCB6B"/>
                </a:solidFill>
                <a:effectLst/>
                <a:latin typeface="Consolas" panose="020B0609020204030204" pitchFamily="49" charset="0"/>
              </a:rPr>
              <a:t>ng-controller=</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FFCB6B"/>
                </a:solidFill>
                <a:effectLst/>
                <a:latin typeface="Consolas" panose="020B0609020204030204" pitchFamily="49" charset="0"/>
              </a:rPr>
              <a:t>nameController</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&lt;</a:t>
            </a:r>
            <a:r>
              <a:rPr kumimoji="0" lang="zh-CN" altLang="zh-CN" sz="1400" b="0" i="0" u="none" strike="noStrike" cap="none" normalizeH="0" baseline="0" dirty="0">
                <a:ln>
                  <a:noFill/>
                </a:ln>
                <a:solidFill>
                  <a:srgbClr val="FF5370"/>
                </a:solidFill>
                <a:effectLst/>
                <a:latin typeface="Consolas" panose="020B0609020204030204" pitchFamily="49" charset="0"/>
              </a:rPr>
              <a:t>direct </a:t>
            </a:r>
            <a:r>
              <a:rPr kumimoji="0" lang="zh-CN" altLang="zh-CN" sz="1400" b="0" i="0" u="none" strike="noStrike" cap="none" normalizeH="0" baseline="0" dirty="0">
                <a:ln>
                  <a:noFill/>
                </a:ln>
                <a:solidFill>
                  <a:srgbClr val="FFCB6B"/>
                </a:solidFill>
                <a:effectLst/>
                <a:latin typeface="Consolas" panose="020B0609020204030204" pitchFamily="49" charset="0"/>
              </a:rPr>
              <a:t>info=</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en-US" altLang="zh-CN" sz="1400" b="0" i="0" u="none" strike="noStrike" cap="none" normalizeH="0" baseline="0" dirty="0">
                <a:ln>
                  <a:noFill/>
                </a:ln>
                <a:solidFill>
                  <a:srgbClr val="C3E887"/>
                </a:solidFill>
                <a:effectLst/>
                <a:latin typeface="Consolas" panose="020B0609020204030204" pitchFamily="49" charset="0"/>
              </a:rPr>
              <a:t>jd</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&gt;&lt;/</a:t>
            </a:r>
            <a:r>
              <a:rPr kumimoji="0" lang="zh-CN" altLang="zh-CN" sz="1400" b="0" i="0" u="none" strike="noStrike" cap="none" normalizeH="0" baseline="0" dirty="0">
                <a:ln>
                  <a:noFill/>
                </a:ln>
                <a:solidFill>
                  <a:srgbClr val="FF5370"/>
                </a:solidFill>
                <a:effectLst/>
                <a:latin typeface="Consolas" panose="020B0609020204030204" pitchFamily="49" charset="0"/>
              </a:rPr>
              <a:t>direct</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&lt;</a:t>
            </a:r>
            <a:r>
              <a:rPr kumimoji="0" lang="zh-CN" altLang="zh-CN" sz="1400" b="0" i="0" u="none" strike="noStrike" cap="none" normalizeH="0" baseline="0" dirty="0">
                <a:ln>
                  <a:noFill/>
                </a:ln>
                <a:solidFill>
                  <a:srgbClr val="FF5370"/>
                </a:solidFill>
                <a:effectLst/>
                <a:latin typeface="Consolas" panose="020B0609020204030204" pitchFamily="49" charset="0"/>
              </a:rPr>
              <a:t>direct </a:t>
            </a:r>
            <a:r>
              <a:rPr kumimoji="0" lang="zh-CN" altLang="zh-CN" sz="1400" b="0" i="0" u="none" strike="noStrike" cap="none" normalizeH="0" baseline="0" dirty="0">
                <a:ln>
                  <a:noFill/>
                </a:ln>
                <a:solidFill>
                  <a:srgbClr val="FFCB6B"/>
                </a:solidFill>
                <a:effectLst/>
                <a:latin typeface="Consolas" panose="020B0609020204030204" pitchFamily="49" charset="0"/>
              </a:rPr>
              <a:t>info=</a:t>
            </a:r>
            <a:r>
              <a:rPr kumimoji="0" lang="en-US" altLang="zh-CN" sz="1400" b="0" i="0" u="none" strike="noStrike" cap="none" normalizeH="0" baseline="0" dirty="0">
                <a:ln>
                  <a:noFill/>
                </a:ln>
                <a:solidFill>
                  <a:srgbClr val="FFCB6B"/>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en-US" altLang="zh-CN" sz="1400" b="0" i="0" u="none" strike="noStrike" cap="none" normalizeH="0" baseline="0" dirty="0">
                <a:ln>
                  <a:noFill/>
                </a:ln>
                <a:solidFill>
                  <a:srgbClr val="C3E887"/>
                </a:solidFill>
                <a:effectLst/>
                <a:latin typeface="Consolas" panose="020B0609020204030204" pitchFamily="49" charset="0"/>
              </a:rPr>
              <a:t>tb</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&gt;&lt;/</a:t>
            </a:r>
            <a:r>
              <a:rPr kumimoji="0" lang="zh-CN" altLang="zh-CN" sz="1400" b="0" i="0" u="none" strike="noStrike" cap="none" normalizeH="0" baseline="0" dirty="0">
                <a:ln>
                  <a:noFill/>
                </a:ln>
                <a:solidFill>
                  <a:srgbClr val="FF5370"/>
                </a:solidFill>
                <a:effectLst/>
                <a:latin typeface="Consolas" panose="020B0609020204030204" pitchFamily="49" charset="0"/>
              </a:rPr>
              <a:t>direct</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div</a:t>
            </a:r>
            <a:r>
              <a:rPr kumimoji="0" lang="zh-CN" altLang="zh-CN" sz="1400" b="0" i="0" u="none" strike="noStrike" cap="none" normalizeH="0" baseline="0" dirty="0">
                <a:ln>
                  <a:noFill/>
                </a:ln>
                <a:solidFill>
                  <a:srgbClr val="6DC2B8"/>
                </a:solidFill>
                <a:effectLst/>
                <a:latin typeface="Consolas" panose="020B0609020204030204" pitchFamily="49" charset="0"/>
              </a:rPr>
              <a:t>&gt;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201150" y="3336561"/>
            <a:ext cx="9914023" cy="2893100"/>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directive</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"direct"</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function </a:t>
            </a: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return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restrict</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'ECMA'</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template</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'&lt;a href="{{myUrl1.url}}"&gt;{{myUrl1.name}}&lt;/a&gt;'</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scope</a:t>
            </a:r>
            <a:r>
              <a:rPr kumimoji="0" lang="zh-CN" altLang="zh-CN" sz="1400" b="1" i="0" u="none" strike="noStrike" cap="none" normalizeH="0" baseline="0" dirty="0">
                <a:ln>
                  <a:noFill/>
                </a:ln>
                <a:solidFill>
                  <a:srgbClr val="80CBC4"/>
                </a:solidFill>
                <a:effectLst/>
                <a:latin typeface="Consolas" panose="020B0609020204030204" pitchFamily="49" charset="0"/>
              </a:rPr>
              <a:t>:</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myUrl1</a:t>
            </a:r>
            <a:r>
              <a:rPr kumimoji="0" lang="zh-CN" altLang="zh-CN" sz="1400" b="1" i="0" u="none" strike="noStrike" cap="none" normalizeH="0" baseline="0" dirty="0">
                <a:ln>
                  <a:noFill/>
                </a:ln>
                <a:solidFill>
                  <a:srgbClr val="80CBC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'=info'</a:t>
            </a:r>
            <a:br>
              <a:rPr kumimoji="0" lang="zh-CN" altLang="zh-CN" sz="1400" b="0" i="0" u="none" strike="noStrike" cap="none" normalizeH="0" baseline="0" dirty="0">
                <a:ln>
                  <a:noFill/>
                </a:ln>
                <a:solidFill>
                  <a:srgbClr val="C3E887"/>
                </a:solidFill>
                <a:effectLst/>
                <a:latin typeface="Consolas" panose="020B0609020204030204" pitchFamily="49" charset="0"/>
              </a:rPr>
            </a:b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D0F5D4"/>
                </a:solidFill>
                <a:effectLst/>
                <a:latin typeface="Consolas" panose="020B0609020204030204" pitchFamily="49" charset="0"/>
              </a:rPr>
              <a:t>)</a:t>
            </a:r>
            <a:br>
              <a:rPr kumimoji="0" lang="zh-CN" altLang="zh-CN" sz="1400" b="0" i="0" u="none" strike="noStrike" cap="none" normalizeH="0" baseline="0" dirty="0">
                <a:ln>
                  <a:noFill/>
                </a:ln>
                <a:solidFill>
                  <a:srgbClr val="D0F5D4"/>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controller</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"nameController"</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function </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FFFFFF"/>
                </a:solidFill>
                <a:effectLst/>
                <a:latin typeface="Consolas" panose="020B0609020204030204" pitchFamily="49" charset="0"/>
              </a:rPr>
              <a:t>$scope</a:t>
            </a: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FFFFFF"/>
                </a:solidFill>
                <a:effectLst/>
                <a:latin typeface="Consolas" panose="020B0609020204030204" pitchFamily="49" charset="0"/>
              </a:rPr>
              <a:t>$scope</a:t>
            </a:r>
            <a:r>
              <a:rPr kumimoji="0" lang="zh-CN" altLang="zh-CN" sz="1400" b="0" i="0" u="none" strike="noStrike" cap="none" normalizeH="0" baseline="0" dirty="0">
                <a:ln>
                  <a:noFill/>
                </a:ln>
                <a:solidFill>
                  <a:srgbClr val="C3CEE3"/>
                </a:solidFill>
                <a:effectLst/>
                <a:latin typeface="Consolas" panose="020B0609020204030204" pitchFamily="49" charset="0"/>
              </a:rPr>
              <a:t>.</a:t>
            </a:r>
            <a:r>
              <a:rPr lang="en-US" altLang="zh-CN" sz="1400" dirty="0">
                <a:solidFill>
                  <a:srgbClr val="6DC2B8"/>
                </a:solidFill>
                <a:latin typeface="Consolas" panose="020B0609020204030204" pitchFamily="49" charset="0"/>
              </a:rPr>
              <a:t>jd</a:t>
            </a:r>
            <a:r>
              <a:rPr kumimoji="0" lang="zh-CN" altLang="zh-CN" sz="1400" b="0" i="0" u="none" strike="noStrike" cap="none" normalizeH="0" baseline="0" dirty="0">
                <a:ln>
                  <a:noFill/>
                </a:ln>
                <a:solidFill>
                  <a:srgbClr val="6DC2B8"/>
                </a:solidFill>
                <a:effectLst/>
                <a:latin typeface="Consolas" panose="020B0609020204030204" pitchFamily="49" charset="0"/>
              </a:rPr>
              <a:t> </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url</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'http://www.jd.com'</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name</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宋体" panose="02010600030101010101" pitchFamily="2" charset="-122"/>
                <a:ea typeface="宋体" panose="02010600030101010101" pitchFamily="2" charset="-122"/>
              </a:rPr>
              <a:t>点我去京东</a:t>
            </a: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a:t>
            </a:r>
            <a:r>
              <a:rPr kumimoji="0" lang="zh-CN" altLang="zh-CN" sz="1400" b="0" i="0" u="none" strike="noStrike" cap="none" normalizeH="0" baseline="0" dirty="0">
                <a:ln>
                  <a:noFill/>
                </a:ln>
                <a:solidFill>
                  <a:srgbClr val="FFFFFF"/>
                </a:solidFill>
                <a:effectLst/>
                <a:latin typeface="Consolas" panose="020B0609020204030204" pitchFamily="49" charset="0"/>
              </a:rPr>
              <a:t>$scope</a:t>
            </a:r>
            <a:r>
              <a:rPr kumimoji="0" lang="zh-CN" altLang="zh-CN" sz="1400" b="0" i="0" u="none" strike="noStrike" cap="none" normalizeH="0" baseline="0" dirty="0">
                <a:ln>
                  <a:noFill/>
                </a:ln>
                <a:solidFill>
                  <a:srgbClr val="C3CEE3"/>
                </a:solidFill>
                <a:effectLst/>
                <a:latin typeface="Consolas" panose="020B0609020204030204" pitchFamily="49" charset="0"/>
              </a:rPr>
              <a:t>.</a:t>
            </a:r>
            <a:r>
              <a:rPr lang="en-US" altLang="zh-CN" sz="1400" dirty="0">
                <a:solidFill>
                  <a:srgbClr val="6DC2B8"/>
                </a:solidFill>
                <a:latin typeface="Consolas" panose="020B0609020204030204" pitchFamily="49" charset="0"/>
              </a:rPr>
              <a:t>tb</a:t>
            </a:r>
            <a:r>
              <a:rPr kumimoji="0" lang="zh-CN" altLang="zh-CN" sz="1400" b="0" i="0" u="none" strike="noStrike" cap="none" normalizeH="0" baseline="0" dirty="0">
                <a:ln>
                  <a:noFill/>
                </a:ln>
                <a:solidFill>
                  <a:srgbClr val="6DC2B8"/>
                </a:solidFill>
                <a:effectLst/>
                <a:latin typeface="Consolas" panose="020B0609020204030204" pitchFamily="49" charset="0"/>
              </a:rPr>
              <a:t> </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url</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'http://www.taobao.com'</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name</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宋体" panose="02010600030101010101" pitchFamily="2" charset="-122"/>
                <a:ea typeface="宋体" panose="02010600030101010101" pitchFamily="2" charset="-122"/>
              </a:rPr>
              <a:t>点我去淘宝</a:t>
            </a: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7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9. </a:t>
            </a:r>
            <a:r>
              <a:rPr lang="zh-CN" altLang="en-US" dirty="0"/>
              <a:t>指令</a:t>
            </a:r>
            <a:endParaRPr lang="zh-CN" dirty="0"/>
          </a:p>
        </p:txBody>
      </p:sp>
      <p:sp>
        <p:nvSpPr>
          <p:cNvPr id="6" name="内容占位符 5"/>
          <p:cNvSpPr>
            <a:spLocks noGrp="1"/>
          </p:cNvSpPr>
          <p:nvPr>
            <p:ph idx="1"/>
          </p:nvPr>
        </p:nvSpPr>
        <p:spPr>
          <a:xfrm>
            <a:off x="942473" y="978568"/>
            <a:ext cx="10431380" cy="5005137"/>
          </a:xfrm>
        </p:spPr>
        <p:txBody>
          <a:bodyPr>
            <a:normAutofit/>
          </a:bodyPr>
          <a:lstStyle/>
          <a:p>
            <a:pPr marL="45720" indent="0">
              <a:buNone/>
            </a:pPr>
            <a:r>
              <a:rPr lang="zh-CN" altLang="en-US" sz="2400" dirty="0"/>
              <a:t>绑定策略 </a:t>
            </a:r>
            <a:endParaRPr lang="en-US" altLang="zh-CN" sz="2400" dirty="0"/>
          </a:p>
          <a:p>
            <a:r>
              <a:rPr lang="zh-CN" altLang="en-US" dirty="0"/>
              <a:t>通过</a:t>
            </a:r>
            <a:r>
              <a:rPr lang="en-US" altLang="zh-CN" dirty="0"/>
              <a:t>&amp;</a:t>
            </a:r>
            <a:r>
              <a:rPr lang="zh-CN" altLang="en-US" dirty="0"/>
              <a:t>符号可以对父级作用域进行绑定，以便在其中运行函数。意味着对这个值进行设置时会生成一个指向父级作用域的包装函数。要使调用带有一个参数的父方法，我们需要传递一个对象，这个对象的键是参数的名称，值是要传递给参数的内容。 </a:t>
            </a:r>
            <a:br>
              <a:rPr lang="zh-CN" altLang="en-US" dirty="0"/>
            </a:br>
            <a:endParaRPr lang="en-US" altLang="zh-CN" dirty="0"/>
          </a:p>
        </p:txBody>
      </p:sp>
      <p:sp>
        <p:nvSpPr>
          <p:cNvPr id="2" name="Rectangle 1"/>
          <p:cNvSpPr>
            <a:spLocks noChangeArrowheads="1"/>
          </p:cNvSpPr>
          <p:nvPr/>
        </p:nvSpPr>
        <p:spPr bwMode="auto">
          <a:xfrm>
            <a:off x="1289383" y="2426005"/>
            <a:ext cx="9737559" cy="73866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div </a:t>
            </a:r>
            <a:r>
              <a:rPr kumimoji="0" lang="zh-CN" altLang="zh-CN" sz="1400" b="0" i="0" u="none" strike="noStrike" cap="none" normalizeH="0" baseline="0" dirty="0">
                <a:ln>
                  <a:noFill/>
                </a:ln>
                <a:solidFill>
                  <a:srgbClr val="FFCB6B"/>
                </a:solidFill>
                <a:effectLst/>
                <a:latin typeface="Consolas" panose="020B0609020204030204" pitchFamily="49" charset="0"/>
              </a:rPr>
              <a:t>ng-controller=</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FFCB6B"/>
                </a:solidFill>
                <a:effectLst/>
                <a:latin typeface="Consolas" panose="020B0609020204030204" pitchFamily="49" charset="0"/>
              </a:rPr>
              <a:t>nameController</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&lt;</a:t>
            </a:r>
            <a:r>
              <a:rPr kumimoji="0" lang="zh-CN" altLang="zh-CN" sz="1400" b="0" i="0" u="none" strike="noStrike" cap="none" normalizeH="0" baseline="0" dirty="0">
                <a:ln>
                  <a:noFill/>
                </a:ln>
                <a:solidFill>
                  <a:srgbClr val="FF5370"/>
                </a:solidFill>
                <a:effectLst/>
                <a:latin typeface="Consolas" panose="020B0609020204030204" pitchFamily="49" charset="0"/>
              </a:rPr>
              <a:t>direct1 </a:t>
            </a:r>
            <a:r>
              <a:rPr kumimoji="0" lang="zh-CN" altLang="zh-CN" sz="1400" b="0" i="0" u="none" strike="noStrike" cap="none" normalizeH="0" baseline="0" dirty="0">
                <a:ln>
                  <a:noFill/>
                </a:ln>
                <a:solidFill>
                  <a:srgbClr val="FFCB6B"/>
                </a:solidFill>
                <a:effectLst/>
                <a:latin typeface="Consolas" panose="020B0609020204030204" pitchFamily="49" charset="0"/>
              </a:rPr>
              <a:t>info=</a:t>
            </a:r>
            <a:r>
              <a:rPr kumimoji="0" lang="zh-CN" altLang="zh-CN" sz="1400" b="0" i="0" u="none" strike="noStrike" cap="none" normalizeH="0" baseline="0" dirty="0">
                <a:ln>
                  <a:noFill/>
                </a:ln>
                <a:solidFill>
                  <a:srgbClr val="C3E887"/>
                </a:solidFill>
                <a:effectLst/>
                <a:latin typeface="Consolas" panose="020B0609020204030204" pitchFamily="49" charset="0"/>
              </a:rPr>
              <a:t>"alertHello()"</a:t>
            </a:r>
            <a:r>
              <a:rPr kumimoji="0" lang="zh-CN" altLang="zh-CN" sz="1400" b="0" i="0" u="none" strike="noStrike" cap="none" normalizeH="0" baseline="0" dirty="0">
                <a:ln>
                  <a:noFill/>
                </a:ln>
                <a:solidFill>
                  <a:srgbClr val="6DC2B8"/>
                </a:solidFill>
                <a:effectLst/>
                <a:latin typeface="Consolas" panose="020B0609020204030204" pitchFamily="49" charset="0"/>
              </a:rPr>
              <a:t>&gt;&lt;/</a:t>
            </a:r>
            <a:r>
              <a:rPr kumimoji="0" lang="zh-CN" altLang="zh-CN" sz="1400" b="0" i="0" u="none" strike="noStrike" cap="none" normalizeH="0" baseline="0" dirty="0">
                <a:ln>
                  <a:noFill/>
                </a:ln>
                <a:solidFill>
                  <a:srgbClr val="FF5370"/>
                </a:solidFill>
                <a:effectLst/>
                <a:latin typeface="Consolas" panose="020B0609020204030204" pitchFamily="49" charset="0"/>
              </a:rPr>
              <a:t>direct1</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div</a:t>
            </a:r>
            <a:r>
              <a:rPr kumimoji="0" lang="zh-CN" altLang="zh-CN" sz="1400" b="0" i="0" u="none" strike="noStrike" cap="none" normalizeH="0" baseline="0" dirty="0">
                <a:ln>
                  <a:noFill/>
                </a:ln>
                <a:solidFill>
                  <a:srgbClr val="6DC2B8"/>
                </a:solidFill>
                <a:effectLst/>
                <a:latin typeface="Consolas" panose="020B0609020204030204" pitchFamily="49" charset="0"/>
              </a:rPr>
              <a:t>&gt;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289382" y="3170129"/>
            <a:ext cx="9737560" cy="3108543"/>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directive</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'direct1'</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C792EA"/>
                </a:solidFill>
                <a:effectLst/>
                <a:latin typeface="Consolas" panose="020B0609020204030204" pitchFamily="49" charset="0"/>
              </a:rPr>
              <a:t>function </a:t>
            </a: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return</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restrict</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'ECMA'</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template</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'&lt;button ng-click="sayHello()"&gt;hello&lt;/button&gt;'</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scope</a:t>
            </a:r>
            <a:r>
              <a:rPr kumimoji="0" lang="zh-CN" altLang="zh-CN" sz="1400" b="1" i="0" u="none" strike="noStrike" cap="none" normalizeH="0" baseline="0" dirty="0">
                <a:ln>
                  <a:noFill/>
                </a:ln>
                <a:solidFill>
                  <a:srgbClr val="80CBC4"/>
                </a:solidFill>
                <a:effectLst/>
                <a:latin typeface="Consolas" panose="020B0609020204030204" pitchFamily="49" charset="0"/>
              </a:rPr>
              <a:t>:</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sayHello</a:t>
            </a:r>
            <a:r>
              <a:rPr kumimoji="0" lang="zh-CN" altLang="zh-CN" sz="1400" b="1" i="0" u="none" strike="noStrike" cap="none" normalizeH="0" baseline="0" dirty="0">
                <a:ln>
                  <a:noFill/>
                </a:ln>
                <a:solidFill>
                  <a:srgbClr val="80CBC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'&amp;info'</a:t>
            </a:r>
            <a:br>
              <a:rPr kumimoji="0" lang="zh-CN" altLang="zh-CN" sz="1400" b="0" i="0" u="none" strike="noStrike" cap="none" normalizeH="0" baseline="0" dirty="0">
                <a:ln>
                  <a:noFill/>
                </a:ln>
                <a:solidFill>
                  <a:srgbClr val="C3E887"/>
                </a:solidFill>
                <a:effectLst/>
                <a:latin typeface="Consolas" panose="020B0609020204030204" pitchFamily="49" charset="0"/>
              </a:rPr>
            </a:b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D0F5D4"/>
                </a:solidFill>
                <a:effectLst/>
                <a:latin typeface="Consolas" panose="020B0609020204030204" pitchFamily="49" charset="0"/>
              </a:rPr>
              <a:t>)</a:t>
            </a:r>
            <a:br>
              <a:rPr kumimoji="0" lang="zh-CN" altLang="zh-CN" sz="1400" b="0" i="0" u="none" strike="noStrike" cap="none" normalizeH="0" baseline="0" dirty="0">
                <a:ln>
                  <a:noFill/>
                </a:ln>
                <a:solidFill>
                  <a:srgbClr val="D0F5D4"/>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controller</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"nameController"</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function </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FFFFFF"/>
                </a:solidFill>
                <a:effectLst/>
                <a:latin typeface="Consolas" panose="020B0609020204030204" pitchFamily="49" charset="0"/>
              </a:rPr>
              <a:t>$scope</a:t>
            </a: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a:t>
            </a:r>
            <a:r>
              <a:rPr kumimoji="0" lang="zh-CN" altLang="zh-CN" sz="1400" b="0" i="0" u="none" strike="noStrike" cap="none" normalizeH="0" baseline="0" dirty="0">
                <a:ln>
                  <a:noFill/>
                </a:ln>
                <a:solidFill>
                  <a:srgbClr val="FFFFFF"/>
                </a:solidFill>
                <a:effectLst/>
                <a:latin typeface="Consolas" panose="020B0609020204030204" pitchFamily="49" charset="0"/>
              </a:rPr>
              <a:t>$scope</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alertHello</a:t>
            </a:r>
            <a:r>
              <a:rPr kumimoji="0" lang="zh-CN" altLang="zh-CN" sz="1400" b="1" i="0" u="none" strike="noStrike" cap="none" normalizeH="0" baseline="0" dirty="0">
                <a:ln>
                  <a:noFill/>
                </a:ln>
                <a:solidFill>
                  <a:srgbClr val="80CBC4"/>
                </a:solidFill>
                <a:effectLst/>
                <a:latin typeface="Consolas" panose="020B0609020204030204" pitchFamily="49" charset="0"/>
              </a:rPr>
              <a:t>=</a:t>
            </a:r>
            <a:r>
              <a:rPr kumimoji="0" lang="zh-CN" altLang="zh-CN" sz="1400" b="0" i="0" u="none" strike="noStrike" cap="none" normalizeH="0" baseline="0" dirty="0">
                <a:ln>
                  <a:noFill/>
                </a:ln>
                <a:solidFill>
                  <a:srgbClr val="C792EA"/>
                </a:solidFill>
                <a:effectLst/>
                <a:latin typeface="Consolas" panose="020B0609020204030204" pitchFamily="49" charset="0"/>
              </a:rPr>
              <a:t>function </a:t>
            </a: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alert</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'Hello Everyone!'</a:t>
            </a:r>
            <a:r>
              <a:rPr kumimoji="0" lang="zh-CN" altLang="zh-CN" sz="1400" b="0" i="0" u="none" strike="noStrike" cap="none" normalizeH="0" baseline="0" dirty="0">
                <a:ln>
                  <a:noFill/>
                </a:ln>
                <a:solidFill>
                  <a:srgbClr val="D0F5D4"/>
                </a:solidFill>
                <a:effectLst/>
                <a:latin typeface="Consolas" panose="020B0609020204030204" pitchFamily="49" charset="0"/>
              </a:rPr>
              <a:t>)</a:t>
            </a:r>
            <a:br>
              <a:rPr kumimoji="0" lang="zh-CN" altLang="zh-CN" sz="1400" b="0" i="0" u="none" strike="noStrike" cap="none" normalizeH="0" baseline="0" dirty="0">
                <a:ln>
                  <a:noFill/>
                </a:ln>
                <a:solidFill>
                  <a:srgbClr val="D0F5D4"/>
                </a:solidFill>
                <a:effectLst/>
                <a:latin typeface="Consolas" panose="020B0609020204030204" pitchFamily="49" charset="0"/>
              </a:rPr>
            </a:b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154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9. </a:t>
            </a:r>
            <a:r>
              <a:rPr lang="zh-CN" altLang="en-US" dirty="0"/>
              <a:t>指令</a:t>
            </a:r>
            <a:endParaRPr lang="zh-CN" dirty="0"/>
          </a:p>
        </p:txBody>
      </p:sp>
      <p:sp>
        <p:nvSpPr>
          <p:cNvPr id="6" name="内容占位符 5"/>
          <p:cNvSpPr>
            <a:spLocks noGrp="1"/>
          </p:cNvSpPr>
          <p:nvPr>
            <p:ph idx="1"/>
          </p:nvPr>
        </p:nvSpPr>
        <p:spPr>
          <a:xfrm>
            <a:off x="942473" y="978568"/>
            <a:ext cx="10431380" cy="5005137"/>
          </a:xfrm>
        </p:spPr>
        <p:txBody>
          <a:bodyPr>
            <a:normAutofit/>
          </a:bodyPr>
          <a:lstStyle/>
          <a:p>
            <a:pPr marL="45720" indent="0">
              <a:buNone/>
            </a:pPr>
            <a:r>
              <a:rPr lang="en-US" altLang="zh-CN" sz="2400" dirty="0"/>
              <a:t>Angular JS </a:t>
            </a:r>
            <a:r>
              <a:rPr lang="zh-CN" altLang="en-US" sz="2400" dirty="0"/>
              <a:t>的生命周期 </a:t>
            </a:r>
            <a:endParaRPr lang="en-US" altLang="zh-CN" sz="2400" dirty="0"/>
          </a:p>
          <a:p>
            <a:r>
              <a:rPr lang="zh-CN" altLang="en-US" dirty="0"/>
              <a:t>编译阶段 </a:t>
            </a:r>
            <a:br>
              <a:rPr lang="zh-CN" altLang="en-US" dirty="0"/>
            </a:br>
            <a:r>
              <a:rPr lang="zh-CN" altLang="en-US" dirty="0"/>
              <a:t>在编译阶段， </a:t>
            </a:r>
            <a:r>
              <a:rPr lang="en-US" altLang="zh-CN" dirty="0"/>
              <a:t>AngularJS</a:t>
            </a:r>
            <a:r>
              <a:rPr lang="zh-CN" altLang="en-US" dirty="0"/>
              <a:t>会遍历整个</a:t>
            </a:r>
            <a:r>
              <a:rPr lang="en-US" altLang="zh-CN" dirty="0"/>
              <a:t>HTML</a:t>
            </a:r>
            <a:r>
              <a:rPr lang="zh-CN" altLang="en-US" dirty="0"/>
              <a:t>文档并根据</a:t>
            </a:r>
            <a:r>
              <a:rPr lang="en-US" altLang="zh-CN" dirty="0"/>
              <a:t>JavaScript</a:t>
            </a:r>
            <a:r>
              <a:rPr lang="zh-CN" altLang="en-US" dirty="0"/>
              <a:t>中的指令定义来处理页面上声明的指令。每一个指令的模板中都可能含有另外一个指令，另外一个指令也可能会有自己的模板。只有属于最高优先级指令的模板会被解析并添加到模板树中。 </a:t>
            </a:r>
            <a:endParaRPr lang="en-US" altLang="zh-CN" dirty="0"/>
          </a:p>
          <a:p>
            <a:r>
              <a:rPr lang="zh-CN" altLang="en-US" dirty="0"/>
              <a:t>链接阶段</a:t>
            </a:r>
            <a:endParaRPr lang="en-US" altLang="zh-CN" dirty="0"/>
          </a:p>
        </p:txBody>
      </p:sp>
    </p:spTree>
    <p:extLst>
      <p:ext uri="{BB962C8B-B14F-4D97-AF65-F5344CB8AC3E}">
        <p14:creationId xmlns:p14="http://schemas.microsoft.com/office/powerpoint/2010/main" val="285795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9. </a:t>
            </a:r>
            <a:r>
              <a:rPr lang="zh-CN" altLang="en-US" dirty="0"/>
              <a:t>指令</a:t>
            </a:r>
            <a:endParaRPr lang="zh-CN" dirty="0"/>
          </a:p>
        </p:txBody>
      </p:sp>
      <p:sp>
        <p:nvSpPr>
          <p:cNvPr id="6" name="内容占位符 5"/>
          <p:cNvSpPr>
            <a:spLocks noGrp="1"/>
          </p:cNvSpPr>
          <p:nvPr>
            <p:ph idx="1"/>
          </p:nvPr>
        </p:nvSpPr>
        <p:spPr>
          <a:xfrm>
            <a:off x="942472" y="978568"/>
            <a:ext cx="10367211" cy="5005137"/>
          </a:xfrm>
        </p:spPr>
        <p:txBody>
          <a:bodyPr>
            <a:normAutofit/>
          </a:bodyPr>
          <a:lstStyle/>
          <a:p>
            <a:pPr marL="45720" indent="0">
              <a:buNone/>
            </a:pPr>
            <a:r>
              <a:rPr lang="en-US" altLang="zh-CN" sz="2400" dirty="0"/>
              <a:t>Angular JS </a:t>
            </a:r>
            <a:r>
              <a:rPr lang="zh-CN" altLang="en-US" sz="2400" dirty="0"/>
              <a:t>的生命周期 </a:t>
            </a:r>
            <a:endParaRPr lang="en-US" altLang="zh-CN" sz="2400" dirty="0"/>
          </a:p>
          <a:p>
            <a:r>
              <a:rPr lang="en-US" altLang="zh-CN" dirty="0"/>
              <a:t>compile</a:t>
            </a:r>
            <a:r>
              <a:rPr lang="zh-CN" altLang="en-US" dirty="0"/>
              <a:t>（对象或函数）</a:t>
            </a:r>
            <a:endParaRPr lang="en-US" altLang="zh-CN" dirty="0"/>
          </a:p>
          <a:p>
            <a:pPr lvl="1"/>
            <a:r>
              <a:rPr lang="zh-CN" altLang="en-US" dirty="0"/>
              <a:t>如果设置了</a:t>
            </a:r>
            <a:r>
              <a:rPr lang="en-US" altLang="zh-CN" dirty="0"/>
              <a:t>compile</a:t>
            </a:r>
            <a:r>
              <a:rPr lang="zh-CN" altLang="en-US" dirty="0"/>
              <a:t>函数，说明我们希望在指令和实时数据被放到</a:t>
            </a:r>
            <a:r>
              <a:rPr lang="en-US" altLang="zh-CN" dirty="0"/>
              <a:t>DOM</a:t>
            </a:r>
            <a:r>
              <a:rPr lang="zh-CN" altLang="en-US" dirty="0"/>
              <a:t>中之前进行</a:t>
            </a:r>
            <a:r>
              <a:rPr lang="en-US" altLang="zh-CN" dirty="0"/>
              <a:t>DOM</a:t>
            </a:r>
            <a:r>
              <a:rPr lang="zh-CN" altLang="en-US" dirty="0"/>
              <a:t>操作，在这个函数中进行诸如添加和删除节点等</a:t>
            </a:r>
            <a:r>
              <a:rPr lang="en-US" altLang="zh-CN" dirty="0"/>
              <a:t>DOM</a:t>
            </a:r>
            <a:r>
              <a:rPr lang="zh-CN" altLang="en-US" dirty="0"/>
              <a:t>操作是安全的。</a:t>
            </a:r>
            <a:endParaRPr lang="en-US" altLang="zh-CN" dirty="0"/>
          </a:p>
          <a:p>
            <a:pPr lvl="1"/>
            <a:r>
              <a:rPr lang="en-US" altLang="zh-CN" dirty="0"/>
              <a:t>compile</a:t>
            </a:r>
            <a:r>
              <a:rPr lang="zh-CN" altLang="en-US" dirty="0"/>
              <a:t>和</a:t>
            </a:r>
            <a:r>
              <a:rPr lang="en-US" altLang="zh-CN" dirty="0"/>
              <a:t>link</a:t>
            </a:r>
            <a:r>
              <a:rPr lang="zh-CN" altLang="en-US" dirty="0"/>
              <a:t>选项是互斥的。如果同时设置了这两个选项，那么会把</a:t>
            </a:r>
            <a:r>
              <a:rPr lang="en-US" altLang="zh-CN" dirty="0"/>
              <a:t>compile</a:t>
            </a:r>
            <a:r>
              <a:rPr lang="zh-CN" altLang="en-US" dirty="0"/>
              <a:t>所返回的函数当作链接函数，而</a:t>
            </a:r>
            <a:r>
              <a:rPr lang="en-US" altLang="zh-CN" dirty="0"/>
              <a:t>link</a:t>
            </a:r>
            <a:r>
              <a:rPr lang="zh-CN" altLang="en-US" dirty="0"/>
              <a:t>选项本身则会被忽略。</a:t>
            </a:r>
            <a:endParaRPr lang="en-US" altLang="zh-CN" dirty="0"/>
          </a:p>
          <a:p>
            <a:pPr lvl="1"/>
            <a:r>
              <a:rPr lang="zh-CN" altLang="en-US" dirty="0"/>
              <a:t>这个阶段 </a:t>
            </a:r>
            <a:r>
              <a:rPr lang="en-US" altLang="zh-CN" dirty="0"/>
              <a:t>scope </a:t>
            </a:r>
            <a:r>
              <a:rPr lang="zh-CN" altLang="en-US" dirty="0"/>
              <a:t>是还没有被附加上去，无法访问。</a:t>
            </a:r>
            <a:endParaRPr lang="en-US" altLang="zh-CN" dirty="0"/>
          </a:p>
        </p:txBody>
      </p:sp>
    </p:spTree>
    <p:extLst>
      <p:ext uri="{BB962C8B-B14F-4D97-AF65-F5344CB8AC3E}">
        <p14:creationId xmlns:p14="http://schemas.microsoft.com/office/powerpoint/2010/main" val="259307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9. </a:t>
            </a:r>
            <a:r>
              <a:rPr lang="zh-CN" altLang="en-US" dirty="0"/>
              <a:t>指令</a:t>
            </a:r>
            <a:endParaRPr lang="zh-CN" dirty="0"/>
          </a:p>
        </p:txBody>
      </p:sp>
      <p:sp>
        <p:nvSpPr>
          <p:cNvPr id="6" name="内容占位符 5"/>
          <p:cNvSpPr>
            <a:spLocks noGrp="1"/>
          </p:cNvSpPr>
          <p:nvPr>
            <p:ph idx="1"/>
          </p:nvPr>
        </p:nvSpPr>
        <p:spPr>
          <a:xfrm>
            <a:off x="942473" y="978568"/>
            <a:ext cx="10431380" cy="5005137"/>
          </a:xfrm>
        </p:spPr>
        <p:txBody>
          <a:bodyPr>
            <a:normAutofit/>
          </a:bodyPr>
          <a:lstStyle/>
          <a:p>
            <a:pPr marL="45720" indent="0">
              <a:buNone/>
            </a:pPr>
            <a:r>
              <a:rPr lang="en-US" altLang="zh-CN" sz="2400" dirty="0"/>
              <a:t>Angular JS </a:t>
            </a:r>
            <a:r>
              <a:rPr lang="zh-CN" altLang="en-US" sz="2400" dirty="0"/>
              <a:t>的生命周期 </a:t>
            </a:r>
            <a:endParaRPr lang="en-US" altLang="zh-CN" sz="2400" dirty="0"/>
          </a:p>
          <a:p>
            <a:r>
              <a:rPr lang="en-US" altLang="zh-CN" dirty="0"/>
              <a:t>link</a:t>
            </a:r>
          </a:p>
          <a:p>
            <a:pPr lvl="1"/>
            <a:r>
              <a:rPr lang="zh-CN" altLang="en-US" dirty="0"/>
              <a:t>编译函数负责对模板</a:t>
            </a:r>
            <a:r>
              <a:rPr lang="en-US" altLang="zh-CN" dirty="0"/>
              <a:t>DOM</a:t>
            </a:r>
            <a:r>
              <a:rPr lang="zh-CN" altLang="en-US" dirty="0"/>
              <a:t>进行转换。</a:t>
            </a:r>
            <a:endParaRPr lang="en-US" altLang="zh-CN" dirty="0"/>
          </a:p>
          <a:p>
            <a:pPr lvl="1"/>
            <a:r>
              <a:rPr lang="zh-CN" altLang="en-US" dirty="0"/>
              <a:t>链接函数负责将作用域和</a:t>
            </a:r>
            <a:r>
              <a:rPr lang="en-US" altLang="zh-CN" dirty="0"/>
              <a:t>DOM</a:t>
            </a:r>
            <a:r>
              <a:rPr lang="zh-CN" altLang="en-US" dirty="0"/>
              <a:t>进行链接，创建可以操作</a:t>
            </a:r>
            <a:r>
              <a:rPr lang="en-US" altLang="zh-CN" dirty="0"/>
              <a:t>DOM</a:t>
            </a:r>
            <a:r>
              <a:rPr lang="zh-CN" altLang="en-US" dirty="0"/>
              <a:t>的指令。 </a:t>
            </a:r>
            <a:endParaRPr lang="en-US" altLang="zh-CN" dirty="0"/>
          </a:p>
          <a:p>
            <a:pPr lvl="1"/>
            <a:r>
              <a:rPr lang="zh-CN" altLang="en-US" dirty="0"/>
              <a:t>这个阶段的 </a:t>
            </a:r>
            <a:r>
              <a:rPr lang="en-US" altLang="zh-CN" dirty="0"/>
              <a:t>DOM </a:t>
            </a:r>
            <a:r>
              <a:rPr lang="zh-CN" altLang="en-US" dirty="0"/>
              <a:t>节点，</a:t>
            </a:r>
            <a:r>
              <a:rPr lang="en-US" altLang="zh-CN" dirty="0"/>
              <a:t>Angular </a:t>
            </a:r>
            <a:r>
              <a:rPr lang="zh-CN" altLang="en-US" dirty="0"/>
              <a:t>会把所有 </a:t>
            </a:r>
            <a:r>
              <a:rPr lang="en-US" altLang="zh-CN" dirty="0"/>
              <a:t>directive </a:t>
            </a:r>
            <a:r>
              <a:rPr lang="zh-CN" altLang="en-US" dirty="0"/>
              <a:t>的事件监听器（</a:t>
            </a:r>
            <a:r>
              <a:rPr lang="en-US" altLang="zh-CN" dirty="0"/>
              <a:t>event listeners</a:t>
            </a:r>
            <a:r>
              <a:rPr lang="zh-CN" altLang="en-US" dirty="0"/>
              <a:t>）注册到 </a:t>
            </a:r>
            <a:r>
              <a:rPr lang="en-US" altLang="zh-CN" dirty="0"/>
              <a:t>DOM </a:t>
            </a:r>
            <a:r>
              <a:rPr lang="zh-CN" altLang="en-US" dirty="0"/>
              <a:t>中，建立对 </a:t>
            </a:r>
            <a:r>
              <a:rPr lang="en-US" altLang="zh-CN" dirty="0"/>
              <a:t>scope </a:t>
            </a:r>
            <a:r>
              <a:rPr lang="zh-CN" altLang="en-US" dirty="0"/>
              <a:t>的监听。并且把一个 </a:t>
            </a:r>
            <a:r>
              <a:rPr lang="en-US" altLang="zh-CN" dirty="0"/>
              <a:t>scope </a:t>
            </a:r>
            <a:r>
              <a:rPr lang="zh-CN" altLang="en-US" dirty="0"/>
              <a:t>附加到 </a:t>
            </a:r>
            <a:r>
              <a:rPr lang="en-US" altLang="zh-CN" dirty="0"/>
              <a:t>directive </a:t>
            </a:r>
            <a:r>
              <a:rPr lang="zh-CN" altLang="en-US" dirty="0"/>
              <a:t>中。这整个阶段是在 </a:t>
            </a:r>
            <a:r>
              <a:rPr lang="en-US" altLang="zh-CN" dirty="0"/>
              <a:t>compilation </a:t>
            </a:r>
            <a:r>
              <a:rPr lang="zh-CN" altLang="en-US" dirty="0"/>
              <a:t>之后进行的。如果想要访问 </a:t>
            </a:r>
            <a:r>
              <a:rPr lang="en-US" altLang="zh-CN" dirty="0"/>
              <a:t>scope </a:t>
            </a:r>
            <a:r>
              <a:rPr lang="zh-CN" altLang="en-US" dirty="0"/>
              <a:t>就可以在这个阶段进行。</a:t>
            </a:r>
            <a:endParaRPr lang="en-US" altLang="zh-CN" dirty="0"/>
          </a:p>
        </p:txBody>
      </p:sp>
    </p:spTree>
    <p:extLst>
      <p:ext uri="{BB962C8B-B14F-4D97-AF65-F5344CB8AC3E}">
        <p14:creationId xmlns:p14="http://schemas.microsoft.com/office/powerpoint/2010/main" val="317371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10. </a:t>
            </a:r>
            <a:r>
              <a:rPr lang="zh-CN" altLang="en-US" dirty="0"/>
              <a:t>路由</a:t>
            </a:r>
            <a:endParaRPr lang="zh-CN" dirty="0"/>
          </a:p>
        </p:txBody>
      </p:sp>
      <p:sp>
        <p:nvSpPr>
          <p:cNvPr id="6" name="内容占位符 5"/>
          <p:cNvSpPr>
            <a:spLocks noGrp="1"/>
          </p:cNvSpPr>
          <p:nvPr>
            <p:ph idx="1"/>
          </p:nvPr>
        </p:nvSpPr>
        <p:spPr>
          <a:xfrm>
            <a:off x="942473" y="978568"/>
            <a:ext cx="10431380" cy="5005137"/>
          </a:xfrm>
        </p:spPr>
        <p:txBody>
          <a:bodyPr>
            <a:normAutofit/>
          </a:bodyPr>
          <a:lstStyle/>
          <a:p>
            <a:pPr marL="45720" indent="0">
              <a:buNone/>
            </a:pPr>
            <a:r>
              <a:rPr lang="en-US" altLang="zh-CN" sz="2400" dirty="0"/>
              <a:t>Angular JS </a:t>
            </a:r>
            <a:r>
              <a:rPr lang="zh-CN" altLang="en-US" sz="2400" dirty="0"/>
              <a:t>路由安装及引用</a:t>
            </a:r>
            <a:endParaRPr lang="en-US" altLang="zh-CN" sz="2400" dirty="0"/>
          </a:p>
          <a:p>
            <a:r>
              <a:rPr lang="en-US" altLang="zh-CN" sz="2400" dirty="0"/>
              <a:t>bower  install angular-route –save</a:t>
            </a:r>
          </a:p>
          <a:p>
            <a:r>
              <a:rPr lang="zh-CN" altLang="en-US" dirty="0"/>
              <a:t>在</a:t>
            </a:r>
            <a:r>
              <a:rPr lang="en-US" altLang="zh-CN" dirty="0"/>
              <a:t>HTML</a:t>
            </a:r>
            <a:r>
              <a:rPr lang="zh-CN" altLang="en-US" dirty="0"/>
              <a:t>中，需要在</a:t>
            </a:r>
            <a:r>
              <a:rPr lang="en-US" altLang="zh-CN" dirty="0"/>
              <a:t>AngularJS</a:t>
            </a:r>
            <a:r>
              <a:rPr lang="zh-CN" altLang="en-US" dirty="0"/>
              <a:t>之后引用</a:t>
            </a:r>
            <a:r>
              <a:rPr lang="en-US" altLang="zh-CN" dirty="0"/>
              <a:t>angular-route</a:t>
            </a:r>
            <a:r>
              <a:rPr lang="zh-CN" altLang="en-US" dirty="0"/>
              <a:t>：</a:t>
            </a:r>
            <a:br>
              <a:rPr lang="zh-CN" altLang="en-US" dirty="0"/>
            </a:br>
            <a:r>
              <a:rPr lang="en-US" altLang="zh-CN" dirty="0"/>
              <a:t>&lt;script </a:t>
            </a:r>
            <a:r>
              <a:rPr lang="en-US" altLang="zh-CN" dirty="0" err="1"/>
              <a:t>src</a:t>
            </a:r>
            <a:r>
              <a:rPr lang="en-US" altLang="zh-CN" dirty="0"/>
              <a:t>=“XXX/XXX/angular.js"&gt;&lt;/script&gt;</a:t>
            </a:r>
            <a:br>
              <a:rPr lang="en-US" altLang="zh-CN" dirty="0"/>
            </a:br>
            <a:r>
              <a:rPr lang="en-US" altLang="zh-CN" dirty="0"/>
              <a:t>&lt;script </a:t>
            </a:r>
            <a:r>
              <a:rPr lang="en-US" altLang="zh-CN" dirty="0" err="1"/>
              <a:t>src</a:t>
            </a:r>
            <a:r>
              <a:rPr lang="en-US" altLang="zh-CN" dirty="0"/>
              <a:t>=“XXX/XXX/angular-route.js"&gt;&lt;/script&gt;</a:t>
            </a:r>
            <a:r>
              <a:rPr lang="en-US" altLang="zh-CN" sz="2400" dirty="0"/>
              <a:t> </a:t>
            </a:r>
          </a:p>
          <a:p>
            <a:r>
              <a:rPr lang="zh-CN" altLang="en-US" dirty="0"/>
              <a:t>要把</a:t>
            </a:r>
            <a:r>
              <a:rPr lang="en-US" altLang="zh-CN" dirty="0" err="1"/>
              <a:t>ngRoute</a:t>
            </a:r>
            <a:r>
              <a:rPr lang="zh-CN" altLang="en-US" dirty="0"/>
              <a:t>模块在我们的应用中当作依赖加载进来：</a:t>
            </a:r>
            <a:br>
              <a:rPr lang="zh-CN" altLang="en-US" dirty="0"/>
            </a:br>
            <a:r>
              <a:rPr lang="en-US" altLang="zh-CN" dirty="0" err="1"/>
              <a:t>angular.module</a:t>
            </a:r>
            <a:r>
              <a:rPr lang="en-US" altLang="zh-CN" dirty="0"/>
              <a:t>('</a:t>
            </a:r>
            <a:r>
              <a:rPr lang="en-US" altLang="zh-CN" dirty="0" err="1"/>
              <a:t>myApp</a:t>
            </a:r>
            <a:r>
              <a:rPr lang="en-US" altLang="zh-CN" dirty="0"/>
              <a:t>', ['</a:t>
            </a:r>
            <a:r>
              <a:rPr lang="en-US" altLang="zh-CN" dirty="0" err="1"/>
              <a:t>ngRoute</a:t>
            </a:r>
            <a:r>
              <a:rPr lang="en-US" altLang="zh-CN" dirty="0"/>
              <a:t>']);</a:t>
            </a:r>
            <a:r>
              <a:rPr lang="en-US" altLang="zh-CN" sz="2400" dirty="0"/>
              <a:t> </a:t>
            </a:r>
          </a:p>
        </p:txBody>
      </p:sp>
    </p:spTree>
    <p:extLst>
      <p:ext uri="{BB962C8B-B14F-4D97-AF65-F5344CB8AC3E}">
        <p14:creationId xmlns:p14="http://schemas.microsoft.com/office/powerpoint/2010/main" val="296719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10. </a:t>
            </a:r>
            <a:r>
              <a:rPr lang="zh-CN" altLang="en-US" dirty="0"/>
              <a:t>路由</a:t>
            </a:r>
            <a:endParaRPr lang="zh-CN" dirty="0"/>
          </a:p>
        </p:txBody>
      </p:sp>
      <p:sp>
        <p:nvSpPr>
          <p:cNvPr id="6" name="内容占位符 5"/>
          <p:cNvSpPr>
            <a:spLocks noGrp="1"/>
          </p:cNvSpPr>
          <p:nvPr>
            <p:ph idx="1"/>
          </p:nvPr>
        </p:nvSpPr>
        <p:spPr>
          <a:xfrm>
            <a:off x="1094873" y="5534524"/>
            <a:ext cx="10431380" cy="1155032"/>
          </a:xfrm>
        </p:spPr>
        <p:txBody>
          <a:bodyPr>
            <a:normAutofit/>
          </a:bodyPr>
          <a:lstStyle/>
          <a:p>
            <a:pPr marL="45720" indent="0">
              <a:buNone/>
            </a:pPr>
            <a:r>
              <a:rPr lang="zh-CN" altLang="en-US" dirty="0"/>
              <a:t>渲染的内容都放到了</a:t>
            </a:r>
            <a:r>
              <a:rPr lang="en-US" altLang="zh-CN" dirty="0"/>
              <a:t>&lt;div class="content"&gt;</a:t>
            </a:r>
            <a:r>
              <a:rPr lang="zh-CN" altLang="en-US" dirty="0"/>
              <a:t>中，而</a:t>
            </a:r>
            <a:r>
              <a:rPr lang="en-US" altLang="zh-CN" dirty="0"/>
              <a:t>&lt;header&gt;</a:t>
            </a:r>
            <a:r>
              <a:rPr lang="zh-CN" altLang="en-US" dirty="0"/>
              <a:t>和</a:t>
            </a:r>
            <a:r>
              <a:rPr lang="en-US" altLang="zh-CN" dirty="0"/>
              <a:t>&lt;footer&gt;</a:t>
            </a:r>
            <a:r>
              <a:rPr lang="zh-CN" altLang="en-US" dirty="0"/>
              <a:t>中的内容在路由改变时不会有任何变化。</a:t>
            </a:r>
            <a:endParaRPr lang="en-US" altLang="zh-CN" sz="2400" dirty="0"/>
          </a:p>
        </p:txBody>
      </p:sp>
      <p:sp>
        <p:nvSpPr>
          <p:cNvPr id="2" name="Rectangle 1"/>
          <p:cNvSpPr>
            <a:spLocks noChangeArrowheads="1"/>
          </p:cNvSpPr>
          <p:nvPr/>
        </p:nvSpPr>
        <p:spPr bwMode="auto">
          <a:xfrm>
            <a:off x="1273342" y="2795464"/>
            <a:ext cx="10074442" cy="2462213"/>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body </a:t>
            </a:r>
            <a:r>
              <a:rPr kumimoji="0" lang="zh-CN" altLang="zh-CN" sz="1400" b="0" i="0" u="none" strike="noStrike" cap="none" normalizeH="0" baseline="0" dirty="0">
                <a:ln>
                  <a:noFill/>
                </a:ln>
                <a:solidFill>
                  <a:srgbClr val="FFCB6B"/>
                </a:solidFill>
                <a:effectLst/>
                <a:latin typeface="Consolas" panose="020B0609020204030204" pitchFamily="49" charset="0"/>
              </a:rPr>
              <a:t>ng-app=</a:t>
            </a:r>
            <a:r>
              <a:rPr kumimoji="0" lang="zh-CN" altLang="zh-CN" sz="1400" b="0" i="0" u="none" strike="noStrike" cap="none" normalizeH="0" baseline="0" dirty="0">
                <a:ln>
                  <a:noFill/>
                </a:ln>
                <a:solidFill>
                  <a:srgbClr val="C3E887"/>
                </a:solidFill>
                <a:effectLst/>
                <a:latin typeface="Consolas" panose="020B0609020204030204" pitchFamily="49" charset="0"/>
              </a:rPr>
              <a:t>“routeApp”</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header</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&lt;</a:t>
            </a:r>
            <a:r>
              <a:rPr kumimoji="0" lang="zh-CN" altLang="zh-CN" sz="1400" b="0" i="0" u="none" strike="noStrike" cap="none" normalizeH="0" baseline="0" dirty="0">
                <a:ln>
                  <a:noFill/>
                </a:ln>
                <a:solidFill>
                  <a:srgbClr val="FF5370"/>
                </a:solidFill>
                <a:effectLst/>
                <a:latin typeface="Consolas" panose="020B0609020204030204" pitchFamily="49" charset="0"/>
              </a:rPr>
              <a:t>h1</a:t>
            </a:r>
            <a:r>
              <a:rPr kumimoji="0" lang="zh-CN" altLang="zh-CN" sz="1400" b="0" i="0" u="none" strike="noStrike" cap="none" normalizeH="0" baseline="0" dirty="0">
                <a:ln>
                  <a:noFill/>
                </a:ln>
                <a:solidFill>
                  <a:srgbClr val="6DC2B8"/>
                </a:solidFill>
                <a:effectLst/>
                <a:latin typeface="Consolas" panose="020B0609020204030204" pitchFamily="49" charset="0"/>
              </a:rPr>
              <a:t>&gt;</a:t>
            </a:r>
            <a:r>
              <a:rPr kumimoji="0" lang="zh-CN" altLang="zh-CN" sz="1400" b="0" i="0" u="none" strike="noStrike" cap="none" normalizeH="0" baseline="0" dirty="0">
                <a:ln>
                  <a:noFill/>
                </a:ln>
                <a:solidFill>
                  <a:srgbClr val="C3E887"/>
                </a:solidFill>
                <a:effectLst/>
                <a:latin typeface="Consolas" panose="020B0609020204030204" pitchFamily="49" charset="0"/>
              </a:rPr>
              <a:t>I am </a:t>
            </a:r>
            <a:r>
              <a:rPr lang="en-US" altLang="zh-CN" sz="1400" dirty="0">
                <a:solidFill>
                  <a:srgbClr val="C3E887"/>
                </a:solidFill>
                <a:latin typeface="Consolas" panose="020B0609020204030204" pitchFamily="49" charset="0"/>
              </a:rPr>
              <a:t>a </a:t>
            </a:r>
            <a:r>
              <a:rPr kumimoji="0" lang="zh-CN" altLang="zh-CN" sz="1400" b="0" i="0" u="none" strike="noStrike" cap="none" normalizeH="0" baseline="0" dirty="0">
                <a:ln>
                  <a:noFill/>
                </a:ln>
                <a:solidFill>
                  <a:srgbClr val="C3E887"/>
                </a:solidFill>
                <a:effectLst/>
                <a:latin typeface="Consolas" panose="020B0609020204030204" pitchFamily="49" charset="0"/>
              </a:rPr>
              <a:t>Header</a:t>
            </a: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h1</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header</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div </a:t>
            </a:r>
            <a:r>
              <a:rPr kumimoji="0" lang="zh-CN" altLang="zh-CN" sz="1400" b="0" i="0" u="none" strike="noStrike" cap="none" normalizeH="0" baseline="0" dirty="0">
                <a:ln>
                  <a:noFill/>
                </a:ln>
                <a:solidFill>
                  <a:srgbClr val="FFCB6B"/>
                </a:solidFill>
                <a:effectLst/>
                <a:latin typeface="Consolas" panose="020B0609020204030204" pitchFamily="49" charset="0"/>
              </a:rPr>
              <a:t>class=</a:t>
            </a:r>
            <a:r>
              <a:rPr kumimoji="0" lang="zh-CN" altLang="zh-CN" sz="1400" b="0" i="0" u="none" strike="noStrike" cap="none" normalizeH="0" baseline="0" dirty="0">
                <a:ln>
                  <a:noFill/>
                </a:ln>
                <a:solidFill>
                  <a:srgbClr val="C3E887"/>
                </a:solidFill>
                <a:effectLst/>
                <a:latin typeface="Consolas" panose="020B0609020204030204" pitchFamily="49" charset="0"/>
              </a:rPr>
              <a:t>'content'</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div </a:t>
            </a:r>
            <a:r>
              <a:rPr kumimoji="0" lang="zh-CN" altLang="zh-CN" sz="1400" b="0" i="0" u="none" strike="noStrike" cap="none" normalizeH="0" baseline="0" dirty="0">
                <a:ln>
                  <a:noFill/>
                </a:ln>
                <a:solidFill>
                  <a:srgbClr val="FFCB6B"/>
                </a:solidFill>
                <a:effectLst/>
                <a:latin typeface="Consolas" panose="020B0609020204030204" pitchFamily="49" charset="0"/>
              </a:rPr>
              <a:t>ng-view=</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&gt;&lt;/</a:t>
            </a:r>
            <a:r>
              <a:rPr kumimoji="0" lang="zh-CN" altLang="zh-CN" sz="1400" b="0" i="0" u="none" strike="noStrike" cap="none" normalizeH="0" baseline="0" dirty="0">
                <a:ln>
                  <a:noFill/>
                </a:ln>
                <a:solidFill>
                  <a:srgbClr val="FF5370"/>
                </a:solidFill>
                <a:effectLst/>
                <a:latin typeface="Consolas" panose="020B0609020204030204" pitchFamily="49" charset="0"/>
              </a:rPr>
              <a:t>div</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div</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footer</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&lt;</a:t>
            </a:r>
            <a:r>
              <a:rPr kumimoji="0" lang="zh-CN" altLang="zh-CN" sz="1400" b="0" i="0" u="none" strike="noStrike" cap="none" normalizeH="0" baseline="0" dirty="0">
                <a:ln>
                  <a:noFill/>
                </a:ln>
                <a:solidFill>
                  <a:srgbClr val="FF5370"/>
                </a:solidFill>
                <a:effectLst/>
                <a:latin typeface="Consolas" panose="020B0609020204030204" pitchFamily="49" charset="0"/>
              </a:rPr>
              <a:t>h1</a:t>
            </a:r>
            <a:r>
              <a:rPr kumimoji="0" lang="zh-CN" altLang="zh-CN" sz="1400" b="0" i="0" u="none" strike="noStrike" cap="none" normalizeH="0" baseline="0" dirty="0">
                <a:ln>
                  <a:noFill/>
                </a:ln>
                <a:solidFill>
                  <a:srgbClr val="6DC2B8"/>
                </a:solidFill>
                <a:effectLst/>
                <a:latin typeface="Consolas" panose="020B0609020204030204" pitchFamily="49" charset="0"/>
              </a:rPr>
              <a:t>&gt;</a:t>
            </a:r>
            <a:r>
              <a:rPr kumimoji="0" lang="zh-CN" altLang="zh-CN" sz="1400" b="0" i="0" u="none" strike="noStrike" cap="none" normalizeH="0" baseline="0" dirty="0">
                <a:ln>
                  <a:noFill/>
                </a:ln>
                <a:solidFill>
                  <a:srgbClr val="C3E887"/>
                </a:solidFill>
                <a:effectLst/>
                <a:latin typeface="Consolas" panose="020B0609020204030204" pitchFamily="49" charset="0"/>
              </a:rPr>
              <a:t>I am </a:t>
            </a:r>
            <a:r>
              <a:rPr kumimoji="0" lang="en-US" altLang="zh-CN" sz="1400" b="0" i="0" u="none" strike="noStrike" cap="none" normalizeH="0" baseline="0" dirty="0">
                <a:ln>
                  <a:noFill/>
                </a:ln>
                <a:solidFill>
                  <a:srgbClr val="C3E887"/>
                </a:solidFill>
                <a:effectLst/>
                <a:latin typeface="Consolas" panose="020B0609020204030204" pitchFamily="49" charset="0"/>
              </a:rPr>
              <a:t>a </a:t>
            </a:r>
            <a:r>
              <a:rPr kumimoji="0" lang="zh-CN" altLang="zh-CN" sz="1400" b="0" i="0" u="none" strike="noStrike" cap="none" normalizeH="0" baseline="0" dirty="0">
                <a:ln>
                  <a:noFill/>
                </a:ln>
                <a:solidFill>
                  <a:srgbClr val="C3E887"/>
                </a:solidFill>
                <a:effectLst/>
                <a:latin typeface="Consolas" panose="020B0609020204030204" pitchFamily="49" charset="0"/>
              </a:rPr>
              <a:t>footer</a:t>
            </a: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h1</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footer</a:t>
            </a:r>
            <a:r>
              <a:rPr kumimoji="0" lang="zh-CN" altLang="zh-CN" sz="1400" b="0" i="0" u="none" strike="noStrike" cap="none" normalizeH="0" baseline="0" dirty="0">
                <a:ln>
                  <a:noFill/>
                </a:ln>
                <a:solidFill>
                  <a:srgbClr val="6DC2B8"/>
                </a:solidFill>
                <a:effectLst/>
                <a:latin typeface="Consolas" panose="020B0609020204030204" pitchFamily="49" charset="0"/>
              </a:rPr>
              <a:t>&gt;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&lt;/</a:t>
            </a:r>
            <a:r>
              <a:rPr kumimoji="0" lang="zh-CN" altLang="zh-CN" sz="1400" b="0" i="0" u="none" strike="noStrike" cap="none" normalizeH="0" baseline="0" dirty="0">
                <a:ln>
                  <a:noFill/>
                </a:ln>
                <a:solidFill>
                  <a:srgbClr val="FF5370"/>
                </a:solidFill>
                <a:effectLst/>
                <a:latin typeface="Consolas" panose="020B0609020204030204" pitchFamily="49" charset="0"/>
              </a:rPr>
              <a:t>body</a:t>
            </a:r>
            <a:r>
              <a:rPr kumimoji="0" lang="zh-CN" altLang="zh-CN" sz="1400" b="0" i="0" u="none" strike="noStrike" cap="none" normalizeH="0" baseline="0" dirty="0">
                <a:ln>
                  <a:noFill/>
                </a:ln>
                <a:solidFill>
                  <a:srgbClr val="6DC2B8"/>
                </a:solidFill>
                <a:effectLst/>
                <a:latin typeface="Consolas" panose="020B0609020204030204" pitchFamily="49" charset="0"/>
              </a:rPr>
              <a:t>&gt;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5" name="内容占位符 5"/>
          <p:cNvSpPr txBox="1">
            <a:spLocks/>
          </p:cNvSpPr>
          <p:nvPr/>
        </p:nvSpPr>
        <p:spPr>
          <a:xfrm>
            <a:off x="1094873" y="1050758"/>
            <a:ext cx="10431380" cy="1744706"/>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marL="45720" indent="0">
              <a:buFont typeface="Arial" pitchFamily="34" charset="0"/>
              <a:buNone/>
            </a:pPr>
            <a:r>
              <a:rPr lang="zh-CN" altLang="en-US" sz="2400" dirty="0"/>
              <a:t>布局模版和模版视图</a:t>
            </a:r>
          </a:p>
          <a:p>
            <a:pPr marL="45720" indent="0">
              <a:buNone/>
            </a:pPr>
            <a:r>
              <a:rPr lang="zh-CN" altLang="en-US" dirty="0"/>
              <a:t>将视图分解成布局和模版视图，并根据用户当前访问的</a:t>
            </a:r>
            <a:r>
              <a:rPr lang="en-US" altLang="zh-CN" dirty="0"/>
              <a:t>URL</a:t>
            </a:r>
            <a:r>
              <a:rPr lang="zh-CN" altLang="en-US" dirty="0"/>
              <a:t>来展示对应的视图。</a:t>
            </a:r>
            <a:endParaRPr lang="en-US" altLang="zh-CN" dirty="0"/>
          </a:p>
          <a:p>
            <a:pPr marL="45720" indent="0">
              <a:buNone/>
            </a:pPr>
            <a:r>
              <a:rPr lang="zh-CN" altLang="en-US" dirty="0"/>
              <a:t>创建一个布局模板，通过将</a:t>
            </a:r>
            <a:r>
              <a:rPr lang="en-US" altLang="zh-CN" dirty="0"/>
              <a:t>ng-view</a:t>
            </a:r>
            <a:r>
              <a:rPr lang="zh-CN" altLang="en-US" dirty="0"/>
              <a:t>指令和路由组合到一起，我们可以精确地指定当前路由所对应的模板在</a:t>
            </a:r>
            <a:r>
              <a:rPr lang="en-US" altLang="zh-CN" dirty="0"/>
              <a:t>DOM</a:t>
            </a:r>
            <a:r>
              <a:rPr lang="zh-CN" altLang="en-US" dirty="0"/>
              <a:t>中的渲染位置。 布局模版可能是这样的：</a:t>
            </a:r>
            <a:endParaRPr lang="zh-CN" altLang="en-US" sz="2400" dirty="0"/>
          </a:p>
        </p:txBody>
      </p:sp>
    </p:spTree>
    <p:extLst>
      <p:ext uri="{BB962C8B-B14F-4D97-AF65-F5344CB8AC3E}">
        <p14:creationId xmlns:p14="http://schemas.microsoft.com/office/powerpoint/2010/main" val="85086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10. </a:t>
            </a:r>
            <a:r>
              <a:rPr lang="zh-CN" altLang="en-US" dirty="0"/>
              <a:t>路由</a:t>
            </a:r>
            <a:endParaRPr lang="zh-CN" dirty="0"/>
          </a:p>
        </p:txBody>
      </p:sp>
      <p:sp>
        <p:nvSpPr>
          <p:cNvPr id="5" name="内容占位符 5"/>
          <p:cNvSpPr txBox="1">
            <a:spLocks/>
          </p:cNvSpPr>
          <p:nvPr/>
        </p:nvSpPr>
        <p:spPr>
          <a:xfrm>
            <a:off x="1094873" y="1050757"/>
            <a:ext cx="10431380" cy="5125453"/>
          </a:xfrm>
          <a:prstGeom prst="rect">
            <a:avLst/>
          </a:prstGeom>
        </p:spPr>
        <p:txBody>
          <a:bodyPr vert="horz" lIns="91440" tIns="45720" rIns="91440" bIns="45720" rtlCol="0">
            <a:normAutofit lnSpcReduction="10000"/>
          </a:bodyPr>
          <a:lstStyle>
            <a:lvl1pPr marL="27432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marL="45720" indent="0">
              <a:buFont typeface="Arial" pitchFamily="34" charset="0"/>
              <a:buNone/>
            </a:pPr>
            <a:r>
              <a:rPr lang="en-US" altLang="zh-CN" sz="2400" dirty="0"/>
              <a:t>ng-view</a:t>
            </a:r>
            <a:r>
              <a:rPr lang="zh-CN" altLang="en-US" sz="2400" dirty="0"/>
              <a:t>指令</a:t>
            </a:r>
          </a:p>
          <a:p>
            <a:pPr marL="45720" indent="0">
              <a:buNone/>
            </a:pPr>
            <a:r>
              <a:rPr lang="en-US" altLang="zh-CN" dirty="0"/>
              <a:t>ng-view</a:t>
            </a:r>
            <a:r>
              <a:rPr lang="zh-CN" altLang="en-US" dirty="0"/>
              <a:t>是由</a:t>
            </a:r>
            <a:r>
              <a:rPr lang="en-US" altLang="zh-CN" dirty="0" err="1"/>
              <a:t>ngRoute</a:t>
            </a:r>
            <a:r>
              <a:rPr lang="zh-CN" altLang="en-US" dirty="0"/>
              <a:t>模块提供的一个特殊指令，它的独特作用是在</a:t>
            </a:r>
            <a:r>
              <a:rPr lang="en-US" altLang="zh-CN" dirty="0"/>
              <a:t>HTML</a:t>
            </a:r>
            <a:r>
              <a:rPr lang="zh-CN" altLang="en-US" dirty="0"/>
              <a:t>中给</a:t>
            </a:r>
            <a:r>
              <a:rPr lang="en-US" altLang="zh-CN" dirty="0"/>
              <a:t>$route</a:t>
            </a:r>
            <a:r>
              <a:rPr lang="zh-CN" altLang="en-US" dirty="0"/>
              <a:t>对应的</a:t>
            </a:r>
            <a:br>
              <a:rPr lang="zh-CN" altLang="en-US" dirty="0"/>
            </a:br>
            <a:r>
              <a:rPr lang="zh-CN" altLang="en-US" dirty="0"/>
              <a:t>视图内容占位。</a:t>
            </a:r>
            <a:endParaRPr lang="en-US" altLang="zh-CN" dirty="0"/>
          </a:p>
          <a:p>
            <a:pPr marL="45720" indent="0">
              <a:buNone/>
            </a:pPr>
            <a:r>
              <a:rPr lang="en-US" altLang="zh-CN" dirty="0" err="1"/>
              <a:t>ngView</a:t>
            </a:r>
            <a:r>
              <a:rPr lang="zh-CN" altLang="en-US" dirty="0"/>
              <a:t>指令遵循以下规则。</a:t>
            </a:r>
            <a:endParaRPr lang="en-US" altLang="zh-CN" dirty="0"/>
          </a:p>
          <a:p>
            <a:r>
              <a:rPr lang="zh-CN" altLang="en-US" dirty="0"/>
              <a:t>每次触发</a:t>
            </a:r>
            <a:r>
              <a:rPr lang="en-US" altLang="zh-CN" dirty="0"/>
              <a:t>$</a:t>
            </a:r>
            <a:r>
              <a:rPr lang="en-US" altLang="zh-CN" dirty="0" err="1"/>
              <a:t>routeChangeSuccess</a:t>
            </a:r>
            <a:r>
              <a:rPr lang="zh-CN" altLang="en-US" dirty="0"/>
              <a:t>事件，视图都会更新。</a:t>
            </a:r>
            <a:endParaRPr lang="en-US" altLang="zh-CN" dirty="0"/>
          </a:p>
          <a:p>
            <a:r>
              <a:rPr lang="zh-CN" altLang="en-US" dirty="0"/>
              <a:t>如果某个模板同当前的路由相关联：</a:t>
            </a:r>
            <a:endParaRPr lang="en-US" altLang="zh-CN" dirty="0"/>
          </a:p>
          <a:p>
            <a:pPr lvl="1"/>
            <a:r>
              <a:rPr lang="zh-CN" altLang="en-US" dirty="0"/>
              <a:t>创建一个新的作用域；</a:t>
            </a:r>
            <a:endParaRPr lang="en-US" altLang="zh-CN" dirty="0"/>
          </a:p>
          <a:p>
            <a:pPr lvl="1"/>
            <a:r>
              <a:rPr lang="zh-CN" altLang="en-US" dirty="0"/>
              <a:t>移除上一个视图，同时上一个作用域也会被清除；</a:t>
            </a:r>
            <a:endParaRPr lang="en-US" altLang="zh-CN" dirty="0"/>
          </a:p>
          <a:p>
            <a:pPr lvl="1"/>
            <a:r>
              <a:rPr lang="zh-CN" altLang="en-US" dirty="0"/>
              <a:t>将新的作用域同当前模板关联在一起；</a:t>
            </a:r>
            <a:endParaRPr lang="en-US" altLang="zh-CN" dirty="0"/>
          </a:p>
          <a:p>
            <a:pPr lvl="1"/>
            <a:r>
              <a:rPr lang="zh-CN" altLang="en-US" dirty="0"/>
              <a:t>如果路由中有相关的定义，那么就把对应的控制器同当前作用域关联起来；</a:t>
            </a:r>
            <a:endParaRPr lang="en-US" altLang="zh-CN" dirty="0"/>
          </a:p>
          <a:p>
            <a:pPr lvl="1"/>
            <a:r>
              <a:rPr lang="zh-CN" altLang="en-US" dirty="0"/>
              <a:t>触发</a:t>
            </a:r>
            <a:r>
              <a:rPr lang="en-US" altLang="zh-CN" dirty="0"/>
              <a:t>$</a:t>
            </a:r>
            <a:r>
              <a:rPr lang="en-US" altLang="zh-CN" dirty="0" err="1"/>
              <a:t>viewContentLoaded</a:t>
            </a:r>
            <a:r>
              <a:rPr lang="zh-CN" altLang="en-US" dirty="0"/>
              <a:t>事件；</a:t>
            </a:r>
            <a:endParaRPr lang="en-US" altLang="zh-CN" dirty="0"/>
          </a:p>
          <a:p>
            <a:pPr lvl="1"/>
            <a:r>
              <a:rPr lang="zh-CN" altLang="en-US" dirty="0"/>
              <a:t>如果提供了</a:t>
            </a:r>
            <a:r>
              <a:rPr lang="en-US" altLang="zh-CN" dirty="0" err="1"/>
              <a:t>onload</a:t>
            </a:r>
            <a:r>
              <a:rPr lang="zh-CN" altLang="en-US" dirty="0"/>
              <a:t>属性，调用该属性所指定的函数。 </a:t>
            </a:r>
            <a:br>
              <a:rPr lang="zh-CN" altLang="en-US" dirty="0"/>
            </a:br>
            <a:endParaRPr lang="en-US" altLang="zh-CN" dirty="0"/>
          </a:p>
        </p:txBody>
      </p:sp>
    </p:spTree>
    <p:extLst>
      <p:ext uri="{BB962C8B-B14F-4D97-AF65-F5344CB8AC3E}">
        <p14:creationId xmlns:p14="http://schemas.microsoft.com/office/powerpoint/2010/main" val="203592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10. </a:t>
            </a:r>
            <a:r>
              <a:rPr lang="zh-CN" altLang="en-US" dirty="0"/>
              <a:t>路由</a:t>
            </a:r>
            <a:endParaRPr lang="zh-CN" dirty="0"/>
          </a:p>
        </p:txBody>
      </p:sp>
      <p:sp>
        <p:nvSpPr>
          <p:cNvPr id="5" name="内容占位符 5"/>
          <p:cNvSpPr txBox="1">
            <a:spLocks/>
          </p:cNvSpPr>
          <p:nvPr/>
        </p:nvSpPr>
        <p:spPr>
          <a:xfrm>
            <a:off x="1094873" y="1050757"/>
            <a:ext cx="10431380" cy="512545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marL="45720" indent="0">
              <a:buFont typeface="Arial" pitchFamily="34" charset="0"/>
              <a:buNone/>
            </a:pPr>
            <a:r>
              <a:rPr lang="zh-CN" altLang="en-US" sz="2400" dirty="0"/>
              <a:t>定义路由</a:t>
            </a:r>
          </a:p>
          <a:p>
            <a:pPr marL="45720" indent="0">
              <a:buNone/>
            </a:pPr>
            <a:r>
              <a:rPr lang="zh-CN" altLang="en-US" dirty="0"/>
              <a:t>用</a:t>
            </a:r>
            <a:r>
              <a:rPr lang="en-US" altLang="zh-CN" dirty="0"/>
              <a:t>config</a:t>
            </a:r>
            <a:r>
              <a:rPr lang="zh-CN" altLang="en-US" dirty="0"/>
              <a:t>函数在特定的模块或应用中定义路由。</a:t>
            </a:r>
            <a:endParaRPr lang="en-US" altLang="zh-CN" dirty="0"/>
          </a:p>
          <a:p>
            <a:pPr marL="45720" indent="0">
              <a:buNone/>
            </a:pPr>
            <a:r>
              <a:rPr lang="zh-CN" altLang="en-US" dirty="0"/>
              <a:t>使用</a:t>
            </a:r>
            <a:r>
              <a:rPr lang="en-US" altLang="zh-CN" dirty="0"/>
              <a:t>when</a:t>
            </a:r>
            <a:r>
              <a:rPr lang="zh-CN" altLang="en-US" dirty="0"/>
              <a:t>和</a:t>
            </a:r>
            <a:r>
              <a:rPr lang="en-US" altLang="zh-CN" dirty="0"/>
              <a:t>otherwise</a:t>
            </a:r>
            <a:r>
              <a:rPr lang="zh-CN" altLang="en-US" dirty="0"/>
              <a:t>两个方法来添加一个特定的路由。</a:t>
            </a:r>
            <a:endParaRPr lang="en-US" altLang="zh-CN" dirty="0"/>
          </a:p>
        </p:txBody>
      </p:sp>
      <p:sp>
        <p:nvSpPr>
          <p:cNvPr id="2" name="Rectangle 1"/>
          <p:cNvSpPr>
            <a:spLocks noChangeArrowheads="1"/>
          </p:cNvSpPr>
          <p:nvPr/>
        </p:nvSpPr>
        <p:spPr bwMode="auto">
          <a:xfrm>
            <a:off x="1235241" y="2556570"/>
            <a:ext cx="9994233" cy="3539430"/>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3CEE3"/>
                </a:solidFill>
                <a:effectLst/>
                <a:latin typeface="Consolas" panose="020B0609020204030204" pitchFamily="49" charset="0"/>
              </a:rPr>
              <a:t>angular.</a:t>
            </a:r>
            <a:r>
              <a:rPr kumimoji="0" lang="zh-CN" altLang="zh-CN" sz="1400" b="0" i="0" u="none" strike="noStrike" cap="none" normalizeH="0" baseline="0" dirty="0">
                <a:ln>
                  <a:noFill/>
                </a:ln>
                <a:solidFill>
                  <a:srgbClr val="8DC4F0"/>
                </a:solidFill>
                <a:effectLst/>
                <a:latin typeface="Consolas" panose="020B0609020204030204" pitchFamily="49" charset="0"/>
              </a:rPr>
              <a:t>module</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'routeApp'</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'ngRoute'</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D0F5D4"/>
                </a:solidFill>
                <a:effectLst/>
                <a:latin typeface="Consolas" panose="020B0609020204030204" pitchFamily="49" charset="0"/>
              </a:rPr>
              <a:t>)</a:t>
            </a:r>
            <a:br>
              <a:rPr kumimoji="0" lang="zh-CN" altLang="zh-CN" sz="1400" b="0" i="0" u="none" strike="noStrike" cap="none" normalizeH="0" baseline="0" dirty="0">
                <a:ln>
                  <a:noFill/>
                </a:ln>
                <a:solidFill>
                  <a:srgbClr val="D0F5D4"/>
                </a:solidFill>
                <a:effectLst/>
                <a:latin typeface="Consolas" panose="020B0609020204030204" pitchFamily="49" charset="0"/>
              </a:rPr>
            </a:b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config</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792EA"/>
                </a:solidFill>
                <a:effectLst/>
                <a:latin typeface="Consolas" panose="020B0609020204030204" pitchFamily="49" charset="0"/>
              </a:rPr>
              <a:t>function </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FFFFFF"/>
                </a:solidFill>
                <a:effectLst/>
                <a:latin typeface="Consolas" panose="020B0609020204030204" pitchFamily="49" charset="0"/>
              </a:rPr>
              <a:t>$routeProvider</a:t>
            </a: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FFFFFF"/>
                </a:solidFill>
                <a:effectLst/>
                <a:latin typeface="Consolas" panose="020B0609020204030204" pitchFamily="49" charset="0"/>
              </a:rPr>
              <a:t>$routeProvider</a:t>
            </a:r>
            <a:br>
              <a:rPr kumimoji="0" lang="zh-CN" altLang="zh-CN" sz="1400" b="0" i="0" u="none" strike="noStrike" cap="none" normalizeH="0" baseline="0" dirty="0">
                <a:ln>
                  <a:noFill/>
                </a:ln>
                <a:solidFill>
                  <a:srgbClr val="FFFFFF"/>
                </a:solidFill>
                <a:effectLst/>
                <a:latin typeface="Consolas" panose="020B0609020204030204" pitchFamily="49" charset="0"/>
              </a:rPr>
            </a:br>
            <a:r>
              <a:rPr kumimoji="0" lang="zh-CN" altLang="zh-CN" sz="1400" b="0" i="0" u="none" strike="noStrike" cap="none" normalizeH="0" baseline="0" dirty="0">
                <a:ln>
                  <a:noFill/>
                </a:ln>
                <a:solidFill>
                  <a:srgbClr val="FFFFFF"/>
                </a:solidFill>
                <a:effectLst/>
                <a:latin typeface="Consolas" panose="020B0609020204030204" pitchFamily="49" charset="0"/>
              </a:rPr>
              <a:t>            </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when</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templateUrl</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'views/home.html'</a:t>
            </a:r>
            <a:br>
              <a:rPr kumimoji="0" lang="zh-CN" altLang="zh-CN" sz="1400" b="0" i="0" u="none" strike="noStrike" cap="none" normalizeH="0" baseline="0" dirty="0">
                <a:ln>
                  <a:noFill/>
                </a:ln>
                <a:solidFill>
                  <a:srgbClr val="C3E887"/>
                </a:solidFill>
                <a:effectLst/>
                <a:latin typeface="Consolas" panose="020B0609020204030204" pitchFamily="49" charset="0"/>
              </a:rPr>
            </a:b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D0F5D4"/>
                </a:solidFill>
                <a:effectLst/>
                <a:latin typeface="Consolas" panose="020B0609020204030204" pitchFamily="49" charset="0"/>
              </a:rPr>
              <a:t>)</a:t>
            </a:r>
            <a:br>
              <a:rPr kumimoji="0" lang="zh-CN" altLang="zh-CN" sz="1400" b="0" i="0" u="none" strike="noStrike" cap="none" normalizeH="0" baseline="0" dirty="0">
                <a:ln>
                  <a:noFill/>
                </a:ln>
                <a:solidFill>
                  <a:srgbClr val="D0F5D4"/>
                </a:solidFill>
                <a:effectLst/>
                <a:latin typeface="Consolas" panose="020B0609020204030204" pitchFamily="49" charset="0"/>
              </a:rPr>
            </a:b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when</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'/signin'</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templateUrl</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'views/signin.html'</a:t>
            </a:r>
            <a:br>
              <a:rPr kumimoji="0" lang="zh-CN" altLang="zh-CN" sz="1400" b="0" i="0" u="none" strike="noStrike" cap="none" normalizeH="0" baseline="0" dirty="0">
                <a:ln>
                  <a:noFill/>
                </a:ln>
                <a:solidFill>
                  <a:srgbClr val="C3E887"/>
                </a:solidFill>
                <a:effectLst/>
                <a:latin typeface="Consolas" panose="020B0609020204030204" pitchFamily="49" charset="0"/>
              </a:rPr>
            </a:b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D0F5D4"/>
                </a:solidFill>
                <a:effectLst/>
                <a:latin typeface="Consolas" panose="020B0609020204030204" pitchFamily="49" charset="0"/>
              </a:rPr>
              <a:t>)</a:t>
            </a:r>
            <a:br>
              <a:rPr kumimoji="0" lang="zh-CN" altLang="zh-CN" sz="1400" b="0" i="0" u="none" strike="noStrike" cap="none" normalizeH="0" baseline="0" dirty="0">
                <a:ln>
                  <a:noFill/>
                </a:ln>
                <a:solidFill>
                  <a:srgbClr val="D0F5D4"/>
                </a:solidFill>
                <a:effectLst/>
                <a:latin typeface="Consolas" panose="020B0609020204030204" pitchFamily="49" charset="0"/>
              </a:rPr>
            </a:b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when</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'/signup'</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templateUrl</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'views/signup.html'</a:t>
            </a:r>
            <a:br>
              <a:rPr kumimoji="0" lang="zh-CN" altLang="zh-CN" sz="1400" b="0" i="0" u="none" strike="noStrike" cap="none" normalizeH="0" baseline="0" dirty="0">
                <a:ln>
                  <a:noFill/>
                </a:ln>
                <a:solidFill>
                  <a:srgbClr val="C3E887"/>
                </a:solidFill>
                <a:effectLst/>
                <a:latin typeface="Consolas" panose="020B0609020204030204" pitchFamily="49" charset="0"/>
              </a:rPr>
            </a:b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D0F5D4"/>
                </a:solidFill>
                <a:effectLst/>
                <a:latin typeface="Consolas" panose="020B0609020204030204" pitchFamily="49" charset="0"/>
              </a:rPr>
              <a:t>)</a:t>
            </a:r>
            <a:br>
              <a:rPr kumimoji="0" lang="zh-CN" altLang="zh-CN" sz="1400" b="0" i="0" u="none" strike="noStrike" cap="none" normalizeH="0" baseline="0" dirty="0">
                <a:ln>
                  <a:noFill/>
                </a:ln>
                <a:solidFill>
                  <a:srgbClr val="D0F5D4"/>
                </a:solidFill>
                <a:effectLst/>
                <a:latin typeface="Consolas" panose="020B0609020204030204" pitchFamily="49" charset="0"/>
              </a:rPr>
            </a:b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otherwise</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redirectTO</a:t>
            </a:r>
            <a:r>
              <a:rPr kumimoji="0" lang="zh-CN" altLang="zh-CN" sz="1400" b="1" i="0" u="none" strike="noStrike" cap="none" normalizeH="0" baseline="0" dirty="0">
                <a:ln>
                  <a:noFill/>
                </a:ln>
                <a:solidFill>
                  <a:srgbClr val="80CBC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a:t>
            </a:r>
            <a:br>
              <a:rPr kumimoji="0" lang="zh-CN" altLang="zh-CN" sz="1400" b="0" i="0" u="none" strike="noStrike" cap="none" normalizeH="0" baseline="0" dirty="0">
                <a:ln>
                  <a:noFill/>
                </a:ln>
                <a:solidFill>
                  <a:srgbClr val="C3E887"/>
                </a:solidFill>
                <a:effectLst/>
                <a:latin typeface="Consolas" panose="020B0609020204030204" pitchFamily="49" charset="0"/>
              </a:rPr>
            </a:br>
            <a:r>
              <a:rPr kumimoji="0" lang="zh-CN" altLang="zh-CN" sz="1400" b="0" i="0" u="none" strike="noStrike" cap="none" normalizeH="0" baseline="0" dirty="0">
                <a:ln>
                  <a:noFill/>
                </a:ln>
                <a:solidFill>
                  <a:srgbClr val="C3E887"/>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D0F5D4"/>
                </a:solidFill>
                <a:effectLst/>
                <a:latin typeface="Consolas" panose="020B0609020204030204" pitchFamily="49" charset="0"/>
              </a:rPr>
              <a:t>)</a:t>
            </a:r>
            <a:br>
              <a:rPr kumimoji="0" lang="zh-CN" altLang="zh-CN" sz="1400" b="0" i="0" u="none" strike="noStrike" cap="none" normalizeH="0" baseline="0" dirty="0">
                <a:ln>
                  <a:noFill/>
                </a:ln>
                <a:solidFill>
                  <a:srgbClr val="D0F5D4"/>
                </a:solidFill>
                <a:effectLst/>
                <a:latin typeface="Consolas" panose="020B0609020204030204" pitchFamily="49" charset="0"/>
              </a:rPr>
            </a:b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655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10. </a:t>
            </a:r>
            <a:r>
              <a:rPr lang="zh-CN" altLang="en-US" dirty="0"/>
              <a:t>路由</a:t>
            </a:r>
            <a:endParaRPr lang="zh-CN" dirty="0"/>
          </a:p>
        </p:txBody>
      </p:sp>
      <p:sp>
        <p:nvSpPr>
          <p:cNvPr id="5" name="内容占位符 5"/>
          <p:cNvSpPr txBox="1">
            <a:spLocks/>
          </p:cNvSpPr>
          <p:nvPr/>
        </p:nvSpPr>
        <p:spPr>
          <a:xfrm>
            <a:off x="1094873" y="1050757"/>
            <a:ext cx="10431380" cy="5398169"/>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marL="45720" indent="0">
              <a:buFont typeface="Arial" pitchFamily="34" charset="0"/>
              <a:buNone/>
            </a:pPr>
            <a:r>
              <a:rPr lang="en-US" altLang="zh-CN" sz="2400" dirty="0"/>
              <a:t>when(path, route)</a:t>
            </a:r>
          </a:p>
          <a:p>
            <a:r>
              <a:rPr lang="zh-CN" altLang="en-US" sz="1800" dirty="0"/>
              <a:t>第一个参数是路由路径，这个路径会与</a:t>
            </a:r>
            <a:r>
              <a:rPr lang="en-US" altLang="zh-CN" sz="1800" dirty="0"/>
              <a:t>$</a:t>
            </a:r>
            <a:r>
              <a:rPr lang="en-US" altLang="zh-CN" sz="1800" dirty="0" err="1"/>
              <a:t>location.path</a:t>
            </a:r>
            <a:r>
              <a:rPr lang="zh-CN" altLang="en-US" sz="1800" dirty="0"/>
              <a:t>进行匹配， </a:t>
            </a:r>
            <a:r>
              <a:rPr lang="en-US" altLang="zh-CN" sz="1800" dirty="0"/>
              <a:t>$</a:t>
            </a:r>
            <a:r>
              <a:rPr lang="en-US" altLang="zh-CN" sz="1800" dirty="0" err="1"/>
              <a:t>location.path</a:t>
            </a:r>
            <a:r>
              <a:rPr lang="zh-CN" altLang="en-US" sz="1800" dirty="0"/>
              <a:t>也就是当前</a:t>
            </a:r>
            <a:r>
              <a:rPr lang="en-US" altLang="zh-CN" sz="1800" dirty="0"/>
              <a:t>URL</a:t>
            </a:r>
            <a:r>
              <a:rPr lang="zh-CN" altLang="en-US" sz="1800" dirty="0"/>
              <a:t>的路径。</a:t>
            </a:r>
            <a:endParaRPr lang="en-US" altLang="zh-CN" sz="1800" dirty="0"/>
          </a:p>
          <a:p>
            <a:r>
              <a:rPr lang="zh-CN" altLang="en-US" sz="1800" dirty="0"/>
              <a:t>第二个参数是配置对象，决定了当第一个参数中的路由能够匹配时具体做些什么，包括</a:t>
            </a:r>
            <a:r>
              <a:rPr lang="en-US" altLang="zh-CN" sz="1800" dirty="0"/>
              <a:t>:</a:t>
            </a:r>
          </a:p>
          <a:p>
            <a:pPr lvl="1"/>
            <a:r>
              <a:rPr lang="en-US" altLang="zh-CN" sz="1600" dirty="0"/>
              <a:t>controller</a:t>
            </a:r>
          </a:p>
          <a:p>
            <a:pPr marL="685800" lvl="2" indent="0">
              <a:buNone/>
            </a:pPr>
            <a:r>
              <a:rPr lang="zh-CN" altLang="en-US" dirty="0"/>
              <a:t>指定的控制器会与路由所创建的新作用域关联在一起。</a:t>
            </a:r>
            <a:endParaRPr lang="en-US" altLang="zh-CN" sz="1400" dirty="0"/>
          </a:p>
          <a:p>
            <a:pPr lvl="1"/>
            <a:r>
              <a:rPr lang="en-US" altLang="zh-CN" sz="1600" dirty="0"/>
              <a:t>template </a:t>
            </a:r>
            <a:r>
              <a:rPr lang="zh-CN" altLang="en-US" sz="1600" dirty="0"/>
              <a:t>和 </a:t>
            </a:r>
            <a:r>
              <a:rPr lang="en-US" altLang="zh-CN" sz="1600" dirty="0" err="1"/>
              <a:t>templateUrl</a:t>
            </a:r>
            <a:endParaRPr lang="en-US" altLang="zh-CN" sz="1600" dirty="0"/>
          </a:p>
          <a:p>
            <a:pPr marL="685800" lvl="2" indent="0">
              <a:buNone/>
            </a:pPr>
            <a:r>
              <a:rPr lang="en-US" altLang="zh-CN" sz="1400" dirty="0"/>
              <a:t>template</a:t>
            </a:r>
            <a:r>
              <a:rPr lang="zh-CN" altLang="en-US" sz="1400" dirty="0"/>
              <a:t>和</a:t>
            </a:r>
            <a:r>
              <a:rPr lang="en-US" altLang="zh-CN" sz="1400" dirty="0" err="1"/>
              <a:t>templateUrl</a:t>
            </a:r>
            <a:r>
              <a:rPr lang="zh-CN" altLang="en-US" sz="1400" dirty="0"/>
              <a:t>会把指定的模版渲染到对应的具有</a:t>
            </a:r>
            <a:r>
              <a:rPr lang="en-US" altLang="zh-CN" sz="1400" dirty="0"/>
              <a:t>ng-view</a:t>
            </a:r>
            <a:r>
              <a:rPr lang="zh-CN" altLang="en-US" sz="1400" dirty="0"/>
              <a:t>指令的</a:t>
            </a:r>
            <a:r>
              <a:rPr lang="en-US" altLang="zh-CN" sz="1400" dirty="0"/>
              <a:t>DOM</a:t>
            </a:r>
            <a:r>
              <a:rPr lang="zh-CN" altLang="en-US" sz="1400" dirty="0"/>
              <a:t>元素中</a:t>
            </a:r>
            <a:endParaRPr lang="en-US" altLang="zh-CN" sz="1400" dirty="0"/>
          </a:p>
          <a:p>
            <a:pPr lvl="1"/>
            <a:r>
              <a:rPr lang="en-US" altLang="zh-CN" sz="1600" dirty="0"/>
              <a:t>resolve</a:t>
            </a:r>
          </a:p>
          <a:p>
            <a:pPr marL="685800" lvl="2" indent="0">
              <a:buNone/>
            </a:pPr>
            <a:r>
              <a:rPr lang="en-US" altLang="zh-CN" dirty="0"/>
              <a:t>resolve</a:t>
            </a:r>
            <a:r>
              <a:rPr lang="zh-CN" altLang="en-US" dirty="0"/>
              <a:t>属性将对象列表中的元素都注入到控制器中。</a:t>
            </a:r>
            <a:r>
              <a:rPr lang="zh-CN" altLang="en-US" sz="1400" dirty="0"/>
              <a:t> </a:t>
            </a:r>
            <a:endParaRPr lang="en-US" altLang="zh-CN" sz="1400" dirty="0"/>
          </a:p>
          <a:p>
            <a:pPr lvl="1"/>
            <a:r>
              <a:rPr lang="en-US" altLang="zh-CN" sz="1600" dirty="0" err="1"/>
              <a:t>redirectTo</a:t>
            </a:r>
            <a:endParaRPr lang="en-US" altLang="zh-CN" sz="1600" dirty="0"/>
          </a:p>
          <a:p>
            <a:pPr marL="685800" lvl="2" indent="0">
              <a:buNone/>
            </a:pPr>
            <a:r>
              <a:rPr lang="en-US" altLang="zh-CN" dirty="0"/>
              <a:t>otherwise</a:t>
            </a:r>
            <a:r>
              <a:rPr lang="zh-CN" altLang="en-US" dirty="0"/>
              <a:t>方法会在没有任何路由匹配时被调用，我们用它设置了一个默认跳转到</a:t>
            </a:r>
            <a:r>
              <a:rPr lang="en-US" altLang="zh-CN" dirty="0"/>
              <a:t>'/'</a:t>
            </a:r>
            <a:r>
              <a:rPr lang="zh-CN" altLang="en-US" dirty="0"/>
              <a:t>路径的路由。</a:t>
            </a:r>
            <a:r>
              <a:rPr lang="zh-CN" altLang="en-US" sz="1400" dirty="0"/>
              <a:t> </a:t>
            </a:r>
            <a:endParaRPr lang="en-US" altLang="zh-CN" sz="1400" dirty="0"/>
          </a:p>
          <a:p>
            <a:pPr lvl="1"/>
            <a:r>
              <a:rPr lang="en-US" altLang="zh-CN" sz="1600" dirty="0" err="1"/>
              <a:t>reloadOnSearch</a:t>
            </a:r>
            <a:endParaRPr lang="en-US" altLang="zh-CN" sz="1600" dirty="0"/>
          </a:p>
          <a:p>
            <a:pPr marL="685800" lvl="2" indent="0">
              <a:buNone/>
            </a:pPr>
            <a:r>
              <a:rPr lang="zh-CN" altLang="en-US" dirty="0"/>
              <a:t>为</a:t>
            </a:r>
            <a:r>
              <a:rPr lang="en-US" altLang="zh-CN" dirty="0"/>
              <a:t>true</a:t>
            </a:r>
            <a:r>
              <a:rPr lang="zh-CN" altLang="en-US" dirty="0"/>
              <a:t>（默认），当</a:t>
            </a:r>
            <a:r>
              <a:rPr lang="en-US" altLang="zh-CN" dirty="0"/>
              <a:t>$</a:t>
            </a:r>
            <a:r>
              <a:rPr lang="en-US" altLang="zh-CN" dirty="0" err="1"/>
              <a:t>location.search</a:t>
            </a:r>
            <a:r>
              <a:rPr lang="en-US" altLang="zh-CN" dirty="0"/>
              <a:t>()</a:t>
            </a:r>
            <a:r>
              <a:rPr lang="zh-CN" altLang="en-US" dirty="0"/>
              <a:t>发生变化时会重新加载路由。如果设置为</a:t>
            </a:r>
            <a:r>
              <a:rPr lang="en-US" altLang="zh-CN" dirty="0"/>
              <a:t>false</a:t>
            </a:r>
            <a:r>
              <a:rPr lang="zh-CN" altLang="en-US" dirty="0"/>
              <a:t>，那么当</a:t>
            </a:r>
            <a:r>
              <a:rPr lang="en-US" altLang="zh-CN" dirty="0"/>
              <a:t>URL</a:t>
            </a:r>
            <a:r>
              <a:rPr lang="zh-CN" altLang="en-US" dirty="0"/>
              <a:t>中的查询串部分发生变化时就不会重新加载路由。</a:t>
            </a:r>
            <a:r>
              <a:rPr lang="zh-CN" altLang="en-US" sz="1400" dirty="0"/>
              <a:t> </a:t>
            </a:r>
          </a:p>
        </p:txBody>
      </p:sp>
    </p:spTree>
    <p:extLst>
      <p:ext uri="{BB962C8B-B14F-4D97-AF65-F5344CB8AC3E}">
        <p14:creationId xmlns:p14="http://schemas.microsoft.com/office/powerpoint/2010/main" val="252562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2052" y="268705"/>
            <a:ext cx="9601200" cy="581526"/>
          </a:xfrm>
        </p:spPr>
        <p:txBody>
          <a:bodyPr/>
          <a:lstStyle/>
          <a:p>
            <a:r>
              <a:rPr lang="en-US" altLang="zh-CN" dirty="0"/>
              <a:t>1. </a:t>
            </a:r>
            <a:r>
              <a:rPr lang="zh-CN" altLang="en-US" dirty="0"/>
              <a:t>简介</a:t>
            </a:r>
            <a:endParaRPr lang="zh-CN" dirty="0"/>
          </a:p>
        </p:txBody>
      </p:sp>
      <p:sp>
        <p:nvSpPr>
          <p:cNvPr id="3" name="内容占位符 2"/>
          <p:cNvSpPr>
            <a:spLocks noGrp="1"/>
          </p:cNvSpPr>
          <p:nvPr>
            <p:ph idx="1"/>
          </p:nvPr>
        </p:nvSpPr>
        <p:spPr>
          <a:xfrm>
            <a:off x="782052" y="3543563"/>
            <a:ext cx="9601200" cy="2151383"/>
          </a:xfrm>
        </p:spPr>
        <p:txBody>
          <a:bodyPr/>
          <a:lstStyle/>
          <a:p>
            <a:pPr marL="45720" indent="0">
              <a:buNone/>
            </a:pPr>
            <a:r>
              <a:rPr lang="zh-CN" altLang="en-US" dirty="0"/>
              <a:t>比如，视图组件被</a:t>
            </a:r>
            <a:r>
              <a:rPr lang="en-US" altLang="zh-CN" dirty="0"/>
              <a:t>Angular JS </a:t>
            </a:r>
            <a:r>
              <a:rPr lang="zh-CN" altLang="en-US" dirty="0"/>
              <a:t>用上面的这个模版构建</a:t>
            </a:r>
            <a:endParaRPr lang="en-US" altLang="zh-CN" dirty="0"/>
          </a:p>
        </p:txBody>
      </p:sp>
      <p:sp>
        <p:nvSpPr>
          <p:cNvPr id="5" name="Rectangle 2"/>
          <p:cNvSpPr>
            <a:spLocks noChangeArrowheads="1"/>
          </p:cNvSpPr>
          <p:nvPr/>
        </p:nvSpPr>
        <p:spPr bwMode="auto">
          <a:xfrm>
            <a:off x="782052" y="1042735"/>
            <a:ext cx="10447422" cy="230832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6DC2B8"/>
                </a:solidFill>
                <a:effectLst/>
                <a:latin typeface="Consolas" panose="020B0609020204030204" pitchFamily="49" charset="0"/>
              </a:rPr>
              <a:t>&lt;</a:t>
            </a:r>
            <a:r>
              <a:rPr kumimoji="0" lang="zh-CN" altLang="zh-CN" sz="1600" b="0" i="0" u="none" strike="noStrike" cap="none" normalizeH="0" baseline="0" dirty="0">
                <a:ln>
                  <a:noFill/>
                </a:ln>
                <a:solidFill>
                  <a:srgbClr val="FF5370"/>
                </a:solidFill>
                <a:effectLst/>
                <a:latin typeface="Consolas" panose="020B0609020204030204" pitchFamily="49" charset="0"/>
              </a:rPr>
              <a:t>body </a:t>
            </a:r>
            <a:r>
              <a:rPr kumimoji="0" lang="zh-CN" altLang="zh-CN" sz="1600" b="0" i="0" u="none" strike="noStrike" cap="none" normalizeH="0" baseline="0" dirty="0">
                <a:ln>
                  <a:noFill/>
                </a:ln>
                <a:solidFill>
                  <a:srgbClr val="FFCB6B"/>
                </a:solidFill>
                <a:effectLst/>
                <a:latin typeface="Consolas" panose="020B0609020204030204" pitchFamily="49" charset="0"/>
              </a:rPr>
              <a:t>ng-controller=</a:t>
            </a:r>
            <a:r>
              <a:rPr kumimoji="0" lang="zh-CN" altLang="zh-CN" sz="1600" b="0" i="0" u="none" strike="noStrike" cap="none" normalizeH="0" baseline="0" dirty="0">
                <a:ln>
                  <a:noFill/>
                </a:ln>
                <a:solidFill>
                  <a:srgbClr val="C3E887"/>
                </a:solidFill>
                <a:effectLst/>
                <a:latin typeface="Consolas" panose="020B0609020204030204" pitchFamily="49" charset="0"/>
              </a:rPr>
              <a:t>"PhoneListCtrl"</a:t>
            </a:r>
            <a:r>
              <a:rPr kumimoji="0" lang="zh-CN" altLang="zh-CN" sz="1600" b="0" i="0" u="none" strike="noStrike" cap="none" normalizeH="0" baseline="0" dirty="0">
                <a:ln>
                  <a:noFill/>
                </a:ln>
                <a:solidFill>
                  <a:srgbClr val="6DC2B8"/>
                </a:solidFill>
                <a:effectLst/>
                <a:latin typeface="Consolas" panose="020B0609020204030204" pitchFamily="49" charset="0"/>
              </a:rPr>
              <a:t>&gt;</a:t>
            </a:r>
            <a:br>
              <a:rPr kumimoji="0" lang="zh-CN" altLang="zh-CN" sz="1600" b="0" i="0" u="none" strike="noStrike" cap="none" normalizeH="0" baseline="0" dirty="0">
                <a:ln>
                  <a:noFill/>
                </a:ln>
                <a:solidFill>
                  <a:srgbClr val="6DC2B8"/>
                </a:solidFill>
                <a:effectLst/>
                <a:latin typeface="Consolas" panose="020B0609020204030204" pitchFamily="49" charset="0"/>
              </a:rPr>
            </a:b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6DC2B8"/>
                </a:solidFill>
                <a:effectLst/>
                <a:latin typeface="Consolas" panose="020B0609020204030204" pitchFamily="49" charset="0"/>
              </a:rPr>
              <a:t>&lt;</a:t>
            </a:r>
            <a:r>
              <a:rPr kumimoji="0" lang="zh-CN" altLang="zh-CN" sz="1600" b="0" i="0" u="none" strike="noStrike" cap="none" normalizeH="0" baseline="0" dirty="0">
                <a:ln>
                  <a:noFill/>
                </a:ln>
                <a:solidFill>
                  <a:srgbClr val="FF5370"/>
                </a:solidFill>
                <a:effectLst/>
                <a:latin typeface="Consolas" panose="020B0609020204030204" pitchFamily="49" charset="0"/>
              </a:rPr>
              <a:t>ul</a:t>
            </a:r>
            <a:r>
              <a:rPr kumimoji="0" lang="zh-CN" altLang="zh-CN" sz="1600" b="0" i="0" u="none" strike="noStrike" cap="none" normalizeH="0" baseline="0" dirty="0">
                <a:ln>
                  <a:noFill/>
                </a:ln>
                <a:solidFill>
                  <a:srgbClr val="6DC2B8"/>
                </a:solidFill>
                <a:effectLst/>
                <a:latin typeface="Consolas" panose="020B0609020204030204" pitchFamily="49" charset="0"/>
              </a:rPr>
              <a:t>&gt;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6DC2B8"/>
                </a:solidFill>
                <a:effectLst/>
                <a:latin typeface="Consolas" panose="020B0609020204030204" pitchFamily="49" charset="0"/>
              </a:rPr>
              <a:t>    &lt;</a:t>
            </a:r>
            <a:r>
              <a:rPr kumimoji="0" lang="zh-CN" altLang="zh-CN" sz="1600" b="0" i="0" u="none" strike="noStrike" cap="none" normalizeH="0" baseline="0" dirty="0">
                <a:ln>
                  <a:noFill/>
                </a:ln>
                <a:solidFill>
                  <a:srgbClr val="FF5370"/>
                </a:solidFill>
                <a:effectLst/>
                <a:latin typeface="Consolas" panose="020B0609020204030204" pitchFamily="49" charset="0"/>
              </a:rPr>
              <a:t>li </a:t>
            </a:r>
            <a:r>
              <a:rPr kumimoji="0" lang="zh-CN" altLang="zh-CN" sz="1600" b="0" i="0" u="none" strike="noStrike" cap="none" normalizeH="0" baseline="0" dirty="0">
                <a:ln>
                  <a:noFill/>
                </a:ln>
                <a:solidFill>
                  <a:srgbClr val="FFCB6B"/>
                </a:solidFill>
                <a:effectLst/>
                <a:latin typeface="Consolas" panose="020B0609020204030204" pitchFamily="49" charset="0"/>
              </a:rPr>
              <a:t>ng-repeat=</a:t>
            </a:r>
            <a:r>
              <a:rPr kumimoji="0" lang="zh-CN" altLang="zh-CN" sz="1600" b="0" i="0" u="none" strike="noStrike" cap="none" normalizeH="0" baseline="0" dirty="0">
                <a:ln>
                  <a:noFill/>
                </a:ln>
                <a:solidFill>
                  <a:srgbClr val="C3E887"/>
                </a:solidFill>
                <a:effectLst/>
                <a:latin typeface="Consolas" panose="020B0609020204030204" pitchFamily="49" charset="0"/>
              </a:rPr>
              <a:t>"phone in phones"</a:t>
            </a:r>
            <a:r>
              <a:rPr kumimoji="0" lang="zh-CN" altLang="zh-CN" sz="1600" b="0" i="0" u="none" strike="noStrike" cap="none" normalizeH="0" baseline="0" dirty="0">
                <a:ln>
                  <a:noFill/>
                </a:ln>
                <a:solidFill>
                  <a:srgbClr val="6DC2B8"/>
                </a:solidFill>
                <a:effectLst/>
                <a:latin typeface="Consolas" panose="020B0609020204030204" pitchFamily="49" charset="0"/>
              </a:rPr>
              <a:t>&gt;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6DC2B8"/>
                </a:solidFill>
                <a:effectLst/>
                <a:latin typeface="Consolas" panose="020B0609020204030204" pitchFamily="49" charset="0"/>
              </a:rPr>
              <a:t>        </a:t>
            </a:r>
            <a:r>
              <a:rPr kumimoji="0" lang="zh-CN" altLang="zh-CN" sz="1600" b="0" i="0" u="none" strike="noStrike" cap="none" normalizeH="0" baseline="0" dirty="0">
                <a:ln>
                  <a:noFill/>
                </a:ln>
                <a:solidFill>
                  <a:srgbClr val="C3E887"/>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phone</a:t>
            </a:r>
            <a:r>
              <a:rPr kumimoji="0" lang="zh-CN" altLang="zh-CN" sz="1600" b="0" i="0" u="none" strike="noStrike" cap="none" normalizeH="0" baseline="0" dirty="0">
                <a:ln>
                  <a:noFill/>
                </a:ln>
                <a:solidFill>
                  <a:srgbClr val="C3E887"/>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name</a:t>
            </a:r>
            <a:r>
              <a:rPr kumimoji="0" lang="zh-CN" altLang="zh-CN" sz="1600" b="0" i="0" u="none" strike="noStrike" cap="none" normalizeH="0" baseline="0" dirty="0">
                <a:ln>
                  <a:noFill/>
                </a:ln>
                <a:solidFill>
                  <a:srgbClr val="C3E887"/>
                </a:solidFill>
                <a:effectLst/>
                <a:latin typeface="Consolas" panose="020B0609020204030204" pitchFamily="49" charset="0"/>
              </a:rPr>
              <a:t>}}</a:t>
            </a:r>
            <a:br>
              <a:rPr kumimoji="0" lang="zh-CN" altLang="zh-CN" sz="1600" b="0" i="0" u="none" strike="noStrike" cap="none" normalizeH="0" baseline="0" dirty="0">
                <a:ln>
                  <a:noFill/>
                </a:ln>
                <a:solidFill>
                  <a:srgbClr val="C3E887"/>
                </a:solidFill>
                <a:effectLst/>
                <a:latin typeface="Consolas" panose="020B0609020204030204" pitchFamily="49" charset="0"/>
              </a:rPr>
            </a:br>
            <a:r>
              <a:rPr kumimoji="0" lang="zh-CN" altLang="zh-CN" sz="1600" b="0" i="0" u="none" strike="noStrike" cap="none" normalizeH="0" baseline="0" dirty="0">
                <a:ln>
                  <a:noFill/>
                </a:ln>
                <a:solidFill>
                  <a:srgbClr val="C3E887"/>
                </a:solidFill>
                <a:effectLst/>
                <a:latin typeface="Consolas" panose="020B0609020204030204" pitchFamily="49" charset="0"/>
              </a:rPr>
              <a:t>        </a:t>
            </a:r>
            <a:r>
              <a:rPr kumimoji="0" lang="zh-CN" altLang="zh-CN" sz="1600" b="0" i="0" u="none" strike="noStrike" cap="none" normalizeH="0" baseline="0" dirty="0">
                <a:ln>
                  <a:noFill/>
                </a:ln>
                <a:solidFill>
                  <a:srgbClr val="6DC2B8"/>
                </a:solidFill>
                <a:effectLst/>
                <a:latin typeface="Consolas" panose="020B0609020204030204" pitchFamily="49" charset="0"/>
              </a:rPr>
              <a:t>&lt;</a:t>
            </a:r>
            <a:r>
              <a:rPr kumimoji="0" lang="zh-CN" altLang="zh-CN" sz="1600" b="0" i="0" u="none" strike="noStrike" cap="none" normalizeH="0" baseline="0" dirty="0">
                <a:ln>
                  <a:noFill/>
                </a:ln>
                <a:solidFill>
                  <a:srgbClr val="FF5370"/>
                </a:solidFill>
                <a:effectLst/>
                <a:latin typeface="Consolas" panose="020B0609020204030204" pitchFamily="49" charset="0"/>
              </a:rPr>
              <a:t>p</a:t>
            </a:r>
            <a:r>
              <a:rPr kumimoji="0" lang="zh-CN" altLang="zh-CN" sz="1600" b="0" i="0" u="none" strike="noStrike" cap="none" normalizeH="0" baseline="0" dirty="0">
                <a:ln>
                  <a:noFill/>
                </a:ln>
                <a:solidFill>
                  <a:srgbClr val="6DC2B8"/>
                </a:solidFill>
                <a:effectLst/>
                <a:latin typeface="Consolas" panose="020B0609020204030204" pitchFamily="49" charset="0"/>
              </a:rPr>
              <a:t>&gt;</a:t>
            </a:r>
            <a:r>
              <a:rPr kumimoji="0" lang="zh-CN" altLang="zh-CN" sz="1600" b="0" i="0" u="none" strike="noStrike" cap="none" normalizeH="0" baseline="0" dirty="0">
                <a:ln>
                  <a:noFill/>
                </a:ln>
                <a:solidFill>
                  <a:srgbClr val="C3E887"/>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phone</a:t>
            </a:r>
            <a:r>
              <a:rPr kumimoji="0" lang="zh-CN" altLang="zh-CN" sz="1600" b="0" i="0" u="none" strike="noStrike" cap="none" normalizeH="0" baseline="0" dirty="0">
                <a:ln>
                  <a:noFill/>
                </a:ln>
                <a:solidFill>
                  <a:srgbClr val="C3E887"/>
                </a:solidFill>
                <a:effectLst/>
                <a:latin typeface="Consolas" panose="020B0609020204030204" pitchFamily="49" charset="0"/>
              </a:rPr>
              <a:t>.snippet}}</a:t>
            </a:r>
            <a:r>
              <a:rPr kumimoji="0" lang="zh-CN" altLang="zh-CN" sz="1600" b="0" i="0" u="none" strike="noStrike" cap="none" normalizeH="0" baseline="0" dirty="0">
                <a:ln>
                  <a:noFill/>
                </a:ln>
                <a:solidFill>
                  <a:srgbClr val="6DC2B8"/>
                </a:solidFill>
                <a:effectLst/>
                <a:latin typeface="Consolas" panose="020B0609020204030204" pitchFamily="49" charset="0"/>
              </a:rPr>
              <a:t>&lt;/</a:t>
            </a:r>
            <a:r>
              <a:rPr kumimoji="0" lang="zh-CN" altLang="zh-CN" sz="1600" b="0" i="0" u="none" strike="noStrike" cap="none" normalizeH="0" baseline="0" dirty="0">
                <a:ln>
                  <a:noFill/>
                </a:ln>
                <a:solidFill>
                  <a:srgbClr val="FF5370"/>
                </a:solidFill>
                <a:effectLst/>
                <a:latin typeface="Consolas" panose="020B0609020204030204" pitchFamily="49" charset="0"/>
              </a:rPr>
              <a:t>p</a:t>
            </a:r>
            <a:r>
              <a:rPr kumimoji="0" lang="zh-CN" altLang="zh-CN" sz="1600" b="0" i="0" u="none" strike="noStrike" cap="none" normalizeH="0" baseline="0" dirty="0">
                <a:ln>
                  <a:noFill/>
                </a:ln>
                <a:solidFill>
                  <a:srgbClr val="6DC2B8"/>
                </a:solidFill>
                <a:effectLst/>
                <a:latin typeface="Consolas" panose="020B0609020204030204" pitchFamily="49" charset="0"/>
              </a:rPr>
              <a:t>&gt;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6DC2B8"/>
                </a:solidFill>
                <a:effectLst/>
                <a:latin typeface="Consolas" panose="020B0609020204030204" pitchFamily="49" charset="0"/>
              </a:rPr>
              <a:t>    &lt;/</a:t>
            </a:r>
            <a:r>
              <a:rPr kumimoji="0" lang="zh-CN" altLang="zh-CN" sz="1600" b="0" i="0" u="none" strike="noStrike" cap="none" normalizeH="0" baseline="0" dirty="0">
                <a:ln>
                  <a:noFill/>
                </a:ln>
                <a:solidFill>
                  <a:srgbClr val="FF5370"/>
                </a:solidFill>
                <a:effectLst/>
                <a:latin typeface="Consolas" panose="020B0609020204030204" pitchFamily="49" charset="0"/>
              </a:rPr>
              <a:t>li</a:t>
            </a:r>
            <a:r>
              <a:rPr kumimoji="0" lang="zh-CN" altLang="zh-CN" sz="1600" b="0" i="0" u="none" strike="noStrike" cap="none" normalizeH="0" baseline="0" dirty="0">
                <a:ln>
                  <a:noFill/>
                </a:ln>
                <a:solidFill>
                  <a:srgbClr val="6DC2B8"/>
                </a:solidFill>
                <a:effectLst/>
                <a:latin typeface="Consolas" panose="020B0609020204030204" pitchFamily="49" charset="0"/>
              </a:rPr>
              <a:t>&gt;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6DC2B8"/>
                </a:solidFill>
                <a:effectLst/>
                <a:latin typeface="Consolas" panose="020B0609020204030204" pitchFamily="49" charset="0"/>
              </a:rPr>
              <a:t>&lt;/</a:t>
            </a:r>
            <a:r>
              <a:rPr kumimoji="0" lang="zh-CN" altLang="zh-CN" sz="1600" b="0" i="0" u="none" strike="noStrike" cap="none" normalizeH="0" baseline="0" dirty="0">
                <a:ln>
                  <a:noFill/>
                </a:ln>
                <a:solidFill>
                  <a:srgbClr val="FF5370"/>
                </a:solidFill>
                <a:effectLst/>
                <a:latin typeface="Consolas" panose="020B0609020204030204" pitchFamily="49" charset="0"/>
              </a:rPr>
              <a:t>ul</a:t>
            </a:r>
            <a:r>
              <a:rPr kumimoji="0" lang="zh-CN" altLang="zh-CN" sz="1600" b="0" i="0" u="none" strike="noStrike" cap="none" normalizeH="0" baseline="0" dirty="0">
                <a:ln>
                  <a:noFill/>
                </a:ln>
                <a:solidFill>
                  <a:srgbClr val="6DC2B8"/>
                </a:solidFill>
                <a:effectLst/>
                <a:latin typeface="Consolas" panose="020B0609020204030204" pitchFamily="49" charset="0"/>
              </a:rPr>
              <a:t>&gt;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6DC2B8"/>
                </a:solidFill>
                <a:effectLst/>
                <a:latin typeface="Consolas" panose="020B0609020204030204" pitchFamily="49" charset="0"/>
              </a:rPr>
              <a:t>&lt;/</a:t>
            </a:r>
            <a:r>
              <a:rPr kumimoji="0" lang="zh-CN" altLang="zh-CN" sz="1600" b="0" i="0" u="none" strike="noStrike" cap="none" normalizeH="0" baseline="0" dirty="0">
                <a:ln>
                  <a:noFill/>
                </a:ln>
                <a:solidFill>
                  <a:srgbClr val="FF5370"/>
                </a:solidFill>
                <a:effectLst/>
                <a:latin typeface="Consolas" panose="020B0609020204030204" pitchFamily="49" charset="0"/>
              </a:rPr>
              <a:t>body</a:t>
            </a:r>
            <a:r>
              <a:rPr kumimoji="0" lang="zh-CN" altLang="zh-CN" sz="1600" b="0" i="0" u="none" strike="noStrike" cap="none" normalizeH="0" baseline="0" dirty="0">
                <a:ln>
                  <a:noFill/>
                </a:ln>
                <a:solidFill>
                  <a:srgbClr val="6DC2B8"/>
                </a:solidFill>
                <a:effectLst/>
                <a:latin typeface="Consolas" panose="020B0609020204030204" pitchFamily="49" charset="0"/>
              </a:rPr>
              <a:t>&gt;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839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11. http</a:t>
            </a:r>
            <a:endParaRPr lang="zh-CN" dirty="0"/>
          </a:p>
        </p:txBody>
      </p:sp>
      <p:sp>
        <p:nvSpPr>
          <p:cNvPr id="5" name="内容占位符 5"/>
          <p:cNvSpPr txBox="1">
            <a:spLocks/>
          </p:cNvSpPr>
          <p:nvPr/>
        </p:nvSpPr>
        <p:spPr>
          <a:xfrm>
            <a:off x="1094873" y="1050757"/>
            <a:ext cx="10431380" cy="5398169"/>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marL="45720" indent="0">
              <a:buNone/>
            </a:pPr>
            <a:r>
              <a:rPr lang="en-US" altLang="zh-CN" dirty="0"/>
              <a:t>$http</a:t>
            </a:r>
            <a:r>
              <a:rPr lang="zh-CN" altLang="en-US" dirty="0"/>
              <a:t>服务是只能接受一个参数的函数，这个参数是一个对象，包含了用来生成</a:t>
            </a:r>
            <a:r>
              <a:rPr lang="en-US" altLang="zh-CN" dirty="0"/>
              <a:t>HTTP</a:t>
            </a:r>
            <a:r>
              <a:rPr lang="zh-CN" altLang="en-US" dirty="0"/>
              <a:t>请求的</a:t>
            </a:r>
            <a:br>
              <a:rPr lang="zh-CN" altLang="en-US" dirty="0"/>
            </a:br>
            <a:r>
              <a:rPr lang="zh-CN" altLang="en-US" dirty="0"/>
              <a:t>配置内容。这个函数返回一个</a:t>
            </a:r>
            <a:r>
              <a:rPr lang="en-US" altLang="zh-CN" dirty="0"/>
              <a:t>promise</a:t>
            </a:r>
            <a:r>
              <a:rPr lang="zh-CN" altLang="en-US" dirty="0"/>
              <a:t>对象，具有</a:t>
            </a:r>
            <a:r>
              <a:rPr lang="en-US" altLang="zh-CN" dirty="0"/>
              <a:t>success</a:t>
            </a:r>
            <a:r>
              <a:rPr lang="zh-CN" altLang="en-US" dirty="0"/>
              <a:t>和</a:t>
            </a:r>
            <a:r>
              <a:rPr lang="en-US" altLang="zh-CN" dirty="0"/>
              <a:t>error</a:t>
            </a:r>
            <a:r>
              <a:rPr lang="zh-CN" altLang="en-US" dirty="0"/>
              <a:t>两个方法。</a:t>
            </a:r>
            <a:endParaRPr lang="en-US" altLang="zh-CN" dirty="0"/>
          </a:p>
          <a:p>
            <a:pPr marL="45720" indent="0">
              <a:buNone/>
            </a:pPr>
            <a:r>
              <a:rPr lang="en-US" altLang="zh-CN" dirty="0"/>
              <a:t>$http({</a:t>
            </a:r>
            <a:br>
              <a:rPr lang="en-US" altLang="zh-CN" dirty="0"/>
            </a:br>
            <a:r>
              <a:rPr lang="en-US" altLang="zh-CN" dirty="0"/>
              <a:t>     method: 'GET',</a:t>
            </a:r>
            <a:br>
              <a:rPr lang="en-US" altLang="zh-CN" dirty="0"/>
            </a:br>
            <a:r>
              <a:rPr lang="en-US" altLang="zh-CN" dirty="0"/>
              <a:t>     url: '/</a:t>
            </a:r>
            <a:r>
              <a:rPr lang="en-US" altLang="zh-CN" dirty="0" err="1"/>
              <a:t>api</a:t>
            </a:r>
            <a:r>
              <a:rPr lang="en-US" altLang="zh-CN" dirty="0"/>
              <a:t>/</a:t>
            </a:r>
            <a:r>
              <a:rPr lang="en-US" altLang="zh-CN" dirty="0" err="1"/>
              <a:t>users.json</a:t>
            </a:r>
            <a:r>
              <a:rPr lang="en-US" altLang="zh-CN" dirty="0"/>
              <a:t>'</a:t>
            </a:r>
            <a:br>
              <a:rPr lang="en-US" altLang="zh-CN" dirty="0"/>
            </a:br>
            <a:r>
              <a:rPr lang="en-US" altLang="zh-CN" dirty="0"/>
              <a:t>}).success(function(</a:t>
            </a:r>
            <a:r>
              <a:rPr lang="en-US" altLang="zh-CN" dirty="0" err="1"/>
              <a:t>data,status,headers,config</a:t>
            </a:r>
            <a:r>
              <a:rPr lang="en-US" altLang="zh-CN" dirty="0"/>
              <a:t>) {</a:t>
            </a:r>
            <a:br>
              <a:rPr lang="en-US" altLang="zh-CN" dirty="0"/>
            </a:br>
            <a:r>
              <a:rPr lang="en-US" altLang="zh-CN" dirty="0"/>
              <a:t>// </a:t>
            </a:r>
            <a:r>
              <a:rPr lang="zh-CN" altLang="en-US" dirty="0"/>
              <a:t>当相应准备就绪时调用</a:t>
            </a:r>
            <a:br>
              <a:rPr lang="zh-CN" altLang="en-US" dirty="0"/>
            </a:br>
            <a:r>
              <a:rPr lang="en-US" altLang="zh-CN" dirty="0"/>
              <a:t>}).error(function(</a:t>
            </a:r>
            <a:r>
              <a:rPr lang="en-US" altLang="zh-CN" dirty="0" err="1"/>
              <a:t>data,status,headers,config</a:t>
            </a:r>
            <a:r>
              <a:rPr lang="en-US" altLang="zh-CN" dirty="0"/>
              <a:t>) {</a:t>
            </a:r>
            <a:br>
              <a:rPr lang="en-US" altLang="zh-CN" dirty="0"/>
            </a:br>
            <a:r>
              <a:rPr lang="en-US" altLang="zh-CN" dirty="0"/>
              <a:t>// </a:t>
            </a:r>
            <a:r>
              <a:rPr lang="zh-CN" altLang="en-US" dirty="0"/>
              <a:t>当响应以错误状态返回时调用</a:t>
            </a:r>
            <a:br>
              <a:rPr lang="zh-CN" altLang="en-US" dirty="0"/>
            </a:br>
            <a:r>
              <a:rPr lang="en-US" altLang="zh-CN" dirty="0"/>
              <a:t>});</a:t>
            </a:r>
            <a:r>
              <a:rPr lang="zh-CN" altLang="en-US" sz="1400" dirty="0"/>
              <a:t> </a:t>
            </a:r>
            <a:br>
              <a:rPr lang="zh-CN" altLang="en-US" sz="1400" dirty="0"/>
            </a:br>
            <a:r>
              <a:rPr lang="zh-CN" altLang="en-US" sz="1400" dirty="0"/>
              <a:t> </a:t>
            </a:r>
            <a:br>
              <a:rPr lang="zh-CN" altLang="en-US" sz="1400" dirty="0"/>
            </a:br>
            <a:endParaRPr lang="zh-CN" altLang="en-US" sz="1400" dirty="0"/>
          </a:p>
        </p:txBody>
      </p:sp>
    </p:spTree>
    <p:extLst>
      <p:ext uri="{BB962C8B-B14F-4D97-AF65-F5344CB8AC3E}">
        <p14:creationId xmlns:p14="http://schemas.microsoft.com/office/powerpoint/2010/main" val="68637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11. http</a:t>
            </a:r>
            <a:endParaRPr lang="zh-CN" dirty="0"/>
          </a:p>
        </p:txBody>
      </p:sp>
      <p:sp>
        <p:nvSpPr>
          <p:cNvPr id="5" name="内容占位符 5"/>
          <p:cNvSpPr txBox="1">
            <a:spLocks/>
          </p:cNvSpPr>
          <p:nvPr/>
        </p:nvSpPr>
        <p:spPr>
          <a:xfrm>
            <a:off x="1094873" y="1050757"/>
            <a:ext cx="10431380" cy="5398169"/>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marL="45720" indent="0">
              <a:buNone/>
            </a:pPr>
            <a:endParaRPr lang="zh-CN" altLang="en-US" sz="1400" dirty="0"/>
          </a:p>
        </p:txBody>
      </p:sp>
      <p:sp>
        <p:nvSpPr>
          <p:cNvPr id="2" name="矩形 1"/>
          <p:cNvSpPr/>
          <p:nvPr/>
        </p:nvSpPr>
        <p:spPr>
          <a:xfrm>
            <a:off x="798095" y="1213930"/>
            <a:ext cx="6096000" cy="5355312"/>
          </a:xfrm>
          <a:prstGeom prst="rect">
            <a:avLst/>
          </a:prstGeom>
        </p:spPr>
        <p:txBody>
          <a:bodyPr>
            <a:spAutoFit/>
          </a:bodyPr>
          <a:lstStyle/>
          <a:p>
            <a:r>
              <a:rPr lang="en-US" altLang="zh-CN" dirty="0" err="1">
                <a:solidFill>
                  <a:srgbClr val="000000"/>
                </a:solidFill>
                <a:latin typeface="AnonymousPro"/>
              </a:rPr>
              <a:t>var</a:t>
            </a:r>
            <a:r>
              <a:rPr lang="en-US" altLang="zh-CN" dirty="0">
                <a:solidFill>
                  <a:srgbClr val="000000"/>
                </a:solidFill>
                <a:latin typeface="AnonymousPro"/>
              </a:rPr>
              <a:t> promise = $http({</a:t>
            </a:r>
            <a:br>
              <a:rPr lang="en-US" altLang="zh-CN" dirty="0">
                <a:solidFill>
                  <a:srgbClr val="000000"/>
                </a:solidFill>
                <a:latin typeface="AnonymousPro"/>
              </a:rPr>
            </a:br>
            <a:r>
              <a:rPr lang="en-US" altLang="zh-CN" dirty="0">
                <a:solidFill>
                  <a:srgbClr val="000000"/>
                </a:solidFill>
                <a:latin typeface="AnonymousPro"/>
              </a:rPr>
              <a:t>method: 'GET',</a:t>
            </a:r>
            <a:br>
              <a:rPr lang="en-US" altLang="zh-CN" dirty="0">
                <a:solidFill>
                  <a:srgbClr val="000000"/>
                </a:solidFill>
                <a:latin typeface="AnonymousPro"/>
              </a:rPr>
            </a:br>
            <a:r>
              <a:rPr lang="en-US" altLang="zh-CN" dirty="0">
                <a:solidFill>
                  <a:srgbClr val="000000"/>
                </a:solidFill>
                <a:latin typeface="AnonymousPro"/>
              </a:rPr>
              <a:t>url: '/</a:t>
            </a:r>
            <a:r>
              <a:rPr lang="en-US" altLang="zh-CN" dirty="0" err="1">
                <a:solidFill>
                  <a:srgbClr val="000000"/>
                </a:solidFill>
                <a:latin typeface="AnonymousPro"/>
              </a:rPr>
              <a:t>api</a:t>
            </a:r>
            <a:r>
              <a:rPr lang="en-US" altLang="zh-CN" dirty="0">
                <a:solidFill>
                  <a:srgbClr val="000000"/>
                </a:solidFill>
                <a:latin typeface="AnonymousPro"/>
              </a:rPr>
              <a:t>/</a:t>
            </a:r>
            <a:r>
              <a:rPr lang="en-US" altLang="zh-CN" dirty="0" err="1">
                <a:solidFill>
                  <a:srgbClr val="000000"/>
                </a:solidFill>
                <a:latin typeface="AnonymousPro"/>
              </a:rPr>
              <a:t>users.json</a:t>
            </a:r>
            <a:r>
              <a:rPr lang="en-US" altLang="zh-CN" dirty="0">
                <a:solidFill>
                  <a:srgbClr val="000000"/>
                </a:solidFill>
                <a:latin typeface="AnonymousPro"/>
              </a:rPr>
              <a:t>'</a:t>
            </a:r>
            <a:br>
              <a:rPr lang="en-US" altLang="zh-CN" dirty="0">
                <a:solidFill>
                  <a:srgbClr val="000000"/>
                </a:solidFill>
                <a:latin typeface="AnonymousPro"/>
              </a:rPr>
            </a:br>
            <a:r>
              <a:rPr lang="en-US" altLang="zh-CN" dirty="0">
                <a:solidFill>
                  <a:srgbClr val="000000"/>
                </a:solidFill>
                <a:latin typeface="AnonymousPro"/>
              </a:rPr>
              <a:t>});</a:t>
            </a:r>
            <a:r>
              <a:rPr lang="en-US" altLang="zh-CN" dirty="0"/>
              <a:t> </a:t>
            </a:r>
          </a:p>
          <a:p>
            <a:r>
              <a:rPr lang="en-US" altLang="zh-CN" dirty="0" err="1"/>
              <a:t>promise.then</a:t>
            </a:r>
            <a:r>
              <a:rPr lang="en-US" altLang="zh-CN" dirty="0"/>
              <a:t>(function(</a:t>
            </a:r>
            <a:r>
              <a:rPr lang="en-US" altLang="zh-CN" dirty="0" err="1"/>
              <a:t>resp</a:t>
            </a:r>
            <a:r>
              <a:rPr lang="en-US" altLang="zh-CN" dirty="0"/>
              <a:t>){</a:t>
            </a:r>
            <a:br>
              <a:rPr lang="en-US" altLang="zh-CN" dirty="0"/>
            </a:br>
            <a:r>
              <a:rPr lang="en-US" altLang="zh-CN" dirty="0"/>
              <a:t>// </a:t>
            </a:r>
            <a:r>
              <a:rPr lang="en-US" altLang="zh-CN" dirty="0" err="1"/>
              <a:t>resp</a:t>
            </a:r>
            <a:r>
              <a:rPr lang="zh-CN" altLang="en-US" dirty="0"/>
              <a:t>是一个响应对象</a:t>
            </a:r>
            <a:br>
              <a:rPr lang="zh-CN" altLang="en-US" dirty="0"/>
            </a:br>
            <a:r>
              <a:rPr lang="en-US" altLang="zh-CN" dirty="0"/>
              <a:t>}, function(</a:t>
            </a:r>
            <a:r>
              <a:rPr lang="en-US" altLang="zh-CN" dirty="0" err="1"/>
              <a:t>resp</a:t>
            </a:r>
            <a:r>
              <a:rPr lang="en-US" altLang="zh-CN" dirty="0"/>
              <a:t>) {</a:t>
            </a:r>
            <a:br>
              <a:rPr lang="en-US" altLang="zh-CN" dirty="0"/>
            </a:br>
            <a:r>
              <a:rPr lang="en-US" altLang="zh-CN" dirty="0"/>
              <a:t>// </a:t>
            </a:r>
            <a:r>
              <a:rPr lang="zh-CN" altLang="en-US" dirty="0"/>
              <a:t>带有错误信息的</a:t>
            </a:r>
            <a:r>
              <a:rPr lang="en-US" altLang="zh-CN" dirty="0" err="1"/>
              <a:t>resp</a:t>
            </a:r>
            <a:br>
              <a:rPr lang="en-US" altLang="zh-CN" dirty="0"/>
            </a:br>
            <a:r>
              <a:rPr lang="en-US" altLang="zh-CN" dirty="0"/>
              <a:t>});</a:t>
            </a:r>
            <a:br>
              <a:rPr lang="en-US" altLang="zh-CN" dirty="0"/>
            </a:br>
            <a:r>
              <a:rPr lang="en-US" altLang="zh-CN" dirty="0"/>
              <a:t>// </a:t>
            </a:r>
            <a:r>
              <a:rPr lang="zh-CN" altLang="en-US" dirty="0"/>
              <a:t>或者使用</a:t>
            </a:r>
            <a:r>
              <a:rPr lang="en-US" altLang="zh-CN" dirty="0"/>
              <a:t>success/error</a:t>
            </a:r>
            <a:r>
              <a:rPr lang="zh-CN" altLang="en-US" dirty="0"/>
              <a:t>方法</a:t>
            </a:r>
            <a:br>
              <a:rPr lang="zh-CN" altLang="en-US" dirty="0"/>
            </a:br>
            <a:r>
              <a:rPr lang="en-US" altLang="zh-CN" dirty="0" err="1"/>
              <a:t>promise.success</a:t>
            </a:r>
            <a:r>
              <a:rPr lang="en-US" altLang="zh-CN" dirty="0"/>
              <a:t>(function(data, status, headers, config){</a:t>
            </a:r>
            <a:br>
              <a:rPr lang="en-US" altLang="zh-CN" dirty="0"/>
            </a:br>
            <a:r>
              <a:rPr lang="en-US" altLang="zh-CN" dirty="0"/>
              <a:t>// </a:t>
            </a:r>
            <a:r>
              <a:rPr lang="zh-CN" altLang="en-US" dirty="0"/>
              <a:t>处理成功的响应</a:t>
            </a:r>
            <a:br>
              <a:rPr lang="zh-CN" altLang="en-US" dirty="0"/>
            </a:br>
            <a:r>
              <a:rPr lang="en-US" altLang="zh-CN" dirty="0"/>
              <a:t>});</a:t>
            </a:r>
            <a:br>
              <a:rPr lang="en-US" altLang="zh-CN" dirty="0"/>
            </a:br>
            <a:r>
              <a:rPr lang="en-US" altLang="zh-CN" dirty="0"/>
              <a:t>// </a:t>
            </a:r>
            <a:r>
              <a:rPr lang="zh-CN" altLang="en-US" dirty="0"/>
              <a:t>错误处理</a:t>
            </a:r>
            <a:br>
              <a:rPr lang="zh-CN" altLang="en-US" dirty="0"/>
            </a:br>
            <a:r>
              <a:rPr lang="en-US" altLang="zh-CN" dirty="0" err="1"/>
              <a:t>promise.error</a:t>
            </a:r>
            <a:r>
              <a:rPr lang="en-US" altLang="zh-CN" dirty="0"/>
              <a:t>(function(data, status, headers, config){</a:t>
            </a:r>
            <a:br>
              <a:rPr lang="en-US" altLang="zh-CN" dirty="0"/>
            </a:br>
            <a:r>
              <a:rPr lang="en-US" altLang="zh-CN" dirty="0"/>
              <a:t>// </a:t>
            </a:r>
            <a:r>
              <a:rPr lang="zh-CN" altLang="en-US" dirty="0"/>
              <a:t>处理非成功的响应</a:t>
            </a:r>
            <a:br>
              <a:rPr lang="zh-CN" altLang="en-US" dirty="0"/>
            </a:br>
            <a:r>
              <a:rPr lang="en-US" altLang="zh-CN" dirty="0"/>
              <a:t>});</a:t>
            </a:r>
            <a:r>
              <a:rPr lang="zh-CN" altLang="en-US" dirty="0"/>
              <a:t> </a:t>
            </a:r>
            <a:br>
              <a:rPr lang="zh-CN" altLang="en-US" dirty="0"/>
            </a:br>
            <a:br>
              <a:rPr lang="en-US" altLang="zh-CN" dirty="0"/>
            </a:br>
            <a:endParaRPr lang="zh-CN" altLang="en-US" dirty="0"/>
          </a:p>
        </p:txBody>
      </p:sp>
    </p:spTree>
    <p:extLst>
      <p:ext uri="{BB962C8B-B14F-4D97-AF65-F5344CB8AC3E}">
        <p14:creationId xmlns:p14="http://schemas.microsoft.com/office/powerpoint/2010/main" val="238959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11. http</a:t>
            </a:r>
            <a:endParaRPr lang="zh-CN" dirty="0"/>
          </a:p>
        </p:txBody>
      </p:sp>
      <p:sp>
        <p:nvSpPr>
          <p:cNvPr id="5" name="内容占位符 5"/>
          <p:cNvSpPr txBox="1">
            <a:spLocks/>
          </p:cNvSpPr>
          <p:nvPr/>
        </p:nvSpPr>
        <p:spPr>
          <a:xfrm>
            <a:off x="1094873" y="1050757"/>
            <a:ext cx="10431380" cy="5398169"/>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marL="45720" indent="0">
              <a:buNone/>
            </a:pPr>
            <a:endParaRPr lang="zh-CN" altLang="en-US" sz="1400" dirty="0"/>
          </a:p>
        </p:txBody>
      </p:sp>
      <p:sp>
        <p:nvSpPr>
          <p:cNvPr id="2" name="矩形 1"/>
          <p:cNvSpPr/>
          <p:nvPr/>
        </p:nvSpPr>
        <p:spPr>
          <a:xfrm>
            <a:off x="798095" y="1213930"/>
            <a:ext cx="10728158" cy="2031325"/>
          </a:xfrm>
          <a:prstGeom prst="rect">
            <a:avLst/>
          </a:prstGeom>
        </p:spPr>
        <p:txBody>
          <a:bodyPr wrap="square">
            <a:spAutoFit/>
          </a:bodyPr>
          <a:lstStyle/>
          <a:p>
            <a:r>
              <a:rPr lang="zh-CN" altLang="en-US" dirty="0"/>
              <a:t>快捷方法</a:t>
            </a:r>
            <a:br>
              <a:rPr lang="zh-CN" altLang="en-US" dirty="0"/>
            </a:br>
            <a:br>
              <a:rPr lang="en-US" altLang="zh-CN" dirty="0"/>
            </a:br>
            <a:r>
              <a:rPr lang="en-US" altLang="zh-CN" dirty="0"/>
              <a:t>$http</a:t>
            </a:r>
            <a:r>
              <a:rPr lang="zh-CN" altLang="en-US" dirty="0"/>
              <a:t>服务提供了一些顺手的快捷方法供我们使用，这些方法简化了复杂设置，只需要提供</a:t>
            </a:r>
            <a:br>
              <a:rPr lang="zh-CN" altLang="en-US" dirty="0"/>
            </a:br>
            <a:r>
              <a:rPr lang="en-US" altLang="zh-CN" dirty="0"/>
              <a:t>URL</a:t>
            </a:r>
            <a:r>
              <a:rPr lang="zh-CN" altLang="en-US" dirty="0"/>
              <a:t>和</a:t>
            </a:r>
            <a:r>
              <a:rPr lang="en-US" altLang="zh-CN" dirty="0"/>
              <a:t>HTTP</a:t>
            </a:r>
            <a:r>
              <a:rPr lang="zh-CN" altLang="en-US" dirty="0"/>
              <a:t>方法（或者</a:t>
            </a:r>
            <a:r>
              <a:rPr lang="en-US" altLang="zh-CN" dirty="0"/>
              <a:t>POST</a:t>
            </a:r>
            <a:r>
              <a:rPr lang="zh-CN" altLang="en-US" dirty="0"/>
              <a:t>或</a:t>
            </a:r>
            <a:r>
              <a:rPr lang="en-US" altLang="zh-CN" dirty="0"/>
              <a:t>PUT</a:t>
            </a:r>
            <a:r>
              <a:rPr lang="zh-CN" altLang="en-US" dirty="0"/>
              <a:t>请求中包含的数据）即可。</a:t>
            </a:r>
            <a:br>
              <a:rPr lang="zh-CN" altLang="en-US" dirty="0"/>
            </a:br>
            <a:r>
              <a:rPr lang="zh-CN" altLang="en-US" dirty="0"/>
              <a:t>用这些快捷方法，可以将上面</a:t>
            </a:r>
            <a:r>
              <a:rPr lang="en-US" altLang="zh-CN" dirty="0"/>
              <a:t>$http</a:t>
            </a:r>
            <a:r>
              <a:rPr lang="zh-CN" altLang="en-US" dirty="0"/>
              <a:t>的</a:t>
            </a:r>
            <a:r>
              <a:rPr lang="en-US" altLang="zh-CN" dirty="0"/>
              <a:t>GET</a:t>
            </a:r>
            <a:r>
              <a:rPr lang="zh-CN" altLang="en-US" dirty="0"/>
              <a:t>请求修改成： </a:t>
            </a:r>
            <a:br>
              <a:rPr lang="zh-CN" altLang="en-US" dirty="0"/>
            </a:br>
            <a:r>
              <a:rPr lang="en-US" altLang="zh-CN" dirty="0"/>
              <a:t>$</a:t>
            </a:r>
            <a:r>
              <a:rPr lang="en-US" altLang="zh-CN" dirty="0" err="1"/>
              <a:t>http.get</a:t>
            </a:r>
            <a:r>
              <a:rPr lang="en-US" altLang="zh-CN" dirty="0"/>
              <a:t>('/</a:t>
            </a:r>
            <a:r>
              <a:rPr lang="en-US" altLang="zh-CN" dirty="0" err="1"/>
              <a:t>api</a:t>
            </a:r>
            <a:r>
              <a:rPr lang="en-US" altLang="zh-CN" dirty="0"/>
              <a:t>/</a:t>
            </a:r>
            <a:r>
              <a:rPr lang="en-US" altLang="zh-CN" dirty="0" err="1"/>
              <a:t>users.json</a:t>
            </a:r>
            <a:r>
              <a:rPr lang="en-US" altLang="zh-CN" dirty="0"/>
              <a:t>'); </a:t>
            </a:r>
            <a:br>
              <a:rPr lang="en-US" altLang="zh-CN" dirty="0"/>
            </a:br>
            <a:endParaRPr lang="zh-CN" altLang="en-US" dirty="0"/>
          </a:p>
        </p:txBody>
      </p:sp>
    </p:spTree>
    <p:extLst>
      <p:ext uri="{BB962C8B-B14F-4D97-AF65-F5344CB8AC3E}">
        <p14:creationId xmlns:p14="http://schemas.microsoft.com/office/powerpoint/2010/main" val="241807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12. </a:t>
            </a:r>
            <a:r>
              <a:rPr lang="en-US" altLang="zh-CN" dirty="0">
                <a:effectLst/>
                <a:latin typeface="+mn-lt"/>
              </a:rPr>
              <a:t>promise</a:t>
            </a:r>
            <a:endParaRPr lang="zh-CN" dirty="0">
              <a:effectLst/>
              <a:latin typeface="+mn-lt"/>
            </a:endParaRPr>
          </a:p>
        </p:txBody>
      </p:sp>
      <p:sp>
        <p:nvSpPr>
          <p:cNvPr id="5" name="内容占位符 5"/>
          <p:cNvSpPr txBox="1">
            <a:spLocks/>
          </p:cNvSpPr>
          <p:nvPr/>
        </p:nvSpPr>
        <p:spPr>
          <a:xfrm>
            <a:off x="1094873" y="1050757"/>
            <a:ext cx="10431380" cy="5398169"/>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marL="45720" indent="0">
              <a:buNone/>
            </a:pPr>
            <a:r>
              <a:rPr lang="en-US" altLang="zh-CN" dirty="0"/>
              <a:t>promise</a:t>
            </a:r>
            <a:r>
              <a:rPr lang="zh-CN" altLang="en-US" dirty="0"/>
              <a:t>是一种用异步方式处理值（或者非值）的方法。 </a:t>
            </a:r>
            <a:r>
              <a:rPr lang="en-US" altLang="zh-CN" dirty="0"/>
              <a:t>promise</a:t>
            </a:r>
            <a:r>
              <a:rPr lang="zh-CN" altLang="en-US" dirty="0"/>
              <a:t>是对象，代表了一个函数最终可能的返回值或者抛出的异常。</a:t>
            </a:r>
            <a:r>
              <a:rPr lang="en-US" altLang="zh-CN" dirty="0"/>
              <a:t>promise</a:t>
            </a:r>
            <a:r>
              <a:rPr lang="zh-CN" altLang="en-US" dirty="0"/>
              <a:t>让异步函数看上去像同步的。基于同步函数，我们可以按照预期来捕获返回值和异常值。</a:t>
            </a:r>
            <a:endParaRPr lang="en-US" altLang="zh-CN" dirty="0"/>
          </a:p>
          <a:p>
            <a:pPr marL="45720" indent="0">
              <a:buNone/>
            </a:pPr>
            <a:r>
              <a:rPr lang="zh-CN" altLang="en-US" dirty="0"/>
              <a:t>使用</a:t>
            </a:r>
            <a:r>
              <a:rPr lang="en-US" altLang="zh-CN" dirty="0"/>
              <a:t>promise</a:t>
            </a:r>
            <a:r>
              <a:rPr lang="zh-CN" altLang="en-US" dirty="0"/>
              <a:t>的目的是：</a:t>
            </a:r>
            <a:endParaRPr lang="en-US" altLang="zh-CN" dirty="0"/>
          </a:p>
          <a:p>
            <a:r>
              <a:rPr lang="en-US" altLang="zh-CN" dirty="0"/>
              <a:t>Promise</a:t>
            </a:r>
            <a:r>
              <a:rPr lang="zh-CN" altLang="en-US" dirty="0"/>
              <a:t>可以让我们逃脱回调地狱，使我们的代码看起来像是同步的那样。</a:t>
            </a:r>
            <a:endParaRPr lang="en-US" altLang="zh-CN" dirty="0"/>
          </a:p>
          <a:p>
            <a:r>
              <a:rPr lang="zh-CN" altLang="en-US" dirty="0"/>
              <a:t>可以在程序中的任何位置捕捉错误，并且绕过依赖于程序异常的的后续代码，获得功能组合和错误冒泡的能力，最重要的是保持了异步运行的能力。</a:t>
            </a:r>
            <a:endParaRPr lang="en-US" altLang="zh-CN" dirty="0"/>
          </a:p>
          <a:p>
            <a:r>
              <a:rPr lang="zh-CN" altLang="en-US" dirty="0"/>
              <a:t>使我们的代码的可读性与可维护性都变得很好。</a:t>
            </a:r>
            <a:r>
              <a:rPr lang="zh-CN" altLang="en-US" sz="1400" dirty="0"/>
              <a:t> </a:t>
            </a:r>
            <a:br>
              <a:rPr lang="zh-CN" altLang="en-US" sz="1400" dirty="0"/>
            </a:br>
            <a:br>
              <a:rPr lang="zh-CN" altLang="en-US" sz="1400" dirty="0"/>
            </a:br>
            <a:endParaRPr lang="zh-CN" altLang="en-US" sz="1400" dirty="0"/>
          </a:p>
        </p:txBody>
      </p:sp>
    </p:spTree>
    <p:extLst>
      <p:ext uri="{BB962C8B-B14F-4D97-AF65-F5344CB8AC3E}">
        <p14:creationId xmlns:p14="http://schemas.microsoft.com/office/powerpoint/2010/main" val="45222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12. </a:t>
            </a:r>
            <a:r>
              <a:rPr lang="en-US" altLang="zh-CN" dirty="0">
                <a:effectLst/>
                <a:latin typeface="+mn-lt"/>
              </a:rPr>
              <a:t>promise</a:t>
            </a:r>
            <a:endParaRPr lang="zh-CN" dirty="0">
              <a:effectLst/>
              <a:latin typeface="+mn-lt"/>
            </a:endParaRPr>
          </a:p>
        </p:txBody>
      </p:sp>
      <p:sp>
        <p:nvSpPr>
          <p:cNvPr id="5" name="内容占位符 5"/>
          <p:cNvSpPr txBox="1">
            <a:spLocks/>
          </p:cNvSpPr>
          <p:nvPr/>
        </p:nvSpPr>
        <p:spPr>
          <a:xfrm>
            <a:off x="1094873" y="1050757"/>
            <a:ext cx="10431380" cy="58553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marL="45720" indent="0">
              <a:buNone/>
            </a:pPr>
            <a:r>
              <a:rPr lang="zh-CN" altLang="en-US" sz="2400" dirty="0"/>
              <a:t>回调和</a:t>
            </a:r>
            <a:r>
              <a:rPr lang="en-US" altLang="zh-CN" sz="2400" dirty="0"/>
              <a:t>promise</a:t>
            </a:r>
            <a:endParaRPr lang="zh-CN" altLang="en-US" sz="2400" dirty="0"/>
          </a:p>
        </p:txBody>
      </p:sp>
      <p:sp>
        <p:nvSpPr>
          <p:cNvPr id="6" name="矩形 5"/>
          <p:cNvSpPr/>
          <p:nvPr/>
        </p:nvSpPr>
        <p:spPr>
          <a:xfrm>
            <a:off x="1094873" y="1756611"/>
            <a:ext cx="3288632" cy="4031873"/>
          </a:xfrm>
          <a:prstGeom prst="rect">
            <a:avLst/>
          </a:prstGeom>
        </p:spPr>
        <p:txBody>
          <a:bodyPr wrap="square">
            <a:spAutoFit/>
          </a:bodyPr>
          <a:lstStyle/>
          <a:p>
            <a:pPr marL="45720" indent="0">
              <a:buNone/>
            </a:pPr>
            <a:r>
              <a:rPr lang="zh-CN" altLang="en-US" sz="2000" dirty="0"/>
              <a:t>回调实例：</a:t>
            </a:r>
            <a:endParaRPr lang="en-US" altLang="zh-CN" sz="2000" dirty="0"/>
          </a:p>
          <a:p>
            <a:pPr marL="45720" indent="0">
              <a:buNone/>
            </a:pPr>
            <a:endParaRPr lang="en-US" altLang="zh-CN" sz="2000" dirty="0"/>
          </a:p>
          <a:p>
            <a:r>
              <a:rPr lang="en-US" altLang="zh-CN" dirty="0" err="1"/>
              <a:t>funA</a:t>
            </a:r>
            <a:r>
              <a:rPr lang="en-US" altLang="zh-CN" dirty="0"/>
              <a:t>(arg1,arg2,function(){</a:t>
            </a:r>
          </a:p>
          <a:p>
            <a:r>
              <a:rPr lang="en-US" altLang="zh-CN" dirty="0"/>
              <a:t>    </a:t>
            </a:r>
            <a:r>
              <a:rPr lang="en-US" altLang="zh-CN" dirty="0" err="1"/>
              <a:t>funcB</a:t>
            </a:r>
            <a:r>
              <a:rPr lang="en-US" altLang="zh-CN" dirty="0"/>
              <a:t>(arg1,arg2,function(){</a:t>
            </a:r>
          </a:p>
          <a:p>
            <a:r>
              <a:rPr lang="en-US" altLang="zh-CN" dirty="0"/>
              <a:t>        </a:t>
            </a:r>
            <a:r>
              <a:rPr lang="en-US" altLang="zh-CN" dirty="0" err="1"/>
              <a:t>funcC</a:t>
            </a:r>
            <a:r>
              <a:rPr lang="en-US" altLang="zh-CN" dirty="0"/>
              <a:t>(arg1,arg2,function(){</a:t>
            </a:r>
          </a:p>
          <a:p>
            <a:r>
              <a:rPr lang="en-US" altLang="zh-CN" dirty="0"/>
              <a:t>             </a:t>
            </a:r>
            <a:r>
              <a:rPr lang="en-US" altLang="zh-CN" dirty="0" err="1"/>
              <a:t>xxxx</a:t>
            </a:r>
            <a:r>
              <a:rPr lang="en-US" altLang="zh-CN" dirty="0"/>
              <a:t>....</a:t>
            </a:r>
          </a:p>
          <a:p>
            <a:r>
              <a:rPr lang="en-US" altLang="zh-CN" dirty="0"/>
              <a:t>        })</a:t>
            </a:r>
          </a:p>
          <a:p>
            <a:r>
              <a:rPr lang="en-US" altLang="zh-CN" dirty="0"/>
              <a:t>    })   </a:t>
            </a:r>
          </a:p>
          <a:p>
            <a:r>
              <a:rPr lang="en-US" altLang="zh-CN" dirty="0"/>
              <a:t>})</a:t>
            </a:r>
          </a:p>
          <a:p>
            <a:endParaRPr lang="en-US" altLang="zh-CN" dirty="0"/>
          </a:p>
          <a:p>
            <a:r>
              <a:rPr lang="zh-CN" altLang="en-US" dirty="0"/>
              <a:t>回调加上嵌套，同时不知何时触发回调，会让开发者有种进入地狱的感觉</a:t>
            </a:r>
            <a:endParaRPr lang="en-US" altLang="zh-CN" dirty="0"/>
          </a:p>
        </p:txBody>
      </p:sp>
      <p:sp>
        <p:nvSpPr>
          <p:cNvPr id="7" name="矩形 6"/>
          <p:cNvSpPr/>
          <p:nvPr/>
        </p:nvSpPr>
        <p:spPr>
          <a:xfrm>
            <a:off x="6721642" y="1756611"/>
            <a:ext cx="5470358" cy="3139321"/>
          </a:xfrm>
          <a:prstGeom prst="rect">
            <a:avLst/>
          </a:prstGeom>
        </p:spPr>
        <p:txBody>
          <a:bodyPr wrap="square">
            <a:spAutoFit/>
          </a:bodyPr>
          <a:lstStyle/>
          <a:p>
            <a:r>
              <a:rPr lang="en-US" altLang="zh-CN" sz="2000" dirty="0">
                <a:solidFill>
                  <a:srgbClr val="000000"/>
                </a:solidFill>
                <a:latin typeface="Arial" panose="020B0604020202020204" pitchFamily="34" charset="0"/>
                <a:cs typeface="Arial" panose="020B0604020202020204" pitchFamily="34" charset="0"/>
              </a:rPr>
              <a:t>ng promise</a:t>
            </a:r>
            <a:r>
              <a:rPr lang="zh-CN" altLang="en-US" sz="2000" dirty="0">
                <a:solidFill>
                  <a:srgbClr val="000000"/>
                </a:solidFill>
                <a:latin typeface="Arial" panose="020B0604020202020204" pitchFamily="34" charset="0"/>
                <a:cs typeface="Arial" panose="020B0604020202020204" pitchFamily="34" charset="0"/>
              </a:rPr>
              <a:t>实例：</a:t>
            </a:r>
            <a:endParaRPr lang="en-US" altLang="zh-CN" sz="2000" dirty="0">
              <a:solidFill>
                <a:srgbClr val="000000"/>
              </a:solidFill>
              <a:latin typeface="Arial" panose="020B0604020202020204" pitchFamily="34" charset="0"/>
              <a:cs typeface="Arial" panose="020B0604020202020204" pitchFamily="34" charset="0"/>
            </a:endParaRPr>
          </a:p>
          <a:p>
            <a:endParaRPr lang="en-US" altLang="zh-CN" dirty="0">
              <a:solidFill>
                <a:srgbClr val="000000"/>
              </a:solidFill>
              <a:latin typeface="Arial" panose="020B0604020202020204" pitchFamily="34" charset="0"/>
              <a:cs typeface="Arial" panose="020B0604020202020204" pitchFamily="34" charset="0"/>
            </a:endParaRPr>
          </a:p>
          <a:p>
            <a:r>
              <a:rPr lang="en-US" altLang="zh-CN" sz="2000" dirty="0"/>
              <a:t>promise</a:t>
            </a:r>
          </a:p>
          <a:p>
            <a:r>
              <a:rPr lang="en-US" altLang="zh-CN" sz="2000" dirty="0"/>
              <a:t>  . then(function(user){ },function(err){ })</a:t>
            </a:r>
          </a:p>
          <a:p>
            <a:r>
              <a:rPr lang="en-US" altLang="zh-CN" sz="2000" dirty="0"/>
              <a:t>  . then(function( ){ },function( ){ });</a:t>
            </a:r>
          </a:p>
          <a:p>
            <a:endParaRPr lang="en-US" altLang="zh-CN" sz="2000" dirty="0"/>
          </a:p>
          <a:p>
            <a:r>
              <a:rPr lang="en-US" altLang="zh-CN" sz="2000" dirty="0" err="1"/>
              <a:t>deferred.resolve</a:t>
            </a:r>
            <a:r>
              <a:rPr lang="en-US" altLang="zh-CN" sz="2000" dirty="0"/>
              <a:t>()</a:t>
            </a:r>
          </a:p>
          <a:p>
            <a:r>
              <a:rPr lang="en-US" altLang="zh-CN" sz="2000" dirty="0" err="1"/>
              <a:t>deferred.reject</a:t>
            </a:r>
            <a:r>
              <a:rPr lang="en-US" altLang="zh-CN" sz="2000" dirty="0"/>
              <a:t>()</a:t>
            </a:r>
          </a:p>
          <a:p>
            <a:r>
              <a:rPr lang="en-US" altLang="zh-CN" sz="2000" dirty="0" err="1"/>
              <a:t>deferred.notify</a:t>
            </a:r>
            <a:r>
              <a:rPr lang="en-US" altLang="zh-CN" sz="2000" dirty="0"/>
              <a:t>()</a:t>
            </a:r>
          </a:p>
          <a:p>
            <a:endParaRPr lang="en-US" altLang="zh-CN" sz="2000" dirty="0"/>
          </a:p>
        </p:txBody>
      </p:sp>
    </p:spTree>
    <p:extLst>
      <p:ext uri="{BB962C8B-B14F-4D97-AF65-F5344CB8AC3E}">
        <p14:creationId xmlns:p14="http://schemas.microsoft.com/office/powerpoint/2010/main" val="201146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12. </a:t>
            </a:r>
            <a:r>
              <a:rPr lang="en-US" altLang="zh-CN" dirty="0">
                <a:effectLst/>
                <a:latin typeface="+mn-lt"/>
              </a:rPr>
              <a:t>promise</a:t>
            </a:r>
            <a:endParaRPr lang="zh-CN" dirty="0">
              <a:effectLst/>
              <a:latin typeface="+mn-lt"/>
            </a:endParaRPr>
          </a:p>
        </p:txBody>
      </p:sp>
      <p:sp>
        <p:nvSpPr>
          <p:cNvPr id="5" name="内容占位符 5"/>
          <p:cNvSpPr txBox="1">
            <a:spLocks/>
          </p:cNvSpPr>
          <p:nvPr/>
        </p:nvSpPr>
        <p:spPr>
          <a:xfrm>
            <a:off x="1094873" y="1050757"/>
            <a:ext cx="10431380" cy="5398169"/>
          </a:xfrm>
          <a:prstGeom prst="rect">
            <a:avLst/>
          </a:prstGeom>
        </p:spPr>
        <p:txBody>
          <a:bodyPr vert="horz" lIns="91440" tIns="45720" rIns="91440" bIns="45720" rtlCol="0">
            <a:normAutofit fontScale="85000" lnSpcReduction="20000"/>
          </a:bodyPr>
          <a:lstStyle>
            <a:lvl1pPr marL="27432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marL="45720" indent="0">
              <a:buNone/>
            </a:pPr>
            <a:r>
              <a:rPr lang="zh-CN" altLang="en-US" dirty="0"/>
              <a:t>要在</a:t>
            </a:r>
            <a:r>
              <a:rPr lang="en-US" altLang="zh-CN" dirty="0"/>
              <a:t>Angular JS</a:t>
            </a:r>
            <a:r>
              <a:rPr lang="zh-CN" altLang="en-US" dirty="0"/>
              <a:t>中使用</a:t>
            </a:r>
            <a:r>
              <a:rPr lang="en-US" altLang="zh-CN" dirty="0"/>
              <a:t>promise</a:t>
            </a:r>
            <a:r>
              <a:rPr lang="zh-CN" altLang="en-US" dirty="0"/>
              <a:t>，要使用</a:t>
            </a:r>
            <a:r>
              <a:rPr lang="en-US" altLang="zh-CN" dirty="0"/>
              <a:t>Angular JS</a:t>
            </a:r>
            <a:r>
              <a:rPr lang="zh-CN" altLang="en-US" dirty="0"/>
              <a:t>的内置服务</a:t>
            </a:r>
            <a:r>
              <a:rPr lang="en-US" altLang="zh-CN" dirty="0"/>
              <a:t>$q</a:t>
            </a:r>
            <a:r>
              <a:rPr lang="zh-CN" altLang="en-US" dirty="0"/>
              <a:t>。</a:t>
            </a:r>
            <a:endParaRPr lang="en-US" altLang="zh-CN" dirty="0"/>
          </a:p>
          <a:p>
            <a:pPr marL="45720" indent="0">
              <a:buNone/>
            </a:pPr>
            <a:r>
              <a:rPr lang="zh-CN" altLang="en-US" dirty="0"/>
              <a:t>我们可以使用</a:t>
            </a:r>
            <a:r>
              <a:rPr lang="en-US" altLang="zh-CN" dirty="0"/>
              <a:t>$q</a:t>
            </a:r>
            <a:r>
              <a:rPr lang="zh-CN" altLang="en-US" dirty="0"/>
              <a:t>的</a:t>
            </a:r>
            <a:r>
              <a:rPr lang="en-US" altLang="zh-CN" dirty="0"/>
              <a:t>defer()</a:t>
            </a:r>
            <a:r>
              <a:rPr lang="zh-CN" altLang="en-US" dirty="0"/>
              <a:t>方法创建一个</a:t>
            </a:r>
            <a:r>
              <a:rPr lang="en-US" altLang="zh-CN" dirty="0"/>
              <a:t>deferred</a:t>
            </a:r>
            <a:r>
              <a:rPr lang="zh-CN" altLang="en-US" dirty="0"/>
              <a:t>对象，然后通过</a:t>
            </a:r>
            <a:r>
              <a:rPr lang="en-US" altLang="zh-CN" dirty="0"/>
              <a:t>deferred</a:t>
            </a:r>
            <a:r>
              <a:rPr lang="zh-CN" altLang="en-US" dirty="0"/>
              <a:t>对象的</a:t>
            </a:r>
            <a:r>
              <a:rPr lang="en-US" altLang="zh-CN" dirty="0"/>
              <a:t>promise</a:t>
            </a:r>
            <a:r>
              <a:rPr lang="zh-CN" altLang="en-US" dirty="0"/>
              <a:t>属性，将这个对象变成一个</a:t>
            </a:r>
            <a:r>
              <a:rPr lang="en-US" altLang="zh-CN" dirty="0"/>
              <a:t>promise</a:t>
            </a:r>
            <a:r>
              <a:rPr lang="zh-CN" altLang="en-US" dirty="0"/>
              <a:t>对象：</a:t>
            </a:r>
            <a:endParaRPr lang="en-US" altLang="zh-CN" dirty="0"/>
          </a:p>
          <a:p>
            <a:pPr marL="365760" lvl="1" indent="0">
              <a:buNone/>
            </a:pPr>
            <a:r>
              <a:rPr lang="en-US" altLang="zh-CN" dirty="0" err="1"/>
              <a:t>var</a:t>
            </a:r>
            <a:r>
              <a:rPr lang="en-US" altLang="zh-CN" dirty="0"/>
              <a:t> deferred = $</a:t>
            </a:r>
            <a:r>
              <a:rPr lang="en-US" altLang="zh-CN" dirty="0" err="1"/>
              <a:t>q.defer</a:t>
            </a:r>
            <a:r>
              <a:rPr lang="en-US" altLang="zh-CN" dirty="0"/>
              <a:t>( );</a:t>
            </a:r>
          </a:p>
          <a:p>
            <a:pPr marL="365760" lvl="1" indent="0">
              <a:buNone/>
            </a:pPr>
            <a:r>
              <a:rPr lang="en-US" altLang="zh-CN" dirty="0" err="1"/>
              <a:t>var</a:t>
            </a:r>
            <a:r>
              <a:rPr lang="en-US" altLang="zh-CN" dirty="0"/>
              <a:t> promise = </a:t>
            </a:r>
            <a:r>
              <a:rPr lang="en-US" altLang="zh-CN" dirty="0" err="1"/>
              <a:t>deferred.promise</a:t>
            </a:r>
            <a:endParaRPr lang="en-US" altLang="zh-CN" dirty="0"/>
          </a:p>
          <a:p>
            <a:pPr marL="45720" indent="0">
              <a:buNone/>
            </a:pPr>
            <a:r>
              <a:rPr lang="zh-CN" altLang="en-US" dirty="0"/>
              <a:t>这个</a:t>
            </a:r>
            <a:r>
              <a:rPr lang="en-US" altLang="zh-CN" dirty="0"/>
              <a:t>deferred</a:t>
            </a:r>
            <a:r>
              <a:rPr lang="zh-CN" altLang="en-US" dirty="0"/>
              <a:t>对象还提供了三个方法，分别是</a:t>
            </a:r>
            <a:r>
              <a:rPr lang="en-US" altLang="zh-CN" dirty="0"/>
              <a:t>resolve( ),reject( ),notify( )</a:t>
            </a:r>
          </a:p>
          <a:p>
            <a:r>
              <a:rPr lang="en-US" altLang="zh-CN" dirty="0"/>
              <a:t>resolve(value)</a:t>
            </a:r>
          </a:p>
          <a:p>
            <a:pPr marL="365760" lvl="1" indent="0">
              <a:buNone/>
            </a:pPr>
            <a:r>
              <a:rPr lang="en-US" altLang="zh-CN" dirty="0" err="1"/>
              <a:t>deferred.resolve</a:t>
            </a:r>
            <a:r>
              <a:rPr lang="en-US" altLang="zh-CN" dirty="0"/>
              <a:t>({name:"Kobe",Age:36});</a:t>
            </a:r>
          </a:p>
          <a:p>
            <a:r>
              <a:rPr lang="en-US" altLang="zh-CN" dirty="0"/>
              <a:t>reject(reason)</a:t>
            </a:r>
          </a:p>
          <a:p>
            <a:pPr marL="365760" lvl="1" indent="0">
              <a:buNone/>
            </a:pPr>
            <a:r>
              <a:rPr lang="en-US" altLang="zh-CN" dirty="0" err="1"/>
              <a:t>deferred.reject</a:t>
            </a:r>
            <a:r>
              <a:rPr lang="en-US" altLang="zh-CN" dirty="0"/>
              <a:t>("Can't update user");</a:t>
            </a:r>
          </a:p>
          <a:p>
            <a:r>
              <a:rPr lang="en-US" altLang="zh-CN" dirty="0"/>
              <a:t>notify(value)</a:t>
            </a:r>
            <a:r>
              <a:rPr lang="zh-CN" altLang="en-US" dirty="0"/>
              <a:t>这个方法用</a:t>
            </a:r>
            <a:r>
              <a:rPr lang="en-US" altLang="zh-CN" dirty="0"/>
              <a:t>promise</a:t>
            </a:r>
            <a:r>
              <a:rPr lang="zh-CN" altLang="en-US" dirty="0"/>
              <a:t>的执行状态进行响应。　</a:t>
            </a:r>
          </a:p>
          <a:p>
            <a:r>
              <a:rPr lang="en-US" altLang="zh-CN" dirty="0"/>
              <a:t>then(</a:t>
            </a:r>
            <a:r>
              <a:rPr lang="en-US" altLang="zh-CN" dirty="0" err="1"/>
              <a:t>successFn,errFn,notifyFn</a:t>
            </a:r>
            <a:r>
              <a:rPr lang="en-US" altLang="zh-CN" dirty="0"/>
              <a:t>)</a:t>
            </a:r>
            <a:r>
              <a:rPr lang="zh-CN" altLang="en-US" dirty="0"/>
              <a:t>。</a:t>
            </a:r>
            <a:endParaRPr lang="en-US" altLang="zh-CN" dirty="0"/>
          </a:p>
          <a:p>
            <a:r>
              <a:rPr lang="en-US" altLang="zh-CN" dirty="0"/>
              <a:t>catch(</a:t>
            </a:r>
            <a:r>
              <a:rPr lang="en-US" altLang="zh-CN" dirty="0" err="1"/>
              <a:t>errFn</a:t>
            </a:r>
            <a:r>
              <a:rPr lang="en-US" altLang="zh-CN" dirty="0"/>
              <a:t>)</a:t>
            </a:r>
            <a:r>
              <a:rPr lang="zh-CN" altLang="en-US" dirty="0"/>
              <a:t>。</a:t>
            </a:r>
            <a:endParaRPr lang="en-US" altLang="zh-CN" dirty="0"/>
          </a:p>
          <a:p>
            <a:r>
              <a:rPr lang="en-US" altLang="zh-CN" dirty="0"/>
              <a:t>finally(callback)</a:t>
            </a:r>
            <a:r>
              <a:rPr lang="zh-CN" altLang="en-US" dirty="0"/>
              <a:t>。</a:t>
            </a:r>
            <a:r>
              <a:rPr lang="en-US" altLang="zh-CN" dirty="0"/>
              <a:t>finally</a:t>
            </a:r>
            <a:r>
              <a:rPr lang="zh-CN" altLang="en-US" dirty="0"/>
              <a:t>允许我们观察</a:t>
            </a:r>
            <a:r>
              <a:rPr lang="en-US" altLang="zh-CN" dirty="0"/>
              <a:t>promise</a:t>
            </a:r>
            <a:r>
              <a:rPr lang="zh-CN" altLang="en-US" dirty="0"/>
              <a:t>的执行或者拒绝，而无需修改结果的值。通常就做一些资源的清理工作。</a:t>
            </a:r>
            <a:br>
              <a:rPr lang="zh-CN" altLang="en-US" sz="1400" dirty="0"/>
            </a:br>
            <a:br>
              <a:rPr lang="zh-CN" altLang="en-US" sz="1400" dirty="0"/>
            </a:br>
            <a:endParaRPr lang="zh-CN" altLang="en-US" sz="1400" dirty="0"/>
          </a:p>
        </p:txBody>
      </p:sp>
    </p:spTree>
    <p:extLst>
      <p:ext uri="{BB962C8B-B14F-4D97-AF65-F5344CB8AC3E}">
        <p14:creationId xmlns:p14="http://schemas.microsoft.com/office/powerpoint/2010/main" val="4105377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98095" y="332873"/>
            <a:ext cx="9601200" cy="597568"/>
          </a:xfrm>
        </p:spPr>
        <p:txBody>
          <a:bodyPr/>
          <a:lstStyle/>
          <a:p>
            <a:r>
              <a:rPr lang="en-US" altLang="zh-CN" dirty="0"/>
              <a:t>12. </a:t>
            </a:r>
            <a:r>
              <a:rPr lang="en-US" altLang="zh-CN" dirty="0">
                <a:effectLst/>
                <a:latin typeface="+mn-lt"/>
              </a:rPr>
              <a:t>promise</a:t>
            </a:r>
            <a:endParaRPr lang="zh-CN" dirty="0">
              <a:effectLst/>
              <a:latin typeface="+mn-lt"/>
            </a:endParaRPr>
          </a:p>
        </p:txBody>
      </p:sp>
      <p:sp>
        <p:nvSpPr>
          <p:cNvPr id="5" name="内容占位符 5"/>
          <p:cNvSpPr txBox="1">
            <a:spLocks/>
          </p:cNvSpPr>
          <p:nvPr/>
        </p:nvSpPr>
        <p:spPr>
          <a:xfrm>
            <a:off x="1094873" y="1050757"/>
            <a:ext cx="10431380" cy="5109411"/>
          </a:xfrm>
          <a:prstGeom prst="rect">
            <a:avLst/>
          </a:prstGeom>
        </p:spPr>
        <p:txBody>
          <a:bodyPr vert="horz" lIns="91440" tIns="45720" rIns="91440" bIns="45720" rtlCol="0">
            <a:normAutofit fontScale="85000" lnSpcReduction="20000"/>
          </a:bodyPr>
          <a:lstStyle>
            <a:lvl1pPr marL="27432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marL="45720" indent="0">
              <a:buNone/>
            </a:pPr>
            <a:r>
              <a:rPr lang="zh-CN" altLang="en-US" dirty="0"/>
              <a:t>链式请求：</a:t>
            </a:r>
            <a:endParaRPr lang="en-US" altLang="zh-CN" dirty="0"/>
          </a:p>
          <a:p>
            <a:pPr marL="45720" indent="0">
              <a:buNone/>
            </a:pPr>
            <a:r>
              <a:rPr lang="en-US" altLang="zh-CN" dirty="0"/>
              <a:t>then</a:t>
            </a:r>
            <a:r>
              <a:rPr lang="zh-CN" altLang="en-US" dirty="0"/>
              <a:t>方法在初始</a:t>
            </a:r>
            <a:r>
              <a:rPr lang="en-US" altLang="zh-CN" dirty="0"/>
              <a:t>promise</a:t>
            </a:r>
            <a:r>
              <a:rPr lang="zh-CN" altLang="en-US" dirty="0"/>
              <a:t>被执行之后，返回一个新的派生</a:t>
            </a:r>
            <a:r>
              <a:rPr lang="en-US" altLang="zh-CN" dirty="0"/>
              <a:t>promise</a:t>
            </a:r>
            <a:r>
              <a:rPr lang="zh-CN" altLang="en-US" dirty="0"/>
              <a:t>。这种返回形式给了我们一</a:t>
            </a:r>
            <a:br>
              <a:rPr lang="zh-CN" altLang="en-US" dirty="0"/>
            </a:br>
            <a:r>
              <a:rPr lang="zh-CN" altLang="en-US" dirty="0"/>
              <a:t>种特有的能力，把另一个</a:t>
            </a:r>
            <a:r>
              <a:rPr lang="en-US" altLang="zh-CN" dirty="0"/>
              <a:t>then</a:t>
            </a:r>
            <a:r>
              <a:rPr lang="zh-CN" altLang="en-US" dirty="0"/>
              <a:t>接在初始的</a:t>
            </a:r>
            <a:r>
              <a:rPr lang="en-US" altLang="zh-CN" dirty="0"/>
              <a:t>then</a:t>
            </a:r>
            <a:r>
              <a:rPr lang="zh-CN" altLang="en-US" dirty="0"/>
              <a:t>方法结果之后。</a:t>
            </a:r>
            <a:r>
              <a:rPr lang="zh-CN" altLang="en-US" sz="1400" dirty="0"/>
              <a:t> </a:t>
            </a:r>
            <a:endParaRPr lang="en-US" altLang="zh-CN" sz="1400" dirty="0"/>
          </a:p>
          <a:p>
            <a:pPr marL="45720" indent="0">
              <a:buNone/>
            </a:pPr>
            <a:r>
              <a:rPr lang="en-US" altLang="zh-CN" dirty="0"/>
              <a:t>// </a:t>
            </a:r>
            <a:r>
              <a:rPr lang="zh-CN" altLang="en-US" dirty="0"/>
              <a:t>一个响应</a:t>
            </a:r>
            <a:r>
              <a:rPr lang="en-US" altLang="zh-CN" dirty="0"/>
              <a:t>promise</a:t>
            </a:r>
            <a:r>
              <a:rPr lang="zh-CN" altLang="en-US" dirty="0"/>
              <a:t>的服务</a:t>
            </a:r>
            <a:br>
              <a:rPr lang="zh-CN" altLang="en-US" dirty="0"/>
            </a:br>
            <a:r>
              <a:rPr lang="en-US" altLang="zh-CN" dirty="0" err="1"/>
              <a:t>GithubService.then</a:t>
            </a:r>
            <a:r>
              <a:rPr lang="en-US" altLang="zh-CN" dirty="0"/>
              <a:t>(function(data) {</a:t>
            </a:r>
            <a:br>
              <a:rPr lang="en-US" altLang="zh-CN" dirty="0"/>
            </a:br>
            <a:r>
              <a:rPr lang="en-US" altLang="zh-CN" dirty="0"/>
              <a:t>     </a:t>
            </a:r>
            <a:r>
              <a:rPr lang="en-US" altLang="zh-CN" dirty="0" err="1"/>
              <a:t>var</a:t>
            </a:r>
            <a:r>
              <a:rPr lang="en-US" altLang="zh-CN" dirty="0"/>
              <a:t> events = [];</a:t>
            </a:r>
            <a:br>
              <a:rPr lang="en-US" altLang="zh-CN" dirty="0"/>
            </a:br>
            <a:r>
              <a:rPr lang="en-US" altLang="zh-CN" dirty="0"/>
              <a:t>     for (</a:t>
            </a:r>
            <a:r>
              <a:rPr lang="en-US" altLang="zh-CN" dirty="0" err="1"/>
              <a:t>var</a:t>
            </a:r>
            <a:r>
              <a:rPr lang="en-US" altLang="zh-CN" dirty="0"/>
              <a:t> </a:t>
            </a:r>
            <a:r>
              <a:rPr lang="en-US" altLang="zh-CN" dirty="0" err="1"/>
              <a:t>i</a:t>
            </a:r>
            <a:r>
              <a:rPr lang="en-US" altLang="zh-CN" dirty="0"/>
              <a:t> = 0; </a:t>
            </a:r>
            <a:r>
              <a:rPr lang="en-US" altLang="zh-CN" dirty="0" err="1"/>
              <a:t>i</a:t>
            </a:r>
            <a:r>
              <a:rPr lang="en-US" altLang="zh-CN" dirty="0"/>
              <a:t> &lt; </a:t>
            </a:r>
            <a:r>
              <a:rPr lang="en-US" altLang="zh-CN" dirty="0" err="1"/>
              <a:t>data.length</a:t>
            </a:r>
            <a:r>
              <a:rPr lang="en-US" altLang="zh-CN" dirty="0"/>
              <a:t>; </a:t>
            </a:r>
            <a:r>
              <a:rPr lang="en-US" altLang="zh-CN" dirty="0" err="1"/>
              <a:t>i</a:t>
            </a:r>
            <a:r>
              <a:rPr lang="en-US" altLang="zh-CN" dirty="0"/>
              <a:t>++) {</a:t>
            </a:r>
            <a:br>
              <a:rPr lang="en-US" altLang="zh-CN" dirty="0"/>
            </a:br>
            <a:r>
              <a:rPr lang="en-US" altLang="zh-CN" dirty="0"/>
              <a:t>           </a:t>
            </a:r>
            <a:r>
              <a:rPr lang="en-US" altLang="zh-CN" dirty="0" err="1"/>
              <a:t>events.push</a:t>
            </a:r>
            <a:r>
              <a:rPr lang="en-US" altLang="zh-CN" dirty="0"/>
              <a:t>(data[</a:t>
            </a:r>
            <a:r>
              <a:rPr lang="en-US" altLang="zh-CN" dirty="0" err="1"/>
              <a:t>i</a:t>
            </a:r>
            <a:r>
              <a:rPr lang="en-US" altLang="zh-CN" dirty="0"/>
              <a:t>].events);</a:t>
            </a:r>
            <a:br>
              <a:rPr lang="en-US" altLang="zh-CN" dirty="0"/>
            </a:br>
            <a:r>
              <a:rPr lang="en-US" altLang="zh-CN" dirty="0"/>
              <a:t>}</a:t>
            </a:r>
            <a:br>
              <a:rPr lang="en-US" altLang="zh-CN" dirty="0"/>
            </a:br>
            <a:r>
              <a:rPr lang="en-US" altLang="zh-CN" dirty="0"/>
              <a:t>     return events;</a:t>
            </a:r>
            <a:br>
              <a:rPr lang="en-US" altLang="zh-CN" dirty="0"/>
            </a:br>
            <a:r>
              <a:rPr lang="en-US" altLang="zh-CN" dirty="0"/>
              <a:t>}).then(function(events) {</a:t>
            </a:r>
            <a:br>
              <a:rPr lang="en-US" altLang="zh-CN" dirty="0"/>
            </a:br>
            <a:r>
              <a:rPr lang="en-US" altLang="zh-CN" dirty="0"/>
              <a:t>     $</a:t>
            </a:r>
            <a:r>
              <a:rPr lang="en-US" altLang="zh-CN" dirty="0" err="1"/>
              <a:t>scope.events</a:t>
            </a:r>
            <a:r>
              <a:rPr lang="en-US" altLang="zh-CN" dirty="0"/>
              <a:t> = events;</a:t>
            </a:r>
            <a:br>
              <a:rPr lang="en-US" altLang="zh-CN" dirty="0"/>
            </a:br>
            <a:r>
              <a:rPr lang="en-US" altLang="zh-CN" dirty="0"/>
              <a:t>});</a:t>
            </a:r>
            <a:r>
              <a:rPr lang="en-US" altLang="zh-CN" sz="1400" dirty="0"/>
              <a:t> </a:t>
            </a:r>
          </a:p>
          <a:p>
            <a:pPr marL="45720" indent="0">
              <a:buNone/>
            </a:pPr>
            <a:endParaRPr lang="en-US" altLang="zh-CN" b="1" dirty="0"/>
          </a:p>
          <a:p>
            <a:r>
              <a:rPr lang="en-US" altLang="zh-CN" b="1" dirty="0"/>
              <a:t>all(promises)</a:t>
            </a:r>
            <a:r>
              <a:rPr lang="en-US" altLang="zh-CN" sz="1400" dirty="0"/>
              <a:t> </a:t>
            </a:r>
          </a:p>
          <a:p>
            <a:r>
              <a:rPr lang="en-US" altLang="zh-CN" b="1" dirty="0"/>
              <a:t>defer()</a:t>
            </a:r>
            <a:r>
              <a:rPr lang="en-US" altLang="zh-CN" sz="1400" dirty="0"/>
              <a:t> </a:t>
            </a:r>
          </a:p>
          <a:p>
            <a:r>
              <a:rPr lang="en-US" altLang="zh-CN" b="1" dirty="0"/>
              <a:t>reject(reason)</a:t>
            </a:r>
            <a:r>
              <a:rPr lang="en-US" altLang="zh-CN" sz="1400" dirty="0"/>
              <a:t> </a:t>
            </a:r>
          </a:p>
          <a:p>
            <a:r>
              <a:rPr lang="en-US" altLang="zh-CN" b="1" dirty="0"/>
              <a:t>when(value)</a:t>
            </a:r>
            <a:r>
              <a:rPr lang="en-US" altLang="zh-CN" sz="1400" dirty="0"/>
              <a:t> </a:t>
            </a:r>
            <a:endParaRPr lang="zh-CN" altLang="en-US" sz="1400" dirty="0"/>
          </a:p>
        </p:txBody>
      </p:sp>
    </p:spTree>
    <p:extLst>
      <p:ext uri="{BB962C8B-B14F-4D97-AF65-F5344CB8AC3E}">
        <p14:creationId xmlns:p14="http://schemas.microsoft.com/office/powerpoint/2010/main" val="77068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8589" y="2177716"/>
            <a:ext cx="3474720" cy="1600200"/>
          </a:xfrm>
        </p:spPr>
        <p:txBody>
          <a:bodyPr/>
          <a:lstStyle/>
          <a:p>
            <a:r>
              <a:rPr lang="zh-CN" altLang="en-US" dirty="0"/>
              <a:t>完</a:t>
            </a:r>
          </a:p>
        </p:txBody>
      </p:sp>
    </p:spTree>
    <p:extLst>
      <p:ext uri="{BB962C8B-B14F-4D97-AF65-F5344CB8AC3E}">
        <p14:creationId xmlns:p14="http://schemas.microsoft.com/office/powerpoint/2010/main" val="292423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2052" y="268705"/>
            <a:ext cx="9601200" cy="581526"/>
          </a:xfrm>
        </p:spPr>
        <p:txBody>
          <a:bodyPr/>
          <a:lstStyle/>
          <a:p>
            <a:r>
              <a:rPr lang="en-US" altLang="zh-CN" dirty="0"/>
              <a:t>1. </a:t>
            </a:r>
            <a:r>
              <a:rPr lang="zh-CN" altLang="en-US" dirty="0"/>
              <a:t>简介</a:t>
            </a:r>
            <a:endParaRPr lang="zh-CN"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3512" y="977900"/>
            <a:ext cx="6837976" cy="4114800"/>
          </a:xfrm>
        </p:spPr>
      </p:pic>
    </p:spTree>
    <p:extLst>
      <p:ext uri="{BB962C8B-B14F-4D97-AF65-F5344CB8AC3E}">
        <p14:creationId xmlns:p14="http://schemas.microsoft.com/office/powerpoint/2010/main" val="428147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8095" y="332873"/>
            <a:ext cx="9601200" cy="597568"/>
          </a:xfrm>
        </p:spPr>
        <p:txBody>
          <a:bodyPr/>
          <a:lstStyle/>
          <a:p>
            <a:r>
              <a:rPr lang="en-US" altLang="zh-CN" dirty="0"/>
              <a:t>2. </a:t>
            </a:r>
            <a:r>
              <a:rPr lang="zh-CN" altLang="en-US" dirty="0"/>
              <a:t>数据绑定</a:t>
            </a:r>
            <a:endParaRPr lang="zh-CN"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9430" y="1744099"/>
            <a:ext cx="5079365" cy="3682540"/>
          </a:xfrm>
        </p:spPr>
      </p:pic>
    </p:spTree>
    <p:extLst>
      <p:ext uri="{BB962C8B-B14F-4D97-AF65-F5344CB8AC3E}">
        <p14:creationId xmlns:p14="http://schemas.microsoft.com/office/powerpoint/2010/main" val="385435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8095" y="332873"/>
            <a:ext cx="9601200" cy="597568"/>
          </a:xfrm>
        </p:spPr>
        <p:txBody>
          <a:bodyPr/>
          <a:lstStyle/>
          <a:p>
            <a:r>
              <a:rPr lang="en-US" altLang="zh-CN" dirty="0"/>
              <a:t>2. </a:t>
            </a:r>
            <a:r>
              <a:rPr lang="zh-CN" altLang="en-US" dirty="0"/>
              <a:t>数据绑定</a:t>
            </a:r>
            <a:endParaRPr lang="zh-CN" dirty="0"/>
          </a:p>
        </p:txBody>
      </p:sp>
      <p:sp>
        <p:nvSpPr>
          <p:cNvPr id="3" name="内容占位符 2"/>
          <p:cNvSpPr>
            <a:spLocks noGrp="1"/>
          </p:cNvSpPr>
          <p:nvPr>
            <p:ph idx="1"/>
          </p:nvPr>
        </p:nvSpPr>
        <p:spPr>
          <a:xfrm>
            <a:off x="798095" y="1106905"/>
            <a:ext cx="10704094" cy="721895"/>
          </a:xfrm>
        </p:spPr>
        <p:txBody>
          <a:bodyPr/>
          <a:lstStyle/>
          <a:p>
            <a:pPr marL="45720" indent="0">
              <a:buNone/>
            </a:pPr>
            <a:r>
              <a:rPr lang="zh-CN" altLang="en-US" dirty="0"/>
              <a:t>所谓双向数据绑定，简单的理解就是界面的操作能实时反映到数据，数据的变更能实时展现到界面。</a:t>
            </a:r>
            <a:endParaRPr lang="en-US" altLang="zh-CN" dirty="0"/>
          </a:p>
          <a:p>
            <a:pPr marL="45720" indent="0">
              <a:buNone/>
            </a:pPr>
            <a:endParaRPr lang="zh-CN" altLang="en-US" dirty="0"/>
          </a:p>
        </p:txBody>
      </p:sp>
      <p:sp>
        <p:nvSpPr>
          <p:cNvPr id="5" name="Rectangle 2"/>
          <p:cNvSpPr>
            <a:spLocks noChangeArrowheads="1"/>
          </p:cNvSpPr>
          <p:nvPr/>
        </p:nvSpPr>
        <p:spPr bwMode="auto">
          <a:xfrm>
            <a:off x="926432" y="1951928"/>
            <a:ext cx="10246895" cy="1077218"/>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1600" b="0" i="0" u="none" strike="noStrike" cap="none" normalizeH="0" baseline="0" dirty="0">
                <a:ln>
                  <a:noFill/>
                </a:ln>
                <a:solidFill>
                  <a:srgbClr val="6DC2B8"/>
                </a:solidFill>
                <a:effectLst/>
                <a:latin typeface="Consolas" panose="020B0609020204030204" pitchFamily="49" charset="0"/>
              </a:rPr>
              <a:t>&lt;</a:t>
            </a:r>
            <a:r>
              <a:rPr kumimoji="0" lang="zh-CN" altLang="zh-CN" sz="1600" b="0" i="0" u="none" strike="noStrike" cap="none" normalizeH="0" baseline="0" dirty="0">
                <a:ln>
                  <a:noFill/>
                </a:ln>
                <a:solidFill>
                  <a:srgbClr val="FF5370"/>
                </a:solidFill>
                <a:effectLst/>
                <a:latin typeface="Consolas" panose="020B0609020204030204" pitchFamily="49" charset="0"/>
              </a:rPr>
              <a:t>div</a:t>
            </a:r>
            <a:r>
              <a:rPr kumimoji="0" lang="en-US" altLang="zh-CN" sz="1600" b="0" i="0" u="none" strike="noStrike" cap="none" normalizeH="0" baseline="0" dirty="0">
                <a:ln>
                  <a:noFill/>
                </a:ln>
                <a:solidFill>
                  <a:srgbClr val="FF5370"/>
                </a:solidFill>
                <a:effectLst/>
                <a:latin typeface="Consolas" panose="020B0609020204030204" pitchFamily="49" charset="0"/>
              </a:rPr>
              <a:t> </a:t>
            </a:r>
            <a:r>
              <a:rPr lang="en-US" altLang="zh-CN" sz="1600" dirty="0">
                <a:solidFill>
                  <a:srgbClr val="FFCB6B"/>
                </a:solidFill>
                <a:latin typeface="Consolas" panose="020B0609020204030204" pitchFamily="49" charset="0"/>
              </a:rPr>
              <a:t>ng-app</a:t>
            </a:r>
            <a:r>
              <a:rPr lang="zh-CN" altLang="zh-CN" sz="1600" dirty="0">
                <a:solidFill>
                  <a:srgbClr val="FFCB6B"/>
                </a:solidFill>
                <a:latin typeface="Consolas" panose="020B0609020204030204" pitchFamily="49" charset="0"/>
              </a:rPr>
              <a:t>=</a:t>
            </a:r>
            <a:r>
              <a:rPr lang="zh-CN" altLang="zh-CN" sz="1600" dirty="0">
                <a:solidFill>
                  <a:srgbClr val="C3E887"/>
                </a:solidFill>
                <a:latin typeface="Consolas" panose="020B0609020204030204" pitchFamily="49" charset="0"/>
              </a:rPr>
              <a:t>"</a:t>
            </a:r>
            <a:r>
              <a:rPr lang="en-US" altLang="zh-CN" sz="1600" dirty="0" err="1">
                <a:solidFill>
                  <a:srgbClr val="C3E887"/>
                </a:solidFill>
                <a:latin typeface="Consolas" panose="020B0609020204030204" pitchFamily="49" charset="0"/>
              </a:rPr>
              <a:t>myApp</a:t>
            </a:r>
            <a:r>
              <a:rPr lang="zh-CN" altLang="zh-CN" sz="1600" dirty="0">
                <a:solidFill>
                  <a:srgbClr val="C3E887"/>
                </a:solidFill>
                <a:latin typeface="Consolas" panose="020B0609020204030204" pitchFamily="49" charset="0"/>
              </a:rPr>
              <a:t>"</a:t>
            </a:r>
            <a:r>
              <a:rPr lang="zh-CN" altLang="zh-CN" sz="1600" dirty="0">
                <a:solidFill>
                  <a:srgbClr val="6DC2B8"/>
                </a:solidFill>
                <a:latin typeface="Consolas" panose="020B0609020204030204" pitchFamily="49" charset="0"/>
              </a:rPr>
              <a:t>&gt;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6DC2B8"/>
                </a:solidFill>
                <a:effectLst/>
                <a:latin typeface="Consolas" panose="020B0609020204030204" pitchFamily="49" charset="0"/>
              </a:rPr>
              <a:t>    &lt;</a:t>
            </a:r>
            <a:r>
              <a:rPr kumimoji="0" lang="zh-CN" altLang="zh-CN" sz="1600" b="0" i="0" u="none" strike="noStrike" cap="none" normalizeH="0" baseline="0" dirty="0">
                <a:ln>
                  <a:noFill/>
                </a:ln>
                <a:solidFill>
                  <a:srgbClr val="FF5370"/>
                </a:solidFill>
                <a:effectLst/>
                <a:latin typeface="Consolas" panose="020B0609020204030204" pitchFamily="49" charset="0"/>
              </a:rPr>
              <a:t>h2</a:t>
            </a:r>
            <a:r>
              <a:rPr kumimoji="0" lang="zh-CN" altLang="zh-CN" sz="1600" b="0" i="0" u="none" strike="noStrike" cap="none" normalizeH="0" baseline="0" dirty="0">
                <a:ln>
                  <a:noFill/>
                </a:ln>
                <a:solidFill>
                  <a:srgbClr val="6DC2B8"/>
                </a:solidFill>
                <a:effectLst/>
                <a:latin typeface="Consolas" panose="020B0609020204030204" pitchFamily="49" charset="0"/>
              </a:rPr>
              <a:t>&gt;</a:t>
            </a:r>
            <a:r>
              <a:rPr kumimoji="0" lang="zh-CN" altLang="zh-CN" sz="1600" b="0" i="0" u="none" strike="noStrike" cap="none" normalizeH="0" baseline="0" dirty="0">
                <a:ln>
                  <a:noFill/>
                </a:ln>
                <a:solidFill>
                  <a:srgbClr val="C3E887"/>
                </a:solidFill>
                <a:effectLst/>
                <a:latin typeface="Consolas" panose="020B0609020204030204" pitchFamily="49" charset="0"/>
              </a:rPr>
              <a:t>Hello {{</a:t>
            </a:r>
            <a:r>
              <a:rPr kumimoji="0" lang="zh-CN" altLang="zh-CN" sz="1600" b="0" i="0" u="none" strike="noStrike" cap="none" normalizeH="0" baseline="0" dirty="0">
                <a:ln>
                  <a:noFill/>
                </a:ln>
                <a:solidFill>
                  <a:srgbClr val="6DC2B8"/>
                </a:solidFill>
                <a:effectLst/>
                <a:latin typeface="Consolas" panose="020B0609020204030204" pitchFamily="49" charset="0"/>
              </a:rPr>
              <a:t>name</a:t>
            </a:r>
            <a:r>
              <a:rPr kumimoji="0" lang="zh-CN" altLang="zh-CN" sz="1600" b="0" i="0" u="none" strike="noStrike" cap="none" normalizeH="0" baseline="0" dirty="0">
                <a:ln>
                  <a:noFill/>
                </a:ln>
                <a:solidFill>
                  <a:srgbClr val="C3E887"/>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&lt;/</a:t>
            </a:r>
            <a:r>
              <a:rPr kumimoji="0" lang="zh-CN" altLang="zh-CN" sz="1600" b="0" i="0" u="none" strike="noStrike" cap="none" normalizeH="0" baseline="0" dirty="0">
                <a:ln>
                  <a:noFill/>
                </a:ln>
                <a:solidFill>
                  <a:srgbClr val="FF5370"/>
                </a:solidFill>
                <a:effectLst/>
                <a:latin typeface="Consolas" panose="020B0609020204030204" pitchFamily="49" charset="0"/>
              </a:rPr>
              <a:t>h2</a:t>
            </a:r>
            <a:r>
              <a:rPr kumimoji="0" lang="zh-CN" altLang="zh-CN" sz="1600" b="0" i="0" u="none" strike="noStrike" cap="none" normalizeH="0" baseline="0" dirty="0">
                <a:ln>
                  <a:noFill/>
                </a:ln>
                <a:solidFill>
                  <a:srgbClr val="6DC2B8"/>
                </a:solidFill>
                <a:effectLst/>
                <a:latin typeface="Consolas" panose="020B0609020204030204" pitchFamily="49" charset="0"/>
              </a:rPr>
              <a:t>&gt;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6DC2B8"/>
                </a:solidFill>
                <a:effectLst/>
                <a:latin typeface="Consolas" panose="020B0609020204030204" pitchFamily="49" charset="0"/>
              </a:rPr>
              <a:t>    &lt;</a:t>
            </a:r>
            <a:r>
              <a:rPr kumimoji="0" lang="zh-CN" altLang="zh-CN" sz="1600" b="0" i="0" u="none" strike="noStrike" cap="none" normalizeH="0" baseline="0" dirty="0">
                <a:ln>
                  <a:noFill/>
                </a:ln>
                <a:solidFill>
                  <a:srgbClr val="FF5370"/>
                </a:solidFill>
                <a:effectLst/>
                <a:latin typeface="Consolas" panose="020B0609020204030204" pitchFamily="49" charset="0"/>
              </a:rPr>
              <a:t>input </a:t>
            </a:r>
            <a:r>
              <a:rPr kumimoji="0" lang="zh-CN" altLang="zh-CN" sz="1600" b="0" i="0" u="none" strike="noStrike" cap="none" normalizeH="0" baseline="0" dirty="0">
                <a:ln>
                  <a:noFill/>
                </a:ln>
                <a:solidFill>
                  <a:srgbClr val="FFCB6B"/>
                </a:solidFill>
                <a:effectLst/>
                <a:latin typeface="Consolas" panose="020B0609020204030204" pitchFamily="49" charset="0"/>
              </a:rPr>
              <a:t>type=</a:t>
            </a:r>
            <a:r>
              <a:rPr kumimoji="0" lang="zh-CN" altLang="zh-CN" sz="1600" b="0" i="0" u="none" strike="noStrike" cap="none" normalizeH="0" baseline="0" dirty="0">
                <a:ln>
                  <a:noFill/>
                </a:ln>
                <a:solidFill>
                  <a:srgbClr val="C3E887"/>
                </a:solidFill>
                <a:effectLst/>
                <a:latin typeface="Consolas" panose="020B0609020204030204" pitchFamily="49" charset="0"/>
              </a:rPr>
              <a:t>"text" </a:t>
            </a:r>
            <a:r>
              <a:rPr kumimoji="0" lang="zh-CN" altLang="zh-CN" sz="1600" b="0" i="0" u="none" strike="noStrike" cap="none" normalizeH="0" baseline="0" dirty="0">
                <a:ln>
                  <a:noFill/>
                </a:ln>
                <a:solidFill>
                  <a:srgbClr val="FFCB6B"/>
                </a:solidFill>
                <a:effectLst/>
                <a:latin typeface="Consolas" panose="020B0609020204030204" pitchFamily="49" charset="0"/>
              </a:rPr>
              <a:t>ng-model=</a:t>
            </a:r>
            <a:r>
              <a:rPr kumimoji="0" lang="zh-CN" altLang="zh-CN" sz="1600" b="0" i="0" u="none" strike="noStrike" cap="none" normalizeH="0" baseline="0" dirty="0">
                <a:ln>
                  <a:noFill/>
                </a:ln>
                <a:solidFill>
                  <a:srgbClr val="C3E887"/>
                </a:solidFill>
                <a:effectLst/>
                <a:latin typeface="Consolas" panose="020B0609020204030204" pitchFamily="49" charset="0"/>
              </a:rPr>
              <a:t>"name"</a:t>
            </a:r>
            <a:r>
              <a:rPr kumimoji="0" lang="zh-CN" altLang="zh-CN" sz="1600" b="0" i="0" u="none" strike="noStrike" cap="none" normalizeH="0" baseline="0" dirty="0">
                <a:ln>
                  <a:noFill/>
                </a:ln>
                <a:solidFill>
                  <a:srgbClr val="6DC2B8"/>
                </a:solidFill>
                <a:effectLst/>
                <a:latin typeface="Consolas" panose="020B0609020204030204" pitchFamily="49" charset="0"/>
              </a:rPr>
              <a:t>&gt;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6DC2B8"/>
                </a:solidFill>
                <a:effectLst/>
                <a:latin typeface="Consolas" panose="020B0609020204030204" pitchFamily="49" charset="0"/>
              </a:rPr>
              <a:t>&lt;/</a:t>
            </a:r>
            <a:r>
              <a:rPr kumimoji="0" lang="zh-CN" altLang="zh-CN" sz="1600" b="0" i="0" u="none" strike="noStrike" cap="none" normalizeH="0" baseline="0" dirty="0">
                <a:ln>
                  <a:noFill/>
                </a:ln>
                <a:solidFill>
                  <a:srgbClr val="FF5370"/>
                </a:solidFill>
                <a:effectLst/>
                <a:latin typeface="Consolas" panose="020B0609020204030204" pitchFamily="49" charset="0"/>
              </a:rPr>
              <a:t>div</a:t>
            </a:r>
            <a:r>
              <a:rPr kumimoji="0" lang="zh-CN" altLang="zh-CN" sz="1600" b="0" i="0" u="none" strike="noStrike" cap="none" normalizeH="0" baseline="0" dirty="0">
                <a:ln>
                  <a:noFill/>
                </a:ln>
                <a:solidFill>
                  <a:srgbClr val="6DC2B8"/>
                </a:solidFill>
                <a:effectLst/>
                <a:latin typeface="Consolas" panose="020B0609020204030204" pitchFamily="49" charset="0"/>
              </a:rPr>
              <a:t>&gt;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7" name="内容占位符 2"/>
          <p:cNvSpPr txBox="1">
            <a:spLocks/>
          </p:cNvSpPr>
          <p:nvPr/>
        </p:nvSpPr>
        <p:spPr>
          <a:xfrm>
            <a:off x="798095" y="3601452"/>
            <a:ext cx="10704094" cy="2799348"/>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r>
              <a:rPr lang="en-US" altLang="zh-CN" dirty="0"/>
              <a:t>AngularJS </a:t>
            </a:r>
            <a:r>
              <a:rPr lang="zh-CN" altLang="en-US" dirty="0"/>
              <a:t>表达式写在双大括号内：</a:t>
            </a:r>
            <a:r>
              <a:rPr lang="en-US" altLang="zh-CN" b="1" dirty="0"/>
              <a:t>{{ expression }}</a:t>
            </a:r>
            <a:r>
              <a:rPr lang="zh-CN" altLang="en-US" dirty="0"/>
              <a:t>。</a:t>
            </a:r>
          </a:p>
          <a:p>
            <a:r>
              <a:rPr lang="en-US" altLang="zh-CN" dirty="0"/>
              <a:t>AngularJS </a:t>
            </a:r>
            <a:r>
              <a:rPr lang="zh-CN" altLang="en-US" dirty="0"/>
              <a:t>表达式把数据绑定到 </a:t>
            </a:r>
            <a:r>
              <a:rPr lang="en-US" altLang="zh-CN" dirty="0"/>
              <a:t>HTML</a:t>
            </a:r>
            <a:r>
              <a:rPr lang="zh-CN" altLang="en-US" dirty="0"/>
              <a:t>，等同于 </a:t>
            </a:r>
            <a:r>
              <a:rPr lang="en-US" altLang="zh-CN" b="1" dirty="0"/>
              <a:t>ng-bind</a:t>
            </a:r>
            <a:r>
              <a:rPr lang="en-US" altLang="zh-CN" dirty="0"/>
              <a:t> </a:t>
            </a:r>
            <a:r>
              <a:rPr lang="zh-CN" altLang="en-US" dirty="0"/>
              <a:t>指令。</a:t>
            </a:r>
          </a:p>
          <a:p>
            <a:r>
              <a:rPr lang="en-US" altLang="zh-CN" dirty="0"/>
              <a:t>AngularJS </a:t>
            </a:r>
            <a:r>
              <a:rPr lang="zh-CN" altLang="en-US" dirty="0"/>
              <a:t>将在表达式书写的位置</a:t>
            </a:r>
            <a:r>
              <a:rPr lang="en-US" altLang="zh-CN" dirty="0"/>
              <a:t>"</a:t>
            </a:r>
            <a:r>
              <a:rPr lang="zh-CN" altLang="en-US" dirty="0"/>
              <a:t>输出</a:t>
            </a:r>
            <a:r>
              <a:rPr lang="en-US" altLang="zh-CN" dirty="0"/>
              <a:t>"</a:t>
            </a:r>
            <a:r>
              <a:rPr lang="zh-CN" altLang="en-US" dirty="0"/>
              <a:t>数据。</a:t>
            </a:r>
          </a:p>
          <a:p>
            <a:r>
              <a:rPr lang="en-US" altLang="zh-CN" dirty="0"/>
              <a:t>AngularJS </a:t>
            </a:r>
            <a:r>
              <a:rPr lang="zh-CN" altLang="en-US" dirty="0"/>
              <a:t>表达式可以包含文字、运算符和变量。</a:t>
            </a:r>
          </a:p>
          <a:p>
            <a:pPr marL="45720" indent="0">
              <a:buFont typeface="Arial" pitchFamily="34" charset="0"/>
              <a:buNone/>
            </a:pPr>
            <a:endParaRPr lang="zh-CN" altLang="en-US" dirty="0"/>
          </a:p>
          <a:p>
            <a:pPr marL="45720" indent="0">
              <a:buFont typeface="Arial" pitchFamily="34" charset="0"/>
              <a:buNone/>
            </a:pPr>
            <a:endParaRPr lang="zh-CN" altLang="en-US" dirty="0"/>
          </a:p>
        </p:txBody>
      </p:sp>
    </p:spTree>
    <p:extLst>
      <p:ext uri="{BB962C8B-B14F-4D97-AF65-F5344CB8AC3E}">
        <p14:creationId xmlns:p14="http://schemas.microsoft.com/office/powerpoint/2010/main" val="175484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8095" y="332873"/>
            <a:ext cx="9601200" cy="597568"/>
          </a:xfrm>
        </p:spPr>
        <p:txBody>
          <a:bodyPr/>
          <a:lstStyle/>
          <a:p>
            <a:r>
              <a:rPr lang="en-US" altLang="zh-CN" dirty="0"/>
              <a:t>2. </a:t>
            </a:r>
            <a:r>
              <a:rPr lang="zh-CN" altLang="en-US" dirty="0"/>
              <a:t>数据绑定</a:t>
            </a:r>
            <a:endParaRPr lang="zh-CN" dirty="0"/>
          </a:p>
        </p:txBody>
      </p:sp>
      <p:sp>
        <p:nvSpPr>
          <p:cNvPr id="3" name="内容占位符 2"/>
          <p:cNvSpPr>
            <a:spLocks noGrp="1"/>
          </p:cNvSpPr>
          <p:nvPr>
            <p:ph idx="1"/>
          </p:nvPr>
        </p:nvSpPr>
        <p:spPr>
          <a:xfrm>
            <a:off x="798095" y="1106905"/>
            <a:ext cx="10704094" cy="5069306"/>
          </a:xfrm>
        </p:spPr>
        <p:txBody>
          <a:bodyPr/>
          <a:lstStyle/>
          <a:p>
            <a:pPr marL="45720" indent="0">
              <a:buNone/>
            </a:pPr>
            <a:r>
              <a:rPr lang="zh-CN" altLang="en-US" dirty="0"/>
              <a:t>通常我们做数据绑定会用到几个指令：</a:t>
            </a:r>
            <a:endParaRPr lang="en-US" altLang="zh-CN" dirty="0"/>
          </a:p>
          <a:p>
            <a:r>
              <a:rPr lang="en-US" altLang="zh-CN" dirty="0"/>
              <a:t>ng-model + {{}}</a:t>
            </a:r>
          </a:p>
          <a:p>
            <a:r>
              <a:rPr lang="en-US" altLang="zh-CN" dirty="0"/>
              <a:t>ng-model + ng-bind</a:t>
            </a:r>
          </a:p>
          <a:p>
            <a:r>
              <a:rPr lang="en-US" altLang="zh-CN" dirty="0"/>
              <a:t>ng-</a:t>
            </a:r>
            <a:r>
              <a:rPr lang="en-US" altLang="zh-CN" dirty="0" err="1"/>
              <a:t>init</a:t>
            </a:r>
            <a:r>
              <a:rPr lang="en-US" altLang="zh-CN" dirty="0"/>
              <a:t> + ng-bind</a:t>
            </a:r>
          </a:p>
          <a:p>
            <a:r>
              <a:rPr lang="en-US" altLang="zh-CN" dirty="0"/>
              <a:t>ng-</a:t>
            </a:r>
            <a:r>
              <a:rPr lang="en-US" altLang="zh-CN" dirty="0" err="1"/>
              <a:t>init</a:t>
            </a:r>
            <a:r>
              <a:rPr lang="en-US" altLang="zh-CN" dirty="0"/>
              <a:t> + {{}}</a:t>
            </a:r>
          </a:p>
        </p:txBody>
      </p:sp>
    </p:spTree>
    <p:extLst>
      <p:ext uri="{BB962C8B-B14F-4D97-AF65-F5344CB8AC3E}">
        <p14:creationId xmlns:p14="http://schemas.microsoft.com/office/powerpoint/2010/main" val="343318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F180B1C-2212-497F-A259-C959ADD048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带红线的业务演示文稿（宽屏）</Template>
  <TotalTime>0</TotalTime>
  <Words>3145</Words>
  <Application>Microsoft Office PowerPoint</Application>
  <PresentationFormat>宽屏</PresentationFormat>
  <Paragraphs>371</Paragraphs>
  <Slides>57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57</vt:i4>
      </vt:variant>
    </vt:vector>
  </HeadingPairs>
  <TitlesOfParts>
    <vt:vector size="71" baseType="lpstr">
      <vt:lpstr>AnonymousPro</vt:lpstr>
      <vt:lpstr>Arial Unicode MS</vt:lpstr>
      <vt:lpstr>Menlo</vt:lpstr>
      <vt:lpstr>Microsoft Yahei</vt:lpstr>
      <vt:lpstr>Microsoft YaHei UI</vt:lpstr>
      <vt:lpstr>宋体</vt:lpstr>
      <vt:lpstr>微软雅黑</vt:lpstr>
      <vt:lpstr>幼圆</vt:lpstr>
      <vt:lpstr>Arial</vt:lpstr>
      <vt:lpstr>Cambria</vt:lpstr>
      <vt:lpstr>Consolas</vt:lpstr>
      <vt:lpstr>Consolas</vt:lpstr>
      <vt:lpstr>Courier New</vt:lpstr>
      <vt:lpstr>Red Line Business 16x9</vt:lpstr>
      <vt:lpstr>Angular JS</vt:lpstr>
      <vt:lpstr>目录</vt:lpstr>
      <vt:lpstr>1. 简介</vt:lpstr>
      <vt:lpstr>1. 简介</vt:lpstr>
      <vt:lpstr>1. 简介</vt:lpstr>
      <vt:lpstr>1. 简介</vt:lpstr>
      <vt:lpstr>2. 数据绑定</vt:lpstr>
      <vt:lpstr>2. 数据绑定</vt:lpstr>
      <vt:lpstr>2. 数据绑定</vt:lpstr>
      <vt:lpstr>2. 数据绑定</vt:lpstr>
      <vt:lpstr>3. 控制器</vt:lpstr>
      <vt:lpstr>3. 控制器</vt:lpstr>
      <vt:lpstr>3. 控制器</vt:lpstr>
      <vt:lpstr>3. 控制器</vt:lpstr>
      <vt:lpstr>3. 控制器</vt:lpstr>
      <vt:lpstr>4. Scope 作用域</vt:lpstr>
      <vt:lpstr>4. Scope</vt:lpstr>
      <vt:lpstr>5. Service 服务</vt:lpstr>
      <vt:lpstr>5. Service 服务</vt:lpstr>
      <vt:lpstr>5. Service 服务</vt:lpstr>
      <vt:lpstr>6. 依赖注入</vt:lpstr>
      <vt:lpstr>6. 依赖注入</vt:lpstr>
      <vt:lpstr>6. 依赖注入</vt:lpstr>
      <vt:lpstr>6. 依赖注入</vt:lpstr>
      <vt:lpstr>6. 依赖注入</vt:lpstr>
      <vt:lpstr>7. 过滤器</vt:lpstr>
      <vt:lpstr>7. 过滤器</vt:lpstr>
      <vt:lpstr>7. 过滤器</vt:lpstr>
      <vt:lpstr>7. 过滤器</vt:lpstr>
      <vt:lpstr>8. 表单</vt:lpstr>
      <vt:lpstr>8. 表单</vt:lpstr>
      <vt:lpstr>8. 表单</vt:lpstr>
      <vt:lpstr>9. 指令</vt:lpstr>
      <vt:lpstr>9. 指令</vt:lpstr>
      <vt:lpstr>9. 指令</vt:lpstr>
      <vt:lpstr>9. 指令</vt:lpstr>
      <vt:lpstr>9. 指令</vt:lpstr>
      <vt:lpstr>9. 指令</vt:lpstr>
      <vt:lpstr>9. 指令</vt:lpstr>
      <vt:lpstr>9. 指令</vt:lpstr>
      <vt:lpstr>9. 指令</vt:lpstr>
      <vt:lpstr>9. 指令</vt:lpstr>
      <vt:lpstr>9. 指令</vt:lpstr>
      <vt:lpstr>9. 指令</vt:lpstr>
      <vt:lpstr>10. 路由</vt:lpstr>
      <vt:lpstr>10. 路由</vt:lpstr>
      <vt:lpstr>10. 路由</vt:lpstr>
      <vt:lpstr>10. 路由</vt:lpstr>
      <vt:lpstr>10. 路由</vt:lpstr>
      <vt:lpstr>11. http</vt:lpstr>
      <vt:lpstr>11. http</vt:lpstr>
      <vt:lpstr>11. http</vt:lpstr>
      <vt:lpstr>12. promise</vt:lpstr>
      <vt:lpstr>12. promise</vt:lpstr>
      <vt:lpstr>12. promise</vt:lpstr>
      <vt:lpstr>12. promise</vt:lpstr>
      <vt:lpstr>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2016-12-18T06:11:26Z</dcterms:created>
  <dcterms:modified xsi:type="dcterms:W3CDTF">2016-12-27T02:08:51Z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TC030310239991</vt:lpwstr>
  </property>
</Properties>
</file>