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2"/>
  </p:sldMasterIdLst>
  <p:notesMasterIdLst>
    <p:notesMasterId r:id="rId49"/>
  </p:notesMasterIdLst>
  <p:sldIdLst>
    <p:sldId id="256" r:id="rId3"/>
    <p:sldId id="257" r:id="rId4"/>
    <p:sldId id="258" r:id="rId5"/>
    <p:sldId id="267" r:id="rId6"/>
    <p:sldId id="268" r:id="rId7"/>
    <p:sldId id="269" r:id="rId8"/>
    <p:sldId id="259" r:id="rId9"/>
    <p:sldId id="270" r:id="rId10"/>
    <p:sldId id="271" r:id="rId11"/>
    <p:sldId id="272" r:id="rId12"/>
    <p:sldId id="273" r:id="rId13"/>
    <p:sldId id="278" r:id="rId14"/>
    <p:sldId id="274" r:id="rId15"/>
    <p:sldId id="275" r:id="rId16"/>
    <p:sldId id="276" r:id="rId17"/>
    <p:sldId id="277" r:id="rId18"/>
    <p:sldId id="279" r:id="rId19"/>
    <p:sldId id="281" r:id="rId20"/>
    <p:sldId id="280"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8047"/>
    <a:srgbClr val="E884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79" d="100"/>
          <a:sy n="79" d="100"/>
        </p:scale>
        <p:origin x="102" y="7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Grp="1"/>
          </p:cNvSpPr>
          <p:nvPr>
            <p:ph type="hdr" sz="quarter"/>
          </p:nvPr>
        </p:nvSpPr>
        <p:spPr>
          <a:xfrm>
            <a:off x="0" y="0"/>
            <a:ext cx="2971800" cy="457200"/>
          </a:xfrm>
          <a:prstGeom prst="rect">
            <a:avLst/>
          </a:prstGeom>
        </p:spPr>
        <p:txBody>
          <a:bodyPr vert="horz" rtlCol="0"/>
          <a:lstStyle>
            <a:lvl1pPr algn="l" latinLnBrk="0">
              <a:defRPr lang="zh-CN" sz="1200"/>
            </a:lvl1pPr>
          </a:lstStyle>
          <a:p>
            <a:endParaRPr lang="zh-CN"/>
          </a:p>
        </p:txBody>
      </p:sp>
      <p:sp>
        <p:nvSpPr>
          <p:cNvPr id="3" name="Rectangle 2"/>
          <p:cNvSpPr>
            <a:spLocks noGrp="1"/>
          </p:cNvSpPr>
          <p:nvPr>
            <p:ph type="dt" idx="1"/>
          </p:nvPr>
        </p:nvSpPr>
        <p:spPr>
          <a:xfrm>
            <a:off x="3884613" y="0"/>
            <a:ext cx="2971800" cy="457200"/>
          </a:xfrm>
          <a:prstGeom prst="rect">
            <a:avLst/>
          </a:prstGeom>
        </p:spPr>
        <p:txBody>
          <a:bodyPr vert="horz" rtlCol="0"/>
          <a:lstStyle>
            <a:lvl1pPr algn="r" latinLnBrk="0">
              <a:defRPr lang="zh-CN" sz="1200"/>
            </a:lvl1pPr>
          </a:lstStyle>
          <a:p>
            <a:fld id="{2447E72A-D913-4DC2-9E0A-E520CE8FCC86}" type="datetimeFigureOut">
              <a:pPr/>
              <a:t>2016/12/11</a:t>
            </a:fld>
            <a:endParaRPr lang="zh-CN"/>
          </a:p>
        </p:txBody>
      </p:sp>
      <p:sp>
        <p:nvSpPr>
          <p:cNvPr id="4" name="Rectangl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zh-CN"/>
          </a:p>
        </p:txBody>
      </p:sp>
      <p:sp>
        <p:nvSpPr>
          <p:cNvPr id="5" name="Rectangle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Rectangle 5"/>
          <p:cNvSpPr>
            <a:spLocks noGrp="1"/>
          </p:cNvSpPr>
          <p:nvPr>
            <p:ph type="ftr" sz="quarter" idx="4"/>
          </p:nvPr>
        </p:nvSpPr>
        <p:spPr>
          <a:xfrm>
            <a:off x="0" y="8685213"/>
            <a:ext cx="2971800" cy="457200"/>
          </a:xfrm>
          <a:prstGeom prst="rect">
            <a:avLst/>
          </a:prstGeom>
        </p:spPr>
        <p:txBody>
          <a:bodyPr vert="horz" rtlCol="0" anchor="b"/>
          <a:lstStyle>
            <a:lvl1pPr algn="l" latinLnBrk="0">
              <a:defRPr lang="zh-CN" sz="1200"/>
            </a:lvl1pPr>
          </a:lstStyle>
          <a:p>
            <a:endParaRPr lang="zh-CN"/>
          </a:p>
        </p:txBody>
      </p:sp>
      <p:sp>
        <p:nvSpPr>
          <p:cNvPr id="7" name="Rectangle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zh-CN" sz="1200"/>
            </a:lvl1pPr>
          </a:lstStyle>
          <a:p>
            <a:fld id="{A5D78FC6-CE17-4259-A63C-DDFC12E048FC}" type="slidenum">
              <a:pPr/>
              <a:t>‹#›</a:t>
            </a:fld>
            <a:endParaRPr lang="zh-CN"/>
          </a:p>
        </p:txBody>
      </p:sp>
    </p:spTree>
  </p:cSld>
  <p:clrMap bg1="lt1" tx1="dk1" bg2="lt2" tx2="dk2" accent1="accent1" accent2="accent2" accent3="accent3" accent4="accent4" accent5="accent5" accent6="accent6" hlink="hlink" folHlink="folHlink"/>
  <p:notesStyle>
    <a:lvl1pPr marL="0" algn="l" rtl="0" latinLnBrk="0">
      <a:defRPr lang="zh-CN" sz="1200" kern="1200">
        <a:solidFill>
          <a:schemeClr val="tx1"/>
        </a:solidFill>
        <a:latin typeface="+mn-lt"/>
        <a:ea typeface="+mn-ea"/>
        <a:cs typeface="+mn-cs"/>
      </a:defRPr>
    </a:lvl1pPr>
    <a:lvl2pPr marL="457200" algn="l" rtl="0">
      <a:defRPr lang="zh-CN" sz="1200" kern="1200">
        <a:solidFill>
          <a:schemeClr val="tx1"/>
        </a:solidFill>
        <a:latin typeface="+mn-lt"/>
        <a:ea typeface="+mn-ea"/>
        <a:cs typeface="+mn-cs"/>
      </a:defRPr>
    </a:lvl2pPr>
    <a:lvl3pPr marL="914400" algn="l" rtl="0">
      <a:defRPr lang="zh-CN" sz="1200" kern="1200">
        <a:solidFill>
          <a:schemeClr val="tx1"/>
        </a:solidFill>
        <a:latin typeface="+mn-lt"/>
        <a:ea typeface="+mn-ea"/>
        <a:cs typeface="+mn-cs"/>
      </a:defRPr>
    </a:lvl3pPr>
    <a:lvl4pPr marL="1371600" algn="l" rtl="0">
      <a:defRPr lang="zh-CN" sz="1200" kern="1200">
        <a:solidFill>
          <a:schemeClr val="tx1"/>
        </a:solidFill>
        <a:latin typeface="+mn-lt"/>
        <a:ea typeface="+mn-ea"/>
        <a:cs typeface="+mn-cs"/>
      </a:defRPr>
    </a:lvl4pPr>
    <a:lvl5pPr marL="1828800" algn="l" rtl="0">
      <a:defRPr lang="zh-CN" sz="1200" kern="1200">
        <a:solidFill>
          <a:schemeClr val="tx1"/>
        </a:solidFill>
        <a:latin typeface="+mn-lt"/>
        <a:ea typeface="+mn-ea"/>
        <a:cs typeface="+mn-cs"/>
      </a:defRPr>
    </a:lvl5pPr>
    <a:lvl6pPr marL="2286000" algn="l" rtl="0">
      <a:defRPr lang="zh-CN" sz="1200" kern="1200">
        <a:solidFill>
          <a:schemeClr val="tx1"/>
        </a:solidFill>
        <a:latin typeface="+mn-lt"/>
        <a:ea typeface="+mn-ea"/>
        <a:cs typeface="+mn-cs"/>
      </a:defRPr>
    </a:lvl6pPr>
    <a:lvl7pPr marL="2743200" algn="l" rtl="0">
      <a:defRPr lang="zh-CN" sz="1200" kern="1200">
        <a:solidFill>
          <a:schemeClr val="tx1"/>
        </a:solidFill>
        <a:latin typeface="+mn-lt"/>
        <a:ea typeface="+mn-ea"/>
        <a:cs typeface="+mn-cs"/>
      </a:defRPr>
    </a:lvl7pPr>
    <a:lvl8pPr marL="3200400" algn="l" rtl="0">
      <a:defRPr lang="zh-CN" sz="1200" kern="1200">
        <a:solidFill>
          <a:schemeClr val="tx1"/>
        </a:solidFill>
        <a:latin typeface="+mn-lt"/>
        <a:ea typeface="+mn-ea"/>
        <a:cs typeface="+mn-cs"/>
      </a:defRPr>
    </a:lvl8pPr>
    <a:lvl9pPr marL="3657600" algn="l" rtl="0">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zh-CN" smtClean="0"/>
              <a:pPr/>
              <a:t>1</a:t>
            </a:fld>
            <a:endParaRPr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pPr/>
              <a:t>10</a:t>
            </a:fld>
            <a:endParaRPr lang="zh-CN"/>
          </a:p>
        </p:txBody>
      </p:sp>
    </p:spTree>
    <p:extLst>
      <p:ext uri="{BB962C8B-B14F-4D97-AF65-F5344CB8AC3E}">
        <p14:creationId xmlns:p14="http://schemas.microsoft.com/office/powerpoint/2010/main" val="2753844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pPr/>
              <a:t>11</a:t>
            </a:fld>
            <a:endParaRPr lang="zh-CN"/>
          </a:p>
        </p:txBody>
      </p:sp>
    </p:spTree>
    <p:extLst>
      <p:ext uri="{BB962C8B-B14F-4D97-AF65-F5344CB8AC3E}">
        <p14:creationId xmlns:p14="http://schemas.microsoft.com/office/powerpoint/2010/main" val="2084265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pPr/>
              <a:t>12</a:t>
            </a:fld>
            <a:endParaRPr lang="zh-CN"/>
          </a:p>
        </p:txBody>
      </p:sp>
    </p:spTree>
    <p:extLst>
      <p:ext uri="{BB962C8B-B14F-4D97-AF65-F5344CB8AC3E}">
        <p14:creationId xmlns:p14="http://schemas.microsoft.com/office/powerpoint/2010/main" val="4043680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pPr/>
              <a:t>13</a:t>
            </a:fld>
            <a:endParaRPr lang="zh-CN"/>
          </a:p>
        </p:txBody>
      </p:sp>
    </p:spTree>
    <p:extLst>
      <p:ext uri="{BB962C8B-B14F-4D97-AF65-F5344CB8AC3E}">
        <p14:creationId xmlns:p14="http://schemas.microsoft.com/office/powerpoint/2010/main" val="21554770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pPr/>
              <a:t>14</a:t>
            </a:fld>
            <a:endParaRPr lang="zh-CN"/>
          </a:p>
        </p:txBody>
      </p:sp>
    </p:spTree>
    <p:extLst>
      <p:ext uri="{BB962C8B-B14F-4D97-AF65-F5344CB8AC3E}">
        <p14:creationId xmlns:p14="http://schemas.microsoft.com/office/powerpoint/2010/main" val="1508469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pPr/>
              <a:t>15</a:t>
            </a:fld>
            <a:endParaRPr lang="zh-CN"/>
          </a:p>
        </p:txBody>
      </p:sp>
    </p:spTree>
    <p:extLst>
      <p:ext uri="{BB962C8B-B14F-4D97-AF65-F5344CB8AC3E}">
        <p14:creationId xmlns:p14="http://schemas.microsoft.com/office/powerpoint/2010/main" val="22853745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pPr/>
              <a:t>16</a:t>
            </a:fld>
            <a:endParaRPr lang="zh-CN"/>
          </a:p>
        </p:txBody>
      </p:sp>
    </p:spTree>
    <p:extLst>
      <p:ext uri="{BB962C8B-B14F-4D97-AF65-F5344CB8AC3E}">
        <p14:creationId xmlns:p14="http://schemas.microsoft.com/office/powerpoint/2010/main" val="24509336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pPr/>
              <a:t>17</a:t>
            </a:fld>
            <a:endParaRPr lang="zh-CN"/>
          </a:p>
        </p:txBody>
      </p:sp>
    </p:spTree>
    <p:extLst>
      <p:ext uri="{BB962C8B-B14F-4D97-AF65-F5344CB8AC3E}">
        <p14:creationId xmlns:p14="http://schemas.microsoft.com/office/powerpoint/2010/main" val="14806679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pPr/>
              <a:t>18</a:t>
            </a:fld>
            <a:endParaRPr lang="zh-CN"/>
          </a:p>
        </p:txBody>
      </p:sp>
    </p:spTree>
    <p:extLst>
      <p:ext uri="{BB962C8B-B14F-4D97-AF65-F5344CB8AC3E}">
        <p14:creationId xmlns:p14="http://schemas.microsoft.com/office/powerpoint/2010/main" val="13038391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pPr/>
              <a:t>19</a:t>
            </a:fld>
            <a:endParaRPr lang="zh-CN"/>
          </a:p>
        </p:txBody>
      </p:sp>
    </p:spTree>
    <p:extLst>
      <p:ext uri="{BB962C8B-B14F-4D97-AF65-F5344CB8AC3E}">
        <p14:creationId xmlns:p14="http://schemas.microsoft.com/office/powerpoint/2010/main" val="2886922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zh-CN" smtClean="0"/>
              <a:pPr/>
              <a:t>2</a:t>
            </a:fld>
            <a:endParaRPr 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pPr/>
              <a:t>20</a:t>
            </a:fld>
            <a:endParaRPr lang="zh-CN"/>
          </a:p>
        </p:txBody>
      </p:sp>
    </p:spTree>
    <p:extLst>
      <p:ext uri="{BB962C8B-B14F-4D97-AF65-F5344CB8AC3E}">
        <p14:creationId xmlns:p14="http://schemas.microsoft.com/office/powerpoint/2010/main" val="15188613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pPr/>
              <a:t>21</a:t>
            </a:fld>
            <a:endParaRPr lang="zh-CN"/>
          </a:p>
        </p:txBody>
      </p:sp>
    </p:spTree>
    <p:extLst>
      <p:ext uri="{BB962C8B-B14F-4D97-AF65-F5344CB8AC3E}">
        <p14:creationId xmlns:p14="http://schemas.microsoft.com/office/powerpoint/2010/main" val="35253353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pPr/>
              <a:t>22</a:t>
            </a:fld>
            <a:endParaRPr lang="zh-CN"/>
          </a:p>
        </p:txBody>
      </p:sp>
    </p:spTree>
    <p:extLst>
      <p:ext uri="{BB962C8B-B14F-4D97-AF65-F5344CB8AC3E}">
        <p14:creationId xmlns:p14="http://schemas.microsoft.com/office/powerpoint/2010/main" val="16274333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pPr/>
              <a:t>23</a:t>
            </a:fld>
            <a:endParaRPr lang="zh-CN"/>
          </a:p>
        </p:txBody>
      </p:sp>
    </p:spTree>
    <p:extLst>
      <p:ext uri="{BB962C8B-B14F-4D97-AF65-F5344CB8AC3E}">
        <p14:creationId xmlns:p14="http://schemas.microsoft.com/office/powerpoint/2010/main" val="6163564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pPr/>
              <a:t>24</a:t>
            </a:fld>
            <a:endParaRPr lang="zh-CN"/>
          </a:p>
        </p:txBody>
      </p:sp>
    </p:spTree>
    <p:extLst>
      <p:ext uri="{BB962C8B-B14F-4D97-AF65-F5344CB8AC3E}">
        <p14:creationId xmlns:p14="http://schemas.microsoft.com/office/powerpoint/2010/main" val="2800541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pPr/>
              <a:t>25</a:t>
            </a:fld>
            <a:endParaRPr lang="zh-CN"/>
          </a:p>
        </p:txBody>
      </p:sp>
    </p:spTree>
    <p:extLst>
      <p:ext uri="{BB962C8B-B14F-4D97-AF65-F5344CB8AC3E}">
        <p14:creationId xmlns:p14="http://schemas.microsoft.com/office/powerpoint/2010/main" val="23852631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pPr/>
              <a:t>26</a:t>
            </a:fld>
            <a:endParaRPr lang="zh-CN"/>
          </a:p>
        </p:txBody>
      </p:sp>
    </p:spTree>
    <p:extLst>
      <p:ext uri="{BB962C8B-B14F-4D97-AF65-F5344CB8AC3E}">
        <p14:creationId xmlns:p14="http://schemas.microsoft.com/office/powerpoint/2010/main" val="26049273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pPr/>
              <a:t>27</a:t>
            </a:fld>
            <a:endParaRPr lang="zh-CN"/>
          </a:p>
        </p:txBody>
      </p:sp>
    </p:spTree>
    <p:extLst>
      <p:ext uri="{BB962C8B-B14F-4D97-AF65-F5344CB8AC3E}">
        <p14:creationId xmlns:p14="http://schemas.microsoft.com/office/powerpoint/2010/main" val="10199364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pPr/>
              <a:t>28</a:t>
            </a:fld>
            <a:endParaRPr lang="zh-CN"/>
          </a:p>
        </p:txBody>
      </p:sp>
    </p:spTree>
    <p:extLst>
      <p:ext uri="{BB962C8B-B14F-4D97-AF65-F5344CB8AC3E}">
        <p14:creationId xmlns:p14="http://schemas.microsoft.com/office/powerpoint/2010/main" val="36078027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pPr/>
              <a:t>29</a:t>
            </a:fld>
            <a:endParaRPr lang="zh-CN"/>
          </a:p>
        </p:txBody>
      </p:sp>
    </p:spTree>
    <p:extLst>
      <p:ext uri="{BB962C8B-B14F-4D97-AF65-F5344CB8AC3E}">
        <p14:creationId xmlns:p14="http://schemas.microsoft.com/office/powerpoint/2010/main" val="1557065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zh-CN" smtClean="0"/>
              <a:pPr/>
              <a:t>3</a:t>
            </a:fld>
            <a:endParaRPr 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pPr/>
              <a:t>30</a:t>
            </a:fld>
            <a:endParaRPr lang="zh-CN"/>
          </a:p>
        </p:txBody>
      </p:sp>
    </p:spTree>
    <p:extLst>
      <p:ext uri="{BB962C8B-B14F-4D97-AF65-F5344CB8AC3E}">
        <p14:creationId xmlns:p14="http://schemas.microsoft.com/office/powerpoint/2010/main" val="7779056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pPr/>
              <a:t>31</a:t>
            </a:fld>
            <a:endParaRPr lang="zh-CN"/>
          </a:p>
        </p:txBody>
      </p:sp>
    </p:spTree>
    <p:extLst>
      <p:ext uri="{BB962C8B-B14F-4D97-AF65-F5344CB8AC3E}">
        <p14:creationId xmlns:p14="http://schemas.microsoft.com/office/powerpoint/2010/main" val="26376479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pPr/>
              <a:t>32</a:t>
            </a:fld>
            <a:endParaRPr lang="zh-CN"/>
          </a:p>
        </p:txBody>
      </p:sp>
    </p:spTree>
    <p:extLst>
      <p:ext uri="{BB962C8B-B14F-4D97-AF65-F5344CB8AC3E}">
        <p14:creationId xmlns:p14="http://schemas.microsoft.com/office/powerpoint/2010/main" val="14985059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pPr/>
              <a:t>33</a:t>
            </a:fld>
            <a:endParaRPr lang="zh-CN"/>
          </a:p>
        </p:txBody>
      </p:sp>
    </p:spTree>
    <p:extLst>
      <p:ext uri="{BB962C8B-B14F-4D97-AF65-F5344CB8AC3E}">
        <p14:creationId xmlns:p14="http://schemas.microsoft.com/office/powerpoint/2010/main" val="9210224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pPr/>
              <a:t>34</a:t>
            </a:fld>
            <a:endParaRPr lang="zh-CN"/>
          </a:p>
        </p:txBody>
      </p:sp>
    </p:spTree>
    <p:extLst>
      <p:ext uri="{BB962C8B-B14F-4D97-AF65-F5344CB8AC3E}">
        <p14:creationId xmlns:p14="http://schemas.microsoft.com/office/powerpoint/2010/main" val="30663353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pPr/>
              <a:t>35</a:t>
            </a:fld>
            <a:endParaRPr lang="zh-CN"/>
          </a:p>
        </p:txBody>
      </p:sp>
    </p:spTree>
    <p:extLst>
      <p:ext uri="{BB962C8B-B14F-4D97-AF65-F5344CB8AC3E}">
        <p14:creationId xmlns:p14="http://schemas.microsoft.com/office/powerpoint/2010/main" val="32852431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pPr/>
              <a:t>36</a:t>
            </a:fld>
            <a:endParaRPr lang="zh-CN"/>
          </a:p>
        </p:txBody>
      </p:sp>
    </p:spTree>
    <p:extLst>
      <p:ext uri="{BB962C8B-B14F-4D97-AF65-F5344CB8AC3E}">
        <p14:creationId xmlns:p14="http://schemas.microsoft.com/office/powerpoint/2010/main" val="28916247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pPr/>
              <a:t>37</a:t>
            </a:fld>
            <a:endParaRPr lang="zh-CN"/>
          </a:p>
        </p:txBody>
      </p:sp>
    </p:spTree>
    <p:extLst>
      <p:ext uri="{BB962C8B-B14F-4D97-AF65-F5344CB8AC3E}">
        <p14:creationId xmlns:p14="http://schemas.microsoft.com/office/powerpoint/2010/main" val="40505119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pPr/>
              <a:t>38</a:t>
            </a:fld>
            <a:endParaRPr lang="zh-CN"/>
          </a:p>
        </p:txBody>
      </p:sp>
    </p:spTree>
    <p:extLst>
      <p:ext uri="{BB962C8B-B14F-4D97-AF65-F5344CB8AC3E}">
        <p14:creationId xmlns:p14="http://schemas.microsoft.com/office/powerpoint/2010/main" val="14790631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pPr/>
              <a:t>39</a:t>
            </a:fld>
            <a:endParaRPr lang="zh-CN"/>
          </a:p>
        </p:txBody>
      </p:sp>
    </p:spTree>
    <p:extLst>
      <p:ext uri="{BB962C8B-B14F-4D97-AF65-F5344CB8AC3E}">
        <p14:creationId xmlns:p14="http://schemas.microsoft.com/office/powerpoint/2010/main" val="3523935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pPr/>
              <a:t>4</a:t>
            </a:fld>
            <a:endParaRPr lang="zh-CN"/>
          </a:p>
        </p:txBody>
      </p:sp>
    </p:spTree>
    <p:extLst>
      <p:ext uri="{BB962C8B-B14F-4D97-AF65-F5344CB8AC3E}">
        <p14:creationId xmlns:p14="http://schemas.microsoft.com/office/powerpoint/2010/main" val="21529405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pPr/>
              <a:t>40</a:t>
            </a:fld>
            <a:endParaRPr lang="zh-CN"/>
          </a:p>
        </p:txBody>
      </p:sp>
    </p:spTree>
    <p:extLst>
      <p:ext uri="{BB962C8B-B14F-4D97-AF65-F5344CB8AC3E}">
        <p14:creationId xmlns:p14="http://schemas.microsoft.com/office/powerpoint/2010/main" val="21513815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pPr/>
              <a:t>41</a:t>
            </a:fld>
            <a:endParaRPr lang="zh-CN"/>
          </a:p>
        </p:txBody>
      </p:sp>
    </p:spTree>
    <p:extLst>
      <p:ext uri="{BB962C8B-B14F-4D97-AF65-F5344CB8AC3E}">
        <p14:creationId xmlns:p14="http://schemas.microsoft.com/office/powerpoint/2010/main" val="37074788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pPr/>
              <a:t>42</a:t>
            </a:fld>
            <a:endParaRPr lang="zh-CN"/>
          </a:p>
        </p:txBody>
      </p:sp>
    </p:spTree>
    <p:extLst>
      <p:ext uri="{BB962C8B-B14F-4D97-AF65-F5344CB8AC3E}">
        <p14:creationId xmlns:p14="http://schemas.microsoft.com/office/powerpoint/2010/main" val="13632891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pPr/>
              <a:t>43</a:t>
            </a:fld>
            <a:endParaRPr lang="zh-CN"/>
          </a:p>
        </p:txBody>
      </p:sp>
    </p:spTree>
    <p:extLst>
      <p:ext uri="{BB962C8B-B14F-4D97-AF65-F5344CB8AC3E}">
        <p14:creationId xmlns:p14="http://schemas.microsoft.com/office/powerpoint/2010/main" val="31746653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pPr/>
              <a:t>44</a:t>
            </a:fld>
            <a:endParaRPr lang="zh-CN"/>
          </a:p>
        </p:txBody>
      </p:sp>
    </p:spTree>
    <p:extLst>
      <p:ext uri="{BB962C8B-B14F-4D97-AF65-F5344CB8AC3E}">
        <p14:creationId xmlns:p14="http://schemas.microsoft.com/office/powerpoint/2010/main" val="10090826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pPr/>
              <a:t>45</a:t>
            </a:fld>
            <a:endParaRPr lang="zh-CN"/>
          </a:p>
        </p:txBody>
      </p:sp>
    </p:spTree>
    <p:extLst>
      <p:ext uri="{BB962C8B-B14F-4D97-AF65-F5344CB8AC3E}">
        <p14:creationId xmlns:p14="http://schemas.microsoft.com/office/powerpoint/2010/main" val="38073609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pPr/>
              <a:t>46</a:t>
            </a:fld>
            <a:endParaRPr lang="zh-CN"/>
          </a:p>
        </p:txBody>
      </p:sp>
    </p:spTree>
    <p:extLst>
      <p:ext uri="{BB962C8B-B14F-4D97-AF65-F5344CB8AC3E}">
        <p14:creationId xmlns:p14="http://schemas.microsoft.com/office/powerpoint/2010/main" val="2383514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pPr/>
              <a:t>5</a:t>
            </a:fld>
            <a:endParaRPr lang="zh-CN"/>
          </a:p>
        </p:txBody>
      </p:sp>
    </p:spTree>
    <p:extLst>
      <p:ext uri="{BB962C8B-B14F-4D97-AF65-F5344CB8AC3E}">
        <p14:creationId xmlns:p14="http://schemas.microsoft.com/office/powerpoint/2010/main" val="1012171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pPr/>
              <a:t>6</a:t>
            </a:fld>
            <a:endParaRPr lang="zh-CN"/>
          </a:p>
        </p:txBody>
      </p:sp>
    </p:spTree>
    <p:extLst>
      <p:ext uri="{BB962C8B-B14F-4D97-AF65-F5344CB8AC3E}">
        <p14:creationId xmlns:p14="http://schemas.microsoft.com/office/powerpoint/2010/main" val="1357443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pPr/>
              <a:t>7</a:t>
            </a:fld>
            <a:endParaRPr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pPr/>
              <a:t>8</a:t>
            </a:fld>
            <a:endParaRPr lang="zh-CN"/>
          </a:p>
        </p:txBody>
      </p:sp>
    </p:spTree>
    <p:extLst>
      <p:ext uri="{BB962C8B-B14F-4D97-AF65-F5344CB8AC3E}">
        <p14:creationId xmlns:p14="http://schemas.microsoft.com/office/powerpoint/2010/main" val="802932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A5D78FC6-CE17-4259-A63C-DDFC12E048FC}" type="slidenum">
              <a:rPr lang="en-US" altLang="zh-CN" smtClean="0"/>
              <a:pPr/>
              <a:t>9</a:t>
            </a:fld>
            <a:endParaRPr lang="zh-CN"/>
          </a:p>
        </p:txBody>
      </p:sp>
    </p:spTree>
    <p:extLst>
      <p:ext uri="{BB962C8B-B14F-4D97-AF65-F5344CB8AC3E}">
        <p14:creationId xmlns:p14="http://schemas.microsoft.com/office/powerpoint/2010/main" val="2238538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8" name="Shape 7"/>
          <p:cNvSpPr>
            <a:spLocks noGrp="1"/>
          </p:cNvSpPr>
          <p:nvPr>
            <p:ph type="ctrTitle"/>
          </p:nvPr>
        </p:nvSpPr>
        <p:spPr>
          <a:xfrm>
            <a:off x="2362200" y="4038600"/>
            <a:ext cx="6477000" cy="1828800"/>
          </a:xfrm>
        </p:spPr>
        <p:txBody>
          <a:bodyPr anchor="b"/>
          <a:lstStyle>
            <a:lvl1pPr latinLnBrk="0">
              <a:defRPr lang="zh-CN" cap="all" baseline="0"/>
            </a:lvl1pPr>
          </a:lstStyle>
          <a:p>
            <a:r>
              <a:rPr lang="zh-CN" altLang="en-US"/>
              <a:t>单击此处编辑母版标题样式</a:t>
            </a:r>
            <a:endParaRPr lang="zh-CN"/>
          </a:p>
        </p:txBody>
      </p:sp>
      <p:sp>
        <p:nvSpPr>
          <p:cNvPr id="9" name="Shape 8"/>
          <p:cNvSpPr>
            <a:spLocks noGrp="1"/>
          </p:cNvSpPr>
          <p:nvPr>
            <p:ph type="subTitle" idx="1"/>
          </p:nvPr>
        </p:nvSpPr>
        <p:spPr>
          <a:xfrm>
            <a:off x="2362200" y="6050037"/>
            <a:ext cx="6705600" cy="685800"/>
          </a:xfrm>
        </p:spPr>
        <p:txBody>
          <a:bodyPr anchor="ctr">
            <a:normAutofit/>
          </a:bodyPr>
          <a:lstStyle>
            <a:lvl1pPr marL="0" indent="0" algn="l" latinLnBrk="0">
              <a:buNone/>
              <a:defRPr lang="zh-CN"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单击以编辑母版副标题样式</a:t>
            </a:r>
            <a:endParaRPr lang="zh-CN"/>
          </a:p>
        </p:txBody>
      </p:sp>
      <p:sp>
        <p:nvSpPr>
          <p:cNvPr id="28" name="Shape 27"/>
          <p:cNvSpPr>
            <a:spLocks noGrp="1"/>
          </p:cNvSpPr>
          <p:nvPr>
            <p:ph type="dt" sz="half" idx="10"/>
          </p:nvPr>
        </p:nvSpPr>
        <p:spPr>
          <a:xfrm>
            <a:off x="76200" y="6068699"/>
            <a:ext cx="2057400" cy="685800"/>
          </a:xfrm>
        </p:spPr>
        <p:txBody>
          <a:bodyPr>
            <a:noAutofit/>
          </a:bodyPr>
          <a:lstStyle>
            <a:lvl1pPr algn="ctr" latinLnBrk="0">
              <a:defRPr lang="zh-CN" sz="2000">
                <a:solidFill>
                  <a:srgbClr val="FFFFFF"/>
                </a:solidFill>
              </a:defRPr>
            </a:lvl1pPr>
          </a:lstStyle>
          <a:p>
            <a:pPr algn="ctr"/>
            <a:fld id="{743653DA-8BF4-4869-96FE-9BCF43372D46}" type="datetime8">
              <a:pPr algn="ctr"/>
              <a:t>2016年12月11日3时0分</a:t>
            </a:fld>
            <a:endParaRPr lang="zh-CN" sz="2000">
              <a:solidFill>
                <a:srgbClr val="FFFFFF"/>
              </a:solidFill>
            </a:endParaRPr>
          </a:p>
        </p:txBody>
      </p:sp>
      <p:sp>
        <p:nvSpPr>
          <p:cNvPr id="17" name="Shape 16"/>
          <p:cNvSpPr>
            <a:spLocks noGrp="1"/>
          </p:cNvSpPr>
          <p:nvPr>
            <p:ph type="ftr" sz="quarter" idx="11"/>
          </p:nvPr>
        </p:nvSpPr>
        <p:spPr>
          <a:xfrm>
            <a:off x="2085393" y="236538"/>
            <a:ext cx="5867400" cy="365125"/>
          </a:xfrm>
        </p:spPr>
        <p:txBody>
          <a:bodyPr/>
          <a:lstStyle>
            <a:lvl1pPr algn="r" latinLnBrk="0">
              <a:defRPr lang="zh-CN">
                <a:solidFill>
                  <a:schemeClr val="tx2"/>
                </a:solidFill>
              </a:defRPr>
            </a:lvl1pPr>
          </a:lstStyle>
          <a:p>
            <a:pPr algn="r"/>
            <a:endParaRPr lang="zh-CN">
              <a:solidFill>
                <a:schemeClr val="tx2"/>
              </a:solidFill>
            </a:endParaRPr>
          </a:p>
        </p:txBody>
      </p:sp>
      <p:sp>
        <p:nvSpPr>
          <p:cNvPr id="29" name="Shape 28"/>
          <p:cNvSpPr>
            <a:spLocks noGrp="1"/>
          </p:cNvSpPr>
          <p:nvPr>
            <p:ph type="sldNum" sz="quarter" idx="12"/>
          </p:nvPr>
        </p:nvSpPr>
        <p:spPr>
          <a:xfrm>
            <a:off x="8001000" y="228600"/>
            <a:ext cx="838200" cy="381000"/>
          </a:xfrm>
        </p:spPr>
        <p:txBody>
          <a:bodyPr/>
          <a:lstStyle>
            <a:lvl1pPr latinLnBrk="0">
              <a:defRPr lang="zh-CN">
                <a:solidFill>
                  <a:schemeClr val="tx2"/>
                </a:solidFill>
              </a:defRPr>
            </a:lvl1pPr>
          </a:lstStyle>
          <a:p>
            <a:fld id="{72AC53DF-4216-466D-99A7-94400E6C2A25}" type="slidenum">
              <a:pPr/>
              <a:t>‹#›</a:t>
            </a:fld>
            <a:endParaRPr lang="zh-CN">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zh-CN" altLang="en-US"/>
              <a:t>单击此处编辑母版标题样式</a:t>
            </a:r>
            <a:endParaRPr lang="zh-CN"/>
          </a:p>
        </p:txBody>
      </p:sp>
      <p:sp>
        <p:nvSpPr>
          <p:cNvPr id="3" name="Shape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Shape 3"/>
          <p:cNvSpPr>
            <a:spLocks noGrp="1"/>
          </p:cNvSpPr>
          <p:nvPr>
            <p:ph type="dt" sz="half" idx="10"/>
          </p:nvPr>
        </p:nvSpPr>
        <p:spPr/>
        <p:txBody>
          <a:bodyPr/>
          <a:lstStyle/>
          <a:p>
            <a:fld id="{8D3816DF-213E-421B-92D3-C068DBB023D6}" type="datetime8">
              <a:rPr lang="zh-CN" altLang="en-US">
                <a:solidFill>
                  <a:schemeClr val="tx2"/>
                </a:solidFill>
              </a:rPr>
              <a:pPr/>
              <a:t>2016年12月11日3时0分</a:t>
            </a:fld>
            <a:endParaRPr lang="zh-CN"/>
          </a:p>
        </p:txBody>
      </p:sp>
      <p:sp>
        <p:nvSpPr>
          <p:cNvPr id="5" name="Shape 4"/>
          <p:cNvSpPr>
            <a:spLocks noGrp="1"/>
          </p:cNvSpPr>
          <p:nvPr>
            <p:ph type="ftr" sz="quarter" idx="11"/>
          </p:nvPr>
        </p:nvSpPr>
        <p:spPr/>
        <p:txBody>
          <a:bodyPr/>
          <a:lstStyle/>
          <a:p>
            <a:endParaRPr lang="zh-CN"/>
          </a:p>
        </p:txBody>
      </p:sp>
      <p:sp>
        <p:nvSpPr>
          <p:cNvPr id="6" name="Shape 5"/>
          <p:cNvSpPr>
            <a:spLocks noGrp="1"/>
          </p:cNvSpPr>
          <p:nvPr>
            <p:ph type="sldNum" sz="quarter" idx="12"/>
          </p:nvPr>
        </p:nvSpPr>
        <p:spPr/>
        <p:txBody>
          <a:bodyPr/>
          <a:lstStyle/>
          <a:p>
            <a:fld id="{72AC53DF-4216-466D-99A7-94400E6C2A25}" type="slidenum">
              <a:rPr lang="zh-CN" sz="1200">
                <a:solidFill>
                  <a:schemeClr val="tx2"/>
                </a:solidFill>
              </a:rPr>
              <a:pPr/>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Shape 1"/>
          <p:cNvSpPr>
            <a:spLocks noGrp="1"/>
          </p:cNvSpPr>
          <p:nvPr>
            <p:ph type="title" orient="vert"/>
          </p:nvPr>
        </p:nvSpPr>
        <p:spPr>
          <a:xfrm>
            <a:off x="6553200" y="609600"/>
            <a:ext cx="2057400" cy="5516563"/>
          </a:xfrm>
        </p:spPr>
        <p:txBody>
          <a:bodyPr vert="eaVert"/>
          <a:lstStyle/>
          <a:p>
            <a:r>
              <a:rPr lang="zh-CN" altLang="en-US"/>
              <a:t>单击此处编辑母版标题样式</a:t>
            </a:r>
            <a:endParaRPr lang="zh-CN"/>
          </a:p>
        </p:txBody>
      </p:sp>
      <p:sp>
        <p:nvSpPr>
          <p:cNvPr id="3" name="Shape 2"/>
          <p:cNvSpPr>
            <a:spLocks noGrp="1"/>
          </p:cNvSpPr>
          <p:nvPr>
            <p:ph type="body" orient="vert" idx="1"/>
          </p:nvPr>
        </p:nvSpPr>
        <p:spPr>
          <a:xfrm>
            <a:off x="457200" y="609600"/>
            <a:ext cx="5562600" cy="551656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Shape 3"/>
          <p:cNvSpPr>
            <a:spLocks noGrp="1"/>
          </p:cNvSpPr>
          <p:nvPr>
            <p:ph type="dt" sz="half" idx="10"/>
          </p:nvPr>
        </p:nvSpPr>
        <p:spPr>
          <a:xfrm>
            <a:off x="6553200" y="6248402"/>
            <a:ext cx="2209800" cy="365125"/>
          </a:xfrm>
        </p:spPr>
        <p:txBody>
          <a:bodyPr/>
          <a:lstStyle/>
          <a:p>
            <a:fld id="{8D3816DF-213E-421B-92D3-C068DBB023D6}" type="datetime8">
              <a:rPr lang="zh-CN" altLang="en-US">
                <a:solidFill>
                  <a:schemeClr val="tx2"/>
                </a:solidFill>
              </a:rPr>
              <a:pPr/>
              <a:t>2016年12月11日3时0分</a:t>
            </a:fld>
            <a:endParaRPr lang="zh-CN"/>
          </a:p>
        </p:txBody>
      </p:sp>
      <p:sp>
        <p:nvSpPr>
          <p:cNvPr id="5" name="Shape 4"/>
          <p:cNvSpPr>
            <a:spLocks noGrp="1"/>
          </p:cNvSpPr>
          <p:nvPr>
            <p:ph type="ftr" sz="quarter" idx="11"/>
          </p:nvPr>
        </p:nvSpPr>
        <p:spPr>
          <a:xfrm>
            <a:off x="457201" y="6248207"/>
            <a:ext cx="5573483" cy="365125"/>
          </a:xfrm>
        </p:spPr>
        <p:txBody>
          <a:bodyPr/>
          <a:lstStyle/>
          <a:p>
            <a:endParaRPr lang="zh-CN"/>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p>
        </p:txBody>
      </p:sp>
      <p:sp>
        <p:nvSpPr>
          <p:cNvPr id="6" name="Shape 5"/>
          <p:cNvSpPr>
            <a:spLocks noGrp="1"/>
          </p:cNvSpPr>
          <p:nvPr>
            <p:ph type="sldNum" sz="quarter" idx="12"/>
          </p:nvPr>
        </p:nvSpPr>
        <p:spPr>
          <a:xfrm rot="5400000">
            <a:off x="5989638" y="144462"/>
            <a:ext cx="533400" cy="244476"/>
          </a:xfrm>
        </p:spPr>
        <p:txBody>
          <a:bodyPr/>
          <a:lstStyle/>
          <a:p>
            <a:fld id="{72AC53DF-4216-466D-99A7-94400E6C2A25}" type="slidenum">
              <a:rPr lang="zh-CN" sz="1200">
                <a:solidFill>
                  <a:schemeClr val="tx2"/>
                </a:solidFill>
              </a:rPr>
              <a:pPr/>
              <a:t>‹#›</a:t>
            </a:fld>
            <a:endParaRPr lang="zh-C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Shape 1"/>
          <p:cNvSpPr>
            <a:spLocks noGrp="1"/>
          </p:cNvSpPr>
          <p:nvPr>
            <p:ph type="title"/>
          </p:nvPr>
        </p:nvSpPr>
        <p:spPr>
          <a:xfrm>
            <a:off x="612648" y="228600"/>
            <a:ext cx="8153400" cy="990600"/>
          </a:xfrm>
        </p:spPr>
        <p:txBody>
          <a:bodyPr/>
          <a:lstStyle/>
          <a:p>
            <a:r>
              <a:rPr lang="zh-CN" altLang="en-US"/>
              <a:t>单击此处编辑母版标题样式</a:t>
            </a:r>
            <a:endParaRPr lang="zh-CN"/>
          </a:p>
        </p:txBody>
      </p:sp>
      <p:sp>
        <p:nvSpPr>
          <p:cNvPr id="4" name="Shape 3"/>
          <p:cNvSpPr>
            <a:spLocks noGrp="1"/>
          </p:cNvSpPr>
          <p:nvPr>
            <p:ph type="dt" sz="half" idx="10"/>
          </p:nvPr>
        </p:nvSpPr>
        <p:spPr/>
        <p:txBody>
          <a:bodyPr/>
          <a:lstStyle/>
          <a:p>
            <a:fld id="{B7129108-AC8D-4212-9283-60D9E99BF07A}" type="datetime8">
              <a:pPr/>
              <a:t>2016年12月11日3时0分</a:t>
            </a:fld>
            <a:endParaRPr lang="zh-CN"/>
          </a:p>
        </p:txBody>
      </p:sp>
      <p:sp>
        <p:nvSpPr>
          <p:cNvPr id="5" name="Shape 4"/>
          <p:cNvSpPr>
            <a:spLocks noGrp="1"/>
          </p:cNvSpPr>
          <p:nvPr>
            <p:ph type="ftr" sz="quarter" idx="11"/>
          </p:nvPr>
        </p:nvSpPr>
        <p:spPr/>
        <p:txBody>
          <a:bodyPr/>
          <a:lstStyle/>
          <a:p>
            <a:endParaRPr lang="zh-CN"/>
          </a:p>
        </p:txBody>
      </p:sp>
      <p:sp>
        <p:nvSpPr>
          <p:cNvPr id="6" name="Shape 5"/>
          <p:cNvSpPr>
            <a:spLocks noGrp="1"/>
          </p:cNvSpPr>
          <p:nvPr>
            <p:ph type="sldNum" sz="quarter" idx="12"/>
          </p:nvPr>
        </p:nvSpPr>
        <p:spPr/>
        <p:txBody>
          <a:bodyPr/>
          <a:lstStyle>
            <a:lvl1pPr latinLnBrk="0">
              <a:defRPr lang="zh-CN">
                <a:solidFill>
                  <a:srgbClr val="FFFFFF"/>
                </a:solidFill>
              </a:defRPr>
            </a:lvl1pPr>
          </a:lstStyle>
          <a:p>
            <a:fld id="{1AD93096-5B34-4342-9326-69289CEAE4C2}" type="slidenum">
              <a:pPr/>
              <a:t>‹#›</a:t>
            </a:fld>
            <a:endParaRPr lang="zh-CN">
              <a:solidFill>
                <a:srgbClr val="FFFFFF"/>
              </a:solidFill>
            </a:endParaRPr>
          </a:p>
        </p:txBody>
      </p:sp>
      <p:sp>
        <p:nvSpPr>
          <p:cNvPr id="8" name="Shape 7"/>
          <p:cNvSpPr>
            <a:spLocks noGrp="1"/>
          </p:cNvSpPr>
          <p:nvPr>
            <p:ph sz="quarter" idx="1"/>
          </p:nvPr>
        </p:nvSpPr>
        <p:spPr>
          <a:xfrm>
            <a:off x="612648" y="1600200"/>
            <a:ext cx="8153400" cy="4495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Shape 2"/>
          <p:cNvSpPr>
            <a:spLocks noGrp="1"/>
          </p:cNvSpPr>
          <p:nvPr>
            <p:ph type="body" idx="1"/>
          </p:nvPr>
        </p:nvSpPr>
        <p:spPr>
          <a:xfrm>
            <a:off x="1371600" y="2743200"/>
            <a:ext cx="7123113" cy="1673225"/>
          </a:xfrm>
        </p:spPr>
        <p:txBody>
          <a:bodyPr anchor="t"/>
          <a:lstStyle>
            <a:lvl1pPr latinLnBrk="0">
              <a:buNone/>
              <a:defRPr lang="zh-CN" sz="2800">
                <a:solidFill>
                  <a:schemeClr val="tx2"/>
                </a:solidFill>
              </a:defRPr>
            </a:lvl1pPr>
            <a:lvl2pPr>
              <a:buNone/>
              <a:defRPr lang="zh-CN" sz="1800">
                <a:solidFill>
                  <a:schemeClr val="tx1">
                    <a:tint val="75000"/>
                  </a:schemeClr>
                </a:solidFill>
              </a:defRPr>
            </a:lvl2pPr>
            <a:lvl3pPr>
              <a:buNone/>
              <a:defRPr lang="zh-CN" sz="1600">
                <a:solidFill>
                  <a:schemeClr val="tx1">
                    <a:tint val="75000"/>
                  </a:schemeClr>
                </a:solidFill>
              </a:defRPr>
            </a:lvl3pPr>
            <a:lvl4pPr>
              <a:buNone/>
              <a:defRPr lang="zh-CN" sz="1400">
                <a:solidFill>
                  <a:schemeClr val="tx1">
                    <a:tint val="75000"/>
                  </a:schemeClr>
                </a:solidFill>
              </a:defRPr>
            </a:lvl4pPr>
            <a:lvl5pPr>
              <a:buNone/>
              <a:defRPr lang="zh-CN" sz="1400">
                <a:solidFill>
                  <a:schemeClr val="tx1">
                    <a:tint val="75000"/>
                  </a:schemeClr>
                </a:solidFill>
              </a:defRPr>
            </a:lvl5pPr>
          </a:lstStyle>
          <a:p>
            <a:pPr lvl="0"/>
            <a:r>
              <a:rPr lang="zh-CN" altLang="en-US"/>
              <a:t>编辑母版文本样式</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2" name="Shape 1"/>
          <p:cNvSpPr>
            <a:spLocks noGrp="1"/>
          </p:cNvSpPr>
          <p:nvPr>
            <p:ph type="title"/>
          </p:nvPr>
        </p:nvSpPr>
        <p:spPr>
          <a:xfrm>
            <a:off x="1371600" y="1600200"/>
            <a:ext cx="7620000" cy="990600"/>
          </a:xfrm>
        </p:spPr>
        <p:txBody>
          <a:bodyPr/>
          <a:lstStyle>
            <a:lvl1pPr algn="l" latinLnBrk="0">
              <a:buNone/>
              <a:defRPr lang="zh-CN" sz="4400" b="0" cap="none">
                <a:solidFill>
                  <a:srgbClr val="FFFFFF"/>
                </a:solidFill>
              </a:defRPr>
            </a:lvl1pPr>
          </a:lstStyle>
          <a:p>
            <a:r>
              <a:rPr lang="zh-CN" altLang="en-US"/>
              <a:t>单击此处编辑母版标题样式</a:t>
            </a:r>
            <a:endParaRPr lang="zh-CN"/>
          </a:p>
        </p:txBody>
      </p:sp>
      <p:sp>
        <p:nvSpPr>
          <p:cNvPr id="12" name="Shape 11"/>
          <p:cNvSpPr>
            <a:spLocks noGrp="1"/>
          </p:cNvSpPr>
          <p:nvPr>
            <p:ph type="dt" sz="half" idx="10"/>
          </p:nvPr>
        </p:nvSpPr>
        <p:spPr/>
        <p:txBody>
          <a:bodyPr/>
          <a:lstStyle/>
          <a:p>
            <a:fld id="{B6DED3D3-6235-4F4C-B439-DF277FB555A7}" type="datetime8">
              <a:pPr/>
              <a:t>2016年12月11日3时0分</a:t>
            </a:fld>
            <a:endParaRPr lang="zh-CN"/>
          </a:p>
        </p:txBody>
      </p:sp>
      <p:sp>
        <p:nvSpPr>
          <p:cNvPr id="13" name="Shape 12"/>
          <p:cNvSpPr>
            <a:spLocks noGrp="1"/>
          </p:cNvSpPr>
          <p:nvPr>
            <p:ph type="sldNum" sz="quarter" idx="11"/>
          </p:nvPr>
        </p:nvSpPr>
        <p:spPr>
          <a:xfrm>
            <a:off x="0" y="1752600"/>
            <a:ext cx="1295400" cy="701676"/>
          </a:xfrm>
        </p:spPr>
        <p:txBody>
          <a:bodyPr>
            <a:noAutofit/>
          </a:bodyPr>
          <a:lstStyle>
            <a:lvl1pPr latinLnBrk="0">
              <a:defRPr lang="zh-CN" sz="2400">
                <a:solidFill>
                  <a:srgbClr val="FFFFFF"/>
                </a:solidFill>
              </a:defRPr>
            </a:lvl1pPr>
          </a:lstStyle>
          <a:p>
            <a:pPr algn="ctr"/>
            <a:fld id="{1AD93096-5B34-4342-9326-69289CEAE4C2}" type="slidenum">
              <a:pPr algn="ctr"/>
              <a:t>‹#›</a:t>
            </a:fld>
            <a:endParaRPr lang="zh-CN" sz="2400">
              <a:solidFill>
                <a:srgbClr val="FFFFFF"/>
              </a:solidFill>
            </a:endParaRPr>
          </a:p>
        </p:txBody>
      </p:sp>
      <p:sp>
        <p:nvSpPr>
          <p:cNvPr id="14" name="Shape 13"/>
          <p:cNvSpPr>
            <a:spLocks noGrp="1"/>
          </p:cNvSpPr>
          <p:nvPr>
            <p:ph type="ftr" sz="quarter" idx="12"/>
          </p:nvPr>
        </p:nvSpPr>
        <p:spPr/>
        <p:txBody>
          <a:bodyPr/>
          <a:lstStyle/>
          <a:p>
            <a:endParaRPr lang="zh-C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zh-CN" altLang="en-US"/>
              <a:t>单击此处编辑母版标题样式</a:t>
            </a:r>
            <a:endParaRPr lang="zh-CN"/>
          </a:p>
        </p:txBody>
      </p:sp>
      <p:sp>
        <p:nvSpPr>
          <p:cNvPr id="9" name="Shape 8"/>
          <p:cNvSpPr>
            <a:spLocks noGrp="1"/>
          </p:cNvSpPr>
          <p:nvPr>
            <p:ph sz="quarter" idx="1"/>
          </p:nvPr>
        </p:nvSpPr>
        <p:spPr>
          <a:xfrm>
            <a:off x="609600" y="1589567"/>
            <a:ext cx="3886200" cy="4572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11" name="Shape 10"/>
          <p:cNvSpPr>
            <a:spLocks noGrp="1"/>
          </p:cNvSpPr>
          <p:nvPr>
            <p:ph sz="quarter" idx="2"/>
          </p:nvPr>
        </p:nvSpPr>
        <p:spPr>
          <a:xfrm>
            <a:off x="4844901" y="1589567"/>
            <a:ext cx="3886200" cy="4572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8" name="Shape 7"/>
          <p:cNvSpPr>
            <a:spLocks noGrp="1"/>
          </p:cNvSpPr>
          <p:nvPr>
            <p:ph type="dt" sz="half" idx="15"/>
          </p:nvPr>
        </p:nvSpPr>
        <p:spPr/>
        <p:txBody>
          <a:bodyPr rtlCol="0"/>
          <a:lstStyle/>
          <a:p>
            <a:fld id="{3B5F1E3E-4B2F-4895-B65E-28B2E64F39F6}" type="datetime8">
              <a:pPr/>
              <a:t>2016年12月11日3时0分</a:t>
            </a:fld>
            <a:endParaRPr lang="zh-CN"/>
          </a:p>
        </p:txBody>
      </p:sp>
      <p:sp>
        <p:nvSpPr>
          <p:cNvPr id="10" name="Shape 9"/>
          <p:cNvSpPr>
            <a:spLocks noGrp="1"/>
          </p:cNvSpPr>
          <p:nvPr>
            <p:ph type="sldNum" sz="quarter" idx="16"/>
          </p:nvPr>
        </p:nvSpPr>
        <p:spPr/>
        <p:txBody>
          <a:bodyPr rtlCol="0"/>
          <a:lstStyle/>
          <a:p>
            <a:pPr algn="ctr"/>
            <a:fld id="{1AD93096-5B34-4342-9326-69289CEAE4C2}" type="slidenum">
              <a:pPr algn="ctr"/>
              <a:t>‹#›</a:t>
            </a:fld>
            <a:endParaRPr lang="zh-CN"/>
          </a:p>
        </p:txBody>
      </p:sp>
      <p:sp>
        <p:nvSpPr>
          <p:cNvPr id="12" name="Shape 11"/>
          <p:cNvSpPr>
            <a:spLocks noGrp="1"/>
          </p:cNvSpPr>
          <p:nvPr>
            <p:ph type="ftr" sz="quarter" idx="17"/>
          </p:nvPr>
        </p:nvSpPr>
        <p:spPr/>
        <p:txBody>
          <a:bodyPr rtlCol="0"/>
          <a:lstStyle/>
          <a:p>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关系">
    <p:spTree>
      <p:nvGrpSpPr>
        <p:cNvPr id="1" name=""/>
        <p:cNvGrpSpPr/>
        <p:nvPr/>
      </p:nvGrpSpPr>
      <p:grpSpPr>
        <a:xfrm>
          <a:off x="0" y="0"/>
          <a:ext cx="0" cy="0"/>
          <a:chOff x="0" y="0"/>
          <a:chExt cx="0" cy="0"/>
        </a:xfrm>
      </p:grpSpPr>
      <p:sp>
        <p:nvSpPr>
          <p:cNvPr id="2" name="Shape 1"/>
          <p:cNvSpPr>
            <a:spLocks noGrp="1"/>
          </p:cNvSpPr>
          <p:nvPr>
            <p:ph type="title"/>
          </p:nvPr>
        </p:nvSpPr>
        <p:spPr>
          <a:xfrm>
            <a:off x="533400" y="273050"/>
            <a:ext cx="8153400" cy="869950"/>
          </a:xfrm>
        </p:spPr>
        <p:txBody>
          <a:bodyPr anchor="ctr"/>
          <a:lstStyle>
            <a:lvl1pPr latinLnBrk="0">
              <a:defRPr lang="zh-CN"/>
            </a:lvl1pPr>
          </a:lstStyle>
          <a:p>
            <a:r>
              <a:rPr lang="zh-CN" altLang="en-US"/>
              <a:t>单击此处编辑母版标题样式</a:t>
            </a:r>
            <a:endParaRPr lang="zh-CN"/>
          </a:p>
        </p:txBody>
      </p:sp>
      <p:sp>
        <p:nvSpPr>
          <p:cNvPr id="11" name="Shape 10"/>
          <p:cNvSpPr>
            <a:spLocks noGrp="1"/>
          </p:cNvSpPr>
          <p:nvPr>
            <p:ph sz="quarter" idx="2"/>
          </p:nvPr>
        </p:nvSpPr>
        <p:spPr>
          <a:xfrm>
            <a:off x="609600" y="2438400"/>
            <a:ext cx="3886200" cy="3581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13" name="Shape 12"/>
          <p:cNvSpPr>
            <a:spLocks noGrp="1"/>
          </p:cNvSpPr>
          <p:nvPr>
            <p:ph sz="quarter" idx="4"/>
          </p:nvPr>
        </p:nvSpPr>
        <p:spPr>
          <a:xfrm>
            <a:off x="4800600" y="2438400"/>
            <a:ext cx="3886200" cy="3581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10" name="Shape 9"/>
          <p:cNvSpPr>
            <a:spLocks noGrp="1"/>
          </p:cNvSpPr>
          <p:nvPr>
            <p:ph type="dt" sz="half" idx="15"/>
          </p:nvPr>
        </p:nvSpPr>
        <p:spPr/>
        <p:txBody>
          <a:bodyPr rtlCol="0"/>
          <a:lstStyle/>
          <a:p>
            <a:fld id="{63085435-8225-4333-BFFA-0096413F0D76}" type="datetime8">
              <a:pPr/>
              <a:t>2016年12月11日3时0分</a:t>
            </a:fld>
            <a:endParaRPr lang="zh-CN"/>
          </a:p>
        </p:txBody>
      </p:sp>
      <p:sp>
        <p:nvSpPr>
          <p:cNvPr id="12" name="Shape 11"/>
          <p:cNvSpPr>
            <a:spLocks noGrp="1"/>
          </p:cNvSpPr>
          <p:nvPr>
            <p:ph type="sldNum" sz="quarter" idx="16"/>
          </p:nvPr>
        </p:nvSpPr>
        <p:spPr/>
        <p:txBody>
          <a:bodyPr rtlCol="0"/>
          <a:lstStyle/>
          <a:p>
            <a:pPr algn="ctr"/>
            <a:fld id="{1AD93096-5B34-4342-9326-69289CEAE4C2}" type="slidenum">
              <a:pPr algn="ctr"/>
              <a:t>‹#›</a:t>
            </a:fld>
            <a:endParaRPr lang="zh-CN"/>
          </a:p>
        </p:txBody>
      </p:sp>
      <p:sp>
        <p:nvSpPr>
          <p:cNvPr id="14" name="Shape 13"/>
          <p:cNvSpPr>
            <a:spLocks noGrp="1"/>
          </p:cNvSpPr>
          <p:nvPr>
            <p:ph type="ftr" sz="quarter" idx="17"/>
          </p:nvPr>
        </p:nvSpPr>
        <p:spPr/>
        <p:txBody>
          <a:bodyPr rtlCol="0"/>
          <a:lstStyle/>
          <a:p>
            <a:endParaRPr lang="zh-CN"/>
          </a:p>
        </p:txBody>
      </p:sp>
      <p:sp>
        <p:nvSpPr>
          <p:cNvPr id="16" name="Shape 15"/>
          <p:cNvSpPr>
            <a:spLocks noGrp="1"/>
          </p:cNvSpPr>
          <p:nvPr>
            <p:ph type="body" sz="quarter" idx="1"/>
          </p:nvPr>
        </p:nvSpPr>
        <p:spPr>
          <a:xfrm>
            <a:off x="609600" y="1752600"/>
            <a:ext cx="3886200" cy="640080"/>
          </a:xfrm>
          <a:solidFill>
            <a:schemeClr val="accent2"/>
          </a:solidFill>
        </p:spPr>
        <p:txBody>
          <a:bodyPr rtlCol="0" anchor="ctr"/>
          <a:lstStyle>
            <a:lvl1pPr marL="0" indent="0" latinLnBrk="0">
              <a:buFontTx/>
              <a:buNone/>
              <a:defRPr lang="zh-CN" sz="2000" b="1">
                <a:solidFill>
                  <a:srgbClr val="FFFFFF"/>
                </a:solidFill>
              </a:defRPr>
            </a:lvl1pPr>
          </a:lstStyle>
          <a:p>
            <a:pPr lvl="0"/>
            <a:r>
              <a:rPr lang="zh-CN" altLang="en-US"/>
              <a:t>编辑母版文本样式</a:t>
            </a:r>
          </a:p>
        </p:txBody>
      </p:sp>
      <p:sp>
        <p:nvSpPr>
          <p:cNvPr id="15" name="Shape 14"/>
          <p:cNvSpPr>
            <a:spLocks noGrp="1"/>
          </p:cNvSpPr>
          <p:nvPr>
            <p:ph type="body" sz="quarter" idx="3"/>
          </p:nvPr>
        </p:nvSpPr>
        <p:spPr>
          <a:xfrm>
            <a:off x="4800600" y="1752600"/>
            <a:ext cx="3886200" cy="640080"/>
          </a:xfrm>
          <a:solidFill>
            <a:schemeClr val="accent4"/>
          </a:solidFill>
        </p:spPr>
        <p:txBody>
          <a:bodyPr rtlCol="0" anchor="ctr"/>
          <a:lstStyle>
            <a:lvl1pPr marL="0" indent="0" latinLnBrk="0">
              <a:buFontTx/>
              <a:buNone/>
              <a:defRPr lang="zh-CN" sz="2000" b="1">
                <a:solidFill>
                  <a:srgbClr val="FFFFFF"/>
                </a:solidFill>
              </a:defRPr>
            </a:lvl1pPr>
          </a:lstStyle>
          <a:p>
            <a:pPr lvl="0"/>
            <a:r>
              <a:rPr lang="zh-CN" altLang="en-US"/>
              <a:t>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zh-CN" altLang="en-US"/>
              <a:t>单击此处编辑母版标题样式</a:t>
            </a:r>
            <a:endParaRPr lang="zh-CN"/>
          </a:p>
        </p:txBody>
      </p:sp>
      <p:sp>
        <p:nvSpPr>
          <p:cNvPr id="3" name="Shape 2"/>
          <p:cNvSpPr>
            <a:spLocks noGrp="1"/>
          </p:cNvSpPr>
          <p:nvPr>
            <p:ph type="dt" sz="half" idx="10"/>
          </p:nvPr>
        </p:nvSpPr>
        <p:spPr/>
        <p:txBody>
          <a:bodyPr/>
          <a:lstStyle/>
          <a:p>
            <a:fld id="{0783C494-2A87-468C-A21B-CB14FB9ABB00}" type="datetime8">
              <a:pPr/>
              <a:t>2016年12月11日3时0分</a:t>
            </a:fld>
            <a:endParaRPr lang="zh-CN"/>
          </a:p>
        </p:txBody>
      </p:sp>
      <p:sp>
        <p:nvSpPr>
          <p:cNvPr id="4" name="Shape 3"/>
          <p:cNvSpPr>
            <a:spLocks noGrp="1"/>
          </p:cNvSpPr>
          <p:nvPr>
            <p:ph type="ftr" sz="quarter" idx="11"/>
          </p:nvPr>
        </p:nvSpPr>
        <p:spPr/>
        <p:txBody>
          <a:bodyPr/>
          <a:lstStyle/>
          <a:p>
            <a:endParaRPr lang="zh-CN"/>
          </a:p>
        </p:txBody>
      </p:sp>
      <p:sp>
        <p:nvSpPr>
          <p:cNvPr id="5" name="Shape 4"/>
          <p:cNvSpPr>
            <a:spLocks noGrp="1"/>
          </p:cNvSpPr>
          <p:nvPr>
            <p:ph type="sldNum" sz="quarter" idx="12"/>
          </p:nvPr>
        </p:nvSpPr>
        <p:spPr/>
        <p:txBody>
          <a:bodyPr/>
          <a:lstStyle>
            <a:lvl1pPr latinLnBrk="0">
              <a:defRPr lang="zh-CN">
                <a:solidFill>
                  <a:srgbClr val="FFFFFF"/>
                </a:solidFill>
              </a:defRPr>
            </a:lvl1pPr>
          </a:lstStyle>
          <a:p>
            <a:fld id="{1AD93096-5B34-4342-9326-69289CEAE4C2}" type="slidenum">
              <a:pPr/>
              <a:t>‹#›</a:t>
            </a:fld>
            <a:endParaRPr lang="zh-CN">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Shape 1"/>
          <p:cNvSpPr>
            <a:spLocks noGrp="1"/>
          </p:cNvSpPr>
          <p:nvPr>
            <p:ph type="dt" sz="half" idx="10"/>
          </p:nvPr>
        </p:nvSpPr>
        <p:spPr/>
        <p:txBody>
          <a:bodyPr/>
          <a:lstStyle/>
          <a:p>
            <a:fld id="{9A180FA0-5B31-4864-A2BB-719EA5A679C6}" type="datetime8">
              <a:pPr/>
              <a:t>2016年12月11日3时0分</a:t>
            </a:fld>
            <a:endParaRPr lang="zh-CN"/>
          </a:p>
        </p:txBody>
      </p:sp>
      <p:sp>
        <p:nvSpPr>
          <p:cNvPr id="3" name="Shape 2"/>
          <p:cNvSpPr>
            <a:spLocks noGrp="1"/>
          </p:cNvSpPr>
          <p:nvPr>
            <p:ph type="ftr" sz="quarter" idx="11"/>
          </p:nvPr>
        </p:nvSpPr>
        <p:spPr/>
        <p:txBody>
          <a:bodyPr/>
          <a:lstStyle/>
          <a:p>
            <a:endParaRPr lang="zh-CN"/>
          </a:p>
        </p:txBody>
      </p:sp>
      <p:sp>
        <p:nvSpPr>
          <p:cNvPr id="4" name="Shape 3"/>
          <p:cNvSpPr>
            <a:spLocks noGrp="1"/>
          </p:cNvSpPr>
          <p:nvPr>
            <p:ph type="sldNum" sz="quarter" idx="12"/>
          </p:nvPr>
        </p:nvSpPr>
        <p:spPr>
          <a:xfrm>
            <a:off x="0" y="6248400"/>
            <a:ext cx="533400" cy="381000"/>
          </a:xfrm>
        </p:spPr>
        <p:txBody>
          <a:bodyPr/>
          <a:lstStyle>
            <a:lvl1pPr latinLnBrk="0">
              <a:defRPr lang="zh-CN">
                <a:solidFill>
                  <a:schemeClr val="tx2"/>
                </a:solidFill>
              </a:defRPr>
            </a:lvl1pPr>
          </a:lstStyle>
          <a:p>
            <a:fld id="{1AD93096-5B34-4342-9326-69289CEAE4C2}" type="slidenum">
              <a:pPr/>
              <a:t>‹#›</a:t>
            </a:fld>
            <a:endParaRPr lang="zh-CN">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Shape 1"/>
          <p:cNvSpPr>
            <a:spLocks noGrp="1"/>
          </p:cNvSpPr>
          <p:nvPr>
            <p:ph type="title"/>
          </p:nvPr>
        </p:nvSpPr>
        <p:spPr>
          <a:xfrm>
            <a:off x="609600" y="273050"/>
            <a:ext cx="8077200" cy="869950"/>
          </a:xfrm>
        </p:spPr>
        <p:txBody>
          <a:bodyPr anchor="ctr"/>
          <a:lstStyle>
            <a:lvl1pPr algn="l" latinLnBrk="0">
              <a:buNone/>
              <a:defRPr lang="zh-CN" sz="4400" b="0"/>
            </a:lvl1pPr>
          </a:lstStyle>
          <a:p>
            <a:r>
              <a:rPr lang="zh-CN" altLang="en-US"/>
              <a:t>单击此处编辑母版标题样式</a:t>
            </a:r>
            <a:endParaRPr lang="zh-CN"/>
          </a:p>
        </p:txBody>
      </p:sp>
      <p:sp>
        <p:nvSpPr>
          <p:cNvPr id="5" name="Shape 4"/>
          <p:cNvSpPr>
            <a:spLocks noGrp="1"/>
          </p:cNvSpPr>
          <p:nvPr>
            <p:ph type="dt" sz="half" idx="10"/>
          </p:nvPr>
        </p:nvSpPr>
        <p:spPr/>
        <p:txBody>
          <a:bodyPr/>
          <a:lstStyle/>
          <a:p>
            <a:fld id="{4BECC0C8-36B8-442A-833D-B6AACE86BB77}" type="datetime8">
              <a:pPr/>
              <a:t>2016年12月11日3时0分</a:t>
            </a:fld>
            <a:endParaRPr lang="zh-CN"/>
          </a:p>
        </p:txBody>
      </p:sp>
      <p:sp>
        <p:nvSpPr>
          <p:cNvPr id="6" name="Shape 5"/>
          <p:cNvSpPr>
            <a:spLocks noGrp="1"/>
          </p:cNvSpPr>
          <p:nvPr>
            <p:ph type="ftr" sz="quarter" idx="11"/>
          </p:nvPr>
        </p:nvSpPr>
        <p:spPr/>
        <p:txBody>
          <a:bodyPr/>
          <a:lstStyle/>
          <a:p>
            <a:endParaRPr lang="zh-CN"/>
          </a:p>
        </p:txBody>
      </p:sp>
      <p:sp>
        <p:nvSpPr>
          <p:cNvPr id="7" name="Shape 6"/>
          <p:cNvSpPr>
            <a:spLocks noGrp="1"/>
          </p:cNvSpPr>
          <p:nvPr>
            <p:ph type="sldNum" sz="quarter" idx="12"/>
          </p:nvPr>
        </p:nvSpPr>
        <p:spPr/>
        <p:txBody>
          <a:bodyPr/>
          <a:lstStyle>
            <a:lvl1pPr latinLnBrk="0">
              <a:defRPr lang="zh-CN">
                <a:solidFill>
                  <a:srgbClr val="FFFFFF"/>
                </a:solidFill>
              </a:defRPr>
            </a:lvl1pPr>
          </a:lstStyle>
          <a:p>
            <a:fld id="{1AD93096-5B34-4342-9326-69289CEAE4C2}" type="slidenum">
              <a:pPr/>
              <a:t>‹#›</a:t>
            </a:fld>
            <a:endParaRPr lang="zh-CN">
              <a:solidFill>
                <a:srgbClr val="FFFFFF"/>
              </a:solidFill>
            </a:endParaRPr>
          </a:p>
        </p:txBody>
      </p:sp>
      <p:sp>
        <p:nvSpPr>
          <p:cNvPr id="3" name="Shape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latinLnBrk="0">
              <a:spcAft>
                <a:spcPts val="1000"/>
              </a:spcAft>
              <a:buNone/>
              <a:defRPr lang="zh-CN" sz="1800"/>
            </a:lvl1pPr>
            <a:lvl2pPr>
              <a:buNone/>
              <a:defRPr lang="zh-CN" sz="1200"/>
            </a:lvl2pPr>
            <a:lvl3pPr>
              <a:buNone/>
              <a:defRPr lang="zh-CN" sz="1000"/>
            </a:lvl3pPr>
            <a:lvl4pPr>
              <a:buNone/>
              <a:defRPr lang="zh-CN" sz="900"/>
            </a:lvl4pPr>
            <a:lvl5pPr>
              <a:buNone/>
              <a:defRPr lang="zh-CN" sz="900"/>
            </a:lvl5pPr>
          </a:lstStyle>
          <a:p>
            <a:pPr lvl="0"/>
            <a:r>
              <a:rPr lang="zh-CN" altLang="en-US"/>
              <a:t>编辑母版文本样式</a:t>
            </a:r>
          </a:p>
        </p:txBody>
      </p:sp>
      <p:sp>
        <p:nvSpPr>
          <p:cNvPr id="9" name="Shape 8"/>
          <p:cNvSpPr>
            <a:spLocks noGrp="1"/>
          </p:cNvSpPr>
          <p:nvPr>
            <p:ph sz="quarter" idx="1"/>
          </p:nvPr>
        </p:nvSpPr>
        <p:spPr>
          <a:xfrm>
            <a:off x="2362200" y="1752600"/>
            <a:ext cx="6400800" cy="44196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Shape 3"/>
          <p:cNvSpPr>
            <a:spLocks noGrp="1"/>
          </p:cNvSpPr>
          <p:nvPr>
            <p:ph type="body" sz="half" idx="2"/>
          </p:nvPr>
        </p:nvSpPr>
        <p:spPr>
          <a:xfrm>
            <a:off x="1600200" y="5486400"/>
            <a:ext cx="7315200" cy="685800"/>
          </a:xfrm>
        </p:spPr>
        <p:txBody>
          <a:bodyPr/>
          <a:lstStyle>
            <a:lvl1pPr marL="0" indent="0" latinLnBrk="0">
              <a:buFontTx/>
              <a:buNone/>
              <a:defRPr lang="zh-CN" sz="1700"/>
            </a:lvl1pPr>
            <a:lvl2pPr>
              <a:buFontTx/>
              <a:buNone/>
              <a:defRPr lang="zh-CN" sz="1200"/>
            </a:lvl2pPr>
            <a:lvl3pPr>
              <a:buFontTx/>
              <a:buNone/>
              <a:defRPr lang="zh-CN" sz="1000"/>
            </a:lvl3pPr>
            <a:lvl4pPr>
              <a:buFontTx/>
              <a:buNone/>
              <a:defRPr lang="zh-CN" sz="900"/>
            </a:lvl4pPr>
            <a:lvl5pPr>
              <a:buFontTx/>
              <a:buNone/>
              <a:defRPr lang="zh-CN" sz="900"/>
            </a:lvl5pPr>
          </a:lstStyle>
          <a:p>
            <a:pPr lvl="0"/>
            <a:r>
              <a:rPr lang="zh-CN" altLang="en-US"/>
              <a:t>编辑母版文本样式</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2" name="Shape 1"/>
          <p:cNvSpPr>
            <a:spLocks noGrp="1"/>
          </p:cNvSpPr>
          <p:nvPr>
            <p:ph type="title"/>
          </p:nvPr>
        </p:nvSpPr>
        <p:spPr>
          <a:xfrm>
            <a:off x="1600200" y="4648200"/>
            <a:ext cx="7315200" cy="685800"/>
          </a:xfrm>
        </p:spPr>
        <p:txBody>
          <a:bodyPr anchor="ctr"/>
          <a:lstStyle>
            <a:lvl1pPr algn="l" latinLnBrk="0">
              <a:buNone/>
              <a:defRPr lang="zh-CN" sz="2800" b="0">
                <a:solidFill>
                  <a:srgbClr val="FFFFFF"/>
                </a:solidFill>
              </a:defRPr>
            </a:lvl1pPr>
          </a:lstStyle>
          <a:p>
            <a:r>
              <a:rPr lang="zh-CN" altLang="en-US"/>
              <a:t>单击此处编辑母版标题样式</a:t>
            </a:r>
            <a:endParaRPr lang="zh-CN"/>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12" name="Shape 11"/>
          <p:cNvSpPr>
            <a:spLocks noGrp="1"/>
          </p:cNvSpPr>
          <p:nvPr>
            <p:ph type="dt" sz="half" idx="10"/>
          </p:nvPr>
        </p:nvSpPr>
        <p:spPr>
          <a:xfrm>
            <a:off x="6248400" y="6248400"/>
            <a:ext cx="2667000" cy="365125"/>
          </a:xfrm>
        </p:spPr>
        <p:txBody>
          <a:bodyPr rtlCol="0"/>
          <a:lstStyle/>
          <a:p>
            <a:fld id="{51E20EC5-AC53-4169-941E-EDF10CD23748}" type="datetime8">
              <a:pPr/>
              <a:t>2016年12月11日3时0分</a:t>
            </a:fld>
            <a:endParaRPr lang="zh-CN"/>
          </a:p>
        </p:txBody>
      </p:sp>
      <p:sp>
        <p:nvSpPr>
          <p:cNvPr id="13" name="Shape 12"/>
          <p:cNvSpPr>
            <a:spLocks noGrp="1"/>
          </p:cNvSpPr>
          <p:nvPr>
            <p:ph type="sldNum" sz="quarter" idx="11"/>
          </p:nvPr>
        </p:nvSpPr>
        <p:spPr>
          <a:xfrm>
            <a:off x="0" y="4667249"/>
            <a:ext cx="1447800" cy="663578"/>
          </a:xfrm>
        </p:spPr>
        <p:txBody>
          <a:bodyPr rtlCol="0"/>
          <a:lstStyle>
            <a:lvl1pPr latinLnBrk="0">
              <a:defRPr lang="zh-CN" sz="2800"/>
            </a:lvl1pPr>
          </a:lstStyle>
          <a:p>
            <a:pPr algn="ctr"/>
            <a:fld id="{1AD93096-5B34-4342-9326-69289CEAE4C2}" type="slidenum">
              <a:pPr algn="ctr"/>
              <a:t>‹#›</a:t>
            </a:fld>
            <a:endParaRPr lang="zh-CN" sz="2800"/>
          </a:p>
        </p:txBody>
      </p:sp>
      <p:sp>
        <p:nvSpPr>
          <p:cNvPr id="14" name="Shape 13"/>
          <p:cNvSpPr>
            <a:spLocks noGrp="1"/>
          </p:cNvSpPr>
          <p:nvPr>
            <p:ph type="ftr" sz="quarter" idx="12"/>
          </p:nvPr>
        </p:nvSpPr>
        <p:spPr>
          <a:xfrm>
            <a:off x="1600200" y="6248206"/>
            <a:ext cx="4572000" cy="365125"/>
          </a:xfrm>
        </p:spPr>
        <p:txBody>
          <a:bodyPr rtlCol="0"/>
          <a:lstStyle/>
          <a:p>
            <a:endParaRPr lang="zh-CN"/>
          </a:p>
        </p:txBody>
      </p:sp>
      <p:sp>
        <p:nvSpPr>
          <p:cNvPr id="3" name="Shape 2"/>
          <p:cNvSpPr>
            <a:spLocks noGrp="1"/>
          </p:cNvSpPr>
          <p:nvPr>
            <p:ph type="pic" idx="1"/>
          </p:nvPr>
        </p:nvSpPr>
        <p:spPr>
          <a:xfrm>
            <a:off x="1560576" y="0"/>
            <a:ext cx="7583424" cy="4568952"/>
          </a:xfrm>
          <a:solidFill>
            <a:schemeClr val="accent1">
              <a:tint val="40000"/>
            </a:schemeClr>
          </a:solidFill>
          <a:ln>
            <a:noFill/>
          </a:ln>
        </p:spPr>
        <p:txBody>
          <a:bodyPr/>
          <a:lstStyle>
            <a:lvl1pPr marL="0" indent="0" latinLnBrk="0">
              <a:buNone/>
              <a:defRPr lang="zh-CN" sz="3200"/>
            </a:lvl1pPr>
          </a:lstStyle>
          <a:p>
            <a:r>
              <a:rPr lang="zh-CN" altLang="en-US"/>
              <a:t>单击图标添加图片</a:t>
            </a:r>
            <a:endParaRPr lang="zh-C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Rectangle 21"/>
          <p:cNvSpPr>
            <a:spLocks noGrp="1"/>
          </p:cNvSpPr>
          <p:nvPr>
            <p:ph type="title"/>
          </p:nvPr>
        </p:nvSpPr>
        <p:spPr>
          <a:xfrm>
            <a:off x="609600" y="228600"/>
            <a:ext cx="8153400" cy="990600"/>
          </a:xfrm>
          <a:prstGeom prst="rect">
            <a:avLst/>
          </a:prstGeom>
        </p:spPr>
        <p:txBody>
          <a:bodyPr vert="horz" anchor="ctr">
            <a:normAutofit/>
          </a:bodyPr>
          <a:lstStyle/>
          <a:p>
            <a:r>
              <a:rPr lang="zh-CN"/>
              <a:t>单击此处编辑母版标题样式</a:t>
            </a:r>
          </a:p>
        </p:txBody>
      </p:sp>
      <p:sp>
        <p:nvSpPr>
          <p:cNvPr id="13" name="Rectangle 12"/>
          <p:cNvSpPr>
            <a:spLocks noGrp="1"/>
          </p:cNvSpPr>
          <p:nvPr>
            <p:ph type="body" idx="1"/>
          </p:nvPr>
        </p:nvSpPr>
        <p:spPr>
          <a:xfrm>
            <a:off x="612648" y="1600200"/>
            <a:ext cx="8153400" cy="4526280"/>
          </a:xfrm>
          <a:prstGeom prst="rect">
            <a:avLst/>
          </a:prstGeom>
        </p:spPr>
        <p:txBody>
          <a:bodyPr vert="horz">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a:p>
            <a:pPr lvl="5"/>
            <a:r>
              <a:rPr lang="zh-CN"/>
              <a:t>第六级</a:t>
            </a:r>
          </a:p>
          <a:p>
            <a:pPr lvl="6"/>
            <a:r>
              <a:rPr lang="zh-CN"/>
              <a:t>第七级</a:t>
            </a:r>
          </a:p>
          <a:p>
            <a:pPr lvl="7"/>
            <a:r>
              <a:rPr lang="zh-CN"/>
              <a:t>第八级</a:t>
            </a:r>
          </a:p>
          <a:p>
            <a:pPr lvl="8"/>
            <a:r>
              <a:rPr lang="zh-CN"/>
              <a:t>第九级</a:t>
            </a:r>
          </a:p>
        </p:txBody>
      </p:sp>
      <p:sp>
        <p:nvSpPr>
          <p:cNvPr id="14" name="Rectangle 13"/>
          <p:cNvSpPr>
            <a:spLocks noGrp="1"/>
          </p:cNvSpPr>
          <p:nvPr>
            <p:ph type="dt" sz="half" idx="2"/>
          </p:nvPr>
        </p:nvSpPr>
        <p:spPr>
          <a:xfrm>
            <a:off x="6096000" y="6248400"/>
            <a:ext cx="2667000" cy="365125"/>
          </a:xfrm>
          <a:prstGeom prst="rect">
            <a:avLst/>
          </a:prstGeom>
        </p:spPr>
        <p:txBody>
          <a:bodyPr vert="horz" anchor="ctr" anchorCtr="0"/>
          <a:lstStyle>
            <a:lvl1pPr algn="l" latinLnBrk="0">
              <a:defRPr lang="zh-CN" sz="1400">
                <a:solidFill>
                  <a:schemeClr val="tx2"/>
                </a:solidFill>
              </a:defRPr>
            </a:lvl1pPr>
          </a:lstStyle>
          <a:p>
            <a:fld id="{8D3816DF-213E-421B-92D3-C068DBB023D6}" type="datetime8">
              <a:rPr lang="zh-CN" altLang="en-US">
                <a:solidFill>
                  <a:schemeClr val="tx2"/>
                </a:solidFill>
              </a:rPr>
              <a:pPr/>
              <a:t>2016年12月11日3时0分</a:t>
            </a:fld>
            <a:endParaRPr lang="zh-CN" sz="1400">
              <a:solidFill>
                <a:schemeClr val="tx2"/>
              </a:solidFill>
            </a:endParaRPr>
          </a:p>
        </p:txBody>
      </p:sp>
      <p:sp>
        <p:nvSpPr>
          <p:cNvPr id="3" name="Rectangle 2"/>
          <p:cNvSpPr>
            <a:spLocks noGrp="1"/>
          </p:cNvSpPr>
          <p:nvPr>
            <p:ph type="ftr" sz="quarter" idx="3"/>
          </p:nvPr>
        </p:nvSpPr>
        <p:spPr>
          <a:xfrm>
            <a:off x="609600" y="6248206"/>
            <a:ext cx="5421083" cy="365125"/>
          </a:xfrm>
          <a:prstGeom prst="rect">
            <a:avLst/>
          </a:prstGeom>
        </p:spPr>
        <p:txBody>
          <a:bodyPr vert="horz" anchor="ctr"/>
          <a:lstStyle>
            <a:lvl1pPr algn="r" latinLnBrk="0">
              <a:defRPr lang="zh-CN" sz="1400">
                <a:solidFill>
                  <a:schemeClr val="tx2"/>
                </a:solidFill>
              </a:defRPr>
            </a:lvl1pPr>
          </a:lstStyle>
          <a:p>
            <a:pPr algn="r"/>
            <a:endParaRPr lang="zh-CN" sz="140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zh-CN"/>
          </a:p>
        </p:txBody>
      </p:sp>
      <p:sp>
        <p:nvSpPr>
          <p:cNvPr id="23" name="Rectangle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latinLnBrk="0">
              <a:defRPr lang="zh-CN" sz="1400" b="1">
                <a:solidFill>
                  <a:srgbClr val="FFFFFF"/>
                </a:solidFill>
              </a:defRPr>
            </a:lvl1pPr>
          </a:lstStyle>
          <a:p>
            <a:pPr algn="ctr"/>
            <a:fld id="{72AC53DF-4216-466D-99A7-94400E6C2A25}" type="slidenum">
              <a:rPr lang="zh-CN" sz="1200">
                <a:solidFill>
                  <a:schemeClr val="tx2"/>
                </a:solidFill>
              </a:rPr>
              <a:pPr algn="ctr"/>
              <a:t>‹#›</a:t>
            </a:fld>
            <a:endParaRPr lang="zh-CN" sz="1400" b="1">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rtl="0" eaLnBrk="1" latinLnBrk="0" hangingPunct="1">
        <a:spcBef>
          <a:spcPct val="0"/>
        </a:spcBef>
        <a:buNone/>
        <a:defRPr lang="zh-CN"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lang="zh-CN"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lang="zh-CN"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lang="zh-CN"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lang="zh-CN"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lang="zh-CN"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lang="zh-CN"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lang="zh-CN"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lang="zh-CN"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lang="zh-CN" sz="1800" kern="1200" baseline="0">
          <a:solidFill>
            <a:schemeClr val="tx1"/>
          </a:solidFill>
          <a:latin typeface="+mn-lt"/>
          <a:ea typeface="+mn-ea"/>
          <a:cs typeface="+mn-cs"/>
        </a:defRPr>
      </a:lvl9pPr>
    </p:bodyStyle>
    <p:otherStyle>
      <a:lvl1pPr marL="0" algn="l" rtl="0" eaLnBrk="1" latinLnBrk="0" hangingPunct="1">
        <a:defRPr lang="zh-CN" kern="1200">
          <a:solidFill>
            <a:schemeClr val="tx1"/>
          </a:solidFill>
          <a:latin typeface="+mn-lt"/>
          <a:ea typeface="+mn-ea"/>
          <a:cs typeface="+mn-cs"/>
        </a:defRPr>
      </a:lvl1pPr>
      <a:lvl2pPr marL="457200" algn="l" rtl="0" eaLnBrk="1" hangingPunct="1">
        <a:defRPr lang="zh-CN" kern="1200">
          <a:solidFill>
            <a:schemeClr val="tx1"/>
          </a:solidFill>
          <a:latin typeface="+mn-lt"/>
          <a:ea typeface="+mn-ea"/>
          <a:cs typeface="+mn-cs"/>
        </a:defRPr>
      </a:lvl2pPr>
      <a:lvl3pPr marL="914400" algn="l" rtl="0" eaLnBrk="1" hangingPunct="1">
        <a:defRPr lang="zh-CN" kern="1200">
          <a:solidFill>
            <a:schemeClr val="tx1"/>
          </a:solidFill>
          <a:latin typeface="+mn-lt"/>
          <a:ea typeface="+mn-ea"/>
          <a:cs typeface="+mn-cs"/>
        </a:defRPr>
      </a:lvl3pPr>
      <a:lvl4pPr marL="1371600" algn="l" rtl="0" eaLnBrk="1" hangingPunct="1">
        <a:defRPr lang="zh-CN" kern="1200">
          <a:solidFill>
            <a:schemeClr val="tx1"/>
          </a:solidFill>
          <a:latin typeface="+mn-lt"/>
          <a:ea typeface="+mn-ea"/>
          <a:cs typeface="+mn-cs"/>
        </a:defRPr>
      </a:lvl4pPr>
      <a:lvl5pPr marL="1828800" algn="l" rtl="0" eaLnBrk="1" hangingPunct="1">
        <a:defRPr lang="zh-CN" kern="1200">
          <a:solidFill>
            <a:schemeClr val="tx1"/>
          </a:solidFill>
          <a:latin typeface="+mn-lt"/>
          <a:ea typeface="+mn-ea"/>
          <a:cs typeface="+mn-cs"/>
        </a:defRPr>
      </a:lvl5pPr>
      <a:lvl6pPr marL="2286000" algn="l" rtl="0" eaLnBrk="1" hangingPunct="1">
        <a:defRPr lang="zh-CN" kern="1200">
          <a:solidFill>
            <a:schemeClr val="tx1"/>
          </a:solidFill>
          <a:latin typeface="+mn-lt"/>
          <a:ea typeface="+mn-ea"/>
          <a:cs typeface="+mn-cs"/>
        </a:defRPr>
      </a:lvl6pPr>
      <a:lvl7pPr marL="2743200" algn="l" rtl="0" eaLnBrk="1" hangingPunct="1">
        <a:defRPr lang="zh-CN" kern="1200">
          <a:solidFill>
            <a:schemeClr val="tx1"/>
          </a:solidFill>
          <a:latin typeface="+mn-lt"/>
          <a:ea typeface="+mn-ea"/>
          <a:cs typeface="+mn-cs"/>
        </a:defRPr>
      </a:lvl7pPr>
      <a:lvl8pPr marL="3200400" algn="l" rtl="0" eaLnBrk="1" hangingPunct="1">
        <a:defRPr lang="zh-CN" kern="1200">
          <a:solidFill>
            <a:schemeClr val="tx1"/>
          </a:solidFill>
          <a:latin typeface="+mn-lt"/>
          <a:ea typeface="+mn-ea"/>
          <a:cs typeface="+mn-cs"/>
        </a:defRPr>
      </a:lvl8pPr>
      <a:lvl9pPr marL="3657600" algn="l" rtl="0" eaLnBrk="1" hangingPunct="1">
        <a:defRPr lang="zh-CN"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normAutofit fontScale="90000"/>
          </a:bodyPr>
          <a:lstStyle/>
          <a:p>
            <a:r>
              <a:rPr lang="zh-CN" altLang="en-US" sz="8000" dirty="0">
                <a:latin typeface="微软雅黑" panose="020B0503020204020204" pitchFamily="34" charset="-122"/>
                <a:ea typeface="微软雅黑" panose="020B0503020204020204" pitchFamily="34" charset="-122"/>
              </a:rPr>
              <a:t>函数</a:t>
            </a:r>
            <a:br>
              <a:rPr lang="zh-CN" sz="3600" dirty="0"/>
            </a:br>
            <a:r>
              <a:rPr lang="en-US" altLang="zh-CN" sz="3600" dirty="0">
                <a:latin typeface="微软雅黑 Light" panose="020B0502040204020203" pitchFamily="34" charset="-122"/>
                <a:ea typeface="微软雅黑 Light" panose="020B0502040204020203" pitchFamily="34" charset="-122"/>
              </a:rPr>
              <a:t>JavaScript</a:t>
            </a:r>
            <a:endParaRPr lang="zh-CN" dirty="0">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2.4 </a:t>
            </a:r>
            <a:r>
              <a:rPr lang="zh-CN" altLang="en-US" dirty="0">
                <a:latin typeface="微软雅黑" panose="020B0503020204020204" pitchFamily="34" charset="-122"/>
                <a:ea typeface="微软雅黑" panose="020B0503020204020204" pitchFamily="34" charset="-122"/>
              </a:rPr>
              <a:t>间接调用</a:t>
            </a:r>
            <a:endParaRPr lang="zh-CN" dirty="0">
              <a:latin typeface="微软雅黑" panose="020B0503020204020204" pitchFamily="34" charset="-122"/>
              <a:ea typeface="微软雅黑" panose="020B0503020204020204" pitchFamily="34" charset="-122"/>
            </a:endParaRPr>
          </a:p>
        </p:txBody>
      </p:sp>
      <p:sp>
        <p:nvSpPr>
          <p:cNvPr id="3" name="Rectangle 2"/>
          <p:cNvSpPr>
            <a:spLocks noGrp="1"/>
          </p:cNvSpPr>
          <p:nvPr>
            <p:ph sz="quarter" idx="1"/>
          </p:nvPr>
        </p:nvSpPr>
        <p:spPr/>
        <p:txBody>
          <a:bodyPr>
            <a:normAutofit lnSpcReduction="10000"/>
          </a:bodyPr>
          <a:lstStyle/>
          <a:p>
            <a:pPr marL="45720" indent="0">
              <a:buNone/>
            </a:pPr>
            <a:r>
              <a:rPr lang="zh-CN" altLang="en-US" sz="2200" dirty="0">
                <a:latin typeface="微软雅黑" panose="020B0503020204020204" pitchFamily="34" charset="-122"/>
                <a:ea typeface="微软雅黑" panose="020B0503020204020204" pitchFamily="34" charset="-122"/>
              </a:rPr>
              <a:t>函数也是对象，因此函数也可以包含方法，其中</a:t>
            </a:r>
            <a:r>
              <a:rPr lang="en-US" altLang="zh-CN" sz="2200" dirty="0">
                <a:latin typeface="微软雅黑" panose="020B0503020204020204" pitchFamily="34" charset="-122"/>
                <a:ea typeface="微软雅黑" panose="020B0503020204020204" pitchFamily="34" charset="-122"/>
              </a:rPr>
              <a:t>call()</a:t>
            </a:r>
            <a:r>
              <a:rPr lang="zh-CN" altLang="en-US" sz="2200" dirty="0">
                <a:latin typeface="微软雅黑" panose="020B0503020204020204" pitchFamily="34" charset="-122"/>
                <a:ea typeface="微软雅黑" panose="020B0503020204020204" pitchFamily="34" charset="-122"/>
              </a:rPr>
              <a:t>和</a:t>
            </a:r>
            <a:r>
              <a:rPr lang="en-US" altLang="zh-CN" sz="2200" dirty="0">
                <a:latin typeface="微软雅黑" panose="020B0503020204020204" pitchFamily="34" charset="-122"/>
                <a:ea typeface="微软雅黑" panose="020B0503020204020204" pitchFamily="34" charset="-122"/>
              </a:rPr>
              <a:t>apply()</a:t>
            </a:r>
            <a:r>
              <a:rPr lang="zh-CN" altLang="en-US" sz="2200" dirty="0">
                <a:latin typeface="微软雅黑" panose="020B0503020204020204" pitchFamily="34" charset="-122"/>
                <a:ea typeface="微软雅黑" panose="020B0503020204020204" pitchFamily="34" charset="-122"/>
              </a:rPr>
              <a:t>方法可以用来间接调用函数。两个方法都可以指定调用的实参，</a:t>
            </a:r>
            <a:r>
              <a:rPr lang="en-US" altLang="zh-CN" sz="2200" dirty="0">
                <a:latin typeface="微软雅黑" panose="020B0503020204020204" pitchFamily="34" charset="-122"/>
                <a:ea typeface="微软雅黑" panose="020B0503020204020204" pitchFamily="34" charset="-122"/>
              </a:rPr>
              <a:t>call()</a:t>
            </a:r>
            <a:r>
              <a:rPr lang="zh-CN" altLang="en-US" sz="2200" dirty="0">
                <a:latin typeface="微软雅黑" panose="020B0503020204020204" pitchFamily="34" charset="-122"/>
                <a:ea typeface="微软雅黑" panose="020B0503020204020204" pitchFamily="34" charset="-122"/>
              </a:rPr>
              <a:t>方法使用它自由的实参列表作为函数的实参，</a:t>
            </a:r>
            <a:r>
              <a:rPr lang="en-US" altLang="zh-CN" sz="2200" dirty="0">
                <a:latin typeface="微软雅黑" panose="020B0503020204020204" pitchFamily="34" charset="-122"/>
                <a:ea typeface="微软雅黑" panose="020B0503020204020204" pitchFamily="34" charset="-122"/>
              </a:rPr>
              <a:t>apply()</a:t>
            </a:r>
            <a:r>
              <a:rPr lang="zh-CN" altLang="en-US" sz="2200" dirty="0">
                <a:latin typeface="微软雅黑" panose="020B0503020204020204" pitchFamily="34" charset="-122"/>
                <a:ea typeface="微软雅黑" panose="020B0503020204020204" pitchFamily="34" charset="-122"/>
              </a:rPr>
              <a:t>方法则要求以数组的形式传入参数。</a:t>
            </a:r>
            <a:endParaRPr lang="en-US" altLang="zh-CN" sz="2200" dirty="0">
              <a:latin typeface="微软雅黑" panose="020B0503020204020204" pitchFamily="34" charset="-122"/>
              <a:ea typeface="微软雅黑" panose="020B0503020204020204" pitchFamily="34" charset="-122"/>
            </a:endParaRPr>
          </a:p>
          <a:p>
            <a:pPr marL="388620" indent="-342900">
              <a:buFont typeface="Wingdings" panose="05000000000000000000" pitchFamily="2" charset="2"/>
              <a:buChar char="l"/>
            </a:pPr>
            <a:r>
              <a:rPr lang="en-US" altLang="zh-CN" sz="2200" dirty="0">
                <a:latin typeface="微软雅黑" panose="020B0503020204020204" pitchFamily="34" charset="-122"/>
                <a:ea typeface="微软雅黑" panose="020B0503020204020204" pitchFamily="34" charset="-122"/>
              </a:rPr>
              <a:t>call()</a:t>
            </a:r>
          </a:p>
          <a:p>
            <a:pPr marL="320040" lvl="1" indent="0">
              <a:buNone/>
            </a:pPr>
            <a:r>
              <a:rPr lang="en-US" altLang="zh-CN" sz="1600" dirty="0">
                <a:solidFill>
                  <a:srgbClr val="E88420"/>
                </a:solidFill>
              </a:rPr>
              <a:t>function </a:t>
            </a:r>
            <a:r>
              <a:rPr lang="en-US" altLang="zh-CN" sz="1600" dirty="0" err="1">
                <a:solidFill>
                  <a:srgbClr val="E88420"/>
                </a:solidFill>
              </a:rPr>
              <a:t>myFunction</a:t>
            </a:r>
            <a:r>
              <a:rPr lang="en-US" altLang="zh-CN" sz="1600" dirty="0">
                <a:solidFill>
                  <a:srgbClr val="E88420"/>
                </a:solidFill>
              </a:rPr>
              <a:t>(a, b) {</a:t>
            </a:r>
            <a:br>
              <a:rPr lang="en-US" altLang="zh-CN" sz="1600" dirty="0">
                <a:solidFill>
                  <a:srgbClr val="E88420"/>
                </a:solidFill>
              </a:rPr>
            </a:br>
            <a:r>
              <a:rPr lang="en-US" altLang="zh-CN" sz="1600" dirty="0">
                <a:solidFill>
                  <a:srgbClr val="E88420"/>
                </a:solidFill>
              </a:rPr>
              <a:t>    return a * b;</a:t>
            </a:r>
            <a:br>
              <a:rPr lang="en-US" altLang="zh-CN" sz="1600" dirty="0">
                <a:solidFill>
                  <a:srgbClr val="E88420"/>
                </a:solidFill>
              </a:rPr>
            </a:br>
            <a:r>
              <a:rPr lang="en-US" altLang="zh-CN" sz="1600" dirty="0">
                <a:solidFill>
                  <a:srgbClr val="E88420"/>
                </a:solidFill>
              </a:rPr>
              <a:t>}</a:t>
            </a:r>
            <a:br>
              <a:rPr lang="en-US" altLang="zh-CN" sz="1600" dirty="0">
                <a:solidFill>
                  <a:srgbClr val="E88420"/>
                </a:solidFill>
              </a:rPr>
            </a:br>
            <a:r>
              <a:rPr lang="en-US" altLang="zh-CN" sz="1600" dirty="0" err="1">
                <a:solidFill>
                  <a:srgbClr val="E88420"/>
                </a:solidFill>
              </a:rPr>
              <a:t>myFunction.call</a:t>
            </a:r>
            <a:r>
              <a:rPr lang="en-US" altLang="zh-CN" sz="1600" dirty="0">
                <a:solidFill>
                  <a:srgbClr val="E88420"/>
                </a:solidFill>
              </a:rPr>
              <a:t>(</a:t>
            </a:r>
            <a:r>
              <a:rPr lang="en-US" altLang="zh-CN" sz="1600" dirty="0" err="1">
                <a:solidFill>
                  <a:srgbClr val="E88420"/>
                </a:solidFill>
              </a:rPr>
              <a:t>myObject</a:t>
            </a:r>
            <a:r>
              <a:rPr lang="en-US" altLang="zh-CN" sz="1600" dirty="0">
                <a:solidFill>
                  <a:srgbClr val="E88420"/>
                </a:solidFill>
              </a:rPr>
              <a:t>, 10, 2);      // </a:t>
            </a:r>
            <a:r>
              <a:rPr lang="zh-CN" altLang="en-US" sz="1600" dirty="0">
                <a:solidFill>
                  <a:srgbClr val="E88420"/>
                </a:solidFill>
              </a:rPr>
              <a:t>返回 </a:t>
            </a:r>
            <a:r>
              <a:rPr lang="en-US" altLang="zh-CN" sz="1600" dirty="0">
                <a:solidFill>
                  <a:srgbClr val="E88420"/>
                </a:solidFill>
              </a:rPr>
              <a:t>20</a:t>
            </a:r>
          </a:p>
          <a:p>
            <a:pPr>
              <a:buFont typeface="Wingdings" panose="05000000000000000000" pitchFamily="2" charset="2"/>
              <a:buChar char="l"/>
            </a:pPr>
            <a:r>
              <a:rPr lang="en-US" altLang="zh-CN" sz="2200" dirty="0">
                <a:latin typeface="微软雅黑" panose="020B0503020204020204" pitchFamily="34" charset="-122"/>
                <a:ea typeface="微软雅黑" panose="020B0503020204020204" pitchFamily="34" charset="-122"/>
              </a:rPr>
              <a:t>apply()</a:t>
            </a:r>
          </a:p>
          <a:p>
            <a:pPr marL="320040" lvl="1" indent="0">
              <a:buNone/>
            </a:pPr>
            <a:r>
              <a:rPr lang="en-US" altLang="zh-CN" sz="1700" dirty="0">
                <a:solidFill>
                  <a:srgbClr val="E88420"/>
                </a:solidFill>
              </a:rPr>
              <a:t>function </a:t>
            </a:r>
            <a:r>
              <a:rPr lang="en-US" altLang="zh-CN" sz="1700" dirty="0" err="1">
                <a:solidFill>
                  <a:srgbClr val="E88420"/>
                </a:solidFill>
              </a:rPr>
              <a:t>myFunction</a:t>
            </a:r>
            <a:r>
              <a:rPr lang="en-US" altLang="zh-CN" sz="1700" dirty="0">
                <a:solidFill>
                  <a:srgbClr val="E88420"/>
                </a:solidFill>
              </a:rPr>
              <a:t>(a, b) {</a:t>
            </a:r>
            <a:br>
              <a:rPr lang="en-US" altLang="zh-CN" sz="1700" dirty="0">
                <a:solidFill>
                  <a:srgbClr val="E88420"/>
                </a:solidFill>
              </a:rPr>
            </a:br>
            <a:r>
              <a:rPr lang="en-US" altLang="zh-CN" sz="1700" dirty="0">
                <a:solidFill>
                  <a:srgbClr val="E88420"/>
                </a:solidFill>
              </a:rPr>
              <a:t>    return a * b;</a:t>
            </a:r>
            <a:br>
              <a:rPr lang="en-US" altLang="zh-CN" sz="1700" dirty="0">
                <a:solidFill>
                  <a:srgbClr val="E88420"/>
                </a:solidFill>
              </a:rPr>
            </a:br>
            <a:r>
              <a:rPr lang="en-US" altLang="zh-CN" sz="1700" dirty="0">
                <a:solidFill>
                  <a:srgbClr val="E88420"/>
                </a:solidFill>
              </a:rPr>
              <a:t>}</a:t>
            </a:r>
            <a:br>
              <a:rPr lang="en-US" altLang="zh-CN" sz="1700" dirty="0">
                <a:solidFill>
                  <a:srgbClr val="E88420"/>
                </a:solidFill>
              </a:rPr>
            </a:br>
            <a:r>
              <a:rPr lang="en-US" altLang="zh-CN" sz="1700" dirty="0" err="1">
                <a:solidFill>
                  <a:srgbClr val="E88420"/>
                </a:solidFill>
              </a:rPr>
              <a:t>myArray</a:t>
            </a:r>
            <a:r>
              <a:rPr lang="en-US" altLang="zh-CN" sz="1700" dirty="0">
                <a:solidFill>
                  <a:srgbClr val="E88420"/>
                </a:solidFill>
              </a:rPr>
              <a:t> = [10,2];</a:t>
            </a:r>
            <a:br>
              <a:rPr lang="en-US" altLang="zh-CN" sz="1700" dirty="0">
                <a:solidFill>
                  <a:srgbClr val="E88420"/>
                </a:solidFill>
              </a:rPr>
            </a:br>
            <a:r>
              <a:rPr lang="en-US" altLang="zh-CN" sz="1700" dirty="0" err="1">
                <a:solidFill>
                  <a:srgbClr val="E88420"/>
                </a:solidFill>
              </a:rPr>
              <a:t>myFunction.apply</a:t>
            </a:r>
            <a:r>
              <a:rPr lang="en-US" altLang="zh-CN" sz="1700" dirty="0">
                <a:solidFill>
                  <a:srgbClr val="E88420"/>
                </a:solidFill>
              </a:rPr>
              <a:t>(</a:t>
            </a:r>
            <a:r>
              <a:rPr lang="en-US" altLang="zh-CN" sz="1700" dirty="0" err="1">
                <a:solidFill>
                  <a:srgbClr val="E88420"/>
                </a:solidFill>
              </a:rPr>
              <a:t>myObject</a:t>
            </a:r>
            <a:r>
              <a:rPr lang="en-US" altLang="zh-CN" sz="1700" dirty="0">
                <a:solidFill>
                  <a:srgbClr val="E88420"/>
                </a:solidFill>
              </a:rPr>
              <a:t>, </a:t>
            </a:r>
            <a:r>
              <a:rPr lang="en-US" altLang="zh-CN" sz="1700" dirty="0" err="1">
                <a:solidFill>
                  <a:srgbClr val="E88420"/>
                </a:solidFill>
              </a:rPr>
              <a:t>myArray</a:t>
            </a:r>
            <a:r>
              <a:rPr lang="en-US" altLang="zh-CN" sz="1700" dirty="0">
                <a:solidFill>
                  <a:srgbClr val="E88420"/>
                </a:solidFill>
              </a:rPr>
              <a:t>);   // </a:t>
            </a:r>
            <a:r>
              <a:rPr lang="zh-CN" altLang="en-US" sz="1700" dirty="0">
                <a:solidFill>
                  <a:srgbClr val="E88420"/>
                </a:solidFill>
              </a:rPr>
              <a:t>返回 </a:t>
            </a:r>
            <a:r>
              <a:rPr lang="en-US" altLang="zh-CN" sz="1700" dirty="0">
                <a:solidFill>
                  <a:srgbClr val="E88420"/>
                </a:solidFill>
              </a:rPr>
              <a:t>20</a:t>
            </a:r>
            <a:endParaRPr lang="en-US" altLang="zh-CN" sz="1700" dirty="0">
              <a:solidFill>
                <a:srgbClr val="E8842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2265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函数的实参和形参</a:t>
            </a:r>
            <a:endParaRPr lang="zh-CN" dirty="0">
              <a:latin typeface="微软雅黑" panose="020B0503020204020204" pitchFamily="34" charset="-122"/>
              <a:ea typeface="微软雅黑" panose="020B0503020204020204" pitchFamily="34" charset="-122"/>
            </a:endParaRPr>
          </a:p>
        </p:txBody>
      </p:sp>
      <p:sp>
        <p:nvSpPr>
          <p:cNvPr id="3" name="Rectangle 2"/>
          <p:cNvSpPr>
            <a:spLocks noGrp="1"/>
          </p:cNvSpPr>
          <p:nvPr>
            <p:ph sz="quarter" idx="1"/>
          </p:nvPr>
        </p:nvSpPr>
        <p:spPr>
          <a:xfrm>
            <a:off x="612648" y="1600200"/>
            <a:ext cx="8153400" cy="5141168"/>
          </a:xfrm>
        </p:spPr>
        <p:txBody>
          <a:bodyPr>
            <a:normAutofit lnSpcReduction="10000"/>
          </a:bodyPr>
          <a:lstStyle/>
          <a:p>
            <a:pPr marL="388620" indent="-342900">
              <a:buFont typeface="Wingdings" panose="05000000000000000000" pitchFamily="2" charset="2"/>
              <a:buChar char="l"/>
            </a:pPr>
            <a:r>
              <a:rPr lang="en-US" altLang="zh-CN" sz="2200" dirty="0">
                <a:latin typeface="微软雅黑" panose="020B0503020204020204" pitchFamily="34" charset="-122"/>
                <a:ea typeface="微软雅黑" panose="020B0503020204020204" pitchFamily="34" charset="-122"/>
              </a:rPr>
              <a:t>JavaScript</a:t>
            </a:r>
            <a:r>
              <a:rPr lang="zh-CN" altLang="en-US" sz="2200" dirty="0">
                <a:latin typeface="微软雅黑" panose="020B0503020204020204" pitchFamily="34" charset="-122"/>
                <a:ea typeface="微软雅黑" panose="020B0503020204020204" pitchFamily="34" charset="-122"/>
              </a:rPr>
              <a:t>函数对参数的值没有进行任何的检查。</a:t>
            </a:r>
            <a:endParaRPr lang="en-US" altLang="zh-CN" sz="2200" dirty="0">
              <a:latin typeface="微软雅黑" panose="020B0503020204020204" pitchFamily="34" charset="-122"/>
              <a:ea typeface="微软雅黑" panose="020B0503020204020204" pitchFamily="34" charset="-122"/>
            </a:endParaRPr>
          </a:p>
          <a:p>
            <a:pPr marL="388620" indent="-342900">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显示参数在定义时给出，没有指定数据类型</a:t>
            </a:r>
            <a:endParaRPr lang="en-US" altLang="zh-CN" sz="2200" dirty="0">
              <a:latin typeface="微软雅黑" panose="020B0503020204020204" pitchFamily="34" charset="-122"/>
              <a:ea typeface="微软雅黑" panose="020B0503020204020204" pitchFamily="34" charset="-122"/>
            </a:endParaRPr>
          </a:p>
          <a:p>
            <a:pPr marL="388620" indent="-342900">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隐式参数没有进行类型检测和个数检测</a:t>
            </a:r>
            <a:endParaRPr lang="en-US" altLang="zh-CN" sz="2200" dirty="0">
              <a:latin typeface="微软雅黑" panose="020B0503020204020204" pitchFamily="34" charset="-122"/>
              <a:ea typeface="微软雅黑" panose="020B0503020204020204" pitchFamily="34" charset="-122"/>
            </a:endParaRPr>
          </a:p>
          <a:p>
            <a:pPr marL="708660" lvl="1" indent="-342900">
              <a:buFont typeface="Wingdings" panose="05000000000000000000" pitchFamily="2" charset="2"/>
              <a:buChar char="l"/>
            </a:pPr>
            <a:r>
              <a:rPr lang="zh-CN" altLang="en-US" sz="1900" dirty="0">
                <a:latin typeface="微软雅黑" panose="020B0503020204020204" pitchFamily="34" charset="-122"/>
                <a:ea typeface="微软雅黑" panose="020B0503020204020204" pitchFamily="34" charset="-122"/>
              </a:rPr>
              <a:t>显示参数</a:t>
            </a:r>
            <a:r>
              <a:rPr lang="en-US" altLang="zh-CN" sz="1900" dirty="0">
                <a:latin typeface="微软雅黑" panose="020B0503020204020204" pitchFamily="34" charset="-122"/>
                <a:ea typeface="微软雅黑" panose="020B0503020204020204" pitchFamily="34" charset="-122"/>
              </a:rPr>
              <a:t>parameters</a:t>
            </a:r>
            <a:r>
              <a:rPr lang="zh-CN" altLang="en-US" sz="1900" dirty="0">
                <a:latin typeface="微软雅黑" panose="020B0503020204020204" pitchFamily="34" charset="-122"/>
                <a:ea typeface="微软雅黑" panose="020B0503020204020204" pitchFamily="34" charset="-122"/>
              </a:rPr>
              <a:t>，即形参</a:t>
            </a:r>
            <a:endParaRPr lang="en-US" altLang="zh-CN" sz="1900" dirty="0">
              <a:latin typeface="微软雅黑" panose="020B0503020204020204" pitchFamily="34" charset="-122"/>
              <a:ea typeface="微软雅黑" panose="020B0503020204020204" pitchFamily="34" charset="-122"/>
            </a:endParaRPr>
          </a:p>
          <a:p>
            <a:pPr marL="594360" lvl="2" indent="0">
              <a:buNone/>
            </a:pPr>
            <a:r>
              <a:rPr lang="en-US" altLang="zh-CN" sz="1400" dirty="0">
                <a:solidFill>
                  <a:srgbClr val="E88420"/>
                </a:solidFill>
                <a:latin typeface="微软雅黑" panose="020B0503020204020204" pitchFamily="34" charset="-122"/>
                <a:ea typeface="微软雅黑" panose="020B0503020204020204" pitchFamily="34" charset="-122"/>
              </a:rPr>
              <a:t>function </a:t>
            </a:r>
            <a:r>
              <a:rPr lang="en-US" altLang="zh-CN" sz="1400" dirty="0" err="1">
                <a:solidFill>
                  <a:srgbClr val="E88420"/>
                </a:solidFill>
                <a:latin typeface="微软雅黑" panose="020B0503020204020204" pitchFamily="34" charset="-122"/>
                <a:ea typeface="微软雅黑" panose="020B0503020204020204" pitchFamily="34" charset="-122"/>
              </a:rPr>
              <a:t>functionName</a:t>
            </a:r>
            <a:r>
              <a:rPr lang="en-US" altLang="zh-CN" sz="1400" dirty="0">
                <a:solidFill>
                  <a:srgbClr val="E88420"/>
                </a:solidFill>
                <a:latin typeface="微软雅黑" panose="020B0503020204020204" pitchFamily="34" charset="-122"/>
                <a:ea typeface="微软雅黑" panose="020B0503020204020204" pitchFamily="34" charset="-122"/>
              </a:rPr>
              <a:t>(parameter1, parameter2, parameter3) {</a:t>
            </a:r>
            <a:br>
              <a:rPr lang="en-US" altLang="zh-CN" sz="1400" dirty="0">
                <a:solidFill>
                  <a:srgbClr val="E88420"/>
                </a:solidFill>
                <a:latin typeface="微软雅黑" panose="020B0503020204020204" pitchFamily="34" charset="-122"/>
                <a:ea typeface="微软雅黑" panose="020B0503020204020204" pitchFamily="34" charset="-122"/>
              </a:rPr>
            </a:br>
            <a:r>
              <a:rPr lang="en-US" altLang="zh-CN" sz="1400" dirty="0">
                <a:solidFill>
                  <a:srgbClr val="E88420"/>
                </a:solidFill>
                <a:latin typeface="微软雅黑" panose="020B0503020204020204" pitchFamily="34" charset="-122"/>
                <a:ea typeface="微软雅黑" panose="020B0503020204020204" pitchFamily="34" charset="-122"/>
              </a:rPr>
              <a:t>    // </a:t>
            </a:r>
            <a:r>
              <a:rPr lang="zh-CN" altLang="en-US" sz="1400" dirty="0">
                <a:solidFill>
                  <a:srgbClr val="E88420"/>
                </a:solidFill>
                <a:latin typeface="微软雅黑" panose="020B0503020204020204" pitchFamily="34" charset="-122"/>
                <a:ea typeface="微软雅黑" panose="020B0503020204020204" pitchFamily="34" charset="-122"/>
              </a:rPr>
              <a:t>要执行的代码</a:t>
            </a:r>
            <a:r>
              <a:rPr lang="en-US" altLang="zh-CN" sz="1400" dirty="0">
                <a:solidFill>
                  <a:srgbClr val="E88420"/>
                </a:solidFill>
                <a:latin typeface="微软雅黑" panose="020B0503020204020204" pitchFamily="34" charset="-122"/>
                <a:ea typeface="微软雅黑" panose="020B0503020204020204" pitchFamily="34" charset="-122"/>
              </a:rPr>
              <a:t>……</a:t>
            </a:r>
            <a:br>
              <a:rPr lang="zh-CN" altLang="en-US" sz="1400" dirty="0">
                <a:solidFill>
                  <a:srgbClr val="E88420"/>
                </a:solidFill>
                <a:latin typeface="微软雅黑" panose="020B0503020204020204" pitchFamily="34" charset="-122"/>
                <a:ea typeface="微软雅黑" panose="020B0503020204020204" pitchFamily="34" charset="-122"/>
              </a:rPr>
            </a:br>
            <a:r>
              <a:rPr lang="en-US" altLang="zh-CN" sz="1400" dirty="0">
                <a:solidFill>
                  <a:srgbClr val="E88420"/>
                </a:solidFill>
                <a:latin typeface="微软雅黑" panose="020B0503020204020204" pitchFamily="34" charset="-122"/>
                <a:ea typeface="微软雅黑" panose="020B0503020204020204" pitchFamily="34" charset="-122"/>
              </a:rPr>
              <a:t>}</a:t>
            </a:r>
          </a:p>
          <a:p>
            <a:pPr lvl="1">
              <a:buFont typeface="Wingdings" panose="05000000000000000000" pitchFamily="2" charset="2"/>
              <a:buChar char="l"/>
            </a:pPr>
            <a:r>
              <a:rPr lang="zh-CN" altLang="en-US" sz="1900" dirty="0">
                <a:latin typeface="微软雅黑" panose="020B0503020204020204" pitchFamily="34" charset="-122"/>
                <a:ea typeface="微软雅黑" panose="020B0503020204020204" pitchFamily="34" charset="-122"/>
              </a:rPr>
              <a:t>隐式参数</a:t>
            </a:r>
            <a:r>
              <a:rPr lang="en-US" altLang="zh-CN" sz="1900" dirty="0">
                <a:latin typeface="微软雅黑" panose="020B0503020204020204" pitchFamily="34" charset="-122"/>
                <a:ea typeface="微软雅黑" panose="020B0503020204020204" pitchFamily="34" charset="-122"/>
              </a:rPr>
              <a:t>arguments</a:t>
            </a:r>
            <a:r>
              <a:rPr lang="zh-CN" altLang="en-US" sz="1900" dirty="0">
                <a:latin typeface="微软雅黑" panose="020B0503020204020204" pitchFamily="34" charset="-122"/>
                <a:ea typeface="微软雅黑" panose="020B0503020204020204" pitchFamily="34" charset="-122"/>
              </a:rPr>
              <a:t>，包含了函数调用的参数数组</a:t>
            </a:r>
            <a:endParaRPr lang="en-US" altLang="zh-CN" sz="1900" dirty="0">
              <a:latin typeface="微软雅黑" panose="020B0503020204020204" pitchFamily="34" charset="-122"/>
              <a:ea typeface="微软雅黑" panose="020B0503020204020204" pitchFamily="34" charset="-122"/>
            </a:endParaRPr>
          </a:p>
          <a:p>
            <a:pPr marL="594360" lvl="2" indent="0">
              <a:buNone/>
            </a:pPr>
            <a:r>
              <a:rPr lang="en-US" altLang="zh-CN" sz="1300" dirty="0">
                <a:solidFill>
                  <a:srgbClr val="E88420"/>
                </a:solidFill>
                <a:latin typeface="微软雅黑" panose="020B0503020204020204" pitchFamily="34" charset="-122"/>
                <a:ea typeface="微软雅黑" panose="020B0503020204020204" pitchFamily="34" charset="-122"/>
              </a:rPr>
              <a:t>x = </a:t>
            </a:r>
            <a:r>
              <a:rPr lang="en-US" altLang="zh-CN" sz="1300" dirty="0" err="1">
                <a:solidFill>
                  <a:srgbClr val="E88420"/>
                </a:solidFill>
                <a:latin typeface="微软雅黑" panose="020B0503020204020204" pitchFamily="34" charset="-122"/>
                <a:ea typeface="微软雅黑" panose="020B0503020204020204" pitchFamily="34" charset="-122"/>
              </a:rPr>
              <a:t>findMax</a:t>
            </a:r>
            <a:r>
              <a:rPr lang="en-US" altLang="zh-CN" sz="1300" dirty="0">
                <a:solidFill>
                  <a:srgbClr val="E88420"/>
                </a:solidFill>
                <a:latin typeface="微软雅黑" panose="020B0503020204020204" pitchFamily="34" charset="-122"/>
                <a:ea typeface="微软雅黑" panose="020B0503020204020204" pitchFamily="34" charset="-122"/>
              </a:rPr>
              <a:t>(1, 123, 500, 115, 44, 88); </a:t>
            </a:r>
          </a:p>
          <a:p>
            <a:pPr marL="594360" lvl="2" indent="0">
              <a:buNone/>
            </a:pPr>
            <a:r>
              <a:rPr lang="en-US" altLang="zh-CN" sz="1300" dirty="0">
                <a:solidFill>
                  <a:srgbClr val="E88420"/>
                </a:solidFill>
                <a:latin typeface="微软雅黑" panose="020B0503020204020204" pitchFamily="34" charset="-122"/>
                <a:ea typeface="微软雅黑" panose="020B0503020204020204" pitchFamily="34" charset="-122"/>
              </a:rPr>
              <a:t>function </a:t>
            </a:r>
            <a:r>
              <a:rPr lang="en-US" altLang="zh-CN" sz="1300" dirty="0" err="1">
                <a:solidFill>
                  <a:srgbClr val="E88420"/>
                </a:solidFill>
                <a:latin typeface="微软雅黑" panose="020B0503020204020204" pitchFamily="34" charset="-122"/>
                <a:ea typeface="微软雅黑" panose="020B0503020204020204" pitchFamily="34" charset="-122"/>
              </a:rPr>
              <a:t>findMax</a:t>
            </a:r>
            <a:r>
              <a:rPr lang="en-US" altLang="zh-CN" sz="1300" dirty="0">
                <a:solidFill>
                  <a:srgbClr val="E88420"/>
                </a:solidFill>
                <a:latin typeface="微软雅黑" panose="020B0503020204020204" pitchFamily="34" charset="-122"/>
                <a:ea typeface="微软雅黑" panose="020B0503020204020204" pitchFamily="34" charset="-122"/>
              </a:rPr>
              <a:t>() { </a:t>
            </a:r>
          </a:p>
          <a:p>
            <a:pPr marL="594360" lvl="2" indent="0">
              <a:buNone/>
            </a:pPr>
            <a:r>
              <a:rPr lang="en-US" altLang="zh-CN" sz="1300" dirty="0">
                <a:solidFill>
                  <a:srgbClr val="E88420"/>
                </a:solidFill>
                <a:latin typeface="微软雅黑" panose="020B0503020204020204" pitchFamily="34" charset="-122"/>
                <a:ea typeface="微软雅黑" panose="020B0503020204020204" pitchFamily="34" charset="-122"/>
              </a:rPr>
              <a:t>     var </a:t>
            </a:r>
            <a:r>
              <a:rPr lang="en-US" altLang="zh-CN" sz="1300" dirty="0" err="1">
                <a:solidFill>
                  <a:srgbClr val="E88420"/>
                </a:solidFill>
                <a:latin typeface="微软雅黑" panose="020B0503020204020204" pitchFamily="34" charset="-122"/>
                <a:ea typeface="微软雅黑" panose="020B0503020204020204" pitchFamily="34" charset="-122"/>
              </a:rPr>
              <a:t>i</a:t>
            </a:r>
            <a:r>
              <a:rPr lang="en-US" altLang="zh-CN" sz="1300" dirty="0">
                <a:solidFill>
                  <a:srgbClr val="E88420"/>
                </a:solidFill>
                <a:latin typeface="微软雅黑" panose="020B0503020204020204" pitchFamily="34" charset="-122"/>
                <a:ea typeface="微软雅黑" panose="020B0503020204020204" pitchFamily="34" charset="-122"/>
              </a:rPr>
              <a:t>, max = 0; </a:t>
            </a:r>
          </a:p>
          <a:p>
            <a:pPr marL="594360" lvl="2" indent="0">
              <a:buNone/>
            </a:pPr>
            <a:r>
              <a:rPr lang="en-US" altLang="zh-CN" sz="1300" dirty="0">
                <a:solidFill>
                  <a:srgbClr val="E88420"/>
                </a:solidFill>
                <a:latin typeface="微软雅黑" panose="020B0503020204020204" pitchFamily="34" charset="-122"/>
                <a:ea typeface="微软雅黑" panose="020B0503020204020204" pitchFamily="34" charset="-122"/>
              </a:rPr>
              <a:t>     for (</a:t>
            </a:r>
            <a:r>
              <a:rPr lang="en-US" altLang="zh-CN" sz="1300" dirty="0" err="1">
                <a:solidFill>
                  <a:srgbClr val="E88420"/>
                </a:solidFill>
                <a:latin typeface="微软雅黑" panose="020B0503020204020204" pitchFamily="34" charset="-122"/>
                <a:ea typeface="微软雅黑" panose="020B0503020204020204" pitchFamily="34" charset="-122"/>
              </a:rPr>
              <a:t>i</a:t>
            </a:r>
            <a:r>
              <a:rPr lang="en-US" altLang="zh-CN" sz="1300" dirty="0">
                <a:solidFill>
                  <a:srgbClr val="E88420"/>
                </a:solidFill>
                <a:latin typeface="微软雅黑" panose="020B0503020204020204" pitchFamily="34" charset="-122"/>
                <a:ea typeface="微软雅黑" panose="020B0503020204020204" pitchFamily="34" charset="-122"/>
              </a:rPr>
              <a:t> = 0; </a:t>
            </a:r>
            <a:r>
              <a:rPr lang="en-US" altLang="zh-CN" sz="1300" dirty="0" err="1">
                <a:solidFill>
                  <a:srgbClr val="E88420"/>
                </a:solidFill>
                <a:latin typeface="微软雅黑" panose="020B0503020204020204" pitchFamily="34" charset="-122"/>
                <a:ea typeface="微软雅黑" panose="020B0503020204020204" pitchFamily="34" charset="-122"/>
              </a:rPr>
              <a:t>i</a:t>
            </a:r>
            <a:r>
              <a:rPr lang="en-US" altLang="zh-CN" sz="1300" dirty="0">
                <a:solidFill>
                  <a:srgbClr val="E88420"/>
                </a:solidFill>
                <a:latin typeface="微软雅黑" panose="020B0503020204020204" pitchFamily="34" charset="-122"/>
                <a:ea typeface="微软雅黑" panose="020B0503020204020204" pitchFamily="34" charset="-122"/>
              </a:rPr>
              <a:t> &lt; </a:t>
            </a:r>
            <a:r>
              <a:rPr lang="en-US" altLang="zh-CN" sz="1300" dirty="0" err="1">
                <a:solidFill>
                  <a:srgbClr val="E88420"/>
                </a:solidFill>
                <a:latin typeface="微软雅黑" panose="020B0503020204020204" pitchFamily="34" charset="-122"/>
                <a:ea typeface="微软雅黑" panose="020B0503020204020204" pitchFamily="34" charset="-122"/>
              </a:rPr>
              <a:t>arguments.length</a:t>
            </a:r>
            <a:r>
              <a:rPr lang="en-US" altLang="zh-CN" sz="1300" dirty="0">
                <a:solidFill>
                  <a:srgbClr val="E88420"/>
                </a:solidFill>
                <a:latin typeface="微软雅黑" panose="020B0503020204020204" pitchFamily="34" charset="-122"/>
                <a:ea typeface="微软雅黑" panose="020B0503020204020204" pitchFamily="34" charset="-122"/>
              </a:rPr>
              <a:t>; </a:t>
            </a:r>
            <a:r>
              <a:rPr lang="en-US" altLang="zh-CN" sz="1300" dirty="0" err="1">
                <a:solidFill>
                  <a:srgbClr val="E88420"/>
                </a:solidFill>
                <a:latin typeface="微软雅黑" panose="020B0503020204020204" pitchFamily="34" charset="-122"/>
                <a:ea typeface="微软雅黑" panose="020B0503020204020204" pitchFamily="34" charset="-122"/>
              </a:rPr>
              <a:t>i</a:t>
            </a:r>
            <a:r>
              <a:rPr lang="en-US" altLang="zh-CN" sz="1300" dirty="0">
                <a:solidFill>
                  <a:srgbClr val="E88420"/>
                </a:solidFill>
                <a:latin typeface="微软雅黑" panose="020B0503020204020204" pitchFamily="34" charset="-122"/>
                <a:ea typeface="微软雅黑" panose="020B0503020204020204" pitchFamily="34" charset="-122"/>
              </a:rPr>
              <a:t>++) { </a:t>
            </a:r>
          </a:p>
          <a:p>
            <a:pPr marL="594360" lvl="2" indent="0">
              <a:buNone/>
            </a:pPr>
            <a:r>
              <a:rPr lang="en-US" altLang="zh-CN" sz="1300" dirty="0">
                <a:solidFill>
                  <a:srgbClr val="E88420"/>
                </a:solidFill>
                <a:latin typeface="微软雅黑" panose="020B0503020204020204" pitchFamily="34" charset="-122"/>
                <a:ea typeface="微软雅黑" panose="020B0503020204020204" pitchFamily="34" charset="-122"/>
              </a:rPr>
              <a:t>          if (arguments[</a:t>
            </a:r>
            <a:r>
              <a:rPr lang="en-US" altLang="zh-CN" sz="1300" dirty="0" err="1">
                <a:solidFill>
                  <a:srgbClr val="E88420"/>
                </a:solidFill>
                <a:latin typeface="微软雅黑" panose="020B0503020204020204" pitchFamily="34" charset="-122"/>
                <a:ea typeface="微软雅黑" panose="020B0503020204020204" pitchFamily="34" charset="-122"/>
              </a:rPr>
              <a:t>i</a:t>
            </a:r>
            <a:r>
              <a:rPr lang="en-US" altLang="zh-CN" sz="1300" dirty="0">
                <a:solidFill>
                  <a:srgbClr val="E88420"/>
                </a:solidFill>
                <a:latin typeface="微软雅黑" panose="020B0503020204020204" pitchFamily="34" charset="-122"/>
                <a:ea typeface="微软雅黑" panose="020B0503020204020204" pitchFamily="34" charset="-122"/>
              </a:rPr>
              <a:t>] &gt; max) { </a:t>
            </a:r>
          </a:p>
          <a:p>
            <a:pPr marL="594360" lvl="2" indent="0">
              <a:buNone/>
            </a:pPr>
            <a:r>
              <a:rPr lang="en-US" altLang="zh-CN" sz="1300" dirty="0">
                <a:solidFill>
                  <a:srgbClr val="E88420"/>
                </a:solidFill>
                <a:latin typeface="微软雅黑" panose="020B0503020204020204" pitchFamily="34" charset="-122"/>
                <a:ea typeface="微软雅黑" panose="020B0503020204020204" pitchFamily="34" charset="-122"/>
              </a:rPr>
              <a:t>               max = arguments[</a:t>
            </a:r>
            <a:r>
              <a:rPr lang="en-US" altLang="zh-CN" sz="1300" dirty="0" err="1">
                <a:solidFill>
                  <a:srgbClr val="E88420"/>
                </a:solidFill>
                <a:latin typeface="微软雅黑" panose="020B0503020204020204" pitchFamily="34" charset="-122"/>
                <a:ea typeface="微软雅黑" panose="020B0503020204020204" pitchFamily="34" charset="-122"/>
              </a:rPr>
              <a:t>i</a:t>
            </a:r>
            <a:r>
              <a:rPr lang="en-US" altLang="zh-CN" sz="1300" dirty="0">
                <a:solidFill>
                  <a:srgbClr val="E88420"/>
                </a:solidFill>
                <a:latin typeface="微软雅黑" panose="020B0503020204020204" pitchFamily="34" charset="-122"/>
                <a:ea typeface="微软雅黑" panose="020B0503020204020204" pitchFamily="34" charset="-122"/>
              </a:rPr>
              <a:t>]; </a:t>
            </a:r>
          </a:p>
          <a:p>
            <a:pPr marL="594360" lvl="2" indent="0">
              <a:buNone/>
            </a:pPr>
            <a:r>
              <a:rPr lang="en-US" altLang="zh-CN" sz="1300" dirty="0">
                <a:solidFill>
                  <a:srgbClr val="E88420"/>
                </a:solidFill>
                <a:latin typeface="微软雅黑" panose="020B0503020204020204" pitchFamily="34" charset="-122"/>
                <a:ea typeface="微软雅黑" panose="020B0503020204020204" pitchFamily="34" charset="-122"/>
              </a:rPr>
              <a:t>          }</a:t>
            </a:r>
          </a:p>
          <a:p>
            <a:pPr marL="594360" lvl="2" indent="0">
              <a:buNone/>
            </a:pPr>
            <a:r>
              <a:rPr lang="en-US" altLang="zh-CN" sz="1300" dirty="0">
                <a:solidFill>
                  <a:srgbClr val="E88420"/>
                </a:solidFill>
                <a:latin typeface="微软雅黑" panose="020B0503020204020204" pitchFamily="34" charset="-122"/>
                <a:ea typeface="微软雅黑" panose="020B0503020204020204" pitchFamily="34" charset="-122"/>
              </a:rPr>
              <a:t>    } </a:t>
            </a:r>
          </a:p>
          <a:p>
            <a:pPr marL="594360" lvl="2" indent="0">
              <a:buNone/>
            </a:pPr>
            <a:r>
              <a:rPr lang="en-US" altLang="zh-CN" sz="1300" dirty="0">
                <a:solidFill>
                  <a:srgbClr val="E88420"/>
                </a:solidFill>
                <a:latin typeface="微软雅黑" panose="020B0503020204020204" pitchFamily="34" charset="-122"/>
                <a:ea typeface="微软雅黑" panose="020B0503020204020204" pitchFamily="34" charset="-122"/>
              </a:rPr>
              <a:t>    return max; </a:t>
            </a:r>
          </a:p>
          <a:p>
            <a:pPr marL="594360" lvl="2" indent="0">
              <a:buNone/>
            </a:pPr>
            <a:r>
              <a:rPr lang="en-US" altLang="zh-CN" sz="1300" dirty="0">
                <a:solidFill>
                  <a:srgbClr val="E8842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74678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函数的实参和形参</a:t>
            </a:r>
            <a:endParaRPr lang="zh-CN" dirty="0">
              <a:latin typeface="微软雅黑" panose="020B0503020204020204" pitchFamily="34" charset="-122"/>
              <a:ea typeface="微软雅黑" panose="020B0503020204020204" pitchFamily="34" charset="-122"/>
            </a:endParaRPr>
          </a:p>
        </p:txBody>
      </p:sp>
      <p:sp>
        <p:nvSpPr>
          <p:cNvPr id="3" name="Rectangle 2"/>
          <p:cNvSpPr>
            <a:spLocks noGrp="1"/>
          </p:cNvSpPr>
          <p:nvPr>
            <p:ph sz="quarter" idx="1"/>
          </p:nvPr>
        </p:nvSpPr>
        <p:spPr>
          <a:xfrm>
            <a:off x="612648" y="1600200"/>
            <a:ext cx="8153400" cy="5141168"/>
          </a:xfrm>
        </p:spPr>
        <p:txBody>
          <a:bodyPr>
            <a:normAutofit lnSpcReduction="10000"/>
          </a:bodyPr>
          <a:lstStyle/>
          <a:p>
            <a:pPr marL="388620" indent="-342900">
              <a:buFont typeface="Wingdings" panose="05000000000000000000" pitchFamily="2" charset="2"/>
              <a:buChar char="l"/>
            </a:pPr>
            <a:r>
              <a:rPr lang="en-US" altLang="zh-CN" sz="2200" dirty="0">
                <a:latin typeface="微软雅黑" panose="020B0503020204020204" pitchFamily="34" charset="-122"/>
                <a:ea typeface="微软雅黑" panose="020B0503020204020204" pitchFamily="34" charset="-122"/>
              </a:rPr>
              <a:t>JavaScript</a:t>
            </a:r>
            <a:r>
              <a:rPr lang="zh-CN" altLang="en-US" sz="2200" dirty="0">
                <a:latin typeface="微软雅黑" panose="020B0503020204020204" pitchFamily="34" charset="-122"/>
                <a:ea typeface="微软雅黑" panose="020B0503020204020204" pitchFamily="34" charset="-122"/>
              </a:rPr>
              <a:t>函数对参数的值没有进行任何的检查。</a:t>
            </a:r>
            <a:endParaRPr lang="en-US" altLang="zh-CN" sz="2200" dirty="0">
              <a:latin typeface="微软雅黑" panose="020B0503020204020204" pitchFamily="34" charset="-122"/>
              <a:ea typeface="微软雅黑" panose="020B0503020204020204" pitchFamily="34" charset="-122"/>
            </a:endParaRPr>
          </a:p>
          <a:p>
            <a:pPr marL="388620" indent="-342900">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显示参数在定义时给出，没有指定数据类型</a:t>
            </a:r>
            <a:endParaRPr lang="en-US" altLang="zh-CN" sz="2200" dirty="0">
              <a:latin typeface="微软雅黑" panose="020B0503020204020204" pitchFamily="34" charset="-122"/>
              <a:ea typeface="微软雅黑" panose="020B0503020204020204" pitchFamily="34" charset="-122"/>
            </a:endParaRPr>
          </a:p>
          <a:p>
            <a:pPr marL="388620" indent="-342900">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隐式参数没有进行类型检测和个数检测</a:t>
            </a:r>
            <a:endParaRPr lang="en-US" altLang="zh-CN" sz="2200" dirty="0">
              <a:latin typeface="微软雅黑" panose="020B0503020204020204" pitchFamily="34" charset="-122"/>
              <a:ea typeface="微软雅黑" panose="020B0503020204020204" pitchFamily="34" charset="-122"/>
            </a:endParaRPr>
          </a:p>
          <a:p>
            <a:pPr marL="708660" lvl="1" indent="-342900">
              <a:buFont typeface="Wingdings" panose="05000000000000000000" pitchFamily="2" charset="2"/>
              <a:buChar char="l"/>
            </a:pPr>
            <a:r>
              <a:rPr lang="zh-CN" altLang="en-US" sz="1900" dirty="0">
                <a:latin typeface="微软雅黑" panose="020B0503020204020204" pitchFamily="34" charset="-122"/>
                <a:ea typeface="微软雅黑" panose="020B0503020204020204" pitchFamily="34" charset="-122"/>
              </a:rPr>
              <a:t>显示参数</a:t>
            </a:r>
            <a:r>
              <a:rPr lang="en-US" altLang="zh-CN" sz="1900" dirty="0">
                <a:latin typeface="微软雅黑" panose="020B0503020204020204" pitchFamily="34" charset="-122"/>
                <a:ea typeface="微软雅黑" panose="020B0503020204020204" pitchFamily="34" charset="-122"/>
              </a:rPr>
              <a:t>parameters</a:t>
            </a:r>
            <a:r>
              <a:rPr lang="zh-CN" altLang="en-US" sz="1900" dirty="0">
                <a:latin typeface="微软雅黑" panose="020B0503020204020204" pitchFamily="34" charset="-122"/>
                <a:ea typeface="微软雅黑" panose="020B0503020204020204" pitchFamily="34" charset="-122"/>
              </a:rPr>
              <a:t>，即形参</a:t>
            </a:r>
            <a:endParaRPr lang="en-US" altLang="zh-CN" sz="1900" dirty="0">
              <a:latin typeface="微软雅黑" panose="020B0503020204020204" pitchFamily="34" charset="-122"/>
              <a:ea typeface="微软雅黑" panose="020B0503020204020204" pitchFamily="34" charset="-122"/>
            </a:endParaRPr>
          </a:p>
          <a:p>
            <a:pPr marL="594360" lvl="2" indent="0">
              <a:buNone/>
            </a:pPr>
            <a:r>
              <a:rPr lang="en-US" altLang="zh-CN" sz="1400" dirty="0">
                <a:solidFill>
                  <a:srgbClr val="E88420"/>
                </a:solidFill>
                <a:latin typeface="微软雅黑" panose="020B0503020204020204" pitchFamily="34" charset="-122"/>
                <a:ea typeface="微软雅黑" panose="020B0503020204020204" pitchFamily="34" charset="-122"/>
              </a:rPr>
              <a:t>function </a:t>
            </a:r>
            <a:r>
              <a:rPr lang="en-US" altLang="zh-CN" sz="1400" dirty="0" err="1">
                <a:solidFill>
                  <a:srgbClr val="E88420"/>
                </a:solidFill>
                <a:latin typeface="微软雅黑" panose="020B0503020204020204" pitchFamily="34" charset="-122"/>
                <a:ea typeface="微软雅黑" panose="020B0503020204020204" pitchFamily="34" charset="-122"/>
              </a:rPr>
              <a:t>functionName</a:t>
            </a:r>
            <a:r>
              <a:rPr lang="en-US" altLang="zh-CN" sz="1400" dirty="0">
                <a:solidFill>
                  <a:srgbClr val="E88420"/>
                </a:solidFill>
                <a:latin typeface="微软雅黑" panose="020B0503020204020204" pitchFamily="34" charset="-122"/>
                <a:ea typeface="微软雅黑" panose="020B0503020204020204" pitchFamily="34" charset="-122"/>
              </a:rPr>
              <a:t>(parameter1, parameter2, parameter3) {</a:t>
            </a:r>
            <a:br>
              <a:rPr lang="en-US" altLang="zh-CN" sz="1400" dirty="0">
                <a:solidFill>
                  <a:srgbClr val="E88420"/>
                </a:solidFill>
                <a:latin typeface="微软雅黑" panose="020B0503020204020204" pitchFamily="34" charset="-122"/>
                <a:ea typeface="微软雅黑" panose="020B0503020204020204" pitchFamily="34" charset="-122"/>
              </a:rPr>
            </a:br>
            <a:r>
              <a:rPr lang="en-US" altLang="zh-CN" sz="1400" dirty="0">
                <a:solidFill>
                  <a:srgbClr val="E88420"/>
                </a:solidFill>
                <a:latin typeface="微软雅黑" panose="020B0503020204020204" pitchFamily="34" charset="-122"/>
                <a:ea typeface="微软雅黑" panose="020B0503020204020204" pitchFamily="34" charset="-122"/>
              </a:rPr>
              <a:t>    // </a:t>
            </a:r>
            <a:r>
              <a:rPr lang="zh-CN" altLang="en-US" sz="1400" dirty="0">
                <a:solidFill>
                  <a:srgbClr val="E88420"/>
                </a:solidFill>
                <a:latin typeface="微软雅黑" panose="020B0503020204020204" pitchFamily="34" charset="-122"/>
                <a:ea typeface="微软雅黑" panose="020B0503020204020204" pitchFamily="34" charset="-122"/>
              </a:rPr>
              <a:t>要执行的代码</a:t>
            </a:r>
            <a:r>
              <a:rPr lang="en-US" altLang="zh-CN" sz="1400" dirty="0">
                <a:solidFill>
                  <a:srgbClr val="E88420"/>
                </a:solidFill>
                <a:latin typeface="微软雅黑" panose="020B0503020204020204" pitchFamily="34" charset="-122"/>
                <a:ea typeface="微软雅黑" panose="020B0503020204020204" pitchFamily="34" charset="-122"/>
              </a:rPr>
              <a:t>……</a:t>
            </a:r>
            <a:br>
              <a:rPr lang="zh-CN" altLang="en-US" sz="1400" dirty="0">
                <a:solidFill>
                  <a:srgbClr val="E88420"/>
                </a:solidFill>
                <a:latin typeface="微软雅黑" panose="020B0503020204020204" pitchFamily="34" charset="-122"/>
                <a:ea typeface="微软雅黑" panose="020B0503020204020204" pitchFamily="34" charset="-122"/>
              </a:rPr>
            </a:br>
            <a:r>
              <a:rPr lang="en-US" altLang="zh-CN" sz="1400" dirty="0">
                <a:solidFill>
                  <a:srgbClr val="E88420"/>
                </a:solidFill>
                <a:latin typeface="微软雅黑" panose="020B0503020204020204" pitchFamily="34" charset="-122"/>
                <a:ea typeface="微软雅黑" panose="020B0503020204020204" pitchFamily="34" charset="-122"/>
              </a:rPr>
              <a:t>}</a:t>
            </a:r>
          </a:p>
          <a:p>
            <a:pPr lvl="1">
              <a:buFont typeface="Wingdings" panose="05000000000000000000" pitchFamily="2" charset="2"/>
              <a:buChar char="l"/>
            </a:pPr>
            <a:r>
              <a:rPr lang="zh-CN" altLang="en-US" sz="1900" dirty="0">
                <a:latin typeface="微软雅黑" panose="020B0503020204020204" pitchFamily="34" charset="-122"/>
                <a:ea typeface="微软雅黑" panose="020B0503020204020204" pitchFamily="34" charset="-122"/>
              </a:rPr>
              <a:t>隐式参数</a:t>
            </a:r>
            <a:r>
              <a:rPr lang="en-US" altLang="zh-CN" sz="1900" dirty="0">
                <a:latin typeface="微软雅黑" panose="020B0503020204020204" pitchFamily="34" charset="-122"/>
                <a:ea typeface="微软雅黑" panose="020B0503020204020204" pitchFamily="34" charset="-122"/>
              </a:rPr>
              <a:t>arguments</a:t>
            </a:r>
            <a:r>
              <a:rPr lang="zh-CN" altLang="en-US" sz="1900" dirty="0">
                <a:latin typeface="微软雅黑" panose="020B0503020204020204" pitchFamily="34" charset="-122"/>
                <a:ea typeface="微软雅黑" panose="020B0503020204020204" pitchFamily="34" charset="-122"/>
              </a:rPr>
              <a:t>，包含了函数调用的参数数组</a:t>
            </a:r>
            <a:endParaRPr lang="en-US" altLang="zh-CN" sz="1900" dirty="0">
              <a:latin typeface="微软雅黑" panose="020B0503020204020204" pitchFamily="34" charset="-122"/>
              <a:ea typeface="微软雅黑" panose="020B0503020204020204" pitchFamily="34" charset="-122"/>
            </a:endParaRPr>
          </a:p>
          <a:p>
            <a:pPr marL="594360" lvl="2" indent="0">
              <a:buNone/>
            </a:pPr>
            <a:r>
              <a:rPr lang="en-US" altLang="zh-CN" sz="1300" dirty="0">
                <a:solidFill>
                  <a:srgbClr val="E88420"/>
                </a:solidFill>
                <a:latin typeface="微软雅黑" panose="020B0503020204020204" pitchFamily="34" charset="-122"/>
                <a:ea typeface="微软雅黑" panose="020B0503020204020204" pitchFamily="34" charset="-122"/>
              </a:rPr>
              <a:t>x = </a:t>
            </a:r>
            <a:r>
              <a:rPr lang="en-US" altLang="zh-CN" sz="1300" dirty="0" err="1">
                <a:solidFill>
                  <a:srgbClr val="E88420"/>
                </a:solidFill>
                <a:latin typeface="微软雅黑" panose="020B0503020204020204" pitchFamily="34" charset="-122"/>
                <a:ea typeface="微软雅黑" panose="020B0503020204020204" pitchFamily="34" charset="-122"/>
              </a:rPr>
              <a:t>findMax</a:t>
            </a:r>
            <a:r>
              <a:rPr lang="en-US" altLang="zh-CN" sz="1300" dirty="0">
                <a:solidFill>
                  <a:srgbClr val="E88420"/>
                </a:solidFill>
                <a:latin typeface="微软雅黑" panose="020B0503020204020204" pitchFamily="34" charset="-122"/>
                <a:ea typeface="微软雅黑" panose="020B0503020204020204" pitchFamily="34" charset="-122"/>
              </a:rPr>
              <a:t>(1, 123, 500, 115, 44, 88); </a:t>
            </a:r>
          </a:p>
          <a:p>
            <a:pPr marL="594360" lvl="2" indent="0">
              <a:buNone/>
            </a:pPr>
            <a:r>
              <a:rPr lang="en-US" altLang="zh-CN" sz="1300" dirty="0">
                <a:solidFill>
                  <a:srgbClr val="E88420"/>
                </a:solidFill>
                <a:latin typeface="微软雅黑" panose="020B0503020204020204" pitchFamily="34" charset="-122"/>
                <a:ea typeface="微软雅黑" panose="020B0503020204020204" pitchFamily="34" charset="-122"/>
              </a:rPr>
              <a:t>function </a:t>
            </a:r>
            <a:r>
              <a:rPr lang="en-US" altLang="zh-CN" sz="1300" dirty="0" err="1">
                <a:solidFill>
                  <a:srgbClr val="E88420"/>
                </a:solidFill>
                <a:latin typeface="微软雅黑" panose="020B0503020204020204" pitchFamily="34" charset="-122"/>
                <a:ea typeface="微软雅黑" panose="020B0503020204020204" pitchFamily="34" charset="-122"/>
              </a:rPr>
              <a:t>findMax</a:t>
            </a:r>
            <a:r>
              <a:rPr lang="en-US" altLang="zh-CN" sz="1300" dirty="0">
                <a:solidFill>
                  <a:srgbClr val="E88420"/>
                </a:solidFill>
                <a:latin typeface="微软雅黑" panose="020B0503020204020204" pitchFamily="34" charset="-122"/>
                <a:ea typeface="微软雅黑" panose="020B0503020204020204" pitchFamily="34" charset="-122"/>
              </a:rPr>
              <a:t>() { </a:t>
            </a:r>
          </a:p>
          <a:p>
            <a:pPr marL="594360" lvl="2" indent="0">
              <a:buNone/>
            </a:pPr>
            <a:r>
              <a:rPr lang="en-US" altLang="zh-CN" sz="1300" dirty="0">
                <a:solidFill>
                  <a:srgbClr val="E88420"/>
                </a:solidFill>
                <a:latin typeface="微软雅黑" panose="020B0503020204020204" pitchFamily="34" charset="-122"/>
                <a:ea typeface="微软雅黑" panose="020B0503020204020204" pitchFamily="34" charset="-122"/>
              </a:rPr>
              <a:t>     var </a:t>
            </a:r>
            <a:r>
              <a:rPr lang="en-US" altLang="zh-CN" sz="1300" dirty="0" err="1">
                <a:solidFill>
                  <a:srgbClr val="E88420"/>
                </a:solidFill>
                <a:latin typeface="微软雅黑" panose="020B0503020204020204" pitchFamily="34" charset="-122"/>
                <a:ea typeface="微软雅黑" panose="020B0503020204020204" pitchFamily="34" charset="-122"/>
              </a:rPr>
              <a:t>i</a:t>
            </a:r>
            <a:r>
              <a:rPr lang="en-US" altLang="zh-CN" sz="1300" dirty="0">
                <a:solidFill>
                  <a:srgbClr val="E88420"/>
                </a:solidFill>
                <a:latin typeface="微软雅黑" panose="020B0503020204020204" pitchFamily="34" charset="-122"/>
                <a:ea typeface="微软雅黑" panose="020B0503020204020204" pitchFamily="34" charset="-122"/>
              </a:rPr>
              <a:t>, max = 0; </a:t>
            </a:r>
          </a:p>
          <a:p>
            <a:pPr marL="594360" lvl="2" indent="0">
              <a:buNone/>
            </a:pPr>
            <a:r>
              <a:rPr lang="en-US" altLang="zh-CN" sz="1300" dirty="0">
                <a:solidFill>
                  <a:srgbClr val="E88420"/>
                </a:solidFill>
                <a:latin typeface="微软雅黑" panose="020B0503020204020204" pitchFamily="34" charset="-122"/>
                <a:ea typeface="微软雅黑" panose="020B0503020204020204" pitchFamily="34" charset="-122"/>
              </a:rPr>
              <a:t>     for (</a:t>
            </a:r>
            <a:r>
              <a:rPr lang="en-US" altLang="zh-CN" sz="1300" dirty="0" err="1">
                <a:solidFill>
                  <a:srgbClr val="E88420"/>
                </a:solidFill>
                <a:latin typeface="微软雅黑" panose="020B0503020204020204" pitchFamily="34" charset="-122"/>
                <a:ea typeface="微软雅黑" panose="020B0503020204020204" pitchFamily="34" charset="-122"/>
              </a:rPr>
              <a:t>i</a:t>
            </a:r>
            <a:r>
              <a:rPr lang="en-US" altLang="zh-CN" sz="1300" dirty="0">
                <a:solidFill>
                  <a:srgbClr val="E88420"/>
                </a:solidFill>
                <a:latin typeface="微软雅黑" panose="020B0503020204020204" pitchFamily="34" charset="-122"/>
                <a:ea typeface="微软雅黑" panose="020B0503020204020204" pitchFamily="34" charset="-122"/>
              </a:rPr>
              <a:t> = 0; </a:t>
            </a:r>
            <a:r>
              <a:rPr lang="en-US" altLang="zh-CN" sz="1300" dirty="0" err="1">
                <a:solidFill>
                  <a:srgbClr val="E88420"/>
                </a:solidFill>
                <a:latin typeface="微软雅黑" panose="020B0503020204020204" pitchFamily="34" charset="-122"/>
                <a:ea typeface="微软雅黑" panose="020B0503020204020204" pitchFamily="34" charset="-122"/>
              </a:rPr>
              <a:t>i</a:t>
            </a:r>
            <a:r>
              <a:rPr lang="en-US" altLang="zh-CN" sz="1300" dirty="0">
                <a:solidFill>
                  <a:srgbClr val="E88420"/>
                </a:solidFill>
                <a:latin typeface="微软雅黑" panose="020B0503020204020204" pitchFamily="34" charset="-122"/>
                <a:ea typeface="微软雅黑" panose="020B0503020204020204" pitchFamily="34" charset="-122"/>
              </a:rPr>
              <a:t> &lt; </a:t>
            </a:r>
            <a:r>
              <a:rPr lang="en-US" altLang="zh-CN" sz="1300" dirty="0" err="1">
                <a:solidFill>
                  <a:srgbClr val="E88420"/>
                </a:solidFill>
                <a:latin typeface="微软雅黑" panose="020B0503020204020204" pitchFamily="34" charset="-122"/>
                <a:ea typeface="微软雅黑" panose="020B0503020204020204" pitchFamily="34" charset="-122"/>
              </a:rPr>
              <a:t>arguments.length</a:t>
            </a:r>
            <a:r>
              <a:rPr lang="en-US" altLang="zh-CN" sz="1300" dirty="0">
                <a:solidFill>
                  <a:srgbClr val="E88420"/>
                </a:solidFill>
                <a:latin typeface="微软雅黑" panose="020B0503020204020204" pitchFamily="34" charset="-122"/>
                <a:ea typeface="微软雅黑" panose="020B0503020204020204" pitchFamily="34" charset="-122"/>
              </a:rPr>
              <a:t>; </a:t>
            </a:r>
            <a:r>
              <a:rPr lang="en-US" altLang="zh-CN" sz="1300" dirty="0" err="1">
                <a:solidFill>
                  <a:srgbClr val="E88420"/>
                </a:solidFill>
                <a:latin typeface="微软雅黑" panose="020B0503020204020204" pitchFamily="34" charset="-122"/>
                <a:ea typeface="微软雅黑" panose="020B0503020204020204" pitchFamily="34" charset="-122"/>
              </a:rPr>
              <a:t>i</a:t>
            </a:r>
            <a:r>
              <a:rPr lang="en-US" altLang="zh-CN" sz="1300" dirty="0">
                <a:solidFill>
                  <a:srgbClr val="E88420"/>
                </a:solidFill>
                <a:latin typeface="微软雅黑" panose="020B0503020204020204" pitchFamily="34" charset="-122"/>
                <a:ea typeface="微软雅黑" panose="020B0503020204020204" pitchFamily="34" charset="-122"/>
              </a:rPr>
              <a:t>++) { </a:t>
            </a:r>
          </a:p>
          <a:p>
            <a:pPr marL="594360" lvl="2" indent="0">
              <a:buNone/>
            </a:pPr>
            <a:r>
              <a:rPr lang="en-US" altLang="zh-CN" sz="1300" dirty="0">
                <a:solidFill>
                  <a:srgbClr val="E88420"/>
                </a:solidFill>
                <a:latin typeface="微软雅黑" panose="020B0503020204020204" pitchFamily="34" charset="-122"/>
                <a:ea typeface="微软雅黑" panose="020B0503020204020204" pitchFamily="34" charset="-122"/>
              </a:rPr>
              <a:t>          if (arguments[</a:t>
            </a:r>
            <a:r>
              <a:rPr lang="en-US" altLang="zh-CN" sz="1300" dirty="0" err="1">
                <a:solidFill>
                  <a:srgbClr val="E88420"/>
                </a:solidFill>
                <a:latin typeface="微软雅黑" panose="020B0503020204020204" pitchFamily="34" charset="-122"/>
                <a:ea typeface="微软雅黑" panose="020B0503020204020204" pitchFamily="34" charset="-122"/>
              </a:rPr>
              <a:t>i</a:t>
            </a:r>
            <a:r>
              <a:rPr lang="en-US" altLang="zh-CN" sz="1300" dirty="0">
                <a:solidFill>
                  <a:srgbClr val="E88420"/>
                </a:solidFill>
                <a:latin typeface="微软雅黑" panose="020B0503020204020204" pitchFamily="34" charset="-122"/>
                <a:ea typeface="微软雅黑" panose="020B0503020204020204" pitchFamily="34" charset="-122"/>
              </a:rPr>
              <a:t>] &gt; max) { </a:t>
            </a:r>
          </a:p>
          <a:p>
            <a:pPr marL="594360" lvl="2" indent="0">
              <a:buNone/>
            </a:pPr>
            <a:r>
              <a:rPr lang="en-US" altLang="zh-CN" sz="1300" dirty="0">
                <a:solidFill>
                  <a:srgbClr val="E88420"/>
                </a:solidFill>
                <a:latin typeface="微软雅黑" panose="020B0503020204020204" pitchFamily="34" charset="-122"/>
                <a:ea typeface="微软雅黑" panose="020B0503020204020204" pitchFamily="34" charset="-122"/>
              </a:rPr>
              <a:t>               max = arguments[</a:t>
            </a:r>
            <a:r>
              <a:rPr lang="en-US" altLang="zh-CN" sz="1300" dirty="0" err="1">
                <a:solidFill>
                  <a:srgbClr val="E88420"/>
                </a:solidFill>
                <a:latin typeface="微软雅黑" panose="020B0503020204020204" pitchFamily="34" charset="-122"/>
                <a:ea typeface="微软雅黑" panose="020B0503020204020204" pitchFamily="34" charset="-122"/>
              </a:rPr>
              <a:t>i</a:t>
            </a:r>
            <a:r>
              <a:rPr lang="en-US" altLang="zh-CN" sz="1300" dirty="0">
                <a:solidFill>
                  <a:srgbClr val="E88420"/>
                </a:solidFill>
                <a:latin typeface="微软雅黑" panose="020B0503020204020204" pitchFamily="34" charset="-122"/>
                <a:ea typeface="微软雅黑" panose="020B0503020204020204" pitchFamily="34" charset="-122"/>
              </a:rPr>
              <a:t>]; </a:t>
            </a:r>
          </a:p>
          <a:p>
            <a:pPr marL="594360" lvl="2" indent="0">
              <a:buNone/>
            </a:pPr>
            <a:r>
              <a:rPr lang="en-US" altLang="zh-CN" sz="1300" dirty="0">
                <a:solidFill>
                  <a:srgbClr val="E88420"/>
                </a:solidFill>
                <a:latin typeface="微软雅黑" panose="020B0503020204020204" pitchFamily="34" charset="-122"/>
                <a:ea typeface="微软雅黑" panose="020B0503020204020204" pitchFamily="34" charset="-122"/>
              </a:rPr>
              <a:t>          }</a:t>
            </a:r>
          </a:p>
          <a:p>
            <a:pPr marL="594360" lvl="2" indent="0">
              <a:buNone/>
            </a:pPr>
            <a:r>
              <a:rPr lang="en-US" altLang="zh-CN" sz="1300" dirty="0">
                <a:solidFill>
                  <a:srgbClr val="E88420"/>
                </a:solidFill>
                <a:latin typeface="微软雅黑" panose="020B0503020204020204" pitchFamily="34" charset="-122"/>
                <a:ea typeface="微软雅黑" panose="020B0503020204020204" pitchFamily="34" charset="-122"/>
              </a:rPr>
              <a:t>    } </a:t>
            </a:r>
          </a:p>
          <a:p>
            <a:pPr marL="594360" lvl="2" indent="0">
              <a:buNone/>
            </a:pPr>
            <a:r>
              <a:rPr lang="en-US" altLang="zh-CN" sz="1300" dirty="0">
                <a:solidFill>
                  <a:srgbClr val="E88420"/>
                </a:solidFill>
                <a:latin typeface="微软雅黑" panose="020B0503020204020204" pitchFamily="34" charset="-122"/>
                <a:ea typeface="微软雅黑" panose="020B0503020204020204" pitchFamily="34" charset="-122"/>
              </a:rPr>
              <a:t>    return max; </a:t>
            </a:r>
          </a:p>
          <a:p>
            <a:pPr marL="594360" lvl="2" indent="0">
              <a:buNone/>
            </a:pPr>
            <a:r>
              <a:rPr lang="en-US" altLang="zh-CN" sz="1300" dirty="0">
                <a:solidFill>
                  <a:srgbClr val="E8842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414841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3.1 </a:t>
            </a:r>
            <a:r>
              <a:rPr lang="zh-CN" altLang="en-US" dirty="0">
                <a:latin typeface="微软雅黑" panose="020B0503020204020204" pitchFamily="34" charset="-122"/>
                <a:ea typeface="微软雅黑" panose="020B0503020204020204" pitchFamily="34" charset="-122"/>
              </a:rPr>
              <a:t>可选形参</a:t>
            </a:r>
            <a:endParaRPr lang="zh-CN" dirty="0">
              <a:latin typeface="微软雅黑" panose="020B0503020204020204" pitchFamily="34" charset="-122"/>
              <a:ea typeface="微软雅黑" panose="020B0503020204020204" pitchFamily="34" charset="-122"/>
            </a:endParaRPr>
          </a:p>
        </p:txBody>
      </p:sp>
      <p:sp>
        <p:nvSpPr>
          <p:cNvPr id="3" name="Rectangle 2"/>
          <p:cNvSpPr>
            <a:spLocks noGrp="1"/>
          </p:cNvSpPr>
          <p:nvPr>
            <p:ph sz="quarter" idx="1"/>
          </p:nvPr>
        </p:nvSpPr>
        <p:spPr>
          <a:xfrm>
            <a:off x="612648" y="1600200"/>
            <a:ext cx="8153400" cy="5141168"/>
          </a:xfrm>
        </p:spPr>
        <p:txBody>
          <a:bodyPr>
            <a:normAutofit/>
          </a:bodyPr>
          <a:lstStyle/>
          <a:p>
            <a:pPr marL="45720" indent="0">
              <a:buNone/>
            </a:pPr>
            <a:r>
              <a:rPr lang="zh-CN" altLang="en-US" sz="2200" dirty="0">
                <a:latin typeface="微软雅黑" panose="020B0503020204020204" pitchFamily="34" charset="-122"/>
                <a:ea typeface="微软雅黑" panose="020B0503020204020204" pitchFamily="34" charset="-122"/>
              </a:rPr>
              <a:t>形参就是在定义函数时声明的输入参数，这个参数是在函数被调用的时候由输入的实参替换了。</a:t>
            </a:r>
            <a:endParaRPr lang="en-US" altLang="zh-CN" sz="2200" dirty="0">
              <a:latin typeface="微软雅黑" panose="020B0503020204020204" pitchFamily="34" charset="-122"/>
              <a:ea typeface="微软雅黑" panose="020B0503020204020204" pitchFamily="34" charset="-122"/>
            </a:endParaRPr>
          </a:p>
          <a:p>
            <a:pPr marL="45720" indent="0">
              <a:buNone/>
            </a:pPr>
            <a:r>
              <a:rPr lang="zh-CN" altLang="en-US" sz="2200" dirty="0">
                <a:latin typeface="微软雅黑" panose="020B0503020204020204" pitchFamily="34" charset="-122"/>
                <a:ea typeface="微软雅黑" panose="020B0503020204020204" pitchFamily="34" charset="-122"/>
              </a:rPr>
              <a:t>当调用函数的时候传入的实参比函数声明时指定的形参个数要少，剩下的形参都将设置为</a:t>
            </a:r>
            <a:r>
              <a:rPr lang="en-US" altLang="zh-CN" sz="2200" dirty="0">
                <a:latin typeface="微软雅黑" panose="020B0503020204020204" pitchFamily="34" charset="-122"/>
                <a:ea typeface="微软雅黑" panose="020B0503020204020204" pitchFamily="34" charset="-122"/>
              </a:rPr>
              <a:t>undefined</a:t>
            </a:r>
            <a:r>
              <a:rPr lang="zh-CN" altLang="en-US" sz="2200" dirty="0">
                <a:latin typeface="微软雅黑" panose="020B0503020204020204" pitchFamily="34" charset="-122"/>
                <a:ea typeface="微软雅黑" panose="020B0503020204020204" pitchFamily="34" charset="-122"/>
              </a:rPr>
              <a:t>值。</a:t>
            </a:r>
            <a:endParaRPr lang="en-US" altLang="zh-CN" sz="2200" dirty="0">
              <a:latin typeface="微软雅黑" panose="020B0503020204020204" pitchFamily="34" charset="-122"/>
              <a:ea typeface="微软雅黑" panose="020B0503020204020204" pitchFamily="34" charset="-122"/>
            </a:endParaRPr>
          </a:p>
          <a:p>
            <a:pPr marL="45720" indent="0">
              <a:buNone/>
            </a:pPr>
            <a:r>
              <a:rPr lang="en-US" altLang="zh-CN" sz="2200" dirty="0">
                <a:latin typeface="微软雅黑" panose="020B0503020204020204" pitchFamily="34" charset="-122"/>
                <a:ea typeface="微软雅黑" panose="020B0503020204020204" pitchFamily="34" charset="-122"/>
              </a:rPr>
              <a:t>JS</a:t>
            </a:r>
            <a:r>
              <a:rPr lang="zh-CN" altLang="en-US" sz="2200" dirty="0">
                <a:latin typeface="微软雅黑" panose="020B0503020204020204" pitchFamily="34" charset="-122"/>
                <a:ea typeface="微软雅黑" panose="020B0503020204020204" pitchFamily="34" charset="-122"/>
              </a:rPr>
              <a:t>不检查形参的数据类型。</a:t>
            </a:r>
            <a:endParaRPr lang="en-US" altLang="zh-CN" sz="2200" dirty="0">
              <a:latin typeface="微软雅黑" panose="020B0503020204020204" pitchFamily="34" charset="-122"/>
              <a:ea typeface="微软雅黑" panose="020B0503020204020204" pitchFamily="34" charset="-122"/>
            </a:endParaRPr>
          </a:p>
          <a:p>
            <a:pPr marL="45720" indent="0">
              <a:buNone/>
            </a:pPr>
            <a:endParaRPr lang="en-US" altLang="zh-CN" sz="2400" dirty="0">
              <a:solidFill>
                <a:srgbClr val="E88420"/>
              </a:solidFill>
              <a:latin typeface="微软雅黑" panose="020B0503020204020204" pitchFamily="34" charset="-122"/>
              <a:ea typeface="微软雅黑" panose="020B0503020204020204" pitchFamily="34" charset="-122"/>
            </a:endParaRPr>
          </a:p>
          <a:p>
            <a:pPr marL="45720" indent="0">
              <a:buNone/>
            </a:pPr>
            <a:r>
              <a:rPr lang="en-US" altLang="zh-CN" sz="2400" dirty="0">
                <a:solidFill>
                  <a:srgbClr val="E88420"/>
                </a:solidFill>
                <a:latin typeface="微软雅黑" panose="020B0503020204020204" pitchFamily="34" charset="-122"/>
                <a:ea typeface="微软雅黑" panose="020B0503020204020204" pitchFamily="34" charset="-122"/>
              </a:rPr>
              <a:t>function </a:t>
            </a:r>
            <a:r>
              <a:rPr lang="en-US" altLang="zh-CN" sz="2400" dirty="0" err="1">
                <a:solidFill>
                  <a:srgbClr val="E88420"/>
                </a:solidFill>
                <a:latin typeface="微软雅黑" panose="020B0503020204020204" pitchFamily="34" charset="-122"/>
                <a:ea typeface="微软雅黑" panose="020B0503020204020204" pitchFamily="34" charset="-122"/>
              </a:rPr>
              <a:t>functionName</a:t>
            </a:r>
            <a:r>
              <a:rPr lang="en-US" altLang="zh-CN" sz="2400" dirty="0">
                <a:solidFill>
                  <a:srgbClr val="E88420"/>
                </a:solidFill>
                <a:latin typeface="微软雅黑" panose="020B0503020204020204" pitchFamily="34" charset="-122"/>
                <a:ea typeface="微软雅黑" panose="020B0503020204020204" pitchFamily="34" charset="-122"/>
              </a:rPr>
              <a:t>(parameter1, parameter2) {</a:t>
            </a:r>
            <a:br>
              <a:rPr lang="en-US" altLang="zh-CN" sz="2400" dirty="0">
                <a:solidFill>
                  <a:srgbClr val="E88420"/>
                </a:solidFill>
                <a:latin typeface="微软雅黑" panose="020B0503020204020204" pitchFamily="34" charset="-122"/>
                <a:ea typeface="微软雅黑" panose="020B0503020204020204" pitchFamily="34" charset="-122"/>
              </a:rPr>
            </a:br>
            <a:r>
              <a:rPr lang="en-US" altLang="zh-CN" sz="2400" dirty="0">
                <a:solidFill>
                  <a:srgbClr val="E88420"/>
                </a:solidFill>
                <a:latin typeface="微软雅黑" panose="020B0503020204020204" pitchFamily="34" charset="-122"/>
                <a:ea typeface="微软雅黑" panose="020B0503020204020204" pitchFamily="34" charset="-122"/>
              </a:rPr>
              <a:t>    // </a:t>
            </a:r>
            <a:r>
              <a:rPr lang="zh-CN" altLang="en-US" sz="2400" dirty="0">
                <a:solidFill>
                  <a:srgbClr val="E88420"/>
                </a:solidFill>
                <a:latin typeface="微软雅黑" panose="020B0503020204020204" pitchFamily="34" charset="-122"/>
                <a:ea typeface="微软雅黑" panose="020B0503020204020204" pitchFamily="34" charset="-122"/>
              </a:rPr>
              <a:t>要执行的代码</a:t>
            </a:r>
            <a:r>
              <a:rPr lang="en-US" altLang="zh-CN" sz="2400" dirty="0">
                <a:solidFill>
                  <a:srgbClr val="E88420"/>
                </a:solidFill>
                <a:latin typeface="微软雅黑" panose="020B0503020204020204" pitchFamily="34" charset="-122"/>
                <a:ea typeface="微软雅黑" panose="020B0503020204020204" pitchFamily="34" charset="-122"/>
              </a:rPr>
              <a:t>……</a:t>
            </a:r>
            <a:br>
              <a:rPr lang="zh-CN" altLang="en-US" sz="2400" dirty="0">
                <a:solidFill>
                  <a:srgbClr val="E88420"/>
                </a:solidFill>
                <a:latin typeface="微软雅黑" panose="020B0503020204020204" pitchFamily="34" charset="-122"/>
                <a:ea typeface="微软雅黑" panose="020B0503020204020204" pitchFamily="34" charset="-122"/>
              </a:rPr>
            </a:br>
            <a:r>
              <a:rPr lang="en-US" altLang="zh-CN" sz="2400" dirty="0">
                <a:solidFill>
                  <a:srgbClr val="E88420"/>
                </a:solidFill>
                <a:latin typeface="微软雅黑" panose="020B0503020204020204" pitchFamily="34" charset="-122"/>
                <a:ea typeface="微软雅黑" panose="020B0503020204020204" pitchFamily="34" charset="-122"/>
              </a:rPr>
              <a:t>}</a:t>
            </a:r>
          </a:p>
          <a:p>
            <a:pPr marL="45720" indent="0">
              <a:buNone/>
            </a:pPr>
            <a:endParaRPr lang="en-US" altLang="zh-CN"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1169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3.2 </a:t>
            </a:r>
            <a:r>
              <a:rPr lang="zh-CN" altLang="en-US" dirty="0">
                <a:latin typeface="微软雅黑" panose="020B0503020204020204" pitchFamily="34" charset="-122"/>
                <a:ea typeface="微软雅黑" panose="020B0503020204020204" pitchFamily="34" charset="-122"/>
              </a:rPr>
              <a:t>实参对象</a:t>
            </a:r>
            <a:endParaRPr lang="zh-CN" dirty="0">
              <a:latin typeface="微软雅黑" panose="020B0503020204020204" pitchFamily="34" charset="-122"/>
              <a:ea typeface="微软雅黑" panose="020B0503020204020204" pitchFamily="34" charset="-122"/>
            </a:endParaRPr>
          </a:p>
        </p:txBody>
      </p:sp>
      <p:sp>
        <p:nvSpPr>
          <p:cNvPr id="3" name="Rectangle 2"/>
          <p:cNvSpPr>
            <a:spLocks noGrp="1"/>
          </p:cNvSpPr>
          <p:nvPr>
            <p:ph sz="quarter" idx="1"/>
          </p:nvPr>
        </p:nvSpPr>
        <p:spPr>
          <a:xfrm>
            <a:off x="612648" y="1600200"/>
            <a:ext cx="8153400" cy="5141168"/>
          </a:xfrm>
        </p:spPr>
        <p:txBody>
          <a:bodyPr>
            <a:normAutofit/>
          </a:bodyPr>
          <a:lstStyle/>
          <a:p>
            <a:pPr marL="388620" indent="-342900">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实参是函数被调用的时候输入的具体参数值。</a:t>
            </a:r>
            <a:endParaRPr lang="en-US" altLang="zh-CN" sz="2200" dirty="0">
              <a:latin typeface="微软雅黑" panose="020B0503020204020204" pitchFamily="34" charset="-122"/>
              <a:ea typeface="微软雅黑" panose="020B0503020204020204" pitchFamily="34" charset="-122"/>
            </a:endParaRPr>
          </a:p>
          <a:p>
            <a:pPr marL="388620" indent="-342900">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标识符</a:t>
            </a:r>
            <a:r>
              <a:rPr lang="en-US" altLang="zh-CN" sz="2200" dirty="0">
                <a:latin typeface="微软雅黑" panose="020B0503020204020204" pitchFamily="34" charset="-122"/>
                <a:ea typeface="微软雅黑" panose="020B0503020204020204" pitchFamily="34" charset="-122"/>
              </a:rPr>
              <a:t>argument</a:t>
            </a:r>
            <a:r>
              <a:rPr lang="zh-CN" altLang="en-US" sz="2200" dirty="0">
                <a:latin typeface="微软雅黑" panose="020B0503020204020204" pitchFamily="34" charset="-122"/>
                <a:ea typeface="微软雅黑" panose="020B0503020204020204" pitchFamily="34" charset="-122"/>
              </a:rPr>
              <a:t>是指向实参对象的引用，实参对象是一个类数组对象，这样可以通过数字下标就能访问传入函数的实参值，而不用非要通过名字来得到实参。</a:t>
            </a:r>
            <a:endParaRPr lang="en-US" altLang="zh-CN" sz="2200" dirty="0">
              <a:latin typeface="微软雅黑" panose="020B0503020204020204" pitchFamily="34" charset="-122"/>
              <a:ea typeface="微软雅黑" panose="020B0503020204020204" pitchFamily="34" charset="-122"/>
            </a:endParaRPr>
          </a:p>
          <a:p>
            <a:pPr marL="388620" indent="-342900">
              <a:buFont typeface="Wingdings" panose="05000000000000000000" pitchFamily="2" charset="2"/>
              <a:buChar char="l"/>
            </a:pPr>
            <a:r>
              <a:rPr lang="en-US" altLang="zh-CN" sz="2200" dirty="0">
                <a:latin typeface="微软雅黑" panose="020B0503020204020204" pitchFamily="34" charset="-122"/>
                <a:ea typeface="微软雅黑" panose="020B0503020204020204" pitchFamily="34" charset="-122"/>
              </a:rPr>
              <a:t>Argument</a:t>
            </a:r>
            <a:r>
              <a:rPr lang="zh-CN" altLang="en-US" sz="2200" dirty="0">
                <a:latin typeface="微软雅黑" panose="020B0503020204020204" pitchFamily="34" charset="-122"/>
                <a:ea typeface="微软雅黑" panose="020B0503020204020204" pitchFamily="34" charset="-122"/>
              </a:rPr>
              <a:t>包含一个</a:t>
            </a:r>
            <a:r>
              <a:rPr lang="en-US" altLang="zh-CN" sz="2200" dirty="0">
                <a:latin typeface="微软雅黑" panose="020B0503020204020204" pitchFamily="34" charset="-122"/>
                <a:ea typeface="微软雅黑" panose="020B0503020204020204" pitchFamily="34" charset="-122"/>
              </a:rPr>
              <a:t>length</a:t>
            </a:r>
            <a:r>
              <a:rPr lang="zh-CN" altLang="en-US" sz="2200" dirty="0">
                <a:latin typeface="微软雅黑" panose="020B0503020204020204" pitchFamily="34" charset="-122"/>
                <a:ea typeface="微软雅黑" panose="020B0503020204020204" pitchFamily="34" charset="-122"/>
              </a:rPr>
              <a:t>属性，用以标识其所包含的元素的个数，如果调用函数</a:t>
            </a:r>
            <a:r>
              <a:rPr lang="en-US" altLang="zh-CN" sz="2200" dirty="0">
                <a:latin typeface="微软雅黑" panose="020B0503020204020204" pitchFamily="34" charset="-122"/>
                <a:ea typeface="微软雅黑" panose="020B0503020204020204" pitchFamily="34" charset="-122"/>
              </a:rPr>
              <a:t>f()</a:t>
            </a:r>
            <a:r>
              <a:rPr lang="zh-CN" altLang="en-US" sz="2200" dirty="0">
                <a:latin typeface="微软雅黑" panose="020B0503020204020204" pitchFamily="34" charset="-122"/>
                <a:ea typeface="微软雅黑" panose="020B0503020204020204" pitchFamily="34" charset="-122"/>
              </a:rPr>
              <a:t>时传入两个参数，</a:t>
            </a:r>
            <a:r>
              <a:rPr lang="en-US" altLang="zh-CN" sz="2200" dirty="0" err="1">
                <a:latin typeface="微软雅黑" panose="020B0503020204020204" pitchFamily="34" charset="-122"/>
                <a:ea typeface="微软雅黑" panose="020B0503020204020204" pitchFamily="34" charset="-122"/>
              </a:rPr>
              <a:t>arguments.length</a:t>
            </a:r>
            <a:r>
              <a:rPr lang="zh-CN" altLang="en-US" sz="2200" dirty="0">
                <a:latin typeface="微软雅黑" panose="020B0503020204020204" pitchFamily="34" charset="-122"/>
                <a:ea typeface="微软雅黑" panose="020B0503020204020204" pitchFamily="34" charset="-122"/>
              </a:rPr>
              <a:t>的值就是</a:t>
            </a:r>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marL="388620" indent="-342900">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实参的数据类型可以是数字，字符串，数组，对象等。</a:t>
            </a:r>
            <a:endParaRPr lang="en-US" altLang="zh-CN"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9332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3.3 </a:t>
            </a:r>
            <a:r>
              <a:rPr lang="zh-CN" altLang="en-US" dirty="0">
                <a:latin typeface="微软雅黑" panose="020B0503020204020204" pitchFamily="34" charset="-122"/>
                <a:ea typeface="微软雅黑" panose="020B0503020204020204" pitchFamily="34" charset="-122"/>
              </a:rPr>
              <a:t>将对象属性用做实参</a:t>
            </a:r>
            <a:endParaRPr lang="zh-CN" dirty="0">
              <a:latin typeface="微软雅黑" panose="020B0503020204020204" pitchFamily="34" charset="-122"/>
              <a:ea typeface="微软雅黑" panose="020B0503020204020204" pitchFamily="34" charset="-122"/>
            </a:endParaRPr>
          </a:p>
        </p:txBody>
      </p:sp>
      <p:sp>
        <p:nvSpPr>
          <p:cNvPr id="3" name="Rectangle 2"/>
          <p:cNvSpPr>
            <a:spLocks noGrp="1"/>
          </p:cNvSpPr>
          <p:nvPr>
            <p:ph sz="quarter" idx="1"/>
          </p:nvPr>
        </p:nvSpPr>
        <p:spPr>
          <a:xfrm>
            <a:off x="612648" y="1600200"/>
            <a:ext cx="8153400" cy="5141168"/>
          </a:xfrm>
        </p:spPr>
        <p:txBody>
          <a:bodyPr>
            <a:normAutofit lnSpcReduction="10000"/>
          </a:bodyPr>
          <a:lstStyle/>
          <a:p>
            <a:pPr marL="45720" indent="0">
              <a:buNone/>
            </a:pPr>
            <a:r>
              <a:rPr lang="zh-CN" altLang="en-US" sz="2200" dirty="0">
                <a:latin typeface="微软雅黑" panose="020B0503020204020204" pitchFamily="34" charset="-122"/>
                <a:ea typeface="微软雅黑" panose="020B0503020204020204" pitchFamily="34" charset="-122"/>
              </a:rPr>
              <a:t>当函数包含超多三个形参时，一种记忆实参顺序很好的方法就是，定义函数的时候，传入的参数写入一个单独的对象之中，在调用的时候传入一个对象，对象中的名</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值对就是实参数据。</a:t>
            </a:r>
            <a:endParaRPr lang="en-US" altLang="zh-CN" sz="2200" dirty="0">
              <a:latin typeface="微软雅黑" panose="020B0503020204020204" pitchFamily="34" charset="-122"/>
              <a:ea typeface="微软雅黑" panose="020B0503020204020204" pitchFamily="34" charset="-122"/>
            </a:endParaRPr>
          </a:p>
          <a:p>
            <a:pPr marL="45720" indent="0">
              <a:buNone/>
            </a:pPr>
            <a:r>
              <a:rPr lang="en-US" altLang="zh-CN" sz="1900" dirty="0">
                <a:solidFill>
                  <a:srgbClr val="C00000"/>
                </a:solidFill>
                <a:latin typeface="微软雅黑" panose="020B0503020204020204" pitchFamily="34" charset="-122"/>
                <a:ea typeface="微软雅黑" panose="020B0503020204020204" pitchFamily="34" charset="-122"/>
              </a:rPr>
              <a:t>function </a:t>
            </a:r>
            <a:r>
              <a:rPr lang="en-US" altLang="zh-CN" sz="1900" dirty="0" err="1">
                <a:solidFill>
                  <a:srgbClr val="C00000"/>
                </a:solidFill>
                <a:latin typeface="微软雅黑" panose="020B0503020204020204" pitchFamily="34" charset="-122"/>
                <a:ea typeface="微软雅黑" panose="020B0503020204020204" pitchFamily="34" charset="-122"/>
              </a:rPr>
              <a:t>arraycopy</a:t>
            </a:r>
            <a:r>
              <a:rPr lang="en-US" altLang="zh-CN" sz="1900" dirty="0">
                <a:solidFill>
                  <a:srgbClr val="C00000"/>
                </a:solidFill>
                <a:latin typeface="微软雅黑" panose="020B0503020204020204" pitchFamily="34" charset="-122"/>
                <a:ea typeface="微软雅黑" panose="020B0503020204020204" pitchFamily="34" charset="-122"/>
              </a:rPr>
              <a:t>(from, </a:t>
            </a:r>
            <a:r>
              <a:rPr lang="en-US" altLang="zh-CN" sz="1900" dirty="0" err="1">
                <a:solidFill>
                  <a:srgbClr val="C00000"/>
                </a:solidFill>
                <a:latin typeface="微软雅黑" panose="020B0503020204020204" pitchFamily="34" charset="-122"/>
                <a:ea typeface="微软雅黑" panose="020B0503020204020204" pitchFamily="34" charset="-122"/>
              </a:rPr>
              <a:t>from_start</a:t>
            </a:r>
            <a:r>
              <a:rPr lang="en-US" altLang="zh-CN" sz="1900" dirty="0">
                <a:solidFill>
                  <a:srgbClr val="C00000"/>
                </a:solidFill>
                <a:latin typeface="微软雅黑" panose="020B0503020204020204" pitchFamily="34" charset="-122"/>
                <a:ea typeface="微软雅黑" panose="020B0503020204020204" pitchFamily="34" charset="-122"/>
              </a:rPr>
              <a:t>, to, </a:t>
            </a:r>
            <a:r>
              <a:rPr lang="en-US" altLang="zh-CN" sz="1900" dirty="0" err="1">
                <a:solidFill>
                  <a:srgbClr val="C00000"/>
                </a:solidFill>
                <a:latin typeface="微软雅黑" panose="020B0503020204020204" pitchFamily="34" charset="-122"/>
                <a:ea typeface="微软雅黑" panose="020B0503020204020204" pitchFamily="34" charset="-122"/>
              </a:rPr>
              <a:t>to_start</a:t>
            </a:r>
            <a:r>
              <a:rPr lang="en-US" altLang="zh-CN" sz="1900" dirty="0">
                <a:solidFill>
                  <a:srgbClr val="C00000"/>
                </a:solidFill>
                <a:latin typeface="微软雅黑" panose="020B0503020204020204" pitchFamily="34" charset="-122"/>
                <a:ea typeface="微软雅黑" panose="020B0503020204020204" pitchFamily="34" charset="-122"/>
              </a:rPr>
              <a:t>, length){ }</a:t>
            </a:r>
          </a:p>
          <a:p>
            <a:pPr marL="45720" indent="0">
              <a:buNone/>
            </a:pPr>
            <a:r>
              <a:rPr lang="en-US" altLang="zh-CN" sz="1900" dirty="0">
                <a:solidFill>
                  <a:srgbClr val="C00000"/>
                </a:solidFill>
                <a:latin typeface="微软雅黑" panose="020B0503020204020204" pitchFamily="34" charset="-122"/>
                <a:ea typeface="微软雅黑" panose="020B0503020204020204" pitchFamily="34" charset="-122"/>
              </a:rPr>
              <a:t>function </a:t>
            </a:r>
            <a:r>
              <a:rPr lang="en-US" altLang="zh-CN" sz="1900" dirty="0" err="1">
                <a:solidFill>
                  <a:srgbClr val="C00000"/>
                </a:solidFill>
                <a:latin typeface="微软雅黑" panose="020B0503020204020204" pitchFamily="34" charset="-122"/>
                <a:ea typeface="微软雅黑" panose="020B0503020204020204" pitchFamily="34" charset="-122"/>
              </a:rPr>
              <a:t>easycope</a:t>
            </a:r>
            <a:r>
              <a:rPr lang="en-US" altLang="zh-CN" sz="1900" dirty="0">
                <a:solidFill>
                  <a:srgbClr val="C00000"/>
                </a:solidFill>
                <a:latin typeface="微软雅黑" panose="020B0503020204020204" pitchFamily="34" charset="-122"/>
                <a:ea typeface="微软雅黑" panose="020B0503020204020204" pitchFamily="34" charset="-122"/>
              </a:rPr>
              <a:t>(</a:t>
            </a:r>
            <a:r>
              <a:rPr lang="en-US" altLang="zh-CN" sz="1900" dirty="0" err="1">
                <a:solidFill>
                  <a:srgbClr val="C00000"/>
                </a:solidFill>
                <a:latin typeface="微软雅黑" panose="020B0503020204020204" pitchFamily="34" charset="-122"/>
                <a:ea typeface="微软雅黑" panose="020B0503020204020204" pitchFamily="34" charset="-122"/>
              </a:rPr>
              <a:t>args</a:t>
            </a:r>
            <a:r>
              <a:rPr lang="en-US" altLang="zh-CN" sz="1900" dirty="0">
                <a:solidFill>
                  <a:srgbClr val="C00000"/>
                </a:solidFill>
                <a:latin typeface="微软雅黑" panose="020B0503020204020204" pitchFamily="34" charset="-122"/>
                <a:ea typeface="微软雅黑" panose="020B0503020204020204" pitchFamily="34" charset="-122"/>
              </a:rPr>
              <a:t>){</a:t>
            </a:r>
          </a:p>
          <a:p>
            <a:pPr marL="45720" indent="0">
              <a:buNone/>
            </a:pPr>
            <a:r>
              <a:rPr lang="en-US" altLang="zh-CN" sz="1900" dirty="0">
                <a:solidFill>
                  <a:srgbClr val="C00000"/>
                </a:solidFill>
                <a:latin typeface="微软雅黑" panose="020B0503020204020204" pitchFamily="34" charset="-122"/>
                <a:ea typeface="微软雅黑" panose="020B0503020204020204" pitchFamily="34" charset="-122"/>
              </a:rPr>
              <a:t>      </a:t>
            </a:r>
            <a:r>
              <a:rPr lang="en-US" altLang="zh-CN" sz="1900" dirty="0" err="1">
                <a:solidFill>
                  <a:srgbClr val="C00000"/>
                </a:solidFill>
                <a:latin typeface="微软雅黑" panose="020B0503020204020204" pitchFamily="34" charset="-122"/>
                <a:ea typeface="微软雅黑" panose="020B0503020204020204" pitchFamily="34" charset="-122"/>
              </a:rPr>
              <a:t>arraycope</a:t>
            </a:r>
            <a:r>
              <a:rPr lang="en-US" altLang="zh-CN" sz="1900" dirty="0">
                <a:solidFill>
                  <a:srgbClr val="C00000"/>
                </a:solidFill>
                <a:latin typeface="微软雅黑" panose="020B0503020204020204" pitchFamily="34" charset="-122"/>
                <a:ea typeface="微软雅黑" panose="020B0503020204020204" pitchFamily="34" charset="-122"/>
              </a:rPr>
              <a:t>(</a:t>
            </a:r>
            <a:r>
              <a:rPr lang="en-US" altLang="zh-CN" sz="1900" dirty="0" err="1">
                <a:solidFill>
                  <a:srgbClr val="C00000"/>
                </a:solidFill>
                <a:latin typeface="微软雅黑" panose="020B0503020204020204" pitchFamily="34" charset="-122"/>
                <a:ea typeface="微软雅黑" panose="020B0503020204020204" pitchFamily="34" charset="-122"/>
              </a:rPr>
              <a:t>args.from</a:t>
            </a:r>
            <a:r>
              <a:rPr lang="en-US" altLang="zh-CN" sz="1900" dirty="0">
                <a:solidFill>
                  <a:srgbClr val="C00000"/>
                </a:solidFill>
                <a:latin typeface="微软雅黑" panose="020B0503020204020204" pitchFamily="34" charset="-122"/>
                <a:ea typeface="微软雅黑" panose="020B0503020204020204" pitchFamily="34" charset="-122"/>
              </a:rPr>
              <a:t>,</a:t>
            </a:r>
          </a:p>
          <a:p>
            <a:pPr marL="45720" indent="0">
              <a:buNone/>
            </a:pPr>
            <a:r>
              <a:rPr lang="en-US" altLang="zh-CN" sz="1900" dirty="0">
                <a:solidFill>
                  <a:srgbClr val="C00000"/>
                </a:solidFill>
                <a:latin typeface="微软雅黑" panose="020B0503020204020204" pitchFamily="34" charset="-122"/>
                <a:ea typeface="微软雅黑" panose="020B0503020204020204" pitchFamily="34" charset="-122"/>
              </a:rPr>
              <a:t>                       </a:t>
            </a:r>
            <a:r>
              <a:rPr lang="en-US" altLang="zh-CN" sz="1900" dirty="0" err="1">
                <a:solidFill>
                  <a:srgbClr val="C00000"/>
                </a:solidFill>
                <a:latin typeface="微软雅黑" panose="020B0503020204020204" pitchFamily="34" charset="-122"/>
                <a:ea typeface="微软雅黑" panose="020B0503020204020204" pitchFamily="34" charset="-122"/>
              </a:rPr>
              <a:t>args.from_start</a:t>
            </a:r>
            <a:r>
              <a:rPr lang="en-US" altLang="zh-CN" sz="1900" dirty="0">
                <a:solidFill>
                  <a:srgbClr val="C00000"/>
                </a:solidFill>
                <a:latin typeface="微软雅黑" panose="020B0503020204020204" pitchFamily="34" charset="-122"/>
                <a:ea typeface="微软雅黑" panose="020B0503020204020204" pitchFamily="34" charset="-122"/>
              </a:rPr>
              <a:t> || 0,</a:t>
            </a:r>
          </a:p>
          <a:p>
            <a:pPr marL="45720" indent="0">
              <a:buNone/>
            </a:pPr>
            <a:r>
              <a:rPr lang="en-US" altLang="zh-CN" sz="1900" dirty="0">
                <a:solidFill>
                  <a:srgbClr val="C00000"/>
                </a:solidFill>
                <a:latin typeface="微软雅黑" panose="020B0503020204020204" pitchFamily="34" charset="-122"/>
                <a:ea typeface="微软雅黑" panose="020B0503020204020204" pitchFamily="34" charset="-122"/>
              </a:rPr>
              <a:t>                       args.to,</a:t>
            </a:r>
          </a:p>
          <a:p>
            <a:pPr marL="45720" indent="0">
              <a:buNone/>
            </a:pPr>
            <a:r>
              <a:rPr lang="en-US" altLang="zh-CN" sz="1900" dirty="0">
                <a:solidFill>
                  <a:srgbClr val="C00000"/>
                </a:solidFill>
                <a:latin typeface="微软雅黑" panose="020B0503020204020204" pitchFamily="34" charset="-122"/>
                <a:ea typeface="微软雅黑" panose="020B0503020204020204" pitchFamily="34" charset="-122"/>
              </a:rPr>
              <a:t>                       </a:t>
            </a:r>
            <a:r>
              <a:rPr lang="en-US" altLang="zh-CN" sz="1900" dirty="0" err="1">
                <a:solidFill>
                  <a:srgbClr val="C00000"/>
                </a:solidFill>
                <a:latin typeface="微软雅黑" panose="020B0503020204020204" pitchFamily="34" charset="-122"/>
                <a:ea typeface="微软雅黑" panose="020B0503020204020204" pitchFamily="34" charset="-122"/>
              </a:rPr>
              <a:t>args.to_start</a:t>
            </a:r>
            <a:r>
              <a:rPr lang="en-US" altLang="zh-CN" sz="1900" dirty="0">
                <a:solidFill>
                  <a:srgbClr val="C00000"/>
                </a:solidFill>
                <a:latin typeface="微软雅黑" panose="020B0503020204020204" pitchFamily="34" charset="-122"/>
                <a:ea typeface="微软雅黑" panose="020B0503020204020204" pitchFamily="34" charset="-122"/>
              </a:rPr>
              <a:t> || 0,</a:t>
            </a:r>
          </a:p>
          <a:p>
            <a:pPr marL="45720" indent="0">
              <a:buNone/>
            </a:pPr>
            <a:r>
              <a:rPr lang="en-US" altLang="zh-CN" sz="1900" dirty="0">
                <a:solidFill>
                  <a:srgbClr val="C00000"/>
                </a:solidFill>
                <a:latin typeface="微软雅黑" panose="020B0503020204020204" pitchFamily="34" charset="-122"/>
                <a:ea typeface="微软雅黑" panose="020B0503020204020204" pitchFamily="34" charset="-122"/>
              </a:rPr>
              <a:t>                       </a:t>
            </a:r>
            <a:r>
              <a:rPr lang="en-US" altLang="zh-CN" sz="1900" dirty="0" err="1">
                <a:solidFill>
                  <a:srgbClr val="C00000"/>
                </a:solidFill>
                <a:latin typeface="微软雅黑" panose="020B0503020204020204" pitchFamily="34" charset="-122"/>
                <a:ea typeface="微软雅黑" panose="020B0503020204020204" pitchFamily="34" charset="-122"/>
              </a:rPr>
              <a:t>args.length</a:t>
            </a:r>
            <a:r>
              <a:rPr lang="en-US" altLang="zh-CN" sz="1900" dirty="0">
                <a:solidFill>
                  <a:srgbClr val="C00000"/>
                </a:solidFill>
                <a:latin typeface="微软雅黑" panose="020B0503020204020204" pitchFamily="34" charset="-122"/>
                <a:ea typeface="微软雅黑" panose="020B0503020204020204" pitchFamily="34" charset="-122"/>
              </a:rPr>
              <a:t>,</a:t>
            </a:r>
          </a:p>
          <a:p>
            <a:pPr marL="45720" indent="0">
              <a:buNone/>
            </a:pPr>
            <a:r>
              <a:rPr lang="en-US" altLang="zh-CN" sz="1900" dirty="0">
                <a:solidFill>
                  <a:srgbClr val="C00000"/>
                </a:solidFill>
                <a:latin typeface="微软雅黑" panose="020B0503020204020204" pitchFamily="34" charset="-122"/>
                <a:ea typeface="微软雅黑" panose="020B0503020204020204" pitchFamily="34" charset="-122"/>
              </a:rPr>
              <a:t>       )</a:t>
            </a:r>
          </a:p>
          <a:p>
            <a:pPr marL="45720" indent="0">
              <a:buNone/>
            </a:pPr>
            <a:r>
              <a:rPr lang="en-US" altLang="zh-CN" sz="1900" dirty="0">
                <a:solidFill>
                  <a:srgbClr val="C00000"/>
                </a:solidFill>
                <a:latin typeface="微软雅黑" panose="020B0503020204020204" pitchFamily="34" charset="-122"/>
                <a:ea typeface="微软雅黑" panose="020B0503020204020204" pitchFamily="34" charset="-122"/>
              </a:rPr>
              <a:t>}</a:t>
            </a:r>
          </a:p>
          <a:p>
            <a:pPr marL="45720" indent="0">
              <a:buNone/>
            </a:pPr>
            <a:r>
              <a:rPr lang="en-US" altLang="zh-CN" sz="1900" dirty="0">
                <a:solidFill>
                  <a:srgbClr val="C00000"/>
                </a:solidFill>
                <a:latin typeface="微软雅黑" panose="020B0503020204020204" pitchFamily="34" charset="-122"/>
                <a:ea typeface="微软雅黑" panose="020B0503020204020204" pitchFamily="34" charset="-122"/>
              </a:rPr>
              <a:t>var a=[1, 2, 3, 4], b=[ ];</a:t>
            </a:r>
          </a:p>
          <a:p>
            <a:pPr marL="45720" indent="0">
              <a:buNone/>
            </a:pPr>
            <a:r>
              <a:rPr lang="en-US" altLang="zh-CN" sz="1900" dirty="0" err="1">
                <a:solidFill>
                  <a:srgbClr val="C00000"/>
                </a:solidFill>
                <a:latin typeface="微软雅黑" panose="020B0503020204020204" pitchFamily="34" charset="-122"/>
                <a:ea typeface="微软雅黑" panose="020B0503020204020204" pitchFamily="34" charset="-122"/>
              </a:rPr>
              <a:t>easycope</a:t>
            </a:r>
            <a:r>
              <a:rPr lang="en-US" altLang="zh-CN" sz="1900" dirty="0">
                <a:solidFill>
                  <a:srgbClr val="C00000"/>
                </a:solidFill>
                <a:latin typeface="微软雅黑" panose="020B0503020204020204" pitchFamily="34" charset="-122"/>
                <a:ea typeface="微软雅黑" panose="020B0503020204020204" pitchFamily="34" charset="-122"/>
              </a:rPr>
              <a:t>({from: a, to: b, length: 4});</a:t>
            </a:r>
          </a:p>
        </p:txBody>
      </p:sp>
    </p:spTree>
    <p:extLst>
      <p:ext uri="{BB962C8B-B14F-4D97-AF65-F5344CB8AC3E}">
        <p14:creationId xmlns:p14="http://schemas.microsoft.com/office/powerpoint/2010/main" val="775785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3.4 </a:t>
            </a:r>
            <a:r>
              <a:rPr lang="zh-CN" altLang="en-US" dirty="0">
                <a:latin typeface="微软雅黑" panose="020B0503020204020204" pitchFamily="34" charset="-122"/>
                <a:ea typeface="微软雅黑" panose="020B0503020204020204" pitchFamily="34" charset="-122"/>
              </a:rPr>
              <a:t>实参类型</a:t>
            </a:r>
            <a:endParaRPr lang="zh-CN" dirty="0">
              <a:latin typeface="微软雅黑" panose="020B0503020204020204" pitchFamily="34" charset="-122"/>
              <a:ea typeface="微软雅黑" panose="020B0503020204020204" pitchFamily="34" charset="-122"/>
            </a:endParaRPr>
          </a:p>
        </p:txBody>
      </p:sp>
      <p:sp>
        <p:nvSpPr>
          <p:cNvPr id="3" name="Rectangle 2"/>
          <p:cNvSpPr>
            <a:spLocks noGrp="1"/>
          </p:cNvSpPr>
          <p:nvPr>
            <p:ph sz="quarter" idx="1"/>
          </p:nvPr>
        </p:nvSpPr>
        <p:spPr>
          <a:xfrm>
            <a:off x="612648" y="1600200"/>
            <a:ext cx="8153400" cy="5141168"/>
          </a:xfrm>
        </p:spPr>
        <p:txBody>
          <a:bodyPr>
            <a:normAutofit/>
          </a:bodyPr>
          <a:lstStyle/>
          <a:p>
            <a:pPr marL="388620" indent="-342900">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数字</a:t>
            </a:r>
            <a:endParaRPr lang="en-US" altLang="zh-CN" sz="2200" dirty="0">
              <a:latin typeface="微软雅黑" panose="020B0503020204020204" pitchFamily="34" charset="-122"/>
              <a:ea typeface="微软雅黑" panose="020B0503020204020204" pitchFamily="34" charset="-122"/>
            </a:endParaRPr>
          </a:p>
          <a:p>
            <a:pPr marL="388620" indent="-342900">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数组</a:t>
            </a:r>
            <a:endParaRPr lang="en-US" altLang="zh-CN" sz="2200" dirty="0">
              <a:latin typeface="微软雅黑" panose="020B0503020204020204" pitchFamily="34" charset="-122"/>
              <a:ea typeface="微软雅黑" panose="020B0503020204020204" pitchFamily="34" charset="-122"/>
            </a:endParaRPr>
          </a:p>
          <a:p>
            <a:pPr marL="388620" indent="-342900">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字符串</a:t>
            </a:r>
            <a:endParaRPr lang="en-US" altLang="zh-CN" sz="2200" dirty="0">
              <a:latin typeface="微软雅黑" panose="020B0503020204020204" pitchFamily="34" charset="-122"/>
              <a:ea typeface="微软雅黑" panose="020B0503020204020204" pitchFamily="34" charset="-122"/>
            </a:endParaRPr>
          </a:p>
          <a:p>
            <a:pPr marL="388620" indent="-342900">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对象</a:t>
            </a:r>
            <a:endParaRPr lang="en-US" altLang="zh-CN"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5609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4. this</a:t>
            </a:r>
            <a:r>
              <a:rPr lang="zh-CN" altLang="en-US" dirty="0">
                <a:latin typeface="微软雅黑" panose="020B0503020204020204" pitchFamily="34" charset="-122"/>
                <a:ea typeface="微软雅黑" panose="020B0503020204020204" pitchFamily="34" charset="-122"/>
              </a:rPr>
              <a:t>关键字</a:t>
            </a:r>
            <a:endParaRPr lang="zh-CN" dirty="0">
              <a:latin typeface="微软雅黑" panose="020B0503020204020204" pitchFamily="34" charset="-122"/>
              <a:ea typeface="微软雅黑" panose="020B0503020204020204" pitchFamily="34" charset="-122"/>
            </a:endParaRPr>
          </a:p>
        </p:txBody>
      </p:sp>
      <p:sp>
        <p:nvSpPr>
          <p:cNvPr id="3" name="Rectangle 2"/>
          <p:cNvSpPr>
            <a:spLocks noGrp="1"/>
          </p:cNvSpPr>
          <p:nvPr>
            <p:ph sz="quarter" idx="1"/>
          </p:nvPr>
        </p:nvSpPr>
        <p:spPr>
          <a:xfrm>
            <a:off x="612648" y="1600200"/>
            <a:ext cx="8153400" cy="5141168"/>
          </a:xfrm>
        </p:spPr>
        <p:txBody>
          <a:bodyPr>
            <a:normAutofit/>
          </a:bodyPr>
          <a:lstStyle/>
          <a:p>
            <a:pPr marL="45720" indent="0">
              <a:buNone/>
            </a:pPr>
            <a:r>
              <a:rPr lang="en-US" altLang="zh-CN" sz="2200" dirty="0">
                <a:latin typeface="微软雅黑" panose="020B0503020204020204" pitchFamily="34" charset="-122"/>
                <a:ea typeface="微软雅黑" panose="020B0503020204020204" pitchFamily="34" charset="-122"/>
              </a:rPr>
              <a:t>this</a:t>
            </a:r>
            <a:r>
              <a:rPr lang="zh-CN" altLang="en-US" sz="2200" dirty="0">
                <a:latin typeface="微软雅黑" panose="020B0503020204020204" pitchFamily="34" charset="-122"/>
                <a:ea typeface="微软雅黑" panose="020B0503020204020204" pitchFamily="34" charset="-122"/>
              </a:rPr>
              <a:t>关键字即指代当前对象，在</a:t>
            </a:r>
            <a:r>
              <a:rPr lang="en-US" altLang="zh-CN" sz="2200" dirty="0">
                <a:latin typeface="微软雅黑" panose="020B0503020204020204" pitchFamily="34" charset="-122"/>
                <a:ea typeface="微软雅黑" panose="020B0503020204020204" pitchFamily="34" charset="-122"/>
              </a:rPr>
              <a:t>JS</a:t>
            </a:r>
            <a:r>
              <a:rPr lang="zh-CN" altLang="en-US" sz="2200" dirty="0">
                <a:latin typeface="微软雅黑" panose="020B0503020204020204" pitchFamily="34" charset="-122"/>
                <a:ea typeface="微软雅黑" panose="020B0503020204020204" pitchFamily="34" charset="-122"/>
              </a:rPr>
              <a:t>中</a:t>
            </a:r>
            <a:r>
              <a:rPr lang="en-US" altLang="zh-CN" sz="2200" dirty="0">
                <a:latin typeface="微软雅黑" panose="020B0503020204020204" pitchFamily="34" charset="-122"/>
                <a:ea typeface="微软雅黑" panose="020B0503020204020204" pitchFamily="34" charset="-122"/>
              </a:rPr>
              <a:t>this</a:t>
            </a:r>
            <a:r>
              <a:rPr lang="zh-CN" altLang="en-US" sz="2200" dirty="0">
                <a:latin typeface="微软雅黑" panose="020B0503020204020204" pitchFamily="34" charset="-122"/>
                <a:ea typeface="微软雅黑" panose="020B0503020204020204" pitchFamily="34" charset="-122"/>
              </a:rPr>
              <a:t>是动态绑定，或称运行期绑定的。</a:t>
            </a:r>
            <a:r>
              <a:rPr lang="en-US" altLang="zh-CN" sz="2200" dirty="0">
                <a:latin typeface="微软雅黑" panose="020B0503020204020204" pitchFamily="34" charset="-122"/>
                <a:ea typeface="微软雅黑" panose="020B0503020204020204" pitchFamily="34" charset="-122"/>
              </a:rPr>
              <a:t>this</a:t>
            </a:r>
            <a:r>
              <a:rPr lang="zh-CN" altLang="en-US" sz="2200" dirty="0">
                <a:latin typeface="微软雅黑" panose="020B0503020204020204" pitchFamily="34" charset="-122"/>
                <a:ea typeface="微软雅黑" panose="020B0503020204020204" pitchFamily="34" charset="-122"/>
              </a:rPr>
              <a:t>的含义比较丰富，可以是全局对象，当前对象或者任意对象，这完全取决于函数的调用方式，作为函数调用，作为方法调用，作为构造函数调用，</a:t>
            </a:r>
            <a:r>
              <a:rPr lang="en-US" altLang="zh-CN" sz="2200" dirty="0">
                <a:latin typeface="微软雅黑" panose="020B0503020204020204" pitchFamily="34" charset="-122"/>
                <a:ea typeface="微软雅黑" panose="020B0503020204020204" pitchFamily="34" charset="-122"/>
              </a:rPr>
              <a:t>call()</a:t>
            </a:r>
            <a:r>
              <a:rPr lang="zh-CN" altLang="en-US" sz="2200" dirty="0">
                <a:latin typeface="微软雅黑" panose="020B0503020204020204" pitchFamily="34" charset="-122"/>
                <a:ea typeface="微软雅黑" panose="020B0503020204020204" pitchFamily="34" charset="-122"/>
              </a:rPr>
              <a:t>和</a:t>
            </a:r>
            <a:r>
              <a:rPr lang="en-US" altLang="zh-CN" sz="2200" dirty="0">
                <a:latin typeface="微软雅黑" panose="020B0503020204020204" pitchFamily="34" charset="-122"/>
                <a:ea typeface="微软雅黑" panose="020B0503020204020204" pitchFamily="34" charset="-122"/>
              </a:rPr>
              <a:t>apply()</a:t>
            </a:r>
            <a:r>
              <a:rPr lang="zh-CN" altLang="en-US" sz="2200" dirty="0">
                <a:latin typeface="微软雅黑" panose="020B0503020204020204" pitchFamily="34" charset="-122"/>
                <a:ea typeface="微软雅黑" panose="020B0503020204020204" pitchFamily="34" charset="-122"/>
              </a:rPr>
              <a:t>间接调用。</a:t>
            </a:r>
            <a:endParaRPr lang="en-US" altLang="zh-CN" sz="2200" dirty="0">
              <a:latin typeface="微软雅黑" panose="020B0503020204020204" pitchFamily="34" charset="-122"/>
              <a:ea typeface="微软雅黑" panose="020B0503020204020204" pitchFamily="34" charset="-122"/>
            </a:endParaRPr>
          </a:p>
          <a:p>
            <a:pPr marL="388620" indent="-342900">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默认绑定（作为函数调用）</a:t>
            </a:r>
            <a:endParaRPr lang="en-US" altLang="zh-CN" sz="2200" dirty="0">
              <a:latin typeface="微软雅黑" panose="020B0503020204020204" pitchFamily="34" charset="-122"/>
              <a:ea typeface="微软雅黑" panose="020B0503020204020204" pitchFamily="34" charset="-122"/>
            </a:endParaRPr>
          </a:p>
          <a:p>
            <a:pPr marL="388620" indent="-342900">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隐式绑定（作为方法调用）</a:t>
            </a:r>
            <a:endParaRPr lang="en-US" altLang="zh-CN" sz="2200" dirty="0">
              <a:latin typeface="微软雅黑" panose="020B0503020204020204" pitchFamily="34" charset="-122"/>
              <a:ea typeface="微软雅黑" panose="020B0503020204020204" pitchFamily="34" charset="-122"/>
            </a:endParaRPr>
          </a:p>
          <a:p>
            <a:pPr marL="388620" indent="-342900">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显式绑定（</a:t>
            </a:r>
            <a:r>
              <a:rPr lang="en-US" altLang="zh-CN" sz="2200" dirty="0">
                <a:latin typeface="微软雅黑" panose="020B0503020204020204" pitchFamily="34" charset="-122"/>
                <a:ea typeface="微软雅黑" panose="020B0503020204020204" pitchFamily="34" charset="-122"/>
              </a:rPr>
              <a:t>call()</a:t>
            </a:r>
            <a:r>
              <a:rPr lang="zh-CN" altLang="en-US" sz="2200" dirty="0">
                <a:latin typeface="微软雅黑" panose="020B0503020204020204" pitchFamily="34" charset="-122"/>
                <a:ea typeface="微软雅黑" panose="020B0503020204020204" pitchFamily="34" charset="-122"/>
              </a:rPr>
              <a:t>和</a:t>
            </a:r>
            <a:r>
              <a:rPr lang="en-US" altLang="zh-CN" sz="2200" dirty="0">
                <a:latin typeface="微软雅黑" panose="020B0503020204020204" pitchFamily="34" charset="-122"/>
                <a:ea typeface="微软雅黑" panose="020B0503020204020204" pitchFamily="34" charset="-122"/>
              </a:rPr>
              <a:t>apply()</a:t>
            </a:r>
            <a:r>
              <a:rPr lang="zh-CN" altLang="en-US" sz="2200" dirty="0">
                <a:latin typeface="微软雅黑" panose="020B0503020204020204" pitchFamily="34" charset="-122"/>
                <a:ea typeface="微软雅黑" panose="020B0503020204020204" pitchFamily="34" charset="-122"/>
              </a:rPr>
              <a:t>间接调用）</a:t>
            </a:r>
            <a:endParaRPr lang="en-US" altLang="zh-CN" sz="2200" dirty="0">
              <a:latin typeface="微软雅黑" panose="020B0503020204020204" pitchFamily="34" charset="-122"/>
              <a:ea typeface="微软雅黑" panose="020B0503020204020204" pitchFamily="34" charset="-122"/>
            </a:endParaRPr>
          </a:p>
          <a:p>
            <a:pPr marL="388620" indent="-342900">
              <a:buFont typeface="Wingdings" panose="05000000000000000000" pitchFamily="2" charset="2"/>
              <a:buChar char="l"/>
            </a:pPr>
            <a:r>
              <a:rPr lang="en-US" altLang="zh-CN" sz="2200" dirty="0">
                <a:latin typeface="微软雅黑" panose="020B0503020204020204" pitchFamily="34" charset="-122"/>
                <a:ea typeface="微软雅黑" panose="020B0503020204020204" pitchFamily="34" charset="-122"/>
              </a:rPr>
              <a:t>new </a:t>
            </a:r>
            <a:r>
              <a:rPr lang="zh-CN" altLang="en-US" sz="2200" dirty="0">
                <a:latin typeface="微软雅黑" panose="020B0503020204020204" pitchFamily="34" charset="-122"/>
                <a:ea typeface="微软雅黑" panose="020B0503020204020204" pitchFamily="34" charset="-122"/>
              </a:rPr>
              <a:t>绑定（作为构造函数调用）</a:t>
            </a:r>
            <a:endParaRPr lang="en-US" altLang="zh-CN" sz="2200" dirty="0">
              <a:latin typeface="微软雅黑" panose="020B0503020204020204" pitchFamily="34" charset="-122"/>
              <a:ea typeface="微软雅黑" panose="020B0503020204020204" pitchFamily="34" charset="-122"/>
            </a:endParaRPr>
          </a:p>
          <a:p>
            <a:pPr marL="388620" indent="-342900">
              <a:buFont typeface="Wingdings" panose="05000000000000000000" pitchFamily="2" charset="2"/>
              <a:buChar char="l"/>
            </a:pPr>
            <a:r>
              <a:rPr lang="en-US" altLang="zh-CN" sz="2200" dirty="0" err="1">
                <a:latin typeface="微软雅黑" panose="020B0503020204020204" pitchFamily="34" charset="-122"/>
                <a:ea typeface="微软雅黑" panose="020B0503020204020204" pitchFamily="34" charset="-122"/>
              </a:rPr>
              <a:t>Function.prototype.bind</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方法</a:t>
            </a:r>
            <a:endParaRPr lang="en-US" altLang="zh-CN"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4374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rPr>
              <a:t>4. This</a:t>
            </a:r>
            <a:r>
              <a:rPr lang="zh-CN" altLang="en-US" dirty="0">
                <a:latin typeface="微软雅黑" panose="020B0503020204020204" pitchFamily="34" charset="-122"/>
                <a:ea typeface="微软雅黑" panose="020B0503020204020204" pitchFamily="34" charset="-122"/>
              </a:rPr>
              <a:t>关键字</a:t>
            </a:r>
            <a:br>
              <a:rPr lang="en-US" altLang="zh-CN" dirty="0">
                <a:latin typeface="微软雅黑" panose="020B0503020204020204" pitchFamily="34" charset="-122"/>
                <a:ea typeface="微软雅黑" panose="020B0503020204020204" pitchFamily="34" charset="-122"/>
              </a:rPr>
            </a:br>
            <a:r>
              <a:rPr lang="en-US" altLang="zh-CN" sz="3600" dirty="0">
                <a:latin typeface="微软雅黑" panose="020B0503020204020204" pitchFamily="34" charset="-122"/>
                <a:ea typeface="微软雅黑" panose="020B0503020204020204" pitchFamily="34" charset="-122"/>
              </a:rPr>
              <a:t>4.1 </a:t>
            </a:r>
            <a:r>
              <a:rPr lang="zh-CN" altLang="en-US" sz="3600" dirty="0">
                <a:latin typeface="微软雅黑" panose="020B0503020204020204" pitchFamily="34" charset="-122"/>
                <a:ea typeface="微软雅黑" panose="020B0503020204020204" pitchFamily="34" charset="-122"/>
              </a:rPr>
              <a:t>默认绑定</a:t>
            </a:r>
            <a:endParaRPr lang="zh-CN" sz="3600" dirty="0">
              <a:latin typeface="微软雅黑" panose="020B0503020204020204" pitchFamily="34" charset="-122"/>
              <a:ea typeface="微软雅黑" panose="020B0503020204020204" pitchFamily="34" charset="-122"/>
            </a:endParaRPr>
          </a:p>
        </p:txBody>
      </p:sp>
      <p:sp>
        <p:nvSpPr>
          <p:cNvPr id="3" name="Rectangle 2"/>
          <p:cNvSpPr>
            <a:spLocks noGrp="1"/>
          </p:cNvSpPr>
          <p:nvPr>
            <p:ph sz="quarter" idx="1"/>
          </p:nvPr>
        </p:nvSpPr>
        <p:spPr>
          <a:xfrm>
            <a:off x="612648" y="1600200"/>
            <a:ext cx="8153400" cy="5141168"/>
          </a:xfrm>
        </p:spPr>
        <p:txBody>
          <a:bodyPr>
            <a:normAutofit/>
          </a:bodyPr>
          <a:lstStyle/>
          <a:p>
            <a:pPr marL="45720" indent="0">
              <a:buNone/>
            </a:pPr>
            <a:r>
              <a:rPr lang="zh-CN" altLang="en-US" sz="2200" dirty="0">
                <a:latin typeface="微软雅黑" panose="020B0503020204020204" pitchFamily="34" charset="-122"/>
                <a:ea typeface="微软雅黑" panose="020B0503020204020204" pitchFamily="34" charset="-122"/>
              </a:rPr>
              <a:t>函数可以直接被调用，此时</a:t>
            </a:r>
            <a:r>
              <a:rPr lang="en-US" altLang="zh-CN" sz="2200" dirty="0">
                <a:latin typeface="微软雅黑" panose="020B0503020204020204" pitchFamily="34" charset="-122"/>
                <a:ea typeface="微软雅黑" panose="020B0503020204020204" pitchFamily="34" charset="-122"/>
              </a:rPr>
              <a:t>this</a:t>
            </a:r>
            <a:r>
              <a:rPr lang="zh-CN" altLang="en-US" sz="2200" dirty="0">
                <a:latin typeface="微软雅黑" panose="020B0503020204020204" pitchFamily="34" charset="-122"/>
                <a:ea typeface="微软雅黑" panose="020B0503020204020204" pitchFamily="34" charset="-122"/>
              </a:rPr>
              <a:t>绑定到全局对象，</a:t>
            </a:r>
            <a:r>
              <a:rPr lang="en-US" altLang="zh-CN" sz="2200" dirty="0">
                <a:latin typeface="微软雅黑" panose="020B0503020204020204" pitchFamily="34" charset="-122"/>
                <a:ea typeface="微软雅黑" panose="020B0503020204020204" pitchFamily="34" charset="-122"/>
              </a:rPr>
              <a:t>window</a:t>
            </a:r>
            <a:r>
              <a:rPr lang="zh-CN" altLang="en-US" sz="2200" dirty="0">
                <a:latin typeface="微软雅黑" panose="020B0503020204020204" pitchFamily="34" charset="-122"/>
                <a:ea typeface="微软雅黑" panose="020B0503020204020204" pitchFamily="34" charset="-122"/>
              </a:rPr>
              <a:t>就是该全局对象。</a:t>
            </a:r>
            <a:endParaRPr lang="en-US" altLang="zh-CN" sz="2200" dirty="0">
              <a:latin typeface="微软雅黑" panose="020B0503020204020204" pitchFamily="34" charset="-122"/>
              <a:ea typeface="微软雅黑" panose="020B0503020204020204" pitchFamily="34" charset="-122"/>
            </a:endParaRPr>
          </a:p>
          <a:p>
            <a:pPr marL="388620" indent="-342900">
              <a:buFont typeface="Wingdings" panose="05000000000000000000" pitchFamily="2" charset="2"/>
              <a:buChar char="l"/>
            </a:pPr>
            <a:endParaRPr lang="en-US" altLang="zh-CN" sz="2200" dirty="0">
              <a:latin typeface="微软雅黑" panose="020B0503020204020204" pitchFamily="34" charset="-122"/>
              <a:ea typeface="微软雅黑" panose="020B0503020204020204" pitchFamily="34" charset="-122"/>
            </a:endParaRPr>
          </a:p>
        </p:txBody>
      </p:sp>
      <p:sp>
        <p:nvSpPr>
          <p:cNvPr id="7" name="Rectangle 3"/>
          <p:cNvSpPr>
            <a:spLocks noChangeArrowheads="1"/>
          </p:cNvSpPr>
          <p:nvPr/>
        </p:nvSpPr>
        <p:spPr bwMode="auto">
          <a:xfrm>
            <a:off x="754856" y="4802088"/>
            <a:ext cx="7704856" cy="1323439"/>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zh-CN" altLang="zh-CN" sz="1600" b="0" i="0" u="none" strike="noStrike" cap="none" normalizeH="0" baseline="0" dirty="0">
                <a:ln>
                  <a:noFill/>
                </a:ln>
                <a:solidFill>
                  <a:srgbClr val="C792EA"/>
                </a:solidFill>
                <a:effectLst/>
                <a:latin typeface="Consolas" panose="020B0609020204030204" pitchFamily="49" charset="0"/>
              </a:rPr>
              <a:t>var </a:t>
            </a:r>
            <a:r>
              <a:rPr kumimoji="0" lang="en-US" altLang="zh-CN" sz="1600" b="0" i="0" u="none" strike="noStrike" cap="none" normalizeH="0" baseline="0" dirty="0">
                <a:ln>
                  <a:noFill/>
                </a:ln>
                <a:solidFill>
                  <a:srgbClr val="6DC2B8"/>
                </a:solidFill>
                <a:effectLst/>
                <a:latin typeface="Consolas" panose="020B0609020204030204" pitchFamily="49" charset="0"/>
              </a:rPr>
              <a:t>name</a:t>
            </a:r>
            <a:r>
              <a:rPr kumimoji="0" lang="zh-CN" altLang="zh-CN" sz="1600" b="0" i="0" u="none" strike="noStrike" cap="none" normalizeH="0" baseline="0" dirty="0">
                <a:ln>
                  <a:noFill/>
                </a:ln>
                <a:solidFill>
                  <a:srgbClr val="6DC2B8"/>
                </a:solidFill>
                <a:effectLst/>
                <a:latin typeface="Consolas" panose="020B0609020204030204" pitchFamily="49" charset="0"/>
              </a:rPr>
              <a:t> </a:t>
            </a:r>
            <a:r>
              <a:rPr kumimoji="0" lang="zh-CN" altLang="zh-CN" sz="1600" b="1" i="0" u="none" strike="noStrike" cap="none" normalizeH="0" baseline="0" dirty="0">
                <a:ln>
                  <a:noFill/>
                </a:ln>
                <a:solidFill>
                  <a:srgbClr val="80CBC4"/>
                </a:solidFill>
                <a:effectLst/>
                <a:latin typeface="Consolas" panose="020B0609020204030204" pitchFamily="49" charset="0"/>
              </a:rPr>
              <a:t>= </a:t>
            </a:r>
            <a:r>
              <a:rPr kumimoji="0" lang="zh-CN" altLang="zh-CN" sz="1600" b="0" i="0" u="none" strike="noStrike" cap="none" normalizeH="0" baseline="0" dirty="0">
                <a:ln>
                  <a:noFill/>
                </a:ln>
                <a:solidFill>
                  <a:srgbClr val="C3E887"/>
                </a:solidFill>
                <a:effectLst/>
                <a:latin typeface="Consolas" panose="020B0609020204030204" pitchFamily="49" charset="0"/>
              </a:rPr>
              <a:t>"</a:t>
            </a:r>
            <a:r>
              <a:rPr kumimoji="0" lang="en-US" altLang="zh-CN" sz="1600" b="0" i="0" u="none" strike="noStrike" cap="none" normalizeH="0" baseline="0" dirty="0">
                <a:ln>
                  <a:noFill/>
                </a:ln>
                <a:solidFill>
                  <a:srgbClr val="C3E887"/>
                </a:solidFill>
                <a:effectLst/>
                <a:latin typeface="Consolas" panose="020B0609020204030204" pitchFamily="49" charset="0"/>
              </a:rPr>
              <a:t>Tom</a:t>
            </a:r>
            <a:r>
              <a:rPr kumimoji="0" lang="zh-CN" altLang="zh-CN" sz="1600" b="0" i="0" u="none" strike="noStrike" cap="none" normalizeH="0" baseline="0" dirty="0">
                <a:ln>
                  <a:noFill/>
                </a:ln>
                <a:solidFill>
                  <a:srgbClr val="C3E887"/>
                </a:solidFill>
                <a:effectLst/>
                <a:latin typeface="Consolas" panose="020B0609020204030204" pitchFamily="49" charset="0"/>
              </a:rPr>
              <a:t>"</a:t>
            </a:r>
            <a:r>
              <a:rPr kumimoji="0" lang="zh-CN" altLang="zh-CN" sz="1600" b="0" i="0" u="none" strike="noStrike" cap="none" normalizeH="0" baseline="0" dirty="0">
                <a:ln>
                  <a:noFill/>
                </a:ln>
                <a:solidFill>
                  <a:srgbClr val="6DC2B8"/>
                </a:solidFill>
                <a:effectLst/>
                <a:latin typeface="Consolas" panose="020B0609020204030204" pitchFamily="49" charset="0"/>
              </a:rPr>
              <a:t>;</a:t>
            </a:r>
            <a:br>
              <a:rPr kumimoji="0" lang="zh-CN" altLang="zh-CN" sz="1600" b="0" i="0" u="none" strike="noStrike" cap="none" normalizeH="0" baseline="0" dirty="0">
                <a:ln>
                  <a:noFill/>
                </a:ln>
                <a:solidFill>
                  <a:srgbClr val="6DC2B8"/>
                </a:solidFill>
                <a:effectLst/>
                <a:latin typeface="Consolas" panose="020B0609020204030204" pitchFamily="49" charset="0"/>
              </a:rPr>
            </a:br>
            <a:r>
              <a:rPr kumimoji="0" lang="zh-CN" altLang="zh-CN" sz="1600" b="0" i="0" u="none" strike="noStrike" cap="none" normalizeH="0" baseline="0" dirty="0">
                <a:ln>
                  <a:noFill/>
                </a:ln>
                <a:solidFill>
                  <a:srgbClr val="C792EA"/>
                </a:solidFill>
                <a:effectLst/>
                <a:latin typeface="Consolas" panose="020B0609020204030204" pitchFamily="49" charset="0"/>
              </a:rPr>
              <a:t>function </a:t>
            </a:r>
            <a:r>
              <a:rPr kumimoji="0" lang="en-US" altLang="zh-CN" sz="1600" b="0" i="0" u="none" strike="noStrike" cap="none" normalizeH="0" baseline="0" dirty="0">
                <a:ln>
                  <a:noFill/>
                </a:ln>
                <a:solidFill>
                  <a:srgbClr val="FFFFFF"/>
                </a:solidFill>
                <a:effectLst/>
                <a:latin typeface="Consolas" panose="020B0609020204030204" pitchFamily="49" charset="0"/>
              </a:rPr>
              <a:t>person</a:t>
            </a:r>
            <a:r>
              <a:rPr kumimoji="0" lang="zh-CN" altLang="zh-CN" sz="1600" b="0" i="0" u="none" strike="noStrike" cap="none" normalizeH="0" baseline="0" dirty="0">
                <a:ln>
                  <a:noFill/>
                </a:ln>
                <a:solidFill>
                  <a:srgbClr val="D0F5D4"/>
                </a:solidFill>
                <a:effectLst/>
                <a:latin typeface="Consolas" panose="020B0609020204030204" pitchFamily="49" charset="0"/>
              </a:rPr>
              <a:t>()</a:t>
            </a:r>
            <a:r>
              <a:rPr kumimoji="0" lang="zh-CN" altLang="zh-CN" sz="1600" b="0" i="0" u="none" strike="noStrike" cap="none" normalizeH="0" baseline="0" dirty="0">
                <a:ln>
                  <a:noFill/>
                </a:ln>
                <a:solidFill>
                  <a:srgbClr val="CAD3DE"/>
                </a:solidFill>
                <a:effectLst/>
                <a:latin typeface="Consolas" panose="020B0609020204030204" pitchFamily="49" charset="0"/>
              </a:rPr>
              <a:t>{</a:t>
            </a:r>
            <a:br>
              <a:rPr kumimoji="0" lang="zh-CN" altLang="zh-CN" sz="1600" b="0" i="0" u="none" strike="noStrike" cap="none" normalizeH="0" baseline="0" dirty="0">
                <a:ln>
                  <a:noFill/>
                </a:ln>
                <a:solidFill>
                  <a:srgbClr val="CAD3DE"/>
                </a:solidFill>
                <a:effectLst/>
                <a:latin typeface="Consolas" panose="020B0609020204030204" pitchFamily="49" charset="0"/>
              </a:rPr>
            </a:br>
            <a:r>
              <a:rPr kumimoji="0" lang="en-US" altLang="zh-CN" sz="1600" b="0" i="0" u="none" strike="noStrike" cap="none" normalizeH="0" baseline="0" dirty="0">
                <a:ln>
                  <a:noFill/>
                </a:ln>
                <a:solidFill>
                  <a:srgbClr val="CAD3DE"/>
                </a:solidFill>
                <a:effectLst/>
                <a:latin typeface="Consolas" panose="020B0609020204030204" pitchFamily="49" charset="0"/>
              </a:rPr>
              <a:t>    </a:t>
            </a:r>
            <a:r>
              <a:rPr kumimoji="0" lang="zh-CN" altLang="zh-CN" sz="1600" b="0" i="0" u="none" strike="noStrike" cap="none" normalizeH="0" baseline="0" dirty="0">
                <a:ln>
                  <a:noFill/>
                </a:ln>
                <a:solidFill>
                  <a:srgbClr val="6DC2B8"/>
                </a:solidFill>
                <a:effectLst/>
                <a:latin typeface="Consolas" panose="020B0609020204030204" pitchFamily="49" charset="0"/>
              </a:rPr>
              <a:t>alert</a:t>
            </a:r>
            <a:r>
              <a:rPr kumimoji="0" lang="zh-CN" altLang="zh-CN" sz="1600" b="0" i="0" u="none" strike="noStrike" cap="none" normalizeH="0" baseline="0" dirty="0">
                <a:ln>
                  <a:noFill/>
                </a:ln>
                <a:solidFill>
                  <a:srgbClr val="D0F5D4"/>
                </a:solidFill>
                <a:effectLst/>
                <a:latin typeface="Consolas" panose="020B0609020204030204" pitchFamily="49" charset="0"/>
              </a:rPr>
              <a:t>(</a:t>
            </a:r>
            <a:r>
              <a:rPr kumimoji="0" lang="zh-CN" altLang="zh-CN" sz="1600" b="0" i="0" u="none" strike="noStrike" cap="none" normalizeH="0" baseline="0" dirty="0">
                <a:ln>
                  <a:noFill/>
                </a:ln>
                <a:solidFill>
                  <a:srgbClr val="C792EA"/>
                </a:solidFill>
                <a:effectLst/>
                <a:latin typeface="Consolas" panose="020B0609020204030204" pitchFamily="49" charset="0"/>
              </a:rPr>
              <a:t>this</a:t>
            </a:r>
            <a:r>
              <a:rPr kumimoji="0" lang="zh-CN" altLang="zh-CN" sz="1600" b="0" i="0" u="none" strike="noStrike" cap="none" normalizeH="0" baseline="0" dirty="0">
                <a:ln>
                  <a:noFill/>
                </a:ln>
                <a:solidFill>
                  <a:srgbClr val="C3CEE3"/>
                </a:solidFill>
                <a:effectLst/>
                <a:latin typeface="Consolas" panose="020B0609020204030204" pitchFamily="49" charset="0"/>
              </a:rPr>
              <a:t>.</a:t>
            </a:r>
            <a:r>
              <a:rPr kumimoji="0" lang="en-US" altLang="zh-CN" sz="1600" b="0" i="0" u="none" strike="noStrike" cap="none" normalizeH="0" baseline="0" dirty="0">
                <a:ln>
                  <a:noFill/>
                </a:ln>
                <a:solidFill>
                  <a:srgbClr val="6DC2B8"/>
                </a:solidFill>
                <a:effectLst/>
                <a:latin typeface="Consolas" panose="020B0609020204030204" pitchFamily="49" charset="0"/>
              </a:rPr>
              <a:t>name</a:t>
            </a:r>
            <a:r>
              <a:rPr kumimoji="0" lang="zh-CN" altLang="zh-CN" sz="1600" b="0" i="0" u="none" strike="noStrike" cap="none" normalizeH="0" baseline="0" dirty="0">
                <a:ln>
                  <a:noFill/>
                </a:ln>
                <a:solidFill>
                  <a:srgbClr val="D0F5D4"/>
                </a:solidFill>
                <a:effectLst/>
                <a:latin typeface="Consolas" panose="020B0609020204030204" pitchFamily="49" charset="0"/>
              </a:rPr>
              <a:t>)</a:t>
            </a:r>
            <a:r>
              <a:rPr kumimoji="0" lang="zh-CN" altLang="zh-CN" sz="1600" b="0" i="0" u="none" strike="noStrike" cap="none" normalizeH="0" baseline="0" dirty="0">
                <a:ln>
                  <a:noFill/>
                </a:ln>
                <a:solidFill>
                  <a:srgbClr val="6DC2B8"/>
                </a:solidFill>
                <a:effectLst/>
                <a:latin typeface="Consolas" panose="020B0609020204030204" pitchFamily="49" charset="0"/>
              </a:rPr>
              <a:t>;</a:t>
            </a:r>
            <a:br>
              <a:rPr kumimoji="0" lang="zh-CN" altLang="zh-CN" sz="1600" b="0" i="0" u="none" strike="noStrike" cap="none" normalizeH="0" baseline="0" dirty="0">
                <a:ln>
                  <a:noFill/>
                </a:ln>
                <a:solidFill>
                  <a:srgbClr val="6DC2B8"/>
                </a:solidFill>
                <a:effectLst/>
                <a:latin typeface="Consolas" panose="020B0609020204030204" pitchFamily="49" charset="0"/>
              </a:rPr>
            </a:br>
            <a:r>
              <a:rPr kumimoji="0" lang="zh-CN" altLang="zh-CN" sz="1600" b="0" i="0" u="none" strike="noStrike" cap="none" normalizeH="0" baseline="0" dirty="0">
                <a:ln>
                  <a:noFill/>
                </a:ln>
                <a:solidFill>
                  <a:srgbClr val="CAD3DE"/>
                </a:solidFill>
                <a:effectLst/>
                <a:latin typeface="Consolas" panose="020B0609020204030204" pitchFamily="49" charset="0"/>
              </a:rPr>
              <a:t>}</a:t>
            </a:r>
            <a:br>
              <a:rPr kumimoji="0" lang="zh-CN" altLang="zh-CN" sz="1600" b="0" i="0" u="none" strike="noStrike" cap="none" normalizeH="0" baseline="0" dirty="0">
                <a:ln>
                  <a:noFill/>
                </a:ln>
                <a:solidFill>
                  <a:srgbClr val="CAD3DE"/>
                </a:solidFill>
                <a:effectLst/>
                <a:latin typeface="Consolas" panose="020B0609020204030204" pitchFamily="49" charset="0"/>
              </a:rPr>
            </a:br>
            <a:r>
              <a:rPr kumimoji="0" lang="en-US" altLang="zh-CN" sz="1600" b="0" i="0" u="none" strike="noStrike" cap="none" normalizeH="0" baseline="0" dirty="0">
                <a:ln>
                  <a:noFill/>
                </a:ln>
                <a:solidFill>
                  <a:srgbClr val="FFFFFF"/>
                </a:solidFill>
                <a:effectLst/>
                <a:latin typeface="Consolas" panose="020B0609020204030204" pitchFamily="49" charset="0"/>
              </a:rPr>
              <a:t>person</a:t>
            </a:r>
            <a:r>
              <a:rPr kumimoji="0" lang="zh-CN" altLang="zh-CN" sz="1600" b="0" i="0" u="none" strike="noStrike" cap="none" normalizeH="0" baseline="0" dirty="0">
                <a:ln>
                  <a:noFill/>
                </a:ln>
                <a:solidFill>
                  <a:srgbClr val="D0F5D4"/>
                </a:solidFill>
                <a:effectLst/>
                <a:latin typeface="Consolas" panose="020B0609020204030204" pitchFamily="49" charset="0"/>
              </a:rPr>
              <a:t>()</a:t>
            </a:r>
            <a:r>
              <a:rPr kumimoji="0" lang="zh-CN" altLang="zh-CN" sz="1600" b="0" i="0" u="none" strike="noStrike" cap="none" normalizeH="0" baseline="0" dirty="0">
                <a:ln>
                  <a:noFill/>
                </a:ln>
                <a:solidFill>
                  <a:srgbClr val="6DC2B8"/>
                </a:solidFill>
                <a:effectLst/>
                <a:latin typeface="Consolas" panose="020B0609020204030204" pitchFamily="49" charset="0"/>
              </a:rPr>
              <a:t>;</a:t>
            </a:r>
            <a:r>
              <a:rPr lang="en-US" altLang="zh-CN" sz="1600" dirty="0">
                <a:solidFill>
                  <a:schemeClr val="bg1">
                    <a:lumMod val="65000"/>
                  </a:schemeClr>
                </a:solidFill>
                <a:latin typeface="Consolas" panose="020B0609020204030204" pitchFamily="49" charset="0"/>
              </a:rPr>
              <a:t> //</a:t>
            </a:r>
            <a:r>
              <a:rPr lang="zh-CN" altLang="en-US" sz="1600" dirty="0">
                <a:solidFill>
                  <a:schemeClr val="bg1">
                    <a:lumMod val="65000"/>
                  </a:schemeClr>
                </a:solidFill>
                <a:latin typeface="Consolas" panose="020B0609020204030204" pitchFamily="49" charset="0"/>
              </a:rPr>
              <a:t>输出</a:t>
            </a:r>
            <a:r>
              <a:rPr lang="en-US" altLang="zh-CN" sz="1600" dirty="0">
                <a:solidFill>
                  <a:schemeClr val="bg1">
                    <a:lumMod val="65000"/>
                  </a:schemeClr>
                </a:solidFill>
                <a:latin typeface="Consolas" panose="020B0609020204030204" pitchFamily="49" charset="0"/>
              </a:rPr>
              <a:t> Tom</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754856" y="2375399"/>
            <a:ext cx="7704856" cy="1569660"/>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C792EA"/>
                </a:solidFill>
                <a:effectLst/>
                <a:latin typeface="Consolas" panose="020B0609020204030204" pitchFamily="49" charset="0"/>
              </a:rPr>
              <a:t>function </a:t>
            </a:r>
            <a:r>
              <a:rPr lang="en-US" altLang="zh-CN" sz="1600" dirty="0">
                <a:solidFill>
                  <a:srgbClr val="FFFFFF"/>
                </a:solidFill>
                <a:latin typeface="Consolas" panose="020B0609020204030204" pitchFamily="49" charset="0"/>
              </a:rPr>
              <a:t>person</a:t>
            </a:r>
            <a:r>
              <a:rPr kumimoji="0" lang="zh-CN" altLang="zh-CN" sz="1600" b="0" i="0" u="none" strike="noStrike" cap="none" normalizeH="0" baseline="0" dirty="0">
                <a:ln>
                  <a:noFill/>
                </a:ln>
                <a:solidFill>
                  <a:srgbClr val="D0F5D4"/>
                </a:solidFill>
                <a:effectLst/>
                <a:latin typeface="Consolas" panose="020B0609020204030204" pitchFamily="49" charset="0"/>
              </a:rPr>
              <a:t>()</a:t>
            </a:r>
            <a:r>
              <a:rPr kumimoji="0" lang="zh-CN" altLang="zh-CN" sz="1600" b="0" i="0" u="none" strike="noStrike" cap="none" normalizeH="0" baseline="0" dirty="0">
                <a:ln>
                  <a:noFill/>
                </a:ln>
                <a:solidFill>
                  <a:srgbClr val="CAD3DE"/>
                </a:solidFill>
                <a:effectLst/>
                <a:latin typeface="Consolas" panose="020B0609020204030204" pitchFamily="49" charset="0"/>
              </a:rPr>
              <a:t>{</a:t>
            </a:r>
            <a:endParaRPr kumimoji="0" lang="en-US" altLang="zh-CN" sz="1600" b="0" i="0" u="none" strike="noStrike" cap="none" normalizeH="0" baseline="0" dirty="0">
              <a:ln>
                <a:noFill/>
              </a:ln>
              <a:solidFill>
                <a:srgbClr val="CAD3DE"/>
              </a:solidFill>
              <a:effectLst/>
              <a:latin typeface="Consolas" panose="020B0609020204030204" pitchFamily="49" charset="0"/>
            </a:endParaRPr>
          </a:p>
          <a:p>
            <a:pPr lvl="0" eaLnBrk="0" fontAlgn="base" hangingPunct="0">
              <a:spcBef>
                <a:spcPct val="0"/>
              </a:spcBef>
              <a:spcAft>
                <a:spcPct val="0"/>
              </a:spcAft>
            </a:pPr>
            <a:r>
              <a:rPr lang="en-US" altLang="zh-CN" sz="1600" dirty="0">
                <a:solidFill>
                  <a:srgbClr val="CAD3DE"/>
                </a:solidFill>
                <a:latin typeface="Consolas" panose="020B0609020204030204" pitchFamily="49" charset="0"/>
              </a:rPr>
              <a:t>    this.name = </a:t>
            </a:r>
            <a:r>
              <a:rPr lang="zh-CN" altLang="zh-CN" sz="1600" dirty="0">
                <a:solidFill>
                  <a:srgbClr val="C3E887"/>
                </a:solidFill>
                <a:latin typeface="Consolas" panose="020B0609020204030204" pitchFamily="49" charset="0"/>
              </a:rPr>
              <a:t>"</a:t>
            </a:r>
            <a:r>
              <a:rPr lang="en-US" altLang="zh-CN" sz="1600" dirty="0">
                <a:solidFill>
                  <a:srgbClr val="C3E887"/>
                </a:solidFill>
                <a:latin typeface="Consolas" panose="020B0609020204030204" pitchFamily="49" charset="0"/>
              </a:rPr>
              <a:t>Tom</a:t>
            </a:r>
            <a:r>
              <a:rPr lang="zh-CN" altLang="zh-CN" sz="1600" dirty="0">
                <a:solidFill>
                  <a:srgbClr val="C3E887"/>
                </a:solidFill>
                <a:latin typeface="Consolas" panose="020B0609020204030204" pitchFamily="49" charset="0"/>
              </a:rPr>
              <a:t>"</a:t>
            </a:r>
            <a:endParaRPr lang="en-US" altLang="zh-CN" sz="1600" dirty="0">
              <a:solidFill>
                <a:srgbClr val="C3E887"/>
              </a:solidFill>
              <a:latin typeface="Consolas" panose="020B0609020204030204" pitchFamily="49" charset="0"/>
            </a:endParaRPr>
          </a:p>
          <a:p>
            <a:pPr lvl="0" eaLnBrk="0" fontAlgn="base" hangingPunct="0">
              <a:spcBef>
                <a:spcPct val="0"/>
              </a:spcBef>
              <a:spcAft>
                <a:spcPct val="0"/>
              </a:spcAft>
            </a:pPr>
            <a:r>
              <a:rPr kumimoji="0" lang="en-US" altLang="zh-CN" sz="1600" b="0" i="0" u="none" strike="noStrike" cap="none" normalizeH="0" baseline="0" dirty="0">
                <a:ln>
                  <a:noFill/>
                </a:ln>
                <a:solidFill>
                  <a:srgbClr val="C3E887"/>
                </a:solidFill>
                <a:effectLst/>
                <a:latin typeface="Consolas" panose="020B0609020204030204" pitchFamily="49" charset="0"/>
              </a:rPr>
              <a:t>    </a:t>
            </a:r>
            <a:r>
              <a:rPr lang="zh-CN" altLang="zh-CN" sz="1600" dirty="0">
                <a:solidFill>
                  <a:srgbClr val="6DC2B8"/>
                </a:solidFill>
                <a:latin typeface="Consolas" panose="020B0609020204030204" pitchFamily="49" charset="0"/>
              </a:rPr>
              <a:t>alert</a:t>
            </a:r>
            <a:r>
              <a:rPr lang="zh-CN" altLang="zh-CN" sz="1600" dirty="0">
                <a:solidFill>
                  <a:srgbClr val="D0F5D4"/>
                </a:solidFill>
                <a:latin typeface="Consolas" panose="020B0609020204030204" pitchFamily="49" charset="0"/>
              </a:rPr>
              <a:t>(</a:t>
            </a:r>
            <a:r>
              <a:rPr lang="zh-CN" altLang="zh-CN" sz="1600" dirty="0">
                <a:solidFill>
                  <a:srgbClr val="C792EA"/>
                </a:solidFill>
                <a:latin typeface="Consolas" panose="020B0609020204030204" pitchFamily="49" charset="0"/>
              </a:rPr>
              <a:t>this</a:t>
            </a:r>
            <a:r>
              <a:rPr lang="zh-CN" altLang="zh-CN" sz="1600" dirty="0">
                <a:solidFill>
                  <a:srgbClr val="D0F5D4"/>
                </a:solidFill>
                <a:latin typeface="Consolas" panose="020B0609020204030204" pitchFamily="49" charset="0"/>
              </a:rPr>
              <a:t>)</a:t>
            </a:r>
            <a:r>
              <a:rPr lang="zh-CN" altLang="zh-CN" sz="1600" dirty="0">
                <a:solidFill>
                  <a:srgbClr val="6DC2B8"/>
                </a:solidFill>
                <a:latin typeface="Consolas" panose="020B0609020204030204" pitchFamily="49" charset="0"/>
              </a:rPr>
              <a:t>;</a:t>
            </a:r>
            <a:br>
              <a:rPr kumimoji="0" lang="zh-CN" altLang="zh-CN" sz="1600" b="0" i="0" u="none" strike="noStrike" cap="none" normalizeH="0" baseline="0" dirty="0">
                <a:ln>
                  <a:noFill/>
                </a:ln>
                <a:solidFill>
                  <a:srgbClr val="CAD3DE"/>
                </a:solidFill>
                <a:effectLst/>
                <a:latin typeface="Consolas" panose="020B0609020204030204" pitchFamily="49" charset="0"/>
              </a:rPr>
            </a:br>
            <a:r>
              <a:rPr kumimoji="0" lang="en-US" altLang="zh-CN" sz="1600" b="0" i="0" u="none" strike="noStrike" cap="none" normalizeH="0" baseline="0" dirty="0">
                <a:ln>
                  <a:noFill/>
                </a:ln>
                <a:solidFill>
                  <a:srgbClr val="CAD3DE"/>
                </a:solidFill>
                <a:effectLst/>
                <a:latin typeface="Consolas" panose="020B0609020204030204" pitchFamily="49" charset="0"/>
              </a:rPr>
              <a:t>    </a:t>
            </a:r>
            <a:r>
              <a:rPr kumimoji="0" lang="zh-CN" altLang="zh-CN" sz="1600" b="0" i="0" u="none" strike="noStrike" cap="none" normalizeH="0" baseline="0" dirty="0">
                <a:ln>
                  <a:noFill/>
                </a:ln>
                <a:solidFill>
                  <a:srgbClr val="6DC2B8"/>
                </a:solidFill>
                <a:effectLst/>
                <a:latin typeface="Consolas" panose="020B0609020204030204" pitchFamily="49" charset="0"/>
              </a:rPr>
              <a:t>alert</a:t>
            </a:r>
            <a:r>
              <a:rPr kumimoji="0" lang="zh-CN" altLang="zh-CN" sz="1600" b="0" i="0" u="none" strike="noStrike" cap="none" normalizeH="0" baseline="0" dirty="0">
                <a:ln>
                  <a:noFill/>
                </a:ln>
                <a:solidFill>
                  <a:srgbClr val="D0F5D4"/>
                </a:solidFill>
                <a:effectLst/>
                <a:latin typeface="Consolas" panose="020B0609020204030204" pitchFamily="49" charset="0"/>
              </a:rPr>
              <a:t>(</a:t>
            </a:r>
            <a:r>
              <a:rPr kumimoji="0" lang="zh-CN" altLang="zh-CN" sz="1600" b="0" i="0" u="none" strike="noStrike" cap="none" normalizeH="0" baseline="0" dirty="0">
                <a:ln>
                  <a:noFill/>
                </a:ln>
                <a:solidFill>
                  <a:srgbClr val="C792EA"/>
                </a:solidFill>
                <a:effectLst/>
                <a:latin typeface="Consolas" panose="020B0609020204030204" pitchFamily="49" charset="0"/>
              </a:rPr>
              <a:t>this</a:t>
            </a:r>
            <a:r>
              <a:rPr kumimoji="0" lang="zh-CN" altLang="zh-CN" sz="1600" b="0" i="0" u="none" strike="noStrike" cap="none" normalizeH="0" baseline="0" dirty="0">
                <a:ln>
                  <a:noFill/>
                </a:ln>
                <a:solidFill>
                  <a:srgbClr val="C3CEE3"/>
                </a:solidFill>
                <a:effectLst/>
                <a:latin typeface="Consolas" panose="020B0609020204030204" pitchFamily="49" charset="0"/>
              </a:rPr>
              <a:t>.</a:t>
            </a:r>
            <a:r>
              <a:rPr lang="en-US" altLang="zh-CN" sz="1600" dirty="0">
                <a:solidFill>
                  <a:srgbClr val="6DC2B8"/>
                </a:solidFill>
                <a:latin typeface="Consolas" panose="020B0609020204030204" pitchFamily="49" charset="0"/>
              </a:rPr>
              <a:t>name</a:t>
            </a:r>
            <a:r>
              <a:rPr kumimoji="0" lang="zh-CN" altLang="zh-CN" sz="1600" b="0" i="0" u="none" strike="noStrike" cap="none" normalizeH="0" baseline="0" dirty="0">
                <a:ln>
                  <a:noFill/>
                </a:ln>
                <a:solidFill>
                  <a:srgbClr val="D0F5D4"/>
                </a:solidFill>
                <a:effectLst/>
                <a:latin typeface="Consolas" panose="020B0609020204030204" pitchFamily="49" charset="0"/>
              </a:rPr>
              <a:t>)</a:t>
            </a:r>
            <a:r>
              <a:rPr kumimoji="0" lang="zh-CN" altLang="zh-CN" sz="1600" b="0" i="0" u="none" strike="noStrike" cap="none" normalizeH="0" baseline="0" dirty="0">
                <a:ln>
                  <a:noFill/>
                </a:ln>
                <a:solidFill>
                  <a:srgbClr val="6DC2B8"/>
                </a:solidFill>
                <a:effectLst/>
                <a:latin typeface="Consolas" panose="020B0609020204030204" pitchFamily="49" charset="0"/>
              </a:rPr>
              <a:t>;</a:t>
            </a:r>
            <a:br>
              <a:rPr kumimoji="0" lang="zh-CN" altLang="zh-CN" sz="1600" b="0" i="0" u="none" strike="noStrike" cap="none" normalizeH="0" baseline="0" dirty="0">
                <a:ln>
                  <a:noFill/>
                </a:ln>
                <a:solidFill>
                  <a:srgbClr val="6DC2B8"/>
                </a:solidFill>
                <a:effectLst/>
                <a:latin typeface="Consolas" panose="020B0609020204030204" pitchFamily="49" charset="0"/>
              </a:rPr>
            </a:br>
            <a:r>
              <a:rPr kumimoji="0" lang="zh-CN" altLang="zh-CN" sz="1600" b="0" i="0" u="none" strike="noStrike" cap="none" normalizeH="0" baseline="0" dirty="0">
                <a:ln>
                  <a:noFill/>
                </a:ln>
                <a:solidFill>
                  <a:srgbClr val="CAD3DE"/>
                </a:solidFill>
                <a:effectLst/>
                <a:latin typeface="Consolas" panose="020B0609020204030204" pitchFamily="49" charset="0"/>
              </a:rPr>
              <a:t>}</a:t>
            </a:r>
            <a:br>
              <a:rPr kumimoji="0" lang="zh-CN" altLang="zh-CN" sz="1600" b="0" i="0" u="none" strike="noStrike" cap="none" normalizeH="0" baseline="0" dirty="0">
                <a:ln>
                  <a:noFill/>
                </a:ln>
                <a:solidFill>
                  <a:srgbClr val="CAD3DE"/>
                </a:solidFill>
                <a:effectLst/>
                <a:latin typeface="Consolas" panose="020B0609020204030204" pitchFamily="49" charset="0"/>
              </a:rPr>
            </a:br>
            <a:r>
              <a:rPr kumimoji="0" lang="en-US" altLang="zh-CN" sz="1600" b="0" i="0" u="none" strike="noStrike" cap="none" normalizeH="0" baseline="0" dirty="0">
                <a:ln>
                  <a:noFill/>
                </a:ln>
                <a:solidFill>
                  <a:srgbClr val="FFFFFF"/>
                </a:solidFill>
                <a:effectLst/>
                <a:latin typeface="Consolas" panose="020B0609020204030204" pitchFamily="49" charset="0"/>
              </a:rPr>
              <a:t>person</a:t>
            </a:r>
            <a:r>
              <a:rPr kumimoji="0" lang="zh-CN" altLang="zh-CN" sz="1600" b="0" i="0" u="none" strike="noStrike" cap="none" normalizeH="0" baseline="0" dirty="0">
                <a:ln>
                  <a:noFill/>
                </a:ln>
                <a:solidFill>
                  <a:srgbClr val="D0F5D4"/>
                </a:solidFill>
                <a:effectLst/>
                <a:latin typeface="Consolas" panose="020B0609020204030204" pitchFamily="49" charset="0"/>
              </a:rPr>
              <a:t>()</a:t>
            </a:r>
            <a:r>
              <a:rPr kumimoji="0" lang="zh-CN" altLang="zh-CN" sz="1600" b="0" i="0" u="none" strike="noStrike" cap="none" normalizeH="0" baseline="0" dirty="0">
                <a:ln>
                  <a:noFill/>
                </a:ln>
                <a:solidFill>
                  <a:srgbClr val="6DC2B8"/>
                </a:solidFill>
                <a:effectLst/>
                <a:latin typeface="Consolas" panose="020B0609020204030204" pitchFamily="49" charset="0"/>
              </a:rPr>
              <a:t>;</a:t>
            </a:r>
            <a:r>
              <a:rPr kumimoji="0" lang="en-US" altLang="zh-CN" sz="1600" b="0" i="0" u="none" strike="noStrike" cap="none" normalizeH="0" baseline="0" dirty="0">
                <a:ln>
                  <a:noFill/>
                </a:ln>
                <a:solidFill>
                  <a:srgbClr val="6DC2B8"/>
                </a:solidFill>
                <a:effectLst/>
                <a:latin typeface="Consolas" panose="020B0609020204030204" pitchFamily="49" charset="0"/>
              </a:rPr>
              <a:t> </a:t>
            </a:r>
            <a:r>
              <a:rPr kumimoji="0" lang="en-US" altLang="zh-CN" sz="1600" b="0" i="0" u="none" strike="noStrike" cap="none" normalizeH="0" baseline="0" dirty="0">
                <a:ln>
                  <a:noFill/>
                </a:ln>
                <a:solidFill>
                  <a:schemeClr val="bg1">
                    <a:lumMod val="65000"/>
                  </a:schemeClr>
                </a:solidFill>
                <a:effectLst/>
                <a:latin typeface="Consolas" panose="020B0609020204030204" pitchFamily="49" charset="0"/>
              </a:rPr>
              <a:t>//</a:t>
            </a:r>
            <a:r>
              <a:rPr kumimoji="0" lang="zh-CN" altLang="en-US" sz="1600" b="0" i="0" u="none" strike="noStrike" cap="none" normalizeH="0" baseline="0" dirty="0">
                <a:ln>
                  <a:noFill/>
                </a:ln>
                <a:solidFill>
                  <a:schemeClr val="bg1">
                    <a:lumMod val="65000"/>
                  </a:schemeClr>
                </a:solidFill>
                <a:effectLst/>
                <a:latin typeface="Consolas" panose="020B0609020204030204" pitchFamily="49" charset="0"/>
              </a:rPr>
              <a:t>输出 </a:t>
            </a:r>
            <a:r>
              <a:rPr kumimoji="0" lang="en-US" altLang="zh-CN" sz="1600" b="0" i="0" u="none" strike="noStrike" cap="none" normalizeH="0" baseline="0" dirty="0">
                <a:ln>
                  <a:noFill/>
                </a:ln>
                <a:solidFill>
                  <a:schemeClr val="bg1">
                    <a:lumMod val="65000"/>
                  </a:schemeClr>
                </a:solidFill>
                <a:effectLst/>
                <a:latin typeface="Consolas" panose="020B0609020204030204" pitchFamily="49" charset="0"/>
              </a:rPr>
              <a:t>window Tom</a:t>
            </a:r>
            <a:endParaRPr kumimoji="0" lang="zh-CN" altLang="zh-CN" sz="1600" b="0" i="0" u="none" strike="noStrike" cap="none" normalizeH="0" baseline="0" dirty="0">
              <a:ln>
                <a:noFill/>
              </a:ln>
              <a:solidFill>
                <a:schemeClr val="bg1">
                  <a:lumMod val="65000"/>
                </a:schemeClr>
              </a:solidFill>
              <a:effectLst/>
              <a:latin typeface="Arial" panose="020B0604020202020204" pitchFamily="34" charset="0"/>
            </a:endParaRPr>
          </a:p>
        </p:txBody>
      </p:sp>
      <p:sp>
        <p:nvSpPr>
          <p:cNvPr id="8" name="Rectangle 2"/>
          <p:cNvSpPr>
            <a:spLocks noChangeArrowheads="1"/>
          </p:cNvSpPr>
          <p:nvPr/>
        </p:nvSpPr>
        <p:spPr bwMode="auto">
          <a:xfrm>
            <a:off x="3995936" y="2516703"/>
            <a:ext cx="4375691" cy="120032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ea typeface="Helvetica Neue"/>
              </a:rPr>
              <a:t>在这段代码中</a:t>
            </a:r>
            <a:r>
              <a:rPr kumimoji="0" lang="zh-CN" altLang="zh-CN" sz="1200" b="0" i="0" u="none" strike="noStrike" cap="none" normalizeH="0" baseline="0" dirty="0">
                <a:ln>
                  <a:noFill/>
                </a:ln>
                <a:solidFill>
                  <a:srgbClr val="C7254E"/>
                </a:solidFill>
                <a:effectLst/>
                <a:latin typeface="Arial Unicode MS" panose="020B0604020202020204" pitchFamily="34" charset="-122"/>
                <a:ea typeface="Source Code Pro"/>
              </a:rPr>
              <a:t>person</a:t>
            </a:r>
            <a:r>
              <a:rPr kumimoji="0" lang="zh-CN" altLang="zh-CN" sz="1200" b="0" i="0" u="none" strike="noStrike" cap="none" normalizeH="0" baseline="0" dirty="0">
                <a:ln>
                  <a:noFill/>
                </a:ln>
                <a:solidFill>
                  <a:srgbClr val="333333"/>
                </a:solidFill>
                <a:effectLst/>
                <a:ea typeface="Helvetica Neue"/>
              </a:rPr>
              <a:t>函数作为普通函数调用，实际上</a:t>
            </a:r>
            <a:r>
              <a:rPr kumimoji="0" lang="zh-CN" altLang="zh-CN" sz="1200" b="0" i="0" u="none" strike="noStrike" cap="none" normalizeH="0" baseline="0" dirty="0">
                <a:ln>
                  <a:noFill/>
                </a:ln>
                <a:solidFill>
                  <a:srgbClr val="C7254E"/>
                </a:solidFill>
                <a:effectLst/>
                <a:latin typeface="Arial Unicode MS" panose="020B0604020202020204" pitchFamily="34" charset="-122"/>
                <a:ea typeface="Source Code Pro"/>
              </a:rPr>
              <a:t>person</a:t>
            </a:r>
            <a:r>
              <a:rPr kumimoji="0" lang="zh-CN" altLang="zh-CN" sz="1200" b="0" i="0" u="none" strike="noStrike" cap="none" normalizeH="0" baseline="0" dirty="0">
                <a:ln>
                  <a:noFill/>
                </a:ln>
                <a:solidFill>
                  <a:srgbClr val="333333"/>
                </a:solidFill>
                <a:effectLst/>
                <a:ea typeface="Helvetica Neue"/>
              </a:rPr>
              <a:t>是作为全局对象</a:t>
            </a:r>
            <a:r>
              <a:rPr kumimoji="0" lang="zh-CN" altLang="zh-CN" sz="1200" b="0" i="0" u="none" strike="noStrike" cap="none" normalizeH="0" baseline="0" dirty="0">
                <a:ln>
                  <a:noFill/>
                </a:ln>
                <a:solidFill>
                  <a:srgbClr val="C7254E"/>
                </a:solidFill>
                <a:effectLst/>
                <a:latin typeface="Arial Unicode MS" panose="020B0604020202020204" pitchFamily="34" charset="-122"/>
                <a:ea typeface="Source Code Pro"/>
              </a:rPr>
              <a:t>window</a:t>
            </a:r>
            <a:r>
              <a:rPr kumimoji="0" lang="zh-CN" altLang="zh-CN" sz="1200" b="0" i="0" u="none" strike="noStrike" cap="none" normalizeH="0" baseline="0" dirty="0">
                <a:ln>
                  <a:noFill/>
                </a:ln>
                <a:solidFill>
                  <a:srgbClr val="333333"/>
                </a:solidFill>
                <a:effectLst/>
                <a:ea typeface="Helvetica Neue"/>
              </a:rPr>
              <a:t>的一个方法来进行调用的,即</a:t>
            </a:r>
            <a:r>
              <a:rPr kumimoji="0" lang="zh-CN" altLang="zh-CN" sz="1200" b="0" i="0" u="none" strike="noStrike" cap="none" normalizeH="0" baseline="0" dirty="0">
                <a:ln>
                  <a:noFill/>
                </a:ln>
                <a:solidFill>
                  <a:srgbClr val="C7254E"/>
                </a:solidFill>
                <a:effectLst/>
                <a:latin typeface="Arial Unicode MS" panose="020B0604020202020204" pitchFamily="34" charset="-122"/>
                <a:ea typeface="Source Code Pro"/>
              </a:rPr>
              <a:t>window.person()</a:t>
            </a:r>
            <a:r>
              <a:rPr kumimoji="0" lang="zh-CN" altLang="zh-CN" sz="1200" b="0" i="0" u="none" strike="noStrike" cap="none" normalizeH="0" baseline="0" dirty="0">
                <a:ln>
                  <a:noFill/>
                </a:ln>
                <a:solidFill>
                  <a:srgbClr val="333333"/>
                </a:solidFill>
                <a:effectLst/>
                <a:ea typeface="Helvetica Neue"/>
              </a:rPr>
              <a:t>;</a:t>
            </a:r>
            <a:br>
              <a:rPr kumimoji="0" lang="zh-CN" altLang="zh-CN" sz="1200" b="0" i="0" u="none" strike="noStrike" cap="none" normalizeH="0" baseline="0" dirty="0">
                <a:ln>
                  <a:noFill/>
                </a:ln>
                <a:solidFill>
                  <a:schemeClr val="tx1"/>
                </a:solidFill>
                <a:effectLst/>
              </a:rPr>
            </a:br>
            <a:r>
              <a:rPr kumimoji="0" lang="zh-CN" altLang="zh-CN" sz="1200" b="0" i="0" u="none" strike="noStrike" cap="none" normalizeH="0" baseline="0" dirty="0">
                <a:ln>
                  <a:noFill/>
                </a:ln>
                <a:solidFill>
                  <a:srgbClr val="333333"/>
                </a:solidFill>
                <a:effectLst/>
                <a:ea typeface="Helvetica Neue"/>
              </a:rPr>
              <a:t>所以这个地方是</a:t>
            </a:r>
            <a:r>
              <a:rPr kumimoji="0" lang="zh-CN" altLang="zh-CN" sz="1200" b="0" i="0" u="none" strike="noStrike" cap="none" normalizeH="0" baseline="0" dirty="0">
                <a:ln>
                  <a:noFill/>
                </a:ln>
                <a:solidFill>
                  <a:srgbClr val="C7254E"/>
                </a:solidFill>
                <a:effectLst/>
                <a:latin typeface="Arial Unicode MS" panose="020B0604020202020204" pitchFamily="34" charset="-122"/>
                <a:ea typeface="Source Code Pro"/>
              </a:rPr>
              <a:t>window</a:t>
            </a:r>
            <a:r>
              <a:rPr kumimoji="0" lang="zh-CN" altLang="zh-CN" sz="1200" b="0" i="0" u="none" strike="noStrike" cap="none" normalizeH="0" baseline="0" dirty="0">
                <a:ln>
                  <a:noFill/>
                </a:ln>
                <a:solidFill>
                  <a:srgbClr val="333333"/>
                </a:solidFill>
                <a:effectLst/>
                <a:ea typeface="Helvetica Neue"/>
              </a:rPr>
              <a:t>对象调用了</a:t>
            </a:r>
            <a:r>
              <a:rPr kumimoji="0" lang="zh-CN" altLang="zh-CN" sz="1200" b="0" i="0" u="none" strike="noStrike" cap="none" normalizeH="0" baseline="0" dirty="0">
                <a:ln>
                  <a:noFill/>
                </a:ln>
                <a:solidFill>
                  <a:srgbClr val="C7254E"/>
                </a:solidFill>
                <a:effectLst/>
                <a:latin typeface="Arial Unicode MS" panose="020B0604020202020204" pitchFamily="34" charset="-122"/>
                <a:ea typeface="Source Code Pro"/>
              </a:rPr>
              <a:t>person</a:t>
            </a:r>
            <a:r>
              <a:rPr kumimoji="0" lang="zh-CN" altLang="zh-CN" sz="1200" b="0" i="0" u="none" strike="noStrike" cap="none" normalizeH="0" baseline="0" dirty="0">
                <a:ln>
                  <a:noFill/>
                </a:ln>
                <a:solidFill>
                  <a:srgbClr val="333333"/>
                </a:solidFill>
                <a:effectLst/>
                <a:ea typeface="Helvetica Neue"/>
              </a:rPr>
              <a:t>方法,那么</a:t>
            </a:r>
            <a:r>
              <a:rPr kumimoji="0" lang="zh-CN" altLang="zh-CN" sz="1200" b="0" i="0" u="none" strike="noStrike" cap="none" normalizeH="0" baseline="0" dirty="0">
                <a:ln>
                  <a:noFill/>
                </a:ln>
                <a:solidFill>
                  <a:srgbClr val="C7254E"/>
                </a:solidFill>
                <a:effectLst/>
                <a:latin typeface="Arial Unicode MS" panose="020B0604020202020204" pitchFamily="34" charset="-122"/>
                <a:ea typeface="Source Code Pro"/>
              </a:rPr>
              <a:t>person</a:t>
            </a:r>
            <a:r>
              <a:rPr kumimoji="0" lang="zh-CN" altLang="zh-CN" sz="1200" b="0" i="0" u="none" strike="noStrike" cap="none" normalizeH="0" baseline="0" dirty="0">
                <a:ln>
                  <a:noFill/>
                </a:ln>
                <a:solidFill>
                  <a:srgbClr val="333333"/>
                </a:solidFill>
                <a:effectLst/>
                <a:ea typeface="Helvetica Neue"/>
              </a:rPr>
              <a:t>函数当中的</a:t>
            </a:r>
            <a:r>
              <a:rPr kumimoji="0" lang="zh-CN" altLang="zh-CN" sz="1200" b="0" i="0" u="none" strike="noStrike" cap="none" normalizeH="0" baseline="0" dirty="0">
                <a:ln>
                  <a:noFill/>
                </a:ln>
                <a:solidFill>
                  <a:srgbClr val="C7254E"/>
                </a:solidFill>
                <a:effectLst/>
                <a:latin typeface="Arial Unicode MS" panose="020B0604020202020204" pitchFamily="34" charset="-122"/>
                <a:ea typeface="Source Code Pro"/>
              </a:rPr>
              <a:t>this</a:t>
            </a:r>
            <a:r>
              <a:rPr kumimoji="0" lang="zh-CN" altLang="zh-CN" sz="1200" b="0" i="0" u="none" strike="noStrike" cap="none" normalizeH="0" baseline="0" dirty="0">
                <a:ln>
                  <a:noFill/>
                </a:ln>
                <a:solidFill>
                  <a:srgbClr val="333333"/>
                </a:solidFill>
                <a:effectLst/>
                <a:ea typeface="Helvetica Neue"/>
              </a:rPr>
              <a:t>即指</a:t>
            </a:r>
            <a:r>
              <a:rPr kumimoji="0" lang="zh-CN" altLang="zh-CN" sz="1200" b="0" i="0" u="none" strike="noStrike" cap="none" normalizeH="0" baseline="0" dirty="0">
                <a:ln>
                  <a:noFill/>
                </a:ln>
                <a:solidFill>
                  <a:srgbClr val="C7254E"/>
                </a:solidFill>
                <a:effectLst/>
                <a:latin typeface="Arial Unicode MS" panose="020B0604020202020204" pitchFamily="34" charset="-122"/>
                <a:ea typeface="Source Code Pro"/>
              </a:rPr>
              <a:t>window</a:t>
            </a:r>
            <a:r>
              <a:rPr kumimoji="0" lang="zh-CN" altLang="zh-CN" sz="1200" b="0" i="0" u="none" strike="noStrike" cap="none" normalizeH="0" baseline="0" dirty="0">
                <a:ln>
                  <a:noFill/>
                </a:ln>
                <a:solidFill>
                  <a:srgbClr val="333333"/>
                </a:solidFill>
                <a:effectLst/>
                <a:ea typeface="Helvetica Neue"/>
              </a:rPr>
              <a:t>,同时</a:t>
            </a:r>
            <a:r>
              <a:rPr kumimoji="0" lang="zh-CN" altLang="zh-CN" sz="1200" b="0" i="0" u="none" strike="noStrike" cap="none" normalizeH="0" baseline="0" dirty="0">
                <a:ln>
                  <a:noFill/>
                </a:ln>
                <a:solidFill>
                  <a:srgbClr val="C7254E"/>
                </a:solidFill>
                <a:effectLst/>
                <a:latin typeface="Arial Unicode MS" panose="020B0604020202020204" pitchFamily="34" charset="-122"/>
                <a:ea typeface="Source Code Pro"/>
              </a:rPr>
              <a:t>window</a:t>
            </a:r>
            <a:r>
              <a:rPr kumimoji="0" lang="zh-CN" altLang="zh-CN" sz="1200" b="0" i="0" u="none" strike="noStrike" cap="none" normalizeH="0" baseline="0" dirty="0">
                <a:ln>
                  <a:noFill/>
                </a:ln>
                <a:solidFill>
                  <a:srgbClr val="333333"/>
                </a:solidFill>
                <a:effectLst/>
                <a:ea typeface="Helvetica Neue"/>
              </a:rPr>
              <a:t>还拥有了另外一个属性</a:t>
            </a:r>
            <a:r>
              <a:rPr kumimoji="0" lang="zh-CN" altLang="zh-CN" sz="1200" b="0" i="0" u="none" strike="noStrike" cap="none" normalizeH="0" baseline="0" dirty="0">
                <a:ln>
                  <a:noFill/>
                </a:ln>
                <a:solidFill>
                  <a:srgbClr val="C7254E"/>
                </a:solidFill>
                <a:effectLst/>
                <a:latin typeface="Arial Unicode MS" panose="020B0604020202020204" pitchFamily="34" charset="-122"/>
                <a:ea typeface="Source Code Pro"/>
              </a:rPr>
              <a:t>name</a:t>
            </a:r>
            <a:r>
              <a:rPr kumimoji="0" lang="zh-CN" altLang="zh-CN" sz="1200" b="0" i="0" u="none" strike="noStrike" cap="none" normalizeH="0" baseline="0" dirty="0">
                <a:ln>
                  <a:noFill/>
                </a:ln>
                <a:solidFill>
                  <a:srgbClr val="333333"/>
                </a:solidFill>
                <a:effectLst/>
                <a:ea typeface="Helvetica Neue"/>
              </a:rPr>
              <a:t>,值为</a:t>
            </a:r>
            <a:r>
              <a:rPr lang="en-US" altLang="zh-CN" sz="1200" dirty="0">
                <a:solidFill>
                  <a:srgbClr val="C7254E"/>
                </a:solidFill>
                <a:latin typeface="Arial Unicode MS" panose="020B0604020202020204" pitchFamily="34" charset="-122"/>
                <a:ea typeface="Helvetica Neue"/>
              </a:rPr>
              <a:t>Tom</a:t>
            </a:r>
            <a:r>
              <a:rPr kumimoji="0" lang="zh-CN" altLang="zh-CN" sz="1200" b="0" i="0" u="none" strike="noStrike" cap="none" normalizeH="0" baseline="0" dirty="0">
                <a:ln>
                  <a:noFill/>
                </a:ln>
                <a:solidFill>
                  <a:srgbClr val="333333"/>
                </a:solidFill>
                <a:effectLst/>
                <a:ea typeface="Helvetica Neue"/>
              </a:rPr>
              <a:t>.</a:t>
            </a:r>
            <a:r>
              <a:rPr kumimoji="0" lang="zh-CN" altLang="zh-CN" sz="1200" b="0" i="0" u="none" strike="noStrike" cap="none" normalizeH="0" baseline="0" dirty="0">
                <a:ln>
                  <a:noFill/>
                </a:ln>
                <a:solidFill>
                  <a:schemeClr val="tx1"/>
                </a:solidFill>
                <a:effectLst/>
              </a:rPr>
              <a:t> </a:t>
            </a:r>
          </a:p>
        </p:txBody>
      </p:sp>
      <p:sp>
        <p:nvSpPr>
          <p:cNvPr id="10" name="Rectangle 3"/>
          <p:cNvSpPr>
            <a:spLocks noChangeArrowheads="1"/>
          </p:cNvSpPr>
          <p:nvPr/>
        </p:nvSpPr>
        <p:spPr bwMode="auto">
          <a:xfrm>
            <a:off x="4059545" y="4941168"/>
            <a:ext cx="4248472" cy="830997"/>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C7254E"/>
                </a:solidFill>
                <a:effectLst/>
                <a:latin typeface="Arial Unicode MS" panose="020B0604020202020204" pitchFamily="34" charset="-122"/>
                <a:ea typeface="Source Code Pro"/>
              </a:rPr>
              <a:t>person</a:t>
            </a:r>
            <a:r>
              <a:rPr kumimoji="0" lang="zh-CN" altLang="zh-CN" sz="1200" b="0" i="0" u="none" strike="noStrike" cap="none" normalizeH="0" baseline="0" dirty="0">
                <a:ln>
                  <a:noFill/>
                </a:ln>
                <a:solidFill>
                  <a:srgbClr val="333333"/>
                </a:solidFill>
                <a:effectLst/>
                <a:ea typeface="Helvetica Neue"/>
              </a:rPr>
              <a:t>作为</a:t>
            </a:r>
            <a:r>
              <a:rPr kumimoji="0" lang="zh-CN" altLang="zh-CN" sz="1200" b="0" i="0" u="none" strike="noStrike" cap="none" normalizeH="0" baseline="0" dirty="0">
                <a:ln>
                  <a:noFill/>
                </a:ln>
                <a:solidFill>
                  <a:srgbClr val="C7254E"/>
                </a:solidFill>
                <a:effectLst/>
                <a:latin typeface="Arial Unicode MS" panose="020B0604020202020204" pitchFamily="34" charset="-122"/>
                <a:ea typeface="Source Code Pro"/>
              </a:rPr>
              <a:t>window</a:t>
            </a:r>
            <a:r>
              <a:rPr kumimoji="0" lang="zh-CN" altLang="zh-CN" sz="1200" b="0" i="0" u="none" strike="noStrike" cap="none" normalizeH="0" baseline="0" dirty="0">
                <a:ln>
                  <a:noFill/>
                </a:ln>
                <a:solidFill>
                  <a:srgbClr val="333333"/>
                </a:solidFill>
                <a:effectLst/>
                <a:ea typeface="Helvetica Neue"/>
              </a:rPr>
              <a:t>的方法来调用，在代码的一开始定义了一个全局变量</a:t>
            </a:r>
            <a:r>
              <a:rPr kumimoji="0" lang="zh-CN" altLang="zh-CN" sz="1200" b="0" i="0" u="none" strike="noStrike" cap="none" normalizeH="0" baseline="0" dirty="0">
                <a:ln>
                  <a:noFill/>
                </a:ln>
                <a:solidFill>
                  <a:srgbClr val="C7254E"/>
                </a:solidFill>
                <a:effectLst/>
                <a:latin typeface="Arial Unicode MS" panose="020B0604020202020204" pitchFamily="34" charset="-122"/>
                <a:ea typeface="Source Code Pro"/>
              </a:rPr>
              <a:t>name</a:t>
            </a:r>
            <a:r>
              <a:rPr kumimoji="0" lang="zh-CN" altLang="zh-CN" sz="1200" b="0" i="0" u="none" strike="noStrike" cap="none" normalizeH="0" baseline="0" dirty="0">
                <a:ln>
                  <a:noFill/>
                </a:ln>
                <a:solidFill>
                  <a:srgbClr val="333333"/>
                </a:solidFill>
                <a:effectLst/>
                <a:ea typeface="Helvetica Neue"/>
              </a:rPr>
              <a:t>，值为</a:t>
            </a:r>
            <a:r>
              <a:rPr lang="en-US" altLang="zh-CN" sz="1200" dirty="0">
                <a:solidFill>
                  <a:srgbClr val="C7254E"/>
                </a:solidFill>
                <a:latin typeface="Arial Unicode MS" panose="020B0604020202020204" pitchFamily="34" charset="-122"/>
                <a:ea typeface="Helvetica Neue"/>
              </a:rPr>
              <a:t>Tom</a:t>
            </a:r>
            <a:r>
              <a:rPr kumimoji="0" lang="zh-CN" altLang="zh-CN" sz="1200" b="0" i="0" u="none" strike="noStrike" cap="none" normalizeH="0" baseline="0" dirty="0">
                <a:ln>
                  <a:noFill/>
                </a:ln>
                <a:solidFill>
                  <a:srgbClr val="333333"/>
                </a:solidFill>
                <a:effectLst/>
                <a:ea typeface="Helvetica Neue"/>
              </a:rPr>
              <a:t>,它相当于</a:t>
            </a:r>
            <a:r>
              <a:rPr kumimoji="0" lang="zh-CN" altLang="zh-CN" sz="1200" b="0" i="0" u="none" strike="noStrike" cap="none" normalizeH="0" baseline="0" dirty="0">
                <a:ln>
                  <a:noFill/>
                </a:ln>
                <a:solidFill>
                  <a:srgbClr val="C7254E"/>
                </a:solidFill>
                <a:effectLst/>
                <a:latin typeface="Arial Unicode MS" panose="020B0604020202020204" pitchFamily="34" charset="-122"/>
                <a:ea typeface="Source Code Pro"/>
              </a:rPr>
              <a:t>window</a:t>
            </a:r>
            <a:r>
              <a:rPr kumimoji="0" lang="zh-CN" altLang="zh-CN" sz="1200" b="0" i="0" u="none" strike="noStrike" cap="none" normalizeH="0" baseline="0" dirty="0">
                <a:ln>
                  <a:noFill/>
                </a:ln>
                <a:solidFill>
                  <a:srgbClr val="333333"/>
                </a:solidFill>
                <a:effectLst/>
                <a:ea typeface="Helvetica Neue"/>
              </a:rPr>
              <a:t>的一个属性,即</a:t>
            </a:r>
            <a:r>
              <a:rPr kumimoji="0" lang="zh-CN" altLang="zh-CN" sz="1200" b="0" i="0" u="none" strike="noStrike" cap="none" normalizeH="0" baseline="0" dirty="0">
                <a:ln>
                  <a:noFill/>
                </a:ln>
                <a:solidFill>
                  <a:srgbClr val="C7254E"/>
                </a:solidFill>
                <a:effectLst/>
                <a:latin typeface="Arial Unicode MS" panose="020B0604020202020204" pitchFamily="34" charset="-122"/>
                <a:ea typeface="Source Code Pro"/>
              </a:rPr>
              <a:t>window.name=“</a:t>
            </a:r>
            <a:r>
              <a:rPr kumimoji="0" lang="en-US" altLang="zh-CN" sz="1200" b="0" i="0" u="none" strike="noStrike" cap="none" normalizeH="0" baseline="0" dirty="0">
                <a:ln>
                  <a:noFill/>
                </a:ln>
                <a:solidFill>
                  <a:srgbClr val="C7254E"/>
                </a:solidFill>
                <a:effectLst/>
                <a:latin typeface="Arial Unicode MS" panose="020B0604020202020204" pitchFamily="34" charset="-122"/>
                <a:ea typeface="Source Code Pro"/>
              </a:rPr>
              <a:t>Tom</a:t>
            </a:r>
            <a:r>
              <a:rPr kumimoji="0" lang="zh-CN" altLang="zh-CN" sz="1200" b="0" i="0" u="none" strike="noStrike" cap="none" normalizeH="0" baseline="0" dirty="0">
                <a:ln>
                  <a:noFill/>
                </a:ln>
                <a:solidFill>
                  <a:srgbClr val="C7254E"/>
                </a:solidFill>
                <a:effectLst/>
                <a:latin typeface="Arial Unicode MS" panose="020B0604020202020204" pitchFamily="34" charset="-122"/>
                <a:ea typeface="Source Code Pro"/>
              </a:rPr>
              <a:t>"</a:t>
            </a:r>
            <a:r>
              <a:rPr kumimoji="0" lang="zh-CN" altLang="zh-CN" sz="1200" b="0" i="0" u="none" strike="noStrike" cap="none" normalizeH="0" baseline="0" dirty="0">
                <a:ln>
                  <a:noFill/>
                </a:ln>
                <a:solidFill>
                  <a:srgbClr val="333333"/>
                </a:solidFill>
                <a:effectLst/>
                <a:ea typeface="Helvetica Neue"/>
              </a:rPr>
              <a:t>,又因为在调用</a:t>
            </a:r>
            <a:r>
              <a:rPr kumimoji="0" lang="zh-CN" altLang="zh-CN" sz="1200" b="0" i="0" u="none" strike="noStrike" cap="none" normalizeH="0" baseline="0" dirty="0">
                <a:ln>
                  <a:noFill/>
                </a:ln>
                <a:solidFill>
                  <a:srgbClr val="C7254E"/>
                </a:solidFill>
                <a:effectLst/>
                <a:latin typeface="Arial Unicode MS" panose="020B0604020202020204" pitchFamily="34" charset="-122"/>
                <a:ea typeface="Source Code Pro"/>
              </a:rPr>
              <a:t>person</a:t>
            </a:r>
            <a:r>
              <a:rPr kumimoji="0" lang="zh-CN" altLang="zh-CN" sz="1200" b="0" i="0" u="none" strike="noStrike" cap="none" normalizeH="0" baseline="0" dirty="0">
                <a:ln>
                  <a:noFill/>
                </a:ln>
                <a:solidFill>
                  <a:srgbClr val="333333"/>
                </a:solidFill>
                <a:effectLst/>
                <a:ea typeface="Helvetica Neue"/>
              </a:rPr>
              <a:t>的时候</a:t>
            </a:r>
            <a:r>
              <a:rPr kumimoji="0" lang="zh-CN" altLang="zh-CN" sz="1200" b="0" i="0" u="none" strike="noStrike" cap="none" normalizeH="0" baseline="0" dirty="0">
                <a:ln>
                  <a:noFill/>
                </a:ln>
                <a:solidFill>
                  <a:srgbClr val="C7254E"/>
                </a:solidFill>
                <a:effectLst/>
                <a:latin typeface="Arial Unicode MS" panose="020B0604020202020204" pitchFamily="34" charset="-122"/>
                <a:ea typeface="Source Code Pro"/>
              </a:rPr>
              <a:t>this</a:t>
            </a:r>
            <a:r>
              <a:rPr kumimoji="0" lang="zh-CN" altLang="zh-CN" sz="1200" b="0" i="0" u="none" strike="noStrike" cap="none" normalizeH="0" baseline="0" dirty="0">
                <a:ln>
                  <a:noFill/>
                </a:ln>
                <a:solidFill>
                  <a:srgbClr val="333333"/>
                </a:solidFill>
                <a:effectLst/>
                <a:ea typeface="Helvetica Neue"/>
              </a:rPr>
              <a:t>是指向</a:t>
            </a:r>
            <a:r>
              <a:rPr kumimoji="0" lang="zh-CN" altLang="zh-CN" sz="1200" b="0" i="0" u="none" strike="noStrike" cap="none" normalizeH="0" baseline="0" dirty="0">
                <a:ln>
                  <a:noFill/>
                </a:ln>
                <a:solidFill>
                  <a:srgbClr val="C7254E"/>
                </a:solidFill>
                <a:effectLst/>
                <a:latin typeface="Arial Unicode MS" panose="020B0604020202020204" pitchFamily="34" charset="-122"/>
                <a:ea typeface="Source Code Pro"/>
              </a:rPr>
              <a:t>window</a:t>
            </a:r>
            <a:r>
              <a:rPr kumimoji="0" lang="zh-CN" altLang="zh-CN" sz="1200" b="0" i="0" u="none" strike="noStrike" cap="none" normalizeH="0" baseline="0" dirty="0">
                <a:ln>
                  <a:noFill/>
                </a:ln>
                <a:solidFill>
                  <a:srgbClr val="333333"/>
                </a:solidFill>
                <a:effectLst/>
                <a:ea typeface="Helvetica Neue"/>
              </a:rPr>
              <a:t>的，因此这里会输出</a:t>
            </a:r>
            <a:r>
              <a:rPr lang="en-US" altLang="zh-CN" sz="1200" dirty="0">
                <a:solidFill>
                  <a:srgbClr val="C7254E"/>
                </a:solidFill>
                <a:latin typeface="Arial Unicode MS" panose="020B0604020202020204" pitchFamily="34" charset="-122"/>
                <a:ea typeface="Helvetica Neue"/>
              </a:rPr>
              <a:t>Tom</a:t>
            </a:r>
            <a:r>
              <a:rPr kumimoji="0" lang="zh-CN" altLang="zh-CN" sz="1200" b="0" i="0" u="none" strike="noStrike" cap="none" normalizeH="0" baseline="0" dirty="0">
                <a:ln>
                  <a:noFill/>
                </a:ln>
                <a:solidFill>
                  <a:srgbClr val="333333"/>
                </a:solidFill>
                <a:effectLst/>
                <a:ea typeface="Helvetica Neue"/>
              </a:rPr>
              <a:t>.</a:t>
            </a:r>
            <a:r>
              <a:rPr kumimoji="0" lang="zh-CN" altLang="zh-CN" sz="12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582242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rPr>
              <a:t>4. This</a:t>
            </a:r>
            <a:r>
              <a:rPr lang="zh-CN" altLang="en-US" dirty="0">
                <a:latin typeface="微软雅黑" panose="020B0503020204020204" pitchFamily="34" charset="-122"/>
                <a:ea typeface="微软雅黑" panose="020B0503020204020204" pitchFamily="34" charset="-122"/>
              </a:rPr>
              <a:t>关键字</a:t>
            </a:r>
            <a:br>
              <a:rPr lang="en-US" altLang="zh-CN" dirty="0">
                <a:latin typeface="微软雅黑" panose="020B0503020204020204" pitchFamily="34" charset="-122"/>
                <a:ea typeface="微软雅黑" panose="020B0503020204020204" pitchFamily="34" charset="-122"/>
              </a:rPr>
            </a:br>
            <a:r>
              <a:rPr lang="en-US" altLang="zh-CN" sz="3600" dirty="0">
                <a:latin typeface="微软雅黑" panose="020B0503020204020204" pitchFamily="34" charset="-122"/>
                <a:ea typeface="微软雅黑" panose="020B0503020204020204" pitchFamily="34" charset="-122"/>
              </a:rPr>
              <a:t>4.2 </a:t>
            </a:r>
            <a:r>
              <a:rPr lang="zh-CN" altLang="en-US" sz="3600" dirty="0">
                <a:latin typeface="微软雅黑" panose="020B0503020204020204" pitchFamily="34" charset="-122"/>
                <a:ea typeface="微软雅黑" panose="020B0503020204020204" pitchFamily="34" charset="-122"/>
              </a:rPr>
              <a:t>隐式绑定</a:t>
            </a:r>
            <a:endParaRPr lang="zh-CN" dirty="0">
              <a:latin typeface="微软雅黑" panose="020B0503020204020204" pitchFamily="34" charset="-122"/>
              <a:ea typeface="微软雅黑" panose="020B0503020204020204" pitchFamily="34" charset="-122"/>
            </a:endParaRPr>
          </a:p>
        </p:txBody>
      </p:sp>
      <p:sp>
        <p:nvSpPr>
          <p:cNvPr id="3" name="Rectangle 2"/>
          <p:cNvSpPr>
            <a:spLocks noGrp="1"/>
          </p:cNvSpPr>
          <p:nvPr>
            <p:ph sz="quarter" idx="1"/>
          </p:nvPr>
        </p:nvSpPr>
        <p:spPr>
          <a:xfrm>
            <a:off x="612648" y="1600200"/>
            <a:ext cx="8153400" cy="5141168"/>
          </a:xfrm>
        </p:spPr>
        <p:txBody>
          <a:bodyPr>
            <a:normAutofit/>
          </a:bodyPr>
          <a:lstStyle/>
          <a:p>
            <a:pPr marL="45720" indent="0">
              <a:buNone/>
            </a:pPr>
            <a:r>
              <a:rPr lang="zh-CN" altLang="en-US" sz="2200" dirty="0">
                <a:latin typeface="微软雅黑" panose="020B0503020204020204" pitchFamily="34" charset="-122"/>
                <a:ea typeface="微软雅黑" panose="020B0503020204020204" pitchFamily="34" charset="-122"/>
              </a:rPr>
              <a:t>在 </a:t>
            </a:r>
            <a:r>
              <a:rPr lang="en-US" altLang="zh-CN" sz="2200" dirty="0">
                <a:latin typeface="微软雅黑" panose="020B0503020204020204" pitchFamily="34" charset="-122"/>
                <a:ea typeface="微软雅黑" panose="020B0503020204020204" pitchFamily="34" charset="-122"/>
              </a:rPr>
              <a:t>JavaScript </a:t>
            </a:r>
            <a:r>
              <a:rPr lang="zh-CN" altLang="en-US" sz="2200" dirty="0">
                <a:latin typeface="微软雅黑" panose="020B0503020204020204" pitchFamily="34" charset="-122"/>
                <a:ea typeface="微软雅黑" panose="020B0503020204020204" pitchFamily="34" charset="-122"/>
              </a:rPr>
              <a:t>中，函数也是对象，因此函数可以作为一个对象的属性，此时该函数被称为该对象的方法，在使用这种调用方式时，</a:t>
            </a:r>
            <a:r>
              <a:rPr lang="en-US" altLang="zh-CN" sz="2200" dirty="0">
                <a:latin typeface="微软雅黑" panose="020B0503020204020204" pitchFamily="34" charset="-122"/>
                <a:ea typeface="微软雅黑" panose="020B0503020204020204" pitchFamily="34" charset="-122"/>
              </a:rPr>
              <a:t>this </a:t>
            </a:r>
            <a:r>
              <a:rPr lang="zh-CN" altLang="en-US" sz="2200" dirty="0">
                <a:latin typeface="微软雅黑" panose="020B0503020204020204" pitchFamily="34" charset="-122"/>
                <a:ea typeface="微软雅黑" panose="020B0503020204020204" pitchFamily="34" charset="-122"/>
              </a:rPr>
              <a:t>被自然绑定到该对象。</a:t>
            </a:r>
            <a:endParaRPr lang="en-US" altLang="zh-CN" sz="2200" dirty="0">
              <a:latin typeface="微软雅黑" panose="020B0503020204020204" pitchFamily="34" charset="-122"/>
              <a:ea typeface="微软雅黑" panose="020B0503020204020204" pitchFamily="34" charset="-122"/>
            </a:endParaRPr>
          </a:p>
          <a:p>
            <a:pPr marL="388620" indent="-342900">
              <a:buFont typeface="Wingdings" panose="05000000000000000000" pitchFamily="2" charset="2"/>
              <a:buChar char="l"/>
            </a:pPr>
            <a:endParaRPr lang="en-US" altLang="zh-CN" sz="2200" dirty="0">
              <a:latin typeface="微软雅黑" panose="020B0503020204020204" pitchFamily="34" charset="-122"/>
              <a:ea typeface="微软雅黑" panose="020B0503020204020204" pitchFamily="34" charset="-122"/>
            </a:endParaRPr>
          </a:p>
        </p:txBody>
      </p:sp>
      <p:sp>
        <p:nvSpPr>
          <p:cNvPr id="9" name="Rectangle 5"/>
          <p:cNvSpPr>
            <a:spLocks noChangeArrowheads="1"/>
          </p:cNvSpPr>
          <p:nvPr/>
        </p:nvSpPr>
        <p:spPr bwMode="auto">
          <a:xfrm>
            <a:off x="800916" y="2888649"/>
            <a:ext cx="7776864" cy="3323987"/>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C792EA"/>
                </a:solidFill>
                <a:effectLst/>
                <a:latin typeface="Consolas" panose="020B0609020204030204" pitchFamily="49" charset="0"/>
              </a:rPr>
              <a:t>var </a:t>
            </a:r>
            <a:r>
              <a:rPr kumimoji="0" lang="zh-CN" altLang="zh-CN" sz="1400" b="0" i="0" u="none" strike="noStrike" cap="none" normalizeH="0" baseline="0" dirty="0">
                <a:ln>
                  <a:noFill/>
                </a:ln>
                <a:solidFill>
                  <a:srgbClr val="6DC2B8"/>
                </a:solidFill>
                <a:effectLst/>
                <a:latin typeface="Consolas" panose="020B0609020204030204" pitchFamily="49" charset="0"/>
              </a:rPr>
              <a:t>name</a:t>
            </a:r>
            <a:r>
              <a:rPr kumimoji="0" lang="zh-CN" altLang="zh-CN" sz="1400" b="1" i="0" u="none" strike="noStrike" cap="none" normalizeH="0" baseline="0" dirty="0">
                <a:ln>
                  <a:noFill/>
                </a:ln>
                <a:solidFill>
                  <a:srgbClr val="80CBC4"/>
                </a:solidFill>
                <a:effectLst/>
                <a:latin typeface="Consolas" panose="020B0609020204030204" pitchFamily="49" charset="0"/>
              </a:rPr>
              <a:t>=</a:t>
            </a:r>
            <a:r>
              <a:rPr kumimoji="0" lang="zh-CN" altLang="zh-CN" sz="1400" b="0" i="0" u="none" strike="noStrike" cap="none" normalizeH="0" baseline="0" dirty="0">
                <a:ln>
                  <a:noFill/>
                </a:ln>
                <a:solidFill>
                  <a:srgbClr val="C3E887"/>
                </a:solidFill>
                <a:effectLst/>
                <a:latin typeface="Consolas" panose="020B0609020204030204" pitchFamily="49" charset="0"/>
              </a:rPr>
              <a:t>"Jerry"</a:t>
            </a:r>
            <a:r>
              <a:rPr kumimoji="0" lang="zh-CN" altLang="zh-CN" sz="1400" b="0" i="0" u="none" strike="noStrike" cap="none" normalizeH="0" baseline="0" dirty="0">
                <a:ln>
                  <a:noFill/>
                </a:ln>
                <a:solidFill>
                  <a:srgbClr val="6DC2B8"/>
                </a:solidFill>
                <a:effectLst/>
                <a:latin typeface="Consolas" panose="020B0609020204030204" pitchFamily="49" charset="0"/>
              </a:rPr>
              <a: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C792EA"/>
                </a:solidFill>
                <a:effectLst/>
                <a:latin typeface="Consolas" panose="020B0609020204030204" pitchFamily="49" charset="0"/>
              </a:rPr>
              <a:t>var </a:t>
            </a:r>
            <a:r>
              <a:rPr kumimoji="0" lang="zh-CN" altLang="zh-CN" sz="1400" b="0" i="0" u="none" strike="noStrike" cap="none" normalizeH="0" baseline="0" dirty="0">
                <a:ln>
                  <a:noFill/>
                </a:ln>
                <a:solidFill>
                  <a:srgbClr val="6DC2B8"/>
                </a:solidFill>
                <a:effectLst/>
                <a:latin typeface="Consolas" panose="020B0609020204030204" pitchFamily="49" charset="0"/>
              </a:rPr>
              <a:t>person</a:t>
            </a:r>
            <a:r>
              <a:rPr kumimoji="0" lang="zh-CN" altLang="zh-CN" sz="1400" b="1" i="0" u="none" strike="noStrike" cap="none" normalizeH="0" baseline="0" dirty="0">
                <a:ln>
                  <a:noFill/>
                </a:ln>
                <a:solidFill>
                  <a:srgbClr val="80CBC4"/>
                </a:solidFill>
                <a:effectLst/>
                <a:latin typeface="Consolas" panose="020B0609020204030204" pitchFamily="49" charset="0"/>
              </a:rPr>
              <a:t>=</a:t>
            </a:r>
            <a:r>
              <a:rPr kumimoji="0" lang="zh-CN" altLang="zh-CN" sz="1400" b="0" i="0" u="none" strike="noStrike" cap="none" normalizeH="0" baseline="0" dirty="0">
                <a:ln>
                  <a:noFill/>
                </a:ln>
                <a:solidFill>
                  <a:srgbClr val="CAD3DE"/>
                </a:solidFill>
                <a:effectLst/>
                <a:latin typeface="Consolas" panose="020B0609020204030204" pitchFamily="49" charset="0"/>
              </a:rPr>
              <a:t>{</a:t>
            </a:r>
            <a:br>
              <a:rPr kumimoji="0" lang="zh-CN" altLang="zh-CN" sz="1400" b="0" i="0" u="none" strike="noStrike" cap="none" normalizeH="0" baseline="0" dirty="0">
                <a:ln>
                  <a:noFill/>
                </a:ln>
                <a:solidFill>
                  <a:srgbClr val="CAD3DE"/>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    </a:t>
            </a:r>
            <a:r>
              <a:rPr kumimoji="0" lang="zh-CN" altLang="zh-CN" sz="1400" b="0" i="0" u="none" strike="noStrike" cap="none" normalizeH="0" baseline="0" dirty="0">
                <a:ln>
                  <a:noFill/>
                </a:ln>
                <a:solidFill>
                  <a:srgbClr val="6DC2B8"/>
                </a:solidFill>
                <a:effectLst/>
                <a:latin typeface="Consolas" panose="020B0609020204030204" pitchFamily="49" charset="0"/>
              </a:rPr>
              <a:t>name</a:t>
            </a:r>
            <a:r>
              <a:rPr kumimoji="0" lang="zh-CN" altLang="zh-CN" sz="1400" b="1" i="0" u="none" strike="noStrike" cap="none" normalizeH="0" baseline="0" dirty="0">
                <a:ln>
                  <a:noFill/>
                </a:ln>
                <a:solidFill>
                  <a:srgbClr val="80CBC4"/>
                </a:solidFill>
                <a:effectLst/>
                <a:latin typeface="Consolas" panose="020B0609020204030204" pitchFamily="49" charset="0"/>
              </a:rPr>
              <a:t>:</a:t>
            </a:r>
            <a:r>
              <a:rPr kumimoji="0" lang="zh-CN" altLang="zh-CN" sz="1400" b="0" i="0" u="none" strike="noStrike" cap="none" normalizeH="0" baseline="0" dirty="0">
                <a:ln>
                  <a:noFill/>
                </a:ln>
                <a:solidFill>
                  <a:srgbClr val="C3E887"/>
                </a:solidFill>
                <a:effectLst/>
                <a:latin typeface="Consolas" panose="020B0609020204030204" pitchFamily="49" charset="0"/>
              </a:rPr>
              <a:t>"Tom"</a:t>
            </a:r>
            <a:r>
              <a:rPr kumimoji="0" lang="zh-CN" altLang="zh-CN" sz="1400" b="0" i="0" u="none" strike="noStrike" cap="none" normalizeH="0" baseline="0" dirty="0">
                <a:ln>
                  <a:noFill/>
                </a:ln>
                <a:solidFill>
                  <a:srgbClr val="C3CEE3"/>
                </a:solidFill>
                <a:effectLst/>
                <a:latin typeface="Consolas" panose="020B0609020204030204" pitchFamily="49" charset="0"/>
              </a:rPr>
              <a:t>,</a:t>
            </a:r>
            <a:br>
              <a:rPr kumimoji="0" lang="zh-CN" altLang="zh-CN" sz="1400" b="0" i="0" u="none" strike="noStrike" cap="none" normalizeH="0" baseline="0" dirty="0">
                <a:ln>
                  <a:noFill/>
                </a:ln>
                <a:solidFill>
                  <a:srgbClr val="C3CEE3"/>
                </a:solidFill>
                <a:effectLst/>
                <a:latin typeface="Consolas" panose="020B0609020204030204" pitchFamily="49" charset="0"/>
              </a:rPr>
            </a:br>
            <a:r>
              <a:rPr kumimoji="0" lang="zh-CN" altLang="zh-CN" sz="1400" b="0" i="0" u="none" strike="noStrike" cap="none" normalizeH="0" baseline="0" dirty="0">
                <a:ln>
                  <a:noFill/>
                </a:ln>
                <a:solidFill>
                  <a:srgbClr val="C3CEE3"/>
                </a:solidFill>
                <a:effectLst/>
                <a:latin typeface="Consolas" panose="020B0609020204030204" pitchFamily="49" charset="0"/>
              </a:rPr>
              <a:t>    </a:t>
            </a:r>
            <a:r>
              <a:rPr kumimoji="0" lang="zh-CN" altLang="zh-CN" sz="1400" b="0" i="0" u="none" strike="noStrike" cap="none" normalizeH="0" baseline="0" dirty="0">
                <a:ln>
                  <a:noFill/>
                </a:ln>
                <a:solidFill>
                  <a:srgbClr val="6DC2B8"/>
                </a:solidFill>
                <a:effectLst/>
                <a:latin typeface="Consolas" panose="020B0609020204030204" pitchFamily="49" charset="0"/>
              </a:rPr>
              <a:t>showName</a:t>
            </a:r>
            <a:r>
              <a:rPr kumimoji="0" lang="zh-CN" altLang="zh-CN" sz="1400" b="1" i="0" u="none" strike="noStrike" cap="none" normalizeH="0" baseline="0" dirty="0">
                <a:ln>
                  <a:noFill/>
                </a:ln>
                <a:solidFill>
                  <a:srgbClr val="80CBC4"/>
                </a:solidFill>
                <a:effectLst/>
                <a:latin typeface="Consolas" panose="020B0609020204030204" pitchFamily="49" charset="0"/>
              </a:rPr>
              <a:t>:</a:t>
            </a:r>
            <a:r>
              <a:rPr kumimoji="0" lang="zh-CN" altLang="zh-CN" sz="1400" b="0" i="0" u="none" strike="noStrike" cap="none" normalizeH="0" baseline="0" dirty="0">
                <a:ln>
                  <a:noFill/>
                </a:ln>
                <a:solidFill>
                  <a:srgbClr val="C792EA"/>
                </a:solidFill>
                <a:effectLst/>
                <a:latin typeface="Consolas" panose="020B0609020204030204" pitchFamily="49" charset="0"/>
              </a:rPr>
              <a:t>function</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CAD3DE"/>
                </a:solidFill>
                <a:effectLst/>
                <a:latin typeface="Consolas" panose="020B0609020204030204" pitchFamily="49" charset="0"/>
              </a:rPr>
              <a:t>{</a:t>
            </a:r>
            <a:br>
              <a:rPr kumimoji="0" lang="zh-CN" altLang="zh-CN" sz="1400" b="0" i="0" u="none" strike="noStrike" cap="none" normalizeH="0" baseline="0" dirty="0">
                <a:ln>
                  <a:noFill/>
                </a:ln>
                <a:solidFill>
                  <a:srgbClr val="CAD3DE"/>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        </a:t>
            </a:r>
            <a:r>
              <a:rPr kumimoji="0" lang="zh-CN" altLang="zh-CN" sz="1400" b="0" i="0" u="none" strike="noStrike" cap="none" normalizeH="0" baseline="0" dirty="0">
                <a:ln>
                  <a:noFill/>
                </a:ln>
                <a:solidFill>
                  <a:srgbClr val="6DC2B8"/>
                </a:solidFill>
                <a:effectLst/>
                <a:latin typeface="Consolas" panose="020B0609020204030204" pitchFamily="49" charset="0"/>
              </a:rPr>
              <a:t>console</a:t>
            </a:r>
            <a:r>
              <a:rPr kumimoji="0" lang="zh-CN" altLang="zh-CN" sz="1400" b="0" i="0" u="none" strike="noStrike" cap="none" normalizeH="0" baseline="0" dirty="0">
                <a:ln>
                  <a:noFill/>
                </a:ln>
                <a:solidFill>
                  <a:srgbClr val="C3CEE3"/>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log</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C792EA"/>
                </a:solidFill>
                <a:effectLst/>
                <a:latin typeface="Consolas" panose="020B0609020204030204" pitchFamily="49" charset="0"/>
              </a:rPr>
              <a:t>this</a:t>
            </a:r>
            <a:r>
              <a:rPr kumimoji="0" lang="zh-CN" altLang="zh-CN" sz="1400" b="0" i="0" u="none" strike="noStrike" cap="none" normalizeH="0" baseline="0" dirty="0">
                <a:ln>
                  <a:noFill/>
                </a:ln>
                <a:solidFill>
                  <a:srgbClr val="C3CEE3"/>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name</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6DC2B8"/>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br>
              <a:rPr kumimoji="0" lang="zh-CN" altLang="zh-CN" sz="1400" b="0" i="0" u="none" strike="noStrike" cap="none" normalizeH="0" baseline="0" dirty="0">
                <a:ln>
                  <a:noFill/>
                </a:ln>
                <a:solidFill>
                  <a:srgbClr val="CAD3DE"/>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6DC2B8"/>
                </a:solidFill>
                <a:effectLst/>
                <a:latin typeface="Consolas" panose="020B0609020204030204" pitchFamily="49" charset="0"/>
              </a:rPr>
              <a:t>person</a:t>
            </a:r>
            <a:r>
              <a:rPr kumimoji="0" lang="zh-CN" altLang="zh-CN" sz="1400" b="0" i="0" u="none" strike="noStrike" cap="none" normalizeH="0" baseline="0" dirty="0">
                <a:ln>
                  <a:noFill/>
                </a:ln>
                <a:solidFill>
                  <a:srgbClr val="C3CEE3"/>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showName</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  </a:t>
            </a:r>
            <a:r>
              <a:rPr kumimoji="0" lang="zh-CN" altLang="zh-CN" sz="1400" b="0" i="0" u="none" strike="noStrike" cap="none" normalizeH="0" baseline="0" dirty="0">
                <a:ln>
                  <a:noFill/>
                </a:ln>
                <a:solidFill>
                  <a:srgbClr val="546E7A"/>
                </a:solidFill>
                <a:effectLst/>
                <a:latin typeface="Consolas" panose="020B0609020204030204" pitchFamily="49" charset="0"/>
              </a:rPr>
              <a:t>//</a:t>
            </a:r>
            <a:r>
              <a:rPr kumimoji="0" lang="zh-CN" altLang="zh-CN" sz="1400" b="0" i="0" u="none" strike="noStrike" cap="none" normalizeH="0" baseline="0" dirty="0">
                <a:ln>
                  <a:noFill/>
                </a:ln>
                <a:solidFill>
                  <a:srgbClr val="546E7A"/>
                </a:solidFill>
                <a:effectLst/>
                <a:latin typeface="宋体" panose="02010600030101010101" pitchFamily="2" charset="-122"/>
                <a:ea typeface="宋体" panose="02010600030101010101" pitchFamily="2" charset="-122"/>
              </a:rPr>
              <a:t>输出</a:t>
            </a:r>
            <a:r>
              <a:rPr kumimoji="0" lang="zh-CN" altLang="zh-CN" sz="1400" b="0" i="0" u="none" strike="noStrike" cap="none" normalizeH="0" baseline="0" dirty="0">
                <a:ln>
                  <a:noFill/>
                </a:ln>
                <a:solidFill>
                  <a:srgbClr val="546E7A"/>
                </a:solidFill>
                <a:effectLst/>
                <a:latin typeface="Consolas" panose="020B0609020204030204" pitchFamily="49" charset="0"/>
              </a:rPr>
              <a:t>  Tom</a:t>
            </a:r>
            <a:br>
              <a:rPr kumimoji="0" lang="zh-CN" altLang="zh-CN" sz="1400" b="0" i="0" u="none" strike="noStrike" cap="none" normalizeH="0" baseline="0" dirty="0">
                <a:ln>
                  <a:noFill/>
                </a:ln>
                <a:solidFill>
                  <a:srgbClr val="546E7A"/>
                </a:solidFill>
                <a:effectLst/>
                <a:latin typeface="Consolas" panose="020B0609020204030204" pitchFamily="49" charset="0"/>
              </a:rPr>
            </a:br>
            <a:r>
              <a:rPr kumimoji="0" lang="zh-CN" altLang="zh-CN" sz="1400" b="0" i="0" u="none" strike="noStrike" cap="none" normalizeH="0" baseline="0" dirty="0">
                <a:ln>
                  <a:noFill/>
                </a:ln>
                <a:solidFill>
                  <a:srgbClr val="546E7A"/>
                </a:solidFill>
                <a:effectLst/>
                <a:latin typeface="Consolas" panose="020B0609020204030204" pitchFamily="49" charset="0"/>
              </a:rPr>
              <a:t>//</a:t>
            </a:r>
            <a:r>
              <a:rPr kumimoji="0" lang="zh-CN" altLang="zh-CN" sz="1400" b="0" i="0" u="none" strike="noStrike" cap="none" normalizeH="0" baseline="0" dirty="0">
                <a:ln>
                  <a:noFill/>
                </a:ln>
                <a:solidFill>
                  <a:srgbClr val="546E7A"/>
                </a:solidFill>
                <a:effectLst/>
                <a:latin typeface="宋体" panose="02010600030101010101" pitchFamily="2" charset="-122"/>
                <a:ea typeface="宋体" panose="02010600030101010101" pitchFamily="2" charset="-122"/>
              </a:rPr>
              <a:t>这里是</a:t>
            </a:r>
            <a:r>
              <a:rPr kumimoji="0" lang="zh-CN" altLang="zh-CN" sz="1400" b="0" i="0" u="none" strike="noStrike" cap="none" normalizeH="0" baseline="0" dirty="0">
                <a:ln>
                  <a:noFill/>
                </a:ln>
                <a:solidFill>
                  <a:srgbClr val="546E7A"/>
                </a:solidFill>
                <a:effectLst/>
                <a:latin typeface="Consolas" panose="020B0609020204030204" pitchFamily="49" charset="0"/>
              </a:rPr>
              <a:t>person</a:t>
            </a:r>
            <a:r>
              <a:rPr kumimoji="0" lang="zh-CN" altLang="zh-CN" sz="1400" b="0" i="0" u="none" strike="noStrike" cap="none" normalizeH="0" baseline="0" dirty="0">
                <a:ln>
                  <a:noFill/>
                </a:ln>
                <a:solidFill>
                  <a:srgbClr val="546E7A"/>
                </a:solidFill>
                <a:effectLst/>
                <a:latin typeface="宋体" panose="02010600030101010101" pitchFamily="2" charset="-122"/>
                <a:ea typeface="宋体" panose="02010600030101010101" pitchFamily="2" charset="-122"/>
              </a:rPr>
              <a:t>对象调用</a:t>
            </a:r>
            <a:r>
              <a:rPr kumimoji="0" lang="zh-CN" altLang="zh-CN" sz="1400" b="0" i="0" u="none" strike="noStrike" cap="none" normalizeH="0" baseline="0" dirty="0">
                <a:ln>
                  <a:noFill/>
                </a:ln>
                <a:solidFill>
                  <a:srgbClr val="546E7A"/>
                </a:solidFill>
                <a:effectLst/>
                <a:latin typeface="Consolas" panose="020B0609020204030204" pitchFamily="49" charset="0"/>
              </a:rPr>
              <a:t>showName</a:t>
            </a:r>
            <a:r>
              <a:rPr kumimoji="0" lang="zh-CN" altLang="zh-CN" sz="1400" b="0" i="0" u="none" strike="noStrike" cap="none" normalizeH="0" baseline="0" dirty="0">
                <a:ln>
                  <a:noFill/>
                </a:ln>
                <a:solidFill>
                  <a:srgbClr val="546E7A"/>
                </a:solidFill>
                <a:effectLst/>
                <a:latin typeface="宋体" panose="02010600030101010101" pitchFamily="2" charset="-122"/>
                <a:ea typeface="宋体" panose="02010600030101010101" pitchFamily="2" charset="-122"/>
              </a:rPr>
              <a:t>方法，</a:t>
            </a:r>
            <a:r>
              <a:rPr kumimoji="0" lang="zh-CN" altLang="zh-CN" sz="1400" b="0" i="0" u="none" strike="noStrike" cap="none" normalizeH="0" baseline="0" dirty="0">
                <a:ln>
                  <a:noFill/>
                </a:ln>
                <a:solidFill>
                  <a:srgbClr val="546E7A"/>
                </a:solidFill>
                <a:effectLst/>
                <a:latin typeface="Consolas" panose="020B0609020204030204" pitchFamily="49" charset="0"/>
              </a:rPr>
              <a:t>this</a:t>
            </a:r>
            <a:r>
              <a:rPr kumimoji="0" lang="zh-CN" altLang="zh-CN" sz="1400" b="0" i="0" u="none" strike="noStrike" cap="none" normalizeH="0" baseline="0" dirty="0">
                <a:ln>
                  <a:noFill/>
                </a:ln>
                <a:solidFill>
                  <a:srgbClr val="546E7A"/>
                </a:solidFill>
                <a:effectLst/>
                <a:latin typeface="宋体" panose="02010600030101010101" pitchFamily="2" charset="-122"/>
                <a:ea typeface="宋体" panose="02010600030101010101" pitchFamily="2" charset="-122"/>
              </a:rPr>
              <a:t>关键字是指向</a:t>
            </a:r>
            <a:r>
              <a:rPr kumimoji="0" lang="zh-CN" altLang="zh-CN" sz="1400" b="0" i="0" u="none" strike="noStrike" cap="none" normalizeH="0" baseline="0" dirty="0">
                <a:ln>
                  <a:noFill/>
                </a:ln>
                <a:solidFill>
                  <a:srgbClr val="546E7A"/>
                </a:solidFill>
                <a:effectLst/>
                <a:latin typeface="Consolas" panose="020B0609020204030204" pitchFamily="49" charset="0"/>
              </a:rPr>
              <a:t>person</a:t>
            </a:r>
            <a:r>
              <a:rPr kumimoji="0" lang="zh-CN" altLang="zh-CN" sz="1400" b="0" i="0" u="none" strike="noStrike" cap="none" normalizeH="0" baseline="0" dirty="0">
                <a:ln>
                  <a:noFill/>
                </a:ln>
                <a:solidFill>
                  <a:srgbClr val="546E7A"/>
                </a:solidFill>
                <a:effectLst/>
                <a:latin typeface="宋体" panose="02010600030101010101" pitchFamily="2" charset="-122"/>
                <a:ea typeface="宋体" panose="02010600030101010101" pitchFamily="2" charset="-122"/>
              </a:rPr>
              <a:t>对象的，所以会输出</a:t>
            </a:r>
            <a:r>
              <a:rPr kumimoji="0" lang="zh-CN" altLang="zh-CN" sz="1400" b="0" i="0" u="none" strike="noStrike" cap="none" normalizeH="0" baseline="0" dirty="0">
                <a:ln>
                  <a:noFill/>
                </a:ln>
                <a:solidFill>
                  <a:srgbClr val="546E7A"/>
                </a:solidFill>
                <a:effectLst/>
                <a:latin typeface="Consolas" panose="020B0609020204030204" pitchFamily="49" charset="0"/>
              </a:rPr>
              <a:t>name</a:t>
            </a:r>
            <a:br>
              <a:rPr kumimoji="0" lang="zh-CN" altLang="zh-CN" sz="1400" b="0" i="0" u="none" strike="noStrike" cap="none" normalizeH="0" baseline="0" dirty="0">
                <a:ln>
                  <a:noFill/>
                </a:ln>
                <a:solidFill>
                  <a:srgbClr val="546E7A"/>
                </a:solidFill>
                <a:effectLst/>
                <a:latin typeface="Consolas" panose="020B0609020204030204" pitchFamily="49" charset="0"/>
              </a:rPr>
            </a:br>
            <a:br>
              <a:rPr kumimoji="0" lang="zh-CN" altLang="zh-CN" sz="1400" b="0" i="0" u="none" strike="noStrike" cap="none" normalizeH="0" baseline="0" dirty="0">
                <a:ln>
                  <a:noFill/>
                </a:ln>
                <a:solidFill>
                  <a:srgbClr val="546E7A"/>
                </a:solidFill>
                <a:effectLst/>
                <a:latin typeface="Consolas" panose="020B0609020204030204" pitchFamily="49" charset="0"/>
              </a:rPr>
            </a:br>
            <a:r>
              <a:rPr kumimoji="0" lang="zh-CN" altLang="zh-CN" sz="1400" b="0" i="0" u="none" strike="noStrike" cap="none" normalizeH="0" baseline="0" dirty="0">
                <a:ln>
                  <a:noFill/>
                </a:ln>
                <a:solidFill>
                  <a:srgbClr val="C792EA"/>
                </a:solidFill>
                <a:effectLst/>
                <a:latin typeface="Consolas" panose="020B0609020204030204" pitchFamily="49" charset="0"/>
              </a:rPr>
              <a:t>var </a:t>
            </a:r>
            <a:r>
              <a:rPr kumimoji="0" lang="zh-CN" altLang="zh-CN" sz="1400" b="0" i="0" u="none" strike="noStrike" cap="none" normalizeH="0" baseline="0" dirty="0">
                <a:ln>
                  <a:noFill/>
                </a:ln>
                <a:solidFill>
                  <a:srgbClr val="6DC2B8"/>
                </a:solidFill>
                <a:effectLst/>
                <a:latin typeface="Consolas" panose="020B0609020204030204" pitchFamily="49" charset="0"/>
              </a:rPr>
              <a:t>showNameA</a:t>
            </a:r>
            <a:r>
              <a:rPr kumimoji="0" lang="zh-CN" altLang="zh-CN" sz="1400" b="1" i="0" u="none" strike="noStrike" cap="none" normalizeH="0" baseline="0" dirty="0">
                <a:ln>
                  <a:noFill/>
                </a:ln>
                <a:solidFill>
                  <a:srgbClr val="80CBC4"/>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person</a:t>
            </a:r>
            <a:r>
              <a:rPr kumimoji="0" lang="zh-CN" altLang="zh-CN" sz="1400" b="0" i="0" u="none" strike="noStrike" cap="none" normalizeH="0" baseline="0" dirty="0">
                <a:ln>
                  <a:noFill/>
                </a:ln>
                <a:solidFill>
                  <a:srgbClr val="C3CEE3"/>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showName;</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6DC2B8"/>
                </a:solidFill>
                <a:effectLst/>
                <a:latin typeface="Consolas" panose="020B0609020204030204" pitchFamily="49" charset="0"/>
              </a:rPr>
              <a:t>showNameA</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    </a:t>
            </a:r>
            <a:r>
              <a:rPr kumimoji="0" lang="zh-CN" altLang="zh-CN" sz="1400" b="0" i="0" u="none" strike="noStrike" cap="none" normalizeH="0" baseline="0" dirty="0">
                <a:ln>
                  <a:noFill/>
                </a:ln>
                <a:solidFill>
                  <a:srgbClr val="546E7A"/>
                </a:solidFill>
                <a:effectLst/>
                <a:latin typeface="Consolas" panose="020B0609020204030204" pitchFamily="49" charset="0"/>
              </a:rPr>
              <a:t>//</a:t>
            </a:r>
            <a:r>
              <a:rPr kumimoji="0" lang="zh-CN" altLang="zh-CN" sz="1400" b="0" i="0" u="none" strike="noStrike" cap="none" normalizeH="0" baseline="0" dirty="0">
                <a:ln>
                  <a:noFill/>
                </a:ln>
                <a:solidFill>
                  <a:srgbClr val="546E7A"/>
                </a:solidFill>
                <a:effectLst/>
                <a:latin typeface="宋体" panose="02010600030101010101" pitchFamily="2" charset="-122"/>
                <a:ea typeface="宋体" panose="02010600030101010101" pitchFamily="2" charset="-122"/>
              </a:rPr>
              <a:t>输出</a:t>
            </a:r>
            <a:r>
              <a:rPr kumimoji="0" lang="zh-CN" altLang="zh-CN" sz="1400" b="0" i="0" u="none" strike="noStrike" cap="none" normalizeH="0" baseline="0" dirty="0">
                <a:ln>
                  <a:noFill/>
                </a:ln>
                <a:solidFill>
                  <a:srgbClr val="546E7A"/>
                </a:solidFill>
                <a:effectLst/>
                <a:latin typeface="Consolas" panose="020B0609020204030204" pitchFamily="49" charset="0"/>
              </a:rPr>
              <a:t>  Jerry</a:t>
            </a:r>
            <a:br>
              <a:rPr kumimoji="0" lang="zh-CN" altLang="zh-CN" sz="1400" b="0" i="0" u="none" strike="noStrike" cap="none" normalizeH="0" baseline="0" dirty="0">
                <a:ln>
                  <a:noFill/>
                </a:ln>
                <a:solidFill>
                  <a:srgbClr val="546E7A"/>
                </a:solidFill>
                <a:effectLst/>
                <a:latin typeface="Consolas" panose="020B0609020204030204" pitchFamily="49" charset="0"/>
              </a:rPr>
            </a:br>
            <a:r>
              <a:rPr kumimoji="0" lang="zh-CN" altLang="zh-CN" sz="1400" b="0" i="0" u="none" strike="noStrike" cap="none" normalizeH="0" baseline="0" dirty="0">
                <a:ln>
                  <a:noFill/>
                </a:ln>
                <a:solidFill>
                  <a:srgbClr val="546E7A"/>
                </a:solidFill>
                <a:effectLst/>
                <a:latin typeface="Consolas" panose="020B0609020204030204" pitchFamily="49" charset="0"/>
              </a:rPr>
              <a:t>//</a:t>
            </a:r>
            <a:r>
              <a:rPr kumimoji="0" lang="zh-CN" altLang="zh-CN" sz="1400" b="0" i="0" u="none" strike="noStrike" cap="none" normalizeH="0" baseline="0" dirty="0">
                <a:ln>
                  <a:noFill/>
                </a:ln>
                <a:solidFill>
                  <a:srgbClr val="546E7A"/>
                </a:solidFill>
                <a:effectLst/>
                <a:latin typeface="宋体" panose="02010600030101010101" pitchFamily="2" charset="-122"/>
                <a:ea typeface="宋体" panose="02010600030101010101" pitchFamily="2" charset="-122"/>
              </a:rPr>
              <a:t>这里将</a:t>
            </a:r>
            <a:r>
              <a:rPr kumimoji="0" lang="zh-CN" altLang="zh-CN" sz="1400" b="0" i="0" u="none" strike="noStrike" cap="none" normalizeH="0" baseline="0" dirty="0">
                <a:ln>
                  <a:noFill/>
                </a:ln>
                <a:solidFill>
                  <a:srgbClr val="546E7A"/>
                </a:solidFill>
                <a:effectLst/>
                <a:latin typeface="Consolas" panose="020B0609020204030204" pitchFamily="49" charset="0"/>
              </a:rPr>
              <a:t>person.showName</a:t>
            </a:r>
            <a:r>
              <a:rPr kumimoji="0" lang="zh-CN" altLang="zh-CN" sz="1400" b="0" i="0" u="none" strike="noStrike" cap="none" normalizeH="0" baseline="0" dirty="0">
                <a:ln>
                  <a:noFill/>
                </a:ln>
                <a:solidFill>
                  <a:srgbClr val="546E7A"/>
                </a:solidFill>
                <a:effectLst/>
                <a:latin typeface="宋体" panose="02010600030101010101" pitchFamily="2" charset="-122"/>
                <a:ea typeface="宋体" panose="02010600030101010101" pitchFamily="2" charset="-122"/>
              </a:rPr>
              <a:t>方法赋给</a:t>
            </a:r>
            <a:r>
              <a:rPr kumimoji="0" lang="zh-CN" altLang="zh-CN" sz="1400" b="0" i="0" u="none" strike="noStrike" cap="none" normalizeH="0" baseline="0" dirty="0">
                <a:ln>
                  <a:noFill/>
                </a:ln>
                <a:solidFill>
                  <a:srgbClr val="546E7A"/>
                </a:solidFill>
                <a:effectLst/>
                <a:latin typeface="Consolas" panose="020B0609020204030204" pitchFamily="49" charset="0"/>
              </a:rPr>
              <a:t>showNameA</a:t>
            </a:r>
            <a:r>
              <a:rPr kumimoji="0" lang="zh-CN" altLang="zh-CN" sz="1400" b="0" i="0" u="none" strike="noStrike" cap="none" normalizeH="0" baseline="0" dirty="0">
                <a:ln>
                  <a:noFill/>
                </a:ln>
                <a:solidFill>
                  <a:srgbClr val="546E7A"/>
                </a:solidFill>
                <a:effectLst/>
                <a:latin typeface="宋体" panose="02010600030101010101" pitchFamily="2" charset="-122"/>
                <a:ea typeface="宋体" panose="02010600030101010101" pitchFamily="2" charset="-122"/>
              </a:rPr>
              <a:t>变量，此时</a:t>
            </a:r>
            <a:r>
              <a:rPr kumimoji="0" lang="zh-CN" altLang="zh-CN" sz="1400" b="0" i="0" u="none" strike="noStrike" cap="none" normalizeH="0" baseline="0" dirty="0">
                <a:ln>
                  <a:noFill/>
                </a:ln>
                <a:solidFill>
                  <a:srgbClr val="546E7A"/>
                </a:solidFill>
                <a:effectLst/>
                <a:latin typeface="Consolas" panose="020B0609020204030204" pitchFamily="49" charset="0"/>
              </a:rPr>
              <a:t>showNameA</a:t>
            </a:r>
            <a:r>
              <a:rPr kumimoji="0" lang="zh-CN" altLang="zh-CN" sz="1400" b="0" i="0" u="none" strike="noStrike" cap="none" normalizeH="0" baseline="0" dirty="0">
                <a:ln>
                  <a:noFill/>
                </a:ln>
                <a:solidFill>
                  <a:srgbClr val="546E7A"/>
                </a:solidFill>
                <a:effectLst/>
                <a:latin typeface="宋体" panose="02010600030101010101" pitchFamily="2" charset="-122"/>
                <a:ea typeface="宋体" panose="02010600030101010101" pitchFamily="2" charset="-122"/>
              </a:rPr>
              <a:t>变量相当于</a:t>
            </a:r>
            <a:r>
              <a:rPr kumimoji="0" lang="zh-CN" altLang="zh-CN" sz="1400" b="0" i="0" u="none" strike="noStrike" cap="none" normalizeH="0" baseline="0" dirty="0">
                <a:ln>
                  <a:noFill/>
                </a:ln>
                <a:solidFill>
                  <a:srgbClr val="546E7A"/>
                </a:solidFill>
                <a:effectLst/>
                <a:latin typeface="Consolas" panose="020B0609020204030204" pitchFamily="49" charset="0"/>
              </a:rPr>
              <a:t>window</a:t>
            </a:r>
            <a:r>
              <a:rPr kumimoji="0" lang="zh-CN" altLang="zh-CN" sz="1400" b="0" i="0" u="none" strike="noStrike" cap="none" normalizeH="0" baseline="0" dirty="0">
                <a:ln>
                  <a:noFill/>
                </a:ln>
                <a:solidFill>
                  <a:srgbClr val="546E7A"/>
                </a:solidFill>
                <a:effectLst/>
                <a:latin typeface="宋体" panose="02010600030101010101" pitchFamily="2" charset="-122"/>
                <a:ea typeface="宋体" panose="02010600030101010101" pitchFamily="2" charset="-122"/>
              </a:rPr>
              <a:t>对象的一个属性，因此</a:t>
            </a:r>
            <a:r>
              <a:rPr kumimoji="0" lang="zh-CN" altLang="zh-CN" sz="1400" b="0" i="0" u="none" strike="noStrike" cap="none" normalizeH="0" baseline="0" dirty="0">
                <a:ln>
                  <a:noFill/>
                </a:ln>
                <a:solidFill>
                  <a:srgbClr val="546E7A"/>
                </a:solidFill>
                <a:effectLst/>
                <a:latin typeface="Consolas" panose="020B0609020204030204" pitchFamily="49" charset="0"/>
              </a:rPr>
              <a:t>showNameA()</a:t>
            </a:r>
            <a:r>
              <a:rPr kumimoji="0" lang="zh-CN" altLang="zh-CN" sz="1400" b="0" i="0" u="none" strike="noStrike" cap="none" normalizeH="0" baseline="0" dirty="0">
                <a:ln>
                  <a:noFill/>
                </a:ln>
                <a:solidFill>
                  <a:srgbClr val="546E7A"/>
                </a:solidFill>
                <a:effectLst/>
                <a:latin typeface="宋体" panose="02010600030101010101" pitchFamily="2" charset="-122"/>
                <a:ea typeface="宋体" panose="02010600030101010101" pitchFamily="2" charset="-122"/>
              </a:rPr>
              <a:t>执行的时候相当于</a:t>
            </a:r>
            <a:r>
              <a:rPr kumimoji="0" lang="zh-CN" altLang="zh-CN" sz="1400" b="0" i="0" u="none" strike="noStrike" cap="none" normalizeH="0" baseline="0" dirty="0">
                <a:ln>
                  <a:noFill/>
                </a:ln>
                <a:solidFill>
                  <a:srgbClr val="546E7A"/>
                </a:solidFill>
                <a:effectLst/>
                <a:latin typeface="Consolas" panose="020B0609020204030204" pitchFamily="49" charset="0"/>
              </a:rPr>
              <a:t>window.showNameA(),</a:t>
            </a:r>
            <a:r>
              <a:rPr kumimoji="0" lang="zh-CN" altLang="zh-CN" sz="1400" b="0" i="0" u="none" strike="noStrike" cap="none" normalizeH="0" baseline="0" dirty="0">
                <a:ln>
                  <a:noFill/>
                </a:ln>
                <a:solidFill>
                  <a:srgbClr val="546E7A"/>
                </a:solidFill>
                <a:effectLst/>
                <a:latin typeface="宋体" panose="02010600030101010101" pitchFamily="2" charset="-122"/>
                <a:ea typeface="宋体" panose="02010600030101010101" pitchFamily="2" charset="-122"/>
              </a:rPr>
              <a:t>即</a:t>
            </a:r>
            <a:r>
              <a:rPr kumimoji="0" lang="zh-CN" altLang="zh-CN" sz="1400" b="0" i="0" u="none" strike="noStrike" cap="none" normalizeH="0" baseline="0" dirty="0">
                <a:ln>
                  <a:noFill/>
                </a:ln>
                <a:solidFill>
                  <a:srgbClr val="546E7A"/>
                </a:solidFill>
                <a:effectLst/>
                <a:latin typeface="Consolas" panose="020B0609020204030204" pitchFamily="49" charset="0"/>
              </a:rPr>
              <a:t>window</a:t>
            </a:r>
            <a:r>
              <a:rPr kumimoji="0" lang="zh-CN" altLang="zh-CN" sz="1400" b="0" i="0" u="none" strike="noStrike" cap="none" normalizeH="0" baseline="0" dirty="0">
                <a:ln>
                  <a:noFill/>
                </a:ln>
                <a:solidFill>
                  <a:srgbClr val="546E7A"/>
                </a:solidFill>
                <a:effectLst/>
                <a:latin typeface="宋体" panose="02010600030101010101" pitchFamily="2" charset="-122"/>
                <a:ea typeface="宋体" panose="02010600030101010101" pitchFamily="2" charset="-122"/>
              </a:rPr>
              <a:t>对象调用</a:t>
            </a:r>
            <a:r>
              <a:rPr kumimoji="0" lang="zh-CN" altLang="zh-CN" sz="1400" b="0" i="0" u="none" strike="noStrike" cap="none" normalizeH="0" baseline="0" dirty="0">
                <a:ln>
                  <a:noFill/>
                </a:ln>
                <a:solidFill>
                  <a:srgbClr val="546E7A"/>
                </a:solidFill>
                <a:effectLst/>
                <a:latin typeface="Consolas" panose="020B0609020204030204" pitchFamily="49" charset="0"/>
              </a:rPr>
              <a:t>showNameA</a:t>
            </a:r>
            <a:r>
              <a:rPr kumimoji="0" lang="zh-CN" altLang="zh-CN" sz="1400" b="0" i="0" u="none" strike="noStrike" cap="none" normalizeH="0" baseline="0" dirty="0">
                <a:ln>
                  <a:noFill/>
                </a:ln>
                <a:solidFill>
                  <a:srgbClr val="546E7A"/>
                </a:solidFill>
                <a:effectLst/>
                <a:latin typeface="宋体" panose="02010600030101010101" pitchFamily="2" charset="-122"/>
                <a:ea typeface="宋体" panose="02010600030101010101" pitchFamily="2" charset="-122"/>
              </a:rPr>
              <a:t>这个方法，所以</a:t>
            </a:r>
            <a:r>
              <a:rPr kumimoji="0" lang="zh-CN" altLang="zh-CN" sz="1400" b="0" i="0" u="none" strike="noStrike" cap="none" normalizeH="0" baseline="0" dirty="0">
                <a:ln>
                  <a:noFill/>
                </a:ln>
                <a:solidFill>
                  <a:srgbClr val="546E7A"/>
                </a:solidFill>
                <a:effectLst/>
                <a:latin typeface="Consolas" panose="020B0609020204030204" pitchFamily="49" charset="0"/>
              </a:rPr>
              <a:t>this</a:t>
            </a:r>
            <a:r>
              <a:rPr kumimoji="0" lang="zh-CN" altLang="zh-CN" sz="1400" b="0" i="0" u="none" strike="noStrike" cap="none" normalizeH="0" baseline="0" dirty="0">
                <a:ln>
                  <a:noFill/>
                </a:ln>
                <a:solidFill>
                  <a:srgbClr val="546E7A"/>
                </a:solidFill>
                <a:effectLst/>
                <a:latin typeface="宋体" panose="02010600030101010101" pitchFamily="2" charset="-122"/>
                <a:ea typeface="宋体" panose="02010600030101010101" pitchFamily="2" charset="-122"/>
              </a:rPr>
              <a:t>关键字指向</a:t>
            </a:r>
            <a:r>
              <a:rPr kumimoji="0" lang="zh-CN" altLang="zh-CN" sz="1400" b="0" i="0" u="none" strike="noStrike" cap="none" normalizeH="0" baseline="0" dirty="0">
                <a:ln>
                  <a:noFill/>
                </a:ln>
                <a:solidFill>
                  <a:srgbClr val="546E7A"/>
                </a:solidFill>
                <a:effectLst/>
                <a:latin typeface="Consolas" panose="020B0609020204030204" pitchFamily="49" charset="0"/>
              </a:rPr>
              <a:t>window</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4011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目录</a:t>
            </a:r>
            <a:endParaRPr lang="zh-CN" dirty="0">
              <a:latin typeface="微软雅黑" panose="020B0503020204020204" pitchFamily="34" charset="-122"/>
              <a:ea typeface="微软雅黑" panose="020B0503020204020204" pitchFamily="34" charset="-122"/>
            </a:endParaRPr>
          </a:p>
        </p:txBody>
      </p:sp>
      <p:sp>
        <p:nvSpPr>
          <p:cNvPr id="3" name="Rectangle 2"/>
          <p:cNvSpPr>
            <a:spLocks noGrp="1"/>
          </p:cNvSpPr>
          <p:nvPr>
            <p:ph sz="quarter" idx="1"/>
          </p:nvPr>
        </p:nvSpPr>
        <p:spPr/>
        <p:txBody>
          <a:bodyPr>
            <a:normAutofit fontScale="92500" lnSpcReduction="20000"/>
          </a:bodyPr>
          <a:lstStyle/>
          <a:p>
            <a:pPr marL="457200" indent="-457200">
              <a:buFont typeface="+mj-lt"/>
              <a:buAutoNum type="arabicPeriod"/>
            </a:pPr>
            <a:r>
              <a:rPr lang="zh-CN" altLang="en-US" dirty="0">
                <a:latin typeface="微软雅黑" panose="020B0503020204020204" pitchFamily="34" charset="-122"/>
                <a:ea typeface="微软雅黑" panose="020B0503020204020204" pitchFamily="34" charset="-122"/>
              </a:rPr>
              <a:t>函数</a:t>
            </a:r>
            <a:endParaRPr lang="en-US" altLang="zh-CN" dirty="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dirty="0">
                <a:latin typeface="微软雅黑" panose="020B0503020204020204" pitchFamily="34" charset="-122"/>
                <a:ea typeface="微软雅黑" panose="020B0503020204020204" pitchFamily="34" charset="-122"/>
              </a:rPr>
              <a:t>函数调用</a:t>
            </a:r>
            <a:endParaRPr lang="en-US" altLang="zh-CN" dirty="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dirty="0">
                <a:latin typeface="微软雅黑" panose="020B0503020204020204" pitchFamily="34" charset="-122"/>
                <a:ea typeface="微软雅黑" panose="020B0503020204020204" pitchFamily="34" charset="-122"/>
              </a:rPr>
              <a:t>函数的实参和形参</a:t>
            </a:r>
            <a:endParaRPr lang="en-US" altLang="zh-CN" dirty="0">
              <a:latin typeface="微软雅黑" panose="020B0503020204020204" pitchFamily="34" charset="-122"/>
              <a:ea typeface="微软雅黑" panose="020B0503020204020204" pitchFamily="34" charset="-122"/>
            </a:endParaRPr>
          </a:p>
          <a:p>
            <a:pPr marL="457200" indent="-457200">
              <a:buFont typeface="+mj-lt"/>
              <a:buAutoNum type="arabicPeriod"/>
            </a:pPr>
            <a:r>
              <a:rPr lang="en-US" altLang="zh-CN" dirty="0">
                <a:latin typeface="微软雅黑" panose="020B0503020204020204" pitchFamily="34" charset="-122"/>
                <a:ea typeface="微软雅黑" panose="020B0503020204020204" pitchFamily="34" charset="-122"/>
              </a:rPr>
              <a:t>This</a:t>
            </a:r>
            <a:r>
              <a:rPr lang="zh-CN" altLang="en-US" dirty="0">
                <a:latin typeface="微软雅黑" panose="020B0503020204020204" pitchFamily="34" charset="-122"/>
                <a:ea typeface="微软雅黑" panose="020B0503020204020204" pitchFamily="34" charset="-122"/>
              </a:rPr>
              <a:t>关键字</a:t>
            </a:r>
            <a:endParaRPr lang="en-US" altLang="zh-CN" dirty="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dirty="0">
                <a:latin typeface="微软雅黑" panose="020B0503020204020204" pitchFamily="34" charset="-122"/>
                <a:ea typeface="微软雅黑" panose="020B0503020204020204" pitchFamily="34" charset="-122"/>
              </a:rPr>
              <a:t>作用域</a:t>
            </a:r>
            <a:endParaRPr lang="en-US" altLang="zh-CN" dirty="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dirty="0">
                <a:latin typeface="微软雅黑" panose="020B0503020204020204" pitchFamily="34" charset="-122"/>
                <a:ea typeface="微软雅黑" panose="020B0503020204020204" pitchFamily="34" charset="-122"/>
              </a:rPr>
              <a:t>提升</a:t>
            </a:r>
            <a:endParaRPr lang="en-US" altLang="zh-CN" dirty="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dirty="0">
                <a:latin typeface="微软雅黑" panose="020B0503020204020204" pitchFamily="34" charset="-122"/>
                <a:ea typeface="微软雅黑" panose="020B0503020204020204" pitchFamily="34" charset="-122"/>
              </a:rPr>
              <a:t>闭包</a:t>
            </a:r>
            <a:endParaRPr lang="en-US" altLang="zh-CN" dirty="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dirty="0">
                <a:latin typeface="微软雅黑" panose="020B0503020204020204" pitchFamily="34" charset="-122"/>
                <a:ea typeface="微软雅黑" panose="020B0503020204020204" pitchFamily="34" charset="-122"/>
              </a:rPr>
              <a:t>原型</a:t>
            </a:r>
            <a:endParaRPr lang="en-US" altLang="zh-CN" dirty="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dirty="0">
                <a:latin typeface="微软雅黑" panose="020B0503020204020204" pitchFamily="34" charset="-122"/>
                <a:ea typeface="微软雅黑" panose="020B0503020204020204" pitchFamily="34" charset="-122"/>
              </a:rPr>
              <a:t>异步</a:t>
            </a:r>
            <a:endParaRPr lang="en-US" altLang="zh-CN" dirty="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dirty="0">
                <a:latin typeface="微软雅黑" panose="020B0503020204020204" pitchFamily="34" charset="-122"/>
                <a:ea typeface="微软雅黑" panose="020B0503020204020204" pitchFamily="34" charset="-122"/>
              </a:rPr>
              <a:t>回调函数</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rPr>
              <a:t>4. This</a:t>
            </a:r>
            <a:r>
              <a:rPr lang="zh-CN" altLang="en-US" dirty="0">
                <a:latin typeface="微软雅黑" panose="020B0503020204020204" pitchFamily="34" charset="-122"/>
                <a:ea typeface="微软雅黑" panose="020B0503020204020204" pitchFamily="34" charset="-122"/>
              </a:rPr>
              <a:t>关键字</a:t>
            </a:r>
            <a:br>
              <a:rPr lang="en-US" altLang="zh-CN" dirty="0">
                <a:latin typeface="微软雅黑" panose="020B0503020204020204" pitchFamily="34" charset="-122"/>
                <a:ea typeface="微软雅黑" panose="020B0503020204020204" pitchFamily="34" charset="-122"/>
              </a:rPr>
            </a:br>
            <a:r>
              <a:rPr lang="en-US" altLang="zh-CN" sz="3600" dirty="0">
                <a:latin typeface="微软雅黑" panose="020B0503020204020204" pitchFamily="34" charset="-122"/>
                <a:ea typeface="微软雅黑" panose="020B0503020204020204" pitchFamily="34" charset="-122"/>
              </a:rPr>
              <a:t>4.3 </a:t>
            </a:r>
            <a:r>
              <a:rPr lang="zh-CN" altLang="en-US" sz="3600" dirty="0">
                <a:latin typeface="微软雅黑" panose="020B0503020204020204" pitchFamily="34" charset="-122"/>
                <a:ea typeface="微软雅黑" panose="020B0503020204020204" pitchFamily="34" charset="-122"/>
              </a:rPr>
              <a:t>显式绑定</a:t>
            </a:r>
            <a:endParaRPr lang="zh-CN" dirty="0">
              <a:latin typeface="微软雅黑" panose="020B0503020204020204" pitchFamily="34" charset="-122"/>
              <a:ea typeface="微软雅黑" panose="020B0503020204020204" pitchFamily="34" charset="-122"/>
            </a:endParaRPr>
          </a:p>
        </p:txBody>
      </p:sp>
      <p:sp>
        <p:nvSpPr>
          <p:cNvPr id="3" name="Rectangle 2"/>
          <p:cNvSpPr>
            <a:spLocks noGrp="1"/>
          </p:cNvSpPr>
          <p:nvPr>
            <p:ph sz="quarter" idx="1"/>
          </p:nvPr>
        </p:nvSpPr>
        <p:spPr>
          <a:xfrm>
            <a:off x="612648" y="1600200"/>
            <a:ext cx="8153400" cy="800869"/>
          </a:xfrm>
        </p:spPr>
        <p:txBody>
          <a:bodyPr>
            <a:normAutofit/>
          </a:bodyPr>
          <a:lstStyle/>
          <a:p>
            <a:pPr marL="45720" indent="0">
              <a:buNone/>
            </a:pPr>
            <a:r>
              <a:rPr lang="en-US" altLang="zh-CN" sz="2200" dirty="0">
                <a:latin typeface="微软雅黑" panose="020B0503020204020204" pitchFamily="34" charset="-122"/>
                <a:ea typeface="微软雅黑" panose="020B0503020204020204" pitchFamily="34" charset="-122"/>
              </a:rPr>
              <a:t>call()</a:t>
            </a:r>
            <a:r>
              <a:rPr lang="zh-CN" altLang="en-US" sz="2200" dirty="0">
                <a:latin typeface="微软雅黑" panose="020B0503020204020204" pitchFamily="34" charset="-122"/>
                <a:ea typeface="微软雅黑" panose="020B0503020204020204" pitchFamily="34" charset="-122"/>
              </a:rPr>
              <a:t>和</a:t>
            </a:r>
            <a:r>
              <a:rPr lang="en-US" altLang="zh-CN" sz="2200" dirty="0">
                <a:latin typeface="微软雅黑" panose="020B0503020204020204" pitchFamily="34" charset="-122"/>
                <a:ea typeface="微软雅黑" panose="020B0503020204020204" pitchFamily="34" charset="-122"/>
              </a:rPr>
              <a:t>apply()</a:t>
            </a:r>
            <a:r>
              <a:rPr lang="zh-CN" altLang="en-US" sz="2200" dirty="0">
                <a:latin typeface="微软雅黑" panose="020B0503020204020204" pitchFamily="34" charset="-122"/>
                <a:ea typeface="微软雅黑" panose="020B0503020204020204" pitchFamily="34" charset="-122"/>
              </a:rPr>
              <a:t>是函数对象的方法，最大的作用就是能改变</a:t>
            </a:r>
            <a:r>
              <a:rPr lang="en-US" altLang="zh-CN" sz="2200" dirty="0">
                <a:latin typeface="微软雅黑" panose="020B0503020204020204" pitchFamily="34" charset="-122"/>
                <a:ea typeface="微软雅黑" panose="020B0503020204020204" pitchFamily="34" charset="-122"/>
              </a:rPr>
              <a:t>this</a:t>
            </a:r>
            <a:r>
              <a:rPr lang="zh-CN" altLang="en-US" sz="2200" dirty="0">
                <a:latin typeface="微软雅黑" panose="020B0503020204020204" pitchFamily="34" charset="-122"/>
                <a:ea typeface="微软雅黑" panose="020B0503020204020204" pitchFamily="34" charset="-122"/>
              </a:rPr>
              <a:t>关键字的指向。</a:t>
            </a:r>
            <a:endParaRPr lang="en-US" altLang="zh-CN" sz="2200" dirty="0">
              <a:latin typeface="微软雅黑" panose="020B0503020204020204" pitchFamily="34" charset="-122"/>
              <a:ea typeface="微软雅黑" panose="020B0503020204020204" pitchFamily="34" charset="-122"/>
            </a:endParaRPr>
          </a:p>
          <a:p>
            <a:pPr marL="45720" indent="0">
              <a:buNone/>
            </a:pPr>
            <a:endParaRPr lang="en-US" altLang="zh-CN" sz="2200" dirty="0">
              <a:latin typeface="微软雅黑" panose="020B0503020204020204" pitchFamily="34" charset="-122"/>
              <a:ea typeface="微软雅黑" panose="020B0503020204020204" pitchFamily="34" charset="-122"/>
            </a:endParaRPr>
          </a:p>
          <a:p>
            <a:pPr marL="45720" indent="0">
              <a:buNone/>
            </a:pPr>
            <a:endParaRPr lang="en-US" altLang="zh-CN" sz="2200" dirty="0">
              <a:latin typeface="微软雅黑" panose="020B0503020204020204" pitchFamily="34" charset="-122"/>
              <a:ea typeface="微软雅黑" panose="020B0503020204020204" pitchFamily="34" charset="-122"/>
            </a:endParaRPr>
          </a:p>
          <a:p>
            <a:pPr marL="45720" indent="0">
              <a:buNone/>
            </a:pPr>
            <a:endParaRPr lang="en-US" altLang="zh-CN" sz="2200" dirty="0">
              <a:latin typeface="微软雅黑" panose="020B0503020204020204" pitchFamily="34" charset="-122"/>
              <a:ea typeface="微软雅黑" panose="020B0503020204020204" pitchFamily="34" charset="-122"/>
            </a:endParaRPr>
          </a:p>
          <a:p>
            <a:pPr marL="45720" indent="0">
              <a:buNone/>
            </a:pPr>
            <a:endParaRPr lang="en-US" altLang="zh-CN" sz="2200" dirty="0">
              <a:latin typeface="微软雅黑" panose="020B0503020204020204" pitchFamily="34" charset="-122"/>
              <a:ea typeface="微软雅黑" panose="020B0503020204020204" pitchFamily="34" charset="-122"/>
            </a:endParaRPr>
          </a:p>
          <a:p>
            <a:pPr marL="45720" indent="0">
              <a:buNone/>
            </a:pPr>
            <a:endParaRPr lang="en-US" altLang="zh-CN" sz="2200" dirty="0">
              <a:latin typeface="微软雅黑" panose="020B0503020204020204" pitchFamily="34" charset="-122"/>
              <a:ea typeface="微软雅黑" panose="020B0503020204020204" pitchFamily="34" charset="-122"/>
            </a:endParaRPr>
          </a:p>
        </p:txBody>
      </p:sp>
      <p:sp>
        <p:nvSpPr>
          <p:cNvPr id="6" name="Rectangle 3"/>
          <p:cNvSpPr>
            <a:spLocks noChangeArrowheads="1"/>
          </p:cNvSpPr>
          <p:nvPr/>
        </p:nvSpPr>
        <p:spPr bwMode="auto">
          <a:xfrm>
            <a:off x="755576" y="2564904"/>
            <a:ext cx="7704856" cy="3539430"/>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C792EA"/>
                </a:solidFill>
                <a:effectLst/>
                <a:latin typeface="Consolas" panose="020B0609020204030204" pitchFamily="49" charset="0"/>
              </a:rPr>
              <a:t>function </a:t>
            </a:r>
            <a:r>
              <a:rPr kumimoji="0" lang="zh-CN" altLang="zh-CN" sz="1400" b="0" i="0" u="none" strike="noStrike" cap="none" normalizeH="0" baseline="0" dirty="0">
                <a:ln>
                  <a:noFill/>
                </a:ln>
                <a:solidFill>
                  <a:srgbClr val="FFFFFF"/>
                </a:solidFill>
                <a:effectLst/>
                <a:latin typeface="Consolas" panose="020B0609020204030204" pitchFamily="49" charset="0"/>
              </a:rPr>
              <a:t>FruitA</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FFFFFF"/>
                </a:solidFill>
                <a:effectLst/>
                <a:latin typeface="Consolas" panose="020B0609020204030204" pitchFamily="49" charset="0"/>
              </a:rPr>
              <a:t>n1</a:t>
            </a:r>
            <a:r>
              <a:rPr kumimoji="0" lang="zh-CN" altLang="zh-CN" sz="1400" b="0" i="0" u="none" strike="noStrike" cap="none" normalizeH="0" baseline="0" dirty="0">
                <a:ln>
                  <a:noFill/>
                </a:ln>
                <a:solidFill>
                  <a:srgbClr val="C3CEE3"/>
                </a:solidFill>
                <a:effectLst/>
                <a:latin typeface="Consolas" panose="020B0609020204030204" pitchFamily="49" charset="0"/>
              </a:rPr>
              <a:t>, </a:t>
            </a:r>
            <a:r>
              <a:rPr kumimoji="0" lang="zh-CN" altLang="zh-CN" sz="1400" b="0" i="0" u="none" strike="noStrike" cap="none" normalizeH="0" baseline="0" dirty="0">
                <a:ln>
                  <a:noFill/>
                </a:ln>
                <a:solidFill>
                  <a:srgbClr val="FFFFFF"/>
                </a:solidFill>
                <a:effectLst/>
                <a:latin typeface="Consolas" panose="020B0609020204030204" pitchFamily="49" charset="0"/>
              </a:rPr>
              <a:t>n2</a:t>
            </a:r>
            <a:r>
              <a:rPr kumimoji="0" lang="zh-CN" altLang="zh-CN" sz="1400" b="0" i="0" u="none" strike="noStrike" cap="none" normalizeH="0" baseline="0" dirty="0">
                <a:ln>
                  <a:noFill/>
                </a:ln>
                <a:solidFill>
                  <a:srgbClr val="D0F5D4"/>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br>
              <a:rPr kumimoji="0" lang="zh-CN" altLang="zh-CN" sz="1400" b="0" i="0" u="none" strike="noStrike" cap="none" normalizeH="0" baseline="0" dirty="0">
                <a:ln>
                  <a:noFill/>
                </a:ln>
                <a:solidFill>
                  <a:srgbClr val="CAD3DE"/>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    </a:t>
            </a:r>
            <a:r>
              <a:rPr kumimoji="0" lang="zh-CN" altLang="zh-CN" sz="1400" b="0" i="0" u="none" strike="noStrike" cap="none" normalizeH="0" baseline="0" dirty="0">
                <a:ln>
                  <a:noFill/>
                </a:ln>
                <a:solidFill>
                  <a:srgbClr val="C792EA"/>
                </a:solidFill>
                <a:effectLst/>
                <a:latin typeface="Consolas" panose="020B0609020204030204" pitchFamily="49" charset="0"/>
              </a:rPr>
              <a:t>this</a:t>
            </a:r>
            <a:r>
              <a:rPr kumimoji="0" lang="zh-CN" altLang="zh-CN" sz="1400" b="0" i="0" u="none" strike="noStrike" cap="none" normalizeH="0" baseline="0" dirty="0">
                <a:ln>
                  <a:noFill/>
                </a:ln>
                <a:solidFill>
                  <a:srgbClr val="C3CEE3"/>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n1 </a:t>
            </a:r>
            <a:r>
              <a:rPr kumimoji="0" lang="zh-CN" altLang="zh-CN" sz="1400" b="1" i="0" u="none" strike="noStrike" cap="none" normalizeH="0" baseline="0" dirty="0">
                <a:ln>
                  <a:noFill/>
                </a:ln>
                <a:solidFill>
                  <a:srgbClr val="80CBC4"/>
                </a:solidFill>
                <a:effectLst/>
                <a:latin typeface="Consolas" panose="020B0609020204030204" pitchFamily="49" charset="0"/>
              </a:rPr>
              <a:t>= </a:t>
            </a:r>
            <a:r>
              <a:rPr kumimoji="0" lang="zh-CN" altLang="zh-CN" sz="1400" b="0" i="0" u="none" strike="noStrike" cap="none" normalizeH="0" baseline="0" dirty="0">
                <a:ln>
                  <a:noFill/>
                </a:ln>
                <a:solidFill>
                  <a:srgbClr val="FFFFFF"/>
                </a:solidFill>
                <a:effectLst/>
                <a:latin typeface="Consolas" panose="020B0609020204030204" pitchFamily="49" charset="0"/>
              </a:rPr>
              <a:t>n1</a:t>
            </a:r>
            <a:r>
              <a:rPr kumimoji="0" lang="zh-CN" altLang="zh-CN" sz="1400" b="0" i="0" u="none" strike="noStrike" cap="none" normalizeH="0" baseline="0" dirty="0">
                <a:ln>
                  <a:noFill/>
                </a:ln>
                <a:solidFill>
                  <a:srgbClr val="6DC2B8"/>
                </a:solidFill>
                <a:effectLst/>
                <a:latin typeface="Consolas" panose="020B0609020204030204" pitchFamily="49" charset="0"/>
              </a:rPr>
              <a: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6DC2B8"/>
                </a:solidFill>
                <a:effectLst/>
                <a:latin typeface="Consolas" panose="020B0609020204030204" pitchFamily="49" charset="0"/>
              </a:rPr>
              <a:t>    </a:t>
            </a:r>
            <a:r>
              <a:rPr kumimoji="0" lang="zh-CN" altLang="zh-CN" sz="1400" b="0" i="0" u="none" strike="noStrike" cap="none" normalizeH="0" baseline="0" dirty="0">
                <a:ln>
                  <a:noFill/>
                </a:ln>
                <a:solidFill>
                  <a:srgbClr val="C792EA"/>
                </a:solidFill>
                <a:effectLst/>
                <a:latin typeface="Consolas" panose="020B0609020204030204" pitchFamily="49" charset="0"/>
              </a:rPr>
              <a:t>this</a:t>
            </a:r>
            <a:r>
              <a:rPr kumimoji="0" lang="zh-CN" altLang="zh-CN" sz="1400" b="0" i="0" u="none" strike="noStrike" cap="none" normalizeH="0" baseline="0" dirty="0">
                <a:ln>
                  <a:noFill/>
                </a:ln>
                <a:solidFill>
                  <a:srgbClr val="C3CEE3"/>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n2 </a:t>
            </a:r>
            <a:r>
              <a:rPr kumimoji="0" lang="zh-CN" altLang="zh-CN" sz="1400" b="1" i="0" u="none" strike="noStrike" cap="none" normalizeH="0" baseline="0" dirty="0">
                <a:ln>
                  <a:noFill/>
                </a:ln>
                <a:solidFill>
                  <a:srgbClr val="80CBC4"/>
                </a:solidFill>
                <a:effectLst/>
                <a:latin typeface="Consolas" panose="020B0609020204030204" pitchFamily="49" charset="0"/>
              </a:rPr>
              <a:t>= </a:t>
            </a:r>
            <a:r>
              <a:rPr kumimoji="0" lang="zh-CN" altLang="zh-CN" sz="1400" b="0" i="0" u="none" strike="noStrike" cap="none" normalizeH="0" baseline="0" dirty="0">
                <a:ln>
                  <a:noFill/>
                </a:ln>
                <a:solidFill>
                  <a:srgbClr val="FFFFFF"/>
                </a:solidFill>
                <a:effectLst/>
                <a:latin typeface="Consolas" panose="020B0609020204030204" pitchFamily="49" charset="0"/>
              </a:rPr>
              <a:t>n2</a:t>
            </a:r>
            <a:r>
              <a:rPr kumimoji="0" lang="zh-CN" altLang="zh-CN" sz="1400" b="0" i="0" u="none" strike="noStrike" cap="none" normalizeH="0" baseline="0" dirty="0">
                <a:ln>
                  <a:noFill/>
                </a:ln>
                <a:solidFill>
                  <a:srgbClr val="6DC2B8"/>
                </a:solidFill>
                <a:effectLst/>
                <a:latin typeface="Consolas" panose="020B0609020204030204" pitchFamily="49" charset="0"/>
              </a:rPr>
              <a: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6DC2B8"/>
                </a:solidFill>
                <a:effectLst/>
                <a:latin typeface="Consolas" panose="020B0609020204030204" pitchFamily="49" charset="0"/>
              </a:rPr>
              <a:t>    </a:t>
            </a:r>
            <a:r>
              <a:rPr kumimoji="0" lang="zh-CN" altLang="zh-CN" sz="1400" b="0" i="0" u="none" strike="noStrike" cap="none" normalizeH="0" baseline="0" dirty="0">
                <a:ln>
                  <a:noFill/>
                </a:ln>
                <a:solidFill>
                  <a:srgbClr val="C792EA"/>
                </a:solidFill>
                <a:effectLst/>
                <a:latin typeface="Consolas" panose="020B0609020204030204" pitchFamily="49" charset="0"/>
              </a:rPr>
              <a:t>this</a:t>
            </a:r>
            <a:r>
              <a:rPr kumimoji="0" lang="zh-CN" altLang="zh-CN" sz="1400" b="0" i="0" u="none" strike="noStrike" cap="none" normalizeH="0" baseline="0" dirty="0">
                <a:ln>
                  <a:noFill/>
                </a:ln>
                <a:solidFill>
                  <a:srgbClr val="C3CEE3"/>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change </a:t>
            </a:r>
            <a:r>
              <a:rPr kumimoji="0" lang="zh-CN" altLang="zh-CN" sz="1400" b="1" i="0" u="none" strike="noStrike" cap="none" normalizeH="0" baseline="0" dirty="0">
                <a:ln>
                  <a:noFill/>
                </a:ln>
                <a:solidFill>
                  <a:srgbClr val="80CBC4"/>
                </a:solidFill>
                <a:effectLst/>
                <a:latin typeface="Consolas" panose="020B0609020204030204" pitchFamily="49" charset="0"/>
              </a:rPr>
              <a:t>= </a:t>
            </a:r>
            <a:r>
              <a:rPr kumimoji="0" lang="zh-CN" altLang="zh-CN" sz="1400" b="0" i="0" u="none" strike="noStrike" cap="none" normalizeH="0" baseline="0" dirty="0">
                <a:ln>
                  <a:noFill/>
                </a:ln>
                <a:solidFill>
                  <a:srgbClr val="C792EA"/>
                </a:solidFill>
                <a:effectLst/>
                <a:latin typeface="Consolas" panose="020B0609020204030204" pitchFamily="49" charset="0"/>
              </a:rPr>
              <a:t>function </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FFFFFF"/>
                </a:solidFill>
                <a:effectLst/>
                <a:latin typeface="Consolas" panose="020B0609020204030204" pitchFamily="49" charset="0"/>
              </a:rPr>
              <a:t>x</a:t>
            </a:r>
            <a:r>
              <a:rPr kumimoji="0" lang="zh-CN" altLang="zh-CN" sz="1400" b="0" i="0" u="none" strike="noStrike" cap="none" normalizeH="0" baseline="0" dirty="0">
                <a:ln>
                  <a:noFill/>
                </a:ln>
                <a:solidFill>
                  <a:srgbClr val="C3CEE3"/>
                </a:solidFill>
                <a:effectLst/>
                <a:latin typeface="Consolas" panose="020B0609020204030204" pitchFamily="49" charset="0"/>
              </a:rPr>
              <a:t>, </a:t>
            </a:r>
            <a:r>
              <a:rPr kumimoji="0" lang="zh-CN" altLang="zh-CN" sz="1400" b="0" i="0" u="none" strike="noStrike" cap="none" normalizeH="0" baseline="0" dirty="0">
                <a:ln>
                  <a:noFill/>
                </a:ln>
                <a:solidFill>
                  <a:srgbClr val="FFFFFF"/>
                </a:solidFill>
                <a:effectLst/>
                <a:latin typeface="Consolas" panose="020B0609020204030204" pitchFamily="49" charset="0"/>
              </a:rPr>
              <a:t>y</a:t>
            </a:r>
            <a:r>
              <a:rPr kumimoji="0" lang="zh-CN" altLang="zh-CN" sz="1400" b="0" i="0" u="none" strike="noStrike" cap="none" normalizeH="0" baseline="0" dirty="0">
                <a:ln>
                  <a:noFill/>
                </a:ln>
                <a:solidFill>
                  <a:srgbClr val="D0F5D4"/>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br>
              <a:rPr kumimoji="0" lang="zh-CN" altLang="zh-CN" sz="1400" b="0" i="0" u="none" strike="noStrike" cap="none" normalizeH="0" baseline="0" dirty="0">
                <a:ln>
                  <a:noFill/>
                </a:ln>
                <a:solidFill>
                  <a:srgbClr val="CAD3DE"/>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        </a:t>
            </a:r>
            <a:r>
              <a:rPr kumimoji="0" lang="zh-CN" altLang="zh-CN" sz="1400" b="0" i="0" u="none" strike="noStrike" cap="none" normalizeH="0" baseline="0" dirty="0">
                <a:ln>
                  <a:noFill/>
                </a:ln>
                <a:solidFill>
                  <a:srgbClr val="C792EA"/>
                </a:solidFill>
                <a:effectLst/>
                <a:latin typeface="Consolas" panose="020B0609020204030204" pitchFamily="49" charset="0"/>
              </a:rPr>
              <a:t>this</a:t>
            </a:r>
            <a:r>
              <a:rPr kumimoji="0" lang="zh-CN" altLang="zh-CN" sz="1400" b="0" i="0" u="none" strike="noStrike" cap="none" normalizeH="0" baseline="0" dirty="0">
                <a:ln>
                  <a:noFill/>
                </a:ln>
                <a:solidFill>
                  <a:srgbClr val="C3CEE3"/>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n1 </a:t>
            </a:r>
            <a:r>
              <a:rPr kumimoji="0" lang="zh-CN" altLang="zh-CN" sz="1400" b="1" i="0" u="none" strike="noStrike" cap="none" normalizeH="0" baseline="0" dirty="0">
                <a:ln>
                  <a:noFill/>
                </a:ln>
                <a:solidFill>
                  <a:srgbClr val="80CBC4"/>
                </a:solidFill>
                <a:effectLst/>
                <a:latin typeface="Consolas" panose="020B0609020204030204" pitchFamily="49" charset="0"/>
              </a:rPr>
              <a:t>= </a:t>
            </a:r>
            <a:r>
              <a:rPr kumimoji="0" lang="zh-CN" altLang="zh-CN" sz="1400" b="0" i="0" u="none" strike="noStrike" cap="none" normalizeH="0" baseline="0" dirty="0">
                <a:ln>
                  <a:noFill/>
                </a:ln>
                <a:solidFill>
                  <a:srgbClr val="FFFFFF"/>
                </a:solidFill>
                <a:effectLst/>
                <a:latin typeface="Consolas" panose="020B0609020204030204" pitchFamily="49" charset="0"/>
              </a:rPr>
              <a:t>x</a:t>
            </a:r>
            <a:r>
              <a:rPr kumimoji="0" lang="zh-CN" altLang="zh-CN" sz="1400" b="0" i="0" u="none" strike="noStrike" cap="none" normalizeH="0" baseline="0" dirty="0">
                <a:ln>
                  <a:noFill/>
                </a:ln>
                <a:solidFill>
                  <a:srgbClr val="6DC2B8"/>
                </a:solidFill>
                <a:effectLst/>
                <a:latin typeface="Consolas" panose="020B0609020204030204" pitchFamily="49" charset="0"/>
              </a:rPr>
              <a: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6DC2B8"/>
                </a:solidFill>
                <a:effectLst/>
                <a:latin typeface="Consolas" panose="020B0609020204030204" pitchFamily="49" charset="0"/>
              </a:rPr>
              <a:t>        </a:t>
            </a:r>
            <a:r>
              <a:rPr kumimoji="0" lang="zh-CN" altLang="zh-CN" sz="1400" b="0" i="0" u="none" strike="noStrike" cap="none" normalizeH="0" baseline="0" dirty="0">
                <a:ln>
                  <a:noFill/>
                </a:ln>
                <a:solidFill>
                  <a:srgbClr val="C792EA"/>
                </a:solidFill>
                <a:effectLst/>
                <a:latin typeface="Consolas" panose="020B0609020204030204" pitchFamily="49" charset="0"/>
              </a:rPr>
              <a:t>this</a:t>
            </a:r>
            <a:r>
              <a:rPr kumimoji="0" lang="zh-CN" altLang="zh-CN" sz="1400" b="0" i="0" u="none" strike="noStrike" cap="none" normalizeH="0" baseline="0" dirty="0">
                <a:ln>
                  <a:noFill/>
                </a:ln>
                <a:solidFill>
                  <a:srgbClr val="C3CEE3"/>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n2 </a:t>
            </a:r>
            <a:r>
              <a:rPr kumimoji="0" lang="zh-CN" altLang="zh-CN" sz="1400" b="1" i="0" u="none" strike="noStrike" cap="none" normalizeH="0" baseline="0" dirty="0">
                <a:ln>
                  <a:noFill/>
                </a:ln>
                <a:solidFill>
                  <a:srgbClr val="80CBC4"/>
                </a:solidFill>
                <a:effectLst/>
                <a:latin typeface="Consolas" panose="020B0609020204030204" pitchFamily="49" charset="0"/>
              </a:rPr>
              <a:t>= </a:t>
            </a:r>
            <a:r>
              <a:rPr kumimoji="0" lang="zh-CN" altLang="zh-CN" sz="1400" b="0" i="0" u="none" strike="noStrike" cap="none" normalizeH="0" baseline="0" dirty="0">
                <a:ln>
                  <a:noFill/>
                </a:ln>
                <a:solidFill>
                  <a:srgbClr val="FFFFFF"/>
                </a:solidFill>
                <a:effectLst/>
                <a:latin typeface="Consolas" panose="020B0609020204030204" pitchFamily="49" charset="0"/>
              </a:rPr>
              <a:t>y</a:t>
            </a:r>
            <a:r>
              <a:rPr kumimoji="0" lang="zh-CN" altLang="zh-CN" sz="1400" b="0" i="0" u="none" strike="noStrike" cap="none" normalizeH="0" baseline="0" dirty="0">
                <a:ln>
                  <a:noFill/>
                </a:ln>
                <a:solidFill>
                  <a:srgbClr val="6DC2B8"/>
                </a:solidFill>
                <a:effectLst/>
                <a:latin typeface="Consolas" panose="020B0609020204030204" pitchFamily="49" charset="0"/>
              </a:rPr>
              <a: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6DC2B8"/>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br>
              <a:rPr kumimoji="0" lang="zh-CN" altLang="zh-CN" sz="1400" b="0" i="0" u="none" strike="noStrike" cap="none" normalizeH="0" baseline="0" dirty="0">
                <a:ln>
                  <a:noFill/>
                </a:ln>
                <a:solidFill>
                  <a:srgbClr val="CAD3DE"/>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a:t>
            </a:r>
            <a:br>
              <a:rPr kumimoji="0" lang="zh-CN" altLang="zh-CN" sz="1400" b="0" i="0" u="none" strike="noStrike" cap="none" normalizeH="0" baseline="0" dirty="0">
                <a:ln>
                  <a:noFill/>
                </a:ln>
                <a:solidFill>
                  <a:srgbClr val="CAD3DE"/>
                </a:solidFill>
                <a:effectLst/>
                <a:latin typeface="Consolas" panose="020B0609020204030204" pitchFamily="49" charset="0"/>
              </a:rPr>
            </a:br>
            <a:r>
              <a:rPr kumimoji="0" lang="zh-CN" altLang="zh-CN" sz="1400" b="0" i="0" u="none" strike="noStrike" cap="none" normalizeH="0" baseline="0" dirty="0">
                <a:ln>
                  <a:noFill/>
                </a:ln>
                <a:solidFill>
                  <a:srgbClr val="C792EA"/>
                </a:solidFill>
                <a:effectLst/>
                <a:latin typeface="Consolas" panose="020B0609020204030204" pitchFamily="49" charset="0"/>
              </a:rPr>
              <a:t>var </a:t>
            </a:r>
            <a:r>
              <a:rPr kumimoji="0" lang="zh-CN" altLang="zh-CN" sz="1400" b="0" i="0" u="none" strike="noStrike" cap="none" normalizeH="0" baseline="0" dirty="0">
                <a:ln>
                  <a:noFill/>
                </a:ln>
                <a:solidFill>
                  <a:srgbClr val="6DC2B8"/>
                </a:solidFill>
                <a:effectLst/>
                <a:latin typeface="Consolas" panose="020B0609020204030204" pitchFamily="49" charset="0"/>
              </a:rPr>
              <a:t>fruitA </a:t>
            </a:r>
            <a:r>
              <a:rPr kumimoji="0" lang="zh-CN" altLang="zh-CN" sz="1400" b="1" i="0" u="none" strike="noStrike" cap="none" normalizeH="0" baseline="0" dirty="0">
                <a:ln>
                  <a:noFill/>
                </a:ln>
                <a:solidFill>
                  <a:srgbClr val="80CBC4"/>
                </a:solidFill>
                <a:effectLst/>
                <a:latin typeface="Consolas" panose="020B0609020204030204" pitchFamily="49" charset="0"/>
              </a:rPr>
              <a:t>= </a:t>
            </a:r>
            <a:r>
              <a:rPr kumimoji="0" lang="zh-CN" altLang="zh-CN" sz="1400" b="0" i="0" u="none" strike="noStrike" cap="none" normalizeH="0" baseline="0" dirty="0">
                <a:ln>
                  <a:noFill/>
                </a:ln>
                <a:solidFill>
                  <a:srgbClr val="C792EA"/>
                </a:solidFill>
                <a:effectLst/>
                <a:latin typeface="Consolas" panose="020B0609020204030204" pitchFamily="49" charset="0"/>
              </a:rPr>
              <a:t>new </a:t>
            </a:r>
            <a:r>
              <a:rPr kumimoji="0" lang="zh-CN" altLang="zh-CN" sz="1400" b="0" i="0" u="none" strike="noStrike" cap="none" normalizeH="0" baseline="0" dirty="0">
                <a:ln>
                  <a:noFill/>
                </a:ln>
                <a:solidFill>
                  <a:srgbClr val="FFFFFF"/>
                </a:solidFill>
                <a:effectLst/>
                <a:latin typeface="Consolas" panose="020B0609020204030204" pitchFamily="49" charset="0"/>
              </a:rPr>
              <a:t>FruitA</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C792EA"/>
                </a:solidFill>
                <a:effectLst/>
                <a:latin typeface="Consolas" panose="020B0609020204030204" pitchFamily="49" charset="0"/>
              </a:rPr>
              <a:t>var </a:t>
            </a:r>
            <a:r>
              <a:rPr kumimoji="0" lang="zh-CN" altLang="zh-CN" sz="1400" b="0" i="0" u="none" strike="noStrike" cap="none" normalizeH="0" baseline="0" dirty="0">
                <a:ln>
                  <a:noFill/>
                </a:ln>
                <a:solidFill>
                  <a:srgbClr val="6DC2B8"/>
                </a:solidFill>
                <a:effectLst/>
                <a:latin typeface="Consolas" panose="020B0609020204030204" pitchFamily="49" charset="0"/>
              </a:rPr>
              <a:t>FruitB </a:t>
            </a:r>
            <a:r>
              <a:rPr kumimoji="0" lang="zh-CN" altLang="zh-CN" sz="1400" b="1" i="0" u="none" strike="noStrike" cap="none" normalizeH="0" baseline="0" dirty="0">
                <a:ln>
                  <a:noFill/>
                </a:ln>
                <a:solidFill>
                  <a:srgbClr val="80CBC4"/>
                </a:solidFill>
                <a:effectLst/>
                <a:latin typeface="Consolas" panose="020B0609020204030204" pitchFamily="49" charset="0"/>
              </a:rPr>
              <a:t>= </a:t>
            </a:r>
            <a:r>
              <a:rPr kumimoji="0" lang="zh-CN" altLang="zh-CN" sz="1400" b="0" i="0" u="none" strike="noStrike" cap="none" normalizeH="0" baseline="0" dirty="0">
                <a:ln>
                  <a:noFill/>
                </a:ln>
                <a:solidFill>
                  <a:srgbClr val="CAD3DE"/>
                </a:solidFill>
                <a:effectLst/>
                <a:latin typeface="Consolas" panose="020B0609020204030204" pitchFamily="49" charset="0"/>
              </a:rPr>
              <a:t>{</a:t>
            </a:r>
            <a:br>
              <a:rPr kumimoji="0" lang="zh-CN" altLang="zh-CN" sz="1400" b="0" i="0" u="none" strike="noStrike" cap="none" normalizeH="0" baseline="0" dirty="0">
                <a:ln>
                  <a:noFill/>
                </a:ln>
                <a:solidFill>
                  <a:srgbClr val="CAD3DE"/>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    </a:t>
            </a:r>
            <a:r>
              <a:rPr kumimoji="0" lang="zh-CN" altLang="zh-CN" sz="1400" b="0" i="0" u="none" strike="noStrike" cap="none" normalizeH="0" baseline="0" dirty="0">
                <a:ln>
                  <a:noFill/>
                </a:ln>
                <a:solidFill>
                  <a:srgbClr val="6DC2B8"/>
                </a:solidFill>
                <a:effectLst/>
                <a:latin typeface="Consolas" panose="020B0609020204030204" pitchFamily="49" charset="0"/>
              </a:rPr>
              <a:t>n1</a:t>
            </a:r>
            <a:r>
              <a:rPr kumimoji="0" lang="zh-CN" altLang="zh-CN" sz="1400" b="1" i="0" u="none" strike="noStrike" cap="none" normalizeH="0" baseline="0" dirty="0">
                <a:ln>
                  <a:noFill/>
                </a:ln>
                <a:solidFill>
                  <a:srgbClr val="80CBC4"/>
                </a:solidFill>
                <a:effectLst/>
                <a:latin typeface="Consolas" panose="020B0609020204030204" pitchFamily="49" charset="0"/>
              </a:rPr>
              <a:t>: </a:t>
            </a:r>
            <a:r>
              <a:rPr kumimoji="0" lang="zh-CN" altLang="zh-CN" sz="1400" b="0" i="0" u="none" strike="noStrike" cap="none" normalizeH="0" baseline="0" dirty="0">
                <a:ln>
                  <a:noFill/>
                </a:ln>
                <a:solidFill>
                  <a:srgbClr val="C3E887"/>
                </a:solidFill>
                <a:effectLst/>
                <a:latin typeface="Consolas" panose="020B0609020204030204" pitchFamily="49" charset="0"/>
              </a:rPr>
              <a:t>"apple"</a:t>
            </a:r>
            <a:r>
              <a:rPr kumimoji="0" lang="zh-CN" altLang="zh-CN" sz="1400" b="0" i="0" u="none" strike="noStrike" cap="none" normalizeH="0" baseline="0" dirty="0">
                <a:ln>
                  <a:noFill/>
                </a:ln>
                <a:solidFill>
                  <a:srgbClr val="C3CEE3"/>
                </a:solidFill>
                <a:effectLst/>
                <a:latin typeface="Consolas" panose="020B0609020204030204" pitchFamily="49" charset="0"/>
              </a:rPr>
              <a:t>,</a:t>
            </a:r>
            <a:br>
              <a:rPr kumimoji="0" lang="zh-CN" altLang="zh-CN" sz="1400" b="0" i="0" u="none" strike="noStrike" cap="none" normalizeH="0" baseline="0" dirty="0">
                <a:ln>
                  <a:noFill/>
                </a:ln>
                <a:solidFill>
                  <a:srgbClr val="C3CEE3"/>
                </a:solidFill>
                <a:effectLst/>
                <a:latin typeface="Consolas" panose="020B0609020204030204" pitchFamily="49" charset="0"/>
              </a:rPr>
            </a:br>
            <a:r>
              <a:rPr kumimoji="0" lang="zh-CN" altLang="zh-CN" sz="1400" b="0" i="0" u="none" strike="noStrike" cap="none" normalizeH="0" baseline="0" dirty="0">
                <a:ln>
                  <a:noFill/>
                </a:ln>
                <a:solidFill>
                  <a:srgbClr val="C3CEE3"/>
                </a:solidFill>
                <a:effectLst/>
                <a:latin typeface="Consolas" panose="020B0609020204030204" pitchFamily="49" charset="0"/>
              </a:rPr>
              <a:t>    </a:t>
            </a:r>
            <a:r>
              <a:rPr kumimoji="0" lang="zh-CN" altLang="zh-CN" sz="1400" b="0" i="0" u="none" strike="noStrike" cap="none" normalizeH="0" baseline="0" dirty="0">
                <a:ln>
                  <a:noFill/>
                </a:ln>
                <a:solidFill>
                  <a:srgbClr val="6DC2B8"/>
                </a:solidFill>
                <a:effectLst/>
                <a:latin typeface="Consolas" panose="020B0609020204030204" pitchFamily="49" charset="0"/>
              </a:rPr>
              <a:t>n2</a:t>
            </a:r>
            <a:r>
              <a:rPr kumimoji="0" lang="zh-CN" altLang="zh-CN" sz="1400" b="1" i="0" u="none" strike="noStrike" cap="none" normalizeH="0" baseline="0" dirty="0">
                <a:ln>
                  <a:noFill/>
                </a:ln>
                <a:solidFill>
                  <a:srgbClr val="80CBC4"/>
                </a:solidFill>
                <a:effectLst/>
                <a:latin typeface="Consolas" panose="020B0609020204030204" pitchFamily="49" charset="0"/>
              </a:rPr>
              <a:t>: </a:t>
            </a:r>
            <a:r>
              <a:rPr kumimoji="0" lang="zh-CN" altLang="zh-CN" sz="1400" b="0" i="0" u="none" strike="noStrike" cap="none" normalizeH="0" baseline="0" dirty="0">
                <a:ln>
                  <a:noFill/>
                </a:ln>
                <a:solidFill>
                  <a:srgbClr val="C3E887"/>
                </a:solidFill>
                <a:effectLst/>
                <a:latin typeface="Consolas" panose="020B0609020204030204" pitchFamily="49" charset="0"/>
              </a:rPr>
              <a:t>"orange"</a:t>
            </a:r>
            <a:br>
              <a:rPr kumimoji="0" lang="zh-CN" altLang="zh-CN" sz="1400" b="0" i="0" u="none" strike="noStrike" cap="none" normalizeH="0" baseline="0" dirty="0">
                <a:ln>
                  <a:noFill/>
                </a:ln>
                <a:solidFill>
                  <a:srgbClr val="C3E887"/>
                </a:solidFill>
                <a:effectLst/>
                <a:latin typeface="Consolas" panose="020B0609020204030204" pitchFamily="49" charset="0"/>
              </a:rPr>
            </a:br>
            <a:r>
              <a:rPr kumimoji="0" lang="zh-CN" altLang="zh-CN" sz="1400" b="0" i="0" u="none" strike="noStrike" cap="none" normalizeH="0" baseline="0" dirty="0">
                <a:ln>
                  <a:noFill/>
                </a:ln>
                <a:solidFill>
                  <a:srgbClr val="CAD3DE"/>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6DC2B8"/>
                </a:solidFill>
                <a:effectLst/>
                <a:latin typeface="Consolas" panose="020B0609020204030204" pitchFamily="49" charset="0"/>
              </a:rPr>
              <a:t>fruitA</a:t>
            </a:r>
            <a:r>
              <a:rPr kumimoji="0" lang="zh-CN" altLang="zh-CN" sz="1400" b="0" i="0" u="none" strike="noStrike" cap="none" normalizeH="0" baseline="0" dirty="0">
                <a:ln>
                  <a:noFill/>
                </a:ln>
                <a:solidFill>
                  <a:srgbClr val="C3CEE3"/>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change</a:t>
            </a:r>
            <a:r>
              <a:rPr kumimoji="0" lang="zh-CN" altLang="zh-CN" sz="1400" b="0" i="0" u="none" strike="noStrike" cap="none" normalizeH="0" baseline="0" dirty="0">
                <a:ln>
                  <a:noFill/>
                </a:ln>
                <a:solidFill>
                  <a:srgbClr val="C3CEE3"/>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call</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FruitB</a:t>
            </a:r>
            <a:r>
              <a:rPr kumimoji="0" lang="zh-CN" altLang="zh-CN" sz="1400" b="0" i="0" u="none" strike="noStrike" cap="none" normalizeH="0" baseline="0" dirty="0">
                <a:ln>
                  <a:noFill/>
                </a:ln>
                <a:solidFill>
                  <a:srgbClr val="C3CEE3"/>
                </a:solidFill>
                <a:effectLst/>
                <a:latin typeface="Consolas" panose="020B0609020204030204" pitchFamily="49" charset="0"/>
              </a:rPr>
              <a:t>, </a:t>
            </a:r>
            <a:r>
              <a:rPr kumimoji="0" lang="zh-CN" altLang="zh-CN" sz="1400" b="0" i="0" u="none" strike="noStrike" cap="none" normalizeH="0" baseline="0" dirty="0">
                <a:ln>
                  <a:noFill/>
                </a:ln>
                <a:solidFill>
                  <a:srgbClr val="C3E887"/>
                </a:solidFill>
                <a:effectLst/>
                <a:latin typeface="Consolas" panose="020B0609020204030204" pitchFamily="49" charset="0"/>
              </a:rPr>
              <a:t>"pear"</a:t>
            </a:r>
            <a:r>
              <a:rPr kumimoji="0" lang="zh-CN" altLang="zh-CN" sz="1400" b="0" i="0" u="none" strike="noStrike" cap="none" normalizeH="0" baseline="0" dirty="0">
                <a:ln>
                  <a:noFill/>
                </a:ln>
                <a:solidFill>
                  <a:srgbClr val="C3CEE3"/>
                </a:solidFill>
                <a:effectLst/>
                <a:latin typeface="Consolas" panose="020B0609020204030204" pitchFamily="49" charset="0"/>
              </a:rPr>
              <a:t>, </a:t>
            </a:r>
            <a:r>
              <a:rPr kumimoji="0" lang="zh-CN" altLang="zh-CN" sz="1400" b="0" i="0" u="none" strike="noStrike" cap="none" normalizeH="0" baseline="0" dirty="0">
                <a:ln>
                  <a:noFill/>
                </a:ln>
                <a:solidFill>
                  <a:srgbClr val="C3E887"/>
                </a:solidFill>
                <a:effectLst/>
                <a:latin typeface="Consolas" panose="020B0609020204030204" pitchFamily="49" charset="0"/>
              </a:rPr>
              <a:t>"peach"</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6DC2B8"/>
                </a:solidFill>
                <a:effectLst/>
                <a:latin typeface="Consolas" panose="020B0609020204030204" pitchFamily="49" charset="0"/>
              </a:rPr>
              <a:t>alert</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FruitB</a:t>
            </a:r>
            <a:r>
              <a:rPr kumimoji="0" lang="zh-CN" altLang="zh-CN" sz="1400" b="0" i="0" u="none" strike="noStrike" cap="none" normalizeH="0" baseline="0" dirty="0">
                <a:ln>
                  <a:noFill/>
                </a:ln>
                <a:solidFill>
                  <a:srgbClr val="C3CEE3"/>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n1</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a:t>
            </a:r>
            <a:br>
              <a:rPr kumimoji="0" lang="zh-CN" altLang="zh-CN" sz="1400" b="0" i="0" u="none" strike="noStrike" cap="none" normalizeH="0" baseline="0" dirty="0">
                <a:ln>
                  <a:noFill/>
                </a:ln>
                <a:solidFill>
                  <a:srgbClr val="6DC2B8"/>
                </a:solidFill>
                <a:effectLst/>
                <a:latin typeface="Consolas" panose="020B0609020204030204" pitchFamily="49" charset="0"/>
              </a:rPr>
            </a:br>
            <a:r>
              <a:rPr kumimoji="0" lang="zh-CN" altLang="zh-CN" sz="1400" b="0" i="0" u="none" strike="noStrike" cap="none" normalizeH="0" baseline="0" dirty="0">
                <a:ln>
                  <a:noFill/>
                </a:ln>
                <a:solidFill>
                  <a:srgbClr val="6DC2B8"/>
                </a:solidFill>
                <a:effectLst/>
                <a:latin typeface="Consolas" panose="020B0609020204030204" pitchFamily="49" charset="0"/>
              </a:rPr>
              <a:t>alert</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FruitB</a:t>
            </a:r>
            <a:r>
              <a:rPr kumimoji="0" lang="zh-CN" altLang="zh-CN" sz="1400" b="0" i="0" u="none" strike="noStrike" cap="none" normalizeH="0" baseline="0" dirty="0">
                <a:ln>
                  <a:noFill/>
                </a:ln>
                <a:solidFill>
                  <a:srgbClr val="C3CEE3"/>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n2</a:t>
            </a:r>
            <a:r>
              <a:rPr kumimoji="0" lang="zh-CN" altLang="zh-CN" sz="1400" b="0" i="0" u="none" strike="noStrike" cap="none" normalizeH="0" baseline="0" dirty="0">
                <a:ln>
                  <a:noFill/>
                </a:ln>
                <a:solidFill>
                  <a:srgbClr val="D0F5D4"/>
                </a:solidFill>
                <a:effectLst/>
                <a:latin typeface="Consolas" panose="020B0609020204030204" pitchFamily="49" charset="0"/>
              </a:rPr>
              <a:t>)</a:t>
            </a:r>
            <a:r>
              <a:rPr kumimoji="0" lang="zh-CN" altLang="zh-CN" sz="1400" b="0" i="0" u="none" strike="noStrike" cap="none" normalizeH="0" baseline="0" dirty="0">
                <a:ln>
                  <a:noFill/>
                </a:ln>
                <a:solidFill>
                  <a:srgbClr val="6DC2B8"/>
                </a:solidFill>
                <a:effectLst/>
                <a:latin typeface="Consolas" panose="020B0609020204030204" pitchFamily="49" charset="0"/>
              </a:rPr>
              <a:t>;</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10" name="Rectangle 2"/>
          <p:cNvSpPr>
            <a:spLocks noChangeArrowheads="1"/>
          </p:cNvSpPr>
          <p:nvPr/>
        </p:nvSpPr>
        <p:spPr bwMode="auto">
          <a:xfrm>
            <a:off x="5076056" y="2782069"/>
            <a:ext cx="3168352" cy="1015663"/>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zh-CN" altLang="en-US" sz="1200" b="0" i="0" u="none" strike="noStrike" cap="none" normalizeH="0" baseline="0" dirty="0">
                <a:ln>
                  <a:noFill/>
                </a:ln>
                <a:solidFill>
                  <a:srgbClr val="333333"/>
                </a:solidFill>
                <a:effectLst/>
                <a:ea typeface="Helvetica Neue"/>
              </a:rPr>
              <a:t>输出</a:t>
            </a:r>
            <a:r>
              <a:rPr kumimoji="0" lang="en-US" altLang="zh-CN" sz="1200" b="0" i="0" u="none" strike="noStrike" cap="none" normalizeH="0" baseline="0" dirty="0">
                <a:ln>
                  <a:noFill/>
                </a:ln>
                <a:solidFill>
                  <a:srgbClr val="333333"/>
                </a:solidFill>
                <a:effectLst/>
                <a:ea typeface="Helvetica Neue"/>
              </a:rPr>
              <a:t>pear</a:t>
            </a:r>
            <a:r>
              <a:rPr kumimoji="0" lang="zh-CN" altLang="en-US" sz="1200" b="0" i="0" u="none" strike="noStrike" cap="none" normalizeH="0" baseline="0" dirty="0">
                <a:ln>
                  <a:noFill/>
                </a:ln>
                <a:solidFill>
                  <a:srgbClr val="333333"/>
                </a:solidFill>
                <a:effectLst/>
                <a:ea typeface="Helvetica Neue"/>
              </a:rPr>
              <a:t>，</a:t>
            </a:r>
            <a:r>
              <a:rPr kumimoji="0" lang="en-US" altLang="zh-CN" sz="1200" b="0" i="0" u="none" strike="noStrike" cap="none" normalizeH="0" baseline="0" dirty="0">
                <a:ln>
                  <a:noFill/>
                </a:ln>
                <a:solidFill>
                  <a:srgbClr val="333333"/>
                </a:solidFill>
                <a:effectLst/>
                <a:ea typeface="Helvetica Neue"/>
              </a:rPr>
              <a:t>peach</a:t>
            </a:r>
            <a:r>
              <a:rPr kumimoji="0" lang="zh-CN" altLang="en-US" sz="1200" b="0" i="0" u="none" strike="noStrike" cap="none" normalizeH="0" baseline="0" dirty="0">
                <a:ln>
                  <a:noFill/>
                </a:ln>
                <a:solidFill>
                  <a:srgbClr val="333333"/>
                </a:solidFill>
                <a:effectLst/>
                <a:ea typeface="Helvetica Neue"/>
              </a:rPr>
              <a:t>。</a:t>
            </a:r>
            <a:r>
              <a:rPr kumimoji="0" lang="zh-CN" altLang="zh-CN" sz="1200" b="0" i="0" u="none" strike="noStrike" cap="none" normalizeH="0" baseline="0" dirty="0">
                <a:ln>
                  <a:noFill/>
                </a:ln>
                <a:solidFill>
                  <a:srgbClr val="333333"/>
                </a:solidFill>
                <a:effectLst/>
                <a:ea typeface="Helvetica Neue"/>
              </a:rPr>
              <a:t>在这段代码中</a:t>
            </a:r>
            <a:r>
              <a:rPr kumimoji="0" lang="en-US" altLang="zh-CN" sz="1200" b="0" i="0" u="none" strike="noStrike" cap="none" normalizeH="0" baseline="0" dirty="0">
                <a:ln>
                  <a:noFill/>
                </a:ln>
                <a:solidFill>
                  <a:srgbClr val="C7254E"/>
                </a:solidFill>
                <a:effectLst/>
                <a:latin typeface="Arial Unicode MS" panose="020B0604020202020204" pitchFamily="34" charset="-122"/>
                <a:ea typeface="Source Code Pro"/>
              </a:rPr>
              <a:t>call</a:t>
            </a:r>
            <a:r>
              <a:rPr lang="en-US" altLang="zh-CN" sz="1200" dirty="0">
                <a:solidFill>
                  <a:srgbClr val="C7254E"/>
                </a:solidFill>
                <a:latin typeface="Arial Unicode MS" panose="020B0604020202020204" pitchFamily="34" charset="-122"/>
                <a:ea typeface="Source Code Pro"/>
              </a:rPr>
              <a:t>( )</a:t>
            </a:r>
            <a:r>
              <a:rPr lang="zh-CN" altLang="en-US" sz="1200" dirty="0">
                <a:latin typeface="Arial Unicode MS" panose="020B0604020202020204" pitchFamily="34" charset="-122"/>
                <a:ea typeface="Source Code Pro"/>
              </a:rPr>
              <a:t>如果不给参数，</a:t>
            </a:r>
            <a:r>
              <a:rPr lang="en-US" altLang="zh-CN" sz="1200" dirty="0">
                <a:latin typeface="Arial Unicode MS" panose="020B0604020202020204" pitchFamily="34" charset="-122"/>
                <a:ea typeface="Source Code Pro"/>
              </a:rPr>
              <a:t>this</a:t>
            </a:r>
            <a:r>
              <a:rPr lang="zh-CN" altLang="en-US" sz="1200" dirty="0">
                <a:latin typeface="Arial Unicode MS" panose="020B0604020202020204" pitchFamily="34" charset="-122"/>
                <a:ea typeface="Source Code Pro"/>
              </a:rPr>
              <a:t>默认指向</a:t>
            </a:r>
            <a:r>
              <a:rPr lang="en-US" altLang="zh-CN" sz="1200" dirty="0">
                <a:latin typeface="Arial Unicode MS" panose="020B0604020202020204" pitchFamily="34" charset="-122"/>
                <a:ea typeface="Source Code Pro"/>
              </a:rPr>
              <a:t>window</a:t>
            </a:r>
            <a:r>
              <a:rPr lang="zh-CN" altLang="en-US" sz="1200" dirty="0">
                <a:latin typeface="Arial Unicode MS" panose="020B0604020202020204" pitchFamily="34" charset="-122"/>
                <a:ea typeface="Source Code Pro"/>
              </a:rPr>
              <a:t>，则输出</a:t>
            </a:r>
            <a:r>
              <a:rPr lang="en-US" altLang="zh-CN" sz="1200" dirty="0">
                <a:solidFill>
                  <a:srgbClr val="C7254E"/>
                </a:solidFill>
                <a:latin typeface="Arial Unicode MS" panose="020B0604020202020204" pitchFamily="34" charset="-122"/>
                <a:ea typeface="Source Code Pro"/>
              </a:rPr>
              <a:t>apple</a:t>
            </a:r>
            <a:r>
              <a:rPr lang="zh-CN" altLang="en-US" sz="1200" dirty="0">
                <a:solidFill>
                  <a:srgbClr val="C7254E"/>
                </a:solidFill>
                <a:latin typeface="Arial Unicode MS" panose="020B0604020202020204" pitchFamily="34" charset="-122"/>
                <a:ea typeface="Source Code Pro"/>
              </a:rPr>
              <a:t>，</a:t>
            </a:r>
            <a:r>
              <a:rPr lang="en-US" altLang="zh-CN" sz="1200" dirty="0">
                <a:solidFill>
                  <a:srgbClr val="C7254E"/>
                </a:solidFill>
                <a:latin typeface="Arial Unicode MS" panose="020B0604020202020204" pitchFamily="34" charset="-122"/>
                <a:ea typeface="Source Code Pro"/>
              </a:rPr>
              <a:t>orange</a:t>
            </a:r>
            <a:r>
              <a:rPr kumimoji="0" lang="zh-CN" altLang="en-US" sz="1200" b="0" i="0" u="none" strike="noStrike" cap="none" normalizeH="0" baseline="0" dirty="0">
                <a:ln>
                  <a:noFill/>
                </a:ln>
                <a:solidFill>
                  <a:srgbClr val="333333"/>
                </a:solidFill>
                <a:effectLst/>
                <a:ea typeface="Helvetica Neue"/>
              </a:rPr>
              <a:t>。</a:t>
            </a:r>
            <a:r>
              <a:rPr lang="en-US" altLang="zh-CN" sz="1200" dirty="0">
                <a:solidFill>
                  <a:srgbClr val="C7254E"/>
                </a:solidFill>
                <a:latin typeface="Arial Unicode MS" panose="020B0604020202020204" pitchFamily="34" charset="-122"/>
                <a:ea typeface="Source Code Pro"/>
              </a:rPr>
              <a:t> </a:t>
            </a:r>
          </a:p>
          <a:p>
            <a:pPr lvl="0"/>
            <a:r>
              <a:rPr lang="zh-CN" altLang="en-US" sz="1200" dirty="0">
                <a:latin typeface="Arial Unicode MS" panose="020B0604020202020204" pitchFamily="34" charset="-122"/>
                <a:ea typeface="Source Code Pro"/>
              </a:rPr>
              <a:t>注意：</a:t>
            </a:r>
            <a:r>
              <a:rPr lang="en-US" altLang="zh-CN" sz="1200" dirty="0">
                <a:solidFill>
                  <a:srgbClr val="C7254E"/>
                </a:solidFill>
                <a:latin typeface="Arial Unicode MS" panose="020B0604020202020204" pitchFamily="34" charset="-122"/>
                <a:ea typeface="Source Code Pro"/>
              </a:rPr>
              <a:t>call( </a:t>
            </a:r>
            <a:r>
              <a:rPr lang="en-US" altLang="zh-CN" sz="1200" dirty="0">
                <a:latin typeface="Arial Unicode MS" panose="020B0604020202020204" pitchFamily="34" charset="-122"/>
                <a:ea typeface="Source Code Pro"/>
              </a:rPr>
              <a:t>)</a:t>
            </a:r>
            <a:r>
              <a:rPr lang="zh-CN" altLang="en-US" sz="1200" dirty="0">
                <a:latin typeface="Arial Unicode MS" panose="020B0604020202020204" pitchFamily="34" charset="-122"/>
                <a:ea typeface="Source Code Pro"/>
              </a:rPr>
              <a:t>的参数是分开输入，</a:t>
            </a:r>
            <a:r>
              <a:rPr lang="en-US" altLang="zh-CN" sz="1200" dirty="0">
                <a:solidFill>
                  <a:srgbClr val="C7254E"/>
                </a:solidFill>
                <a:latin typeface="Arial Unicode MS" panose="020B0604020202020204" pitchFamily="34" charset="-122"/>
                <a:ea typeface="Source Code Pro"/>
              </a:rPr>
              <a:t>apply( )</a:t>
            </a:r>
            <a:r>
              <a:rPr lang="zh-CN" altLang="en-US" sz="1200" dirty="0">
                <a:latin typeface="Arial Unicode MS" panose="020B0604020202020204" pitchFamily="34" charset="-122"/>
                <a:ea typeface="Source Code Pro"/>
              </a:rPr>
              <a:t>的参数是以数组形式输入。</a:t>
            </a:r>
            <a:endParaRPr kumimoji="0" lang="zh-CN" altLang="zh-CN" sz="1200" b="0" i="0" u="none" strike="noStrike" cap="none" normalizeH="0" baseline="0" dirty="0">
              <a:ln>
                <a:noFill/>
              </a:ln>
              <a:effectLst/>
            </a:endParaRPr>
          </a:p>
        </p:txBody>
      </p:sp>
    </p:spTree>
    <p:extLst>
      <p:ext uri="{BB962C8B-B14F-4D97-AF65-F5344CB8AC3E}">
        <p14:creationId xmlns:p14="http://schemas.microsoft.com/office/powerpoint/2010/main" val="652068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rPr>
              <a:t>4. This</a:t>
            </a:r>
            <a:r>
              <a:rPr lang="zh-CN" altLang="en-US" dirty="0">
                <a:latin typeface="微软雅黑" panose="020B0503020204020204" pitchFamily="34" charset="-122"/>
                <a:ea typeface="微软雅黑" panose="020B0503020204020204" pitchFamily="34" charset="-122"/>
              </a:rPr>
              <a:t>关键字</a:t>
            </a:r>
            <a:br>
              <a:rPr lang="en-US" altLang="zh-CN" dirty="0">
                <a:latin typeface="微软雅黑" panose="020B0503020204020204" pitchFamily="34" charset="-122"/>
                <a:ea typeface="微软雅黑" panose="020B0503020204020204" pitchFamily="34" charset="-122"/>
              </a:rPr>
            </a:br>
            <a:r>
              <a:rPr lang="en-US" altLang="zh-CN" sz="3600" dirty="0">
                <a:latin typeface="微软雅黑" panose="020B0503020204020204" pitchFamily="34" charset="-122"/>
                <a:ea typeface="微软雅黑" panose="020B0503020204020204" pitchFamily="34" charset="-122"/>
              </a:rPr>
              <a:t>4.4 new</a:t>
            </a:r>
            <a:r>
              <a:rPr lang="zh-CN" altLang="en-US" sz="3600" dirty="0">
                <a:latin typeface="微软雅黑" panose="020B0503020204020204" pitchFamily="34" charset="-122"/>
                <a:ea typeface="微软雅黑" panose="020B0503020204020204" pitchFamily="34" charset="-122"/>
              </a:rPr>
              <a:t>绑定</a:t>
            </a:r>
            <a:endParaRPr lang="zh-CN" dirty="0">
              <a:latin typeface="微软雅黑" panose="020B0503020204020204" pitchFamily="34" charset="-122"/>
              <a:ea typeface="微软雅黑" panose="020B0503020204020204" pitchFamily="34" charset="-122"/>
            </a:endParaRPr>
          </a:p>
        </p:txBody>
      </p:sp>
      <p:sp>
        <p:nvSpPr>
          <p:cNvPr id="3" name="Rectangle 2"/>
          <p:cNvSpPr>
            <a:spLocks noGrp="1"/>
          </p:cNvSpPr>
          <p:nvPr>
            <p:ph sz="quarter" idx="1"/>
          </p:nvPr>
        </p:nvSpPr>
        <p:spPr>
          <a:xfrm>
            <a:off x="612648" y="1600200"/>
            <a:ext cx="8153400" cy="1036712"/>
          </a:xfrm>
        </p:spPr>
        <p:txBody>
          <a:bodyPr>
            <a:normAutofit lnSpcReduction="10000"/>
          </a:bodyPr>
          <a:lstStyle/>
          <a:p>
            <a:pPr marL="45720" indent="0">
              <a:buNone/>
            </a:pPr>
            <a:r>
              <a:rPr lang="zh-CN" altLang="en-US" sz="2200" dirty="0">
                <a:latin typeface="微软雅黑" panose="020B0503020204020204" pitchFamily="34" charset="-122"/>
                <a:ea typeface="微软雅黑" panose="020B0503020204020204" pitchFamily="34" charset="-122"/>
              </a:rPr>
              <a:t>作为一项约定俗成的准则，构造函数以大写字母开头，提醒调用者使用正确的方式调用。如果调用正确，</a:t>
            </a:r>
            <a:r>
              <a:rPr lang="en-US" altLang="zh-CN" sz="2200" dirty="0">
                <a:latin typeface="微软雅黑" panose="020B0503020204020204" pitchFamily="34" charset="-122"/>
                <a:ea typeface="微软雅黑" panose="020B0503020204020204" pitchFamily="34" charset="-122"/>
              </a:rPr>
              <a:t>this </a:t>
            </a:r>
            <a:r>
              <a:rPr lang="zh-CN" altLang="en-US" sz="2200" dirty="0">
                <a:latin typeface="微软雅黑" panose="020B0503020204020204" pitchFamily="34" charset="-122"/>
                <a:ea typeface="微软雅黑" panose="020B0503020204020204" pitchFamily="34" charset="-122"/>
              </a:rPr>
              <a:t>绑定到新创建的对象上。</a:t>
            </a:r>
            <a:endParaRPr lang="en-US" altLang="zh-CN" sz="2200" dirty="0">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755576" y="2599744"/>
            <a:ext cx="7776864" cy="1477328"/>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C792EA"/>
                </a:solidFill>
                <a:effectLst/>
                <a:latin typeface="Consolas" panose="020B0609020204030204" pitchFamily="49" charset="0"/>
              </a:rPr>
              <a:t>function </a:t>
            </a:r>
            <a:r>
              <a:rPr lang="en-US" altLang="zh-CN" dirty="0">
                <a:solidFill>
                  <a:srgbClr val="FFFFFF"/>
                </a:solidFill>
                <a:latin typeface="Consolas" panose="020B0609020204030204" pitchFamily="49" charset="0"/>
              </a:rPr>
              <a:t>Person</a:t>
            </a:r>
            <a:r>
              <a:rPr kumimoji="0" lang="zh-CN" altLang="zh-CN" b="0" i="0" u="none" strike="noStrike" cap="none" normalizeH="0" baseline="0" dirty="0">
                <a:ln>
                  <a:noFill/>
                </a:ln>
                <a:solidFill>
                  <a:srgbClr val="D0F5D4"/>
                </a:solidFill>
                <a:effectLst/>
                <a:latin typeface="Consolas" panose="020B0609020204030204" pitchFamily="49" charset="0"/>
              </a:rPr>
              <a:t>() </a:t>
            </a:r>
            <a:r>
              <a:rPr kumimoji="0" lang="zh-CN" altLang="zh-CN" b="0" i="0" u="none" strike="noStrike" cap="none" normalizeH="0" baseline="0" dirty="0">
                <a:ln>
                  <a:noFill/>
                </a:ln>
                <a:solidFill>
                  <a:srgbClr val="CAD3DE"/>
                </a:solidFill>
                <a:effectLst/>
                <a:latin typeface="Consolas" panose="020B0609020204030204" pitchFamily="49" charset="0"/>
              </a:rPr>
              <a:t>{</a:t>
            </a:r>
            <a:br>
              <a:rPr kumimoji="0" lang="zh-CN" altLang="zh-CN" b="0" i="0" u="none" strike="noStrike" cap="none" normalizeH="0" baseline="0" dirty="0">
                <a:ln>
                  <a:noFill/>
                </a:ln>
                <a:solidFill>
                  <a:srgbClr val="CAD3DE"/>
                </a:solidFill>
                <a:effectLst/>
                <a:latin typeface="Consolas" panose="020B0609020204030204" pitchFamily="49" charset="0"/>
              </a:rPr>
            </a:br>
            <a:r>
              <a:rPr kumimoji="0" lang="zh-CN" altLang="zh-CN" b="0" i="0" u="none" strike="noStrike" cap="none" normalizeH="0" baseline="0" dirty="0">
                <a:ln>
                  <a:noFill/>
                </a:ln>
                <a:solidFill>
                  <a:srgbClr val="CAD3DE"/>
                </a:solidFill>
                <a:effectLst/>
                <a:latin typeface="Consolas" panose="020B0609020204030204" pitchFamily="49" charset="0"/>
              </a:rPr>
              <a:t>    </a:t>
            </a:r>
            <a:r>
              <a:rPr kumimoji="0" lang="zh-CN" altLang="zh-CN" b="0" i="0" u="none" strike="noStrike" cap="none" normalizeH="0" baseline="0" dirty="0">
                <a:ln>
                  <a:noFill/>
                </a:ln>
                <a:solidFill>
                  <a:srgbClr val="C792EA"/>
                </a:solidFill>
                <a:effectLst/>
                <a:latin typeface="Consolas" panose="020B0609020204030204" pitchFamily="49" charset="0"/>
              </a:rPr>
              <a:t>this</a:t>
            </a:r>
            <a:r>
              <a:rPr kumimoji="0" lang="zh-CN" altLang="zh-CN" b="0" i="0" u="none" strike="noStrike" cap="none" normalizeH="0" baseline="0" dirty="0">
                <a:ln>
                  <a:noFill/>
                </a:ln>
                <a:solidFill>
                  <a:srgbClr val="C3CEE3"/>
                </a:solidFill>
                <a:effectLst/>
                <a:latin typeface="Consolas" panose="020B0609020204030204" pitchFamily="49" charset="0"/>
              </a:rPr>
              <a:t>.</a:t>
            </a:r>
            <a:r>
              <a:rPr lang="en-US" altLang="zh-CN" dirty="0">
                <a:solidFill>
                  <a:srgbClr val="6DC2B8"/>
                </a:solidFill>
                <a:latin typeface="Consolas" panose="020B0609020204030204" pitchFamily="49" charset="0"/>
              </a:rPr>
              <a:t>name</a:t>
            </a:r>
            <a:r>
              <a:rPr kumimoji="0" lang="zh-CN" altLang="zh-CN" b="0" i="0" u="none" strike="noStrike" cap="none" normalizeH="0" baseline="0" dirty="0">
                <a:ln>
                  <a:noFill/>
                </a:ln>
                <a:solidFill>
                  <a:srgbClr val="6DC2B8"/>
                </a:solidFill>
                <a:effectLst/>
                <a:latin typeface="Consolas" panose="020B0609020204030204" pitchFamily="49" charset="0"/>
              </a:rPr>
              <a:t> </a:t>
            </a:r>
            <a:r>
              <a:rPr kumimoji="0" lang="zh-CN" altLang="zh-CN" b="1" i="0" u="none" strike="noStrike" cap="none" normalizeH="0" baseline="0" dirty="0">
                <a:ln>
                  <a:noFill/>
                </a:ln>
                <a:solidFill>
                  <a:srgbClr val="80CBC4"/>
                </a:solidFill>
                <a:effectLst/>
                <a:latin typeface="Consolas" panose="020B0609020204030204" pitchFamily="49" charset="0"/>
              </a:rPr>
              <a:t>= </a:t>
            </a:r>
            <a:r>
              <a:rPr kumimoji="0" lang="zh-CN" altLang="zh-CN" b="0" i="0" u="none" strike="noStrike" cap="none" normalizeH="0" baseline="0" dirty="0">
                <a:ln>
                  <a:noFill/>
                </a:ln>
                <a:solidFill>
                  <a:srgbClr val="C3E887"/>
                </a:solidFill>
                <a:effectLst/>
                <a:latin typeface="Consolas" panose="020B0609020204030204" pitchFamily="49" charset="0"/>
              </a:rPr>
              <a:t>“</a:t>
            </a:r>
            <a:r>
              <a:rPr kumimoji="0" lang="en-US" altLang="zh-CN" b="0" i="0" u="none" strike="noStrike" cap="none" normalizeH="0" baseline="0" dirty="0">
                <a:ln>
                  <a:noFill/>
                </a:ln>
                <a:solidFill>
                  <a:srgbClr val="C3E887"/>
                </a:solidFill>
                <a:effectLst/>
                <a:latin typeface="Consolas" panose="020B0609020204030204" pitchFamily="49" charset="0"/>
              </a:rPr>
              <a:t>Jerry</a:t>
            </a:r>
            <a:r>
              <a:rPr kumimoji="0" lang="zh-CN" altLang="zh-CN" b="0" i="0" u="none" strike="noStrike" cap="none" normalizeH="0" baseline="0" dirty="0">
                <a:ln>
                  <a:noFill/>
                </a:ln>
                <a:solidFill>
                  <a:srgbClr val="C3E887"/>
                </a:solidFill>
                <a:effectLst/>
                <a:latin typeface="Consolas" panose="020B0609020204030204" pitchFamily="49" charset="0"/>
              </a:rPr>
              <a:t>"</a:t>
            </a:r>
            <a:r>
              <a:rPr kumimoji="0" lang="zh-CN" altLang="zh-CN" b="0" i="0" u="none" strike="noStrike" cap="none" normalizeH="0" baseline="0" dirty="0">
                <a:ln>
                  <a:noFill/>
                </a:ln>
                <a:solidFill>
                  <a:srgbClr val="6DC2B8"/>
                </a:solidFill>
                <a:effectLst/>
                <a:latin typeface="Consolas" panose="020B0609020204030204" pitchFamily="49" charset="0"/>
              </a:rPr>
              <a:t>;</a:t>
            </a:r>
            <a:br>
              <a:rPr kumimoji="0" lang="zh-CN" altLang="zh-CN" b="0" i="1" u="none" strike="noStrike" cap="none" normalizeH="0" baseline="0" dirty="0">
                <a:ln>
                  <a:noFill/>
                </a:ln>
                <a:solidFill>
                  <a:srgbClr val="546E7A"/>
                </a:solidFill>
                <a:effectLst/>
                <a:latin typeface="Consolas" panose="020B0609020204030204" pitchFamily="49" charset="0"/>
              </a:rPr>
            </a:br>
            <a:r>
              <a:rPr kumimoji="0" lang="zh-CN" altLang="zh-CN" b="0" i="0" u="none" strike="noStrike" cap="none" normalizeH="0" baseline="0" dirty="0">
                <a:ln>
                  <a:noFill/>
                </a:ln>
                <a:solidFill>
                  <a:srgbClr val="CAD3DE"/>
                </a:solidFill>
                <a:effectLst/>
                <a:latin typeface="Consolas" panose="020B0609020204030204" pitchFamily="49" charset="0"/>
              </a:rPr>
              <a:t>}</a:t>
            </a:r>
            <a:br>
              <a:rPr kumimoji="0" lang="zh-CN" altLang="zh-CN" b="0" i="0" u="none" strike="noStrike" cap="none" normalizeH="0" baseline="0" dirty="0">
                <a:ln>
                  <a:noFill/>
                </a:ln>
                <a:solidFill>
                  <a:srgbClr val="CAD3DE"/>
                </a:solidFill>
                <a:effectLst/>
                <a:latin typeface="Consolas" panose="020B0609020204030204" pitchFamily="49" charset="0"/>
              </a:rPr>
            </a:br>
            <a:r>
              <a:rPr kumimoji="0" lang="zh-CN" altLang="zh-CN" b="0" i="0" u="none" strike="noStrike" cap="none" normalizeH="0" baseline="0" dirty="0">
                <a:ln>
                  <a:noFill/>
                </a:ln>
                <a:solidFill>
                  <a:srgbClr val="C792EA"/>
                </a:solidFill>
                <a:effectLst/>
                <a:latin typeface="Consolas" panose="020B0609020204030204" pitchFamily="49" charset="0"/>
              </a:rPr>
              <a:t>var </a:t>
            </a:r>
            <a:r>
              <a:rPr kumimoji="0" lang="zh-CN" altLang="zh-CN" b="0" i="0" u="none" strike="noStrike" cap="none" normalizeH="0" baseline="0" dirty="0">
                <a:ln>
                  <a:noFill/>
                </a:ln>
                <a:solidFill>
                  <a:srgbClr val="6DC2B8"/>
                </a:solidFill>
                <a:effectLst/>
                <a:latin typeface="Consolas" panose="020B0609020204030204" pitchFamily="49" charset="0"/>
              </a:rPr>
              <a:t>obj </a:t>
            </a:r>
            <a:r>
              <a:rPr kumimoji="0" lang="zh-CN" altLang="zh-CN" b="1" i="0" u="none" strike="noStrike" cap="none" normalizeH="0" baseline="0" dirty="0">
                <a:ln>
                  <a:noFill/>
                </a:ln>
                <a:solidFill>
                  <a:srgbClr val="80CBC4"/>
                </a:solidFill>
                <a:effectLst/>
                <a:latin typeface="Consolas" panose="020B0609020204030204" pitchFamily="49" charset="0"/>
              </a:rPr>
              <a:t>= </a:t>
            </a:r>
            <a:r>
              <a:rPr kumimoji="0" lang="zh-CN" altLang="zh-CN" b="0" i="0" u="none" strike="noStrike" cap="none" normalizeH="0" baseline="0" dirty="0">
                <a:ln>
                  <a:noFill/>
                </a:ln>
                <a:solidFill>
                  <a:srgbClr val="C792EA"/>
                </a:solidFill>
                <a:effectLst/>
                <a:latin typeface="Consolas" panose="020B0609020204030204" pitchFamily="49" charset="0"/>
              </a:rPr>
              <a:t>new </a:t>
            </a:r>
            <a:r>
              <a:rPr kumimoji="0" lang="en-US" altLang="zh-CN" b="0" i="0" u="none" strike="noStrike" cap="none" normalizeH="0" baseline="0" dirty="0">
                <a:ln>
                  <a:noFill/>
                </a:ln>
                <a:solidFill>
                  <a:srgbClr val="FFFFFF"/>
                </a:solidFill>
                <a:effectLst/>
                <a:latin typeface="Consolas" panose="020B0609020204030204" pitchFamily="49" charset="0"/>
              </a:rPr>
              <a:t>Person</a:t>
            </a:r>
            <a:r>
              <a:rPr kumimoji="0" lang="zh-CN" altLang="zh-CN" b="0" i="0" u="none" strike="noStrike" cap="none" normalizeH="0" baseline="0" dirty="0">
                <a:ln>
                  <a:noFill/>
                </a:ln>
                <a:solidFill>
                  <a:srgbClr val="D0F5D4"/>
                </a:solidFill>
                <a:effectLst/>
                <a:latin typeface="Consolas" panose="020B0609020204030204" pitchFamily="49" charset="0"/>
              </a:rPr>
              <a:t>()</a:t>
            </a:r>
            <a:r>
              <a:rPr kumimoji="0" lang="zh-CN" altLang="zh-CN" b="0" i="0" u="none" strike="noStrike" cap="none" normalizeH="0" baseline="0" dirty="0">
                <a:ln>
                  <a:noFill/>
                </a:ln>
                <a:solidFill>
                  <a:srgbClr val="6DC2B8"/>
                </a:solidFill>
                <a:effectLst/>
                <a:latin typeface="Consolas" panose="020B0609020204030204" pitchFamily="49" charset="0"/>
              </a:rPr>
              <a:t>;</a:t>
            </a:r>
            <a:br>
              <a:rPr kumimoji="0" lang="zh-CN" altLang="zh-CN" b="0" i="0" u="none" strike="noStrike" cap="none" normalizeH="0" baseline="0" dirty="0">
                <a:ln>
                  <a:noFill/>
                </a:ln>
                <a:solidFill>
                  <a:srgbClr val="6DC2B8"/>
                </a:solidFill>
                <a:effectLst/>
                <a:latin typeface="Consolas" panose="020B0609020204030204" pitchFamily="49" charset="0"/>
              </a:rPr>
            </a:br>
            <a:r>
              <a:rPr kumimoji="0" lang="zh-CN" altLang="zh-CN" b="0" i="0" u="none" strike="noStrike" cap="none" normalizeH="0" baseline="0" dirty="0">
                <a:ln>
                  <a:noFill/>
                </a:ln>
                <a:solidFill>
                  <a:srgbClr val="6DC2B8"/>
                </a:solidFill>
                <a:effectLst/>
                <a:latin typeface="Consolas" panose="020B0609020204030204" pitchFamily="49" charset="0"/>
              </a:rPr>
              <a:t>alert</a:t>
            </a:r>
            <a:r>
              <a:rPr kumimoji="0" lang="zh-CN" altLang="zh-CN" b="0" i="0" u="none" strike="noStrike" cap="none" normalizeH="0" baseline="0" dirty="0">
                <a:ln>
                  <a:noFill/>
                </a:ln>
                <a:solidFill>
                  <a:srgbClr val="D0F5D4"/>
                </a:solidFill>
                <a:effectLst/>
                <a:latin typeface="Consolas" panose="020B0609020204030204" pitchFamily="49" charset="0"/>
              </a:rPr>
              <a:t>(</a:t>
            </a:r>
            <a:r>
              <a:rPr kumimoji="0" lang="zh-CN" altLang="zh-CN" b="0" i="0" u="none" strike="noStrike" cap="none" normalizeH="0" baseline="0" dirty="0">
                <a:ln>
                  <a:noFill/>
                </a:ln>
                <a:solidFill>
                  <a:srgbClr val="6DC2B8"/>
                </a:solidFill>
                <a:effectLst/>
                <a:latin typeface="Consolas" panose="020B0609020204030204" pitchFamily="49" charset="0"/>
              </a:rPr>
              <a:t>obj</a:t>
            </a:r>
            <a:r>
              <a:rPr kumimoji="0" lang="zh-CN" altLang="zh-CN" b="0" i="0" u="none" strike="noStrike" cap="none" normalizeH="0" baseline="0" dirty="0">
                <a:ln>
                  <a:noFill/>
                </a:ln>
                <a:solidFill>
                  <a:srgbClr val="C3CEE3"/>
                </a:solidFill>
                <a:effectLst/>
                <a:latin typeface="Consolas" panose="020B0609020204030204" pitchFamily="49" charset="0"/>
              </a:rPr>
              <a:t>.</a:t>
            </a:r>
            <a:r>
              <a:rPr kumimoji="0" lang="en-US" altLang="zh-CN" b="0" i="0" u="none" strike="noStrike" cap="none" normalizeH="0" baseline="0" dirty="0">
                <a:ln>
                  <a:noFill/>
                </a:ln>
                <a:solidFill>
                  <a:srgbClr val="6DC2B8"/>
                </a:solidFill>
                <a:effectLst/>
                <a:latin typeface="Consolas" panose="020B0609020204030204" pitchFamily="49" charset="0"/>
              </a:rPr>
              <a:t>name</a:t>
            </a:r>
            <a:r>
              <a:rPr kumimoji="0" lang="zh-CN" altLang="zh-CN" b="0" i="0" u="none" strike="noStrike" cap="none" normalizeH="0" baseline="0" dirty="0">
                <a:ln>
                  <a:noFill/>
                </a:ln>
                <a:solidFill>
                  <a:srgbClr val="D0F5D4"/>
                </a:solidFill>
                <a:effectLst/>
                <a:latin typeface="Consolas" panose="020B0609020204030204" pitchFamily="49" charset="0"/>
              </a:rPr>
              <a:t>)</a:t>
            </a:r>
            <a:r>
              <a:rPr kumimoji="0" lang="zh-CN" altLang="zh-CN" b="0" i="0" u="none" strike="noStrike" cap="none" normalizeH="0" baseline="0" dirty="0">
                <a:ln>
                  <a:noFill/>
                </a:ln>
                <a:solidFill>
                  <a:srgbClr val="6DC2B8"/>
                </a:solidFill>
                <a:effectLst/>
                <a:latin typeface="Consolas" panose="020B0609020204030204" pitchFamily="49" charset="0"/>
              </a:rPr>
              <a:t>;</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755576" y="4891437"/>
            <a:ext cx="7776864" cy="1754326"/>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CN" dirty="0">
                <a:solidFill>
                  <a:srgbClr val="C792EA"/>
                </a:solidFill>
                <a:latin typeface="Consolas" panose="020B0609020204030204" pitchFamily="49" charset="0"/>
              </a:rPr>
              <a:t>var name=</a:t>
            </a:r>
            <a:r>
              <a:rPr lang="zh-CN" altLang="zh-CN" dirty="0">
                <a:solidFill>
                  <a:srgbClr val="C3E887"/>
                </a:solidFill>
                <a:latin typeface="Consolas" panose="020B0609020204030204" pitchFamily="49" charset="0"/>
              </a:rPr>
              <a:t> “</a:t>
            </a:r>
            <a:r>
              <a:rPr lang="en-US" altLang="zh-CN" dirty="0">
                <a:solidFill>
                  <a:srgbClr val="C3E887"/>
                </a:solidFill>
                <a:latin typeface="Consolas" panose="020B0609020204030204" pitchFamily="49" charset="0"/>
              </a:rPr>
              <a:t>Tom</a:t>
            </a:r>
            <a:r>
              <a:rPr lang="zh-CN" altLang="zh-CN" dirty="0">
                <a:solidFill>
                  <a:srgbClr val="C3E887"/>
                </a:solidFill>
                <a:latin typeface="Consolas" panose="020B0609020204030204" pitchFamily="49" charset="0"/>
              </a:rPr>
              <a:t>"</a:t>
            </a:r>
            <a:endParaRPr kumimoji="0" lang="en-US" altLang="zh-CN" b="0" i="0" u="none" strike="noStrike" cap="none" normalizeH="0" baseline="0" dirty="0">
              <a:ln>
                <a:noFill/>
              </a:ln>
              <a:solidFill>
                <a:srgbClr val="C792EA"/>
              </a:solidFill>
              <a:effectLst/>
              <a:latin typeface="Consolas" panose="020B0609020204030204" pitchFamily="49" charset="0"/>
            </a:endParaRPr>
          </a:p>
          <a:p>
            <a:pPr lvl="0" eaLnBrk="0" fontAlgn="base" hangingPunct="0">
              <a:spcBef>
                <a:spcPct val="0"/>
              </a:spcBef>
              <a:spcAft>
                <a:spcPct val="0"/>
              </a:spcAft>
            </a:pPr>
            <a:r>
              <a:rPr kumimoji="0" lang="zh-CN" altLang="zh-CN" b="0" i="0" u="none" strike="noStrike" cap="none" normalizeH="0" baseline="0" dirty="0">
                <a:ln>
                  <a:noFill/>
                </a:ln>
                <a:solidFill>
                  <a:srgbClr val="C792EA"/>
                </a:solidFill>
                <a:effectLst/>
                <a:latin typeface="Consolas" panose="020B0609020204030204" pitchFamily="49" charset="0"/>
              </a:rPr>
              <a:t>function </a:t>
            </a:r>
            <a:r>
              <a:rPr lang="en-US" altLang="zh-CN" dirty="0">
                <a:solidFill>
                  <a:srgbClr val="FFFFFF"/>
                </a:solidFill>
                <a:latin typeface="Consolas" panose="020B0609020204030204" pitchFamily="49" charset="0"/>
              </a:rPr>
              <a:t>Person</a:t>
            </a:r>
            <a:r>
              <a:rPr kumimoji="0" lang="zh-CN" altLang="zh-CN" b="0" i="0" u="none" strike="noStrike" cap="none" normalizeH="0" baseline="0" dirty="0">
                <a:ln>
                  <a:noFill/>
                </a:ln>
                <a:solidFill>
                  <a:srgbClr val="D0F5D4"/>
                </a:solidFill>
                <a:effectLst/>
                <a:latin typeface="Consolas" panose="020B0609020204030204" pitchFamily="49" charset="0"/>
              </a:rPr>
              <a:t>() </a:t>
            </a:r>
            <a:r>
              <a:rPr kumimoji="0" lang="zh-CN" altLang="zh-CN" b="0" i="0" u="none" strike="noStrike" cap="none" normalizeH="0" baseline="0" dirty="0">
                <a:ln>
                  <a:noFill/>
                </a:ln>
                <a:solidFill>
                  <a:srgbClr val="CAD3DE"/>
                </a:solidFill>
                <a:effectLst/>
                <a:latin typeface="Consolas" panose="020B0609020204030204" pitchFamily="49" charset="0"/>
              </a:rPr>
              <a:t>{</a:t>
            </a:r>
            <a:br>
              <a:rPr kumimoji="0" lang="zh-CN" altLang="zh-CN" b="0" i="0" u="none" strike="noStrike" cap="none" normalizeH="0" baseline="0" dirty="0">
                <a:ln>
                  <a:noFill/>
                </a:ln>
                <a:solidFill>
                  <a:srgbClr val="CAD3DE"/>
                </a:solidFill>
                <a:effectLst/>
                <a:latin typeface="Consolas" panose="020B0609020204030204" pitchFamily="49" charset="0"/>
              </a:rPr>
            </a:br>
            <a:r>
              <a:rPr kumimoji="0" lang="zh-CN" altLang="zh-CN" b="0" i="0" u="none" strike="noStrike" cap="none" normalizeH="0" baseline="0" dirty="0">
                <a:ln>
                  <a:noFill/>
                </a:ln>
                <a:solidFill>
                  <a:srgbClr val="CAD3DE"/>
                </a:solidFill>
                <a:effectLst/>
                <a:latin typeface="Consolas" panose="020B0609020204030204" pitchFamily="49" charset="0"/>
              </a:rPr>
              <a:t>    </a:t>
            </a:r>
            <a:r>
              <a:rPr kumimoji="0" lang="zh-CN" altLang="zh-CN" b="0" i="0" u="none" strike="noStrike" cap="none" normalizeH="0" baseline="0" dirty="0">
                <a:ln>
                  <a:noFill/>
                </a:ln>
                <a:solidFill>
                  <a:srgbClr val="C792EA"/>
                </a:solidFill>
                <a:effectLst/>
                <a:latin typeface="Consolas" panose="020B0609020204030204" pitchFamily="49" charset="0"/>
              </a:rPr>
              <a:t>this</a:t>
            </a:r>
            <a:r>
              <a:rPr kumimoji="0" lang="zh-CN" altLang="zh-CN" b="0" i="0" u="none" strike="noStrike" cap="none" normalizeH="0" baseline="0" dirty="0">
                <a:ln>
                  <a:noFill/>
                </a:ln>
                <a:solidFill>
                  <a:srgbClr val="C3CEE3"/>
                </a:solidFill>
                <a:effectLst/>
                <a:latin typeface="Consolas" panose="020B0609020204030204" pitchFamily="49" charset="0"/>
              </a:rPr>
              <a:t>.</a:t>
            </a:r>
            <a:r>
              <a:rPr kumimoji="0" lang="en-US" altLang="zh-CN" b="0" i="0" u="none" strike="noStrike" cap="none" normalizeH="0" baseline="0" dirty="0">
                <a:ln>
                  <a:noFill/>
                </a:ln>
                <a:solidFill>
                  <a:srgbClr val="6DC2B8"/>
                </a:solidFill>
                <a:effectLst/>
                <a:latin typeface="Consolas" panose="020B0609020204030204" pitchFamily="49" charset="0"/>
              </a:rPr>
              <a:t>name</a:t>
            </a:r>
            <a:r>
              <a:rPr kumimoji="0" lang="zh-CN" altLang="zh-CN" b="0" i="0" u="none" strike="noStrike" cap="none" normalizeH="0" baseline="0" dirty="0">
                <a:ln>
                  <a:noFill/>
                </a:ln>
                <a:solidFill>
                  <a:srgbClr val="6DC2B8"/>
                </a:solidFill>
                <a:effectLst/>
                <a:latin typeface="Consolas" panose="020B0609020204030204" pitchFamily="49" charset="0"/>
              </a:rPr>
              <a:t> </a:t>
            </a:r>
            <a:r>
              <a:rPr kumimoji="0" lang="zh-CN" altLang="zh-CN" b="1" i="0" u="none" strike="noStrike" cap="none" normalizeH="0" baseline="0" dirty="0">
                <a:ln>
                  <a:noFill/>
                </a:ln>
                <a:solidFill>
                  <a:srgbClr val="80CBC4"/>
                </a:solidFill>
                <a:effectLst/>
                <a:latin typeface="Consolas" panose="020B0609020204030204" pitchFamily="49" charset="0"/>
              </a:rPr>
              <a:t>= </a:t>
            </a:r>
            <a:r>
              <a:rPr kumimoji="0" lang="zh-CN" altLang="zh-CN" b="0" i="0" u="none" strike="noStrike" cap="none" normalizeH="0" baseline="0" dirty="0">
                <a:ln>
                  <a:noFill/>
                </a:ln>
                <a:solidFill>
                  <a:srgbClr val="C3E887"/>
                </a:solidFill>
                <a:effectLst/>
                <a:latin typeface="Consolas" panose="020B0609020204030204" pitchFamily="49" charset="0"/>
              </a:rPr>
              <a:t>“</a:t>
            </a:r>
            <a:r>
              <a:rPr kumimoji="0" lang="en-US" altLang="zh-CN" b="0" i="0" u="none" strike="noStrike" cap="none" normalizeH="0" baseline="0" dirty="0">
                <a:ln>
                  <a:noFill/>
                </a:ln>
                <a:solidFill>
                  <a:srgbClr val="C3E887"/>
                </a:solidFill>
                <a:effectLst/>
                <a:latin typeface="Consolas" panose="020B0609020204030204" pitchFamily="49" charset="0"/>
              </a:rPr>
              <a:t>Jerry</a:t>
            </a:r>
            <a:r>
              <a:rPr kumimoji="0" lang="zh-CN" altLang="zh-CN" b="0" i="0" u="none" strike="noStrike" cap="none" normalizeH="0" baseline="0" dirty="0">
                <a:ln>
                  <a:noFill/>
                </a:ln>
                <a:solidFill>
                  <a:srgbClr val="C3E887"/>
                </a:solidFill>
                <a:effectLst/>
                <a:latin typeface="Consolas" panose="020B0609020204030204" pitchFamily="49" charset="0"/>
              </a:rPr>
              <a:t>"</a:t>
            </a:r>
            <a:r>
              <a:rPr kumimoji="0" lang="zh-CN" altLang="zh-CN" b="0" i="0" u="none" strike="noStrike" cap="none" normalizeH="0" baseline="0" dirty="0">
                <a:ln>
                  <a:noFill/>
                </a:ln>
                <a:solidFill>
                  <a:srgbClr val="6DC2B8"/>
                </a:solidFill>
                <a:effectLst/>
                <a:latin typeface="Consolas" panose="020B0609020204030204" pitchFamily="49" charset="0"/>
              </a:rPr>
              <a:t>;</a:t>
            </a:r>
            <a:br>
              <a:rPr kumimoji="0" lang="zh-CN" altLang="zh-CN" b="0" i="1" u="none" strike="noStrike" cap="none" normalizeH="0" baseline="0" dirty="0">
                <a:ln>
                  <a:noFill/>
                </a:ln>
                <a:solidFill>
                  <a:srgbClr val="546E7A"/>
                </a:solidFill>
                <a:effectLst/>
                <a:latin typeface="Consolas" panose="020B0609020204030204" pitchFamily="49" charset="0"/>
              </a:rPr>
            </a:br>
            <a:r>
              <a:rPr kumimoji="0" lang="zh-CN" altLang="zh-CN" b="0" i="0" u="none" strike="noStrike" cap="none" normalizeH="0" baseline="0" dirty="0">
                <a:ln>
                  <a:noFill/>
                </a:ln>
                <a:solidFill>
                  <a:srgbClr val="CAD3DE"/>
                </a:solidFill>
                <a:effectLst/>
                <a:latin typeface="Consolas" panose="020B0609020204030204" pitchFamily="49" charset="0"/>
              </a:rPr>
              <a:t>}</a:t>
            </a:r>
            <a:br>
              <a:rPr kumimoji="0" lang="zh-CN" altLang="zh-CN" b="0" i="0" u="none" strike="noStrike" cap="none" normalizeH="0" baseline="0" dirty="0">
                <a:ln>
                  <a:noFill/>
                </a:ln>
                <a:solidFill>
                  <a:srgbClr val="CAD3DE"/>
                </a:solidFill>
                <a:effectLst/>
                <a:latin typeface="Consolas" panose="020B0609020204030204" pitchFamily="49" charset="0"/>
              </a:rPr>
            </a:br>
            <a:r>
              <a:rPr kumimoji="0" lang="zh-CN" altLang="zh-CN" b="0" i="0" u="none" strike="noStrike" cap="none" normalizeH="0" baseline="0" dirty="0">
                <a:ln>
                  <a:noFill/>
                </a:ln>
                <a:solidFill>
                  <a:srgbClr val="C792EA"/>
                </a:solidFill>
                <a:effectLst/>
                <a:latin typeface="Consolas" panose="020B0609020204030204" pitchFamily="49" charset="0"/>
              </a:rPr>
              <a:t>var </a:t>
            </a:r>
            <a:r>
              <a:rPr kumimoji="0" lang="zh-CN" altLang="zh-CN" b="0" i="0" u="none" strike="noStrike" cap="none" normalizeH="0" baseline="0" dirty="0">
                <a:ln>
                  <a:noFill/>
                </a:ln>
                <a:solidFill>
                  <a:srgbClr val="6DC2B8"/>
                </a:solidFill>
                <a:effectLst/>
                <a:latin typeface="Consolas" panose="020B0609020204030204" pitchFamily="49" charset="0"/>
              </a:rPr>
              <a:t>obj </a:t>
            </a:r>
            <a:r>
              <a:rPr kumimoji="0" lang="zh-CN" altLang="zh-CN" b="1" i="0" u="none" strike="noStrike" cap="none" normalizeH="0" baseline="0" dirty="0">
                <a:ln>
                  <a:noFill/>
                </a:ln>
                <a:solidFill>
                  <a:srgbClr val="80CBC4"/>
                </a:solidFill>
                <a:effectLst/>
                <a:latin typeface="Consolas" panose="020B0609020204030204" pitchFamily="49" charset="0"/>
              </a:rPr>
              <a:t>= </a:t>
            </a:r>
            <a:r>
              <a:rPr kumimoji="0" lang="zh-CN" altLang="zh-CN" b="0" i="0" u="none" strike="noStrike" cap="none" normalizeH="0" baseline="0" dirty="0">
                <a:ln>
                  <a:noFill/>
                </a:ln>
                <a:solidFill>
                  <a:srgbClr val="C792EA"/>
                </a:solidFill>
                <a:effectLst/>
                <a:latin typeface="Consolas" panose="020B0609020204030204" pitchFamily="49" charset="0"/>
              </a:rPr>
              <a:t>new </a:t>
            </a:r>
            <a:r>
              <a:rPr lang="en-US" altLang="zh-CN" dirty="0">
                <a:solidFill>
                  <a:srgbClr val="FFFFFF"/>
                </a:solidFill>
                <a:latin typeface="Consolas" panose="020B0609020204030204" pitchFamily="49" charset="0"/>
              </a:rPr>
              <a:t>Person</a:t>
            </a:r>
            <a:r>
              <a:rPr kumimoji="0" lang="zh-CN" altLang="zh-CN" b="0" i="0" u="none" strike="noStrike" cap="none" normalizeH="0" baseline="0" dirty="0">
                <a:ln>
                  <a:noFill/>
                </a:ln>
                <a:solidFill>
                  <a:srgbClr val="D0F5D4"/>
                </a:solidFill>
                <a:effectLst/>
                <a:latin typeface="Consolas" panose="020B0609020204030204" pitchFamily="49" charset="0"/>
              </a:rPr>
              <a:t>()</a:t>
            </a:r>
            <a:r>
              <a:rPr kumimoji="0" lang="zh-CN" altLang="zh-CN" b="0" i="0" u="none" strike="noStrike" cap="none" normalizeH="0" baseline="0" dirty="0">
                <a:ln>
                  <a:noFill/>
                </a:ln>
                <a:solidFill>
                  <a:srgbClr val="6DC2B8"/>
                </a:solidFill>
                <a:effectLst/>
                <a:latin typeface="Consolas" panose="020B0609020204030204" pitchFamily="49" charset="0"/>
              </a:rPr>
              <a:t>;</a:t>
            </a:r>
            <a:br>
              <a:rPr kumimoji="0" lang="zh-CN" altLang="zh-CN" b="0" i="0" u="none" strike="noStrike" cap="none" normalizeH="0" baseline="0" dirty="0">
                <a:ln>
                  <a:noFill/>
                </a:ln>
                <a:solidFill>
                  <a:srgbClr val="6DC2B8"/>
                </a:solidFill>
                <a:effectLst/>
                <a:latin typeface="Consolas" panose="020B0609020204030204" pitchFamily="49" charset="0"/>
              </a:rPr>
            </a:br>
            <a:r>
              <a:rPr kumimoji="0" lang="zh-CN" altLang="zh-CN" b="0" i="0" u="none" strike="noStrike" cap="none" normalizeH="0" baseline="0" dirty="0">
                <a:ln>
                  <a:noFill/>
                </a:ln>
                <a:solidFill>
                  <a:srgbClr val="6DC2B8"/>
                </a:solidFill>
                <a:effectLst/>
                <a:latin typeface="Consolas" panose="020B0609020204030204" pitchFamily="49" charset="0"/>
              </a:rPr>
              <a:t>alert</a:t>
            </a:r>
            <a:r>
              <a:rPr kumimoji="0" lang="zh-CN" altLang="zh-CN" b="0" i="0" u="none" strike="noStrike" cap="none" normalizeH="0" baseline="0" dirty="0">
                <a:ln>
                  <a:noFill/>
                </a:ln>
                <a:solidFill>
                  <a:srgbClr val="D0F5D4"/>
                </a:solidFill>
                <a:effectLst/>
                <a:latin typeface="Consolas" panose="020B0609020204030204" pitchFamily="49" charset="0"/>
              </a:rPr>
              <a:t>(</a:t>
            </a:r>
            <a:r>
              <a:rPr kumimoji="0" lang="en-US" altLang="zh-CN" b="0" i="0" u="none" strike="noStrike" cap="none" normalizeH="0" baseline="0" dirty="0">
                <a:ln>
                  <a:noFill/>
                </a:ln>
                <a:solidFill>
                  <a:srgbClr val="6DC2B8"/>
                </a:solidFill>
                <a:effectLst/>
                <a:latin typeface="Consolas" panose="020B0609020204030204" pitchFamily="49" charset="0"/>
              </a:rPr>
              <a:t>name</a:t>
            </a:r>
            <a:r>
              <a:rPr kumimoji="0" lang="zh-CN" altLang="zh-CN" b="0" i="0" u="none" strike="noStrike" cap="none" normalizeH="0" baseline="0" dirty="0">
                <a:ln>
                  <a:noFill/>
                </a:ln>
                <a:solidFill>
                  <a:srgbClr val="D0F5D4"/>
                </a:solidFill>
                <a:effectLst/>
                <a:latin typeface="Consolas" panose="020B0609020204030204" pitchFamily="49" charset="0"/>
              </a:rPr>
              <a:t>)</a:t>
            </a:r>
            <a:r>
              <a:rPr kumimoji="0" lang="zh-CN" altLang="zh-CN" b="0" i="0" u="none" strike="noStrike" cap="none" normalizeH="0" baseline="0" dirty="0">
                <a:ln>
                  <a:noFill/>
                </a:ln>
                <a:solidFill>
                  <a:srgbClr val="6DC2B8"/>
                </a:solidFill>
                <a:effectLst/>
                <a:latin typeface="Consolas" panose="020B0609020204030204" pitchFamily="49" charset="0"/>
              </a:rPr>
              <a:t>;</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
        <p:nvSpPr>
          <p:cNvPr id="7" name="Rectangle 2"/>
          <p:cNvSpPr txBox="1">
            <a:spLocks/>
          </p:cNvSpPr>
          <p:nvPr/>
        </p:nvSpPr>
        <p:spPr>
          <a:xfrm>
            <a:off x="611560" y="4257036"/>
            <a:ext cx="8153400" cy="626620"/>
          </a:xfrm>
          <a:prstGeom prst="rect">
            <a:avLst/>
          </a:prstGeom>
        </p:spPr>
        <p:txBody>
          <a:bodyPr vert="horz">
            <a:normAutofit fontScale="92500"/>
          </a:bodyPr>
          <a:lstStyle>
            <a:lvl1pPr marL="320040" indent="-320040" algn="l" rtl="0" eaLnBrk="1" latinLnBrk="0" hangingPunct="1">
              <a:spcBef>
                <a:spcPts val="700"/>
              </a:spcBef>
              <a:buClr>
                <a:schemeClr val="accent2"/>
              </a:buClr>
              <a:buSzPct val="60000"/>
              <a:buFont typeface="Wingdings"/>
              <a:buChar char=""/>
              <a:defRPr lang="zh-CN"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lang="zh-CN"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lang="zh-CN"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lang="zh-CN"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lang="zh-CN"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lang="zh-CN"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lang="zh-CN"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lang="zh-CN"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lang="zh-CN" sz="1800" kern="1200" baseline="0">
                <a:solidFill>
                  <a:schemeClr val="tx1"/>
                </a:solidFill>
                <a:latin typeface="+mn-lt"/>
                <a:ea typeface="+mn-ea"/>
                <a:cs typeface="+mn-cs"/>
              </a:defRPr>
            </a:lvl9pPr>
          </a:lstStyle>
          <a:p>
            <a:pPr marL="45720" indent="0">
              <a:buNone/>
            </a:pPr>
            <a:r>
              <a:rPr lang="zh-CN" altLang="en-US" sz="2200" dirty="0">
                <a:latin typeface="微软雅黑" panose="020B0503020204020204" pitchFamily="34" charset="-122"/>
                <a:ea typeface="微软雅黑" panose="020B0503020204020204" pitchFamily="34" charset="-122"/>
              </a:rPr>
              <a:t>为了证明这时</a:t>
            </a:r>
            <a:r>
              <a:rPr lang="en-US" altLang="zh-CN" sz="2200" dirty="0">
                <a:latin typeface="微软雅黑" panose="020B0503020204020204" pitchFamily="34" charset="-122"/>
                <a:ea typeface="微软雅黑" panose="020B0503020204020204" pitchFamily="34" charset="-122"/>
              </a:rPr>
              <a:t>this</a:t>
            </a:r>
            <a:r>
              <a:rPr lang="zh-CN" altLang="en-US" sz="2200" dirty="0">
                <a:latin typeface="微软雅黑" panose="020B0503020204020204" pitchFamily="34" charset="-122"/>
                <a:ea typeface="微软雅黑" panose="020B0503020204020204" pitchFamily="34" charset="-122"/>
              </a:rPr>
              <a:t>不是全局对象，代码如下改动。结果运行为</a:t>
            </a:r>
            <a:r>
              <a:rPr lang="zh-CN" altLang="zh-CN" sz="2400" dirty="0">
                <a:solidFill>
                  <a:schemeClr val="accent2">
                    <a:lumMod val="75000"/>
                  </a:schemeClr>
                </a:solidFill>
                <a:latin typeface="Consolas" panose="020B0609020204030204" pitchFamily="49" charset="0"/>
              </a:rPr>
              <a:t>“</a:t>
            </a:r>
            <a:r>
              <a:rPr lang="en-US" altLang="zh-CN" sz="2400" dirty="0">
                <a:solidFill>
                  <a:schemeClr val="accent2">
                    <a:lumMod val="75000"/>
                  </a:schemeClr>
                </a:solidFill>
                <a:latin typeface="Consolas" panose="020B0609020204030204" pitchFamily="49" charset="0"/>
              </a:rPr>
              <a:t>Tom</a:t>
            </a:r>
            <a:r>
              <a:rPr lang="zh-CN" altLang="zh-CN" sz="2400" dirty="0">
                <a:solidFill>
                  <a:schemeClr val="accent2">
                    <a:lumMod val="75000"/>
                  </a:schemeClr>
                </a:solidFill>
                <a:latin typeface="Consolas" panose="020B0609020204030204" pitchFamily="49" charset="0"/>
              </a:rPr>
              <a:t>"</a:t>
            </a:r>
            <a:endParaRPr lang="zh-CN" altLang="en-US" sz="2200" dirty="0">
              <a:solidFill>
                <a:schemeClr val="accent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17233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rPr>
              <a:t>4. This</a:t>
            </a:r>
            <a:r>
              <a:rPr lang="zh-CN" altLang="en-US" dirty="0">
                <a:latin typeface="微软雅黑" panose="020B0503020204020204" pitchFamily="34" charset="-122"/>
                <a:ea typeface="微软雅黑" panose="020B0503020204020204" pitchFamily="34" charset="-122"/>
              </a:rPr>
              <a:t>关键字</a:t>
            </a:r>
            <a:br>
              <a:rPr lang="en-US" altLang="zh-CN" dirty="0">
                <a:latin typeface="微软雅黑" panose="020B0503020204020204" pitchFamily="34" charset="-122"/>
                <a:ea typeface="微软雅黑" panose="020B0503020204020204" pitchFamily="34" charset="-122"/>
              </a:rPr>
            </a:br>
            <a:r>
              <a:rPr lang="en-US" altLang="zh-CN" sz="3600" dirty="0">
                <a:latin typeface="微软雅黑" panose="020B0503020204020204" pitchFamily="34" charset="-122"/>
                <a:ea typeface="微软雅黑" panose="020B0503020204020204" pitchFamily="34" charset="-122"/>
              </a:rPr>
              <a:t>4.5 bind()</a:t>
            </a:r>
            <a:r>
              <a:rPr lang="zh-CN" altLang="en-US" sz="3600" dirty="0">
                <a:latin typeface="微软雅黑" panose="020B0503020204020204" pitchFamily="34" charset="-122"/>
                <a:ea typeface="微软雅黑" panose="020B0503020204020204" pitchFamily="34" charset="-122"/>
              </a:rPr>
              <a:t>方法</a:t>
            </a:r>
            <a:endParaRPr lang="zh-CN" dirty="0">
              <a:latin typeface="微软雅黑" panose="020B0503020204020204" pitchFamily="34" charset="-122"/>
              <a:ea typeface="微软雅黑" panose="020B0503020204020204" pitchFamily="34" charset="-122"/>
            </a:endParaRPr>
          </a:p>
        </p:txBody>
      </p:sp>
      <p:sp>
        <p:nvSpPr>
          <p:cNvPr id="3" name="Rectangle 2"/>
          <p:cNvSpPr>
            <a:spLocks noGrp="1"/>
          </p:cNvSpPr>
          <p:nvPr>
            <p:ph sz="quarter" idx="1"/>
          </p:nvPr>
        </p:nvSpPr>
        <p:spPr>
          <a:xfrm>
            <a:off x="612648" y="1600200"/>
            <a:ext cx="8153400" cy="1036712"/>
          </a:xfrm>
        </p:spPr>
        <p:txBody>
          <a:bodyPr>
            <a:normAutofit lnSpcReduction="10000"/>
          </a:bodyPr>
          <a:lstStyle/>
          <a:p>
            <a:pPr marL="45720" indent="0">
              <a:buNone/>
            </a:pPr>
            <a:r>
              <a:rPr lang="zh-CN" altLang="en-US" sz="2200" dirty="0">
                <a:latin typeface="微软雅黑" panose="020B0503020204020204" pitchFamily="34" charset="-122"/>
                <a:ea typeface="微软雅黑" panose="020B0503020204020204" pitchFamily="34" charset="-122"/>
              </a:rPr>
              <a:t>匿名函数</a:t>
            </a:r>
            <a:r>
              <a:rPr lang="en-US" altLang="zh-CN" sz="2200" dirty="0" err="1">
                <a:latin typeface="微软雅黑" panose="020B0503020204020204" pitchFamily="34" charset="-122"/>
                <a:ea typeface="微软雅黑" panose="020B0503020204020204" pitchFamily="34" charset="-122"/>
              </a:rPr>
              <a:t>setTimeOut</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使用</a:t>
            </a:r>
            <a:r>
              <a:rPr lang="en-US" altLang="zh-CN" sz="2200" dirty="0">
                <a:latin typeface="微软雅黑" panose="020B0503020204020204" pitchFamily="34" charset="-122"/>
                <a:ea typeface="微软雅黑" panose="020B0503020204020204" pitchFamily="34" charset="-122"/>
              </a:rPr>
              <a:t>bind(this)</a:t>
            </a:r>
            <a:r>
              <a:rPr lang="zh-CN" altLang="en-US" sz="2200" dirty="0">
                <a:latin typeface="微软雅黑" panose="020B0503020204020204" pitchFamily="34" charset="-122"/>
                <a:ea typeface="微软雅黑" panose="020B0503020204020204" pitchFamily="34" charset="-122"/>
              </a:rPr>
              <a:t>方法创建了新的函数，这个新的函数不管在什么地方执行，</a:t>
            </a:r>
            <a:r>
              <a:rPr lang="en-US" altLang="zh-CN" sz="2200" dirty="0">
                <a:latin typeface="微软雅黑" panose="020B0503020204020204" pitchFamily="34" charset="-122"/>
                <a:ea typeface="微软雅黑" panose="020B0503020204020204" pitchFamily="34" charset="-122"/>
              </a:rPr>
              <a:t>this</a:t>
            </a:r>
            <a:r>
              <a:rPr lang="zh-CN" altLang="en-US" sz="2200" dirty="0">
                <a:latin typeface="微软雅黑" panose="020B0503020204020204" pitchFamily="34" charset="-122"/>
                <a:ea typeface="微软雅黑" panose="020B0503020204020204" pitchFamily="34" charset="-122"/>
              </a:rPr>
              <a:t>都指向当前对象，而非</a:t>
            </a:r>
            <a:r>
              <a:rPr lang="en-US" altLang="zh-CN" sz="2200" dirty="0">
                <a:latin typeface="微软雅黑" panose="020B0503020204020204" pitchFamily="34" charset="-122"/>
                <a:ea typeface="微软雅黑" panose="020B0503020204020204" pitchFamily="34" charset="-122"/>
              </a:rPr>
              <a:t>window</a:t>
            </a:r>
            <a:r>
              <a:rPr lang="zh-CN" altLang="en-US"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p:txBody>
      </p:sp>
      <p:sp>
        <p:nvSpPr>
          <p:cNvPr id="8" name="Rectangle 2"/>
          <p:cNvSpPr>
            <a:spLocks noChangeArrowheads="1"/>
          </p:cNvSpPr>
          <p:nvPr/>
        </p:nvSpPr>
        <p:spPr bwMode="auto">
          <a:xfrm>
            <a:off x="755576" y="2686268"/>
            <a:ext cx="7704856" cy="3046988"/>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C792EA"/>
                </a:solidFill>
                <a:effectLst/>
                <a:latin typeface="Consolas" panose="020B0609020204030204" pitchFamily="49" charset="0"/>
              </a:rPr>
              <a:t>var </a:t>
            </a:r>
            <a:r>
              <a:rPr kumimoji="0" lang="zh-CN" altLang="zh-CN" sz="1600" b="0" i="0" u="none" strike="noStrike" cap="none" normalizeH="0" baseline="0" dirty="0">
                <a:ln>
                  <a:noFill/>
                </a:ln>
                <a:solidFill>
                  <a:srgbClr val="6DC2B8"/>
                </a:solidFill>
                <a:effectLst/>
                <a:latin typeface="Consolas" panose="020B0609020204030204" pitchFamily="49" charset="0"/>
              </a:rPr>
              <a:t>name </a:t>
            </a:r>
            <a:r>
              <a:rPr kumimoji="0" lang="zh-CN" altLang="zh-CN" sz="1600" b="1" i="0" u="none" strike="noStrike" cap="none" normalizeH="0" baseline="0" dirty="0">
                <a:ln>
                  <a:noFill/>
                </a:ln>
                <a:solidFill>
                  <a:srgbClr val="80CBC4"/>
                </a:solidFill>
                <a:effectLst/>
                <a:latin typeface="Consolas" panose="020B0609020204030204" pitchFamily="49" charset="0"/>
              </a:rPr>
              <a:t>= </a:t>
            </a:r>
            <a:r>
              <a:rPr kumimoji="0" lang="zh-CN" altLang="zh-CN" sz="1600" b="0" i="0" u="none" strike="noStrike" cap="none" normalizeH="0" baseline="0" dirty="0">
                <a:ln>
                  <a:noFill/>
                </a:ln>
                <a:solidFill>
                  <a:srgbClr val="C3E887"/>
                </a:solidFill>
                <a:effectLst/>
                <a:latin typeface="Consolas" panose="020B0609020204030204" pitchFamily="49" charset="0"/>
              </a:rPr>
              <a:t>“Jerry”</a:t>
            </a:r>
            <a:r>
              <a:rPr kumimoji="0" lang="zh-CN" altLang="zh-CN" sz="1600" b="0" i="0" u="none" strike="noStrike" cap="none" normalizeH="0" baseline="0" dirty="0">
                <a:ln>
                  <a:noFill/>
                </a:ln>
                <a:solidFill>
                  <a:srgbClr val="6DC2B8"/>
                </a:solidFill>
                <a:effectLst/>
                <a:latin typeface="Consolas" panose="020B0609020204030204" pitchFamily="49" charset="0"/>
              </a:rPr>
              <a:t>;</a:t>
            </a:r>
            <a:br>
              <a:rPr kumimoji="0" lang="zh-CN" altLang="zh-CN" sz="1600" b="0" i="0" u="none" strike="noStrike" cap="none" normalizeH="0" baseline="0" dirty="0">
                <a:ln>
                  <a:noFill/>
                </a:ln>
                <a:solidFill>
                  <a:srgbClr val="6DC2B8"/>
                </a:solidFill>
                <a:effectLst/>
                <a:latin typeface="Consolas" panose="020B0609020204030204" pitchFamily="49" charset="0"/>
              </a:rPr>
            </a:br>
            <a:r>
              <a:rPr kumimoji="0" lang="zh-CN" altLang="zh-CN" sz="1600" b="0" i="0" u="none" strike="noStrike" cap="none" normalizeH="0" baseline="0" dirty="0">
                <a:ln>
                  <a:noFill/>
                </a:ln>
                <a:solidFill>
                  <a:srgbClr val="C792EA"/>
                </a:solidFill>
                <a:effectLst/>
                <a:latin typeface="Consolas" panose="020B0609020204030204" pitchFamily="49" charset="0"/>
              </a:rPr>
              <a:t>function </a:t>
            </a:r>
            <a:r>
              <a:rPr kumimoji="0" lang="zh-CN" altLang="zh-CN" sz="1600" b="0" i="0" u="none" strike="noStrike" cap="none" normalizeH="0" baseline="0" dirty="0">
                <a:ln>
                  <a:noFill/>
                </a:ln>
                <a:solidFill>
                  <a:srgbClr val="FFFFFF"/>
                </a:solidFill>
                <a:effectLst/>
                <a:latin typeface="Consolas" panose="020B0609020204030204" pitchFamily="49" charset="0"/>
              </a:rPr>
              <a:t>Person</a:t>
            </a:r>
            <a:r>
              <a:rPr kumimoji="0" lang="zh-CN" altLang="zh-CN" sz="1600" b="0" i="0" u="none" strike="noStrike" cap="none" normalizeH="0" baseline="0" dirty="0">
                <a:ln>
                  <a:noFill/>
                </a:ln>
                <a:solidFill>
                  <a:srgbClr val="D0F5D4"/>
                </a:solidFill>
                <a:effectLst/>
                <a:latin typeface="Consolas" panose="020B0609020204030204" pitchFamily="49" charset="0"/>
              </a:rPr>
              <a:t>(</a:t>
            </a:r>
            <a:r>
              <a:rPr kumimoji="0" lang="zh-CN" altLang="zh-CN" sz="1600" b="0" i="0" u="none" strike="noStrike" cap="none" normalizeH="0" baseline="0" dirty="0">
                <a:ln>
                  <a:noFill/>
                </a:ln>
                <a:solidFill>
                  <a:srgbClr val="FFFFFF"/>
                </a:solidFill>
                <a:effectLst/>
                <a:latin typeface="Consolas" panose="020B0609020204030204" pitchFamily="49" charset="0"/>
              </a:rPr>
              <a:t>name</a:t>
            </a:r>
            <a:r>
              <a:rPr kumimoji="0" lang="zh-CN" altLang="zh-CN" sz="1600" b="0" i="0" u="none" strike="noStrike" cap="none" normalizeH="0" baseline="0" dirty="0">
                <a:ln>
                  <a:noFill/>
                </a:ln>
                <a:solidFill>
                  <a:srgbClr val="D0F5D4"/>
                </a:solidFill>
                <a:effectLst/>
                <a:latin typeface="Consolas" panose="020B0609020204030204" pitchFamily="49" charset="0"/>
              </a:rPr>
              <a:t>) </a:t>
            </a:r>
            <a:r>
              <a:rPr kumimoji="0" lang="zh-CN" altLang="zh-CN" sz="1600" b="0" i="0" u="none" strike="noStrike" cap="none" normalizeH="0" baseline="0" dirty="0">
                <a:ln>
                  <a:noFill/>
                </a:ln>
                <a:solidFill>
                  <a:srgbClr val="CAD3DE"/>
                </a:solidFill>
                <a:effectLst/>
                <a:latin typeface="Consolas" panose="020B0609020204030204" pitchFamily="49" charset="0"/>
              </a:rPr>
              <a:t>{</a:t>
            </a:r>
            <a:br>
              <a:rPr kumimoji="0" lang="zh-CN" altLang="zh-CN" sz="1600" b="0" i="0" u="none" strike="noStrike" cap="none" normalizeH="0" baseline="0" dirty="0">
                <a:ln>
                  <a:noFill/>
                </a:ln>
                <a:solidFill>
                  <a:srgbClr val="CAD3DE"/>
                </a:solidFill>
                <a:effectLst/>
                <a:latin typeface="Consolas" panose="020B0609020204030204" pitchFamily="49" charset="0"/>
              </a:rPr>
            </a:br>
            <a:r>
              <a:rPr kumimoji="0" lang="zh-CN" altLang="zh-CN" sz="1600" b="0" i="0" u="none" strike="noStrike" cap="none" normalizeH="0" baseline="0" dirty="0">
                <a:ln>
                  <a:noFill/>
                </a:ln>
                <a:solidFill>
                  <a:srgbClr val="CAD3DE"/>
                </a:solidFill>
                <a:effectLst/>
                <a:latin typeface="Consolas" panose="020B0609020204030204" pitchFamily="49" charset="0"/>
              </a:rPr>
              <a:t>    </a:t>
            </a:r>
            <a:r>
              <a:rPr kumimoji="0" lang="zh-CN" altLang="zh-CN" sz="1600" b="0" i="0" u="none" strike="noStrike" cap="none" normalizeH="0" baseline="0" dirty="0">
                <a:ln>
                  <a:noFill/>
                </a:ln>
                <a:solidFill>
                  <a:srgbClr val="C792EA"/>
                </a:solidFill>
                <a:effectLst/>
                <a:latin typeface="Consolas" panose="020B0609020204030204" pitchFamily="49" charset="0"/>
              </a:rPr>
              <a:t>this</a:t>
            </a:r>
            <a:r>
              <a:rPr kumimoji="0" lang="zh-CN" altLang="zh-CN" sz="1600" b="0" i="0" u="none" strike="noStrike" cap="none" normalizeH="0" baseline="0" dirty="0">
                <a:ln>
                  <a:noFill/>
                </a:ln>
                <a:solidFill>
                  <a:srgbClr val="C3CEE3"/>
                </a:solidFill>
                <a:effectLst/>
                <a:latin typeface="Consolas" panose="020B0609020204030204" pitchFamily="49" charset="0"/>
              </a:rPr>
              <a:t>.</a:t>
            </a:r>
            <a:r>
              <a:rPr kumimoji="0" lang="zh-CN" altLang="zh-CN" sz="1600" b="0" i="0" u="none" strike="noStrike" cap="none" normalizeH="0" baseline="0" dirty="0">
                <a:ln>
                  <a:noFill/>
                </a:ln>
                <a:solidFill>
                  <a:srgbClr val="6DC2B8"/>
                </a:solidFill>
                <a:effectLst/>
                <a:latin typeface="Consolas" panose="020B0609020204030204" pitchFamily="49" charset="0"/>
              </a:rPr>
              <a:t>name </a:t>
            </a:r>
            <a:r>
              <a:rPr kumimoji="0" lang="zh-CN" altLang="zh-CN" sz="1600" b="1" i="0" u="none" strike="noStrike" cap="none" normalizeH="0" baseline="0" dirty="0">
                <a:ln>
                  <a:noFill/>
                </a:ln>
                <a:solidFill>
                  <a:srgbClr val="80CBC4"/>
                </a:solidFill>
                <a:effectLst/>
                <a:latin typeface="Consolas" panose="020B0609020204030204" pitchFamily="49" charset="0"/>
              </a:rPr>
              <a:t>= </a:t>
            </a:r>
            <a:r>
              <a:rPr kumimoji="0" lang="zh-CN" altLang="zh-CN" sz="1600" b="0" i="0" u="none" strike="noStrike" cap="none" normalizeH="0" baseline="0" dirty="0">
                <a:ln>
                  <a:noFill/>
                </a:ln>
                <a:solidFill>
                  <a:srgbClr val="FFFFFF"/>
                </a:solidFill>
                <a:effectLst/>
                <a:latin typeface="Consolas" panose="020B0609020204030204" pitchFamily="49" charset="0"/>
              </a:rPr>
              <a:t>name</a:t>
            </a:r>
            <a:r>
              <a:rPr kumimoji="0" lang="zh-CN" altLang="zh-CN" sz="1600" b="0" i="0" u="none" strike="noStrike" cap="none" normalizeH="0" baseline="0" dirty="0">
                <a:ln>
                  <a:noFill/>
                </a:ln>
                <a:solidFill>
                  <a:srgbClr val="6DC2B8"/>
                </a:solidFill>
                <a:effectLst/>
                <a:latin typeface="Consolas" panose="020B0609020204030204" pitchFamily="49" charset="0"/>
              </a:rPr>
              <a:t>;</a:t>
            </a:r>
            <a:br>
              <a:rPr kumimoji="0" lang="zh-CN" altLang="zh-CN" sz="1600" b="0" i="0" u="none" strike="noStrike" cap="none" normalizeH="0" baseline="0" dirty="0">
                <a:ln>
                  <a:noFill/>
                </a:ln>
                <a:solidFill>
                  <a:srgbClr val="6DC2B8"/>
                </a:solidFill>
                <a:effectLst/>
                <a:latin typeface="Consolas" panose="020B0609020204030204" pitchFamily="49" charset="0"/>
              </a:rPr>
            </a:br>
            <a:r>
              <a:rPr kumimoji="0" lang="zh-CN" altLang="zh-CN" sz="1600" b="0" i="0" u="none" strike="noStrike" cap="none" normalizeH="0" baseline="0" dirty="0">
                <a:ln>
                  <a:noFill/>
                </a:ln>
                <a:solidFill>
                  <a:srgbClr val="6DC2B8"/>
                </a:solidFill>
                <a:effectLst/>
                <a:latin typeface="Consolas" panose="020B0609020204030204" pitchFamily="49" charset="0"/>
              </a:rPr>
              <a:t>    </a:t>
            </a:r>
            <a:r>
              <a:rPr kumimoji="0" lang="zh-CN" altLang="zh-CN" sz="1600" b="0" i="0" u="none" strike="noStrike" cap="none" normalizeH="0" baseline="0" dirty="0">
                <a:ln>
                  <a:noFill/>
                </a:ln>
                <a:solidFill>
                  <a:srgbClr val="C792EA"/>
                </a:solidFill>
                <a:effectLst/>
                <a:latin typeface="Consolas" panose="020B0609020204030204" pitchFamily="49" charset="0"/>
              </a:rPr>
              <a:t>this</a:t>
            </a:r>
            <a:r>
              <a:rPr kumimoji="0" lang="zh-CN" altLang="zh-CN" sz="1600" b="0" i="0" u="none" strike="noStrike" cap="none" normalizeH="0" baseline="0" dirty="0">
                <a:ln>
                  <a:noFill/>
                </a:ln>
                <a:solidFill>
                  <a:srgbClr val="C3CEE3"/>
                </a:solidFill>
                <a:effectLst/>
                <a:latin typeface="Consolas" panose="020B0609020204030204" pitchFamily="49" charset="0"/>
              </a:rPr>
              <a:t>.</a:t>
            </a:r>
            <a:r>
              <a:rPr kumimoji="0" lang="zh-CN" altLang="zh-CN" sz="1600" b="0" i="0" u="none" strike="noStrike" cap="none" normalizeH="0" baseline="0" dirty="0">
                <a:ln>
                  <a:noFill/>
                </a:ln>
                <a:solidFill>
                  <a:srgbClr val="6DC2B8"/>
                </a:solidFill>
                <a:effectLst/>
                <a:latin typeface="Consolas" panose="020B0609020204030204" pitchFamily="49" charset="0"/>
              </a:rPr>
              <a:t>sayName </a:t>
            </a:r>
            <a:r>
              <a:rPr kumimoji="0" lang="zh-CN" altLang="zh-CN" sz="1600" b="1" i="0" u="none" strike="noStrike" cap="none" normalizeH="0" baseline="0" dirty="0">
                <a:ln>
                  <a:noFill/>
                </a:ln>
                <a:solidFill>
                  <a:srgbClr val="80CBC4"/>
                </a:solidFill>
                <a:effectLst/>
                <a:latin typeface="Consolas" panose="020B0609020204030204" pitchFamily="49" charset="0"/>
              </a:rPr>
              <a:t>= </a:t>
            </a:r>
            <a:r>
              <a:rPr kumimoji="0" lang="zh-CN" altLang="zh-CN" sz="1600" b="0" i="0" u="none" strike="noStrike" cap="none" normalizeH="0" baseline="0" dirty="0">
                <a:ln>
                  <a:noFill/>
                </a:ln>
                <a:solidFill>
                  <a:srgbClr val="C792EA"/>
                </a:solidFill>
                <a:effectLst/>
                <a:latin typeface="Consolas" panose="020B0609020204030204" pitchFamily="49" charset="0"/>
              </a:rPr>
              <a:t>function </a:t>
            </a:r>
            <a:r>
              <a:rPr kumimoji="0" lang="zh-CN" altLang="zh-CN" sz="1600" b="0" i="0" u="none" strike="noStrike" cap="none" normalizeH="0" baseline="0" dirty="0">
                <a:ln>
                  <a:noFill/>
                </a:ln>
                <a:solidFill>
                  <a:srgbClr val="D0F5D4"/>
                </a:solidFill>
                <a:effectLst/>
                <a:latin typeface="Consolas" panose="020B0609020204030204" pitchFamily="49" charset="0"/>
              </a:rPr>
              <a:t>() </a:t>
            </a:r>
            <a:r>
              <a:rPr kumimoji="0" lang="zh-CN" altLang="zh-CN" sz="1600" b="0" i="0" u="none" strike="noStrike" cap="none" normalizeH="0" baseline="0" dirty="0">
                <a:ln>
                  <a:noFill/>
                </a:ln>
                <a:solidFill>
                  <a:srgbClr val="CAD3DE"/>
                </a:solidFill>
                <a:effectLst/>
                <a:latin typeface="Consolas" panose="020B0609020204030204" pitchFamily="49" charset="0"/>
              </a:rPr>
              <a:t>{</a:t>
            </a:r>
            <a:br>
              <a:rPr kumimoji="0" lang="zh-CN" altLang="zh-CN" sz="1600" b="0" i="0" u="none" strike="noStrike" cap="none" normalizeH="0" baseline="0" dirty="0">
                <a:ln>
                  <a:noFill/>
                </a:ln>
                <a:solidFill>
                  <a:srgbClr val="CAD3DE"/>
                </a:solidFill>
                <a:effectLst/>
                <a:latin typeface="Consolas" panose="020B0609020204030204" pitchFamily="49" charset="0"/>
              </a:rPr>
            </a:br>
            <a:r>
              <a:rPr kumimoji="0" lang="zh-CN" altLang="zh-CN" sz="1600" b="0" i="0" u="none" strike="noStrike" cap="none" normalizeH="0" baseline="0" dirty="0">
                <a:ln>
                  <a:noFill/>
                </a:ln>
                <a:solidFill>
                  <a:srgbClr val="CAD3DE"/>
                </a:solidFill>
                <a:effectLst/>
                <a:latin typeface="Consolas" panose="020B0609020204030204" pitchFamily="49" charset="0"/>
              </a:rPr>
              <a:t>        </a:t>
            </a:r>
            <a:r>
              <a:rPr kumimoji="0" lang="zh-CN" altLang="zh-CN" sz="1600" b="0" i="0" u="none" strike="noStrike" cap="none" normalizeH="0" baseline="0" dirty="0">
                <a:ln>
                  <a:noFill/>
                </a:ln>
                <a:solidFill>
                  <a:srgbClr val="6DC2B8"/>
                </a:solidFill>
                <a:effectLst/>
                <a:latin typeface="Consolas" panose="020B0609020204030204" pitchFamily="49" charset="0"/>
              </a:rPr>
              <a:t>setTimeout</a:t>
            </a:r>
            <a:r>
              <a:rPr kumimoji="0" lang="zh-CN" altLang="zh-CN" sz="1600" b="0" i="0" u="none" strike="noStrike" cap="none" normalizeH="0" baseline="0" dirty="0">
                <a:ln>
                  <a:noFill/>
                </a:ln>
                <a:solidFill>
                  <a:srgbClr val="D0F5D4"/>
                </a:solidFill>
                <a:effectLst/>
                <a:latin typeface="Consolas" panose="020B0609020204030204" pitchFamily="49" charset="0"/>
              </a:rPr>
              <a:t>(</a:t>
            </a:r>
            <a:r>
              <a:rPr kumimoji="0" lang="zh-CN" altLang="zh-CN" sz="1600" b="0" i="0" u="none" strike="noStrike" cap="none" normalizeH="0" baseline="0" dirty="0">
                <a:ln>
                  <a:noFill/>
                </a:ln>
                <a:solidFill>
                  <a:srgbClr val="C792EA"/>
                </a:solidFill>
                <a:effectLst/>
                <a:latin typeface="Consolas" panose="020B0609020204030204" pitchFamily="49" charset="0"/>
              </a:rPr>
              <a:t>function </a:t>
            </a:r>
            <a:r>
              <a:rPr kumimoji="0" lang="zh-CN" altLang="zh-CN" sz="1600" b="0" i="0" u="none" strike="noStrike" cap="none" normalizeH="0" baseline="0" dirty="0">
                <a:ln>
                  <a:noFill/>
                </a:ln>
                <a:solidFill>
                  <a:srgbClr val="D0F5D4"/>
                </a:solidFill>
                <a:effectLst/>
                <a:latin typeface="Consolas" panose="020B0609020204030204" pitchFamily="49" charset="0"/>
              </a:rPr>
              <a:t>() </a:t>
            </a:r>
            <a:r>
              <a:rPr kumimoji="0" lang="zh-CN" altLang="zh-CN" sz="1600" b="0" i="0" u="none" strike="noStrike" cap="none" normalizeH="0" baseline="0" dirty="0">
                <a:ln>
                  <a:noFill/>
                </a:ln>
                <a:solidFill>
                  <a:srgbClr val="CAD3DE"/>
                </a:solidFill>
                <a:effectLst/>
                <a:latin typeface="Consolas" panose="020B0609020204030204" pitchFamily="49" charset="0"/>
              </a:rPr>
              <a:t>{</a:t>
            </a:r>
            <a:br>
              <a:rPr kumimoji="0" lang="zh-CN" altLang="zh-CN" sz="1600" b="0" i="0" u="none" strike="noStrike" cap="none" normalizeH="0" baseline="0" dirty="0">
                <a:ln>
                  <a:noFill/>
                </a:ln>
                <a:solidFill>
                  <a:srgbClr val="CAD3DE"/>
                </a:solidFill>
                <a:effectLst/>
                <a:latin typeface="Consolas" panose="020B0609020204030204" pitchFamily="49" charset="0"/>
              </a:rPr>
            </a:br>
            <a:r>
              <a:rPr kumimoji="0" lang="zh-CN" altLang="zh-CN" sz="1600" b="0" i="0" u="none" strike="noStrike" cap="none" normalizeH="0" baseline="0" dirty="0">
                <a:ln>
                  <a:noFill/>
                </a:ln>
                <a:solidFill>
                  <a:srgbClr val="CAD3DE"/>
                </a:solidFill>
                <a:effectLst/>
                <a:latin typeface="Consolas" panose="020B0609020204030204" pitchFamily="49" charset="0"/>
              </a:rPr>
              <a:t>            </a:t>
            </a:r>
            <a:r>
              <a:rPr kumimoji="0" lang="zh-CN" altLang="zh-CN" sz="1600" b="0" i="0" u="none" strike="noStrike" cap="none" normalizeH="0" baseline="0" dirty="0">
                <a:ln>
                  <a:noFill/>
                </a:ln>
                <a:solidFill>
                  <a:srgbClr val="6DC2B8"/>
                </a:solidFill>
                <a:effectLst/>
                <a:latin typeface="Consolas" panose="020B0609020204030204" pitchFamily="49" charset="0"/>
              </a:rPr>
              <a:t>alert</a:t>
            </a:r>
            <a:r>
              <a:rPr kumimoji="0" lang="zh-CN" altLang="zh-CN" sz="1600" b="0" i="0" u="none" strike="noStrike" cap="none" normalizeH="0" baseline="0" dirty="0">
                <a:ln>
                  <a:noFill/>
                </a:ln>
                <a:solidFill>
                  <a:srgbClr val="D0F5D4"/>
                </a:solidFill>
                <a:effectLst/>
                <a:latin typeface="Consolas" panose="020B0609020204030204" pitchFamily="49" charset="0"/>
              </a:rPr>
              <a:t>(</a:t>
            </a:r>
            <a:r>
              <a:rPr kumimoji="0" lang="zh-CN" altLang="zh-CN" sz="1600" b="0" i="0" u="none" strike="noStrike" cap="none" normalizeH="0" baseline="0" dirty="0">
                <a:ln>
                  <a:noFill/>
                </a:ln>
                <a:solidFill>
                  <a:srgbClr val="C3E887"/>
                </a:solidFill>
                <a:effectLst/>
                <a:latin typeface="Consolas" panose="020B0609020204030204" pitchFamily="49" charset="0"/>
              </a:rPr>
              <a:t>“my name is” </a:t>
            </a:r>
            <a:r>
              <a:rPr kumimoji="0" lang="zh-CN" altLang="zh-CN" sz="1600" b="1" i="0" u="none" strike="noStrike" cap="none" normalizeH="0" baseline="0" dirty="0">
                <a:ln>
                  <a:noFill/>
                </a:ln>
                <a:solidFill>
                  <a:srgbClr val="80CBC4"/>
                </a:solidFill>
                <a:effectLst/>
                <a:latin typeface="Consolas" panose="020B0609020204030204" pitchFamily="49" charset="0"/>
              </a:rPr>
              <a:t>+ </a:t>
            </a:r>
            <a:r>
              <a:rPr kumimoji="0" lang="zh-CN" altLang="zh-CN" sz="1600" b="0" i="0" u="none" strike="noStrike" cap="none" normalizeH="0" baseline="0" dirty="0">
                <a:ln>
                  <a:noFill/>
                </a:ln>
                <a:solidFill>
                  <a:srgbClr val="C792EA"/>
                </a:solidFill>
                <a:effectLst/>
                <a:latin typeface="Consolas" panose="020B0609020204030204" pitchFamily="49" charset="0"/>
              </a:rPr>
              <a:t>this</a:t>
            </a:r>
            <a:r>
              <a:rPr kumimoji="0" lang="zh-CN" altLang="zh-CN" sz="1600" b="0" i="0" u="none" strike="noStrike" cap="none" normalizeH="0" baseline="0" dirty="0">
                <a:ln>
                  <a:noFill/>
                </a:ln>
                <a:solidFill>
                  <a:srgbClr val="C3CEE3"/>
                </a:solidFill>
                <a:effectLst/>
                <a:latin typeface="Consolas" panose="020B0609020204030204" pitchFamily="49" charset="0"/>
              </a:rPr>
              <a:t>.</a:t>
            </a:r>
            <a:r>
              <a:rPr kumimoji="0" lang="zh-CN" altLang="zh-CN" sz="1600" b="0" i="0" u="none" strike="noStrike" cap="none" normalizeH="0" baseline="0" dirty="0">
                <a:ln>
                  <a:noFill/>
                </a:ln>
                <a:solidFill>
                  <a:srgbClr val="6DC2B8"/>
                </a:solidFill>
                <a:effectLst/>
                <a:latin typeface="Consolas" panose="020B0609020204030204" pitchFamily="49" charset="0"/>
              </a:rPr>
              <a:t>name</a:t>
            </a:r>
            <a:r>
              <a:rPr kumimoji="0" lang="zh-CN" altLang="zh-CN" sz="1600" b="0" i="0" u="none" strike="noStrike" cap="none" normalizeH="0" baseline="0" dirty="0">
                <a:ln>
                  <a:noFill/>
                </a:ln>
                <a:solidFill>
                  <a:srgbClr val="D0F5D4"/>
                </a:solidFill>
                <a:effectLst/>
                <a:latin typeface="Consolas" panose="020B0609020204030204" pitchFamily="49" charset="0"/>
              </a:rPr>
              <a:t>)</a:t>
            </a:r>
            <a:r>
              <a:rPr kumimoji="0" lang="zh-CN" altLang="zh-CN" sz="1600" b="0" i="0" u="none" strike="noStrike" cap="none" normalizeH="0" baseline="0" dirty="0">
                <a:ln>
                  <a:noFill/>
                </a:ln>
                <a:solidFill>
                  <a:srgbClr val="6DC2B8"/>
                </a:solidFill>
                <a:effectLst/>
                <a:latin typeface="Consolas" panose="020B0609020204030204" pitchFamily="49" charset="0"/>
              </a:rPr>
              <a:t>;</a:t>
            </a:r>
            <a:br>
              <a:rPr kumimoji="0" lang="zh-CN" altLang="zh-CN" sz="1600" b="0" i="0" u="none" strike="noStrike" cap="none" normalizeH="0" baseline="0" dirty="0">
                <a:ln>
                  <a:noFill/>
                </a:ln>
                <a:solidFill>
                  <a:srgbClr val="6DC2B8"/>
                </a:solidFill>
                <a:effectLst/>
                <a:latin typeface="Consolas" panose="020B0609020204030204" pitchFamily="49" charset="0"/>
              </a:rPr>
            </a:br>
            <a:r>
              <a:rPr kumimoji="0" lang="zh-CN" altLang="zh-CN" sz="1600" b="0" i="0" u="none" strike="noStrike" cap="none" normalizeH="0" baseline="0" dirty="0">
                <a:ln>
                  <a:noFill/>
                </a:ln>
                <a:solidFill>
                  <a:srgbClr val="6DC2B8"/>
                </a:solidFill>
                <a:effectLst/>
                <a:latin typeface="Consolas" panose="020B0609020204030204" pitchFamily="49" charset="0"/>
              </a:rPr>
              <a:t>        </a:t>
            </a:r>
            <a:r>
              <a:rPr kumimoji="0" lang="zh-CN" altLang="zh-CN" sz="1600" b="0" i="0" u="none" strike="noStrike" cap="none" normalizeH="0" baseline="0" dirty="0">
                <a:ln>
                  <a:noFill/>
                </a:ln>
                <a:solidFill>
                  <a:srgbClr val="CAD3DE"/>
                </a:solidFill>
                <a:effectLst/>
                <a:latin typeface="Consolas" panose="020B0609020204030204" pitchFamily="49" charset="0"/>
              </a:rPr>
              <a:t>}</a:t>
            </a:r>
            <a:r>
              <a:rPr kumimoji="0" lang="en-US" altLang="zh-CN" sz="1600" b="0" i="0" u="none" strike="noStrike" cap="none" normalizeH="0" baseline="0" dirty="0">
                <a:ln>
                  <a:noFill/>
                </a:ln>
                <a:solidFill>
                  <a:schemeClr val="bg1">
                    <a:lumMod val="50000"/>
                  </a:schemeClr>
                </a:solidFill>
                <a:effectLst/>
                <a:latin typeface="Consolas" panose="020B0609020204030204" pitchFamily="49" charset="0"/>
              </a:rPr>
              <a:t>/*bind(this)*/</a:t>
            </a:r>
            <a:r>
              <a:rPr kumimoji="0" lang="zh-CN" altLang="zh-CN" sz="1600" b="0" i="0" u="none" strike="noStrike" cap="none" normalizeH="0" baseline="0" dirty="0">
                <a:ln>
                  <a:noFill/>
                </a:ln>
                <a:solidFill>
                  <a:srgbClr val="C3CEE3"/>
                </a:solidFill>
                <a:effectLst/>
                <a:latin typeface="Consolas" panose="020B0609020204030204" pitchFamily="49" charset="0"/>
              </a:rPr>
              <a:t>, </a:t>
            </a:r>
            <a:r>
              <a:rPr kumimoji="0" lang="zh-CN" altLang="zh-CN" sz="1600" b="0" i="0" u="none" strike="noStrike" cap="none" normalizeH="0" baseline="0" dirty="0">
                <a:ln>
                  <a:noFill/>
                </a:ln>
                <a:solidFill>
                  <a:srgbClr val="F77669"/>
                </a:solidFill>
                <a:effectLst/>
                <a:latin typeface="Consolas" panose="020B0609020204030204" pitchFamily="49" charset="0"/>
              </a:rPr>
              <a:t>50</a:t>
            </a:r>
            <a:r>
              <a:rPr kumimoji="0" lang="zh-CN" altLang="zh-CN" sz="1600" b="0" i="0" u="none" strike="noStrike" cap="none" normalizeH="0" baseline="0" dirty="0">
                <a:ln>
                  <a:noFill/>
                </a:ln>
                <a:solidFill>
                  <a:srgbClr val="D0F5D4"/>
                </a:solidFill>
                <a:effectLst/>
                <a:latin typeface="Consolas" panose="020B0609020204030204" pitchFamily="49" charset="0"/>
              </a:rPr>
              <a:t>)</a:t>
            </a:r>
            <a:br>
              <a:rPr kumimoji="0" lang="zh-CN" altLang="zh-CN" sz="1600" b="0" i="0" u="none" strike="noStrike" cap="none" normalizeH="0" baseline="0" dirty="0">
                <a:ln>
                  <a:noFill/>
                </a:ln>
                <a:solidFill>
                  <a:srgbClr val="D0F5D4"/>
                </a:solidFill>
                <a:effectLst/>
                <a:latin typeface="Consolas" panose="020B0609020204030204" pitchFamily="49" charset="0"/>
              </a:rPr>
            </a:br>
            <a:r>
              <a:rPr kumimoji="0" lang="zh-CN" altLang="zh-CN" sz="1600" b="0" i="0" u="none" strike="noStrike" cap="none" normalizeH="0" baseline="0" dirty="0">
                <a:ln>
                  <a:noFill/>
                </a:ln>
                <a:solidFill>
                  <a:srgbClr val="D0F5D4"/>
                </a:solidFill>
                <a:effectLst/>
                <a:latin typeface="Consolas" panose="020B0609020204030204" pitchFamily="49" charset="0"/>
              </a:rPr>
              <a:t>    </a:t>
            </a:r>
            <a:r>
              <a:rPr kumimoji="0" lang="zh-CN" altLang="zh-CN" sz="1600" b="0" i="0" u="none" strike="noStrike" cap="none" normalizeH="0" baseline="0" dirty="0">
                <a:ln>
                  <a:noFill/>
                </a:ln>
                <a:solidFill>
                  <a:srgbClr val="CAD3DE"/>
                </a:solidFill>
                <a:effectLst/>
                <a:latin typeface="Consolas" panose="020B0609020204030204" pitchFamily="49" charset="0"/>
              </a:rPr>
              <a:t>}</a:t>
            </a:r>
            <a:br>
              <a:rPr kumimoji="0" lang="zh-CN" altLang="zh-CN" sz="1600" b="0" i="0" u="none" strike="noStrike" cap="none" normalizeH="0" baseline="0" dirty="0">
                <a:ln>
                  <a:noFill/>
                </a:ln>
                <a:solidFill>
                  <a:srgbClr val="CAD3DE"/>
                </a:solidFill>
                <a:effectLst/>
                <a:latin typeface="Consolas" panose="020B0609020204030204" pitchFamily="49" charset="0"/>
              </a:rPr>
            </a:br>
            <a:r>
              <a:rPr kumimoji="0" lang="zh-CN" altLang="zh-CN" sz="1600" b="0" i="0" u="none" strike="noStrike" cap="none" normalizeH="0" baseline="0" dirty="0">
                <a:ln>
                  <a:noFill/>
                </a:ln>
                <a:solidFill>
                  <a:srgbClr val="CAD3DE"/>
                </a:solidFill>
                <a:effectLst/>
                <a:latin typeface="Consolas" panose="020B0609020204030204" pitchFamily="49" charset="0"/>
              </a:rPr>
              <a:t>}</a:t>
            </a:r>
            <a:br>
              <a:rPr kumimoji="0" lang="zh-CN" altLang="zh-CN" sz="1600" b="0" i="0" u="none" strike="noStrike" cap="none" normalizeH="0" baseline="0" dirty="0">
                <a:ln>
                  <a:noFill/>
                </a:ln>
                <a:solidFill>
                  <a:srgbClr val="CAD3DE"/>
                </a:solidFill>
                <a:effectLst/>
                <a:latin typeface="Consolas" panose="020B0609020204030204" pitchFamily="49" charset="0"/>
              </a:rPr>
            </a:br>
            <a:r>
              <a:rPr kumimoji="0" lang="zh-CN" altLang="zh-CN" sz="1600" b="0" i="0" u="none" strike="noStrike" cap="none" normalizeH="0" baseline="0" dirty="0">
                <a:ln>
                  <a:noFill/>
                </a:ln>
                <a:solidFill>
                  <a:srgbClr val="C792EA"/>
                </a:solidFill>
                <a:effectLst/>
                <a:latin typeface="Consolas" panose="020B0609020204030204" pitchFamily="49" charset="0"/>
              </a:rPr>
              <a:t>var </a:t>
            </a:r>
            <a:r>
              <a:rPr kumimoji="0" lang="zh-CN" altLang="zh-CN" sz="1600" b="0" i="0" u="none" strike="noStrike" cap="none" normalizeH="0" baseline="0" dirty="0">
                <a:ln>
                  <a:noFill/>
                </a:ln>
                <a:solidFill>
                  <a:srgbClr val="6DC2B8"/>
                </a:solidFill>
                <a:effectLst/>
                <a:latin typeface="Consolas" panose="020B0609020204030204" pitchFamily="49" charset="0"/>
              </a:rPr>
              <a:t>person </a:t>
            </a:r>
            <a:r>
              <a:rPr kumimoji="0" lang="zh-CN" altLang="zh-CN" sz="1600" b="1" i="0" u="none" strike="noStrike" cap="none" normalizeH="0" baseline="0" dirty="0">
                <a:ln>
                  <a:noFill/>
                </a:ln>
                <a:solidFill>
                  <a:srgbClr val="80CBC4"/>
                </a:solidFill>
                <a:effectLst/>
                <a:latin typeface="Consolas" panose="020B0609020204030204" pitchFamily="49" charset="0"/>
              </a:rPr>
              <a:t>= </a:t>
            </a:r>
            <a:r>
              <a:rPr kumimoji="0" lang="zh-CN" altLang="zh-CN" sz="1600" b="0" i="0" u="none" strike="noStrike" cap="none" normalizeH="0" baseline="0" dirty="0">
                <a:ln>
                  <a:noFill/>
                </a:ln>
                <a:solidFill>
                  <a:srgbClr val="C792EA"/>
                </a:solidFill>
                <a:effectLst/>
                <a:latin typeface="Consolas" panose="020B0609020204030204" pitchFamily="49" charset="0"/>
              </a:rPr>
              <a:t>new </a:t>
            </a:r>
            <a:r>
              <a:rPr kumimoji="0" lang="zh-CN" altLang="zh-CN" sz="1600" b="0" i="0" u="none" strike="noStrike" cap="none" normalizeH="0" baseline="0" dirty="0">
                <a:ln>
                  <a:noFill/>
                </a:ln>
                <a:solidFill>
                  <a:srgbClr val="FFFFFF"/>
                </a:solidFill>
                <a:effectLst/>
                <a:latin typeface="Consolas" panose="020B0609020204030204" pitchFamily="49" charset="0"/>
              </a:rPr>
              <a:t>Person</a:t>
            </a:r>
            <a:r>
              <a:rPr kumimoji="0" lang="zh-CN" altLang="zh-CN" sz="1600" b="0" i="0" u="none" strike="noStrike" cap="none" normalizeH="0" baseline="0" dirty="0">
                <a:ln>
                  <a:noFill/>
                </a:ln>
                <a:solidFill>
                  <a:srgbClr val="D0F5D4"/>
                </a:solidFill>
                <a:effectLst/>
                <a:latin typeface="Consolas" panose="020B0609020204030204" pitchFamily="49" charset="0"/>
              </a:rPr>
              <a:t>(</a:t>
            </a:r>
            <a:r>
              <a:rPr kumimoji="0" lang="zh-CN" altLang="zh-CN" sz="1600" b="0" i="0" u="none" strike="noStrike" cap="none" normalizeH="0" baseline="0" dirty="0">
                <a:ln>
                  <a:noFill/>
                </a:ln>
                <a:solidFill>
                  <a:srgbClr val="C3E887"/>
                </a:solidFill>
                <a:effectLst/>
                <a:latin typeface="Consolas" panose="020B0609020204030204" pitchFamily="49" charset="0"/>
              </a:rPr>
              <a:t>“</a:t>
            </a:r>
            <a:r>
              <a:rPr kumimoji="0" lang="en-US" altLang="zh-CN" sz="1600" b="0" i="0" u="none" strike="noStrike" cap="none" normalizeH="0" baseline="0" dirty="0">
                <a:ln>
                  <a:noFill/>
                </a:ln>
                <a:solidFill>
                  <a:srgbClr val="C3E887"/>
                </a:solidFill>
                <a:effectLst/>
                <a:latin typeface="Consolas" panose="020B0609020204030204" pitchFamily="49" charset="0"/>
              </a:rPr>
              <a:t>T</a:t>
            </a:r>
            <a:r>
              <a:rPr kumimoji="0" lang="zh-CN" altLang="zh-CN" sz="1600" b="0" i="0" u="none" strike="noStrike" cap="none" normalizeH="0" baseline="0" dirty="0">
                <a:ln>
                  <a:noFill/>
                </a:ln>
                <a:solidFill>
                  <a:srgbClr val="C3E887"/>
                </a:solidFill>
                <a:effectLst/>
                <a:latin typeface="Consolas" panose="020B0609020204030204" pitchFamily="49" charset="0"/>
              </a:rPr>
              <a:t>om”</a:t>
            </a:r>
            <a:r>
              <a:rPr kumimoji="0" lang="zh-CN" altLang="zh-CN" sz="1600" b="0" i="0" u="none" strike="noStrike" cap="none" normalizeH="0" baseline="0" dirty="0">
                <a:ln>
                  <a:noFill/>
                </a:ln>
                <a:solidFill>
                  <a:srgbClr val="D0F5D4"/>
                </a:solidFill>
                <a:effectLst/>
                <a:latin typeface="Consolas" panose="020B0609020204030204" pitchFamily="49" charset="0"/>
              </a:rPr>
              <a:t>)</a:t>
            </a:r>
            <a:r>
              <a:rPr kumimoji="0" lang="zh-CN" altLang="zh-CN" sz="1600" b="0" i="0" u="none" strike="noStrike" cap="none" normalizeH="0" baseline="0" dirty="0">
                <a:ln>
                  <a:noFill/>
                </a:ln>
                <a:solidFill>
                  <a:srgbClr val="6DC2B8"/>
                </a:solidFill>
                <a:effectLst/>
                <a:latin typeface="Consolas" panose="020B0609020204030204" pitchFamily="49" charset="0"/>
              </a:rPr>
              <a:t>;</a:t>
            </a:r>
            <a:br>
              <a:rPr kumimoji="0" lang="zh-CN" altLang="zh-CN" sz="1600" b="0" i="0" u="none" strike="noStrike" cap="none" normalizeH="0" baseline="0" dirty="0">
                <a:ln>
                  <a:noFill/>
                </a:ln>
                <a:solidFill>
                  <a:srgbClr val="6DC2B8"/>
                </a:solidFill>
                <a:effectLst/>
                <a:latin typeface="Consolas" panose="020B0609020204030204" pitchFamily="49" charset="0"/>
              </a:rPr>
            </a:br>
            <a:r>
              <a:rPr kumimoji="0" lang="zh-CN" altLang="zh-CN" sz="1600" b="0" i="0" u="none" strike="noStrike" cap="none" normalizeH="0" baseline="0" dirty="0">
                <a:ln>
                  <a:noFill/>
                </a:ln>
                <a:solidFill>
                  <a:srgbClr val="6DC2B8"/>
                </a:solidFill>
                <a:effectLst/>
                <a:latin typeface="Consolas" panose="020B0609020204030204" pitchFamily="49" charset="0"/>
              </a:rPr>
              <a:t>person</a:t>
            </a:r>
            <a:r>
              <a:rPr kumimoji="0" lang="zh-CN" altLang="zh-CN" sz="1600" b="0" i="0" u="none" strike="noStrike" cap="none" normalizeH="0" baseline="0" dirty="0">
                <a:ln>
                  <a:noFill/>
                </a:ln>
                <a:solidFill>
                  <a:srgbClr val="C3CEE3"/>
                </a:solidFill>
                <a:effectLst/>
                <a:latin typeface="Consolas" panose="020B0609020204030204" pitchFamily="49" charset="0"/>
              </a:rPr>
              <a:t>.</a:t>
            </a:r>
            <a:r>
              <a:rPr kumimoji="0" lang="zh-CN" altLang="zh-CN" sz="1600" b="0" i="0" u="none" strike="noStrike" cap="none" normalizeH="0" baseline="0" dirty="0">
                <a:ln>
                  <a:noFill/>
                </a:ln>
                <a:solidFill>
                  <a:srgbClr val="6DC2B8"/>
                </a:solidFill>
                <a:effectLst/>
                <a:latin typeface="Consolas" panose="020B0609020204030204" pitchFamily="49" charset="0"/>
              </a:rPr>
              <a:t>sayName</a:t>
            </a:r>
            <a:r>
              <a:rPr kumimoji="0" lang="zh-CN" altLang="zh-CN" sz="1600" b="0" i="0" u="none" strike="noStrike" cap="none" normalizeH="0" baseline="0" dirty="0">
                <a:ln>
                  <a:noFill/>
                </a:ln>
                <a:solidFill>
                  <a:srgbClr val="D0F5D4"/>
                </a:solidFill>
                <a:effectLst/>
                <a:latin typeface="Consolas" panose="020B0609020204030204" pitchFamily="49" charset="0"/>
              </a:rPr>
              <a:t>()</a:t>
            </a:r>
            <a:r>
              <a:rPr kumimoji="0" lang="zh-CN" altLang="zh-CN" sz="1600" b="0" i="0" u="none" strike="noStrike" cap="none" normalizeH="0" baseline="0" dirty="0">
                <a:ln>
                  <a:noFill/>
                </a:ln>
                <a:solidFill>
                  <a:srgbClr val="6DC2B8"/>
                </a:solidFill>
                <a:effectLst/>
                <a:latin typeface="Consolas" panose="020B0609020204030204" pitchFamily="49" charset="0"/>
              </a:rPr>
              <a:t>;</a:t>
            </a:r>
            <a:r>
              <a:rPr kumimoji="0" lang="en-US" altLang="zh-CN" sz="1600" b="0" i="0" u="none" strike="noStrike" cap="none" normalizeH="0" baseline="0" dirty="0">
                <a:ln>
                  <a:noFill/>
                </a:ln>
                <a:solidFill>
                  <a:srgbClr val="6DC2B8"/>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chemeClr val="bg1">
                    <a:lumMod val="50000"/>
                  </a:schemeClr>
                </a:solidFill>
                <a:latin typeface="Consolas" panose="020B0609020204030204" pitchFamily="49" charset="0"/>
              </a:rPr>
              <a:t>//</a:t>
            </a:r>
            <a:r>
              <a:rPr lang="zh-CN" altLang="en-US" sz="1600" dirty="0">
                <a:solidFill>
                  <a:schemeClr val="bg1">
                    <a:lumMod val="50000"/>
                  </a:schemeClr>
                </a:solidFill>
                <a:latin typeface="Consolas" panose="020B0609020204030204" pitchFamily="49" charset="0"/>
              </a:rPr>
              <a:t>输出 </a:t>
            </a:r>
            <a:r>
              <a:rPr lang="en-US" altLang="zh-CN" sz="1600" dirty="0">
                <a:solidFill>
                  <a:schemeClr val="bg1">
                    <a:lumMod val="50000"/>
                  </a:schemeClr>
                </a:solidFill>
                <a:latin typeface="Consolas" panose="020B0609020204030204" pitchFamily="49" charset="0"/>
              </a:rPr>
              <a:t>my name is Jerry;</a:t>
            </a:r>
            <a:r>
              <a:rPr lang="zh-CN" altLang="en-US" sz="1600" dirty="0">
                <a:solidFill>
                  <a:schemeClr val="bg1">
                    <a:lumMod val="50000"/>
                  </a:schemeClr>
                </a:solidFill>
                <a:latin typeface="Consolas" panose="020B0609020204030204" pitchFamily="49" charset="0"/>
              </a:rPr>
              <a:t>如果使用</a:t>
            </a:r>
            <a:r>
              <a:rPr lang="en-US" altLang="zh-CN" sz="1600" dirty="0">
                <a:solidFill>
                  <a:schemeClr val="bg1">
                    <a:lumMod val="50000"/>
                  </a:schemeClr>
                </a:solidFill>
                <a:latin typeface="Consolas" panose="020B0609020204030204" pitchFamily="49" charset="0"/>
              </a:rPr>
              <a:t>bind(this)</a:t>
            </a:r>
            <a:r>
              <a:rPr lang="zh-CN" altLang="en-US" sz="1600" dirty="0">
                <a:solidFill>
                  <a:schemeClr val="bg1">
                    <a:lumMod val="50000"/>
                  </a:schemeClr>
                </a:solidFill>
                <a:latin typeface="Consolas" panose="020B0609020204030204" pitchFamily="49" charset="0"/>
              </a:rPr>
              <a:t>，则输出 </a:t>
            </a:r>
            <a:r>
              <a:rPr lang="en-US" altLang="zh-CN" sz="1600" dirty="0">
                <a:solidFill>
                  <a:schemeClr val="bg1">
                    <a:lumMod val="50000"/>
                  </a:schemeClr>
                </a:solidFill>
                <a:latin typeface="Consolas" panose="020B0609020204030204" pitchFamily="49" charset="0"/>
              </a:rPr>
              <a:t>my name is Tom</a:t>
            </a:r>
            <a:endParaRPr kumimoji="0" lang="zh-CN" altLang="zh-CN" sz="1600" b="0" i="0" u="none" strike="noStrike" cap="none" normalizeH="0" baseline="0" dirty="0">
              <a:ln>
                <a:noFill/>
              </a:ln>
              <a:solidFill>
                <a:schemeClr val="bg1">
                  <a:lumMod val="50000"/>
                </a:schemeClr>
              </a:solidFill>
              <a:effectLst/>
              <a:latin typeface="Arial" panose="020B0604020202020204" pitchFamily="34" charset="0"/>
            </a:endParaRPr>
          </a:p>
        </p:txBody>
      </p:sp>
    </p:spTree>
    <p:extLst>
      <p:ext uri="{BB962C8B-B14F-4D97-AF65-F5344CB8AC3E}">
        <p14:creationId xmlns:p14="http://schemas.microsoft.com/office/powerpoint/2010/main" val="3994388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5. </a:t>
            </a:r>
            <a:r>
              <a:rPr lang="zh-CN" altLang="en-US" dirty="0">
                <a:latin typeface="微软雅黑" panose="020B0503020204020204" pitchFamily="34" charset="-122"/>
                <a:ea typeface="微软雅黑" panose="020B0503020204020204" pitchFamily="34" charset="-122"/>
              </a:rPr>
              <a:t>作用域</a:t>
            </a:r>
            <a:endParaRPr lang="zh-CN" dirty="0">
              <a:latin typeface="微软雅黑" panose="020B0503020204020204" pitchFamily="34" charset="-122"/>
              <a:ea typeface="微软雅黑" panose="020B0503020204020204" pitchFamily="34" charset="-122"/>
            </a:endParaRPr>
          </a:p>
        </p:txBody>
      </p:sp>
      <p:sp>
        <p:nvSpPr>
          <p:cNvPr id="3" name="Rectangle 2"/>
          <p:cNvSpPr>
            <a:spLocks noGrp="1"/>
          </p:cNvSpPr>
          <p:nvPr>
            <p:ph sz="quarter" idx="1"/>
          </p:nvPr>
        </p:nvSpPr>
        <p:spPr>
          <a:xfrm>
            <a:off x="612648" y="1600200"/>
            <a:ext cx="8153400" cy="5141168"/>
          </a:xfrm>
        </p:spPr>
        <p:txBody>
          <a:bodyPr>
            <a:normAutofit/>
          </a:bodyPr>
          <a:lstStyle/>
          <a:p>
            <a:pPr marL="38862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引擎</a:t>
            </a:r>
            <a:endParaRPr lang="en-US" altLang="zh-CN" sz="2000" dirty="0">
              <a:latin typeface="微软雅黑" panose="020B0503020204020204" pitchFamily="34" charset="-122"/>
              <a:ea typeface="微软雅黑" panose="020B0503020204020204" pitchFamily="34" charset="-122"/>
            </a:endParaRPr>
          </a:p>
          <a:p>
            <a:pPr marL="38862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编译器</a:t>
            </a:r>
            <a:endParaRPr lang="en-US" altLang="zh-CN" sz="2000" dirty="0">
              <a:latin typeface="微软雅黑" panose="020B0503020204020204" pitchFamily="34" charset="-122"/>
              <a:ea typeface="微软雅黑" panose="020B0503020204020204" pitchFamily="34" charset="-122"/>
            </a:endParaRPr>
          </a:p>
          <a:p>
            <a:pPr marL="38862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作用域</a:t>
            </a:r>
            <a:endParaRPr lang="en-US" altLang="zh-CN" sz="2000"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作用域是一套非常严格的规则，用于对所有声明的标识符（变量）进行查询，确定当前执行的代码对这些标识符的访问权限。</a:t>
            </a:r>
            <a:endParaRPr lang="en-US" altLang="zh-CN" sz="1600"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查找的目的是对变量进行赋值，那么就会使用</a:t>
            </a:r>
            <a:r>
              <a:rPr lang="en-US" altLang="zh-CN" sz="1600" dirty="0">
                <a:latin typeface="微软雅黑" panose="020B0503020204020204" pitchFamily="34" charset="-122"/>
                <a:ea typeface="微软雅黑" panose="020B0503020204020204" pitchFamily="34" charset="-122"/>
              </a:rPr>
              <a:t>LHS</a:t>
            </a:r>
            <a:r>
              <a:rPr lang="zh-CN" altLang="en-US" sz="1600" dirty="0">
                <a:latin typeface="微软雅黑" panose="020B0503020204020204" pitchFamily="34" charset="-122"/>
                <a:ea typeface="微软雅黑" panose="020B0503020204020204" pitchFamily="34" charset="-122"/>
              </a:rPr>
              <a:t>查询；如果目的是获取变量的值，就会使用</a:t>
            </a:r>
            <a:r>
              <a:rPr lang="en-US" altLang="zh-CN" sz="1600" dirty="0">
                <a:latin typeface="微软雅黑" panose="020B0503020204020204" pitchFamily="34" charset="-122"/>
                <a:ea typeface="微软雅黑" panose="020B0503020204020204" pitchFamily="34" charset="-122"/>
              </a:rPr>
              <a:t>RHS</a:t>
            </a:r>
            <a:r>
              <a:rPr lang="zh-CN" altLang="en-US" sz="1600" dirty="0">
                <a:latin typeface="微软雅黑" panose="020B0503020204020204" pitchFamily="34" charset="-122"/>
                <a:ea typeface="微软雅黑" panose="020B0503020204020204" pitchFamily="34" charset="-122"/>
              </a:rPr>
              <a:t>查询。赋值操作符会导致</a:t>
            </a:r>
            <a:r>
              <a:rPr lang="en-US" altLang="zh-CN" sz="1600" dirty="0">
                <a:latin typeface="微软雅黑" panose="020B0503020204020204" pitchFamily="34" charset="-122"/>
                <a:ea typeface="微软雅黑" panose="020B0503020204020204" pitchFamily="34" charset="-122"/>
              </a:rPr>
              <a:t>LHS</a:t>
            </a:r>
            <a:r>
              <a:rPr lang="zh-CN" altLang="en-US" sz="1600" dirty="0">
                <a:latin typeface="微软雅黑" panose="020B0503020204020204" pitchFamily="34" charset="-122"/>
                <a:ea typeface="微软雅黑" panose="020B0503020204020204" pitchFamily="34" charset="-122"/>
              </a:rPr>
              <a:t>查询。＝操作符或调用函数时传入参数的操作都会导致关联作用域的赋值操作。</a:t>
            </a:r>
            <a:endParaRPr lang="en-US" altLang="zh-CN" sz="1600"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不成功的</a:t>
            </a:r>
            <a:r>
              <a:rPr lang="en-US" altLang="zh-CN" sz="1600" dirty="0">
                <a:latin typeface="微软雅黑" panose="020B0503020204020204" pitchFamily="34" charset="-122"/>
                <a:ea typeface="微软雅黑" panose="020B0503020204020204" pitchFamily="34" charset="-122"/>
              </a:rPr>
              <a:t>RHS</a:t>
            </a:r>
            <a:r>
              <a:rPr lang="zh-CN" altLang="en-US" sz="1600" dirty="0">
                <a:latin typeface="微软雅黑" panose="020B0503020204020204" pitchFamily="34" charset="-122"/>
                <a:ea typeface="微软雅黑" panose="020B0503020204020204" pitchFamily="34" charset="-122"/>
              </a:rPr>
              <a:t>引用会导致抛出</a:t>
            </a:r>
            <a:r>
              <a:rPr lang="en-US" altLang="zh-CN" sz="1600" dirty="0" err="1">
                <a:latin typeface="微软雅黑" panose="020B0503020204020204" pitchFamily="34" charset="-122"/>
                <a:ea typeface="微软雅黑" panose="020B0503020204020204" pitchFamily="34" charset="-122"/>
              </a:rPr>
              <a:t>ReferenceError</a:t>
            </a:r>
            <a:r>
              <a:rPr lang="zh-CN" altLang="en-US" sz="1600" dirty="0">
                <a:latin typeface="微软雅黑" panose="020B0503020204020204" pitchFamily="34" charset="-122"/>
                <a:ea typeface="微软雅黑" panose="020B0503020204020204" pitchFamily="34" charset="-122"/>
              </a:rPr>
              <a:t>异常。不成功的</a:t>
            </a:r>
            <a:r>
              <a:rPr lang="en-US" altLang="zh-CN" sz="1600" dirty="0">
                <a:latin typeface="微软雅黑" panose="020B0503020204020204" pitchFamily="34" charset="-122"/>
                <a:ea typeface="微软雅黑" panose="020B0503020204020204" pitchFamily="34" charset="-122"/>
              </a:rPr>
              <a:t>LHS</a:t>
            </a:r>
            <a:r>
              <a:rPr lang="zh-CN" altLang="en-US" sz="1600" dirty="0">
                <a:latin typeface="微软雅黑" panose="020B0503020204020204" pitchFamily="34" charset="-122"/>
                <a:ea typeface="微软雅黑" panose="020B0503020204020204" pitchFamily="34" charset="-122"/>
              </a:rPr>
              <a:t>引用会导致自动隐式地创建一个全局变量（非严格模式下），该变量使用</a:t>
            </a:r>
            <a:r>
              <a:rPr lang="en-US" altLang="zh-CN" sz="1600" dirty="0">
                <a:latin typeface="微软雅黑" panose="020B0503020204020204" pitchFamily="34" charset="-122"/>
                <a:ea typeface="微软雅黑" panose="020B0503020204020204" pitchFamily="34" charset="-122"/>
              </a:rPr>
              <a:t>LHS</a:t>
            </a:r>
            <a:r>
              <a:rPr lang="zh-CN" altLang="en-US" sz="1600" dirty="0">
                <a:latin typeface="微软雅黑" panose="020B0503020204020204" pitchFamily="34" charset="-122"/>
                <a:ea typeface="微软雅黑" panose="020B0503020204020204" pitchFamily="34" charset="-122"/>
              </a:rPr>
              <a:t>引用的目标作为标识符，或者抛出</a:t>
            </a:r>
            <a:r>
              <a:rPr lang="en-US" altLang="zh-CN" sz="1600" dirty="0" err="1">
                <a:latin typeface="微软雅黑" panose="020B0503020204020204" pitchFamily="34" charset="-122"/>
                <a:ea typeface="微软雅黑" panose="020B0503020204020204" pitchFamily="34" charset="-122"/>
              </a:rPr>
              <a:t>ReferenceError</a:t>
            </a:r>
            <a:r>
              <a:rPr lang="zh-CN" altLang="en-US" sz="1600" dirty="0">
                <a:latin typeface="微软雅黑" panose="020B0503020204020204" pitchFamily="34" charset="-122"/>
                <a:ea typeface="微软雅黑" panose="020B0503020204020204" pitchFamily="34" charset="-122"/>
              </a:rPr>
              <a:t>异常（严格模式下）。 </a:t>
            </a:r>
            <a:endParaRPr lang="en-US" altLang="zh-CN" sz="1600"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当一个块或函数嵌套在另一个块或函数中时，就发生了作用域的嵌套。因此，在当前作用域中无法找到某个变量时，引擎就会在外层嵌套的作用域中继续查找，直到找到该变量，或抵达最外层的作用域（也就是全局作用域）为止。 </a:t>
            </a:r>
            <a:br>
              <a:rPr lang="zh-CN" altLang="en-US" sz="1600" dirty="0"/>
            </a:b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54447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5.1 </a:t>
            </a:r>
            <a:r>
              <a:rPr lang="zh-CN" altLang="en-US" dirty="0">
                <a:latin typeface="微软雅黑" panose="020B0503020204020204" pitchFamily="34" charset="-122"/>
                <a:ea typeface="微软雅黑" panose="020B0503020204020204" pitchFamily="34" charset="-122"/>
              </a:rPr>
              <a:t>作用域是什么？</a:t>
            </a:r>
            <a:endParaRPr lang="zh-CN" dirty="0">
              <a:latin typeface="微软雅黑" panose="020B0503020204020204" pitchFamily="34" charset="-122"/>
              <a:ea typeface="微软雅黑" panose="020B0503020204020204" pitchFamily="34" charset="-122"/>
            </a:endParaRPr>
          </a:p>
        </p:txBody>
      </p:sp>
      <p:sp>
        <p:nvSpPr>
          <p:cNvPr id="3" name="Rectangle 2"/>
          <p:cNvSpPr>
            <a:spLocks noGrp="1"/>
          </p:cNvSpPr>
          <p:nvPr>
            <p:ph sz="quarter" idx="1"/>
          </p:nvPr>
        </p:nvSpPr>
        <p:spPr>
          <a:xfrm>
            <a:off x="612648" y="1600200"/>
            <a:ext cx="8153400" cy="5141168"/>
          </a:xfrm>
        </p:spPr>
        <p:txBody>
          <a:bodyPr>
            <a:normAutofit/>
          </a:bodyPr>
          <a:lstStyle/>
          <a:p>
            <a:pPr marL="45720" indent="0">
              <a:buNone/>
            </a:pPr>
            <a:r>
              <a:rPr lang="en-US" altLang="zh-CN" sz="1600" dirty="0">
                <a:solidFill>
                  <a:srgbClr val="C00000"/>
                </a:solidFill>
                <a:latin typeface="微软雅黑" panose="020B0503020204020204" pitchFamily="34" charset="-122"/>
                <a:ea typeface="微软雅黑" panose="020B0503020204020204" pitchFamily="34" charset="-122"/>
              </a:rPr>
              <a:t>function foo(a){</a:t>
            </a:r>
          </a:p>
          <a:p>
            <a:pPr marL="45720" indent="0">
              <a:buNone/>
            </a:pPr>
            <a:r>
              <a:rPr lang="en-US" altLang="zh-CN" sz="1600" dirty="0">
                <a:solidFill>
                  <a:srgbClr val="C00000"/>
                </a:solidFill>
                <a:latin typeface="微软雅黑" panose="020B0503020204020204" pitchFamily="34" charset="-122"/>
                <a:ea typeface="微软雅黑" panose="020B0503020204020204" pitchFamily="34" charset="-122"/>
              </a:rPr>
              <a:t>     var b=a;</a:t>
            </a:r>
          </a:p>
          <a:p>
            <a:pPr marL="45720" indent="0">
              <a:buNone/>
            </a:pPr>
            <a:r>
              <a:rPr lang="en-US" altLang="zh-CN" sz="1600" dirty="0">
                <a:solidFill>
                  <a:srgbClr val="C00000"/>
                </a:solidFill>
                <a:latin typeface="微软雅黑" panose="020B0503020204020204" pitchFamily="34" charset="-122"/>
                <a:ea typeface="微软雅黑" panose="020B0503020204020204" pitchFamily="34" charset="-122"/>
              </a:rPr>
              <a:t>     return a+b;</a:t>
            </a:r>
          </a:p>
          <a:p>
            <a:pPr marL="45720" indent="0">
              <a:buNone/>
            </a:pPr>
            <a:r>
              <a:rPr lang="en-US" altLang="zh-CN" sz="1600" dirty="0">
                <a:solidFill>
                  <a:srgbClr val="C00000"/>
                </a:solidFill>
                <a:latin typeface="微软雅黑" panose="020B0503020204020204" pitchFamily="34" charset="-122"/>
                <a:ea typeface="微软雅黑" panose="020B0503020204020204" pitchFamily="34" charset="-122"/>
              </a:rPr>
              <a:t>}</a:t>
            </a:r>
          </a:p>
          <a:p>
            <a:pPr marL="45720" indent="0">
              <a:buNone/>
            </a:pPr>
            <a:r>
              <a:rPr lang="en-US" altLang="zh-CN" sz="1600" dirty="0">
                <a:solidFill>
                  <a:srgbClr val="C00000"/>
                </a:solidFill>
                <a:latin typeface="微软雅黑" panose="020B0503020204020204" pitchFamily="34" charset="-122"/>
                <a:ea typeface="微软雅黑" panose="020B0503020204020204" pitchFamily="34" charset="-122"/>
              </a:rPr>
              <a:t>var c=foo(2);</a:t>
            </a:r>
          </a:p>
          <a:p>
            <a:pPr marL="45720" indent="0">
              <a:buNone/>
            </a:pPr>
            <a:endParaRPr lang="en-US" altLang="zh-CN" sz="1600" dirty="0">
              <a:latin typeface="微软雅黑" panose="020B0503020204020204" pitchFamily="34" charset="-122"/>
              <a:ea typeface="微软雅黑" panose="020B0503020204020204" pitchFamily="34" charset="-122"/>
            </a:endParaRPr>
          </a:p>
          <a:p>
            <a:pPr marL="45720" indent="0">
              <a:buNone/>
            </a:pP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、找出所有的</a:t>
            </a:r>
            <a:r>
              <a:rPr lang="en-US" altLang="zh-CN" sz="1600" dirty="0">
                <a:latin typeface="微软雅黑" panose="020B0503020204020204" pitchFamily="34" charset="-122"/>
                <a:ea typeface="微软雅黑" panose="020B0503020204020204" pitchFamily="34" charset="-122"/>
              </a:rPr>
              <a:t>LHS</a:t>
            </a:r>
            <a:r>
              <a:rPr lang="zh-CN" altLang="en-US" sz="1600" dirty="0">
                <a:latin typeface="微软雅黑" panose="020B0503020204020204" pitchFamily="34" charset="-122"/>
                <a:ea typeface="微软雅黑" panose="020B0503020204020204" pitchFamily="34" charset="-122"/>
              </a:rPr>
              <a:t>查询（</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处）</a:t>
            </a:r>
            <a:endParaRPr lang="en-US" altLang="zh-CN" sz="1600" dirty="0">
              <a:latin typeface="微软雅黑" panose="020B0503020204020204" pitchFamily="34" charset="-122"/>
              <a:ea typeface="微软雅黑" panose="020B0503020204020204" pitchFamily="34" charset="-122"/>
            </a:endParaRPr>
          </a:p>
          <a:p>
            <a:pPr marL="45720" indent="0">
              <a:buNone/>
            </a:pP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、找出所有的</a:t>
            </a:r>
            <a:r>
              <a:rPr lang="en-US" altLang="zh-CN" sz="1600" dirty="0">
                <a:latin typeface="微软雅黑" panose="020B0503020204020204" pitchFamily="34" charset="-122"/>
                <a:ea typeface="微软雅黑" panose="020B0503020204020204" pitchFamily="34" charset="-122"/>
              </a:rPr>
              <a:t>RHS</a:t>
            </a:r>
            <a:r>
              <a:rPr lang="zh-CN" altLang="en-US" sz="1600" dirty="0">
                <a:latin typeface="微软雅黑" panose="020B0503020204020204" pitchFamily="34" charset="-122"/>
                <a:ea typeface="微软雅黑" panose="020B0503020204020204" pitchFamily="34" charset="-122"/>
              </a:rPr>
              <a:t>查询（</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处）</a:t>
            </a:r>
            <a:endParaRPr lang="en-US" altLang="zh-CN" sz="1600" dirty="0">
              <a:latin typeface="微软雅黑" panose="020B0503020204020204" pitchFamily="34" charset="-122"/>
              <a:ea typeface="微软雅黑" panose="020B0503020204020204" pitchFamily="34" charset="-122"/>
            </a:endParaRPr>
          </a:p>
          <a:p>
            <a:pPr marL="45720" indent="0">
              <a:buNone/>
            </a:pPr>
            <a:br>
              <a:rPr lang="zh-CN" altLang="en-US" sz="1600" dirty="0"/>
            </a:b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332170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5.2 </a:t>
            </a:r>
            <a:r>
              <a:rPr lang="zh-CN" altLang="en-US" dirty="0">
                <a:latin typeface="微软雅黑" panose="020B0503020204020204" pitchFamily="34" charset="-122"/>
                <a:ea typeface="微软雅黑" panose="020B0503020204020204" pitchFamily="34" charset="-122"/>
              </a:rPr>
              <a:t>词法分析</a:t>
            </a:r>
            <a:endParaRPr lang="zh-CN"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sz="quarter" idx="1"/>
          </p:nvPr>
        </p:nvSpPr>
        <p:spPr>
          <a:xfrm>
            <a:off x="612648" y="1600200"/>
            <a:ext cx="8153400" cy="4205064"/>
          </a:xfrm>
        </p:spPr>
        <p:txBody>
          <a:bodyPr>
            <a:normAutofit/>
          </a:bodyPr>
          <a:lstStyle/>
          <a:p>
            <a:pPr>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词法分析</a:t>
            </a:r>
            <a:endParaRPr lang="en-US" altLang="zh-CN" sz="2400"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l"/>
            </a:pPr>
            <a:r>
              <a:rPr lang="zh-CN" altLang="en-US" sz="2100" dirty="0">
                <a:latin typeface="微软雅黑" panose="020B0503020204020204" pitchFamily="34" charset="-122"/>
                <a:ea typeface="微软雅黑" panose="020B0503020204020204" pitchFamily="34" charset="-122"/>
              </a:rPr>
              <a:t>代码在执行之前编译器会将字符组成的字符串分解成有意义的代码块，这些代码块被称为词法单元。</a:t>
            </a:r>
            <a:endParaRPr lang="en-US" altLang="zh-CN" sz="2100"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l"/>
            </a:pPr>
            <a:r>
              <a:rPr lang="zh-CN" altLang="en-US" sz="2100" dirty="0">
                <a:latin typeface="微软雅黑" panose="020B0503020204020204" pitchFamily="34" charset="-122"/>
                <a:ea typeface="微软雅黑" panose="020B0503020204020204" pitchFamily="34" charset="-122"/>
              </a:rPr>
              <a:t>例如，考虑程序</a:t>
            </a:r>
            <a:r>
              <a:rPr lang="en-US" altLang="zh-CN" sz="2100" dirty="0">
                <a:latin typeface="微软雅黑" panose="020B0503020204020204" pitchFamily="34" charset="-122"/>
                <a:ea typeface="微软雅黑" panose="020B0503020204020204" pitchFamily="34" charset="-122"/>
              </a:rPr>
              <a:t>var a = 2;</a:t>
            </a:r>
            <a:r>
              <a:rPr lang="zh-CN" altLang="en-US" sz="2100" dirty="0">
                <a:latin typeface="微软雅黑" panose="020B0503020204020204" pitchFamily="34" charset="-122"/>
                <a:ea typeface="微软雅黑" panose="020B0503020204020204" pitchFamily="34" charset="-122"/>
              </a:rPr>
              <a:t>。这段程序通常会被分解成为下面这些词法单元：</a:t>
            </a:r>
            <a:r>
              <a:rPr lang="en-US" altLang="zh-CN" sz="2100" dirty="0">
                <a:latin typeface="微软雅黑" panose="020B0503020204020204" pitchFamily="34" charset="-122"/>
                <a:ea typeface="微软雅黑" panose="020B0503020204020204" pitchFamily="34" charset="-122"/>
              </a:rPr>
              <a:t>var</a:t>
            </a:r>
            <a:r>
              <a:rPr lang="zh-CN" altLang="en-US" sz="2100" dirty="0">
                <a:latin typeface="微软雅黑" panose="020B0503020204020204" pitchFamily="34" charset="-122"/>
                <a:ea typeface="微软雅黑" panose="020B0503020204020204" pitchFamily="34" charset="-122"/>
              </a:rPr>
              <a:t>、</a:t>
            </a:r>
            <a:r>
              <a:rPr lang="en-US" altLang="zh-CN" sz="2100" dirty="0">
                <a:latin typeface="微软雅黑" panose="020B0503020204020204" pitchFamily="34" charset="-122"/>
                <a:ea typeface="微软雅黑" panose="020B0503020204020204" pitchFamily="34" charset="-122"/>
              </a:rPr>
              <a:t>a</a:t>
            </a:r>
            <a:r>
              <a:rPr lang="zh-CN" altLang="en-US" sz="2100" dirty="0">
                <a:latin typeface="微软雅黑" panose="020B0503020204020204" pitchFamily="34" charset="-122"/>
                <a:ea typeface="微软雅黑" panose="020B0503020204020204" pitchFamily="34" charset="-122"/>
              </a:rPr>
              <a:t>、</a:t>
            </a:r>
            <a:r>
              <a:rPr lang="en-US" altLang="zh-CN" sz="2100" dirty="0">
                <a:latin typeface="微软雅黑" panose="020B0503020204020204" pitchFamily="34" charset="-122"/>
                <a:ea typeface="微软雅黑" panose="020B0503020204020204" pitchFamily="34" charset="-122"/>
              </a:rPr>
              <a:t>=</a:t>
            </a:r>
            <a:r>
              <a:rPr lang="zh-CN" altLang="en-US" sz="2100" dirty="0">
                <a:latin typeface="微软雅黑" panose="020B0503020204020204" pitchFamily="34" charset="-122"/>
                <a:ea typeface="微软雅黑" panose="020B0503020204020204" pitchFamily="34" charset="-122"/>
              </a:rPr>
              <a:t>、</a:t>
            </a:r>
            <a:r>
              <a:rPr lang="en-US" altLang="zh-CN" sz="2100" dirty="0">
                <a:latin typeface="微软雅黑" panose="020B0503020204020204" pitchFamily="34" charset="-122"/>
                <a:ea typeface="微软雅黑" panose="020B0503020204020204" pitchFamily="34" charset="-122"/>
              </a:rPr>
              <a:t>2 </a:t>
            </a:r>
            <a:r>
              <a:rPr lang="zh-CN" altLang="en-US" sz="2100" dirty="0">
                <a:latin typeface="微软雅黑" panose="020B0503020204020204" pitchFamily="34" charset="-122"/>
                <a:ea typeface="微软雅黑" panose="020B0503020204020204" pitchFamily="34" charset="-122"/>
              </a:rPr>
              <a:t>、</a:t>
            </a:r>
            <a:r>
              <a:rPr lang="en-US" altLang="zh-CN" sz="2100" dirty="0">
                <a:latin typeface="微软雅黑" panose="020B0503020204020204" pitchFamily="34" charset="-122"/>
                <a:ea typeface="微软雅黑" panose="020B0503020204020204" pitchFamily="34" charset="-122"/>
              </a:rPr>
              <a:t>;</a:t>
            </a:r>
            <a:r>
              <a:rPr lang="zh-CN" altLang="en-US" sz="2100" dirty="0">
                <a:latin typeface="微软雅黑" panose="020B0503020204020204" pitchFamily="34" charset="-122"/>
                <a:ea typeface="微软雅黑" panose="020B0503020204020204" pitchFamily="34" charset="-122"/>
              </a:rPr>
              <a:t>。 </a:t>
            </a:r>
            <a:endParaRPr lang="en-US" altLang="zh-CN" sz="2100" dirty="0">
              <a:latin typeface="微软雅黑" panose="020B0503020204020204" pitchFamily="34" charset="-122"/>
              <a:ea typeface="微软雅黑" panose="020B0503020204020204" pitchFamily="34" charset="-122"/>
            </a:endParaRPr>
          </a:p>
          <a:p>
            <a:pPr>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词法化</a:t>
            </a:r>
            <a:endParaRPr lang="en-US" altLang="zh-CN" sz="2400"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词法化的过程会对源代码中的字符进行检查，如果是有状态的解析过程，还会赋予单词语义。</a:t>
            </a:r>
            <a:endParaRPr lang="en-US" altLang="zh-CN" sz="2000"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词法作用域就是定义在词法阶段的作用域。换句话说，词法作用域是由你在写代码时将变量和块作用域写在哪里来决定的 </a:t>
            </a:r>
            <a:endParaRPr lang="zh-CN" altLang="en-US" dirty="0"/>
          </a:p>
        </p:txBody>
      </p:sp>
    </p:spTree>
    <p:extLst>
      <p:ext uri="{BB962C8B-B14F-4D97-AF65-F5344CB8AC3E}">
        <p14:creationId xmlns:p14="http://schemas.microsoft.com/office/powerpoint/2010/main" val="3248113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5.3 </a:t>
            </a:r>
            <a:r>
              <a:rPr lang="zh-CN" altLang="en-US" dirty="0">
                <a:latin typeface="微软雅黑" panose="020B0503020204020204" pitchFamily="34" charset="-122"/>
                <a:ea typeface="微软雅黑" panose="020B0503020204020204" pitchFamily="34" charset="-122"/>
              </a:rPr>
              <a:t>词法作用域</a:t>
            </a:r>
            <a:endParaRPr lang="zh-CN" dirty="0">
              <a:latin typeface="微软雅黑" panose="020B0503020204020204" pitchFamily="34" charset="-122"/>
              <a:ea typeface="微软雅黑" panose="020B0503020204020204" pitchFamily="34" charset="-122"/>
            </a:endParaRPr>
          </a:p>
        </p:txBody>
      </p:sp>
      <p:sp>
        <p:nvSpPr>
          <p:cNvPr id="3" name="矩形 2"/>
          <p:cNvSpPr/>
          <p:nvPr/>
        </p:nvSpPr>
        <p:spPr>
          <a:xfrm>
            <a:off x="614216" y="1600200"/>
            <a:ext cx="4173808" cy="2520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bg1"/>
                </a:solidFill>
                <a:latin typeface="微软雅黑" panose="020B0503020204020204" pitchFamily="34" charset="-122"/>
                <a:ea typeface="微软雅黑" panose="020B0503020204020204" pitchFamily="34" charset="-122"/>
              </a:rPr>
              <a:t>function foo(a) {</a:t>
            </a:r>
            <a:br>
              <a:rPr lang="en-US" altLang="zh-CN" dirty="0">
                <a:solidFill>
                  <a:schemeClr val="bg1"/>
                </a:solidFill>
                <a:latin typeface="微软雅黑" panose="020B0503020204020204" pitchFamily="34" charset="-122"/>
                <a:ea typeface="微软雅黑" panose="020B0503020204020204" pitchFamily="34" charset="-122"/>
              </a:rPr>
            </a:br>
            <a:r>
              <a:rPr lang="en-US" altLang="zh-CN" dirty="0">
                <a:solidFill>
                  <a:schemeClr val="bg1"/>
                </a:solidFill>
                <a:latin typeface="微软雅黑" panose="020B0503020204020204" pitchFamily="34" charset="-122"/>
                <a:ea typeface="微软雅黑" panose="020B0503020204020204" pitchFamily="34" charset="-122"/>
              </a:rPr>
              <a:t>     var b = a * 2;</a:t>
            </a:r>
            <a:br>
              <a:rPr lang="en-US" altLang="zh-CN" dirty="0">
                <a:solidFill>
                  <a:schemeClr val="bg1"/>
                </a:solidFill>
                <a:latin typeface="微软雅黑" panose="020B0503020204020204" pitchFamily="34" charset="-122"/>
                <a:ea typeface="微软雅黑" panose="020B0503020204020204" pitchFamily="34" charset="-122"/>
              </a:rPr>
            </a:br>
            <a:r>
              <a:rPr lang="en-US" altLang="zh-CN" dirty="0">
                <a:solidFill>
                  <a:schemeClr val="bg1"/>
                </a:solidFill>
                <a:latin typeface="微软雅黑" panose="020B0503020204020204" pitchFamily="34" charset="-122"/>
                <a:ea typeface="微软雅黑" panose="020B0503020204020204" pitchFamily="34" charset="-122"/>
              </a:rPr>
              <a:t>     function bar(c) {</a:t>
            </a:r>
            <a:br>
              <a:rPr lang="en-US" altLang="zh-CN" dirty="0">
                <a:solidFill>
                  <a:schemeClr val="bg1"/>
                </a:solidFill>
                <a:latin typeface="微软雅黑" panose="020B0503020204020204" pitchFamily="34" charset="-122"/>
                <a:ea typeface="微软雅黑" panose="020B0503020204020204" pitchFamily="34" charset="-122"/>
              </a:rPr>
            </a:br>
            <a:r>
              <a:rPr lang="en-US" altLang="zh-CN" dirty="0">
                <a:solidFill>
                  <a:schemeClr val="bg1"/>
                </a:solidFill>
                <a:latin typeface="微软雅黑" panose="020B0503020204020204" pitchFamily="34" charset="-122"/>
                <a:ea typeface="微软雅黑" panose="020B0503020204020204" pitchFamily="34" charset="-122"/>
              </a:rPr>
              <a:t>          console.log( a, b, c );</a:t>
            </a:r>
            <a:br>
              <a:rPr lang="en-US" altLang="zh-CN" dirty="0">
                <a:solidFill>
                  <a:schemeClr val="bg1"/>
                </a:solidFill>
                <a:latin typeface="微软雅黑" panose="020B0503020204020204" pitchFamily="34" charset="-122"/>
                <a:ea typeface="微软雅黑" panose="020B0503020204020204" pitchFamily="34" charset="-122"/>
              </a:rPr>
            </a:br>
            <a:r>
              <a:rPr lang="en-US" altLang="zh-CN" dirty="0">
                <a:solidFill>
                  <a:schemeClr val="bg1"/>
                </a:solidFill>
                <a:latin typeface="微软雅黑" panose="020B0503020204020204" pitchFamily="34" charset="-122"/>
                <a:ea typeface="微软雅黑" panose="020B0503020204020204" pitchFamily="34" charset="-122"/>
              </a:rPr>
              <a:t>     } </a:t>
            </a:r>
          </a:p>
          <a:p>
            <a:r>
              <a:rPr lang="en-US" altLang="zh-CN" dirty="0">
                <a:solidFill>
                  <a:schemeClr val="bg1"/>
                </a:solidFill>
                <a:latin typeface="微软雅黑" panose="020B0503020204020204" pitchFamily="34" charset="-122"/>
                <a:ea typeface="微软雅黑" panose="020B0503020204020204" pitchFamily="34" charset="-122"/>
              </a:rPr>
              <a:t>     bar( b * 3 );</a:t>
            </a:r>
            <a:br>
              <a:rPr lang="en-US" altLang="zh-CN" dirty="0">
                <a:solidFill>
                  <a:schemeClr val="bg1"/>
                </a:solidFill>
                <a:latin typeface="微软雅黑" panose="020B0503020204020204" pitchFamily="34" charset="-122"/>
                <a:ea typeface="微软雅黑" panose="020B0503020204020204" pitchFamily="34" charset="-122"/>
              </a:rPr>
            </a:br>
            <a:r>
              <a:rPr lang="en-US" altLang="zh-CN" dirty="0">
                <a:solidFill>
                  <a:schemeClr val="bg1"/>
                </a:solidFill>
                <a:latin typeface="微软雅黑" panose="020B0503020204020204" pitchFamily="34" charset="-122"/>
                <a:ea typeface="微软雅黑" panose="020B0503020204020204" pitchFamily="34" charset="-122"/>
              </a:rPr>
              <a:t>} </a:t>
            </a:r>
          </a:p>
          <a:p>
            <a:r>
              <a:rPr lang="en-US" altLang="zh-CN" dirty="0">
                <a:solidFill>
                  <a:schemeClr val="bg1"/>
                </a:solidFill>
                <a:latin typeface="微软雅黑" panose="020B0503020204020204" pitchFamily="34" charset="-122"/>
                <a:ea typeface="微软雅黑" panose="020B0503020204020204" pitchFamily="34" charset="-122"/>
              </a:rPr>
              <a:t>foo( 2 ); // 2, 4, 12</a:t>
            </a:r>
            <a:endParaRPr lang="zh-CN" altLang="en-US" dirty="0">
              <a:solidFill>
                <a:schemeClr val="bg1"/>
              </a:solidFill>
            </a:endParaRPr>
          </a:p>
        </p:txBody>
      </p:sp>
      <p:sp>
        <p:nvSpPr>
          <p:cNvPr id="5" name="矩形 4"/>
          <p:cNvSpPr/>
          <p:nvPr/>
        </p:nvSpPr>
        <p:spPr>
          <a:xfrm>
            <a:off x="971600" y="2060848"/>
            <a:ext cx="2808312" cy="1368152"/>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331640" y="2564904"/>
            <a:ext cx="2376264" cy="514814"/>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248515" y="1412776"/>
            <a:ext cx="566181" cy="923330"/>
          </a:xfrm>
          <a:prstGeom prst="rect">
            <a:avLst/>
          </a:prstGeom>
          <a:noFill/>
        </p:spPr>
        <p:txBody>
          <a:bodyPr wrap="none" lIns="91440" tIns="45720" rIns="91440" bIns="45720">
            <a:spAutoFit/>
          </a:bodyPr>
          <a:lstStyle/>
          <a:p>
            <a:pPr algn="ctr"/>
            <a:r>
              <a:rPr lang="en-US" altLang="zh-CN"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1</a:t>
            </a:r>
            <a:endParaRPr lang="zh-CN" alt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9" name="矩形 8"/>
          <p:cNvSpPr/>
          <p:nvPr/>
        </p:nvSpPr>
        <p:spPr>
          <a:xfrm>
            <a:off x="3277978" y="1972739"/>
            <a:ext cx="429926" cy="646331"/>
          </a:xfrm>
          <a:prstGeom prst="rect">
            <a:avLst/>
          </a:prstGeom>
          <a:noFill/>
        </p:spPr>
        <p:txBody>
          <a:bodyPr wrap="none" lIns="91440" tIns="45720" rIns="91440" bIns="45720">
            <a:spAutoFit/>
          </a:bodyPr>
          <a:lstStyle/>
          <a:p>
            <a:pPr algn="ctr"/>
            <a:r>
              <a:rPr lang="en-US" altLang="zh-CN"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2</a:t>
            </a:r>
            <a:endParaRPr lang="zh-CN" altLang="en-US"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0" name="矩形 9"/>
          <p:cNvSpPr/>
          <p:nvPr/>
        </p:nvSpPr>
        <p:spPr>
          <a:xfrm>
            <a:off x="2938520" y="2744924"/>
            <a:ext cx="374364" cy="584775"/>
          </a:xfrm>
          <a:prstGeom prst="rect">
            <a:avLst/>
          </a:prstGeom>
          <a:noFill/>
        </p:spPr>
        <p:txBody>
          <a:bodyPr wrap="square" lIns="91440" tIns="45720" rIns="91440" bIns="45720">
            <a:spAutoFit/>
          </a:bodyPr>
          <a:lstStyle/>
          <a:p>
            <a:pPr algn="ctr"/>
            <a:r>
              <a:rPr lang="en-US" altLang="zh-CN" sz="32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3</a:t>
            </a:r>
            <a:endParaRPr lang="zh-CN" altLang="en-US" sz="32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1" name="内容占位符 10"/>
          <p:cNvSpPr>
            <a:spLocks noGrp="1"/>
          </p:cNvSpPr>
          <p:nvPr>
            <p:ph sz="quarter" idx="1"/>
          </p:nvPr>
        </p:nvSpPr>
        <p:spPr>
          <a:xfrm>
            <a:off x="5145408" y="1600200"/>
            <a:ext cx="3620640" cy="2520280"/>
          </a:xfrm>
        </p:spPr>
        <p:txBody>
          <a:bodyPr>
            <a:normAutofit/>
          </a:bodyPr>
          <a:lstStyle/>
          <a:p>
            <a:pP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容器</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包含整个全局作用域，有一个标识符：</a:t>
            </a:r>
            <a:r>
              <a:rPr lang="en-US" altLang="zh-CN" sz="2000" dirty="0">
                <a:latin typeface="微软雅黑" panose="020B0503020204020204" pitchFamily="34" charset="-122"/>
                <a:ea typeface="微软雅黑" panose="020B0503020204020204" pitchFamily="34" charset="-122"/>
              </a:rPr>
              <a:t>foo</a:t>
            </a:r>
          </a:p>
          <a:p>
            <a:pP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容器</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包含</a:t>
            </a:r>
            <a:r>
              <a:rPr lang="en-US" altLang="zh-CN" sz="2000" dirty="0">
                <a:latin typeface="微软雅黑" panose="020B0503020204020204" pitchFamily="34" charset="-122"/>
                <a:ea typeface="微软雅黑" panose="020B0503020204020204" pitchFamily="34" charset="-122"/>
              </a:rPr>
              <a:t>foo</a:t>
            </a:r>
            <a:r>
              <a:rPr lang="zh-CN" altLang="en-US" sz="2000" dirty="0">
                <a:latin typeface="微软雅黑" panose="020B0503020204020204" pitchFamily="34" charset="-122"/>
                <a:ea typeface="微软雅黑" panose="020B0503020204020204" pitchFamily="34" charset="-122"/>
              </a:rPr>
              <a:t>创建的作用域，有三个标识符：</a:t>
            </a:r>
            <a:r>
              <a:rPr lang="en-US" altLang="zh-CN" sz="2000" dirty="0">
                <a:latin typeface="微软雅黑" panose="020B0503020204020204" pitchFamily="34" charset="-122"/>
                <a:ea typeface="微软雅黑" panose="020B0503020204020204" pitchFamily="34" charset="-122"/>
              </a:rPr>
              <a:t>a, bar, b</a:t>
            </a:r>
          </a:p>
          <a:p>
            <a:pP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容器</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包含</a:t>
            </a:r>
            <a:r>
              <a:rPr lang="en-US" altLang="zh-CN" sz="2000" dirty="0">
                <a:latin typeface="微软雅黑" panose="020B0503020204020204" pitchFamily="34" charset="-122"/>
                <a:ea typeface="微软雅黑" panose="020B0503020204020204" pitchFamily="34" charset="-122"/>
              </a:rPr>
              <a:t>bar</a:t>
            </a:r>
            <a:r>
              <a:rPr lang="zh-CN" altLang="en-US" sz="2000" dirty="0">
                <a:latin typeface="微软雅黑" panose="020B0503020204020204" pitchFamily="34" charset="-122"/>
                <a:ea typeface="微软雅黑" panose="020B0503020204020204" pitchFamily="34" charset="-122"/>
              </a:rPr>
              <a:t>创建的作用域，有一个标识符：</a:t>
            </a:r>
            <a:r>
              <a:rPr lang="en-US" altLang="zh-CN" sz="2000" dirty="0">
                <a:latin typeface="微软雅黑" panose="020B0503020204020204" pitchFamily="34" charset="-122"/>
                <a:ea typeface="微软雅黑" panose="020B0503020204020204" pitchFamily="34" charset="-122"/>
              </a:rPr>
              <a:t>c</a:t>
            </a:r>
            <a:endParaRPr lang="zh-CN" altLang="en-US" sz="2000" dirty="0">
              <a:latin typeface="微软雅黑" panose="020B0503020204020204" pitchFamily="34" charset="-122"/>
              <a:ea typeface="微软雅黑" panose="020B0503020204020204" pitchFamily="34" charset="-122"/>
            </a:endParaRPr>
          </a:p>
        </p:txBody>
      </p:sp>
      <p:sp>
        <p:nvSpPr>
          <p:cNvPr id="12" name="内容占位符 10"/>
          <p:cNvSpPr txBox="1">
            <a:spLocks/>
          </p:cNvSpPr>
          <p:nvPr/>
        </p:nvSpPr>
        <p:spPr>
          <a:xfrm>
            <a:off x="612648" y="4581128"/>
            <a:ext cx="7919792" cy="1800200"/>
          </a:xfrm>
          <a:prstGeom prst="rect">
            <a:avLst/>
          </a:prstGeom>
        </p:spPr>
        <p:txBody>
          <a:bodyPr vert="horz">
            <a:normAutofit fontScale="70000" lnSpcReduction="20000"/>
          </a:bodyPr>
          <a:lstStyle>
            <a:lvl1pPr marL="320040" indent="-320040" algn="l" rtl="0" eaLnBrk="1" latinLnBrk="0" hangingPunct="1">
              <a:spcBef>
                <a:spcPts val="700"/>
              </a:spcBef>
              <a:buClr>
                <a:schemeClr val="accent2"/>
              </a:buClr>
              <a:buSzPct val="60000"/>
              <a:buFont typeface="Wingdings"/>
              <a:buChar char=""/>
              <a:defRPr lang="zh-CN"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lang="zh-CN"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lang="zh-CN"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lang="zh-CN"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lang="zh-CN"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lang="zh-CN"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lang="zh-CN"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lang="zh-CN"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lang="zh-CN" sz="1800" kern="1200" baseline="0">
                <a:solidFill>
                  <a:schemeClr val="tx1"/>
                </a:solidFill>
                <a:latin typeface="+mn-lt"/>
                <a:ea typeface="+mn-ea"/>
                <a:cs typeface="+mn-cs"/>
              </a:defRPr>
            </a:lvl9pPr>
          </a:lstStyle>
          <a:p>
            <a:pPr marL="0" indent="0">
              <a:lnSpc>
                <a:spcPct val="120000"/>
              </a:lnSpc>
              <a:buNone/>
            </a:pPr>
            <a:r>
              <a:rPr lang="zh-CN" altLang="en-US" sz="2600" dirty="0">
                <a:latin typeface="等线" panose="02010600030101010101" pitchFamily="2" charset="-122"/>
                <a:ea typeface="等线" panose="02010600030101010101" pitchFamily="2" charset="-122"/>
              </a:rPr>
              <a:t>在上面代码中，引擎执行</a:t>
            </a:r>
            <a:r>
              <a:rPr lang="en-US" altLang="zh-CN" sz="2600" dirty="0">
                <a:latin typeface="等线" panose="02010600030101010101" pitchFamily="2" charset="-122"/>
                <a:ea typeface="等线" panose="02010600030101010101" pitchFamily="2" charset="-122"/>
              </a:rPr>
              <a:t>console.log(..)</a:t>
            </a:r>
            <a:r>
              <a:rPr lang="zh-CN" altLang="en-US" sz="2600" dirty="0">
                <a:latin typeface="等线" panose="02010600030101010101" pitchFamily="2" charset="-122"/>
                <a:ea typeface="等线" panose="02010600030101010101" pitchFamily="2" charset="-122"/>
              </a:rPr>
              <a:t>声明，并查找</a:t>
            </a:r>
            <a:r>
              <a:rPr lang="en-US" altLang="zh-CN" sz="2600" dirty="0">
                <a:latin typeface="等线" panose="02010600030101010101" pitchFamily="2" charset="-122"/>
                <a:ea typeface="等线" panose="02010600030101010101" pitchFamily="2" charset="-122"/>
              </a:rPr>
              <a:t>a</a:t>
            </a:r>
            <a:r>
              <a:rPr lang="zh-CN" altLang="en-US" sz="2600" dirty="0">
                <a:latin typeface="等线" panose="02010600030101010101" pitchFamily="2" charset="-122"/>
                <a:ea typeface="等线" panose="02010600030101010101" pitchFamily="2" charset="-122"/>
              </a:rPr>
              <a:t>、</a:t>
            </a:r>
            <a:r>
              <a:rPr lang="en-US" altLang="zh-CN" sz="2600" dirty="0">
                <a:latin typeface="等线" panose="02010600030101010101" pitchFamily="2" charset="-122"/>
                <a:ea typeface="等线" panose="02010600030101010101" pitchFamily="2" charset="-122"/>
              </a:rPr>
              <a:t>b</a:t>
            </a:r>
            <a:r>
              <a:rPr lang="zh-CN" altLang="en-US" sz="2600" dirty="0">
                <a:latin typeface="等线" panose="02010600030101010101" pitchFamily="2" charset="-122"/>
                <a:ea typeface="等线" panose="02010600030101010101" pitchFamily="2" charset="-122"/>
              </a:rPr>
              <a:t>和</a:t>
            </a:r>
            <a:r>
              <a:rPr lang="en-US" altLang="zh-CN" sz="2600" dirty="0">
                <a:latin typeface="等线" panose="02010600030101010101" pitchFamily="2" charset="-122"/>
                <a:ea typeface="等线" panose="02010600030101010101" pitchFamily="2" charset="-122"/>
              </a:rPr>
              <a:t>c</a:t>
            </a:r>
            <a:r>
              <a:rPr lang="zh-CN" altLang="en-US" sz="2600" dirty="0">
                <a:latin typeface="等线" panose="02010600030101010101" pitchFamily="2" charset="-122"/>
                <a:ea typeface="等线" panose="02010600030101010101" pitchFamily="2" charset="-122"/>
              </a:rPr>
              <a:t>三个变量的引用。它首先从最内部的作用域，也就是</a:t>
            </a:r>
            <a:r>
              <a:rPr lang="en-US" altLang="zh-CN" sz="2600" dirty="0">
                <a:latin typeface="等线" panose="02010600030101010101" pitchFamily="2" charset="-122"/>
                <a:ea typeface="等线" panose="02010600030101010101" pitchFamily="2" charset="-122"/>
              </a:rPr>
              <a:t>bar(..)</a:t>
            </a:r>
            <a:r>
              <a:rPr lang="zh-CN" altLang="en-US" sz="2600" dirty="0">
                <a:latin typeface="等线" panose="02010600030101010101" pitchFamily="2" charset="-122"/>
                <a:ea typeface="等线" panose="02010600030101010101" pitchFamily="2" charset="-122"/>
              </a:rPr>
              <a:t>函数的作用域气泡开始查找。引擎无法在这里找到</a:t>
            </a:r>
            <a:r>
              <a:rPr lang="en-US" altLang="zh-CN" sz="2600" dirty="0">
                <a:latin typeface="等线" panose="02010600030101010101" pitchFamily="2" charset="-122"/>
                <a:ea typeface="等线" panose="02010600030101010101" pitchFamily="2" charset="-122"/>
              </a:rPr>
              <a:t>a</a:t>
            </a:r>
            <a:r>
              <a:rPr lang="zh-CN" altLang="en-US" sz="2600" dirty="0">
                <a:latin typeface="等线" panose="02010600030101010101" pitchFamily="2" charset="-122"/>
                <a:ea typeface="等线" panose="02010600030101010101" pitchFamily="2" charset="-122"/>
              </a:rPr>
              <a:t>，因此会去上一级到所嵌套的</a:t>
            </a:r>
            <a:r>
              <a:rPr lang="en-US" altLang="zh-CN" sz="2600" dirty="0">
                <a:latin typeface="等线" panose="02010600030101010101" pitchFamily="2" charset="-122"/>
                <a:ea typeface="等线" panose="02010600030101010101" pitchFamily="2" charset="-122"/>
              </a:rPr>
              <a:t>foo(..)</a:t>
            </a:r>
            <a:r>
              <a:rPr lang="zh-CN" altLang="en-US" sz="2600" dirty="0">
                <a:latin typeface="等线" panose="02010600030101010101" pitchFamily="2" charset="-122"/>
                <a:ea typeface="等线" panose="02010600030101010101" pitchFamily="2" charset="-122"/>
              </a:rPr>
              <a:t>的作用域中继续查找。在这里找到了</a:t>
            </a:r>
            <a:r>
              <a:rPr lang="en-US" altLang="zh-CN" sz="2600" dirty="0">
                <a:latin typeface="等线" panose="02010600030101010101" pitchFamily="2" charset="-122"/>
                <a:ea typeface="等线" panose="02010600030101010101" pitchFamily="2" charset="-122"/>
              </a:rPr>
              <a:t>a</a:t>
            </a:r>
            <a:r>
              <a:rPr lang="zh-CN" altLang="en-US" sz="2600" dirty="0">
                <a:latin typeface="等线" panose="02010600030101010101" pitchFamily="2" charset="-122"/>
                <a:ea typeface="等线" panose="02010600030101010101" pitchFamily="2" charset="-122"/>
              </a:rPr>
              <a:t>，因此引擎使用了这个引用。对</a:t>
            </a:r>
            <a:r>
              <a:rPr lang="en-US" altLang="zh-CN" sz="2600" dirty="0">
                <a:latin typeface="等线" panose="02010600030101010101" pitchFamily="2" charset="-122"/>
                <a:ea typeface="等线" panose="02010600030101010101" pitchFamily="2" charset="-122"/>
              </a:rPr>
              <a:t>b</a:t>
            </a:r>
            <a:r>
              <a:rPr lang="zh-CN" altLang="en-US" sz="2600" dirty="0">
                <a:latin typeface="等线" panose="02010600030101010101" pitchFamily="2" charset="-122"/>
                <a:ea typeface="等线" panose="02010600030101010101" pitchFamily="2" charset="-122"/>
              </a:rPr>
              <a:t>来讲也是一样的。而对</a:t>
            </a:r>
            <a:r>
              <a:rPr lang="en-US" altLang="zh-CN" sz="2600" dirty="0">
                <a:latin typeface="等线" panose="02010600030101010101" pitchFamily="2" charset="-122"/>
                <a:ea typeface="等线" panose="02010600030101010101" pitchFamily="2" charset="-122"/>
              </a:rPr>
              <a:t>c</a:t>
            </a:r>
            <a:r>
              <a:rPr lang="zh-CN" altLang="en-US" sz="2600" dirty="0">
                <a:latin typeface="等线" panose="02010600030101010101" pitchFamily="2" charset="-122"/>
                <a:ea typeface="等线" panose="02010600030101010101" pitchFamily="2" charset="-122"/>
              </a:rPr>
              <a:t>来说，引擎在</a:t>
            </a:r>
            <a:r>
              <a:rPr lang="en-US" altLang="zh-CN" sz="2600" dirty="0">
                <a:latin typeface="等线" panose="02010600030101010101" pitchFamily="2" charset="-122"/>
                <a:ea typeface="等线" panose="02010600030101010101" pitchFamily="2" charset="-122"/>
              </a:rPr>
              <a:t>bar(..)</a:t>
            </a:r>
            <a:r>
              <a:rPr lang="zh-CN" altLang="en-US" sz="2600" dirty="0">
                <a:latin typeface="等线" panose="02010600030101010101" pitchFamily="2" charset="-122"/>
                <a:ea typeface="等线" panose="02010600030101010101" pitchFamily="2" charset="-122"/>
              </a:rPr>
              <a:t>中就找到了它。 </a:t>
            </a:r>
            <a:br>
              <a:rPr lang="zh-CN" altLang="en-US" sz="2000" dirty="0"/>
            </a:b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38552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rPr>
              <a:t>5.4 </a:t>
            </a:r>
            <a:r>
              <a:rPr lang="zh-CN" altLang="en-US" dirty="0">
                <a:latin typeface="微软雅黑" panose="020B0503020204020204" pitchFamily="34" charset="-122"/>
                <a:ea typeface="微软雅黑" panose="020B0503020204020204" pitchFamily="34" charset="-122"/>
              </a:rPr>
              <a:t>函数作用域</a:t>
            </a:r>
            <a:br>
              <a:rPr lang="en-US" altLang="zh-CN" dirty="0">
                <a:latin typeface="微软雅黑" panose="020B0503020204020204" pitchFamily="34" charset="-122"/>
                <a:ea typeface="微软雅黑" panose="020B0503020204020204" pitchFamily="34" charset="-122"/>
              </a:rPr>
            </a:br>
            <a:r>
              <a:rPr lang="en-US" altLang="zh-CN" sz="3600" dirty="0">
                <a:latin typeface="微软雅黑" panose="020B0503020204020204" pitchFamily="34" charset="-122"/>
                <a:ea typeface="微软雅黑" panose="020B0503020204020204" pitchFamily="34" charset="-122"/>
              </a:rPr>
              <a:t>5.4.1 </a:t>
            </a:r>
            <a:r>
              <a:rPr lang="zh-CN" altLang="en-US" sz="3600" dirty="0">
                <a:latin typeface="微软雅黑" panose="020B0503020204020204" pitchFamily="34" charset="-122"/>
                <a:ea typeface="微软雅黑" panose="020B0503020204020204" pitchFamily="34" charset="-122"/>
              </a:rPr>
              <a:t>函数中的作用域</a:t>
            </a:r>
            <a:endParaRPr lang="zh-CN" sz="3600"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sz="quarter" idx="1"/>
          </p:nvPr>
        </p:nvSpPr>
        <p:spPr>
          <a:xfrm>
            <a:off x="612648" y="1600200"/>
            <a:ext cx="8153400" cy="4925144"/>
          </a:xfrm>
        </p:spPr>
        <p:txBody>
          <a:bodyPr>
            <a:normAutofit fontScale="85000" lnSpcReduction="20000"/>
          </a:bodyPr>
          <a:lstStyle/>
          <a:p>
            <a:pPr marL="0" indent="0">
              <a:buNone/>
            </a:pPr>
            <a:r>
              <a:rPr lang="zh-CN" altLang="en-US" sz="2200" dirty="0">
                <a:latin typeface="微软雅黑" panose="020B0503020204020204" pitchFamily="34" charset="-122"/>
                <a:ea typeface="微软雅黑" panose="020B0503020204020204" pitchFamily="34" charset="-122"/>
              </a:rPr>
              <a:t>函数作用域的含义是指，属于这个函数的全部变量都可以在整个函数的范围内使用及复用（事实上在嵌套的作用域中也可以使用）。 </a:t>
            </a:r>
            <a:endParaRPr lang="en-US" altLang="zh-CN" sz="2200" dirty="0">
              <a:latin typeface="微软雅黑" panose="020B0503020204020204" pitchFamily="34" charset="-122"/>
              <a:ea typeface="微软雅黑" panose="020B0503020204020204" pitchFamily="34" charset="-122"/>
            </a:endParaRPr>
          </a:p>
          <a:p>
            <a:pPr marL="0" indent="0">
              <a:buNone/>
            </a:pPr>
            <a:r>
              <a:rPr lang="en-US" altLang="zh-CN" sz="1500" dirty="0">
                <a:solidFill>
                  <a:srgbClr val="C00000"/>
                </a:solidFill>
                <a:latin typeface="微软雅黑" panose="020B0503020204020204" pitchFamily="34" charset="-122"/>
                <a:ea typeface="微软雅黑" panose="020B0503020204020204" pitchFamily="34" charset="-122"/>
              </a:rPr>
              <a:t>function foo(a) {</a:t>
            </a:r>
            <a:br>
              <a:rPr lang="en-US" altLang="zh-CN" sz="1500" dirty="0">
                <a:solidFill>
                  <a:srgbClr val="C00000"/>
                </a:solidFill>
                <a:latin typeface="微软雅黑" panose="020B0503020204020204" pitchFamily="34" charset="-122"/>
                <a:ea typeface="微软雅黑" panose="020B0503020204020204" pitchFamily="34" charset="-122"/>
              </a:rPr>
            </a:br>
            <a:r>
              <a:rPr lang="en-US" altLang="zh-CN" sz="1500" dirty="0">
                <a:solidFill>
                  <a:srgbClr val="C00000"/>
                </a:solidFill>
                <a:latin typeface="微软雅黑" panose="020B0503020204020204" pitchFamily="34" charset="-122"/>
                <a:ea typeface="微软雅黑" panose="020B0503020204020204" pitchFamily="34" charset="-122"/>
              </a:rPr>
              <a:t>     var b = 2;</a:t>
            </a:r>
            <a:br>
              <a:rPr lang="en-US" altLang="zh-CN" sz="1500" dirty="0">
                <a:solidFill>
                  <a:srgbClr val="C00000"/>
                </a:solidFill>
                <a:latin typeface="微软雅黑" panose="020B0503020204020204" pitchFamily="34" charset="-122"/>
                <a:ea typeface="微软雅黑" panose="020B0503020204020204" pitchFamily="34" charset="-122"/>
              </a:rPr>
            </a:br>
            <a:r>
              <a:rPr lang="en-US" altLang="zh-CN" sz="1500" dirty="0">
                <a:solidFill>
                  <a:srgbClr val="C00000"/>
                </a:solidFill>
                <a:latin typeface="微软雅黑" panose="020B0503020204020204" pitchFamily="34" charset="-122"/>
                <a:ea typeface="微软雅黑" panose="020B0503020204020204" pitchFamily="34" charset="-122"/>
              </a:rPr>
              <a:t>     // </a:t>
            </a:r>
            <a:r>
              <a:rPr lang="zh-CN" altLang="en-US" sz="1500" dirty="0">
                <a:solidFill>
                  <a:srgbClr val="C00000"/>
                </a:solidFill>
                <a:latin typeface="微软雅黑" panose="020B0503020204020204" pitchFamily="34" charset="-122"/>
                <a:ea typeface="微软雅黑" panose="020B0503020204020204" pitchFamily="34" charset="-122"/>
              </a:rPr>
              <a:t>一些代码</a:t>
            </a:r>
            <a:br>
              <a:rPr lang="zh-CN" altLang="en-US" sz="1500" dirty="0">
                <a:solidFill>
                  <a:srgbClr val="C00000"/>
                </a:solidFill>
                <a:latin typeface="微软雅黑" panose="020B0503020204020204" pitchFamily="34" charset="-122"/>
                <a:ea typeface="微软雅黑" panose="020B0503020204020204" pitchFamily="34" charset="-122"/>
              </a:rPr>
            </a:br>
            <a:r>
              <a:rPr lang="zh-CN" altLang="en-US" sz="1500" dirty="0">
                <a:solidFill>
                  <a:srgbClr val="C00000"/>
                </a:solidFill>
                <a:latin typeface="微软雅黑" panose="020B0503020204020204" pitchFamily="34" charset="-122"/>
                <a:ea typeface="微软雅黑" panose="020B0503020204020204" pitchFamily="34" charset="-122"/>
              </a:rPr>
              <a:t>     </a:t>
            </a:r>
            <a:r>
              <a:rPr lang="en-US" altLang="zh-CN" sz="1500" dirty="0">
                <a:solidFill>
                  <a:srgbClr val="C00000"/>
                </a:solidFill>
                <a:latin typeface="微软雅黑" panose="020B0503020204020204" pitchFamily="34" charset="-122"/>
                <a:ea typeface="微软雅黑" panose="020B0503020204020204" pitchFamily="34" charset="-122"/>
              </a:rPr>
              <a:t>function bar() {</a:t>
            </a:r>
            <a:br>
              <a:rPr lang="en-US" altLang="zh-CN" sz="1500" dirty="0">
                <a:solidFill>
                  <a:srgbClr val="C00000"/>
                </a:solidFill>
                <a:latin typeface="微软雅黑" panose="020B0503020204020204" pitchFamily="34" charset="-122"/>
                <a:ea typeface="微软雅黑" panose="020B0503020204020204" pitchFamily="34" charset="-122"/>
              </a:rPr>
            </a:br>
            <a:r>
              <a:rPr lang="en-US" altLang="zh-CN" sz="1500" dirty="0">
                <a:solidFill>
                  <a:srgbClr val="C00000"/>
                </a:solidFill>
                <a:latin typeface="微软雅黑" panose="020B0503020204020204" pitchFamily="34" charset="-122"/>
                <a:ea typeface="微软雅黑" panose="020B0503020204020204" pitchFamily="34" charset="-122"/>
              </a:rPr>
              <a:t>     // ...</a:t>
            </a:r>
            <a:br>
              <a:rPr lang="en-US" altLang="zh-CN" sz="1500" dirty="0">
                <a:solidFill>
                  <a:srgbClr val="C00000"/>
                </a:solidFill>
                <a:latin typeface="微软雅黑" panose="020B0503020204020204" pitchFamily="34" charset="-122"/>
                <a:ea typeface="微软雅黑" panose="020B0503020204020204" pitchFamily="34" charset="-122"/>
              </a:rPr>
            </a:br>
            <a:r>
              <a:rPr lang="en-US" altLang="zh-CN" sz="1500" dirty="0">
                <a:solidFill>
                  <a:srgbClr val="C00000"/>
                </a:solidFill>
                <a:latin typeface="微软雅黑" panose="020B0503020204020204" pitchFamily="34" charset="-122"/>
                <a:ea typeface="微软雅黑" panose="020B0503020204020204" pitchFamily="34" charset="-122"/>
              </a:rPr>
              <a:t>     } /</a:t>
            </a:r>
            <a:br>
              <a:rPr lang="en-US" altLang="zh-CN" sz="1500" dirty="0">
                <a:solidFill>
                  <a:srgbClr val="C00000"/>
                </a:solidFill>
                <a:latin typeface="微软雅黑" panose="020B0503020204020204" pitchFamily="34" charset="-122"/>
                <a:ea typeface="微软雅黑" panose="020B0503020204020204" pitchFamily="34" charset="-122"/>
              </a:rPr>
            </a:br>
            <a:r>
              <a:rPr lang="en-US" altLang="zh-CN" sz="1500" dirty="0">
                <a:solidFill>
                  <a:srgbClr val="C00000"/>
                </a:solidFill>
                <a:latin typeface="微软雅黑" panose="020B0503020204020204" pitchFamily="34" charset="-122"/>
                <a:ea typeface="微软雅黑" panose="020B0503020204020204" pitchFamily="34" charset="-122"/>
              </a:rPr>
              <a:t>     / </a:t>
            </a:r>
            <a:r>
              <a:rPr lang="zh-CN" altLang="en-US" sz="1500" dirty="0">
                <a:solidFill>
                  <a:srgbClr val="C00000"/>
                </a:solidFill>
                <a:latin typeface="微软雅黑" panose="020B0503020204020204" pitchFamily="34" charset="-122"/>
                <a:ea typeface="微软雅黑" panose="020B0503020204020204" pitchFamily="34" charset="-122"/>
              </a:rPr>
              <a:t>更多的代码</a:t>
            </a:r>
            <a:br>
              <a:rPr lang="zh-CN" altLang="en-US" sz="1500" dirty="0">
                <a:solidFill>
                  <a:srgbClr val="C00000"/>
                </a:solidFill>
                <a:latin typeface="微软雅黑" panose="020B0503020204020204" pitchFamily="34" charset="-122"/>
                <a:ea typeface="微软雅黑" panose="020B0503020204020204" pitchFamily="34" charset="-122"/>
              </a:rPr>
            </a:br>
            <a:r>
              <a:rPr lang="zh-CN" altLang="en-US" sz="1500" dirty="0">
                <a:solidFill>
                  <a:srgbClr val="C00000"/>
                </a:solidFill>
                <a:latin typeface="微软雅黑" panose="020B0503020204020204" pitchFamily="34" charset="-122"/>
                <a:ea typeface="微软雅黑" panose="020B0503020204020204" pitchFamily="34" charset="-122"/>
              </a:rPr>
              <a:t>     </a:t>
            </a:r>
            <a:r>
              <a:rPr lang="en-US" altLang="zh-CN" sz="1500" dirty="0">
                <a:solidFill>
                  <a:srgbClr val="C00000"/>
                </a:solidFill>
                <a:latin typeface="微软雅黑" panose="020B0503020204020204" pitchFamily="34" charset="-122"/>
                <a:ea typeface="微软雅黑" panose="020B0503020204020204" pitchFamily="34" charset="-122"/>
              </a:rPr>
              <a:t>var c = 3;</a:t>
            </a:r>
            <a:br>
              <a:rPr lang="en-US" altLang="zh-CN" sz="1500" dirty="0">
                <a:solidFill>
                  <a:srgbClr val="C00000"/>
                </a:solidFill>
                <a:latin typeface="微软雅黑" panose="020B0503020204020204" pitchFamily="34" charset="-122"/>
                <a:ea typeface="微软雅黑" panose="020B0503020204020204" pitchFamily="34" charset="-122"/>
              </a:rPr>
            </a:br>
            <a:r>
              <a:rPr lang="en-US" altLang="zh-CN" sz="1500" dirty="0">
                <a:solidFill>
                  <a:srgbClr val="C00000"/>
                </a:solidFill>
                <a:latin typeface="微软雅黑" panose="020B0503020204020204" pitchFamily="34" charset="-122"/>
                <a:ea typeface="微软雅黑" panose="020B0503020204020204" pitchFamily="34" charset="-122"/>
              </a:rPr>
              <a:t>} </a:t>
            </a:r>
          </a:p>
          <a:p>
            <a:pPr marL="0" indent="0">
              <a:buNone/>
            </a:pPr>
            <a:br>
              <a:rPr lang="en-US" altLang="zh-CN" sz="2400" dirty="0"/>
            </a:br>
            <a:r>
              <a:rPr lang="en-US" altLang="zh-CN" sz="2200" dirty="0">
                <a:latin typeface="微软雅黑" panose="020B0503020204020204" pitchFamily="34" charset="-122"/>
                <a:ea typeface="微软雅黑" panose="020B0503020204020204" pitchFamily="34" charset="-122"/>
              </a:rPr>
              <a:t>bar(..)</a:t>
            </a:r>
            <a:r>
              <a:rPr lang="zh-CN" altLang="en-US" sz="2200" dirty="0">
                <a:latin typeface="微软雅黑" panose="020B0503020204020204" pitchFamily="34" charset="-122"/>
                <a:ea typeface="微软雅黑" panose="020B0503020204020204" pitchFamily="34" charset="-122"/>
              </a:rPr>
              <a:t>拥有自己的作用域气泡。全局作用域也有自己的作用域气泡，它只包含了一个标识符：</a:t>
            </a:r>
            <a:r>
              <a:rPr lang="en-US" altLang="zh-CN" sz="2200" dirty="0">
                <a:latin typeface="微软雅黑" panose="020B0503020204020204" pitchFamily="34" charset="-122"/>
                <a:ea typeface="微软雅黑" panose="020B0503020204020204" pitchFamily="34" charset="-122"/>
              </a:rPr>
              <a:t>foo</a:t>
            </a:r>
            <a:r>
              <a:rPr lang="zh-CN" altLang="en-US" sz="2200" dirty="0">
                <a:latin typeface="微软雅黑" panose="020B0503020204020204" pitchFamily="34" charset="-122"/>
                <a:ea typeface="微软雅黑" panose="020B0503020204020204" pitchFamily="34" charset="-122"/>
              </a:rPr>
              <a:t>。由于标识符</a:t>
            </a:r>
            <a:r>
              <a:rPr lang="en-US" altLang="zh-CN" sz="2200" dirty="0">
                <a:latin typeface="微软雅黑" panose="020B0503020204020204" pitchFamily="34" charset="-122"/>
                <a:ea typeface="微软雅黑" panose="020B0503020204020204" pitchFamily="34" charset="-122"/>
              </a:rPr>
              <a:t>a</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b</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c</a:t>
            </a:r>
            <a:r>
              <a:rPr lang="zh-CN" altLang="en-US" sz="2200" dirty="0">
                <a:latin typeface="微软雅黑" panose="020B0503020204020204" pitchFamily="34" charset="-122"/>
                <a:ea typeface="微软雅黑" panose="020B0503020204020204" pitchFamily="34" charset="-122"/>
              </a:rPr>
              <a:t>和</a:t>
            </a:r>
            <a:r>
              <a:rPr lang="en-US" altLang="zh-CN" sz="2200" dirty="0">
                <a:latin typeface="微软雅黑" panose="020B0503020204020204" pitchFamily="34" charset="-122"/>
                <a:ea typeface="微软雅黑" panose="020B0503020204020204" pitchFamily="34" charset="-122"/>
              </a:rPr>
              <a:t>bar</a:t>
            </a:r>
            <a:r>
              <a:rPr lang="zh-CN" altLang="en-US" sz="2200" dirty="0">
                <a:latin typeface="微软雅黑" panose="020B0503020204020204" pitchFamily="34" charset="-122"/>
                <a:ea typeface="微软雅黑" panose="020B0503020204020204" pitchFamily="34" charset="-122"/>
              </a:rPr>
              <a:t>都附属于</a:t>
            </a:r>
            <a:r>
              <a:rPr lang="en-US" altLang="zh-CN" sz="2200" dirty="0">
                <a:latin typeface="微软雅黑" panose="020B0503020204020204" pitchFamily="34" charset="-122"/>
                <a:ea typeface="微软雅黑" panose="020B0503020204020204" pitchFamily="34" charset="-122"/>
              </a:rPr>
              <a:t>foo(..)</a:t>
            </a:r>
            <a:r>
              <a:rPr lang="zh-CN" altLang="en-US" sz="2200" dirty="0">
                <a:latin typeface="微软雅黑" panose="020B0503020204020204" pitchFamily="34" charset="-122"/>
                <a:ea typeface="微软雅黑" panose="020B0503020204020204" pitchFamily="34" charset="-122"/>
              </a:rPr>
              <a:t>的作用域气泡，因此无法从</a:t>
            </a:r>
            <a:r>
              <a:rPr lang="en-US" altLang="zh-CN" sz="2200" dirty="0">
                <a:latin typeface="微软雅黑" panose="020B0503020204020204" pitchFamily="34" charset="-122"/>
                <a:ea typeface="微软雅黑" panose="020B0503020204020204" pitchFamily="34" charset="-122"/>
              </a:rPr>
              <a:t>foo(..)</a:t>
            </a:r>
            <a:r>
              <a:rPr lang="zh-CN" altLang="en-US" sz="2200" dirty="0">
                <a:latin typeface="微软雅黑" panose="020B0503020204020204" pitchFamily="34" charset="-122"/>
                <a:ea typeface="微软雅黑" panose="020B0503020204020204" pitchFamily="34" charset="-122"/>
              </a:rPr>
              <a:t>的外部对它们进行访问。 </a:t>
            </a:r>
            <a:br>
              <a:rPr lang="zh-CN" altLang="en-US" sz="2200" dirty="0">
                <a:latin typeface="微软雅黑" panose="020B0503020204020204" pitchFamily="34" charset="-122"/>
                <a:ea typeface="微软雅黑" panose="020B0503020204020204" pitchFamily="34" charset="-122"/>
              </a:rPr>
            </a:br>
            <a:endParaRPr lang="en-US" altLang="zh-CN" sz="2200" dirty="0">
              <a:latin typeface="微软雅黑" panose="020B0503020204020204" pitchFamily="34" charset="-122"/>
              <a:ea typeface="微软雅黑" panose="020B0503020204020204" pitchFamily="34" charset="-122"/>
            </a:endParaRPr>
          </a:p>
          <a:p>
            <a:pPr marL="0" indent="0">
              <a:buNone/>
            </a:pPr>
            <a:r>
              <a:rPr lang="en-US" altLang="zh-CN" sz="1900" dirty="0">
                <a:solidFill>
                  <a:srgbClr val="C00000"/>
                </a:solidFill>
              </a:rPr>
              <a:t>bar(); // </a:t>
            </a:r>
            <a:r>
              <a:rPr lang="zh-CN" altLang="en-US" sz="1900" dirty="0">
                <a:solidFill>
                  <a:srgbClr val="C00000"/>
                </a:solidFill>
              </a:rPr>
              <a:t>失败</a:t>
            </a:r>
            <a:br>
              <a:rPr lang="zh-CN" altLang="en-US" sz="1900" dirty="0">
                <a:solidFill>
                  <a:srgbClr val="C00000"/>
                </a:solidFill>
              </a:rPr>
            </a:br>
            <a:r>
              <a:rPr lang="en-US" altLang="zh-CN" sz="1900" dirty="0">
                <a:solidFill>
                  <a:srgbClr val="C00000"/>
                </a:solidFill>
              </a:rPr>
              <a:t>console.log( a, b, c ); // </a:t>
            </a:r>
            <a:r>
              <a:rPr lang="zh-CN" altLang="en-US" sz="1900" dirty="0">
                <a:solidFill>
                  <a:srgbClr val="C00000"/>
                </a:solidFill>
              </a:rPr>
              <a:t>三个全都失败 </a:t>
            </a:r>
            <a:endParaRPr lang="en-US" altLang="zh-CN" sz="1900" dirty="0">
              <a:solidFill>
                <a:srgbClr val="C00000"/>
              </a:solidFill>
            </a:endParaRPr>
          </a:p>
          <a:p>
            <a:pPr marL="0" indent="0">
              <a:buNone/>
            </a:pPr>
            <a:br>
              <a:rPr lang="zh-CN" altLang="en-US" sz="2400" dirty="0"/>
            </a:br>
            <a:r>
              <a:rPr lang="zh-CN" altLang="en-US" sz="2100" dirty="0">
                <a:latin typeface="微软雅黑" panose="020B0503020204020204" pitchFamily="34" charset="-122"/>
                <a:ea typeface="微软雅黑" panose="020B0503020204020204" pitchFamily="34" charset="-122"/>
              </a:rPr>
              <a:t>这些标识符全都无法从全局作用域中进行访问，因此上面的代码会导致</a:t>
            </a:r>
            <a:r>
              <a:rPr lang="en-US" altLang="zh-CN" sz="2100" dirty="0" err="1">
                <a:latin typeface="微软雅黑" panose="020B0503020204020204" pitchFamily="34" charset="-122"/>
                <a:ea typeface="微软雅黑" panose="020B0503020204020204" pitchFamily="34" charset="-122"/>
              </a:rPr>
              <a:t>ReferenceError</a:t>
            </a:r>
            <a:r>
              <a:rPr lang="zh-CN" altLang="en-US" sz="2100" dirty="0">
                <a:latin typeface="微软雅黑" panose="020B0503020204020204" pitchFamily="34" charset="-122"/>
                <a:ea typeface="微软雅黑" panose="020B0503020204020204" pitchFamily="34" charset="-122"/>
              </a:rPr>
              <a:t>错误 。</a:t>
            </a:r>
            <a:br>
              <a:rPr lang="zh-CN" altLang="en-US" sz="2400" dirty="0">
                <a:latin typeface="微软雅黑" panose="020B0503020204020204" pitchFamily="34" charset="-122"/>
                <a:ea typeface="微软雅黑" panose="020B0503020204020204" pitchFamily="34" charset="-122"/>
              </a:rPr>
            </a:b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225572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rPr>
              <a:t>5.4 </a:t>
            </a:r>
            <a:r>
              <a:rPr lang="zh-CN" altLang="en-US" dirty="0">
                <a:latin typeface="微软雅黑" panose="020B0503020204020204" pitchFamily="34" charset="-122"/>
                <a:ea typeface="微软雅黑" panose="020B0503020204020204" pitchFamily="34" charset="-122"/>
              </a:rPr>
              <a:t>函数作用域</a:t>
            </a:r>
            <a:br>
              <a:rPr lang="en-US" altLang="zh-CN" dirty="0">
                <a:latin typeface="微软雅黑" panose="020B0503020204020204" pitchFamily="34" charset="-122"/>
                <a:ea typeface="微软雅黑" panose="020B0503020204020204" pitchFamily="34" charset="-122"/>
              </a:rPr>
            </a:br>
            <a:r>
              <a:rPr lang="en-US" altLang="zh-CN" sz="3600" dirty="0">
                <a:latin typeface="微软雅黑" panose="020B0503020204020204" pitchFamily="34" charset="-122"/>
                <a:ea typeface="微软雅黑" panose="020B0503020204020204" pitchFamily="34" charset="-122"/>
              </a:rPr>
              <a:t>5.4.2 </a:t>
            </a:r>
            <a:r>
              <a:rPr lang="zh-CN" altLang="en-US" sz="3600" dirty="0">
                <a:latin typeface="微软雅黑" panose="020B0503020204020204" pitchFamily="34" charset="-122"/>
                <a:ea typeface="微软雅黑" panose="020B0503020204020204" pitchFamily="34" charset="-122"/>
              </a:rPr>
              <a:t>隐藏内部实现</a:t>
            </a:r>
            <a:endParaRPr lang="zh-CN" sz="3600"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sz="quarter" idx="1"/>
          </p:nvPr>
        </p:nvSpPr>
        <p:spPr>
          <a:xfrm>
            <a:off x="612648" y="1600200"/>
            <a:ext cx="8153400" cy="4925144"/>
          </a:xfrm>
        </p:spPr>
        <p:txBody>
          <a:bodyPr>
            <a:normAutofit/>
          </a:bodyPr>
          <a:lstStyle/>
          <a:p>
            <a:pPr marL="0" indent="0">
              <a:buNone/>
            </a:pPr>
            <a:r>
              <a:rPr lang="zh-CN" altLang="en-US" sz="2200" dirty="0">
                <a:latin typeface="微软雅黑" panose="020B0503020204020204" pitchFamily="34" charset="-122"/>
                <a:ea typeface="微软雅黑" panose="020B0503020204020204" pitchFamily="34" charset="-122"/>
              </a:rPr>
              <a:t>最小暴露原则：</a:t>
            </a:r>
            <a:endParaRPr lang="en-US" altLang="zh-CN" sz="2200" dirty="0">
              <a:latin typeface="微软雅黑" panose="020B0503020204020204" pitchFamily="34" charset="-122"/>
              <a:ea typeface="微软雅黑" panose="020B0503020204020204" pitchFamily="34" charset="-122"/>
            </a:endParaRPr>
          </a:p>
          <a:p>
            <a:pP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在软件设计中，应该最小限度地暴露必要内容，而将其他内容都“隐藏”起来，比如某个模块或对象的</a:t>
            </a:r>
            <a:r>
              <a:rPr lang="en-US" altLang="zh-CN" sz="2000" dirty="0">
                <a:latin typeface="微软雅黑" panose="020B0503020204020204" pitchFamily="34" charset="-122"/>
                <a:ea typeface="微软雅黑" panose="020B0503020204020204" pitchFamily="34" charset="-122"/>
              </a:rPr>
              <a:t>API</a:t>
            </a:r>
            <a:r>
              <a:rPr lang="zh-CN" altLang="en-US" sz="2000" dirty="0">
                <a:latin typeface="微软雅黑" panose="020B0503020204020204" pitchFamily="34" charset="-122"/>
                <a:ea typeface="微软雅黑" panose="020B0503020204020204" pitchFamily="34" charset="-122"/>
              </a:rPr>
              <a:t>设计。 </a:t>
            </a:r>
            <a:endParaRPr lang="en-US" altLang="zh-CN" sz="2000" dirty="0">
              <a:latin typeface="微软雅黑" panose="020B0503020204020204" pitchFamily="34" charset="-122"/>
              <a:ea typeface="微软雅黑" panose="020B0503020204020204" pitchFamily="34" charset="-122"/>
            </a:endParaRPr>
          </a:p>
          <a:p>
            <a:pP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这个原则可以延伸到如何选择作用域来包含变量和函数。如果所有变量和函数都在全局作用域中，当然可以在所有的内部嵌套作用域中访问到它们。但这样会破坏前面提到的最小特权原则，因为可能会暴漏过多的变量或函数，而这些变量或函数本应该是私有的，正确的代码应该是可以阻止对这些变量或函数进行访问。</a:t>
            </a:r>
            <a:endParaRPr lang="en-US" altLang="zh-CN" dirty="0"/>
          </a:p>
          <a:p>
            <a:pP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“隐藏”作用域中的变量和函数所带来的另一个好处，是可以避免同名标识符之间的冲突，两个标识符可能具有相同的名字但用途却不一样，无意间可能造成命名冲突。冲突会导致变量的值被意外覆盖。 </a:t>
            </a:r>
            <a:br>
              <a:rPr lang="zh-CN" altLang="en-US" sz="2400" dirty="0"/>
            </a:br>
            <a:br>
              <a:rPr lang="zh-CN" altLang="en-US" sz="2400" dirty="0"/>
            </a:br>
            <a:endParaRPr lang="en-US" altLang="zh-CN"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275182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rPr>
              <a:t>5.4 </a:t>
            </a:r>
            <a:r>
              <a:rPr lang="zh-CN" altLang="en-US" dirty="0">
                <a:latin typeface="微软雅黑" panose="020B0503020204020204" pitchFamily="34" charset="-122"/>
                <a:ea typeface="微软雅黑" panose="020B0503020204020204" pitchFamily="34" charset="-122"/>
              </a:rPr>
              <a:t>函数作用域</a:t>
            </a:r>
            <a:br>
              <a:rPr lang="en-US" altLang="zh-CN" dirty="0">
                <a:latin typeface="微软雅黑" panose="020B0503020204020204" pitchFamily="34" charset="-122"/>
                <a:ea typeface="微软雅黑" panose="020B0503020204020204" pitchFamily="34" charset="-122"/>
              </a:rPr>
            </a:br>
            <a:r>
              <a:rPr lang="en-US" altLang="zh-CN" sz="3600" dirty="0">
                <a:latin typeface="微软雅黑" panose="020B0503020204020204" pitchFamily="34" charset="-122"/>
                <a:ea typeface="微软雅黑" panose="020B0503020204020204" pitchFamily="34" charset="-122"/>
              </a:rPr>
              <a:t>5.4.3 </a:t>
            </a:r>
            <a:r>
              <a:rPr lang="zh-CN" altLang="en-US" sz="3600" dirty="0">
                <a:latin typeface="微软雅黑" panose="020B0503020204020204" pitchFamily="34" charset="-122"/>
                <a:ea typeface="微软雅黑" panose="020B0503020204020204" pitchFamily="34" charset="-122"/>
              </a:rPr>
              <a:t>函数作用域</a:t>
            </a:r>
            <a:endParaRPr lang="zh-CN" sz="3600"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sz="quarter" idx="1"/>
          </p:nvPr>
        </p:nvSpPr>
        <p:spPr>
          <a:xfrm>
            <a:off x="612648" y="1600200"/>
            <a:ext cx="8153400" cy="4925144"/>
          </a:xfrm>
        </p:spPr>
        <p:txBody>
          <a:bodyPr>
            <a:normAutofit/>
          </a:bodyPr>
          <a:lstStyle/>
          <a:p>
            <a:pPr>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函数声明</a:t>
            </a:r>
            <a:endParaRPr lang="en-US" altLang="zh-CN" sz="2200"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l"/>
            </a:pPr>
            <a:r>
              <a:rPr lang="en-US" altLang="zh-CN" sz="1900" dirty="0">
                <a:latin typeface="微软雅黑" panose="020B0503020204020204" pitchFamily="34" charset="-122"/>
                <a:ea typeface="微软雅黑" panose="020B0503020204020204" pitchFamily="34" charset="-122"/>
              </a:rPr>
              <a:t>function foo(){…}</a:t>
            </a:r>
          </a:p>
          <a:p>
            <a:pPr lvl="1">
              <a:buFont typeface="Wingdings" panose="05000000000000000000" pitchFamily="2" charset="2"/>
              <a:buChar char="l"/>
            </a:pPr>
            <a:r>
              <a:rPr lang="en-US" altLang="zh-CN" sz="1900" dirty="0">
                <a:latin typeface="微软雅黑" panose="020B0503020204020204" pitchFamily="34" charset="-122"/>
                <a:ea typeface="微软雅黑" panose="020B0503020204020204" pitchFamily="34" charset="-122"/>
              </a:rPr>
              <a:t>foo</a:t>
            </a:r>
            <a:r>
              <a:rPr lang="zh-CN" altLang="en-US" sz="1900" dirty="0">
                <a:latin typeface="微软雅黑" panose="020B0503020204020204" pitchFamily="34" charset="-122"/>
                <a:ea typeface="微软雅黑" panose="020B0503020204020204" pitchFamily="34" charset="-122"/>
              </a:rPr>
              <a:t>被绑定在所在作用域中，可以直接通过</a:t>
            </a:r>
            <a:r>
              <a:rPr lang="en-US" altLang="zh-CN" sz="1900" dirty="0">
                <a:latin typeface="微软雅黑" panose="020B0503020204020204" pitchFamily="34" charset="-122"/>
                <a:ea typeface="微软雅黑" panose="020B0503020204020204" pitchFamily="34" charset="-122"/>
              </a:rPr>
              <a:t>foo()</a:t>
            </a:r>
            <a:r>
              <a:rPr lang="zh-CN" altLang="en-US" sz="1900" dirty="0">
                <a:latin typeface="微软雅黑" panose="020B0503020204020204" pitchFamily="34" charset="-122"/>
                <a:ea typeface="微软雅黑" panose="020B0503020204020204" pitchFamily="34" charset="-122"/>
              </a:rPr>
              <a:t>来调用它 </a:t>
            </a:r>
            <a:endParaRPr lang="en-US" altLang="zh-CN" sz="1900" dirty="0">
              <a:latin typeface="微软雅黑" panose="020B0503020204020204" pitchFamily="34" charset="-122"/>
              <a:ea typeface="微软雅黑" panose="020B0503020204020204" pitchFamily="34" charset="-122"/>
            </a:endParaRPr>
          </a:p>
          <a:p>
            <a:pPr>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函数表达式</a:t>
            </a:r>
            <a:endParaRPr lang="en-US" altLang="zh-CN" sz="2200"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l"/>
            </a:pPr>
            <a:r>
              <a:rPr lang="en-US" altLang="zh-CN" sz="1900" dirty="0">
                <a:latin typeface="微软雅黑" panose="020B0503020204020204" pitchFamily="34" charset="-122"/>
                <a:ea typeface="微软雅黑" panose="020B0503020204020204" pitchFamily="34" charset="-122"/>
              </a:rPr>
              <a:t>(function foo(){…})</a:t>
            </a:r>
          </a:p>
          <a:p>
            <a:pPr lvl="1">
              <a:buFont typeface="Wingdings" panose="05000000000000000000" pitchFamily="2" charset="2"/>
              <a:buChar char="l"/>
            </a:pPr>
            <a:r>
              <a:rPr lang="en-US" altLang="zh-CN" sz="1900" dirty="0">
                <a:latin typeface="微软雅黑" panose="020B0503020204020204" pitchFamily="34" charset="-122"/>
                <a:ea typeface="微软雅黑" panose="020B0503020204020204" pitchFamily="34" charset="-122"/>
              </a:rPr>
              <a:t>foo</a:t>
            </a:r>
            <a:r>
              <a:rPr lang="zh-CN" altLang="en-US" sz="1900" dirty="0">
                <a:latin typeface="微软雅黑" panose="020B0503020204020204" pitchFamily="34" charset="-122"/>
                <a:ea typeface="微软雅黑" panose="020B0503020204020204" pitchFamily="34" charset="-122"/>
              </a:rPr>
              <a:t>被绑定在函数表达式自身的函数中而不是所在作用域中 </a:t>
            </a:r>
            <a:endParaRPr lang="en-US" altLang="zh-CN" sz="19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50297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函数</a:t>
            </a:r>
            <a:endParaRPr lang="zh-CN" dirty="0">
              <a:latin typeface="微软雅黑" panose="020B0503020204020204" pitchFamily="34" charset="-122"/>
              <a:ea typeface="微软雅黑" panose="020B0503020204020204" pitchFamily="34" charset="-122"/>
            </a:endParaRPr>
          </a:p>
        </p:txBody>
      </p:sp>
      <p:sp>
        <p:nvSpPr>
          <p:cNvPr id="3" name="Rectangle 2"/>
          <p:cNvSpPr>
            <a:spLocks noGrp="1"/>
          </p:cNvSpPr>
          <p:nvPr>
            <p:ph sz="quarter" idx="1"/>
          </p:nvPr>
        </p:nvSpPr>
        <p:spPr/>
        <p:txBody>
          <a:bodyPr>
            <a:normAutofit/>
          </a:bodyPr>
          <a:lstStyle/>
          <a:p>
            <a:pPr marL="0" indent="0">
              <a:buNone/>
            </a:pPr>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JavaScript</a:t>
            </a:r>
            <a:r>
              <a:rPr lang="zh-CN" altLang="en-US" sz="2400" dirty="0">
                <a:latin typeface="微软雅黑" panose="020B0503020204020204" pitchFamily="34" charset="-122"/>
                <a:ea typeface="微软雅黑" panose="020B0503020204020204" pitchFamily="34" charset="-122"/>
              </a:rPr>
              <a:t>里，函数即对象。</a:t>
            </a:r>
            <a:r>
              <a:rPr lang="en-US" altLang="zh-CN" sz="2400" dirty="0">
                <a:latin typeface="微软雅黑" panose="020B0503020204020204" pitchFamily="34" charset="-122"/>
                <a:ea typeface="微软雅黑" panose="020B0503020204020204" pitchFamily="34" charset="-122"/>
              </a:rPr>
              <a:t>JavaScript</a:t>
            </a:r>
            <a:r>
              <a:rPr lang="zh-CN" altLang="en-US" sz="2400" dirty="0">
                <a:latin typeface="微软雅黑" panose="020B0503020204020204" pitchFamily="34" charset="-122"/>
                <a:ea typeface="微软雅黑" panose="020B0503020204020204" pitchFamily="34" charset="-122"/>
              </a:rPr>
              <a:t>可以把函数赋值给变量，或者作为参数传递给其他函数，还可以嵌套在其他函数中定义。</a:t>
            </a:r>
            <a:endParaRPr 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rPr>
              <a:t>5.4 </a:t>
            </a:r>
            <a:r>
              <a:rPr lang="zh-CN" altLang="en-US" dirty="0">
                <a:latin typeface="微软雅黑" panose="020B0503020204020204" pitchFamily="34" charset="-122"/>
                <a:ea typeface="微软雅黑" panose="020B0503020204020204" pitchFamily="34" charset="-122"/>
              </a:rPr>
              <a:t>函数作用域</a:t>
            </a:r>
            <a:br>
              <a:rPr lang="en-US" altLang="zh-CN" dirty="0">
                <a:latin typeface="微软雅黑" panose="020B0503020204020204" pitchFamily="34" charset="-122"/>
                <a:ea typeface="微软雅黑" panose="020B0503020204020204" pitchFamily="34" charset="-122"/>
              </a:rPr>
            </a:br>
            <a:r>
              <a:rPr lang="en-US" altLang="zh-CN" sz="3600" dirty="0">
                <a:latin typeface="微软雅黑" panose="020B0503020204020204" pitchFamily="34" charset="-122"/>
                <a:ea typeface="微软雅黑" panose="020B0503020204020204" pitchFamily="34" charset="-122"/>
              </a:rPr>
              <a:t>5.4.3 </a:t>
            </a:r>
            <a:r>
              <a:rPr lang="zh-CN" altLang="en-US" sz="3600" dirty="0">
                <a:latin typeface="微软雅黑" panose="020B0503020204020204" pitchFamily="34" charset="-122"/>
                <a:ea typeface="微软雅黑" panose="020B0503020204020204" pitchFamily="34" charset="-122"/>
              </a:rPr>
              <a:t>函数作用域</a:t>
            </a:r>
            <a:endParaRPr lang="zh-CN" sz="3600"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sz="quarter" idx="1"/>
          </p:nvPr>
        </p:nvSpPr>
        <p:spPr>
          <a:xfrm>
            <a:off x="612648" y="1600200"/>
            <a:ext cx="8153400" cy="4925144"/>
          </a:xfrm>
        </p:spPr>
        <p:txBody>
          <a:bodyPr>
            <a:normAutofit fontScale="92500" lnSpcReduction="20000"/>
          </a:bodyPr>
          <a:lstStyle/>
          <a:p>
            <a:pPr>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匿名</a:t>
            </a:r>
            <a:endParaRPr lang="en-US" altLang="zh-CN" sz="2200" dirty="0">
              <a:latin typeface="微软雅黑" panose="020B0503020204020204" pitchFamily="34" charset="-122"/>
              <a:ea typeface="微软雅黑" panose="020B0503020204020204" pitchFamily="34" charset="-122"/>
            </a:endParaRPr>
          </a:p>
          <a:p>
            <a:pPr marL="365760" lvl="1" indent="0">
              <a:buNone/>
            </a:pPr>
            <a:r>
              <a:rPr lang="en-US" altLang="zh-CN" sz="1700" dirty="0" err="1">
                <a:solidFill>
                  <a:srgbClr val="C00000"/>
                </a:solidFill>
                <a:latin typeface="微软雅黑" panose="020B0503020204020204" pitchFamily="34" charset="-122"/>
                <a:ea typeface="微软雅黑" panose="020B0503020204020204" pitchFamily="34" charset="-122"/>
              </a:rPr>
              <a:t>setTimeOut</a:t>
            </a:r>
            <a:r>
              <a:rPr lang="en-US" altLang="zh-CN" sz="1700" dirty="0">
                <a:solidFill>
                  <a:srgbClr val="C00000"/>
                </a:solidFill>
                <a:latin typeface="微软雅黑" panose="020B0503020204020204" pitchFamily="34" charset="-122"/>
                <a:ea typeface="微软雅黑" panose="020B0503020204020204" pitchFamily="34" charset="-122"/>
              </a:rPr>
              <a:t>(function( ){</a:t>
            </a:r>
          </a:p>
          <a:p>
            <a:pPr marL="365760" lvl="1" indent="0">
              <a:buNone/>
            </a:pPr>
            <a:r>
              <a:rPr lang="en-US" altLang="zh-CN" sz="1700" dirty="0">
                <a:solidFill>
                  <a:srgbClr val="C00000"/>
                </a:solidFill>
                <a:latin typeface="微软雅黑" panose="020B0503020204020204" pitchFamily="34" charset="-122"/>
                <a:ea typeface="微软雅黑" panose="020B0503020204020204" pitchFamily="34" charset="-122"/>
              </a:rPr>
              <a:t>     console.log(</a:t>
            </a:r>
            <a:r>
              <a:rPr lang="zh-CN" altLang="en-US" sz="1700" dirty="0">
                <a:solidFill>
                  <a:srgbClr val="C00000"/>
                </a:solidFill>
                <a:latin typeface="微软雅黑" panose="020B0503020204020204" pitchFamily="34" charset="-122"/>
                <a:ea typeface="微软雅黑" panose="020B0503020204020204" pitchFamily="34" charset="-122"/>
              </a:rPr>
              <a:t>“</a:t>
            </a:r>
            <a:r>
              <a:rPr lang="en-US" altLang="zh-CN" sz="1700" dirty="0">
                <a:solidFill>
                  <a:srgbClr val="C00000"/>
                </a:solidFill>
                <a:latin typeface="微软雅黑" panose="020B0503020204020204" pitchFamily="34" charset="-122"/>
                <a:ea typeface="微软雅黑" panose="020B0503020204020204" pitchFamily="34" charset="-122"/>
              </a:rPr>
              <a:t>I waited 1 second!</a:t>
            </a:r>
            <a:r>
              <a:rPr lang="zh-CN" altLang="en-US" sz="1700" dirty="0">
                <a:solidFill>
                  <a:srgbClr val="C00000"/>
                </a:solidFill>
                <a:latin typeface="微软雅黑" panose="020B0503020204020204" pitchFamily="34" charset="-122"/>
                <a:ea typeface="微软雅黑" panose="020B0503020204020204" pitchFamily="34" charset="-122"/>
              </a:rPr>
              <a:t>”</a:t>
            </a:r>
            <a:r>
              <a:rPr lang="en-US" altLang="zh-CN" sz="1700" dirty="0">
                <a:solidFill>
                  <a:srgbClr val="C00000"/>
                </a:solidFill>
                <a:latin typeface="微软雅黑" panose="020B0503020204020204" pitchFamily="34" charset="-122"/>
                <a:ea typeface="微软雅黑" panose="020B0503020204020204" pitchFamily="34" charset="-122"/>
              </a:rPr>
              <a:t>);</a:t>
            </a:r>
          </a:p>
          <a:p>
            <a:pPr marL="365760" lvl="1" indent="0">
              <a:buNone/>
            </a:pPr>
            <a:r>
              <a:rPr lang="en-US" altLang="zh-CN" sz="1700" dirty="0">
                <a:solidFill>
                  <a:srgbClr val="C00000"/>
                </a:solidFill>
                <a:latin typeface="微软雅黑" panose="020B0503020204020204" pitchFamily="34" charset="-122"/>
                <a:ea typeface="微软雅黑" panose="020B0503020204020204" pitchFamily="34" charset="-122"/>
              </a:rPr>
              <a:t>}, 1000);</a:t>
            </a:r>
          </a:p>
          <a:p>
            <a:pPr marL="365760" lvl="1" indent="0">
              <a:buNone/>
            </a:pPr>
            <a:endParaRPr lang="en-US" altLang="zh-CN" sz="1700" dirty="0">
              <a:solidFill>
                <a:srgbClr val="C00000"/>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l"/>
            </a:pPr>
            <a:r>
              <a:rPr lang="en-US" altLang="zh-CN" sz="1900" dirty="0">
                <a:latin typeface="微软雅黑" panose="020B0503020204020204" pitchFamily="34" charset="-122"/>
                <a:ea typeface="微软雅黑" panose="020B0503020204020204" pitchFamily="34" charset="-122"/>
              </a:rPr>
              <a:t>function</a:t>
            </a:r>
            <a:r>
              <a:rPr lang="zh-CN" altLang="en-US" sz="1900" dirty="0">
                <a:latin typeface="微软雅黑" panose="020B0503020204020204" pitchFamily="34" charset="-122"/>
                <a:ea typeface="微软雅黑" panose="020B0503020204020204" pitchFamily="34" charset="-122"/>
              </a:rPr>
              <a:t>没有名称标识符</a:t>
            </a:r>
            <a:endParaRPr lang="en-US" altLang="zh-CN" sz="1900"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l"/>
            </a:pPr>
            <a:r>
              <a:rPr lang="zh-CN" altLang="en-US" sz="1900" dirty="0">
                <a:latin typeface="微软雅黑" panose="020B0503020204020204" pitchFamily="34" charset="-122"/>
                <a:ea typeface="微软雅黑" panose="020B0503020204020204" pitchFamily="34" charset="-122"/>
              </a:rPr>
              <a:t>匿名函数在栈追踪中不会显示出有意义的函数名，使得调试很困难。</a:t>
            </a:r>
            <a:endParaRPr lang="en-US" altLang="zh-CN" sz="1900"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l"/>
            </a:pPr>
            <a:r>
              <a:rPr lang="zh-CN" altLang="en-US" sz="1900" dirty="0">
                <a:latin typeface="微软雅黑" panose="020B0503020204020204" pitchFamily="34" charset="-122"/>
                <a:ea typeface="微软雅黑" panose="020B0503020204020204" pitchFamily="34" charset="-122"/>
              </a:rPr>
              <a:t>如果没有函数名，当函数需要引用自身时只能使用已经过期的</a:t>
            </a:r>
            <a:r>
              <a:rPr lang="en-US" altLang="zh-CN" sz="1900" dirty="0" err="1">
                <a:latin typeface="微软雅黑" panose="020B0503020204020204" pitchFamily="34" charset="-122"/>
                <a:ea typeface="微软雅黑" panose="020B0503020204020204" pitchFamily="34" charset="-122"/>
              </a:rPr>
              <a:t>arguments.callee</a:t>
            </a:r>
            <a:r>
              <a:rPr lang="zh-CN" altLang="en-US" sz="1900" dirty="0">
                <a:latin typeface="微软雅黑" panose="020B0503020204020204" pitchFamily="34" charset="-122"/>
                <a:ea typeface="微软雅黑" panose="020B0503020204020204" pitchFamily="34" charset="-122"/>
              </a:rPr>
              <a:t>引用，比如在递归中。</a:t>
            </a:r>
            <a:endParaRPr lang="en-US" altLang="zh-CN" sz="1900"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l"/>
            </a:pPr>
            <a:r>
              <a:rPr lang="zh-CN" altLang="en-US" sz="1900" dirty="0">
                <a:latin typeface="微软雅黑" panose="020B0503020204020204" pitchFamily="34" charset="-122"/>
                <a:ea typeface="微软雅黑" panose="020B0503020204020204" pitchFamily="34" charset="-122"/>
              </a:rPr>
              <a:t>匿名函数省略了对于代码可读性</a:t>
            </a:r>
            <a:r>
              <a:rPr lang="en-US" altLang="zh-CN" sz="1900" dirty="0">
                <a:latin typeface="微软雅黑" panose="020B0503020204020204" pitchFamily="34" charset="-122"/>
                <a:ea typeface="微软雅黑" panose="020B0503020204020204" pitchFamily="34" charset="-122"/>
              </a:rPr>
              <a:t>/</a:t>
            </a:r>
            <a:r>
              <a:rPr lang="zh-CN" altLang="en-US" sz="1900" dirty="0">
                <a:latin typeface="微软雅黑" panose="020B0503020204020204" pitchFamily="34" charset="-122"/>
                <a:ea typeface="微软雅黑" panose="020B0503020204020204" pitchFamily="34" charset="-122"/>
              </a:rPr>
              <a:t>可理解性很重要的函数名。一个描述性的名称可以让代码不言自明。 </a:t>
            </a:r>
            <a:endParaRPr lang="en-US" altLang="zh-CN" sz="1900" dirty="0">
              <a:latin typeface="微软雅黑" panose="020B0503020204020204" pitchFamily="34" charset="-122"/>
              <a:ea typeface="微软雅黑" panose="020B0503020204020204" pitchFamily="34" charset="-122"/>
            </a:endParaRPr>
          </a:p>
          <a:p>
            <a:pPr>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具名</a:t>
            </a:r>
            <a:endParaRPr lang="en-US" altLang="zh-CN" sz="2200"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l"/>
            </a:pPr>
            <a:r>
              <a:rPr lang="en-US" altLang="zh-CN" sz="1900" dirty="0">
                <a:latin typeface="微软雅黑" panose="020B0503020204020204" pitchFamily="34" charset="-122"/>
                <a:ea typeface="微软雅黑" panose="020B0503020204020204" pitchFamily="34" charset="-122"/>
              </a:rPr>
              <a:t>function foo(){…}</a:t>
            </a:r>
          </a:p>
          <a:p>
            <a:pPr lvl="1">
              <a:buFont typeface="Wingdings" panose="05000000000000000000" pitchFamily="2" charset="2"/>
              <a:buChar char="l"/>
            </a:pPr>
            <a:r>
              <a:rPr lang="zh-CN" altLang="en-US" sz="1900" dirty="0">
                <a:latin typeface="微软雅黑" panose="020B0503020204020204" pitchFamily="34" charset="-122"/>
                <a:ea typeface="微软雅黑" panose="020B0503020204020204" pitchFamily="34" charset="-122"/>
              </a:rPr>
              <a:t>声明函数不可以省略函数名 </a:t>
            </a:r>
            <a:endParaRPr lang="en-US" altLang="zh-CN" sz="1900" dirty="0">
              <a:latin typeface="微软雅黑" panose="020B0503020204020204" pitchFamily="34" charset="-122"/>
              <a:ea typeface="微软雅黑" panose="020B0503020204020204" pitchFamily="34" charset="-122"/>
            </a:endParaRPr>
          </a:p>
          <a:p>
            <a:pPr marL="0" indent="0">
              <a:buNone/>
            </a:pPr>
            <a:endParaRPr lang="en-US" altLang="zh-CN" sz="2200" dirty="0">
              <a:latin typeface="微软雅黑" panose="020B0503020204020204" pitchFamily="34" charset="-122"/>
              <a:ea typeface="微软雅黑" panose="020B0503020204020204" pitchFamily="34" charset="-122"/>
            </a:endParaRPr>
          </a:p>
          <a:p>
            <a:pPr marL="0" indent="0">
              <a:buNone/>
            </a:pPr>
            <a:r>
              <a:rPr lang="zh-CN" altLang="en-US" sz="2200" dirty="0">
                <a:solidFill>
                  <a:srgbClr val="C00000"/>
                </a:solidFill>
                <a:latin typeface="微软雅黑" panose="020B0503020204020204" pitchFamily="34" charset="-122"/>
                <a:ea typeface="微软雅黑" panose="020B0503020204020204" pitchFamily="34" charset="-122"/>
              </a:rPr>
              <a:t>给函数表达式指定一个函数名可以有效解决以上问题。始终给函数表达式命名是一个最佳实践。</a:t>
            </a:r>
            <a:endParaRPr lang="en-US" altLang="zh-CN" sz="22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775305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rPr>
              <a:t>5.4 </a:t>
            </a:r>
            <a:r>
              <a:rPr lang="zh-CN" altLang="en-US" dirty="0">
                <a:latin typeface="微软雅黑" panose="020B0503020204020204" pitchFamily="34" charset="-122"/>
                <a:ea typeface="微软雅黑" panose="020B0503020204020204" pitchFamily="34" charset="-122"/>
              </a:rPr>
              <a:t>函数作用域</a:t>
            </a:r>
            <a:br>
              <a:rPr lang="en-US" altLang="zh-CN" dirty="0">
                <a:latin typeface="微软雅黑" panose="020B0503020204020204" pitchFamily="34" charset="-122"/>
                <a:ea typeface="微软雅黑" panose="020B0503020204020204" pitchFamily="34" charset="-122"/>
              </a:rPr>
            </a:br>
            <a:r>
              <a:rPr lang="en-US" altLang="zh-CN" sz="3600" dirty="0">
                <a:latin typeface="微软雅黑" panose="020B0503020204020204" pitchFamily="34" charset="-122"/>
                <a:ea typeface="微软雅黑" panose="020B0503020204020204" pitchFamily="34" charset="-122"/>
              </a:rPr>
              <a:t>5.4.3 </a:t>
            </a:r>
            <a:r>
              <a:rPr lang="zh-CN" altLang="en-US" sz="3600" dirty="0">
                <a:latin typeface="微软雅黑" panose="020B0503020204020204" pitchFamily="34" charset="-122"/>
                <a:ea typeface="微软雅黑" panose="020B0503020204020204" pitchFamily="34" charset="-122"/>
              </a:rPr>
              <a:t>函数作用域</a:t>
            </a:r>
            <a:endParaRPr lang="zh-CN" sz="3600"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sz="quarter" idx="1"/>
          </p:nvPr>
        </p:nvSpPr>
        <p:spPr>
          <a:xfrm>
            <a:off x="612648" y="1600200"/>
            <a:ext cx="8153400" cy="4925144"/>
          </a:xfrm>
        </p:spPr>
        <p:txBody>
          <a:bodyPr>
            <a:normAutofit/>
          </a:bodyPr>
          <a:lstStyle/>
          <a:p>
            <a:pPr>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立即执行函数表达式</a:t>
            </a:r>
            <a:endParaRPr lang="en-US" altLang="zh-CN" sz="2200" dirty="0">
              <a:latin typeface="微软雅黑" panose="020B0503020204020204" pitchFamily="34" charset="-122"/>
              <a:ea typeface="微软雅黑" panose="020B0503020204020204" pitchFamily="34" charset="-122"/>
            </a:endParaRPr>
          </a:p>
          <a:p>
            <a:pPr marL="365760" lvl="1" indent="0">
              <a:buNone/>
            </a:pPr>
            <a:endParaRPr lang="en-US" altLang="zh-CN" sz="1600" dirty="0">
              <a:solidFill>
                <a:srgbClr val="C00000"/>
              </a:solidFill>
            </a:endParaRPr>
          </a:p>
          <a:p>
            <a:pPr marL="365760" lvl="1" indent="0">
              <a:buNone/>
            </a:pPr>
            <a:r>
              <a:rPr lang="en-US" altLang="zh-CN" sz="1600" dirty="0">
                <a:solidFill>
                  <a:srgbClr val="C00000"/>
                </a:solidFill>
              </a:rPr>
              <a:t>var a = 2;</a:t>
            </a:r>
            <a:br>
              <a:rPr lang="en-US" altLang="zh-CN" sz="1600" dirty="0">
                <a:solidFill>
                  <a:srgbClr val="C00000"/>
                </a:solidFill>
              </a:rPr>
            </a:br>
            <a:r>
              <a:rPr lang="en-US" altLang="zh-CN" sz="1600" dirty="0">
                <a:solidFill>
                  <a:srgbClr val="C00000"/>
                </a:solidFill>
              </a:rPr>
              <a:t>(function foo() {</a:t>
            </a:r>
            <a:br>
              <a:rPr lang="en-US" altLang="zh-CN" sz="1600" dirty="0">
                <a:solidFill>
                  <a:srgbClr val="C00000"/>
                </a:solidFill>
              </a:rPr>
            </a:br>
            <a:r>
              <a:rPr lang="en-US" altLang="zh-CN" sz="1600" dirty="0">
                <a:solidFill>
                  <a:srgbClr val="C00000"/>
                </a:solidFill>
              </a:rPr>
              <a:t>     var a = 3;</a:t>
            </a:r>
            <a:br>
              <a:rPr lang="en-US" altLang="zh-CN" sz="1600" dirty="0">
                <a:solidFill>
                  <a:srgbClr val="C00000"/>
                </a:solidFill>
              </a:rPr>
            </a:br>
            <a:r>
              <a:rPr lang="en-US" altLang="zh-CN" sz="1600" dirty="0">
                <a:solidFill>
                  <a:srgbClr val="C00000"/>
                </a:solidFill>
              </a:rPr>
              <a:t>     console.log( a );     </a:t>
            </a:r>
            <a:r>
              <a:rPr lang="en-US" altLang="zh-CN" sz="1600" dirty="0">
                <a:solidFill>
                  <a:schemeClr val="bg1">
                    <a:lumMod val="65000"/>
                  </a:schemeClr>
                </a:solidFill>
              </a:rPr>
              <a:t>// 3</a:t>
            </a:r>
            <a:br>
              <a:rPr lang="en-US" altLang="zh-CN" sz="1600" dirty="0">
                <a:solidFill>
                  <a:srgbClr val="C00000"/>
                </a:solidFill>
              </a:rPr>
            </a:br>
            <a:r>
              <a:rPr lang="en-US" altLang="zh-CN" sz="1600" dirty="0">
                <a:solidFill>
                  <a:srgbClr val="C00000"/>
                </a:solidFill>
              </a:rPr>
              <a:t>})();</a:t>
            </a:r>
            <a:br>
              <a:rPr lang="en-US" altLang="zh-CN" sz="1600" dirty="0">
                <a:solidFill>
                  <a:srgbClr val="C00000"/>
                </a:solidFill>
              </a:rPr>
            </a:br>
            <a:r>
              <a:rPr lang="en-US" altLang="zh-CN" sz="1600" dirty="0">
                <a:solidFill>
                  <a:srgbClr val="C00000"/>
                </a:solidFill>
              </a:rPr>
              <a:t>console.log( a );         </a:t>
            </a:r>
            <a:r>
              <a:rPr lang="en-US" altLang="zh-CN" sz="1600" dirty="0">
                <a:solidFill>
                  <a:schemeClr val="bg1">
                    <a:lumMod val="65000"/>
                  </a:schemeClr>
                </a:solidFill>
              </a:rPr>
              <a:t>// 2 </a:t>
            </a:r>
          </a:p>
          <a:p>
            <a:pPr marL="365760" lvl="1" indent="0">
              <a:buNone/>
            </a:pPr>
            <a:endParaRPr lang="en-US" altLang="zh-CN" sz="1600" dirty="0"/>
          </a:p>
          <a:p>
            <a:pPr marL="45720" indent="0">
              <a:buNone/>
            </a:pPr>
            <a:r>
              <a:rPr lang="zh-CN" altLang="en-US" sz="2200" dirty="0">
                <a:latin typeface="微软雅黑" panose="020B0503020204020204" pitchFamily="34" charset="-122"/>
                <a:ea typeface="微软雅黑" panose="020B0503020204020204" pitchFamily="34" charset="-122"/>
              </a:rPr>
              <a:t>函数被包含在一对</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括号内部，因此成为了一个表达式，通过在末尾加上另外一个</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可以立即执行这个函数，比如</a:t>
            </a:r>
            <a:r>
              <a:rPr lang="en-US" altLang="zh-CN" sz="2200" dirty="0">
                <a:latin typeface="微软雅黑" panose="020B0503020204020204" pitchFamily="34" charset="-122"/>
                <a:ea typeface="微软雅黑" panose="020B0503020204020204" pitchFamily="34" charset="-122"/>
              </a:rPr>
              <a:t>(function foo(){ .. })()</a:t>
            </a:r>
            <a:r>
              <a:rPr lang="zh-CN" altLang="en-US" sz="2200" dirty="0">
                <a:latin typeface="微软雅黑" panose="020B0503020204020204" pitchFamily="34" charset="-122"/>
                <a:ea typeface="微软雅黑" panose="020B0503020204020204" pitchFamily="34" charset="-122"/>
              </a:rPr>
              <a:t>。第一个</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将函数变成表达式，第二个</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执行了这个函数。 </a:t>
            </a:r>
            <a:endParaRPr lang="en-US" altLang="zh-CN" sz="22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01575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rPr>
              <a:t>5.4 </a:t>
            </a:r>
            <a:r>
              <a:rPr lang="zh-CN" altLang="en-US" dirty="0">
                <a:latin typeface="微软雅黑" panose="020B0503020204020204" pitchFamily="34" charset="-122"/>
                <a:ea typeface="微软雅黑" panose="020B0503020204020204" pitchFamily="34" charset="-122"/>
              </a:rPr>
              <a:t>函数作用域</a:t>
            </a:r>
            <a:br>
              <a:rPr lang="en-US" altLang="zh-CN" dirty="0">
                <a:latin typeface="微软雅黑" panose="020B0503020204020204" pitchFamily="34" charset="-122"/>
                <a:ea typeface="微软雅黑" panose="020B0503020204020204" pitchFamily="34" charset="-122"/>
              </a:rPr>
            </a:br>
            <a:r>
              <a:rPr lang="en-US" altLang="zh-CN" sz="3600" dirty="0">
                <a:latin typeface="微软雅黑" panose="020B0503020204020204" pitchFamily="34" charset="-122"/>
                <a:ea typeface="微软雅黑" panose="020B0503020204020204" pitchFamily="34" charset="-122"/>
              </a:rPr>
              <a:t>5.4.4 </a:t>
            </a:r>
            <a:r>
              <a:rPr lang="zh-CN" altLang="en-US" sz="3600" dirty="0">
                <a:latin typeface="微软雅黑" panose="020B0503020204020204" pitchFamily="34" charset="-122"/>
                <a:ea typeface="微软雅黑" panose="020B0503020204020204" pitchFamily="34" charset="-122"/>
              </a:rPr>
              <a:t>块作用域</a:t>
            </a:r>
            <a:endParaRPr lang="zh-CN" sz="3600"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sz="quarter" idx="1"/>
          </p:nvPr>
        </p:nvSpPr>
        <p:spPr>
          <a:xfrm>
            <a:off x="612648" y="1600200"/>
            <a:ext cx="8153400" cy="4925144"/>
          </a:xfrm>
        </p:spPr>
        <p:txBody>
          <a:bodyPr>
            <a:normAutofit fontScale="55000" lnSpcReduction="20000"/>
          </a:bodyPr>
          <a:lstStyle/>
          <a:p>
            <a:pPr marL="0" indent="0">
              <a:buNone/>
            </a:pPr>
            <a:r>
              <a:rPr lang="zh-CN" altLang="en-US" sz="3200" dirty="0">
                <a:latin typeface="微软雅黑" panose="020B0503020204020204" pitchFamily="34" charset="-122"/>
                <a:ea typeface="微软雅黑" panose="020B0503020204020204" pitchFamily="34" charset="-122"/>
              </a:rPr>
              <a:t>函数不是唯一的作用域单元。块作用域指的是变量和函数不仅可以属于所处的作用域，也可以属于某个代码块（通常指</a:t>
            </a:r>
            <a:r>
              <a:rPr lang="en-US" altLang="zh-CN" sz="3200" dirty="0">
                <a:latin typeface="微软雅黑" panose="020B0503020204020204" pitchFamily="34" charset="-122"/>
                <a:ea typeface="微软雅黑" panose="020B0503020204020204" pitchFamily="34" charset="-122"/>
              </a:rPr>
              <a:t>{ .. }</a:t>
            </a:r>
            <a:r>
              <a:rPr lang="zh-CN" altLang="en-US" sz="3200" dirty="0">
                <a:latin typeface="微软雅黑" panose="020B0503020204020204" pitchFamily="34" charset="-122"/>
                <a:ea typeface="微软雅黑" panose="020B0503020204020204" pitchFamily="34" charset="-122"/>
              </a:rPr>
              <a:t>内部） </a:t>
            </a:r>
            <a:br>
              <a:rPr lang="zh-CN" altLang="en-US" sz="2000" dirty="0"/>
            </a:br>
            <a:r>
              <a:rPr lang="zh-CN" altLang="en-US"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a:buFont typeface="Wingdings" panose="05000000000000000000" pitchFamily="2" charset="2"/>
              <a:buChar char="l"/>
            </a:pPr>
            <a:r>
              <a:rPr lang="en-US" altLang="zh-CN" dirty="0">
                <a:latin typeface="微软雅黑" panose="020B0503020204020204" pitchFamily="34" charset="-122"/>
                <a:ea typeface="微软雅黑" panose="020B0503020204020204" pitchFamily="34" charset="-122"/>
              </a:rPr>
              <a:t>try/catch</a:t>
            </a:r>
          </a:p>
          <a:p>
            <a:pPr marL="320040" lvl="1" indent="0">
              <a:buNone/>
            </a:pPr>
            <a:r>
              <a:rPr lang="en-US" altLang="zh-CN" dirty="0">
                <a:latin typeface="微软雅黑" panose="020B0503020204020204" pitchFamily="34" charset="-122"/>
                <a:ea typeface="微软雅黑" panose="020B0503020204020204" pitchFamily="34" charset="-122"/>
              </a:rPr>
              <a:t>catch</a:t>
            </a:r>
            <a:r>
              <a:rPr lang="zh-CN" altLang="en-US" dirty="0">
                <a:latin typeface="微软雅黑" panose="020B0503020204020204" pitchFamily="34" charset="-122"/>
                <a:ea typeface="微软雅黑" panose="020B0503020204020204" pitchFamily="34" charset="-122"/>
              </a:rPr>
              <a:t>分句会创建一个块作用域，其中声明的变量仅在</a:t>
            </a:r>
            <a:r>
              <a:rPr lang="en-US" altLang="zh-CN" dirty="0">
                <a:latin typeface="微软雅黑" panose="020B0503020204020204" pitchFamily="34" charset="-122"/>
                <a:ea typeface="微软雅黑" panose="020B0503020204020204" pitchFamily="34" charset="-122"/>
              </a:rPr>
              <a:t>catch</a:t>
            </a:r>
            <a:r>
              <a:rPr lang="zh-CN" altLang="en-US" dirty="0">
                <a:latin typeface="微软雅黑" panose="020B0503020204020204" pitchFamily="34" charset="-122"/>
                <a:ea typeface="微软雅黑" panose="020B0503020204020204" pitchFamily="34" charset="-122"/>
              </a:rPr>
              <a:t>内部有效。</a:t>
            </a:r>
            <a:r>
              <a:rPr lang="zh-CN" altLang="en-US" sz="1700" dirty="0">
                <a:latin typeface="微软雅黑" panose="020B0503020204020204" pitchFamily="34" charset="-122"/>
                <a:ea typeface="微软雅黑" panose="020B0503020204020204" pitchFamily="34" charset="-122"/>
              </a:rPr>
              <a:t> </a:t>
            </a:r>
            <a:endParaRPr lang="en-US" altLang="zh-CN" sz="1700" dirty="0">
              <a:latin typeface="微软雅黑" panose="020B0503020204020204" pitchFamily="34" charset="-122"/>
              <a:ea typeface="微软雅黑" panose="020B0503020204020204" pitchFamily="34" charset="-122"/>
            </a:endParaRPr>
          </a:p>
          <a:p>
            <a:pPr marL="320040" lvl="1" indent="0">
              <a:buNone/>
            </a:pPr>
            <a:r>
              <a:rPr lang="en-US" altLang="zh-CN" dirty="0">
                <a:solidFill>
                  <a:srgbClr val="C00000"/>
                </a:solidFill>
              </a:rPr>
              <a:t>try {</a:t>
            </a:r>
            <a:br>
              <a:rPr lang="en-US" altLang="zh-CN" dirty="0">
                <a:solidFill>
                  <a:srgbClr val="C00000"/>
                </a:solidFill>
              </a:rPr>
            </a:br>
            <a:r>
              <a:rPr lang="en-US" altLang="zh-CN" dirty="0">
                <a:solidFill>
                  <a:srgbClr val="C00000"/>
                </a:solidFill>
              </a:rPr>
              <a:t>     undefined(); // </a:t>
            </a:r>
            <a:r>
              <a:rPr lang="zh-CN" altLang="en-US" dirty="0">
                <a:solidFill>
                  <a:srgbClr val="C00000"/>
                </a:solidFill>
              </a:rPr>
              <a:t>执行一个非法操作来强制制造一个异常</a:t>
            </a:r>
            <a:br>
              <a:rPr lang="zh-CN" altLang="en-US" dirty="0">
                <a:solidFill>
                  <a:srgbClr val="C00000"/>
                </a:solidFill>
              </a:rPr>
            </a:br>
            <a:r>
              <a:rPr lang="en-US" altLang="zh-CN" dirty="0">
                <a:solidFill>
                  <a:srgbClr val="C00000"/>
                </a:solidFill>
              </a:rPr>
              <a:t>}</a:t>
            </a:r>
          </a:p>
          <a:p>
            <a:pPr marL="320040" lvl="1" indent="0">
              <a:buNone/>
            </a:pPr>
            <a:r>
              <a:rPr lang="en-US" altLang="zh-CN" dirty="0">
                <a:solidFill>
                  <a:srgbClr val="C00000"/>
                </a:solidFill>
              </a:rPr>
              <a:t>catch (err) {</a:t>
            </a:r>
            <a:br>
              <a:rPr lang="en-US" altLang="zh-CN" dirty="0">
                <a:solidFill>
                  <a:srgbClr val="C00000"/>
                </a:solidFill>
              </a:rPr>
            </a:br>
            <a:r>
              <a:rPr lang="en-US" altLang="zh-CN" dirty="0">
                <a:solidFill>
                  <a:srgbClr val="C00000"/>
                </a:solidFill>
              </a:rPr>
              <a:t>     console.log( err ); // </a:t>
            </a:r>
            <a:r>
              <a:rPr lang="zh-CN" altLang="en-US" dirty="0">
                <a:solidFill>
                  <a:srgbClr val="C00000"/>
                </a:solidFill>
              </a:rPr>
              <a:t>能够正常执行！</a:t>
            </a:r>
            <a:br>
              <a:rPr lang="zh-CN" altLang="en-US" dirty="0">
                <a:solidFill>
                  <a:srgbClr val="C00000"/>
                </a:solidFill>
              </a:rPr>
            </a:br>
            <a:r>
              <a:rPr lang="en-US" altLang="zh-CN" dirty="0">
                <a:solidFill>
                  <a:srgbClr val="C00000"/>
                </a:solidFill>
              </a:rPr>
              <a:t>} </a:t>
            </a:r>
          </a:p>
          <a:p>
            <a:pPr marL="320040" lvl="1" indent="0">
              <a:buNone/>
            </a:pPr>
            <a:r>
              <a:rPr lang="en-US" altLang="zh-CN" dirty="0">
                <a:solidFill>
                  <a:srgbClr val="C00000"/>
                </a:solidFill>
              </a:rPr>
              <a:t>console.log( err ); // </a:t>
            </a:r>
            <a:r>
              <a:rPr lang="en-US" altLang="zh-CN" dirty="0" err="1">
                <a:solidFill>
                  <a:srgbClr val="C00000"/>
                </a:solidFill>
              </a:rPr>
              <a:t>ReferenceError</a:t>
            </a:r>
            <a:r>
              <a:rPr lang="en-US" altLang="zh-CN" dirty="0">
                <a:solidFill>
                  <a:srgbClr val="C00000"/>
                </a:solidFill>
              </a:rPr>
              <a:t>: err not found </a:t>
            </a:r>
          </a:p>
          <a:p>
            <a:pPr>
              <a:buFont typeface="Wingdings" panose="05000000000000000000" pitchFamily="2" charset="2"/>
              <a:buChar char="l"/>
            </a:pPr>
            <a:r>
              <a:rPr lang="en-US" altLang="zh-CN" dirty="0"/>
              <a:t>let</a:t>
            </a:r>
            <a:br>
              <a:rPr lang="en-US" altLang="zh-CN" sz="2000" dirty="0"/>
            </a:br>
            <a:r>
              <a:rPr lang="en-US" altLang="zh-CN" sz="2300" dirty="0">
                <a:latin typeface="微软雅黑" panose="020B0503020204020204" pitchFamily="34" charset="-122"/>
                <a:ea typeface="微软雅黑" panose="020B0503020204020204" pitchFamily="34" charset="-122"/>
              </a:rPr>
              <a:t>ES6</a:t>
            </a:r>
            <a:r>
              <a:rPr lang="zh-CN" altLang="en-US" sz="2300" dirty="0">
                <a:latin typeface="微软雅黑" panose="020B0503020204020204" pitchFamily="34" charset="-122"/>
                <a:ea typeface="微软雅黑" panose="020B0503020204020204" pitchFamily="34" charset="-122"/>
              </a:rPr>
              <a:t>引入了新的</a:t>
            </a:r>
            <a:r>
              <a:rPr lang="en-US" altLang="zh-CN" sz="2300" dirty="0">
                <a:latin typeface="微软雅黑" panose="020B0503020204020204" pitchFamily="34" charset="-122"/>
                <a:ea typeface="微软雅黑" panose="020B0503020204020204" pitchFamily="34" charset="-122"/>
              </a:rPr>
              <a:t>let</a:t>
            </a:r>
            <a:r>
              <a:rPr lang="zh-CN" altLang="en-US" sz="2300" dirty="0">
                <a:latin typeface="微软雅黑" panose="020B0503020204020204" pitchFamily="34" charset="-122"/>
                <a:ea typeface="微软雅黑" panose="020B0503020204020204" pitchFamily="34" charset="-122"/>
              </a:rPr>
              <a:t>关键字，提供了除</a:t>
            </a:r>
            <a:r>
              <a:rPr lang="en-US" altLang="zh-CN" sz="2300" dirty="0">
                <a:latin typeface="微软雅黑" panose="020B0503020204020204" pitchFamily="34" charset="-122"/>
                <a:ea typeface="微软雅黑" panose="020B0503020204020204" pitchFamily="34" charset="-122"/>
              </a:rPr>
              <a:t>var</a:t>
            </a:r>
            <a:r>
              <a:rPr lang="zh-CN" altLang="en-US" sz="2300" dirty="0">
                <a:latin typeface="微软雅黑" panose="020B0503020204020204" pitchFamily="34" charset="-122"/>
                <a:ea typeface="微软雅黑" panose="020B0503020204020204" pitchFamily="34" charset="-122"/>
              </a:rPr>
              <a:t>以外的另一种变量声明方式。 为其声明的变量隐式地了所在的块作用域。换句话说</a:t>
            </a:r>
            <a:r>
              <a:rPr lang="en-US" altLang="zh-CN" sz="2300" dirty="0">
                <a:latin typeface="微软雅黑" panose="020B0503020204020204" pitchFamily="34" charset="-122"/>
                <a:ea typeface="微软雅黑" panose="020B0503020204020204" pitchFamily="34" charset="-122"/>
              </a:rPr>
              <a:t>let</a:t>
            </a:r>
            <a:r>
              <a:rPr lang="zh-CN" altLang="en-US" sz="2300" dirty="0">
                <a:latin typeface="微软雅黑" panose="020B0503020204020204" pitchFamily="34" charset="-122"/>
                <a:ea typeface="微软雅黑" panose="020B0503020204020204" pitchFamily="34" charset="-122"/>
              </a:rPr>
              <a:t>关键字可以将变量绑定到所在的任意作用域中（通常是</a:t>
            </a:r>
            <a:r>
              <a:rPr lang="en-US" altLang="zh-CN" sz="2300" dirty="0">
                <a:latin typeface="微软雅黑" panose="020B0503020204020204" pitchFamily="34" charset="-122"/>
                <a:ea typeface="微软雅黑" panose="020B0503020204020204" pitchFamily="34" charset="-122"/>
              </a:rPr>
              <a:t>{ .. }</a:t>
            </a:r>
            <a:r>
              <a:rPr lang="zh-CN" altLang="en-US" sz="2300" dirty="0">
                <a:latin typeface="微软雅黑" panose="020B0503020204020204" pitchFamily="34" charset="-122"/>
                <a:ea typeface="微软雅黑" panose="020B0503020204020204" pitchFamily="34" charset="-122"/>
              </a:rPr>
              <a:t>内部） </a:t>
            </a:r>
            <a:br>
              <a:rPr lang="zh-CN" altLang="en-US" sz="2000" dirty="0"/>
            </a:br>
            <a:r>
              <a:rPr lang="zh-CN" altLang="en-US" sz="2000" dirty="0"/>
              <a:t> </a:t>
            </a:r>
            <a:endParaRPr lang="en-US" altLang="zh-CN" sz="2000" dirty="0"/>
          </a:p>
          <a:p>
            <a:pPr marL="320040" lvl="1" indent="0">
              <a:buNone/>
            </a:pPr>
            <a:r>
              <a:rPr lang="en-US" altLang="zh-CN" sz="2900" dirty="0">
                <a:solidFill>
                  <a:srgbClr val="C00000"/>
                </a:solidFill>
              </a:rPr>
              <a:t>var foo = true;</a:t>
            </a:r>
            <a:br>
              <a:rPr lang="en-US" altLang="zh-CN" sz="2900" dirty="0">
                <a:solidFill>
                  <a:srgbClr val="C00000"/>
                </a:solidFill>
              </a:rPr>
            </a:br>
            <a:r>
              <a:rPr lang="en-US" altLang="zh-CN" sz="2900" dirty="0">
                <a:solidFill>
                  <a:srgbClr val="C00000"/>
                </a:solidFill>
              </a:rPr>
              <a:t>if (foo) {</a:t>
            </a:r>
            <a:br>
              <a:rPr lang="en-US" altLang="zh-CN" sz="2900" dirty="0">
                <a:solidFill>
                  <a:srgbClr val="C00000"/>
                </a:solidFill>
              </a:rPr>
            </a:br>
            <a:r>
              <a:rPr lang="en-US" altLang="zh-CN" sz="2900" dirty="0">
                <a:solidFill>
                  <a:srgbClr val="C00000"/>
                </a:solidFill>
              </a:rPr>
              <a:t>     let bar = foo * 2;</a:t>
            </a:r>
            <a:br>
              <a:rPr lang="en-US" altLang="zh-CN" sz="2900" dirty="0">
                <a:solidFill>
                  <a:srgbClr val="C00000"/>
                </a:solidFill>
              </a:rPr>
            </a:br>
            <a:r>
              <a:rPr lang="en-US" altLang="zh-CN" sz="2900" dirty="0">
                <a:solidFill>
                  <a:srgbClr val="C00000"/>
                </a:solidFill>
              </a:rPr>
              <a:t>     bar = something( bar );</a:t>
            </a:r>
            <a:br>
              <a:rPr lang="en-US" altLang="zh-CN" sz="2900" dirty="0">
                <a:solidFill>
                  <a:srgbClr val="C00000"/>
                </a:solidFill>
              </a:rPr>
            </a:br>
            <a:r>
              <a:rPr lang="en-US" altLang="zh-CN" sz="2900" dirty="0">
                <a:solidFill>
                  <a:srgbClr val="C00000"/>
                </a:solidFill>
              </a:rPr>
              <a:t>     console.log( bar );</a:t>
            </a:r>
            <a:br>
              <a:rPr lang="en-US" altLang="zh-CN" sz="2900" dirty="0">
                <a:solidFill>
                  <a:srgbClr val="C00000"/>
                </a:solidFill>
              </a:rPr>
            </a:br>
            <a:r>
              <a:rPr lang="en-US" altLang="zh-CN" sz="2900" dirty="0">
                <a:solidFill>
                  <a:srgbClr val="C00000"/>
                </a:solidFill>
              </a:rPr>
              <a:t>} </a:t>
            </a:r>
          </a:p>
          <a:p>
            <a:pPr marL="320040" lvl="1" indent="0">
              <a:buNone/>
            </a:pPr>
            <a:r>
              <a:rPr lang="en-US" altLang="zh-CN" sz="2900" dirty="0">
                <a:solidFill>
                  <a:srgbClr val="C00000"/>
                </a:solidFill>
              </a:rPr>
              <a:t>console.log( bar ); // </a:t>
            </a:r>
            <a:r>
              <a:rPr lang="en-US" altLang="zh-CN" sz="2900" dirty="0" err="1">
                <a:solidFill>
                  <a:srgbClr val="C00000"/>
                </a:solidFill>
              </a:rPr>
              <a:t>ReferenceError</a:t>
            </a:r>
            <a:r>
              <a:rPr lang="en-US" altLang="zh-CN" sz="2900" dirty="0">
                <a:solidFill>
                  <a:srgbClr val="C00000"/>
                </a:solidFill>
              </a:rPr>
              <a:t> </a:t>
            </a:r>
            <a:endParaRPr lang="en-US" altLang="zh-CN" sz="29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98263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rPr>
              <a:t>6. </a:t>
            </a:r>
            <a:r>
              <a:rPr lang="zh-CN" altLang="en-US" dirty="0">
                <a:latin typeface="微软雅黑" panose="020B0503020204020204" pitchFamily="34" charset="-122"/>
                <a:ea typeface="微软雅黑" panose="020B0503020204020204" pitchFamily="34" charset="-122"/>
              </a:rPr>
              <a:t>提升</a:t>
            </a:r>
            <a:br>
              <a:rPr lang="en-US" altLang="zh-CN" dirty="0">
                <a:latin typeface="微软雅黑" panose="020B0503020204020204" pitchFamily="34" charset="-122"/>
                <a:ea typeface="微软雅黑" panose="020B0503020204020204" pitchFamily="34" charset="-122"/>
              </a:rPr>
            </a:br>
            <a:r>
              <a:rPr lang="en-US" altLang="zh-CN" sz="3600" dirty="0">
                <a:latin typeface="微软雅黑" panose="020B0503020204020204" pitchFamily="34" charset="-122"/>
                <a:ea typeface="微软雅黑" panose="020B0503020204020204" pitchFamily="34" charset="-122"/>
              </a:rPr>
              <a:t>6.1 </a:t>
            </a:r>
            <a:r>
              <a:rPr lang="zh-CN" altLang="en-US" sz="3600" dirty="0">
                <a:latin typeface="微软雅黑" panose="020B0503020204020204" pitchFamily="34" charset="-122"/>
                <a:ea typeface="微软雅黑" panose="020B0503020204020204" pitchFamily="34" charset="-122"/>
              </a:rPr>
              <a:t>先声明，后赋值？</a:t>
            </a:r>
            <a:endParaRPr lang="zh-CN" sz="3600"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sz="quarter" idx="1"/>
          </p:nvPr>
        </p:nvSpPr>
        <p:spPr>
          <a:xfrm>
            <a:off x="612648" y="1600200"/>
            <a:ext cx="8153400" cy="4925144"/>
          </a:xfrm>
        </p:spPr>
        <p:txBody>
          <a:bodyPr>
            <a:normAutofit/>
          </a:bodyPr>
          <a:lstStyle/>
          <a:p>
            <a:pPr marL="320040" lvl="1" indent="0">
              <a:buNone/>
            </a:pPr>
            <a:r>
              <a:rPr lang="en-US" altLang="zh-CN" dirty="0">
                <a:solidFill>
                  <a:srgbClr val="C00000"/>
                </a:solidFill>
              </a:rPr>
              <a:t>a=2;</a:t>
            </a:r>
          </a:p>
          <a:p>
            <a:pPr marL="320040" lvl="1" indent="0">
              <a:buNone/>
            </a:pPr>
            <a:r>
              <a:rPr lang="en-US" altLang="zh-CN" dirty="0">
                <a:solidFill>
                  <a:srgbClr val="C00000"/>
                </a:solidFill>
              </a:rPr>
              <a:t>var a;</a:t>
            </a:r>
          </a:p>
          <a:p>
            <a:pPr marL="320040" lvl="1" indent="0">
              <a:buNone/>
            </a:pPr>
            <a:r>
              <a:rPr lang="en-US" altLang="zh-CN" dirty="0">
                <a:solidFill>
                  <a:srgbClr val="C00000"/>
                </a:solidFill>
              </a:rPr>
              <a:t>console.log(a);</a:t>
            </a:r>
          </a:p>
          <a:p>
            <a:pPr marL="320040" lvl="1" indent="0">
              <a:buNone/>
            </a:pPr>
            <a:endParaRPr lang="en-US" altLang="zh-CN" dirty="0">
              <a:solidFill>
                <a:srgbClr val="C00000"/>
              </a:solidFill>
            </a:endParaRPr>
          </a:p>
          <a:p>
            <a:pPr marL="320040" lvl="1" indent="0">
              <a:buNone/>
            </a:pPr>
            <a:r>
              <a:rPr lang="en-US" altLang="zh-CN" dirty="0"/>
              <a:t>console.log(..)</a:t>
            </a:r>
            <a:r>
              <a:rPr lang="zh-CN" altLang="en-US" dirty="0"/>
              <a:t>声明会输出什么呢？ </a:t>
            </a:r>
            <a:br>
              <a:rPr lang="zh-CN" altLang="en-US" dirty="0"/>
            </a:br>
            <a:endParaRPr lang="en-US" altLang="zh-CN" sz="2000" dirty="0"/>
          </a:p>
          <a:p>
            <a:pPr marL="320040" lvl="1" indent="0">
              <a:buNone/>
            </a:pPr>
            <a:r>
              <a:rPr lang="en-US" altLang="zh-CN" sz="2900" dirty="0">
                <a:solidFill>
                  <a:srgbClr val="C00000"/>
                </a:solidFill>
              </a:rPr>
              <a:t>console.log(a);</a:t>
            </a:r>
          </a:p>
          <a:p>
            <a:pPr marL="320040" lvl="1" indent="0">
              <a:buNone/>
            </a:pPr>
            <a:r>
              <a:rPr lang="en-US" altLang="zh-CN" sz="2900" dirty="0">
                <a:solidFill>
                  <a:srgbClr val="C00000"/>
                </a:solidFill>
              </a:rPr>
              <a:t>var a =2; </a:t>
            </a:r>
            <a:endParaRPr lang="en-US" altLang="zh-CN" sz="29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2270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rPr>
              <a:t>6. </a:t>
            </a:r>
            <a:r>
              <a:rPr lang="zh-CN" altLang="en-US" dirty="0">
                <a:latin typeface="微软雅黑" panose="020B0503020204020204" pitchFamily="34" charset="-122"/>
                <a:ea typeface="微软雅黑" panose="020B0503020204020204" pitchFamily="34" charset="-122"/>
              </a:rPr>
              <a:t>提升</a:t>
            </a:r>
            <a:br>
              <a:rPr lang="en-US" altLang="zh-CN" dirty="0">
                <a:latin typeface="微软雅黑" panose="020B0503020204020204" pitchFamily="34" charset="-122"/>
                <a:ea typeface="微软雅黑" panose="020B0503020204020204" pitchFamily="34" charset="-122"/>
              </a:rPr>
            </a:br>
            <a:r>
              <a:rPr lang="en-US" altLang="zh-CN" sz="3600" dirty="0">
                <a:latin typeface="微软雅黑" panose="020B0503020204020204" pitchFamily="34" charset="-122"/>
                <a:ea typeface="微软雅黑" panose="020B0503020204020204" pitchFamily="34" charset="-122"/>
              </a:rPr>
              <a:t>6</a:t>
            </a:r>
            <a:r>
              <a:rPr lang="en-US" altLang="zh-CN" dirty="0">
                <a:latin typeface="微软雅黑" panose="020B0503020204020204" pitchFamily="34" charset="-122"/>
                <a:ea typeface="微软雅黑" panose="020B0503020204020204" pitchFamily="34" charset="-122"/>
              </a:rPr>
              <a:t>.</a:t>
            </a:r>
            <a:r>
              <a:rPr lang="en-US" altLang="zh-CN" sz="3600" dirty="0">
                <a:latin typeface="微软雅黑" panose="020B0503020204020204" pitchFamily="34" charset="-122"/>
                <a:ea typeface="微软雅黑" panose="020B0503020204020204" pitchFamily="34" charset="-122"/>
              </a:rPr>
              <a:t>2 </a:t>
            </a:r>
            <a:r>
              <a:rPr lang="zh-CN" altLang="en-US" sz="3600" dirty="0">
                <a:latin typeface="微软雅黑" panose="020B0503020204020204" pitchFamily="34" charset="-122"/>
                <a:ea typeface="微软雅黑" panose="020B0503020204020204" pitchFamily="34" charset="-122"/>
              </a:rPr>
              <a:t>编译器的第一部分工作</a:t>
            </a:r>
            <a:endParaRPr lang="zh-CN" sz="3600"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sz="quarter" idx="1"/>
          </p:nvPr>
        </p:nvSpPr>
        <p:spPr>
          <a:xfrm>
            <a:off x="612648" y="1600200"/>
            <a:ext cx="8153400" cy="4925144"/>
          </a:xfrm>
        </p:spPr>
        <p:txBody>
          <a:bodyPr>
            <a:normAutofit fontScale="92500"/>
          </a:bodyPr>
          <a:lstStyle/>
          <a:p>
            <a:pPr marL="0" indent="0">
              <a:buNone/>
            </a:pPr>
            <a:r>
              <a:rPr lang="zh-CN" altLang="en-US" sz="2200" dirty="0">
                <a:latin typeface="微软雅黑" panose="020B0503020204020204" pitchFamily="34" charset="-122"/>
                <a:ea typeface="微软雅黑" panose="020B0503020204020204" pitchFamily="34" charset="-122"/>
              </a:rPr>
              <a:t>引擎会在解释</a:t>
            </a:r>
            <a:r>
              <a:rPr lang="en-US" altLang="zh-CN" sz="2200" dirty="0">
                <a:latin typeface="微软雅黑" panose="020B0503020204020204" pitchFamily="34" charset="-122"/>
                <a:ea typeface="微软雅黑" panose="020B0503020204020204" pitchFamily="34" charset="-122"/>
              </a:rPr>
              <a:t>JavaScript</a:t>
            </a:r>
            <a:r>
              <a:rPr lang="zh-CN" altLang="en-US" sz="2200" dirty="0">
                <a:latin typeface="微软雅黑" panose="020B0503020204020204" pitchFamily="34" charset="-122"/>
                <a:ea typeface="微软雅黑" panose="020B0503020204020204" pitchFamily="34" charset="-122"/>
              </a:rPr>
              <a:t>代码之前首先对其进行编译。编译阶段中的一部分工作就是找到所有的声明，并用合适的作用域将它们关联起来。 也就是说</a:t>
            </a:r>
            <a:r>
              <a:rPr lang="zh-CN" altLang="en-US" sz="2200" dirty="0">
                <a:solidFill>
                  <a:srgbClr val="C00000"/>
                </a:solidFill>
                <a:latin typeface="微软雅黑" panose="020B0503020204020204" pitchFamily="34" charset="-122"/>
                <a:ea typeface="微软雅黑" panose="020B0503020204020204" pitchFamily="34" charset="-122"/>
              </a:rPr>
              <a:t>包含变量和函数在内的所有声明都会在任何代码被执行前首先被处理。只有声明本身会被提升，而赋值或其他运行逻辑会留在原地 。</a:t>
            </a:r>
            <a:r>
              <a:rPr lang="zh-CN" altLang="en-US" sz="2200" dirty="0">
                <a:latin typeface="微软雅黑" panose="020B0503020204020204" pitchFamily="34" charset="-122"/>
                <a:ea typeface="微软雅黑" panose="020B0503020204020204" pitchFamily="34" charset="-122"/>
              </a:rPr>
              <a:t>如</a:t>
            </a:r>
            <a:r>
              <a:rPr lang="en-US" altLang="zh-CN" sz="2200" dirty="0">
                <a:latin typeface="微软雅黑" panose="020B0503020204020204" pitchFamily="34" charset="-122"/>
                <a:ea typeface="微软雅黑" panose="020B0503020204020204" pitchFamily="34" charset="-122"/>
              </a:rPr>
              <a:t>var a=2 </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JS</a:t>
            </a:r>
            <a:r>
              <a:rPr lang="zh-CN" altLang="en-US" sz="2200" dirty="0">
                <a:latin typeface="微软雅黑" panose="020B0503020204020204" pitchFamily="34" charset="-122"/>
                <a:ea typeface="微软雅黑" panose="020B0503020204020204" pitchFamily="34" charset="-122"/>
              </a:rPr>
              <a:t>将</a:t>
            </a:r>
            <a:r>
              <a:rPr lang="en-US" altLang="zh-CN" sz="2200" dirty="0">
                <a:latin typeface="微软雅黑" panose="020B0503020204020204" pitchFamily="34" charset="-122"/>
                <a:ea typeface="微软雅黑" panose="020B0503020204020204" pitchFamily="34" charset="-122"/>
              </a:rPr>
              <a:t>var a </a:t>
            </a:r>
            <a:r>
              <a:rPr lang="zh-CN" altLang="en-US" sz="2200" dirty="0">
                <a:latin typeface="微软雅黑" panose="020B0503020204020204" pitchFamily="34" charset="-122"/>
                <a:ea typeface="微软雅黑" panose="020B0503020204020204" pitchFamily="34" charset="-122"/>
              </a:rPr>
              <a:t>和 </a:t>
            </a:r>
            <a:r>
              <a:rPr lang="en-US" altLang="zh-CN" sz="2200" dirty="0">
                <a:latin typeface="微软雅黑" panose="020B0503020204020204" pitchFamily="34" charset="-122"/>
                <a:ea typeface="微软雅黑" panose="020B0503020204020204" pitchFamily="34" charset="-122"/>
              </a:rPr>
              <a:t>a=2 </a:t>
            </a:r>
            <a:r>
              <a:rPr lang="zh-CN" altLang="en-US" sz="2200" dirty="0">
                <a:latin typeface="微软雅黑" panose="020B0503020204020204" pitchFamily="34" charset="-122"/>
                <a:ea typeface="微软雅黑" panose="020B0503020204020204" pitchFamily="34" charset="-122"/>
              </a:rPr>
              <a:t>当作两个单独的声明，第一个是编译阶段的任务，第二个是执行阶段的任务。</a:t>
            </a:r>
            <a:endParaRPr lang="en-US" altLang="zh-CN" sz="22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r>
              <a:rPr lang="zh-CN" altLang="en-US" sz="2000" dirty="0">
                <a:latin typeface="微软雅黑" panose="020B0503020204020204" pitchFamily="34" charset="-122"/>
                <a:ea typeface="微软雅黑" panose="020B0503020204020204" pitchFamily="34" charset="-122"/>
              </a:rPr>
              <a:t>第一个代码片段：</a:t>
            </a:r>
            <a:endParaRPr lang="pt-BR" altLang="zh-CN" sz="2000" dirty="0">
              <a:latin typeface="微软雅黑" panose="020B0503020204020204" pitchFamily="34" charset="-122"/>
              <a:ea typeface="微软雅黑" panose="020B0503020204020204" pitchFamily="34" charset="-122"/>
            </a:endParaRPr>
          </a:p>
          <a:p>
            <a:pPr marL="0" indent="0">
              <a:buNone/>
            </a:pPr>
            <a:r>
              <a:rPr lang="pt-BR" altLang="zh-CN" sz="1900" dirty="0">
                <a:solidFill>
                  <a:srgbClr val="DD8047"/>
                </a:solidFill>
              </a:rPr>
              <a:t>var a;</a:t>
            </a:r>
            <a:br>
              <a:rPr lang="pt-BR" altLang="zh-CN" sz="1900" dirty="0">
                <a:solidFill>
                  <a:srgbClr val="DD8047"/>
                </a:solidFill>
              </a:rPr>
            </a:br>
            <a:r>
              <a:rPr lang="pt-BR" altLang="zh-CN" sz="1900" dirty="0">
                <a:solidFill>
                  <a:srgbClr val="DD8047"/>
                </a:solidFill>
              </a:rPr>
              <a:t>a = 2;</a:t>
            </a:r>
            <a:br>
              <a:rPr lang="pt-BR" altLang="zh-CN" sz="1900" dirty="0">
                <a:solidFill>
                  <a:srgbClr val="DD8047"/>
                </a:solidFill>
              </a:rPr>
            </a:br>
            <a:r>
              <a:rPr lang="pt-BR" altLang="zh-CN" sz="1900" dirty="0">
                <a:solidFill>
                  <a:srgbClr val="DD8047"/>
                </a:solidFill>
              </a:rPr>
              <a:t>console.log( a ); </a:t>
            </a:r>
          </a:p>
          <a:p>
            <a:pPr marL="0" indent="0">
              <a:buNone/>
            </a:pPr>
            <a:r>
              <a:rPr lang="zh-CN" altLang="en-US" sz="2000" dirty="0">
                <a:latin typeface="微软雅黑" panose="020B0503020204020204" pitchFamily="34" charset="-122"/>
                <a:ea typeface="微软雅黑" panose="020B0503020204020204" pitchFamily="34" charset="-122"/>
              </a:rPr>
              <a:t>第二个代码片段</a:t>
            </a:r>
            <a:endParaRPr lang="en-US" altLang="zh-CN" sz="2000" dirty="0">
              <a:latin typeface="微软雅黑" panose="020B0503020204020204" pitchFamily="34" charset="-122"/>
              <a:ea typeface="微软雅黑" panose="020B0503020204020204" pitchFamily="34" charset="-122"/>
            </a:endParaRPr>
          </a:p>
          <a:p>
            <a:pPr marL="0" indent="0">
              <a:buNone/>
            </a:pPr>
            <a:r>
              <a:rPr lang="pt-BR" altLang="zh-CN" sz="1900" dirty="0">
                <a:solidFill>
                  <a:srgbClr val="DD8047"/>
                </a:solidFill>
              </a:rPr>
              <a:t>var a;</a:t>
            </a:r>
            <a:br>
              <a:rPr lang="pt-BR" altLang="zh-CN" sz="1900" dirty="0">
                <a:solidFill>
                  <a:srgbClr val="DD8047"/>
                </a:solidFill>
              </a:rPr>
            </a:br>
            <a:r>
              <a:rPr lang="pt-BR" altLang="zh-CN" sz="1900" dirty="0">
                <a:solidFill>
                  <a:srgbClr val="DD8047"/>
                </a:solidFill>
              </a:rPr>
              <a:t>console.log( a );</a:t>
            </a:r>
            <a:br>
              <a:rPr lang="pt-BR" altLang="zh-CN" sz="1900" dirty="0">
                <a:solidFill>
                  <a:srgbClr val="DD8047"/>
                </a:solidFill>
              </a:rPr>
            </a:br>
            <a:r>
              <a:rPr lang="pt-BR" altLang="zh-CN" sz="1900" dirty="0">
                <a:solidFill>
                  <a:srgbClr val="DD8047"/>
                </a:solidFill>
              </a:rPr>
              <a:t>a = 2; </a:t>
            </a:r>
            <a:endParaRPr lang="en-US" altLang="zh-CN" sz="29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48180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rPr>
              <a:t>6. </a:t>
            </a:r>
            <a:r>
              <a:rPr lang="zh-CN" altLang="en-US" dirty="0">
                <a:latin typeface="微软雅黑" panose="020B0503020204020204" pitchFamily="34" charset="-122"/>
                <a:ea typeface="微软雅黑" panose="020B0503020204020204" pitchFamily="34" charset="-122"/>
              </a:rPr>
              <a:t>提升</a:t>
            </a:r>
            <a:br>
              <a:rPr lang="en-US" altLang="zh-CN" dirty="0">
                <a:latin typeface="微软雅黑" panose="020B0503020204020204" pitchFamily="34" charset="-122"/>
                <a:ea typeface="微软雅黑" panose="020B0503020204020204" pitchFamily="34" charset="-122"/>
              </a:rPr>
            </a:br>
            <a:r>
              <a:rPr lang="en-US" altLang="zh-CN" sz="3600" dirty="0">
                <a:latin typeface="微软雅黑" panose="020B0503020204020204" pitchFamily="34" charset="-122"/>
                <a:ea typeface="微软雅黑" panose="020B0503020204020204" pitchFamily="34" charset="-122"/>
              </a:rPr>
              <a:t>6.3 </a:t>
            </a:r>
            <a:r>
              <a:rPr lang="zh-CN" altLang="en-US" sz="3600" dirty="0">
                <a:latin typeface="微软雅黑" panose="020B0503020204020204" pitchFamily="34" charset="-122"/>
                <a:ea typeface="微软雅黑" panose="020B0503020204020204" pitchFamily="34" charset="-122"/>
              </a:rPr>
              <a:t>函数优先</a:t>
            </a:r>
            <a:endParaRPr lang="zh-CN" sz="3600"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sz="quarter" idx="1"/>
          </p:nvPr>
        </p:nvSpPr>
        <p:spPr>
          <a:xfrm>
            <a:off x="612648" y="1600200"/>
            <a:ext cx="8153400" cy="676672"/>
          </a:xfrm>
        </p:spPr>
        <p:txBody>
          <a:bodyPr>
            <a:normAutofit lnSpcReduction="10000"/>
          </a:bodyPr>
          <a:lstStyle/>
          <a:p>
            <a:pPr marL="0" indent="0">
              <a:buNone/>
            </a:pPr>
            <a:r>
              <a:rPr lang="zh-CN" altLang="en-US" sz="2000" dirty="0">
                <a:latin typeface="微软雅黑" panose="020B0503020204020204" pitchFamily="34" charset="-122"/>
                <a:ea typeface="微软雅黑" panose="020B0503020204020204" pitchFamily="34" charset="-122"/>
              </a:rPr>
              <a:t>函数声明和变量声明都会被提升，但是函数会首先被提升，然后才是变量。</a:t>
            </a:r>
            <a:endParaRPr lang="en-US" altLang="zh-CN" sz="2000" dirty="0">
              <a:latin typeface="微软雅黑" panose="020B0503020204020204" pitchFamily="34" charset="-122"/>
              <a:ea typeface="微软雅黑" panose="020B0503020204020204" pitchFamily="34" charset="-122"/>
            </a:endParaRPr>
          </a:p>
        </p:txBody>
      </p:sp>
      <p:sp>
        <p:nvSpPr>
          <p:cNvPr id="5" name="内容占位符 3"/>
          <p:cNvSpPr txBox="1">
            <a:spLocks/>
          </p:cNvSpPr>
          <p:nvPr/>
        </p:nvSpPr>
        <p:spPr>
          <a:xfrm>
            <a:off x="683568" y="2420888"/>
            <a:ext cx="2376264" cy="2448272"/>
          </a:xfrm>
          <a:prstGeom prst="rect">
            <a:avLst/>
          </a:prstGeom>
        </p:spPr>
        <p:txBody>
          <a:bodyPr vert="horz">
            <a:normAutofit fontScale="92500" lnSpcReduction="20000"/>
          </a:bodyPr>
          <a:lstStyle>
            <a:lvl1pPr marL="320040" indent="-320040" algn="l" rtl="0" eaLnBrk="1" latinLnBrk="0" hangingPunct="1">
              <a:spcBef>
                <a:spcPts val="700"/>
              </a:spcBef>
              <a:buClr>
                <a:schemeClr val="accent2"/>
              </a:buClr>
              <a:buSzPct val="60000"/>
              <a:buFont typeface="Wingdings"/>
              <a:buChar char=""/>
              <a:defRPr lang="zh-CN"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lang="zh-CN"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lang="zh-CN"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lang="zh-CN"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lang="zh-CN"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lang="zh-CN"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lang="zh-CN"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lang="zh-CN"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lang="zh-CN" sz="1800" kern="1200" baseline="0">
                <a:solidFill>
                  <a:schemeClr val="tx1"/>
                </a:solidFill>
                <a:latin typeface="+mn-lt"/>
                <a:ea typeface="+mn-ea"/>
                <a:cs typeface="+mn-cs"/>
              </a:defRPr>
            </a:lvl9pPr>
          </a:lstStyle>
          <a:p>
            <a:pPr marL="0" indent="0">
              <a:buFont typeface="Wingdings"/>
              <a:buNone/>
            </a:pPr>
            <a:r>
              <a:rPr lang="zh-CN" altLang="en-US" sz="2200" dirty="0">
                <a:latin typeface="微软雅黑" panose="020B0503020204020204" pitchFamily="34" charset="-122"/>
                <a:ea typeface="微软雅黑" panose="020B0503020204020204" pitchFamily="34" charset="-122"/>
              </a:rPr>
              <a:t>代码片段：</a:t>
            </a:r>
          </a:p>
          <a:p>
            <a:pPr marL="0" indent="0">
              <a:buFont typeface="Wingdings"/>
              <a:buNone/>
            </a:pPr>
            <a:r>
              <a:rPr lang="en-US" altLang="zh-CN" sz="1900" dirty="0">
                <a:solidFill>
                  <a:srgbClr val="C00000"/>
                </a:solidFill>
              </a:rPr>
              <a:t>foo(); // 1</a:t>
            </a:r>
            <a:br>
              <a:rPr lang="en-US" altLang="zh-CN" sz="1900" dirty="0">
                <a:solidFill>
                  <a:srgbClr val="C00000"/>
                </a:solidFill>
              </a:rPr>
            </a:br>
            <a:r>
              <a:rPr lang="en-US" altLang="zh-CN" sz="1900" dirty="0">
                <a:solidFill>
                  <a:srgbClr val="C00000"/>
                </a:solidFill>
              </a:rPr>
              <a:t>var foo;</a:t>
            </a:r>
            <a:br>
              <a:rPr lang="en-US" altLang="zh-CN" sz="1900" dirty="0">
                <a:solidFill>
                  <a:srgbClr val="C00000"/>
                </a:solidFill>
              </a:rPr>
            </a:br>
            <a:r>
              <a:rPr lang="en-US" altLang="zh-CN" sz="1900" dirty="0">
                <a:solidFill>
                  <a:srgbClr val="C00000"/>
                </a:solidFill>
              </a:rPr>
              <a:t>function foo() {</a:t>
            </a:r>
            <a:br>
              <a:rPr lang="en-US" altLang="zh-CN" sz="1900" dirty="0">
                <a:solidFill>
                  <a:srgbClr val="C00000"/>
                </a:solidFill>
              </a:rPr>
            </a:br>
            <a:r>
              <a:rPr lang="en-US" altLang="zh-CN" sz="1900" dirty="0">
                <a:solidFill>
                  <a:srgbClr val="C00000"/>
                </a:solidFill>
              </a:rPr>
              <a:t>     console.log( 1 );</a:t>
            </a:r>
            <a:br>
              <a:rPr lang="en-US" altLang="zh-CN" sz="1900" dirty="0">
                <a:solidFill>
                  <a:srgbClr val="C00000"/>
                </a:solidFill>
              </a:rPr>
            </a:br>
            <a:r>
              <a:rPr lang="en-US" altLang="zh-CN" sz="1900" dirty="0">
                <a:solidFill>
                  <a:srgbClr val="C00000"/>
                </a:solidFill>
              </a:rPr>
              <a:t>} </a:t>
            </a:r>
          </a:p>
          <a:p>
            <a:pPr marL="0" indent="0">
              <a:buFont typeface="Wingdings"/>
              <a:buNone/>
            </a:pPr>
            <a:r>
              <a:rPr lang="en-US" altLang="zh-CN" sz="1900" dirty="0">
                <a:solidFill>
                  <a:srgbClr val="C00000"/>
                </a:solidFill>
              </a:rPr>
              <a:t>foo = function() {</a:t>
            </a:r>
            <a:br>
              <a:rPr lang="en-US" altLang="zh-CN" sz="1900" dirty="0">
                <a:solidFill>
                  <a:srgbClr val="C00000"/>
                </a:solidFill>
              </a:rPr>
            </a:br>
            <a:r>
              <a:rPr lang="en-US" altLang="zh-CN" sz="1900" dirty="0">
                <a:solidFill>
                  <a:srgbClr val="C00000"/>
                </a:solidFill>
              </a:rPr>
              <a:t>     console.log( 2 );</a:t>
            </a:r>
            <a:br>
              <a:rPr lang="en-US" altLang="zh-CN" sz="1900" dirty="0">
                <a:solidFill>
                  <a:srgbClr val="C00000"/>
                </a:solidFill>
              </a:rPr>
            </a:br>
            <a:r>
              <a:rPr lang="en-US" altLang="zh-CN" sz="1900" dirty="0">
                <a:solidFill>
                  <a:srgbClr val="C00000"/>
                </a:solidFill>
              </a:rPr>
              <a:t>}; </a:t>
            </a:r>
          </a:p>
        </p:txBody>
      </p:sp>
      <p:sp>
        <p:nvSpPr>
          <p:cNvPr id="6" name="内容占位符 3"/>
          <p:cNvSpPr txBox="1">
            <a:spLocks/>
          </p:cNvSpPr>
          <p:nvPr/>
        </p:nvSpPr>
        <p:spPr>
          <a:xfrm>
            <a:off x="6012160" y="2420888"/>
            <a:ext cx="2376264" cy="2592288"/>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lang="zh-CN"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lang="zh-CN"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lang="zh-CN"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lang="zh-CN"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lang="zh-CN"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lang="zh-CN"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lang="zh-CN"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lang="zh-CN"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lang="zh-CN" sz="1800" kern="1200" baseline="0">
                <a:solidFill>
                  <a:schemeClr val="tx1"/>
                </a:solidFill>
                <a:latin typeface="+mn-lt"/>
                <a:ea typeface="+mn-ea"/>
                <a:cs typeface="+mn-cs"/>
              </a:defRPr>
            </a:lvl9pPr>
          </a:lstStyle>
          <a:p>
            <a:pPr marL="0" indent="0">
              <a:buFont typeface="Wingdings"/>
              <a:buNone/>
            </a:pPr>
            <a:r>
              <a:rPr lang="zh-CN" altLang="en-US" sz="2000" dirty="0">
                <a:latin typeface="微软雅黑" panose="020B0503020204020204" pitchFamily="34" charset="-122"/>
                <a:ea typeface="微软雅黑" panose="020B0503020204020204" pitchFamily="34" charset="-122"/>
              </a:rPr>
              <a:t>引擎会理解为：</a:t>
            </a:r>
          </a:p>
          <a:p>
            <a:pPr marL="0" indent="0">
              <a:buFont typeface="Wingdings"/>
              <a:buNone/>
            </a:pPr>
            <a:r>
              <a:rPr lang="en-US" altLang="zh-CN" sz="1800" dirty="0">
                <a:solidFill>
                  <a:srgbClr val="C00000"/>
                </a:solidFill>
              </a:rPr>
              <a:t>function foo() {</a:t>
            </a:r>
            <a:br>
              <a:rPr lang="en-US" altLang="zh-CN" sz="1800" dirty="0">
                <a:solidFill>
                  <a:srgbClr val="C00000"/>
                </a:solidFill>
              </a:rPr>
            </a:br>
            <a:r>
              <a:rPr lang="en-US" altLang="zh-CN" sz="1800" dirty="0">
                <a:solidFill>
                  <a:srgbClr val="C00000"/>
                </a:solidFill>
              </a:rPr>
              <a:t>     console.log( 1 );</a:t>
            </a:r>
            <a:br>
              <a:rPr lang="en-US" altLang="zh-CN" sz="1800" dirty="0">
                <a:solidFill>
                  <a:srgbClr val="C00000"/>
                </a:solidFill>
              </a:rPr>
            </a:br>
            <a:r>
              <a:rPr lang="en-US" altLang="zh-CN" sz="1800" dirty="0">
                <a:solidFill>
                  <a:srgbClr val="C00000"/>
                </a:solidFill>
              </a:rPr>
              <a:t>} </a:t>
            </a:r>
          </a:p>
          <a:p>
            <a:pPr marL="0" indent="0">
              <a:buFont typeface="Wingdings"/>
              <a:buNone/>
            </a:pPr>
            <a:r>
              <a:rPr lang="en-US" altLang="zh-CN" sz="1800" dirty="0">
                <a:solidFill>
                  <a:srgbClr val="C00000"/>
                </a:solidFill>
              </a:rPr>
              <a:t>foo(); // 1</a:t>
            </a:r>
            <a:br>
              <a:rPr lang="en-US" altLang="zh-CN" sz="1800" dirty="0">
                <a:solidFill>
                  <a:srgbClr val="C00000"/>
                </a:solidFill>
              </a:rPr>
            </a:br>
            <a:r>
              <a:rPr lang="en-US" altLang="zh-CN" sz="1800" dirty="0">
                <a:solidFill>
                  <a:srgbClr val="C00000"/>
                </a:solidFill>
              </a:rPr>
              <a:t>foo = function() {</a:t>
            </a:r>
            <a:br>
              <a:rPr lang="en-US" altLang="zh-CN" sz="1800" dirty="0">
                <a:solidFill>
                  <a:srgbClr val="C00000"/>
                </a:solidFill>
              </a:rPr>
            </a:br>
            <a:r>
              <a:rPr lang="en-US" altLang="zh-CN" sz="1800" dirty="0">
                <a:solidFill>
                  <a:srgbClr val="C00000"/>
                </a:solidFill>
              </a:rPr>
              <a:t>     console.log( 2 );</a:t>
            </a:r>
            <a:br>
              <a:rPr lang="en-US" altLang="zh-CN" sz="1800" dirty="0">
                <a:solidFill>
                  <a:srgbClr val="C00000"/>
                </a:solidFill>
              </a:rPr>
            </a:br>
            <a:r>
              <a:rPr lang="en-US" altLang="zh-CN" sz="1800" dirty="0">
                <a:solidFill>
                  <a:srgbClr val="C00000"/>
                </a:solidFill>
              </a:rPr>
              <a:t>}; </a:t>
            </a:r>
            <a:endParaRPr lang="en-US" altLang="zh-CN" sz="1800" dirty="0">
              <a:solidFill>
                <a:srgbClr val="C00000"/>
              </a:solidFill>
              <a:latin typeface="微软雅黑" panose="020B0503020204020204" pitchFamily="34" charset="-122"/>
              <a:ea typeface="微软雅黑" panose="020B0503020204020204" pitchFamily="34" charset="-122"/>
            </a:endParaRPr>
          </a:p>
        </p:txBody>
      </p:sp>
      <p:sp>
        <p:nvSpPr>
          <p:cNvPr id="7" name="内容占位符 3"/>
          <p:cNvSpPr txBox="1">
            <a:spLocks/>
          </p:cNvSpPr>
          <p:nvPr/>
        </p:nvSpPr>
        <p:spPr>
          <a:xfrm>
            <a:off x="582396" y="5301208"/>
            <a:ext cx="8153400" cy="676672"/>
          </a:xfrm>
          <a:prstGeom prst="rect">
            <a:avLst/>
          </a:prstGeom>
        </p:spPr>
        <p:txBody>
          <a:bodyPr vert="horz">
            <a:normAutofit fontScale="70000" lnSpcReduction="20000"/>
          </a:bodyPr>
          <a:lstStyle>
            <a:lvl1pPr marL="320040" indent="-320040" algn="l" rtl="0" eaLnBrk="1" latinLnBrk="0" hangingPunct="1">
              <a:spcBef>
                <a:spcPts val="700"/>
              </a:spcBef>
              <a:buClr>
                <a:schemeClr val="accent2"/>
              </a:buClr>
              <a:buSzPct val="60000"/>
              <a:buFont typeface="Wingdings"/>
              <a:buChar char=""/>
              <a:defRPr lang="zh-CN"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lang="zh-CN"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lang="zh-CN"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lang="zh-CN"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lang="zh-CN"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lang="zh-CN"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lang="zh-CN"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lang="zh-CN"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lang="zh-CN" sz="1800" kern="1200" baseline="0">
                <a:solidFill>
                  <a:schemeClr val="tx1"/>
                </a:solidFill>
                <a:latin typeface="+mn-lt"/>
                <a:ea typeface="+mn-ea"/>
                <a:cs typeface="+mn-cs"/>
              </a:defRPr>
            </a:lvl9pPr>
          </a:lstStyle>
          <a:p>
            <a:pPr marL="0" indent="0">
              <a:buNone/>
            </a:pPr>
            <a:r>
              <a:rPr lang="zh-CN" altLang="en-US" dirty="0"/>
              <a:t>注意，</a:t>
            </a:r>
            <a:r>
              <a:rPr lang="en-US" altLang="zh-CN" dirty="0"/>
              <a:t>var foo</a:t>
            </a:r>
            <a:r>
              <a:rPr lang="zh-CN" altLang="en-US" dirty="0"/>
              <a:t>尽管出现在</a:t>
            </a:r>
            <a:r>
              <a:rPr lang="en-US" altLang="zh-CN" dirty="0"/>
              <a:t>function foo()...</a:t>
            </a:r>
            <a:r>
              <a:rPr lang="zh-CN" altLang="en-US" dirty="0"/>
              <a:t>的声明之前，但它是重复的声明（因此被忽略了），因为函数声明会被提升到普通变量之前。</a:t>
            </a:r>
            <a:r>
              <a:rPr lang="zh-CN" altLang="en-US" sz="2000" dirty="0"/>
              <a:t> </a:t>
            </a:r>
            <a:endParaRPr lang="zh-CN" altLang="en-US" sz="2000" dirty="0">
              <a:latin typeface="微软雅黑" panose="020B0503020204020204" pitchFamily="34" charset="-122"/>
              <a:ea typeface="微软雅黑" panose="020B0503020204020204" pitchFamily="34" charset="-122"/>
            </a:endParaRPr>
          </a:p>
        </p:txBody>
      </p:sp>
      <p:sp>
        <p:nvSpPr>
          <p:cNvPr id="3" name="矩形 2"/>
          <p:cNvSpPr/>
          <p:nvPr/>
        </p:nvSpPr>
        <p:spPr>
          <a:xfrm>
            <a:off x="2286000" y="3105835"/>
            <a:ext cx="4572000" cy="646331"/>
          </a:xfrm>
          <a:prstGeom prst="rect">
            <a:avLst/>
          </a:prstGeom>
        </p:spPr>
        <p:txBody>
          <a:bodyPr>
            <a:spAutoFit/>
          </a:bodyPr>
          <a:lstStyle/>
          <a:p>
            <a:r>
              <a:rPr lang="en-US" altLang="zh-CN" dirty="0">
                <a:solidFill>
                  <a:srgbClr val="000000"/>
                </a:solidFill>
                <a:latin typeface="Arial" panose="020B0604020202020204" pitchFamily="34" charset="0"/>
              </a:rPr>
              <a:t>a = 2;</a:t>
            </a:r>
            <a:br>
              <a:rPr lang="en-US" altLang="zh-CN" dirty="0">
                <a:solidFill>
                  <a:srgbClr val="000000"/>
                </a:solidFill>
                <a:latin typeface="Arial" panose="020B0604020202020204" pitchFamily="34" charset="0"/>
              </a:rPr>
            </a:br>
            <a:endParaRPr lang="zh-CN" altLang="en-US" dirty="0"/>
          </a:p>
        </p:txBody>
      </p:sp>
    </p:spTree>
    <p:extLst>
      <p:ext uri="{BB962C8B-B14F-4D97-AF65-F5344CB8AC3E}">
        <p14:creationId xmlns:p14="http://schemas.microsoft.com/office/powerpoint/2010/main" val="34779771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rPr>
              <a:t>7. </a:t>
            </a:r>
            <a:r>
              <a:rPr lang="zh-CN" altLang="en-US" dirty="0">
                <a:latin typeface="微软雅黑" panose="020B0503020204020204" pitchFamily="34" charset="-122"/>
                <a:ea typeface="微软雅黑" panose="020B0503020204020204" pitchFamily="34" charset="-122"/>
              </a:rPr>
              <a:t>闭包</a:t>
            </a:r>
            <a:br>
              <a:rPr lang="en-US" altLang="zh-CN" dirty="0">
                <a:latin typeface="微软雅黑" panose="020B0503020204020204" pitchFamily="34" charset="-122"/>
                <a:ea typeface="微软雅黑" panose="020B0503020204020204" pitchFamily="34" charset="-122"/>
              </a:rPr>
            </a:br>
            <a:r>
              <a:rPr lang="en-US" altLang="zh-CN" sz="3600" dirty="0">
                <a:latin typeface="微软雅黑" panose="020B0503020204020204" pitchFamily="34" charset="-122"/>
                <a:ea typeface="微软雅黑" panose="020B0503020204020204" pitchFamily="34" charset="-122"/>
              </a:rPr>
              <a:t>7.1 </a:t>
            </a:r>
            <a:r>
              <a:rPr lang="zh-CN" altLang="en-US" sz="3600" dirty="0">
                <a:latin typeface="微软雅黑" panose="020B0503020204020204" pitchFamily="34" charset="-122"/>
                <a:ea typeface="微软雅黑" panose="020B0503020204020204" pitchFamily="34" charset="-122"/>
              </a:rPr>
              <a:t>什么是闭包</a:t>
            </a:r>
            <a:endParaRPr lang="zh-CN" sz="3600"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sz="quarter" idx="1"/>
          </p:nvPr>
        </p:nvSpPr>
        <p:spPr>
          <a:xfrm>
            <a:off x="612648" y="1600200"/>
            <a:ext cx="8153400" cy="1180728"/>
          </a:xfrm>
        </p:spPr>
        <p:txBody>
          <a:bodyPr>
            <a:noAutofit/>
          </a:bodyPr>
          <a:lstStyle/>
          <a:p>
            <a:pPr marL="0" indent="0">
              <a:buNone/>
            </a:pPr>
            <a:r>
              <a:rPr lang="zh-CN" altLang="en-US" sz="2200" dirty="0">
                <a:latin typeface="微软雅黑" panose="020B0503020204020204" pitchFamily="34" charset="-122"/>
                <a:ea typeface="微软雅黑" panose="020B0503020204020204" pitchFamily="34" charset="-122"/>
              </a:rPr>
              <a:t>当函数可以记住并访问所在的词法作用域时，就产生了闭包，即使函数是在当前词法作用域之外执行 。</a:t>
            </a:r>
            <a:endParaRPr lang="en-US" altLang="zh-CN" sz="2200" dirty="0">
              <a:latin typeface="微软雅黑" panose="020B0503020204020204" pitchFamily="34" charset="-122"/>
              <a:ea typeface="微软雅黑" panose="020B0503020204020204" pitchFamily="34" charset="-122"/>
            </a:endParaRPr>
          </a:p>
          <a:p>
            <a:pPr marL="0" indent="0">
              <a:buNone/>
            </a:pPr>
            <a:r>
              <a:rPr lang="zh-CN" altLang="en-US" sz="1600" dirty="0">
                <a:latin typeface="微软雅黑" panose="020B0503020204020204" pitchFamily="34" charset="-122"/>
                <a:ea typeface="微软雅黑" panose="020B0503020204020204" pitchFamily="34" charset="-122"/>
              </a:rPr>
              <a:t>分析以下代码，是闭包吗？</a:t>
            </a:r>
            <a:endParaRPr lang="en-US" altLang="zh-CN" sz="1600" dirty="0">
              <a:latin typeface="微软雅黑" panose="020B0503020204020204" pitchFamily="34" charset="-122"/>
              <a:ea typeface="微软雅黑" panose="020B0503020204020204" pitchFamily="34" charset="-122"/>
            </a:endParaRPr>
          </a:p>
        </p:txBody>
      </p:sp>
      <p:sp>
        <p:nvSpPr>
          <p:cNvPr id="5" name="内容占位符 3"/>
          <p:cNvSpPr txBox="1">
            <a:spLocks/>
          </p:cNvSpPr>
          <p:nvPr/>
        </p:nvSpPr>
        <p:spPr>
          <a:xfrm>
            <a:off x="734660" y="2924944"/>
            <a:ext cx="7848872" cy="1944216"/>
          </a:xfrm>
          <a:prstGeom prst="rect">
            <a:avLst/>
          </a:prstGeom>
        </p:spPr>
        <p:txBody>
          <a:bodyPr vert="horz">
            <a:normAutofit fontScale="62500" lnSpcReduction="20000"/>
          </a:bodyPr>
          <a:lstStyle>
            <a:lvl1pPr marL="320040" indent="-320040" algn="l" rtl="0" eaLnBrk="1" latinLnBrk="0" hangingPunct="1">
              <a:spcBef>
                <a:spcPts val="700"/>
              </a:spcBef>
              <a:buClr>
                <a:schemeClr val="accent2"/>
              </a:buClr>
              <a:buSzPct val="60000"/>
              <a:buFont typeface="Wingdings"/>
              <a:buChar char=""/>
              <a:defRPr lang="zh-CN"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lang="zh-CN"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lang="zh-CN"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lang="zh-CN"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lang="zh-CN"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lang="zh-CN"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lang="zh-CN"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lang="zh-CN"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lang="zh-CN" sz="1800" kern="1200" baseline="0">
                <a:solidFill>
                  <a:schemeClr val="tx1"/>
                </a:solidFill>
                <a:latin typeface="+mn-lt"/>
                <a:ea typeface="+mn-ea"/>
                <a:cs typeface="+mn-cs"/>
              </a:defRPr>
            </a:lvl9pPr>
          </a:lstStyle>
          <a:p>
            <a:pPr marL="0" indent="0">
              <a:buNone/>
            </a:pPr>
            <a:r>
              <a:rPr lang="en-US" altLang="zh-CN" dirty="0">
                <a:solidFill>
                  <a:srgbClr val="C00000"/>
                </a:solidFill>
                <a:latin typeface="Arial" panose="020B0604020202020204" pitchFamily="34" charset="0"/>
                <a:ea typeface="微软雅黑" panose="020B0503020204020204" pitchFamily="34" charset="-122"/>
                <a:cs typeface="Arial" panose="020B0604020202020204" pitchFamily="34" charset="0"/>
              </a:rPr>
              <a:t>function foo() {</a:t>
            </a:r>
            <a:br>
              <a:rPr lang="en-US" altLang="zh-CN" dirty="0">
                <a:solidFill>
                  <a:srgbClr val="C00000"/>
                </a:solidFill>
                <a:latin typeface="Arial" panose="020B0604020202020204" pitchFamily="34" charset="0"/>
                <a:ea typeface="微软雅黑" panose="020B0503020204020204" pitchFamily="34" charset="-122"/>
                <a:cs typeface="Arial" panose="020B0604020202020204" pitchFamily="34" charset="0"/>
              </a:rPr>
            </a:br>
            <a:r>
              <a:rPr lang="en-US" altLang="zh-CN" dirty="0">
                <a:solidFill>
                  <a:srgbClr val="C00000"/>
                </a:solidFill>
                <a:latin typeface="Arial" panose="020B0604020202020204" pitchFamily="34" charset="0"/>
                <a:ea typeface="微软雅黑" panose="020B0503020204020204" pitchFamily="34" charset="-122"/>
                <a:cs typeface="Arial" panose="020B0604020202020204" pitchFamily="34" charset="0"/>
              </a:rPr>
              <a:t>     var a = 2;</a:t>
            </a:r>
            <a:br>
              <a:rPr lang="en-US" altLang="zh-CN" dirty="0">
                <a:solidFill>
                  <a:srgbClr val="C00000"/>
                </a:solidFill>
                <a:latin typeface="Arial" panose="020B0604020202020204" pitchFamily="34" charset="0"/>
                <a:ea typeface="微软雅黑" panose="020B0503020204020204" pitchFamily="34" charset="-122"/>
                <a:cs typeface="Arial" panose="020B0604020202020204" pitchFamily="34" charset="0"/>
              </a:rPr>
            </a:br>
            <a:r>
              <a:rPr lang="en-US" altLang="zh-CN" dirty="0">
                <a:solidFill>
                  <a:srgbClr val="C00000"/>
                </a:solidFill>
                <a:latin typeface="Arial" panose="020B0604020202020204" pitchFamily="34" charset="0"/>
                <a:ea typeface="微软雅黑" panose="020B0503020204020204" pitchFamily="34" charset="-122"/>
                <a:cs typeface="Arial" panose="020B0604020202020204" pitchFamily="34" charset="0"/>
              </a:rPr>
              <a:t>     function bar() {</a:t>
            </a:r>
            <a:br>
              <a:rPr lang="en-US" altLang="zh-CN" dirty="0">
                <a:solidFill>
                  <a:srgbClr val="C00000"/>
                </a:solidFill>
                <a:latin typeface="Arial" panose="020B0604020202020204" pitchFamily="34" charset="0"/>
                <a:ea typeface="微软雅黑" panose="020B0503020204020204" pitchFamily="34" charset="-122"/>
                <a:cs typeface="Arial" panose="020B0604020202020204" pitchFamily="34" charset="0"/>
              </a:rPr>
            </a:br>
            <a:r>
              <a:rPr lang="en-US" altLang="zh-CN" dirty="0">
                <a:solidFill>
                  <a:srgbClr val="C00000"/>
                </a:solidFill>
                <a:latin typeface="Arial" panose="020B0604020202020204" pitchFamily="34" charset="0"/>
                <a:ea typeface="微软雅黑" panose="020B0503020204020204" pitchFamily="34" charset="-122"/>
                <a:cs typeface="Arial" panose="020B0604020202020204" pitchFamily="34" charset="0"/>
              </a:rPr>
              <a:t>          console.log( a );</a:t>
            </a:r>
            <a:br>
              <a:rPr lang="en-US" altLang="zh-CN" sz="2000" dirty="0">
                <a:solidFill>
                  <a:srgbClr val="C00000"/>
                </a:solidFill>
                <a:latin typeface="Arial" panose="020B0604020202020204" pitchFamily="34" charset="0"/>
                <a:ea typeface="微软雅黑" panose="020B0503020204020204" pitchFamily="34" charset="-122"/>
                <a:cs typeface="Arial" panose="020B0604020202020204" pitchFamily="34" charset="0"/>
              </a:rPr>
            </a:br>
            <a:r>
              <a:rPr lang="en-US" altLang="zh-CN" sz="2000" dirty="0">
                <a:solidFill>
                  <a:srgbClr val="C00000"/>
                </a:solidFill>
                <a:latin typeface="Arial" panose="020B0604020202020204" pitchFamily="34" charset="0"/>
                <a:ea typeface="微软雅黑" panose="020B0503020204020204" pitchFamily="34" charset="-122"/>
                <a:cs typeface="Arial" panose="020B0604020202020204" pitchFamily="34" charset="0"/>
              </a:rPr>
              <a:t>      </a:t>
            </a:r>
            <a:r>
              <a:rPr lang="en-US" altLang="zh-CN" dirty="0">
                <a:solidFill>
                  <a:srgbClr val="C00000"/>
                </a:solidFill>
                <a:latin typeface="Arial" panose="020B0604020202020204" pitchFamily="34" charset="0"/>
                <a:ea typeface="微软雅黑" panose="020B0503020204020204" pitchFamily="34" charset="-122"/>
                <a:cs typeface="Arial" panose="020B0604020202020204" pitchFamily="34" charset="0"/>
              </a:rPr>
              <a:t>} </a:t>
            </a:r>
          </a:p>
          <a:p>
            <a:pPr marL="0" indent="0">
              <a:buNone/>
            </a:pPr>
            <a:r>
              <a:rPr lang="en-US" altLang="zh-CN" dirty="0">
                <a:solidFill>
                  <a:srgbClr val="C00000"/>
                </a:solidFill>
                <a:latin typeface="Arial" panose="020B0604020202020204" pitchFamily="34" charset="0"/>
                <a:ea typeface="微软雅黑" panose="020B0503020204020204" pitchFamily="34" charset="-122"/>
                <a:cs typeface="Arial" panose="020B0604020202020204" pitchFamily="34" charset="0"/>
              </a:rPr>
              <a:t>     bar();</a:t>
            </a:r>
            <a:br>
              <a:rPr lang="en-US" altLang="zh-CN" dirty="0">
                <a:solidFill>
                  <a:srgbClr val="C00000"/>
                </a:solidFill>
                <a:latin typeface="Arial" panose="020B0604020202020204" pitchFamily="34" charset="0"/>
                <a:ea typeface="微软雅黑" panose="020B0503020204020204" pitchFamily="34" charset="-122"/>
                <a:cs typeface="Arial" panose="020B0604020202020204" pitchFamily="34" charset="0"/>
              </a:rPr>
            </a:br>
            <a:r>
              <a:rPr lang="en-US" altLang="zh-CN" dirty="0">
                <a:solidFill>
                  <a:srgbClr val="C00000"/>
                </a:solidFill>
                <a:latin typeface="Arial" panose="020B0604020202020204" pitchFamily="34" charset="0"/>
                <a:ea typeface="微软雅黑" panose="020B0503020204020204" pitchFamily="34" charset="-122"/>
                <a:cs typeface="Arial" panose="020B0604020202020204" pitchFamily="34" charset="0"/>
              </a:rPr>
              <a:t>} </a:t>
            </a:r>
            <a:br>
              <a:rPr lang="en-US" altLang="zh-CN" dirty="0">
                <a:solidFill>
                  <a:srgbClr val="C00000"/>
                </a:solidFill>
                <a:latin typeface="Arial" panose="020B0604020202020204" pitchFamily="34" charset="0"/>
                <a:ea typeface="微软雅黑" panose="020B0503020204020204" pitchFamily="34" charset="-122"/>
                <a:cs typeface="Arial" panose="020B0604020202020204" pitchFamily="34" charset="0"/>
              </a:rPr>
            </a:br>
            <a:r>
              <a:rPr lang="en-US" altLang="zh-CN" dirty="0">
                <a:solidFill>
                  <a:srgbClr val="C00000"/>
                </a:solidFill>
                <a:latin typeface="Arial" panose="020B0604020202020204" pitchFamily="34" charset="0"/>
                <a:ea typeface="微软雅黑" panose="020B0503020204020204" pitchFamily="34" charset="-122"/>
                <a:cs typeface="Arial" panose="020B0604020202020204" pitchFamily="34" charset="0"/>
              </a:rPr>
              <a:t>foo();</a:t>
            </a:r>
            <a:endParaRPr lang="en-US" altLang="zh-CN" sz="1900" dirty="0">
              <a:solidFill>
                <a:schemeClr val="bg1">
                  <a:lumMod val="65000"/>
                </a:schemeClr>
              </a:solidFill>
            </a:endParaRPr>
          </a:p>
        </p:txBody>
      </p:sp>
      <p:sp>
        <p:nvSpPr>
          <p:cNvPr id="7" name="内容占位符 3"/>
          <p:cNvSpPr txBox="1">
            <a:spLocks/>
          </p:cNvSpPr>
          <p:nvPr/>
        </p:nvSpPr>
        <p:spPr>
          <a:xfrm>
            <a:off x="582396" y="5301208"/>
            <a:ext cx="8153400" cy="1080120"/>
          </a:xfrm>
          <a:prstGeom prst="rect">
            <a:avLst/>
          </a:prstGeom>
        </p:spPr>
        <p:txBody>
          <a:bodyPr vert="horz">
            <a:normAutofit fontScale="70000" lnSpcReduction="20000"/>
          </a:bodyPr>
          <a:lstStyle>
            <a:lvl1pPr marL="320040" indent="-320040" algn="l" rtl="0" eaLnBrk="1" latinLnBrk="0" hangingPunct="1">
              <a:spcBef>
                <a:spcPts val="700"/>
              </a:spcBef>
              <a:buClr>
                <a:schemeClr val="accent2"/>
              </a:buClr>
              <a:buSzPct val="60000"/>
              <a:buFont typeface="Wingdings"/>
              <a:buChar char=""/>
              <a:defRPr lang="zh-CN"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lang="zh-CN"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lang="zh-CN"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lang="zh-CN"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lang="zh-CN"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lang="zh-CN"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lang="zh-CN"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lang="zh-CN"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lang="zh-CN" sz="1800" kern="1200" baseline="0">
                <a:solidFill>
                  <a:schemeClr val="tx1"/>
                </a:solidFill>
                <a:latin typeface="+mn-lt"/>
                <a:ea typeface="+mn-ea"/>
                <a:cs typeface="+mn-cs"/>
              </a:defRPr>
            </a:lvl9pPr>
          </a:lstStyle>
          <a:p>
            <a:pPr marL="0" indent="0">
              <a:buNone/>
            </a:pPr>
            <a:r>
              <a:rPr lang="zh-CN" altLang="en-US" dirty="0"/>
              <a:t>确切地说并不是。最准确地用来解释</a:t>
            </a:r>
            <a:r>
              <a:rPr lang="en-US" altLang="zh-CN" dirty="0"/>
              <a:t>bar()</a:t>
            </a:r>
            <a:r>
              <a:rPr lang="zh-CN" altLang="en-US" dirty="0"/>
              <a:t>对</a:t>
            </a:r>
            <a:r>
              <a:rPr lang="en-US" altLang="zh-CN" dirty="0"/>
              <a:t>a</a:t>
            </a:r>
            <a:r>
              <a:rPr lang="zh-CN" altLang="en-US" dirty="0"/>
              <a:t>的引用的方法是词法作用域的查找规则，函数</a:t>
            </a:r>
            <a:r>
              <a:rPr lang="en-US" altLang="zh-CN" dirty="0"/>
              <a:t>bar()</a:t>
            </a:r>
            <a:r>
              <a:rPr lang="zh-CN" altLang="en-US" dirty="0"/>
              <a:t>可以访问外部作用域中的变量</a:t>
            </a:r>
            <a:r>
              <a:rPr lang="en-US" altLang="zh-CN" dirty="0"/>
              <a:t>a</a:t>
            </a:r>
            <a:r>
              <a:rPr lang="zh-CN" altLang="en-US" dirty="0"/>
              <a:t>（这个例子中的是一个</a:t>
            </a:r>
            <a:r>
              <a:rPr lang="en-US" altLang="zh-CN" dirty="0"/>
              <a:t>RHS</a:t>
            </a:r>
            <a:r>
              <a:rPr lang="zh-CN" altLang="en-US" dirty="0"/>
              <a:t>引用查询）， 而这些规则只是闭包的一部分。 </a:t>
            </a:r>
            <a:br>
              <a:rPr lang="zh-CN" altLang="en-US" dirty="0"/>
            </a:b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27786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rPr>
              <a:t>7. </a:t>
            </a:r>
            <a:r>
              <a:rPr lang="zh-CN" altLang="en-US" dirty="0">
                <a:latin typeface="微软雅黑" panose="020B0503020204020204" pitchFamily="34" charset="-122"/>
                <a:ea typeface="微软雅黑" panose="020B0503020204020204" pitchFamily="34" charset="-122"/>
              </a:rPr>
              <a:t>闭包</a:t>
            </a:r>
            <a:br>
              <a:rPr lang="en-US" altLang="zh-CN" dirty="0">
                <a:latin typeface="微软雅黑" panose="020B0503020204020204" pitchFamily="34" charset="-122"/>
                <a:ea typeface="微软雅黑" panose="020B0503020204020204" pitchFamily="34" charset="-122"/>
              </a:rPr>
            </a:br>
            <a:r>
              <a:rPr lang="en-US" altLang="zh-CN" sz="3600" dirty="0">
                <a:latin typeface="微软雅黑" panose="020B0503020204020204" pitchFamily="34" charset="-122"/>
                <a:ea typeface="微软雅黑" panose="020B0503020204020204" pitchFamily="34" charset="-122"/>
              </a:rPr>
              <a:t>7.1 </a:t>
            </a:r>
            <a:r>
              <a:rPr lang="zh-CN" altLang="en-US" sz="3600" dirty="0">
                <a:latin typeface="微软雅黑" panose="020B0503020204020204" pitchFamily="34" charset="-122"/>
                <a:ea typeface="微软雅黑" panose="020B0503020204020204" pitchFamily="34" charset="-122"/>
              </a:rPr>
              <a:t>什么是闭包</a:t>
            </a:r>
            <a:endParaRPr lang="zh-CN" sz="3600" dirty="0">
              <a:latin typeface="微软雅黑" panose="020B0503020204020204" pitchFamily="34" charset="-122"/>
              <a:ea typeface="微软雅黑" panose="020B0503020204020204" pitchFamily="34" charset="-122"/>
            </a:endParaRPr>
          </a:p>
        </p:txBody>
      </p:sp>
      <p:sp>
        <p:nvSpPr>
          <p:cNvPr id="5" name="内容占位符 3"/>
          <p:cNvSpPr txBox="1">
            <a:spLocks/>
          </p:cNvSpPr>
          <p:nvPr/>
        </p:nvSpPr>
        <p:spPr>
          <a:xfrm>
            <a:off x="734660" y="2007508"/>
            <a:ext cx="7848872" cy="2448272"/>
          </a:xfrm>
          <a:prstGeom prst="rect">
            <a:avLst/>
          </a:prstGeom>
        </p:spPr>
        <p:txBody>
          <a:bodyPr vert="horz">
            <a:normAutofit fontScale="62500" lnSpcReduction="20000"/>
          </a:bodyPr>
          <a:lstStyle>
            <a:lvl1pPr marL="320040" indent="-320040" algn="l" rtl="0" eaLnBrk="1" latinLnBrk="0" hangingPunct="1">
              <a:spcBef>
                <a:spcPts val="700"/>
              </a:spcBef>
              <a:buClr>
                <a:schemeClr val="accent2"/>
              </a:buClr>
              <a:buSzPct val="60000"/>
              <a:buFont typeface="Wingdings"/>
              <a:buChar char=""/>
              <a:defRPr lang="zh-CN"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lang="zh-CN"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lang="zh-CN"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lang="zh-CN"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lang="zh-CN"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lang="zh-CN"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lang="zh-CN"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lang="zh-CN"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lang="zh-CN" sz="1800" kern="1200" baseline="0">
                <a:solidFill>
                  <a:schemeClr val="tx1"/>
                </a:solidFill>
                <a:latin typeface="+mn-lt"/>
                <a:ea typeface="+mn-ea"/>
                <a:cs typeface="+mn-cs"/>
              </a:defRPr>
            </a:lvl9pPr>
          </a:lstStyle>
          <a:p>
            <a:pPr marL="0" indent="0">
              <a:buNone/>
            </a:pPr>
            <a:r>
              <a:rPr lang="en-US" altLang="zh-CN" dirty="0">
                <a:solidFill>
                  <a:srgbClr val="C00000"/>
                </a:solidFill>
                <a:latin typeface="Arial" panose="020B0604020202020204" pitchFamily="34" charset="0"/>
                <a:ea typeface="微软雅黑" panose="020B0503020204020204" pitchFamily="34" charset="-122"/>
                <a:cs typeface="Arial" panose="020B0604020202020204" pitchFamily="34" charset="0"/>
              </a:rPr>
              <a:t>function foo() {</a:t>
            </a:r>
            <a:br>
              <a:rPr lang="en-US" altLang="zh-CN" dirty="0">
                <a:solidFill>
                  <a:srgbClr val="C00000"/>
                </a:solidFill>
                <a:latin typeface="Arial" panose="020B0604020202020204" pitchFamily="34" charset="0"/>
                <a:ea typeface="微软雅黑" panose="020B0503020204020204" pitchFamily="34" charset="-122"/>
                <a:cs typeface="Arial" panose="020B0604020202020204" pitchFamily="34" charset="0"/>
              </a:rPr>
            </a:br>
            <a:r>
              <a:rPr lang="en-US" altLang="zh-CN" dirty="0">
                <a:solidFill>
                  <a:srgbClr val="C00000"/>
                </a:solidFill>
                <a:latin typeface="Arial" panose="020B0604020202020204" pitchFamily="34" charset="0"/>
                <a:ea typeface="微软雅黑" panose="020B0503020204020204" pitchFamily="34" charset="-122"/>
                <a:cs typeface="Arial" panose="020B0604020202020204" pitchFamily="34" charset="0"/>
              </a:rPr>
              <a:t>     var a = 2;</a:t>
            </a:r>
            <a:br>
              <a:rPr lang="en-US" altLang="zh-CN" dirty="0">
                <a:solidFill>
                  <a:srgbClr val="C00000"/>
                </a:solidFill>
                <a:latin typeface="Arial" panose="020B0604020202020204" pitchFamily="34" charset="0"/>
                <a:ea typeface="微软雅黑" panose="020B0503020204020204" pitchFamily="34" charset="-122"/>
                <a:cs typeface="Arial" panose="020B0604020202020204" pitchFamily="34" charset="0"/>
              </a:rPr>
            </a:br>
            <a:r>
              <a:rPr lang="en-US" altLang="zh-CN" dirty="0">
                <a:solidFill>
                  <a:srgbClr val="C00000"/>
                </a:solidFill>
                <a:latin typeface="Arial" panose="020B0604020202020204" pitchFamily="34" charset="0"/>
                <a:ea typeface="微软雅黑" panose="020B0503020204020204" pitchFamily="34" charset="-122"/>
                <a:cs typeface="Arial" panose="020B0604020202020204" pitchFamily="34" charset="0"/>
              </a:rPr>
              <a:t>     function bar() {</a:t>
            </a:r>
            <a:br>
              <a:rPr lang="en-US" altLang="zh-CN" dirty="0">
                <a:solidFill>
                  <a:srgbClr val="C00000"/>
                </a:solidFill>
                <a:latin typeface="Arial" panose="020B0604020202020204" pitchFamily="34" charset="0"/>
                <a:ea typeface="微软雅黑" panose="020B0503020204020204" pitchFamily="34" charset="-122"/>
                <a:cs typeface="Arial" panose="020B0604020202020204" pitchFamily="34" charset="0"/>
              </a:rPr>
            </a:br>
            <a:r>
              <a:rPr lang="en-US" altLang="zh-CN" dirty="0">
                <a:solidFill>
                  <a:srgbClr val="C00000"/>
                </a:solidFill>
                <a:latin typeface="Arial" panose="020B0604020202020204" pitchFamily="34" charset="0"/>
                <a:ea typeface="微软雅黑" panose="020B0503020204020204" pitchFamily="34" charset="-122"/>
                <a:cs typeface="Arial" panose="020B0604020202020204" pitchFamily="34" charset="0"/>
              </a:rPr>
              <a:t>          console.log( a );</a:t>
            </a:r>
            <a:br>
              <a:rPr lang="en-US" altLang="zh-CN" sz="2000" dirty="0">
                <a:solidFill>
                  <a:srgbClr val="C00000"/>
                </a:solidFill>
                <a:latin typeface="Arial" panose="020B0604020202020204" pitchFamily="34" charset="0"/>
                <a:ea typeface="微软雅黑" panose="020B0503020204020204" pitchFamily="34" charset="-122"/>
                <a:cs typeface="Arial" panose="020B0604020202020204" pitchFamily="34" charset="0"/>
              </a:rPr>
            </a:br>
            <a:r>
              <a:rPr lang="en-US" altLang="zh-CN" sz="2000" dirty="0">
                <a:solidFill>
                  <a:srgbClr val="C00000"/>
                </a:solidFill>
                <a:latin typeface="Arial" panose="020B0604020202020204" pitchFamily="34" charset="0"/>
                <a:ea typeface="微软雅黑" panose="020B0503020204020204" pitchFamily="34" charset="-122"/>
                <a:cs typeface="Arial" panose="020B0604020202020204" pitchFamily="34" charset="0"/>
              </a:rPr>
              <a:t>      </a:t>
            </a:r>
            <a:r>
              <a:rPr lang="en-US" altLang="zh-CN" dirty="0">
                <a:solidFill>
                  <a:srgbClr val="C00000"/>
                </a:solidFill>
                <a:latin typeface="Arial" panose="020B0604020202020204" pitchFamily="34" charset="0"/>
                <a:ea typeface="微软雅黑" panose="020B0503020204020204" pitchFamily="34" charset="-122"/>
                <a:cs typeface="Arial" panose="020B0604020202020204" pitchFamily="34" charset="0"/>
              </a:rPr>
              <a:t>} </a:t>
            </a:r>
          </a:p>
          <a:p>
            <a:pPr marL="0" indent="0">
              <a:buNone/>
            </a:pPr>
            <a:r>
              <a:rPr lang="en-US" altLang="zh-CN" dirty="0">
                <a:solidFill>
                  <a:srgbClr val="C00000"/>
                </a:solidFill>
                <a:latin typeface="Arial" panose="020B0604020202020204" pitchFamily="34" charset="0"/>
                <a:ea typeface="微软雅黑" panose="020B0503020204020204" pitchFamily="34" charset="-122"/>
                <a:cs typeface="Arial" panose="020B0604020202020204" pitchFamily="34" charset="0"/>
              </a:rPr>
              <a:t>     return bar;</a:t>
            </a:r>
            <a:br>
              <a:rPr lang="en-US" altLang="zh-CN" dirty="0">
                <a:solidFill>
                  <a:srgbClr val="C00000"/>
                </a:solidFill>
                <a:latin typeface="Arial" panose="020B0604020202020204" pitchFamily="34" charset="0"/>
                <a:ea typeface="微软雅黑" panose="020B0503020204020204" pitchFamily="34" charset="-122"/>
                <a:cs typeface="Arial" panose="020B0604020202020204" pitchFamily="34" charset="0"/>
              </a:rPr>
            </a:br>
            <a:r>
              <a:rPr lang="en-US" altLang="zh-CN" dirty="0">
                <a:solidFill>
                  <a:srgbClr val="C00000"/>
                </a:solidFill>
                <a:latin typeface="Arial" panose="020B0604020202020204" pitchFamily="34" charset="0"/>
                <a:ea typeface="微软雅黑" panose="020B0503020204020204" pitchFamily="34" charset="-122"/>
                <a:cs typeface="Arial" panose="020B0604020202020204" pitchFamily="34" charset="0"/>
              </a:rPr>
              <a:t>} </a:t>
            </a:r>
          </a:p>
          <a:p>
            <a:pPr marL="0" indent="0">
              <a:buNone/>
            </a:pPr>
            <a:r>
              <a:rPr lang="en-US" altLang="zh-CN" dirty="0">
                <a:solidFill>
                  <a:srgbClr val="C00000"/>
                </a:solidFill>
                <a:latin typeface="Arial" panose="020B0604020202020204" pitchFamily="34" charset="0"/>
                <a:ea typeface="微软雅黑" panose="020B0503020204020204" pitchFamily="34" charset="-122"/>
                <a:cs typeface="Arial" panose="020B0604020202020204" pitchFamily="34" charset="0"/>
              </a:rPr>
              <a:t>var </a:t>
            </a:r>
            <a:r>
              <a:rPr lang="en-US" altLang="zh-CN" dirty="0" err="1">
                <a:solidFill>
                  <a:srgbClr val="C00000"/>
                </a:solidFill>
                <a:latin typeface="Arial" panose="020B0604020202020204" pitchFamily="34" charset="0"/>
                <a:ea typeface="微软雅黑" panose="020B0503020204020204" pitchFamily="34" charset="-122"/>
                <a:cs typeface="Arial" panose="020B0604020202020204" pitchFamily="34" charset="0"/>
              </a:rPr>
              <a:t>baz</a:t>
            </a:r>
            <a:r>
              <a:rPr lang="en-US" altLang="zh-CN" dirty="0">
                <a:solidFill>
                  <a:srgbClr val="C00000"/>
                </a:solidFill>
                <a:latin typeface="Arial" panose="020B0604020202020204" pitchFamily="34" charset="0"/>
                <a:ea typeface="微软雅黑" panose="020B0503020204020204" pitchFamily="34" charset="-122"/>
                <a:cs typeface="Arial" panose="020B0604020202020204" pitchFamily="34" charset="0"/>
              </a:rPr>
              <a:t> = foo();</a:t>
            </a:r>
            <a:br>
              <a:rPr lang="en-US" altLang="zh-CN" dirty="0">
                <a:solidFill>
                  <a:srgbClr val="C00000"/>
                </a:solidFill>
                <a:latin typeface="Arial" panose="020B0604020202020204" pitchFamily="34" charset="0"/>
                <a:ea typeface="微软雅黑" panose="020B0503020204020204" pitchFamily="34" charset="-122"/>
                <a:cs typeface="Arial" panose="020B0604020202020204" pitchFamily="34" charset="0"/>
              </a:rPr>
            </a:br>
            <a:r>
              <a:rPr lang="en-US" altLang="zh-CN" dirty="0" err="1">
                <a:solidFill>
                  <a:srgbClr val="C00000"/>
                </a:solidFill>
                <a:latin typeface="Arial" panose="020B0604020202020204" pitchFamily="34" charset="0"/>
                <a:ea typeface="微软雅黑" panose="020B0503020204020204" pitchFamily="34" charset="-122"/>
                <a:cs typeface="Arial" panose="020B0604020202020204" pitchFamily="34" charset="0"/>
              </a:rPr>
              <a:t>baz</a:t>
            </a:r>
            <a:r>
              <a:rPr lang="en-US" altLang="zh-CN" dirty="0">
                <a:solidFill>
                  <a:srgbClr val="C00000"/>
                </a:solidFill>
                <a:latin typeface="Arial" panose="020B0604020202020204" pitchFamily="34" charset="0"/>
                <a:ea typeface="微软雅黑" panose="020B0503020204020204" pitchFamily="34" charset="-122"/>
                <a:cs typeface="Arial" panose="020B0604020202020204" pitchFamily="34" charset="0"/>
              </a:rPr>
              <a:t>();                 </a:t>
            </a:r>
            <a:r>
              <a:rPr lang="en-US" altLang="zh-CN" dirty="0">
                <a:solidFill>
                  <a:schemeClr val="bg1">
                    <a:lumMod val="65000"/>
                  </a:schemeClr>
                </a:solidFill>
              </a:rPr>
              <a:t>// </a:t>
            </a:r>
            <a:r>
              <a:rPr lang="zh-CN" altLang="en-US" dirty="0">
                <a:solidFill>
                  <a:schemeClr val="bg1">
                    <a:lumMod val="65000"/>
                  </a:schemeClr>
                </a:solidFill>
              </a:rPr>
              <a:t>运行结果为</a:t>
            </a:r>
            <a:r>
              <a:rPr lang="en-US" altLang="zh-CN" dirty="0">
                <a:solidFill>
                  <a:schemeClr val="bg1">
                    <a:lumMod val="65000"/>
                  </a:schemeClr>
                </a:solidFill>
              </a:rPr>
              <a:t>2</a:t>
            </a:r>
            <a:r>
              <a:rPr lang="zh-CN" altLang="en-US" dirty="0">
                <a:solidFill>
                  <a:schemeClr val="bg1">
                    <a:lumMod val="65000"/>
                  </a:schemeClr>
                </a:solidFill>
              </a:rPr>
              <a:t>，就是闭包的效果。</a:t>
            </a:r>
            <a:r>
              <a:rPr lang="zh-CN" altLang="en-US" sz="2000" dirty="0">
                <a:solidFill>
                  <a:schemeClr val="bg1">
                    <a:lumMod val="65000"/>
                  </a:schemeClr>
                </a:solidFill>
              </a:rPr>
              <a:t> </a:t>
            </a:r>
            <a:endParaRPr lang="en-US" altLang="zh-CN" sz="1900" dirty="0">
              <a:solidFill>
                <a:schemeClr val="bg1">
                  <a:lumMod val="65000"/>
                </a:schemeClr>
              </a:solidFill>
            </a:endParaRPr>
          </a:p>
        </p:txBody>
      </p:sp>
      <p:sp>
        <p:nvSpPr>
          <p:cNvPr id="7" name="内容占位符 3"/>
          <p:cNvSpPr txBox="1">
            <a:spLocks/>
          </p:cNvSpPr>
          <p:nvPr/>
        </p:nvSpPr>
        <p:spPr>
          <a:xfrm>
            <a:off x="582396" y="4905752"/>
            <a:ext cx="8153400" cy="1043528"/>
          </a:xfrm>
          <a:prstGeom prst="rect">
            <a:avLst/>
          </a:prstGeom>
        </p:spPr>
        <p:txBody>
          <a:bodyPr vert="horz">
            <a:normAutofit fontScale="70000" lnSpcReduction="20000"/>
          </a:bodyPr>
          <a:lstStyle>
            <a:lvl1pPr marL="320040" indent="-320040" algn="l" rtl="0" eaLnBrk="1" latinLnBrk="0" hangingPunct="1">
              <a:spcBef>
                <a:spcPts val="700"/>
              </a:spcBef>
              <a:buClr>
                <a:schemeClr val="accent2"/>
              </a:buClr>
              <a:buSzPct val="60000"/>
              <a:buFont typeface="Wingdings"/>
              <a:buChar char=""/>
              <a:defRPr lang="zh-CN"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lang="zh-CN"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lang="zh-CN"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lang="zh-CN"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lang="zh-CN"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lang="zh-CN"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lang="zh-CN"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lang="zh-CN"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lang="zh-CN" sz="1800" kern="1200" baseline="0">
                <a:solidFill>
                  <a:schemeClr val="tx1"/>
                </a:solidFill>
                <a:latin typeface="+mn-lt"/>
                <a:ea typeface="+mn-ea"/>
                <a:cs typeface="+mn-cs"/>
              </a:defRPr>
            </a:lvl9pPr>
          </a:lstStyle>
          <a:p>
            <a:pPr marL="0" indent="0">
              <a:buNone/>
            </a:pPr>
            <a:r>
              <a:rPr lang="zh-CN" altLang="en-US" dirty="0"/>
              <a:t>在这个例子中，我们将</a:t>
            </a:r>
            <a:r>
              <a:rPr lang="en-US" altLang="zh-CN" dirty="0"/>
              <a:t>bar</a:t>
            </a:r>
            <a:r>
              <a:rPr lang="zh-CN" altLang="en-US" dirty="0"/>
              <a:t>所引用的函数对象本身当作返回值。在</a:t>
            </a:r>
            <a:r>
              <a:rPr lang="en-US" altLang="zh-CN" dirty="0"/>
              <a:t>foo()</a:t>
            </a:r>
            <a:r>
              <a:rPr lang="zh-CN" altLang="en-US" dirty="0"/>
              <a:t>执行后，其返回值（也就是内部的</a:t>
            </a:r>
            <a:r>
              <a:rPr lang="en-US" altLang="zh-CN" dirty="0"/>
              <a:t>bar()</a:t>
            </a:r>
            <a:r>
              <a:rPr lang="zh-CN" altLang="en-US" dirty="0"/>
              <a:t>函数）赋值给变量</a:t>
            </a:r>
            <a:r>
              <a:rPr lang="en-US" altLang="zh-CN" dirty="0" err="1"/>
              <a:t>baz</a:t>
            </a:r>
            <a:r>
              <a:rPr lang="zh-CN" altLang="en-US" dirty="0"/>
              <a:t>并调用</a:t>
            </a:r>
            <a:r>
              <a:rPr lang="en-US" altLang="zh-CN" dirty="0" err="1"/>
              <a:t>baz</a:t>
            </a:r>
            <a:r>
              <a:rPr lang="en-US" altLang="zh-CN" dirty="0"/>
              <a:t>()</a:t>
            </a:r>
            <a:r>
              <a:rPr lang="zh-CN" altLang="en-US" dirty="0"/>
              <a:t>，实际上只是通过不同的标识符引用调用了内部的函数</a:t>
            </a:r>
            <a:r>
              <a:rPr lang="en-US" altLang="zh-CN" dirty="0"/>
              <a:t>bar()</a:t>
            </a:r>
            <a:r>
              <a:rPr lang="zh-CN" altLang="en-US" dirty="0"/>
              <a:t>。 </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228552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rPr>
              <a:t>7. </a:t>
            </a:r>
            <a:r>
              <a:rPr lang="zh-CN" altLang="en-US" dirty="0">
                <a:latin typeface="微软雅黑" panose="020B0503020204020204" pitchFamily="34" charset="-122"/>
                <a:ea typeface="微软雅黑" panose="020B0503020204020204" pitchFamily="34" charset="-122"/>
              </a:rPr>
              <a:t>闭包</a:t>
            </a:r>
            <a:br>
              <a:rPr lang="en-US" altLang="zh-CN" dirty="0">
                <a:latin typeface="微软雅黑" panose="020B0503020204020204" pitchFamily="34" charset="-122"/>
                <a:ea typeface="微软雅黑" panose="020B0503020204020204" pitchFamily="34" charset="-122"/>
              </a:rPr>
            </a:br>
            <a:r>
              <a:rPr lang="en-US" altLang="zh-CN" sz="3600" dirty="0">
                <a:latin typeface="微软雅黑" panose="020B0503020204020204" pitchFamily="34" charset="-122"/>
                <a:ea typeface="微软雅黑" panose="020B0503020204020204" pitchFamily="34" charset="-122"/>
              </a:rPr>
              <a:t>7.1 </a:t>
            </a:r>
            <a:r>
              <a:rPr lang="zh-CN" altLang="en-US" sz="3600" dirty="0">
                <a:latin typeface="微软雅黑" panose="020B0503020204020204" pitchFamily="34" charset="-122"/>
                <a:ea typeface="微软雅黑" panose="020B0503020204020204" pitchFamily="34" charset="-122"/>
              </a:rPr>
              <a:t>什么是闭包</a:t>
            </a:r>
            <a:endParaRPr lang="zh-CN" sz="3600" dirty="0">
              <a:latin typeface="微软雅黑" panose="020B0503020204020204" pitchFamily="34" charset="-122"/>
              <a:ea typeface="微软雅黑" panose="020B0503020204020204" pitchFamily="34" charset="-122"/>
            </a:endParaRPr>
          </a:p>
        </p:txBody>
      </p:sp>
      <p:sp>
        <p:nvSpPr>
          <p:cNvPr id="5" name="内容占位符 3"/>
          <p:cNvSpPr txBox="1">
            <a:spLocks/>
          </p:cNvSpPr>
          <p:nvPr/>
        </p:nvSpPr>
        <p:spPr>
          <a:xfrm>
            <a:off x="734660" y="1556792"/>
            <a:ext cx="7848872" cy="3168352"/>
          </a:xfrm>
          <a:prstGeom prst="rect">
            <a:avLst/>
          </a:prstGeom>
        </p:spPr>
        <p:txBody>
          <a:bodyPr vert="horz">
            <a:normAutofit fontScale="55000" lnSpcReduction="20000"/>
          </a:bodyPr>
          <a:lstStyle>
            <a:lvl1pPr marL="320040" indent="-320040" algn="l" rtl="0" eaLnBrk="1" latinLnBrk="0" hangingPunct="1">
              <a:spcBef>
                <a:spcPts val="700"/>
              </a:spcBef>
              <a:buClr>
                <a:schemeClr val="accent2"/>
              </a:buClr>
              <a:buSzPct val="60000"/>
              <a:buFont typeface="Wingdings"/>
              <a:buChar char=""/>
              <a:defRPr lang="zh-CN"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lang="zh-CN"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lang="zh-CN"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lang="zh-CN"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lang="zh-CN"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lang="zh-CN"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lang="zh-CN"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lang="zh-CN"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lang="zh-CN" sz="1800" kern="1200" baseline="0">
                <a:solidFill>
                  <a:schemeClr val="tx1"/>
                </a:solidFill>
                <a:latin typeface="+mn-lt"/>
                <a:ea typeface="+mn-ea"/>
                <a:cs typeface="+mn-cs"/>
              </a:defRPr>
            </a:lvl9pPr>
          </a:lstStyle>
          <a:p>
            <a:pPr marL="0" indent="0">
              <a:buNone/>
            </a:pPr>
            <a:r>
              <a:rPr lang="en-US" altLang="zh-CN" dirty="0">
                <a:solidFill>
                  <a:srgbClr val="C00000"/>
                </a:solidFill>
              </a:rPr>
              <a:t>var </a:t>
            </a:r>
            <a:r>
              <a:rPr lang="en-US" altLang="zh-CN" dirty="0" err="1">
                <a:solidFill>
                  <a:srgbClr val="C00000"/>
                </a:solidFill>
              </a:rPr>
              <a:t>fn</a:t>
            </a:r>
            <a:r>
              <a:rPr lang="en-US" altLang="zh-CN" dirty="0">
                <a:solidFill>
                  <a:srgbClr val="C00000"/>
                </a:solidFill>
              </a:rPr>
              <a:t>;</a:t>
            </a:r>
            <a:br>
              <a:rPr lang="en-US" altLang="zh-CN" dirty="0">
                <a:solidFill>
                  <a:srgbClr val="C00000"/>
                </a:solidFill>
              </a:rPr>
            </a:br>
            <a:r>
              <a:rPr lang="en-US" altLang="zh-CN" dirty="0">
                <a:solidFill>
                  <a:srgbClr val="C00000"/>
                </a:solidFill>
              </a:rPr>
              <a:t>function foo() {</a:t>
            </a:r>
            <a:br>
              <a:rPr lang="en-US" altLang="zh-CN" dirty="0">
                <a:solidFill>
                  <a:srgbClr val="C00000"/>
                </a:solidFill>
              </a:rPr>
            </a:br>
            <a:r>
              <a:rPr lang="en-US" altLang="zh-CN" dirty="0">
                <a:solidFill>
                  <a:srgbClr val="C00000"/>
                </a:solidFill>
              </a:rPr>
              <a:t>     var a = 2;</a:t>
            </a:r>
            <a:br>
              <a:rPr lang="en-US" altLang="zh-CN" dirty="0">
                <a:solidFill>
                  <a:srgbClr val="C00000"/>
                </a:solidFill>
              </a:rPr>
            </a:br>
            <a:r>
              <a:rPr lang="en-US" altLang="zh-CN" dirty="0">
                <a:solidFill>
                  <a:srgbClr val="C00000"/>
                </a:solidFill>
              </a:rPr>
              <a:t>     function </a:t>
            </a:r>
            <a:r>
              <a:rPr lang="en-US" altLang="zh-CN" dirty="0" err="1">
                <a:solidFill>
                  <a:srgbClr val="C00000"/>
                </a:solidFill>
              </a:rPr>
              <a:t>baz</a:t>
            </a:r>
            <a:r>
              <a:rPr lang="en-US" altLang="zh-CN" dirty="0">
                <a:solidFill>
                  <a:srgbClr val="C00000"/>
                </a:solidFill>
              </a:rPr>
              <a:t>() {</a:t>
            </a:r>
            <a:br>
              <a:rPr lang="en-US" altLang="zh-CN" dirty="0">
                <a:solidFill>
                  <a:srgbClr val="C00000"/>
                </a:solidFill>
              </a:rPr>
            </a:br>
            <a:r>
              <a:rPr lang="en-US" altLang="zh-CN" dirty="0">
                <a:solidFill>
                  <a:srgbClr val="C00000"/>
                </a:solidFill>
              </a:rPr>
              <a:t>     console.log( a );</a:t>
            </a:r>
            <a:br>
              <a:rPr lang="en-US" altLang="zh-CN" dirty="0">
                <a:solidFill>
                  <a:srgbClr val="C00000"/>
                </a:solidFill>
              </a:rPr>
            </a:br>
            <a:r>
              <a:rPr lang="en-US" altLang="zh-CN" dirty="0">
                <a:solidFill>
                  <a:srgbClr val="C00000"/>
                </a:solidFill>
              </a:rPr>
              <a:t>     } </a:t>
            </a:r>
          </a:p>
          <a:p>
            <a:pPr marL="0" indent="0">
              <a:buNone/>
            </a:pPr>
            <a:r>
              <a:rPr lang="en-US" altLang="zh-CN" dirty="0">
                <a:solidFill>
                  <a:srgbClr val="C00000"/>
                </a:solidFill>
              </a:rPr>
              <a:t>     </a:t>
            </a:r>
            <a:r>
              <a:rPr lang="en-US" altLang="zh-CN" dirty="0" err="1">
                <a:solidFill>
                  <a:srgbClr val="C00000"/>
                </a:solidFill>
              </a:rPr>
              <a:t>fn</a:t>
            </a:r>
            <a:r>
              <a:rPr lang="en-US" altLang="zh-CN" dirty="0">
                <a:solidFill>
                  <a:srgbClr val="C00000"/>
                </a:solidFill>
              </a:rPr>
              <a:t> = </a:t>
            </a:r>
            <a:r>
              <a:rPr lang="en-US" altLang="zh-CN" dirty="0" err="1">
                <a:solidFill>
                  <a:srgbClr val="C00000"/>
                </a:solidFill>
              </a:rPr>
              <a:t>baz</a:t>
            </a:r>
            <a:r>
              <a:rPr lang="en-US" altLang="zh-CN" dirty="0">
                <a:solidFill>
                  <a:srgbClr val="C00000"/>
                </a:solidFill>
              </a:rPr>
              <a:t>;        </a:t>
            </a:r>
            <a:r>
              <a:rPr lang="en-US" altLang="zh-CN" dirty="0">
                <a:solidFill>
                  <a:schemeClr val="bg1">
                    <a:lumMod val="65000"/>
                  </a:schemeClr>
                </a:solidFill>
              </a:rPr>
              <a:t>// </a:t>
            </a:r>
            <a:r>
              <a:rPr lang="zh-CN" altLang="en-US" dirty="0">
                <a:solidFill>
                  <a:schemeClr val="bg1">
                    <a:lumMod val="65000"/>
                  </a:schemeClr>
                </a:solidFill>
              </a:rPr>
              <a:t>将</a:t>
            </a:r>
            <a:r>
              <a:rPr lang="en-US" altLang="zh-CN" dirty="0" err="1">
                <a:solidFill>
                  <a:schemeClr val="bg1">
                    <a:lumMod val="65000"/>
                  </a:schemeClr>
                </a:solidFill>
              </a:rPr>
              <a:t>baz</a:t>
            </a:r>
            <a:r>
              <a:rPr lang="zh-CN" altLang="en-US" dirty="0">
                <a:solidFill>
                  <a:schemeClr val="bg1">
                    <a:lumMod val="65000"/>
                  </a:schemeClr>
                </a:solidFill>
              </a:rPr>
              <a:t>分配给全局变量</a:t>
            </a:r>
            <a:br>
              <a:rPr lang="zh-CN" altLang="en-US" dirty="0">
                <a:solidFill>
                  <a:srgbClr val="C00000"/>
                </a:solidFill>
              </a:rPr>
            </a:br>
            <a:r>
              <a:rPr lang="en-US" altLang="zh-CN" dirty="0">
                <a:solidFill>
                  <a:srgbClr val="C00000"/>
                </a:solidFill>
              </a:rPr>
              <a:t>} </a:t>
            </a:r>
          </a:p>
          <a:p>
            <a:pPr marL="0" indent="0">
              <a:buNone/>
            </a:pPr>
            <a:r>
              <a:rPr lang="en-US" altLang="zh-CN" dirty="0">
                <a:solidFill>
                  <a:srgbClr val="C00000"/>
                </a:solidFill>
              </a:rPr>
              <a:t>function bar() {</a:t>
            </a:r>
            <a:br>
              <a:rPr lang="en-US" altLang="zh-CN" dirty="0">
                <a:solidFill>
                  <a:srgbClr val="C00000"/>
                </a:solidFill>
              </a:rPr>
            </a:br>
            <a:r>
              <a:rPr lang="en-US" altLang="zh-CN" dirty="0">
                <a:solidFill>
                  <a:srgbClr val="C00000"/>
                </a:solidFill>
              </a:rPr>
              <a:t>     </a:t>
            </a:r>
            <a:r>
              <a:rPr lang="en-US" altLang="zh-CN" dirty="0" err="1">
                <a:solidFill>
                  <a:srgbClr val="C00000"/>
                </a:solidFill>
              </a:rPr>
              <a:t>fn</a:t>
            </a:r>
            <a:r>
              <a:rPr lang="en-US" altLang="zh-CN" dirty="0">
                <a:solidFill>
                  <a:srgbClr val="C00000"/>
                </a:solidFill>
              </a:rPr>
              <a:t>();              </a:t>
            </a:r>
            <a:r>
              <a:rPr lang="en-US" altLang="zh-CN" dirty="0">
                <a:solidFill>
                  <a:schemeClr val="bg1">
                    <a:lumMod val="65000"/>
                  </a:schemeClr>
                </a:solidFill>
              </a:rPr>
              <a:t>// </a:t>
            </a:r>
            <a:r>
              <a:rPr lang="zh-CN" altLang="en-US" dirty="0">
                <a:solidFill>
                  <a:schemeClr val="bg1">
                    <a:lumMod val="65000"/>
                  </a:schemeClr>
                </a:solidFill>
              </a:rPr>
              <a:t>快看呀， 这就是闭包！</a:t>
            </a:r>
            <a:br>
              <a:rPr lang="zh-CN" altLang="en-US" dirty="0">
                <a:solidFill>
                  <a:schemeClr val="bg1">
                    <a:lumMod val="65000"/>
                  </a:schemeClr>
                </a:solidFill>
              </a:rPr>
            </a:br>
            <a:r>
              <a:rPr lang="en-US" altLang="zh-CN" dirty="0">
                <a:solidFill>
                  <a:srgbClr val="C00000"/>
                </a:solidFill>
              </a:rPr>
              <a:t>} </a:t>
            </a:r>
          </a:p>
          <a:p>
            <a:pPr marL="0" indent="0">
              <a:buNone/>
            </a:pPr>
            <a:r>
              <a:rPr lang="en-US" altLang="zh-CN" dirty="0">
                <a:solidFill>
                  <a:srgbClr val="C00000"/>
                </a:solidFill>
              </a:rPr>
              <a:t>foo();</a:t>
            </a:r>
            <a:br>
              <a:rPr lang="en-US" altLang="zh-CN" dirty="0">
                <a:solidFill>
                  <a:srgbClr val="C00000"/>
                </a:solidFill>
              </a:rPr>
            </a:br>
            <a:r>
              <a:rPr lang="en-US" altLang="zh-CN" dirty="0">
                <a:solidFill>
                  <a:srgbClr val="C00000"/>
                </a:solidFill>
              </a:rPr>
              <a:t>bar();                </a:t>
            </a:r>
            <a:r>
              <a:rPr lang="en-US" altLang="zh-CN" dirty="0">
                <a:solidFill>
                  <a:schemeClr val="bg1">
                    <a:lumMod val="65000"/>
                  </a:schemeClr>
                </a:solidFill>
              </a:rPr>
              <a:t>// 2</a:t>
            </a:r>
            <a:r>
              <a:rPr lang="en-US" altLang="zh-CN" dirty="0"/>
              <a:t> </a:t>
            </a:r>
            <a:endParaRPr lang="en-US" altLang="zh-CN" sz="1900" dirty="0">
              <a:solidFill>
                <a:schemeClr val="bg1">
                  <a:lumMod val="65000"/>
                </a:schemeClr>
              </a:solidFill>
            </a:endParaRPr>
          </a:p>
        </p:txBody>
      </p:sp>
      <p:sp>
        <p:nvSpPr>
          <p:cNvPr id="7" name="内容占位符 3"/>
          <p:cNvSpPr txBox="1">
            <a:spLocks/>
          </p:cNvSpPr>
          <p:nvPr/>
        </p:nvSpPr>
        <p:spPr>
          <a:xfrm>
            <a:off x="582396" y="4905752"/>
            <a:ext cx="8153400" cy="1043528"/>
          </a:xfrm>
          <a:prstGeom prst="rect">
            <a:avLst/>
          </a:prstGeom>
        </p:spPr>
        <p:txBody>
          <a:bodyPr vert="horz">
            <a:normAutofit fontScale="55000" lnSpcReduction="20000"/>
          </a:bodyPr>
          <a:lstStyle>
            <a:lvl1pPr marL="320040" indent="-320040" algn="l" rtl="0" eaLnBrk="1" latinLnBrk="0" hangingPunct="1">
              <a:spcBef>
                <a:spcPts val="700"/>
              </a:spcBef>
              <a:buClr>
                <a:schemeClr val="accent2"/>
              </a:buClr>
              <a:buSzPct val="60000"/>
              <a:buFont typeface="Wingdings"/>
              <a:buChar char=""/>
              <a:defRPr lang="zh-CN"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lang="zh-CN"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lang="zh-CN"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lang="zh-CN"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lang="zh-CN"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lang="zh-CN"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lang="zh-CN"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lang="zh-CN"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lang="zh-CN" sz="1800" kern="1200" baseline="0">
                <a:solidFill>
                  <a:schemeClr val="tx1"/>
                </a:solidFill>
                <a:latin typeface="+mn-lt"/>
                <a:ea typeface="+mn-ea"/>
                <a:cs typeface="+mn-cs"/>
              </a:defRPr>
            </a:lvl9pPr>
          </a:lstStyle>
          <a:p>
            <a:pPr marL="0" indent="0">
              <a:lnSpc>
                <a:spcPct val="120000"/>
              </a:lnSpc>
              <a:buNone/>
            </a:pPr>
            <a:r>
              <a:rPr lang="zh-CN" altLang="en-US" sz="3400" dirty="0">
                <a:solidFill>
                  <a:srgbClr val="0070C0"/>
                </a:solidFill>
                <a:latin typeface="微软雅黑" panose="020B0503020204020204" pitchFamily="34" charset="-122"/>
                <a:ea typeface="微软雅黑" panose="020B0503020204020204" pitchFamily="34" charset="-122"/>
              </a:rPr>
              <a:t>无论通过何种手段将内部函数传递到所在的词法作用域以外，它都会持有对原始定义作用域的引用，无论在何处执行这个函数都会使用闭包。 </a:t>
            </a:r>
            <a:br>
              <a:rPr lang="zh-CN" altLang="en-US" dirty="0"/>
            </a:b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01959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rPr>
              <a:t>7. </a:t>
            </a:r>
            <a:r>
              <a:rPr lang="zh-CN" altLang="en-US" dirty="0">
                <a:latin typeface="微软雅黑" panose="020B0503020204020204" pitchFamily="34" charset="-122"/>
                <a:ea typeface="微软雅黑" panose="020B0503020204020204" pitchFamily="34" charset="-122"/>
              </a:rPr>
              <a:t>闭包</a:t>
            </a:r>
            <a:br>
              <a:rPr lang="en-US" altLang="zh-CN" dirty="0">
                <a:latin typeface="微软雅黑" panose="020B0503020204020204" pitchFamily="34" charset="-122"/>
                <a:ea typeface="微软雅黑" panose="020B0503020204020204" pitchFamily="34" charset="-122"/>
              </a:rPr>
            </a:br>
            <a:r>
              <a:rPr lang="en-US" altLang="zh-CN" sz="3600" dirty="0">
                <a:latin typeface="微软雅黑" panose="020B0503020204020204" pitchFamily="34" charset="-122"/>
                <a:ea typeface="微软雅黑" panose="020B0503020204020204" pitchFamily="34" charset="-122"/>
              </a:rPr>
              <a:t>7.2 </a:t>
            </a:r>
            <a:r>
              <a:rPr lang="zh-CN" altLang="en-US" sz="3600" dirty="0">
                <a:latin typeface="微软雅黑" panose="020B0503020204020204" pitchFamily="34" charset="-122"/>
                <a:ea typeface="微软雅黑" panose="020B0503020204020204" pitchFamily="34" charset="-122"/>
              </a:rPr>
              <a:t>循环和闭包</a:t>
            </a:r>
            <a:endParaRPr lang="zh-CN" sz="3600" dirty="0">
              <a:latin typeface="微软雅黑" panose="020B0503020204020204" pitchFamily="34" charset="-122"/>
              <a:ea typeface="微软雅黑" panose="020B0503020204020204" pitchFamily="34" charset="-122"/>
            </a:endParaRPr>
          </a:p>
        </p:txBody>
      </p:sp>
      <p:sp>
        <p:nvSpPr>
          <p:cNvPr id="5" name="内容占位符 3"/>
          <p:cNvSpPr txBox="1">
            <a:spLocks/>
          </p:cNvSpPr>
          <p:nvPr/>
        </p:nvSpPr>
        <p:spPr>
          <a:xfrm>
            <a:off x="734660" y="1556792"/>
            <a:ext cx="7848872" cy="3168352"/>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lang="zh-CN"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lang="zh-CN"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lang="zh-CN"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lang="zh-CN"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lang="zh-CN"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lang="zh-CN"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lang="zh-CN"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lang="zh-CN"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lang="zh-CN" sz="1800" kern="1200" baseline="0">
                <a:solidFill>
                  <a:schemeClr val="tx1"/>
                </a:solidFill>
                <a:latin typeface="+mn-lt"/>
                <a:ea typeface="+mn-ea"/>
                <a:cs typeface="+mn-cs"/>
              </a:defRPr>
            </a:lvl9pPr>
          </a:lstStyle>
          <a:p>
            <a:pPr marL="0" indent="0">
              <a:buNone/>
            </a:pPr>
            <a:r>
              <a:rPr lang="en-US" altLang="zh-CN" sz="1800" dirty="0">
                <a:solidFill>
                  <a:srgbClr val="C00000"/>
                </a:solidFill>
              </a:rPr>
              <a:t>for (var </a:t>
            </a:r>
            <a:r>
              <a:rPr lang="en-US" altLang="zh-CN" sz="1800" dirty="0" err="1">
                <a:solidFill>
                  <a:srgbClr val="C00000"/>
                </a:solidFill>
              </a:rPr>
              <a:t>i</a:t>
            </a:r>
            <a:r>
              <a:rPr lang="en-US" altLang="zh-CN" sz="1800" dirty="0">
                <a:solidFill>
                  <a:srgbClr val="C00000"/>
                </a:solidFill>
              </a:rPr>
              <a:t>=1; </a:t>
            </a:r>
            <a:r>
              <a:rPr lang="en-US" altLang="zh-CN" sz="1800" dirty="0" err="1">
                <a:solidFill>
                  <a:srgbClr val="C00000"/>
                </a:solidFill>
              </a:rPr>
              <a:t>i</a:t>
            </a:r>
            <a:r>
              <a:rPr lang="en-US" altLang="zh-CN" sz="1800" dirty="0">
                <a:solidFill>
                  <a:srgbClr val="C00000"/>
                </a:solidFill>
              </a:rPr>
              <a:t>&lt;=5; </a:t>
            </a:r>
            <a:r>
              <a:rPr lang="en-US" altLang="zh-CN" sz="1800" dirty="0" err="1">
                <a:solidFill>
                  <a:srgbClr val="C00000"/>
                </a:solidFill>
              </a:rPr>
              <a:t>i</a:t>
            </a:r>
            <a:r>
              <a:rPr lang="en-US" altLang="zh-CN" sz="1800" dirty="0">
                <a:solidFill>
                  <a:srgbClr val="C00000"/>
                </a:solidFill>
              </a:rPr>
              <a:t>++) {</a:t>
            </a:r>
            <a:br>
              <a:rPr lang="en-US" altLang="zh-CN" sz="1800" dirty="0">
                <a:solidFill>
                  <a:srgbClr val="C00000"/>
                </a:solidFill>
              </a:rPr>
            </a:br>
            <a:r>
              <a:rPr lang="en-US" altLang="zh-CN" sz="1800" dirty="0">
                <a:solidFill>
                  <a:srgbClr val="C00000"/>
                </a:solidFill>
              </a:rPr>
              <a:t>     </a:t>
            </a:r>
            <a:r>
              <a:rPr lang="en-US" altLang="zh-CN" sz="1800" dirty="0" err="1">
                <a:solidFill>
                  <a:srgbClr val="C00000"/>
                </a:solidFill>
              </a:rPr>
              <a:t>setTimeout</a:t>
            </a:r>
            <a:r>
              <a:rPr lang="en-US" altLang="zh-CN" sz="1800" dirty="0">
                <a:solidFill>
                  <a:srgbClr val="C00000"/>
                </a:solidFill>
              </a:rPr>
              <a:t>( function timer() {</a:t>
            </a:r>
            <a:br>
              <a:rPr lang="en-US" altLang="zh-CN" sz="1800" dirty="0">
                <a:solidFill>
                  <a:srgbClr val="C00000"/>
                </a:solidFill>
              </a:rPr>
            </a:br>
            <a:r>
              <a:rPr lang="en-US" altLang="zh-CN" sz="1800" dirty="0">
                <a:solidFill>
                  <a:srgbClr val="C00000"/>
                </a:solidFill>
              </a:rPr>
              <a:t>          console.log( </a:t>
            </a:r>
            <a:r>
              <a:rPr lang="en-US" altLang="zh-CN" sz="1800" dirty="0" err="1">
                <a:solidFill>
                  <a:srgbClr val="C00000"/>
                </a:solidFill>
              </a:rPr>
              <a:t>i</a:t>
            </a:r>
            <a:r>
              <a:rPr lang="en-US" altLang="zh-CN" sz="1800" dirty="0">
                <a:solidFill>
                  <a:srgbClr val="C00000"/>
                </a:solidFill>
              </a:rPr>
              <a:t> );</a:t>
            </a:r>
            <a:br>
              <a:rPr lang="en-US" altLang="zh-CN" sz="1800" dirty="0">
                <a:solidFill>
                  <a:srgbClr val="C00000"/>
                </a:solidFill>
              </a:rPr>
            </a:br>
            <a:r>
              <a:rPr lang="en-US" altLang="zh-CN" sz="1800" dirty="0">
                <a:solidFill>
                  <a:srgbClr val="C00000"/>
                </a:solidFill>
              </a:rPr>
              <a:t>     }, </a:t>
            </a:r>
            <a:r>
              <a:rPr lang="en-US" altLang="zh-CN" sz="1800" dirty="0" err="1">
                <a:solidFill>
                  <a:srgbClr val="C00000"/>
                </a:solidFill>
              </a:rPr>
              <a:t>i</a:t>
            </a:r>
            <a:r>
              <a:rPr lang="en-US" altLang="zh-CN" sz="1800" dirty="0">
                <a:solidFill>
                  <a:srgbClr val="C00000"/>
                </a:solidFill>
              </a:rPr>
              <a:t>*1000 );</a:t>
            </a:r>
            <a:br>
              <a:rPr lang="en-US" altLang="zh-CN" sz="1800" dirty="0">
                <a:solidFill>
                  <a:srgbClr val="C00000"/>
                </a:solidFill>
              </a:rPr>
            </a:br>
            <a:r>
              <a:rPr lang="en-US" altLang="zh-CN" sz="1800" dirty="0">
                <a:solidFill>
                  <a:srgbClr val="C00000"/>
                </a:solidFill>
              </a:rPr>
              <a:t>} </a:t>
            </a:r>
          </a:p>
        </p:txBody>
      </p:sp>
    </p:spTree>
    <p:extLst>
      <p:ext uri="{BB962C8B-B14F-4D97-AF65-F5344CB8AC3E}">
        <p14:creationId xmlns:p14="http://schemas.microsoft.com/office/powerpoint/2010/main" val="2080989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1.1 </a:t>
            </a:r>
            <a:r>
              <a:rPr lang="zh-CN" altLang="en-US" dirty="0">
                <a:latin typeface="微软雅黑" panose="020B0503020204020204" pitchFamily="34" charset="-122"/>
                <a:ea typeface="微软雅黑" panose="020B0503020204020204" pitchFamily="34" charset="-122"/>
              </a:rPr>
              <a:t>函数定义</a:t>
            </a:r>
            <a:endParaRPr lang="zh-CN" dirty="0">
              <a:latin typeface="微软雅黑" panose="020B0503020204020204" pitchFamily="34" charset="-122"/>
              <a:ea typeface="微软雅黑" panose="020B0503020204020204" pitchFamily="34" charset="-122"/>
            </a:endParaRPr>
          </a:p>
        </p:txBody>
      </p:sp>
      <p:sp>
        <p:nvSpPr>
          <p:cNvPr id="3" name="Rectangle 2"/>
          <p:cNvSpPr>
            <a:spLocks noGrp="1"/>
          </p:cNvSpPr>
          <p:nvPr>
            <p:ph sz="quarter" idx="1"/>
          </p:nvPr>
        </p:nvSpPr>
        <p:spPr/>
        <p:txBody>
          <a:bodyPr>
            <a:normAutofit/>
          </a:bodyPr>
          <a:lstStyle/>
          <a:p>
            <a:pPr marL="0" indent="0">
              <a:buNone/>
            </a:pPr>
            <a:r>
              <a:rPr lang="zh-CN" altLang="en-US" sz="2400" dirty="0">
                <a:latin typeface="微软雅黑" panose="020B0503020204020204" pitchFamily="34" charset="-122"/>
                <a:ea typeface="微软雅黑" panose="020B0503020204020204" pitchFamily="34" charset="-122"/>
              </a:rPr>
              <a:t>函数使用</a:t>
            </a:r>
            <a:r>
              <a:rPr lang="en-US" altLang="zh-CN" sz="2400" dirty="0">
                <a:latin typeface="微软雅黑" panose="020B0503020204020204" pitchFamily="34" charset="-122"/>
                <a:ea typeface="微软雅黑" panose="020B0503020204020204" pitchFamily="34" charset="-122"/>
              </a:rPr>
              <a:t>function</a:t>
            </a:r>
            <a:r>
              <a:rPr lang="zh-CN" altLang="en-US" sz="2400" dirty="0">
                <a:latin typeface="微软雅黑" panose="020B0503020204020204" pitchFamily="34" charset="-122"/>
                <a:ea typeface="微软雅黑" panose="020B0503020204020204" pitchFamily="34" charset="-122"/>
              </a:rPr>
              <a:t>关键字来定义</a:t>
            </a:r>
            <a:endParaRPr lang="zh-CN" sz="2400"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函数表达式（函数名可选）</a:t>
            </a:r>
            <a:endParaRPr lang="en-US" altLang="zh-CN" sz="2000" dirty="0">
              <a:latin typeface="微软雅黑" panose="020B0503020204020204" pitchFamily="34" charset="-122"/>
              <a:ea typeface="微软雅黑" panose="020B0503020204020204" pitchFamily="34" charset="-122"/>
            </a:endParaRPr>
          </a:p>
          <a:p>
            <a:pPr marL="640080" lvl="2" indent="0">
              <a:buNone/>
            </a:pPr>
            <a:r>
              <a:rPr lang="en-US" altLang="zh-CN" sz="1600" dirty="0">
                <a:solidFill>
                  <a:srgbClr val="DD8047"/>
                </a:solidFill>
                <a:latin typeface="微软雅黑" panose="020B0503020204020204" pitchFamily="34" charset="-122"/>
                <a:ea typeface="微软雅黑" panose="020B0503020204020204" pitchFamily="34" charset="-122"/>
              </a:rPr>
              <a:t>var x= function(parameters){</a:t>
            </a:r>
          </a:p>
          <a:p>
            <a:pPr marL="640080" lvl="2" indent="0">
              <a:buNone/>
            </a:pPr>
            <a:r>
              <a:rPr lang="zh-CN" altLang="en-US" sz="1600" dirty="0">
                <a:solidFill>
                  <a:srgbClr val="DD8047"/>
                </a:solidFill>
                <a:latin typeface="微软雅黑" panose="020B0503020204020204" pitchFamily="34" charset="-122"/>
                <a:ea typeface="微软雅黑" panose="020B0503020204020204" pitchFamily="34" charset="-122"/>
              </a:rPr>
              <a:t>    执行的代码</a:t>
            </a:r>
            <a:endParaRPr lang="en-US" altLang="zh-CN" sz="1600" dirty="0">
              <a:solidFill>
                <a:srgbClr val="DD8047"/>
              </a:solidFill>
              <a:latin typeface="微软雅黑" panose="020B0503020204020204" pitchFamily="34" charset="-122"/>
              <a:ea typeface="微软雅黑" panose="020B0503020204020204" pitchFamily="34" charset="-122"/>
            </a:endParaRPr>
          </a:p>
          <a:p>
            <a:pPr marL="640080" lvl="2" indent="0">
              <a:buNone/>
            </a:pPr>
            <a:r>
              <a:rPr lang="zh-CN" altLang="en-US" sz="1600" dirty="0">
                <a:solidFill>
                  <a:srgbClr val="DD8047"/>
                </a:solidFill>
                <a:latin typeface="微软雅黑" panose="020B0503020204020204" pitchFamily="34" charset="-122"/>
                <a:ea typeface="微软雅黑" panose="020B0503020204020204" pitchFamily="34" charset="-122"/>
              </a:rPr>
              <a:t>｝</a:t>
            </a:r>
            <a:endParaRPr lang="en-US" altLang="zh-CN" sz="1600" dirty="0">
              <a:solidFill>
                <a:srgbClr val="DD8047"/>
              </a:solidFill>
              <a:latin typeface="微软雅黑" panose="020B0503020204020204" pitchFamily="34" charset="-122"/>
              <a:ea typeface="微软雅黑" panose="020B0503020204020204" pitchFamily="34" charset="-122"/>
            </a:endParaRPr>
          </a:p>
          <a:p>
            <a:pPr marL="640080" lvl="2" indent="0">
              <a:buNone/>
            </a:pPr>
            <a:endParaRPr lang="en-US" altLang="zh-CN" sz="1700"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函数声明语句</a:t>
            </a:r>
            <a:endParaRPr lang="en-US" altLang="zh-CN" sz="2000" dirty="0">
              <a:latin typeface="微软雅黑" panose="020B0503020204020204" pitchFamily="34" charset="-122"/>
              <a:ea typeface="微软雅黑" panose="020B0503020204020204" pitchFamily="34" charset="-122"/>
            </a:endParaRPr>
          </a:p>
          <a:p>
            <a:pPr marL="640080" lvl="2" indent="0">
              <a:buNone/>
            </a:pPr>
            <a:r>
              <a:rPr lang="en-US" altLang="zh-CN" sz="1600" dirty="0">
                <a:solidFill>
                  <a:srgbClr val="E88420"/>
                </a:solidFill>
                <a:latin typeface="微软雅黑" panose="020B0503020204020204" pitchFamily="34" charset="-122"/>
                <a:ea typeface="微软雅黑" panose="020B0503020204020204" pitchFamily="34" charset="-122"/>
              </a:rPr>
              <a:t>function </a:t>
            </a:r>
            <a:r>
              <a:rPr lang="en-US" altLang="zh-CN" sz="1600" dirty="0" err="1">
                <a:solidFill>
                  <a:srgbClr val="E88420"/>
                </a:solidFill>
                <a:latin typeface="微软雅黑" panose="020B0503020204020204" pitchFamily="34" charset="-122"/>
                <a:ea typeface="微软雅黑" panose="020B0503020204020204" pitchFamily="34" charset="-122"/>
              </a:rPr>
              <a:t>functionName</a:t>
            </a:r>
            <a:r>
              <a:rPr lang="en-US" altLang="zh-CN" sz="1600" dirty="0">
                <a:solidFill>
                  <a:srgbClr val="E88420"/>
                </a:solidFill>
                <a:latin typeface="微软雅黑" panose="020B0503020204020204" pitchFamily="34" charset="-122"/>
                <a:ea typeface="微软雅黑" panose="020B0503020204020204" pitchFamily="34" charset="-122"/>
              </a:rPr>
              <a:t>(parameters){</a:t>
            </a:r>
          </a:p>
          <a:p>
            <a:pPr marL="640080" lvl="2" indent="0">
              <a:buNone/>
            </a:pPr>
            <a:r>
              <a:rPr lang="en-US" altLang="zh-CN" sz="1600" dirty="0">
                <a:solidFill>
                  <a:srgbClr val="E88420"/>
                </a:solidFill>
                <a:latin typeface="微软雅黑" panose="020B0503020204020204" pitchFamily="34" charset="-122"/>
                <a:ea typeface="微软雅黑" panose="020B0503020204020204" pitchFamily="34" charset="-122"/>
              </a:rPr>
              <a:t>    </a:t>
            </a:r>
            <a:r>
              <a:rPr lang="zh-CN" altLang="en-US" sz="1600" dirty="0">
                <a:solidFill>
                  <a:srgbClr val="E88420"/>
                </a:solidFill>
                <a:latin typeface="微软雅黑" panose="020B0503020204020204" pitchFamily="34" charset="-122"/>
                <a:ea typeface="微软雅黑" panose="020B0503020204020204" pitchFamily="34" charset="-122"/>
              </a:rPr>
              <a:t>执行的代码</a:t>
            </a:r>
            <a:endParaRPr lang="en-US" altLang="zh-CN" sz="1600" dirty="0">
              <a:solidFill>
                <a:srgbClr val="E88420"/>
              </a:solidFill>
              <a:latin typeface="微软雅黑" panose="020B0503020204020204" pitchFamily="34" charset="-122"/>
              <a:ea typeface="微软雅黑" panose="020B0503020204020204" pitchFamily="34" charset="-122"/>
            </a:endParaRPr>
          </a:p>
          <a:p>
            <a:pPr marL="640080" lvl="2" indent="0">
              <a:buNone/>
            </a:pPr>
            <a:r>
              <a:rPr lang="zh-CN" altLang="en-US" sz="1600" dirty="0">
                <a:solidFill>
                  <a:srgbClr val="E88420"/>
                </a:solidFill>
                <a:latin typeface="微软雅黑" panose="020B0503020204020204" pitchFamily="34" charset="-122"/>
                <a:ea typeface="微软雅黑" panose="020B0503020204020204" pitchFamily="34" charset="-122"/>
              </a:rPr>
              <a:t>｝</a:t>
            </a:r>
            <a:r>
              <a:rPr lang="en-US" altLang="zh-CN" sz="1600" dirty="0">
                <a:solidFill>
                  <a:srgbClr val="E88420"/>
                </a:solidFill>
                <a:latin typeface="微软雅黑" panose="020B0503020204020204" pitchFamily="34" charset="-122"/>
                <a:ea typeface="微软雅黑" panose="020B0503020204020204" pitchFamily="34" charset="-122"/>
              </a:rPr>
              <a:t>   </a:t>
            </a:r>
            <a:endParaRPr lang="zh-CN" sz="1600" dirty="0">
              <a:solidFill>
                <a:srgbClr val="E8842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796380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rPr>
              <a:t>7. </a:t>
            </a:r>
            <a:r>
              <a:rPr lang="zh-CN" altLang="en-US" dirty="0">
                <a:latin typeface="微软雅黑" panose="020B0503020204020204" pitchFamily="34" charset="-122"/>
                <a:ea typeface="微软雅黑" panose="020B0503020204020204" pitchFamily="34" charset="-122"/>
              </a:rPr>
              <a:t>闭包</a:t>
            </a:r>
            <a:br>
              <a:rPr lang="en-US" altLang="zh-CN" dirty="0">
                <a:latin typeface="微软雅黑" panose="020B0503020204020204" pitchFamily="34" charset="-122"/>
                <a:ea typeface="微软雅黑" panose="020B0503020204020204" pitchFamily="34" charset="-122"/>
              </a:rPr>
            </a:br>
            <a:r>
              <a:rPr lang="en-US" altLang="zh-CN" sz="3600" dirty="0">
                <a:latin typeface="微软雅黑" panose="020B0503020204020204" pitchFamily="34" charset="-122"/>
                <a:ea typeface="微软雅黑" panose="020B0503020204020204" pitchFamily="34" charset="-122"/>
              </a:rPr>
              <a:t>7.3 </a:t>
            </a:r>
            <a:r>
              <a:rPr lang="zh-CN" altLang="en-US" sz="3600" dirty="0">
                <a:latin typeface="微软雅黑" panose="020B0503020204020204" pitchFamily="34" charset="-122"/>
                <a:ea typeface="微软雅黑" panose="020B0503020204020204" pitchFamily="34" charset="-122"/>
              </a:rPr>
              <a:t>模块</a:t>
            </a:r>
            <a:endParaRPr lang="zh-CN" sz="3600" dirty="0">
              <a:latin typeface="微软雅黑" panose="020B0503020204020204" pitchFamily="34" charset="-122"/>
              <a:ea typeface="微软雅黑" panose="020B0503020204020204" pitchFamily="34" charset="-122"/>
            </a:endParaRPr>
          </a:p>
        </p:txBody>
      </p:sp>
      <p:sp>
        <p:nvSpPr>
          <p:cNvPr id="5" name="内容占位符 3"/>
          <p:cNvSpPr txBox="1">
            <a:spLocks/>
          </p:cNvSpPr>
          <p:nvPr/>
        </p:nvSpPr>
        <p:spPr>
          <a:xfrm>
            <a:off x="734660" y="1556792"/>
            <a:ext cx="3477300" cy="4896544"/>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lang="zh-CN"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lang="zh-CN"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lang="zh-CN"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lang="zh-CN"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lang="zh-CN"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lang="zh-CN"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lang="zh-CN"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lang="zh-CN"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lang="zh-CN" sz="1800" kern="1200" baseline="0">
                <a:solidFill>
                  <a:schemeClr val="tx1"/>
                </a:solidFill>
                <a:latin typeface="+mn-lt"/>
                <a:ea typeface="+mn-ea"/>
                <a:cs typeface="+mn-cs"/>
              </a:defRPr>
            </a:lvl9pPr>
          </a:lstStyle>
          <a:p>
            <a:pPr marL="0" indent="0">
              <a:buNone/>
            </a:pPr>
            <a:r>
              <a:rPr lang="en-US" altLang="zh-CN" sz="1400" dirty="0"/>
              <a:t>function </a:t>
            </a:r>
            <a:r>
              <a:rPr lang="en-US" altLang="zh-CN" sz="1400" dirty="0" err="1"/>
              <a:t>CoolModule</a:t>
            </a:r>
            <a:r>
              <a:rPr lang="en-US" altLang="zh-CN" sz="1400" dirty="0"/>
              <a:t>() {</a:t>
            </a:r>
            <a:br>
              <a:rPr lang="en-US" altLang="zh-CN" sz="1400" dirty="0"/>
            </a:br>
            <a:r>
              <a:rPr lang="en-US" altLang="zh-CN" sz="1400" dirty="0"/>
              <a:t>     var something = "cool";</a:t>
            </a:r>
            <a:br>
              <a:rPr lang="en-US" altLang="zh-CN" sz="1400" dirty="0"/>
            </a:br>
            <a:r>
              <a:rPr lang="en-US" altLang="zh-CN" sz="1400" dirty="0"/>
              <a:t>     var another = [1, 2, 3];</a:t>
            </a:r>
            <a:br>
              <a:rPr lang="en-US" altLang="zh-CN" sz="1400" dirty="0"/>
            </a:br>
            <a:r>
              <a:rPr lang="en-US" altLang="zh-CN" sz="1400" dirty="0"/>
              <a:t>     function </a:t>
            </a:r>
            <a:r>
              <a:rPr lang="en-US" altLang="zh-CN" sz="1400" dirty="0" err="1"/>
              <a:t>doSomething</a:t>
            </a:r>
            <a:r>
              <a:rPr lang="en-US" altLang="zh-CN" sz="1400" dirty="0"/>
              <a:t>() {</a:t>
            </a:r>
            <a:br>
              <a:rPr lang="en-US" altLang="zh-CN" sz="1400" dirty="0"/>
            </a:br>
            <a:r>
              <a:rPr lang="en-US" altLang="zh-CN" sz="1400" dirty="0"/>
              <a:t>          console.log( something );</a:t>
            </a:r>
            <a:br>
              <a:rPr lang="en-US" altLang="zh-CN" sz="1400" dirty="0"/>
            </a:br>
            <a:r>
              <a:rPr lang="en-US" altLang="zh-CN" sz="1400" dirty="0"/>
              <a:t>     } </a:t>
            </a:r>
          </a:p>
          <a:p>
            <a:pPr marL="0" indent="0">
              <a:buNone/>
            </a:pPr>
            <a:r>
              <a:rPr lang="en-US" altLang="zh-CN" sz="1400" dirty="0"/>
              <a:t>     function </a:t>
            </a:r>
            <a:r>
              <a:rPr lang="en-US" altLang="zh-CN" sz="1400" dirty="0" err="1"/>
              <a:t>doAnother</a:t>
            </a:r>
            <a:r>
              <a:rPr lang="en-US" altLang="zh-CN" sz="1400" dirty="0"/>
              <a:t>() {</a:t>
            </a:r>
            <a:br>
              <a:rPr lang="en-US" altLang="zh-CN" sz="1400" dirty="0"/>
            </a:br>
            <a:r>
              <a:rPr lang="en-US" altLang="zh-CN" sz="1400" dirty="0"/>
              <a:t>          console.log( </a:t>
            </a:r>
            <a:r>
              <a:rPr lang="en-US" altLang="zh-CN" sz="1400" dirty="0" err="1"/>
              <a:t>another.join</a:t>
            </a:r>
            <a:r>
              <a:rPr lang="en-US" altLang="zh-CN" sz="1400" dirty="0"/>
              <a:t>( " ! " ) );</a:t>
            </a:r>
            <a:br>
              <a:rPr lang="en-US" altLang="zh-CN" sz="1400" dirty="0"/>
            </a:br>
            <a:r>
              <a:rPr lang="en-US" altLang="zh-CN" sz="1400" dirty="0"/>
              <a:t>     } </a:t>
            </a:r>
          </a:p>
          <a:p>
            <a:pPr marL="0" indent="0">
              <a:buNone/>
            </a:pPr>
            <a:r>
              <a:rPr lang="en-US" altLang="zh-CN" sz="1400" dirty="0"/>
              <a:t>     return {</a:t>
            </a:r>
            <a:br>
              <a:rPr lang="en-US" altLang="zh-CN" sz="1400" dirty="0"/>
            </a:br>
            <a:r>
              <a:rPr lang="en-US" altLang="zh-CN" sz="1400" dirty="0"/>
              <a:t>          </a:t>
            </a:r>
            <a:r>
              <a:rPr lang="en-US" altLang="zh-CN" sz="1400" dirty="0" err="1"/>
              <a:t>doSomething</a:t>
            </a:r>
            <a:r>
              <a:rPr lang="en-US" altLang="zh-CN" sz="1400" dirty="0"/>
              <a:t>: </a:t>
            </a:r>
            <a:r>
              <a:rPr lang="en-US" altLang="zh-CN" sz="1400" dirty="0" err="1"/>
              <a:t>doSomething</a:t>
            </a:r>
            <a:r>
              <a:rPr lang="en-US" altLang="zh-CN" sz="1400" dirty="0"/>
              <a:t>,</a:t>
            </a:r>
            <a:br>
              <a:rPr lang="en-US" altLang="zh-CN" sz="1400" dirty="0"/>
            </a:br>
            <a:r>
              <a:rPr lang="en-US" altLang="zh-CN" sz="1400" dirty="0"/>
              <a:t>          </a:t>
            </a:r>
            <a:r>
              <a:rPr lang="en-US" altLang="zh-CN" sz="1400" dirty="0" err="1"/>
              <a:t>doAnother</a:t>
            </a:r>
            <a:r>
              <a:rPr lang="en-US" altLang="zh-CN" sz="1400" dirty="0"/>
              <a:t>: </a:t>
            </a:r>
            <a:r>
              <a:rPr lang="en-US" altLang="zh-CN" sz="1400" dirty="0" err="1"/>
              <a:t>doAnother</a:t>
            </a:r>
            <a:br>
              <a:rPr lang="en-US" altLang="zh-CN" sz="1400" dirty="0"/>
            </a:br>
            <a:r>
              <a:rPr lang="en-US" altLang="zh-CN" sz="1400" dirty="0"/>
              <a:t>     };</a:t>
            </a:r>
            <a:br>
              <a:rPr lang="en-US" altLang="zh-CN" sz="1400" dirty="0"/>
            </a:br>
            <a:r>
              <a:rPr lang="en-US" altLang="zh-CN" sz="1400" dirty="0"/>
              <a:t>} </a:t>
            </a:r>
          </a:p>
          <a:p>
            <a:pPr marL="0" indent="0">
              <a:buNone/>
            </a:pPr>
            <a:r>
              <a:rPr lang="en-US" altLang="zh-CN" sz="1400" dirty="0"/>
              <a:t>var foo = </a:t>
            </a:r>
            <a:r>
              <a:rPr lang="en-US" altLang="zh-CN" sz="1400" dirty="0" err="1"/>
              <a:t>CoolModule</a:t>
            </a:r>
            <a:r>
              <a:rPr lang="en-US" altLang="zh-CN" sz="1400" dirty="0"/>
              <a:t>();</a:t>
            </a:r>
            <a:br>
              <a:rPr lang="en-US" altLang="zh-CN" sz="1400" dirty="0"/>
            </a:br>
            <a:r>
              <a:rPr lang="en-US" altLang="zh-CN" sz="1400" dirty="0" err="1"/>
              <a:t>foo.doSomething</a:t>
            </a:r>
            <a:r>
              <a:rPr lang="en-US" altLang="zh-CN" sz="1400" dirty="0"/>
              <a:t>();           // cool</a:t>
            </a:r>
            <a:br>
              <a:rPr lang="en-US" altLang="zh-CN" sz="1400" dirty="0"/>
            </a:br>
            <a:r>
              <a:rPr lang="en-US" altLang="zh-CN" sz="1400" dirty="0" err="1"/>
              <a:t>foo.doAnother</a:t>
            </a:r>
            <a:r>
              <a:rPr lang="en-US" altLang="zh-CN" sz="1400" dirty="0"/>
              <a:t>();              // 1 ! 2 ! 3 </a:t>
            </a:r>
            <a:endParaRPr lang="en-US" altLang="zh-CN" sz="1400" dirty="0">
              <a:solidFill>
                <a:srgbClr val="C00000"/>
              </a:solidFill>
            </a:endParaRPr>
          </a:p>
        </p:txBody>
      </p:sp>
      <p:sp>
        <p:nvSpPr>
          <p:cNvPr id="4" name="内容占位符 3"/>
          <p:cNvSpPr txBox="1">
            <a:spLocks/>
          </p:cNvSpPr>
          <p:nvPr/>
        </p:nvSpPr>
        <p:spPr>
          <a:xfrm>
            <a:off x="4139952" y="1556792"/>
            <a:ext cx="4626096" cy="4896544"/>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lang="zh-CN"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lang="zh-CN"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lang="zh-CN"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lang="zh-CN"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lang="zh-CN"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lang="zh-CN"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lang="zh-CN"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lang="zh-CN"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lang="zh-CN" sz="1800" kern="1200" baseline="0">
                <a:solidFill>
                  <a:schemeClr val="tx1"/>
                </a:solidFill>
                <a:latin typeface="+mn-lt"/>
                <a:ea typeface="+mn-ea"/>
                <a:cs typeface="+mn-cs"/>
              </a:defRPr>
            </a:lvl9pPr>
          </a:lstStyle>
          <a:p>
            <a:pPr marL="0" indent="0">
              <a:buNone/>
            </a:pPr>
            <a:r>
              <a:rPr lang="zh-CN" altLang="en-US" sz="1800" dirty="0">
                <a:latin typeface="微软雅黑" panose="020B0503020204020204" pitchFamily="34" charset="-122"/>
                <a:ea typeface="微软雅黑" panose="020B0503020204020204" pitchFamily="34" charset="-122"/>
              </a:rPr>
              <a:t>这个模式在</a:t>
            </a:r>
            <a:r>
              <a:rPr lang="en-US" altLang="zh-CN" sz="1800" dirty="0">
                <a:latin typeface="微软雅黑" panose="020B0503020204020204" pitchFamily="34" charset="-122"/>
                <a:ea typeface="微软雅黑" panose="020B0503020204020204" pitchFamily="34" charset="-122"/>
              </a:rPr>
              <a:t>JavaScript</a:t>
            </a:r>
            <a:r>
              <a:rPr lang="zh-CN" altLang="en-US" sz="1800" dirty="0">
                <a:latin typeface="微软雅黑" panose="020B0503020204020204" pitchFamily="34" charset="-122"/>
                <a:ea typeface="微软雅黑" panose="020B0503020204020204" pitchFamily="34" charset="-122"/>
              </a:rPr>
              <a:t>中被称为模块。</a:t>
            </a:r>
            <a:endParaRPr lang="en-US" altLang="zh-CN" sz="1800" dirty="0">
              <a:latin typeface="微软雅黑" panose="020B0503020204020204" pitchFamily="34" charset="-122"/>
              <a:ea typeface="微软雅黑" panose="020B0503020204020204" pitchFamily="34" charset="-122"/>
            </a:endParaRPr>
          </a:p>
          <a:p>
            <a:pPr marL="0" indent="0">
              <a:buNone/>
            </a:pPr>
            <a:endParaRPr lang="en-US" altLang="zh-CN" sz="1600" dirty="0">
              <a:latin typeface="微软雅黑" panose="020B0503020204020204" pitchFamily="34" charset="-122"/>
              <a:ea typeface="微软雅黑" panose="020B0503020204020204" pitchFamily="34" charset="-122"/>
            </a:endParaRPr>
          </a:p>
          <a:p>
            <a:pPr>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首先，</a:t>
            </a:r>
            <a:r>
              <a:rPr lang="en-US" altLang="zh-CN" sz="1600" dirty="0" err="1">
                <a:latin typeface="微软雅黑" panose="020B0503020204020204" pitchFamily="34" charset="-122"/>
                <a:ea typeface="微软雅黑" panose="020B0503020204020204" pitchFamily="34" charset="-122"/>
              </a:rPr>
              <a:t>CoolModule</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只是一个函数，必须要通过调用它来创建一个模块实例。如果不执行外部函数，内部作用域和闭包都无法被创建。</a:t>
            </a:r>
            <a:endParaRPr lang="en-US" altLang="zh-CN" sz="1600" dirty="0">
              <a:latin typeface="微软雅黑" panose="020B0503020204020204" pitchFamily="34" charset="-122"/>
              <a:ea typeface="微软雅黑" panose="020B0503020204020204" pitchFamily="34" charset="-122"/>
            </a:endParaRPr>
          </a:p>
          <a:p>
            <a:pPr>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其次，</a:t>
            </a:r>
            <a:r>
              <a:rPr lang="en-US" altLang="zh-CN" sz="1600" dirty="0" err="1">
                <a:latin typeface="微软雅黑" panose="020B0503020204020204" pitchFamily="34" charset="-122"/>
                <a:ea typeface="微软雅黑" panose="020B0503020204020204" pitchFamily="34" charset="-122"/>
              </a:rPr>
              <a:t>CoolModule</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返回一个用对象字面量语法</a:t>
            </a:r>
            <a:r>
              <a:rPr lang="en-US" altLang="zh-CN" sz="1600" dirty="0">
                <a:latin typeface="微软雅黑" panose="020B0503020204020204" pitchFamily="34" charset="-122"/>
                <a:ea typeface="微软雅黑" panose="020B0503020204020204" pitchFamily="34" charset="-122"/>
              </a:rPr>
              <a:t>{ key: value, ... }</a:t>
            </a:r>
            <a:r>
              <a:rPr lang="zh-CN" altLang="en-US" sz="1600" dirty="0">
                <a:latin typeface="微软雅黑" panose="020B0503020204020204" pitchFamily="34" charset="-122"/>
                <a:ea typeface="微软雅黑" panose="020B0503020204020204" pitchFamily="34" charset="-122"/>
              </a:rPr>
              <a:t>来表示的对象。这个返回的对象中含有对内部函数而不是内部数据变量的引用。我们保持内部数据变量是隐藏且私有的状态。可以将这个对象类型的返回值看作本质上是模块的公共</a:t>
            </a:r>
            <a:r>
              <a:rPr lang="en-US" altLang="zh-CN" sz="1600" b="1" dirty="0">
                <a:latin typeface="微软雅黑" panose="020B0503020204020204" pitchFamily="34" charset="-122"/>
                <a:ea typeface="微软雅黑" panose="020B0503020204020204" pitchFamily="34" charset="-122"/>
              </a:rPr>
              <a:t>API</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这个对象类型的返回值最终被赋值给外部的变量</a:t>
            </a:r>
            <a:r>
              <a:rPr lang="en-US" altLang="zh-CN" sz="1600" dirty="0">
                <a:latin typeface="微软雅黑" panose="020B0503020204020204" pitchFamily="34" charset="-122"/>
                <a:ea typeface="微软雅黑" panose="020B0503020204020204" pitchFamily="34" charset="-122"/>
              </a:rPr>
              <a:t>foo</a:t>
            </a:r>
            <a:r>
              <a:rPr lang="zh-CN" altLang="en-US" sz="1600" dirty="0">
                <a:latin typeface="微软雅黑" panose="020B0503020204020204" pitchFamily="34" charset="-122"/>
                <a:ea typeface="微软雅黑" panose="020B0503020204020204" pitchFamily="34" charset="-122"/>
              </a:rPr>
              <a:t>，然后就可以通过它来访问</a:t>
            </a:r>
            <a:r>
              <a:rPr lang="en-US" altLang="zh-CN" sz="1600" dirty="0">
                <a:latin typeface="微软雅黑" panose="020B0503020204020204" pitchFamily="34" charset="-122"/>
                <a:ea typeface="微软雅黑" panose="020B0503020204020204" pitchFamily="34" charset="-122"/>
              </a:rPr>
              <a:t>API</a:t>
            </a:r>
            <a:r>
              <a:rPr lang="zh-CN" altLang="en-US" sz="1600" dirty="0">
                <a:latin typeface="微软雅黑" panose="020B0503020204020204" pitchFamily="34" charset="-122"/>
                <a:ea typeface="微软雅黑" panose="020B0503020204020204" pitchFamily="34" charset="-122"/>
              </a:rPr>
              <a:t>中的属性方法，比如</a:t>
            </a:r>
            <a:r>
              <a:rPr lang="en-US" altLang="zh-CN" sz="1600" dirty="0" err="1">
                <a:latin typeface="微软雅黑" panose="020B0503020204020204" pitchFamily="34" charset="-122"/>
                <a:ea typeface="微软雅黑" panose="020B0503020204020204" pitchFamily="34" charset="-122"/>
              </a:rPr>
              <a:t>foo.doSomething</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 </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945133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rPr>
              <a:t>7. </a:t>
            </a:r>
            <a:r>
              <a:rPr lang="zh-CN" altLang="en-US" dirty="0">
                <a:latin typeface="微软雅黑" panose="020B0503020204020204" pitchFamily="34" charset="-122"/>
                <a:ea typeface="微软雅黑" panose="020B0503020204020204" pitchFamily="34" charset="-122"/>
              </a:rPr>
              <a:t>闭包</a:t>
            </a:r>
            <a:br>
              <a:rPr lang="en-US" altLang="zh-CN" dirty="0">
                <a:latin typeface="微软雅黑" panose="020B0503020204020204" pitchFamily="34" charset="-122"/>
                <a:ea typeface="微软雅黑" panose="020B0503020204020204" pitchFamily="34" charset="-122"/>
              </a:rPr>
            </a:br>
            <a:r>
              <a:rPr lang="en-US" altLang="zh-CN" sz="3600" dirty="0">
                <a:latin typeface="微软雅黑" panose="020B0503020204020204" pitchFamily="34" charset="-122"/>
                <a:ea typeface="微软雅黑" panose="020B0503020204020204" pitchFamily="34" charset="-122"/>
              </a:rPr>
              <a:t>7.3 </a:t>
            </a:r>
            <a:r>
              <a:rPr lang="zh-CN" altLang="en-US" sz="3600" dirty="0">
                <a:latin typeface="微软雅黑" panose="020B0503020204020204" pitchFamily="34" charset="-122"/>
                <a:ea typeface="微软雅黑" panose="020B0503020204020204" pitchFamily="34" charset="-122"/>
              </a:rPr>
              <a:t>模块</a:t>
            </a:r>
            <a:endParaRPr lang="zh-CN" sz="3600" dirty="0">
              <a:latin typeface="微软雅黑" panose="020B0503020204020204" pitchFamily="34" charset="-122"/>
              <a:ea typeface="微软雅黑" panose="020B0503020204020204" pitchFamily="34" charset="-122"/>
            </a:endParaRPr>
          </a:p>
        </p:txBody>
      </p:sp>
      <p:sp>
        <p:nvSpPr>
          <p:cNvPr id="4" name="内容占位符 3"/>
          <p:cNvSpPr txBox="1">
            <a:spLocks/>
          </p:cNvSpPr>
          <p:nvPr/>
        </p:nvSpPr>
        <p:spPr>
          <a:xfrm>
            <a:off x="612648" y="1700808"/>
            <a:ext cx="7991800" cy="4896544"/>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lang="zh-CN"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lang="zh-CN"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lang="zh-CN"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lang="zh-CN"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lang="zh-CN"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lang="zh-CN"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lang="zh-CN"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lang="zh-CN"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lang="zh-CN" sz="1800" kern="1200" baseline="0">
                <a:solidFill>
                  <a:schemeClr val="tx1"/>
                </a:solidFill>
                <a:latin typeface="+mn-lt"/>
                <a:ea typeface="+mn-ea"/>
                <a:cs typeface="+mn-cs"/>
              </a:defRPr>
            </a:lvl9pPr>
          </a:lstStyle>
          <a:p>
            <a:pPr marL="0" indent="0">
              <a:buNone/>
            </a:pPr>
            <a:r>
              <a:rPr lang="zh-CN" altLang="en-US" dirty="0">
                <a:latin typeface="微软雅黑" panose="020B0503020204020204" pitchFamily="34" charset="-122"/>
                <a:ea typeface="微软雅黑" panose="020B0503020204020204" pitchFamily="34" charset="-122"/>
              </a:rPr>
              <a:t>模块模式需要具备两个必要条件</a:t>
            </a:r>
            <a:r>
              <a:rPr lang="zh-CN" altLang="en-US" sz="1800" dirty="0">
                <a:latin typeface="微软雅黑" panose="020B0503020204020204" pitchFamily="34" charset="-122"/>
                <a:ea typeface="微软雅黑" panose="020B0503020204020204" pitchFamily="34" charset="-122"/>
              </a:rPr>
              <a:t> 。</a:t>
            </a:r>
            <a:endParaRPr lang="en-US" altLang="zh-CN" sz="1800" dirty="0">
              <a:latin typeface="微软雅黑" panose="020B0503020204020204" pitchFamily="34" charset="-122"/>
              <a:ea typeface="微软雅黑" panose="020B0503020204020204" pitchFamily="34" charset="-122"/>
            </a:endParaRPr>
          </a:p>
          <a:p>
            <a:pPr marL="0" indent="0">
              <a:buNone/>
            </a:pPr>
            <a:endParaRPr lang="en-US" altLang="zh-CN" sz="1600" dirty="0">
              <a:latin typeface="微软雅黑" panose="020B0503020204020204" pitchFamily="34" charset="-122"/>
              <a:ea typeface="微软雅黑" panose="020B0503020204020204" pitchFamily="34" charset="-122"/>
            </a:endParaRPr>
          </a:p>
          <a:p>
            <a:pPr>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必须有外部的封闭函数，该函数必须至少被调用一次（每次调用都会创建一个新的模块实例）。 </a:t>
            </a:r>
            <a:endParaRPr lang="en-US" altLang="zh-CN" sz="1800" dirty="0">
              <a:latin typeface="微软雅黑" panose="020B0503020204020204" pitchFamily="34" charset="-122"/>
              <a:ea typeface="微软雅黑" panose="020B0503020204020204" pitchFamily="34" charset="-122"/>
            </a:endParaRPr>
          </a:p>
          <a:p>
            <a:pPr>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封闭函数必须返回至少一个内部函数，这样内部函数才能在私有作用域中形成闭包，并且可以访问或者修改私有的状态。 </a:t>
            </a:r>
            <a:br>
              <a:rPr lang="zh-CN" altLang="en-US" sz="1600" dirty="0">
                <a:latin typeface="微软雅黑" panose="020B0503020204020204" pitchFamily="34" charset="-122"/>
                <a:ea typeface="微软雅黑" panose="020B0503020204020204" pitchFamily="34" charset="-122"/>
              </a:rPr>
            </a:b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850512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altLang="zh-CN" dirty="0">
                <a:latin typeface="微软雅黑" panose="020B0503020204020204" pitchFamily="34" charset="-122"/>
                <a:ea typeface="微软雅黑" panose="020B0503020204020204" pitchFamily="34" charset="-122"/>
              </a:rPr>
              <a:t>8. </a:t>
            </a:r>
            <a:r>
              <a:rPr lang="zh-CN" altLang="en-US" dirty="0">
                <a:latin typeface="微软雅黑" panose="020B0503020204020204" pitchFamily="34" charset="-122"/>
                <a:ea typeface="微软雅黑" panose="020B0503020204020204" pitchFamily="34" charset="-122"/>
              </a:rPr>
              <a:t>原型</a:t>
            </a:r>
            <a:endParaRPr lang="zh-CN" sz="3600" dirty="0">
              <a:latin typeface="微软雅黑" panose="020B0503020204020204" pitchFamily="34" charset="-122"/>
              <a:ea typeface="微软雅黑" panose="020B0503020204020204" pitchFamily="34" charset="-122"/>
            </a:endParaRPr>
          </a:p>
        </p:txBody>
      </p:sp>
      <p:sp>
        <p:nvSpPr>
          <p:cNvPr id="4" name="内容占位符 3"/>
          <p:cNvSpPr txBox="1">
            <a:spLocks/>
          </p:cNvSpPr>
          <p:nvPr/>
        </p:nvSpPr>
        <p:spPr>
          <a:xfrm>
            <a:off x="612648" y="1700808"/>
            <a:ext cx="7991800" cy="4896544"/>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lang="zh-CN"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lang="zh-CN"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lang="zh-CN"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lang="zh-CN"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lang="zh-CN"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lang="zh-CN"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lang="zh-CN"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lang="zh-CN"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lang="zh-CN" sz="1800" kern="1200" baseline="0">
                <a:solidFill>
                  <a:schemeClr val="tx1"/>
                </a:solidFill>
                <a:latin typeface="+mn-lt"/>
                <a:ea typeface="+mn-ea"/>
                <a:cs typeface="+mn-cs"/>
              </a:defRPr>
            </a:lvl9pPr>
          </a:lstStyle>
          <a:p>
            <a:pPr>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如果要访问对象中并不存在的一个属性，</a:t>
            </a:r>
            <a:r>
              <a:rPr lang="en-US" altLang="zh-CN" sz="1800" dirty="0">
                <a:latin typeface="微软雅黑" panose="020B0503020204020204" pitchFamily="34" charset="-122"/>
                <a:ea typeface="微软雅黑" panose="020B0503020204020204" pitchFamily="34" charset="-122"/>
              </a:rPr>
              <a:t>[[Get]]</a:t>
            </a:r>
            <a:r>
              <a:rPr lang="zh-CN" altLang="en-US" sz="1800" dirty="0">
                <a:latin typeface="微软雅黑" panose="020B0503020204020204" pitchFamily="34" charset="-122"/>
                <a:ea typeface="微软雅黑" panose="020B0503020204020204" pitchFamily="34" charset="-122"/>
              </a:rPr>
              <a:t>操作就会查找对象内部</a:t>
            </a:r>
            <a:r>
              <a:rPr lang="en-US" altLang="zh-CN" sz="1800" dirty="0">
                <a:latin typeface="微软雅黑" panose="020B0503020204020204" pitchFamily="34" charset="-122"/>
                <a:ea typeface="微软雅黑" panose="020B0503020204020204" pitchFamily="34" charset="-122"/>
              </a:rPr>
              <a:t>[[Prototype]]</a:t>
            </a:r>
            <a:r>
              <a:rPr lang="zh-CN" altLang="en-US" sz="1800" dirty="0">
                <a:latin typeface="微软雅黑" panose="020B0503020204020204" pitchFamily="34" charset="-122"/>
                <a:ea typeface="微软雅黑" panose="020B0503020204020204" pitchFamily="34" charset="-122"/>
              </a:rPr>
              <a:t>关联的对象。这个关联关系实际上定义了一条“原型链”（有点像嵌套的作用域链），在查找属性时会对它进行遍历 。 </a:t>
            </a:r>
            <a:endParaRPr lang="en-US" altLang="zh-CN" sz="1800" dirty="0">
              <a:latin typeface="微软雅黑" panose="020B0503020204020204" pitchFamily="34" charset="-122"/>
              <a:ea typeface="微软雅黑" panose="020B0503020204020204" pitchFamily="34" charset="-122"/>
            </a:endParaRPr>
          </a:p>
          <a:p>
            <a:pPr>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所有普通对象都有内置的</a:t>
            </a:r>
            <a:r>
              <a:rPr lang="en-US" altLang="zh-CN" sz="1800" dirty="0" err="1">
                <a:latin typeface="微软雅黑" panose="020B0503020204020204" pitchFamily="34" charset="-122"/>
                <a:ea typeface="微软雅黑" panose="020B0503020204020204" pitchFamily="34" charset="-122"/>
              </a:rPr>
              <a:t>Object.prototype</a:t>
            </a:r>
            <a:r>
              <a:rPr lang="zh-CN" altLang="en-US" sz="1800" dirty="0">
                <a:latin typeface="微软雅黑" panose="020B0503020204020204" pitchFamily="34" charset="-122"/>
                <a:ea typeface="微软雅黑" panose="020B0503020204020204" pitchFamily="34" charset="-122"/>
              </a:rPr>
              <a:t>，指向原型链的顶端（比如说全局作用域），如果在原型链中找不到指定的属性就会停止。</a:t>
            </a:r>
            <a:r>
              <a:rPr lang="en-US" altLang="zh-CN" sz="1800" dirty="0" err="1">
                <a:latin typeface="微软雅黑" panose="020B0503020204020204" pitchFamily="34" charset="-122"/>
                <a:ea typeface="微软雅黑" panose="020B0503020204020204" pitchFamily="34" charset="-122"/>
              </a:rPr>
              <a:t>toString</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valueOf</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和其他一些通用的功能都存在于</a:t>
            </a:r>
            <a:r>
              <a:rPr lang="en-US" altLang="zh-CN" sz="1800" dirty="0" err="1">
                <a:latin typeface="微软雅黑" panose="020B0503020204020204" pitchFamily="34" charset="-122"/>
                <a:ea typeface="微软雅黑" panose="020B0503020204020204" pitchFamily="34" charset="-122"/>
              </a:rPr>
              <a:t>Object.prototype</a:t>
            </a:r>
            <a:r>
              <a:rPr lang="zh-CN" altLang="en-US" sz="1800" dirty="0">
                <a:latin typeface="微软雅黑" panose="020B0503020204020204" pitchFamily="34" charset="-122"/>
                <a:ea typeface="微软雅黑" panose="020B0503020204020204" pitchFamily="34" charset="-122"/>
              </a:rPr>
              <a:t>对象上，因此语言中所有的对象都可以使用它们。 </a:t>
            </a:r>
            <a:endParaRPr lang="en-US" altLang="zh-CN" sz="1800" dirty="0">
              <a:latin typeface="微软雅黑" panose="020B0503020204020204" pitchFamily="34" charset="-122"/>
              <a:ea typeface="微软雅黑" panose="020B0503020204020204" pitchFamily="34" charset="-122"/>
            </a:endParaRPr>
          </a:p>
          <a:p>
            <a:pPr>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关联两个对象最常用的方法是使用</a:t>
            </a:r>
            <a:r>
              <a:rPr lang="en-US" altLang="zh-CN" sz="1800" dirty="0">
                <a:latin typeface="微软雅黑" panose="020B0503020204020204" pitchFamily="34" charset="-122"/>
                <a:ea typeface="微软雅黑" panose="020B0503020204020204" pitchFamily="34" charset="-122"/>
              </a:rPr>
              <a:t>new</a:t>
            </a:r>
            <a:r>
              <a:rPr lang="zh-CN" altLang="en-US" sz="1800" dirty="0">
                <a:latin typeface="微软雅黑" panose="020B0503020204020204" pitchFamily="34" charset="-122"/>
                <a:ea typeface="微软雅黑" panose="020B0503020204020204" pitchFamily="34" charset="-122"/>
              </a:rPr>
              <a:t>关键词进行函数调用，使用</a:t>
            </a:r>
            <a:r>
              <a:rPr lang="en-US" altLang="zh-CN" sz="1800" dirty="0">
                <a:latin typeface="微软雅黑" panose="020B0503020204020204" pitchFamily="34" charset="-122"/>
                <a:ea typeface="微软雅黑" panose="020B0503020204020204" pitchFamily="34" charset="-122"/>
              </a:rPr>
              <a:t>new</a:t>
            </a:r>
            <a:r>
              <a:rPr lang="zh-CN" altLang="en-US" sz="1800" dirty="0">
                <a:latin typeface="微软雅黑" panose="020B0503020204020204" pitchFamily="34" charset="-122"/>
                <a:ea typeface="微软雅黑" panose="020B0503020204020204" pitchFamily="34" charset="-122"/>
              </a:rPr>
              <a:t>调用函数时会把新对象的</a:t>
            </a:r>
            <a:r>
              <a:rPr lang="en-US" altLang="zh-CN" sz="1800" dirty="0">
                <a:latin typeface="微软雅黑" panose="020B0503020204020204" pitchFamily="34" charset="-122"/>
                <a:ea typeface="微软雅黑" panose="020B0503020204020204" pitchFamily="34" charset="-122"/>
              </a:rPr>
              <a:t>.prototype</a:t>
            </a:r>
            <a:r>
              <a:rPr lang="zh-CN" altLang="en-US" sz="1800" dirty="0">
                <a:latin typeface="微软雅黑" panose="020B0503020204020204" pitchFamily="34" charset="-122"/>
                <a:ea typeface="微软雅黑" panose="020B0503020204020204" pitchFamily="34" charset="-122"/>
              </a:rPr>
              <a:t>属性关联到“其他对象”。带</a:t>
            </a:r>
            <a:r>
              <a:rPr lang="en-US" altLang="zh-CN" sz="1800" dirty="0">
                <a:latin typeface="微软雅黑" panose="020B0503020204020204" pitchFamily="34" charset="-122"/>
                <a:ea typeface="微软雅黑" panose="020B0503020204020204" pitchFamily="34" charset="-122"/>
              </a:rPr>
              <a:t>new</a:t>
            </a:r>
            <a:r>
              <a:rPr lang="zh-CN" altLang="en-US" sz="1800" dirty="0">
                <a:latin typeface="微软雅黑" panose="020B0503020204020204" pitchFamily="34" charset="-122"/>
                <a:ea typeface="微软雅黑" panose="020B0503020204020204" pitchFamily="34" charset="-122"/>
              </a:rPr>
              <a:t>的函数调用通常被称为“构造函数调用”。</a:t>
            </a:r>
            <a:br>
              <a:rPr lang="zh-CN" altLang="en-US" sz="1600" dirty="0">
                <a:latin typeface="微软雅黑" panose="020B0503020204020204" pitchFamily="34" charset="-122"/>
                <a:ea typeface="微软雅黑" panose="020B0503020204020204" pitchFamily="34" charset="-122"/>
              </a:rPr>
            </a:b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92543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rPr>
              <a:t>9. </a:t>
            </a:r>
            <a:r>
              <a:rPr lang="zh-CN" altLang="en-US" dirty="0">
                <a:latin typeface="微软雅黑" panose="020B0503020204020204" pitchFamily="34" charset="-122"/>
                <a:ea typeface="微软雅黑" panose="020B0503020204020204" pitchFamily="34" charset="-122"/>
              </a:rPr>
              <a:t>异步</a:t>
            </a:r>
            <a:br>
              <a:rPr lang="en-US" altLang="zh-CN" dirty="0">
                <a:latin typeface="微软雅黑" panose="020B0503020204020204" pitchFamily="34" charset="-122"/>
                <a:ea typeface="微软雅黑" panose="020B0503020204020204" pitchFamily="34" charset="-122"/>
              </a:rPr>
            </a:br>
            <a:r>
              <a:rPr lang="en-US" altLang="zh-CN" sz="3600" dirty="0">
                <a:latin typeface="微软雅黑" panose="020B0503020204020204" pitchFamily="34" charset="-122"/>
                <a:ea typeface="微软雅黑" panose="020B0503020204020204" pitchFamily="34" charset="-122"/>
              </a:rPr>
              <a:t>9.1 </a:t>
            </a:r>
            <a:r>
              <a:rPr lang="zh-CN" altLang="en-US" sz="3600" dirty="0">
                <a:latin typeface="微软雅黑" panose="020B0503020204020204" pitchFamily="34" charset="-122"/>
                <a:ea typeface="微软雅黑" panose="020B0503020204020204" pitchFamily="34" charset="-122"/>
              </a:rPr>
              <a:t>单线程</a:t>
            </a:r>
            <a:endParaRPr lang="zh-CN" sz="3600" dirty="0">
              <a:latin typeface="微软雅黑" panose="020B0503020204020204" pitchFamily="34" charset="-122"/>
              <a:ea typeface="微软雅黑" panose="020B0503020204020204" pitchFamily="34" charset="-122"/>
            </a:endParaRPr>
          </a:p>
        </p:txBody>
      </p:sp>
      <p:sp>
        <p:nvSpPr>
          <p:cNvPr id="4" name="内容占位符 3"/>
          <p:cNvSpPr txBox="1">
            <a:spLocks/>
          </p:cNvSpPr>
          <p:nvPr/>
        </p:nvSpPr>
        <p:spPr>
          <a:xfrm>
            <a:off x="612648" y="1700808"/>
            <a:ext cx="7991800" cy="4896544"/>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lang="zh-CN"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lang="zh-CN"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lang="zh-CN"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lang="zh-CN"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lang="zh-CN"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lang="zh-CN"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lang="zh-CN"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lang="zh-CN"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lang="zh-CN" sz="1800" kern="1200" baseline="0">
                <a:solidFill>
                  <a:schemeClr val="tx1"/>
                </a:solidFill>
                <a:latin typeface="+mn-lt"/>
                <a:ea typeface="+mn-ea"/>
                <a:cs typeface="+mn-cs"/>
              </a:defRPr>
            </a:lvl9pPr>
          </a:lstStyle>
          <a:p>
            <a:pPr marL="0" indent="0">
              <a:buNone/>
            </a:pPr>
            <a:r>
              <a:rPr lang="zh-CN" altLang="en-US" sz="2000" dirty="0">
                <a:latin typeface="微软雅黑" panose="020B0503020204020204" pitchFamily="34" charset="-122"/>
                <a:ea typeface="微软雅黑" panose="020B0503020204020204" pitchFamily="34" charset="-122"/>
              </a:rPr>
              <a:t>所谓</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单线程</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，就是指一次只能完成一件任务。如果有多个任务，就必须排队，前面一个任务完成，再执行后面一个任务，以此类推。</a:t>
            </a:r>
            <a:endParaRPr lang="en-US" altLang="zh-CN" sz="2000" dirty="0">
              <a:latin typeface="微软雅黑" panose="020B0503020204020204" pitchFamily="34" charset="-122"/>
              <a:ea typeface="微软雅黑" panose="020B0503020204020204" pitchFamily="34" charset="-122"/>
            </a:endParaRPr>
          </a:p>
          <a:p>
            <a:pP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实现起来比较简单，执行环境相对单纯</a:t>
            </a:r>
            <a:endParaRPr lang="en-US" altLang="zh-CN" sz="2000" dirty="0">
              <a:latin typeface="微软雅黑" panose="020B0503020204020204" pitchFamily="34" charset="-122"/>
              <a:ea typeface="微软雅黑" panose="020B0503020204020204" pitchFamily="34" charset="-122"/>
            </a:endParaRPr>
          </a:p>
          <a:p>
            <a:pP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坏处是只要有一个任务耗时很长，后面的任务都必须排队等着，会拖延整个程序的执行。常见的浏览器无响应（假死）。</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553002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rPr>
              <a:t>9. </a:t>
            </a:r>
            <a:r>
              <a:rPr lang="zh-CN" altLang="en-US" dirty="0">
                <a:latin typeface="微软雅黑" panose="020B0503020204020204" pitchFamily="34" charset="-122"/>
                <a:ea typeface="微软雅黑" panose="020B0503020204020204" pitchFamily="34" charset="-122"/>
              </a:rPr>
              <a:t>异步</a:t>
            </a:r>
            <a:br>
              <a:rPr lang="en-US" altLang="zh-CN" dirty="0">
                <a:latin typeface="微软雅黑" panose="020B0503020204020204" pitchFamily="34" charset="-122"/>
                <a:ea typeface="微软雅黑" panose="020B0503020204020204" pitchFamily="34" charset="-122"/>
              </a:rPr>
            </a:br>
            <a:r>
              <a:rPr lang="en-US" altLang="zh-CN" sz="3600" dirty="0">
                <a:latin typeface="微软雅黑" panose="020B0503020204020204" pitchFamily="34" charset="-122"/>
                <a:ea typeface="微软雅黑" panose="020B0503020204020204" pitchFamily="34" charset="-122"/>
              </a:rPr>
              <a:t>9.2 </a:t>
            </a:r>
            <a:r>
              <a:rPr lang="zh-CN" altLang="en-US" sz="3600" dirty="0">
                <a:latin typeface="微软雅黑" panose="020B0503020204020204" pitchFamily="34" charset="-122"/>
                <a:ea typeface="微软雅黑" panose="020B0503020204020204" pitchFamily="34" charset="-122"/>
              </a:rPr>
              <a:t>同步</a:t>
            </a:r>
            <a:endParaRPr lang="zh-CN" sz="3600" dirty="0">
              <a:latin typeface="微软雅黑" panose="020B0503020204020204" pitchFamily="34" charset="-122"/>
              <a:ea typeface="微软雅黑" panose="020B0503020204020204" pitchFamily="34" charset="-122"/>
            </a:endParaRPr>
          </a:p>
        </p:txBody>
      </p:sp>
      <p:sp>
        <p:nvSpPr>
          <p:cNvPr id="4" name="内容占位符 3"/>
          <p:cNvSpPr txBox="1">
            <a:spLocks/>
          </p:cNvSpPr>
          <p:nvPr/>
        </p:nvSpPr>
        <p:spPr>
          <a:xfrm>
            <a:off x="612648" y="1700808"/>
            <a:ext cx="7991800" cy="4896544"/>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lang="zh-CN"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lang="zh-CN"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lang="zh-CN"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lang="zh-CN"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lang="zh-CN"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lang="zh-CN"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lang="zh-CN"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lang="zh-CN"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lang="zh-CN" sz="1800" kern="1200" baseline="0">
                <a:solidFill>
                  <a:schemeClr val="tx1"/>
                </a:solidFill>
                <a:latin typeface="+mn-lt"/>
                <a:ea typeface="+mn-ea"/>
                <a:cs typeface="+mn-cs"/>
              </a:defRPr>
            </a:lvl9pPr>
          </a:lstStyle>
          <a:p>
            <a:pPr marL="0" indent="0">
              <a:buNone/>
            </a:pP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同步模式</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就是上一段的模式，后一个任务等待前一个任务结束，然后再执行，程序的执行顺序与任务的排列顺序是一致的、同步的。</a:t>
            </a:r>
            <a:endParaRPr lang="en-US" altLang="zh-CN" sz="2000" dirty="0">
              <a:latin typeface="微软雅黑" panose="020B0503020204020204" pitchFamily="34" charset="-122"/>
              <a:ea typeface="微软雅黑" panose="020B0503020204020204" pitchFamily="34" charset="-122"/>
            </a:endParaRPr>
          </a:p>
          <a:p>
            <a:pPr marL="0" indent="0">
              <a:buNone/>
            </a:pPr>
            <a:r>
              <a:rPr lang="en-US" altLang="zh-CN" sz="1800" dirty="0"/>
              <a:t>ajax</a:t>
            </a:r>
            <a:r>
              <a:rPr lang="zh-CN" altLang="en-US" sz="1800" dirty="0"/>
              <a:t>同步请求：</a:t>
            </a:r>
          </a:p>
          <a:p>
            <a:pPr marL="0" indent="0">
              <a:buNone/>
            </a:pPr>
            <a:r>
              <a:rPr lang="en-US" altLang="zh-CN" sz="1800" dirty="0"/>
              <a:t>$(function () {</a:t>
            </a:r>
          </a:p>
          <a:p>
            <a:pPr marL="0" indent="0">
              <a:buNone/>
            </a:pPr>
            <a:r>
              <a:rPr lang="en-US" altLang="zh-CN" sz="1800" dirty="0"/>
              <a:t>    $('#submit').click(function () {</a:t>
            </a:r>
          </a:p>
          <a:p>
            <a:pPr marL="0" indent="0">
              <a:buNone/>
            </a:pPr>
            <a:r>
              <a:rPr lang="en-US" altLang="zh-CN" sz="1800" dirty="0"/>
              <a:t>        </a:t>
            </a:r>
            <a:r>
              <a:rPr lang="en-US" altLang="zh-CN" sz="1800" dirty="0" err="1"/>
              <a:t>var</a:t>
            </a:r>
            <a:r>
              <a:rPr lang="en-US" altLang="zh-CN" sz="1800" dirty="0"/>
              <a:t> a=$.ajax({</a:t>
            </a:r>
          </a:p>
          <a:p>
            <a:pPr marL="0" indent="0">
              <a:buNone/>
            </a:pPr>
            <a:r>
              <a:rPr lang="en-US" altLang="zh-CN" sz="1800" dirty="0"/>
              <a:t>            url:'/ajax/hello'</a:t>
            </a:r>
            <a:r>
              <a:rPr lang="zh-CN" altLang="en-US" sz="1800" dirty="0"/>
              <a:t>，</a:t>
            </a:r>
          </a:p>
          <a:p>
            <a:pPr marL="0" indent="0">
              <a:buNone/>
            </a:pPr>
            <a:r>
              <a:rPr lang="zh-CN" altLang="en-US" sz="1800" dirty="0"/>
              <a:t>            </a:t>
            </a:r>
            <a:r>
              <a:rPr lang="en-US" altLang="zh-CN" sz="1800" dirty="0" err="1"/>
              <a:t>async:false</a:t>
            </a:r>
            <a:r>
              <a:rPr lang="en-US" altLang="zh-CN" sz="1800" dirty="0"/>
              <a:t>      //</a:t>
            </a:r>
            <a:r>
              <a:rPr lang="zh-CN" altLang="en-US" sz="1800" dirty="0"/>
              <a:t>同步</a:t>
            </a:r>
          </a:p>
          <a:p>
            <a:pPr marL="0" indent="0">
              <a:buNone/>
            </a:pPr>
            <a:r>
              <a:rPr lang="zh-CN" altLang="en-US" sz="1800" dirty="0"/>
              <a:t>        </a:t>
            </a:r>
            <a:r>
              <a:rPr lang="en-US" altLang="zh-CN" sz="1800" dirty="0"/>
              <a:t>});</a:t>
            </a:r>
          </a:p>
          <a:p>
            <a:pPr marL="0" indent="0">
              <a:buNone/>
            </a:pPr>
            <a:r>
              <a:rPr lang="en-US" altLang="zh-CN" sz="1800" dirty="0"/>
              <a:t>        console.log(a);</a:t>
            </a:r>
          </a:p>
          <a:p>
            <a:pPr marL="0" indent="0">
              <a:buNone/>
            </a:pPr>
            <a:r>
              <a:rPr lang="en-US" altLang="zh-CN" sz="1800" dirty="0"/>
              <a:t>    })</a:t>
            </a:r>
          </a:p>
          <a:p>
            <a:pPr marL="0" indent="0">
              <a:buNone/>
            </a:pPr>
            <a:r>
              <a:rPr lang="en-US" altLang="zh-CN" sz="1800" dirty="0"/>
              <a:t>});</a:t>
            </a:r>
          </a:p>
          <a:p>
            <a:pPr marL="0" indent="0">
              <a:buNone/>
            </a:pPr>
            <a:endParaRPr lang="en-US" altLang="zh-CN" sz="1200" dirty="0">
              <a:latin typeface="微软雅黑" panose="020B0503020204020204" pitchFamily="34" charset="-122"/>
              <a:ea typeface="微软雅黑" panose="020B0503020204020204" pitchFamily="34" charset="-122"/>
            </a:endParaRPr>
          </a:p>
          <a:p>
            <a:pPr marL="0" indent="0">
              <a:buNone/>
            </a:pPr>
            <a:r>
              <a:rPr lang="zh-CN" altLang="en-US" sz="1200" dirty="0">
                <a:latin typeface="微软雅黑" panose="020B0503020204020204" pitchFamily="34" charset="-122"/>
                <a:ea typeface="微软雅黑" panose="020B0503020204020204" pitchFamily="34" charset="-122"/>
              </a:rPr>
              <a:t>同步的</a:t>
            </a:r>
            <a:r>
              <a:rPr lang="en-US" altLang="zh-CN" sz="1200" dirty="0">
                <a:latin typeface="微软雅黑" panose="020B0503020204020204" pitchFamily="34" charset="-122"/>
                <a:ea typeface="微软雅黑" panose="020B0503020204020204" pitchFamily="34" charset="-122"/>
              </a:rPr>
              <a:t>ajax</a:t>
            </a:r>
            <a:r>
              <a:rPr lang="zh-CN" altLang="en-US" sz="1200" dirty="0">
                <a:latin typeface="微软雅黑" panose="020B0503020204020204" pitchFamily="34" charset="-122"/>
                <a:ea typeface="微软雅黑" panose="020B0503020204020204" pitchFamily="34" charset="-122"/>
              </a:rPr>
              <a:t>请求应该避免使用，因为它会锁定浏览器</a:t>
            </a:r>
            <a:r>
              <a:rPr lang="en-US" altLang="zh-CN" sz="1200" dirty="0">
                <a:latin typeface="微软雅黑" panose="020B0503020204020204" pitchFamily="34" charset="-122"/>
                <a:ea typeface="微软雅黑" panose="020B0503020204020204" pitchFamily="34" charset="-122"/>
              </a:rPr>
              <a:t>UI</a:t>
            </a:r>
            <a:r>
              <a:rPr lang="zh-CN" altLang="en-US" sz="1200" dirty="0">
                <a:latin typeface="微软雅黑" panose="020B0503020204020204" pitchFamily="34" charset="-122"/>
                <a:ea typeface="微软雅黑" panose="020B0503020204020204" pitchFamily="34" charset="-122"/>
              </a:rPr>
              <a:t>（按钮、菜单、滚动条等），并阻塞所有的用户交互。</a:t>
            </a:r>
            <a:endParaRPr lang="en-US" altLang="zh-CN"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321732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rPr>
              <a:t>9. </a:t>
            </a:r>
            <a:r>
              <a:rPr lang="zh-CN" altLang="en-US" dirty="0">
                <a:latin typeface="微软雅黑" panose="020B0503020204020204" pitchFamily="34" charset="-122"/>
                <a:ea typeface="微软雅黑" panose="020B0503020204020204" pitchFamily="34" charset="-122"/>
              </a:rPr>
              <a:t>异步</a:t>
            </a:r>
            <a:br>
              <a:rPr lang="en-US" altLang="zh-CN" dirty="0">
                <a:latin typeface="微软雅黑" panose="020B0503020204020204" pitchFamily="34" charset="-122"/>
                <a:ea typeface="微软雅黑" panose="020B0503020204020204" pitchFamily="34" charset="-122"/>
              </a:rPr>
            </a:br>
            <a:r>
              <a:rPr lang="en-US" altLang="zh-CN" sz="3600" dirty="0">
                <a:latin typeface="微软雅黑" panose="020B0503020204020204" pitchFamily="34" charset="-122"/>
                <a:ea typeface="微软雅黑" panose="020B0503020204020204" pitchFamily="34" charset="-122"/>
              </a:rPr>
              <a:t>9.3 </a:t>
            </a:r>
            <a:r>
              <a:rPr lang="zh-CN" altLang="en-US" sz="3600" dirty="0">
                <a:latin typeface="微软雅黑" panose="020B0503020204020204" pitchFamily="34" charset="-122"/>
                <a:ea typeface="微软雅黑" panose="020B0503020204020204" pitchFamily="34" charset="-122"/>
              </a:rPr>
              <a:t>异步</a:t>
            </a:r>
            <a:endParaRPr lang="zh-CN" sz="3600" dirty="0">
              <a:latin typeface="微软雅黑" panose="020B0503020204020204" pitchFamily="34" charset="-122"/>
              <a:ea typeface="微软雅黑" panose="020B0503020204020204" pitchFamily="34" charset="-122"/>
            </a:endParaRPr>
          </a:p>
        </p:txBody>
      </p:sp>
      <p:sp>
        <p:nvSpPr>
          <p:cNvPr id="4" name="内容占位符 3"/>
          <p:cNvSpPr txBox="1">
            <a:spLocks/>
          </p:cNvSpPr>
          <p:nvPr/>
        </p:nvSpPr>
        <p:spPr>
          <a:xfrm>
            <a:off x="612648" y="1700808"/>
            <a:ext cx="7991800" cy="4896544"/>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lang="zh-CN"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lang="zh-CN"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lang="zh-CN"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lang="zh-CN"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lang="zh-CN"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lang="zh-CN"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lang="zh-CN"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lang="zh-CN"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lang="zh-CN" sz="1800" kern="1200" baseline="0">
                <a:solidFill>
                  <a:schemeClr val="tx1"/>
                </a:solidFill>
                <a:latin typeface="+mn-lt"/>
                <a:ea typeface="+mn-ea"/>
                <a:cs typeface="+mn-cs"/>
              </a:defRPr>
            </a:lvl9pPr>
          </a:lstStyle>
          <a:p>
            <a:pPr marL="0" indent="0">
              <a:buNone/>
            </a:pP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异步模式</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则完全不同，每一个任务有一个或多个回调函数（</a:t>
            </a:r>
            <a:r>
              <a:rPr lang="en-US" altLang="zh-CN" sz="2000" dirty="0">
                <a:latin typeface="微软雅黑" panose="020B0503020204020204" pitchFamily="34" charset="-122"/>
                <a:ea typeface="微软雅黑" panose="020B0503020204020204" pitchFamily="34" charset="-122"/>
              </a:rPr>
              <a:t>callback</a:t>
            </a:r>
            <a:r>
              <a:rPr lang="zh-CN" altLang="en-US" sz="2000" dirty="0">
                <a:latin typeface="微软雅黑" panose="020B0503020204020204" pitchFamily="34" charset="-122"/>
                <a:ea typeface="微软雅黑" panose="020B0503020204020204" pitchFamily="34" charset="-122"/>
              </a:rPr>
              <a:t>），前一个任务结束后，不是执行后一个任务，而是执行回调函数，后一个任务则是不等前一个任务结束就执行，所以程序的执行顺序与任务的排列顺序是不一致的、异步的。</a:t>
            </a:r>
            <a:endParaRPr lang="en-US" altLang="zh-CN" sz="2000" dirty="0">
              <a:latin typeface="微软雅黑" panose="020B0503020204020204" pitchFamily="34" charset="-122"/>
              <a:ea typeface="微软雅黑" panose="020B0503020204020204" pitchFamily="34" charset="-122"/>
            </a:endParaRPr>
          </a:p>
          <a:p>
            <a:pPr marL="0" indent="0">
              <a:buNone/>
            </a:pPr>
            <a:r>
              <a:rPr lang="en-US" altLang="zh-CN" sz="1800" dirty="0"/>
              <a:t>ajax</a:t>
            </a:r>
            <a:r>
              <a:rPr lang="zh-CN" altLang="en-US" sz="1800" dirty="0"/>
              <a:t>异步请求：</a:t>
            </a:r>
          </a:p>
          <a:p>
            <a:pPr marL="0" indent="0">
              <a:buNone/>
            </a:pPr>
            <a:r>
              <a:rPr lang="en-US" altLang="zh-CN" sz="1400" dirty="0"/>
              <a:t>$(function () {</a:t>
            </a:r>
          </a:p>
          <a:p>
            <a:pPr marL="0" indent="0">
              <a:buNone/>
            </a:pPr>
            <a:r>
              <a:rPr lang="en-US" altLang="zh-CN" sz="1400" dirty="0"/>
              <a:t>    $('#submit').click(function () {</a:t>
            </a:r>
          </a:p>
          <a:p>
            <a:pPr marL="0" indent="0">
              <a:buNone/>
            </a:pPr>
            <a:r>
              <a:rPr lang="en-US" altLang="zh-CN" sz="1400" dirty="0"/>
              <a:t>        $.ajax({</a:t>
            </a:r>
          </a:p>
          <a:p>
            <a:pPr marL="0" indent="0">
              <a:buNone/>
            </a:pPr>
            <a:r>
              <a:rPr lang="en-US" altLang="zh-CN" sz="1400" dirty="0"/>
              <a:t>            url:'/ajax/hello',</a:t>
            </a:r>
          </a:p>
          <a:p>
            <a:pPr marL="0" indent="0">
              <a:buNone/>
            </a:pPr>
            <a:r>
              <a:rPr lang="en-US" altLang="zh-CN" sz="1400" dirty="0"/>
              <a:t>            </a:t>
            </a:r>
            <a:r>
              <a:rPr lang="en-US" altLang="zh-CN" sz="1400" dirty="0" err="1"/>
              <a:t>success:function</a:t>
            </a:r>
            <a:r>
              <a:rPr lang="en-US" altLang="zh-CN" sz="1400" dirty="0"/>
              <a:t> (data) {    //</a:t>
            </a:r>
            <a:r>
              <a:rPr lang="zh-CN" altLang="en-US" sz="1400" dirty="0"/>
              <a:t>使用一个</a:t>
            </a:r>
            <a:r>
              <a:rPr lang="en-US" altLang="zh-CN" sz="1400" dirty="0"/>
              <a:t>success</a:t>
            </a:r>
            <a:r>
              <a:rPr lang="zh-CN" altLang="en-US" sz="1400" dirty="0"/>
              <a:t>回调函数</a:t>
            </a:r>
          </a:p>
          <a:p>
            <a:pPr marL="0" indent="0">
              <a:buNone/>
            </a:pPr>
            <a:r>
              <a:rPr lang="zh-CN" altLang="en-US" sz="1400" dirty="0"/>
              <a:t>                </a:t>
            </a:r>
            <a:r>
              <a:rPr lang="en-US" altLang="zh-CN" sz="1400" dirty="0"/>
              <a:t>alert(data.name);</a:t>
            </a:r>
          </a:p>
          <a:p>
            <a:pPr marL="0" indent="0">
              <a:buNone/>
            </a:pPr>
            <a:r>
              <a:rPr lang="en-US" altLang="zh-CN" sz="1400" dirty="0"/>
              <a:t>            }</a:t>
            </a:r>
          </a:p>
          <a:p>
            <a:pPr marL="0" indent="0">
              <a:buNone/>
            </a:pPr>
            <a:r>
              <a:rPr lang="en-US" altLang="zh-CN" sz="1400" dirty="0"/>
              <a:t>        });</a:t>
            </a:r>
          </a:p>
          <a:p>
            <a:pPr marL="0" indent="0">
              <a:buNone/>
            </a:pPr>
            <a:r>
              <a:rPr lang="en-US" altLang="zh-CN" sz="1400" dirty="0"/>
              <a:t>        console.log(a);</a:t>
            </a:r>
          </a:p>
          <a:p>
            <a:pPr marL="0" indent="0">
              <a:buNone/>
            </a:pPr>
            <a:r>
              <a:rPr lang="en-US" altLang="zh-CN" sz="1400" dirty="0"/>
              <a:t>    })</a:t>
            </a:r>
          </a:p>
          <a:p>
            <a:pPr marL="0" indent="0">
              <a:buNone/>
            </a:pPr>
            <a:r>
              <a:rPr lang="en-US" altLang="zh-CN" sz="1400" dirty="0"/>
              <a:t>});</a:t>
            </a:r>
          </a:p>
          <a:p>
            <a:pPr marL="0" indent="0">
              <a:buNone/>
            </a:pP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631795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altLang="zh-CN" sz="4000" dirty="0">
                <a:latin typeface="微软雅黑" panose="020B0503020204020204" pitchFamily="34" charset="-122"/>
                <a:ea typeface="微软雅黑" panose="020B0503020204020204" pitchFamily="34" charset="-122"/>
              </a:rPr>
              <a:t>10. </a:t>
            </a:r>
            <a:r>
              <a:rPr lang="zh-CN" altLang="en-US" sz="4000" dirty="0">
                <a:latin typeface="微软雅黑" panose="020B0503020204020204" pitchFamily="34" charset="-122"/>
                <a:ea typeface="微软雅黑" panose="020B0503020204020204" pitchFamily="34" charset="-122"/>
              </a:rPr>
              <a:t>回调函数</a:t>
            </a:r>
            <a:endParaRPr lang="zh-CN" sz="4000" dirty="0">
              <a:latin typeface="微软雅黑" panose="020B0503020204020204" pitchFamily="34" charset="-122"/>
              <a:ea typeface="微软雅黑" panose="020B0503020204020204" pitchFamily="34" charset="-122"/>
            </a:endParaRPr>
          </a:p>
        </p:txBody>
      </p:sp>
      <p:sp>
        <p:nvSpPr>
          <p:cNvPr id="3" name="矩形 2"/>
          <p:cNvSpPr/>
          <p:nvPr/>
        </p:nvSpPr>
        <p:spPr>
          <a:xfrm>
            <a:off x="612648" y="1628800"/>
            <a:ext cx="7704856" cy="5016758"/>
          </a:xfrm>
          <a:prstGeom prst="rect">
            <a:avLst/>
          </a:prstGeom>
        </p:spPr>
        <p:txBody>
          <a:bodyPr wrap="square">
            <a:spAutoFit/>
          </a:bodyPr>
          <a:lstStyle/>
          <a:p>
            <a:r>
              <a:rPr lang="zh-CN" altLang="en-US" sz="1600" dirty="0">
                <a:solidFill>
                  <a:srgbClr val="000000"/>
                </a:solidFill>
                <a:latin typeface="Arial" panose="020B0604020202020204" pitchFamily="34" charset="0"/>
              </a:rPr>
              <a:t>英文解释：</a:t>
            </a:r>
            <a:endParaRPr lang="en-US" altLang="zh-CN" sz="1600" dirty="0">
              <a:solidFill>
                <a:srgbClr val="000000"/>
              </a:solidFill>
              <a:latin typeface="Arial" panose="020B0604020202020204" pitchFamily="34" charset="0"/>
            </a:endParaRPr>
          </a:p>
          <a:p>
            <a:r>
              <a:rPr lang="en-US" altLang="zh-CN" sz="1600" dirty="0">
                <a:solidFill>
                  <a:srgbClr val="000000"/>
                </a:solidFill>
                <a:latin typeface="Arial" panose="020B0604020202020204" pitchFamily="34" charset="0"/>
              </a:rPr>
              <a:t>A callback is a function that is passed as an argument to another function and is executed after its parent function has completed.</a:t>
            </a:r>
          </a:p>
          <a:p>
            <a:endParaRPr lang="en-US" altLang="zh-CN" sz="1600" dirty="0">
              <a:solidFill>
                <a:srgbClr val="000000"/>
              </a:solidFill>
              <a:latin typeface="Arial" panose="020B0604020202020204" pitchFamily="34" charset="0"/>
            </a:endParaRPr>
          </a:p>
          <a:p>
            <a:r>
              <a:rPr lang="zh-CN" altLang="en-US" sz="1600" dirty="0">
                <a:solidFill>
                  <a:srgbClr val="000000"/>
                </a:solidFill>
                <a:latin typeface="Arial" panose="020B0604020202020204" pitchFamily="34" charset="0"/>
              </a:rPr>
              <a:t>中文解释：</a:t>
            </a:r>
          </a:p>
          <a:p>
            <a:r>
              <a:rPr lang="zh-CN" altLang="en-US" sz="1600" dirty="0">
                <a:solidFill>
                  <a:srgbClr val="000000"/>
                </a:solidFill>
                <a:latin typeface="Arial" panose="020B0604020202020204" pitchFamily="34" charset="0"/>
              </a:rPr>
              <a:t>函数</a:t>
            </a:r>
            <a:r>
              <a:rPr lang="en-US" altLang="zh-CN" sz="1600" dirty="0">
                <a:solidFill>
                  <a:srgbClr val="000000"/>
                </a:solidFill>
                <a:latin typeface="Arial" panose="020B0604020202020204" pitchFamily="34" charset="0"/>
              </a:rPr>
              <a:t>a</a:t>
            </a:r>
            <a:r>
              <a:rPr lang="zh-CN" altLang="en-US" sz="1600" dirty="0">
                <a:solidFill>
                  <a:srgbClr val="000000"/>
                </a:solidFill>
                <a:latin typeface="Arial" panose="020B0604020202020204" pitchFamily="34" charset="0"/>
              </a:rPr>
              <a:t>有一个参数，这个参数是个函数</a:t>
            </a:r>
            <a:r>
              <a:rPr lang="en-US" altLang="zh-CN" sz="1600" dirty="0">
                <a:solidFill>
                  <a:srgbClr val="000000"/>
                </a:solidFill>
                <a:latin typeface="Arial" panose="020B0604020202020204" pitchFamily="34" charset="0"/>
              </a:rPr>
              <a:t>b</a:t>
            </a:r>
            <a:r>
              <a:rPr lang="zh-CN" altLang="en-US" sz="1600" dirty="0">
                <a:solidFill>
                  <a:srgbClr val="000000"/>
                </a:solidFill>
                <a:latin typeface="Arial" panose="020B0604020202020204" pitchFamily="34" charset="0"/>
              </a:rPr>
              <a:t>，当函数</a:t>
            </a:r>
            <a:r>
              <a:rPr lang="en-US" altLang="zh-CN" sz="1600" dirty="0">
                <a:solidFill>
                  <a:srgbClr val="000000"/>
                </a:solidFill>
                <a:latin typeface="Arial" panose="020B0604020202020204" pitchFamily="34" charset="0"/>
              </a:rPr>
              <a:t>a</a:t>
            </a:r>
            <a:r>
              <a:rPr lang="zh-CN" altLang="en-US" sz="1600" dirty="0">
                <a:solidFill>
                  <a:srgbClr val="000000"/>
                </a:solidFill>
                <a:latin typeface="Arial" panose="020B0604020202020204" pitchFamily="34" charset="0"/>
              </a:rPr>
              <a:t>执行完以后执行函数</a:t>
            </a:r>
            <a:r>
              <a:rPr lang="en-US" altLang="zh-CN" sz="1600" dirty="0">
                <a:solidFill>
                  <a:srgbClr val="000000"/>
                </a:solidFill>
                <a:latin typeface="Arial" panose="020B0604020202020204" pitchFamily="34" charset="0"/>
              </a:rPr>
              <a:t>b</a:t>
            </a:r>
            <a:r>
              <a:rPr lang="zh-CN" altLang="en-US" sz="1600" dirty="0">
                <a:solidFill>
                  <a:srgbClr val="000000"/>
                </a:solidFill>
                <a:latin typeface="Arial" panose="020B0604020202020204" pitchFamily="34" charset="0"/>
              </a:rPr>
              <a:t>，那么这个过程就叫回调。函数</a:t>
            </a:r>
            <a:r>
              <a:rPr lang="en-US" altLang="zh-CN" sz="1600" dirty="0">
                <a:solidFill>
                  <a:srgbClr val="000000"/>
                </a:solidFill>
                <a:latin typeface="Arial" panose="020B0604020202020204" pitchFamily="34" charset="0"/>
              </a:rPr>
              <a:t>b</a:t>
            </a:r>
            <a:r>
              <a:rPr lang="zh-CN" altLang="en-US" sz="1600" dirty="0">
                <a:solidFill>
                  <a:srgbClr val="000000"/>
                </a:solidFill>
                <a:latin typeface="Arial" panose="020B0604020202020204" pitchFamily="34" charset="0"/>
              </a:rPr>
              <a:t>就叫回调函数。</a:t>
            </a:r>
          </a:p>
          <a:p>
            <a:endParaRPr lang="zh-CN" altLang="en-US" sz="1600" dirty="0">
              <a:solidFill>
                <a:srgbClr val="000000"/>
              </a:solidFill>
              <a:latin typeface="Arial" panose="020B0604020202020204" pitchFamily="34" charset="0"/>
            </a:endParaRPr>
          </a:p>
          <a:p>
            <a:r>
              <a:rPr lang="zh-CN" altLang="en-US" sz="1600" dirty="0">
                <a:solidFill>
                  <a:srgbClr val="000000"/>
                </a:solidFill>
                <a:latin typeface="Arial" panose="020B0604020202020204" pitchFamily="34" charset="0"/>
              </a:rPr>
              <a:t>应用：</a:t>
            </a:r>
          </a:p>
          <a:p>
            <a:r>
              <a:rPr lang="zh-CN" altLang="en-US" sz="1600" dirty="0">
                <a:solidFill>
                  <a:srgbClr val="000000"/>
                </a:solidFill>
                <a:latin typeface="Arial" panose="020B0604020202020204" pitchFamily="34" charset="0"/>
              </a:rPr>
              <a:t>回调是编写和处理</a:t>
            </a:r>
            <a:r>
              <a:rPr lang="en-US" altLang="zh-CN" sz="1600" dirty="0">
                <a:solidFill>
                  <a:srgbClr val="000000"/>
                </a:solidFill>
                <a:latin typeface="Arial" panose="020B0604020202020204" pitchFamily="34" charset="0"/>
              </a:rPr>
              <a:t>JavaScript</a:t>
            </a:r>
            <a:r>
              <a:rPr lang="zh-CN" altLang="en-US" sz="1600" dirty="0">
                <a:solidFill>
                  <a:srgbClr val="000000"/>
                </a:solidFill>
                <a:latin typeface="Arial" panose="020B0604020202020204" pitchFamily="34" charset="0"/>
              </a:rPr>
              <a:t>程序异步逻辑的最常用方式。在函数内部，语句以可预测的顺序执行（ 在编译器以上的层级！），但是在函数顺序这一层级，事件（ 也就是异步函数调用）的运行顺序可以有多种可能。</a:t>
            </a:r>
          </a:p>
          <a:p>
            <a:endParaRPr lang="zh-CN" altLang="en-US" sz="1600" dirty="0">
              <a:solidFill>
                <a:srgbClr val="000000"/>
              </a:solidFill>
              <a:latin typeface="Arial" panose="020B0604020202020204" pitchFamily="34" charset="0"/>
            </a:endParaRPr>
          </a:p>
          <a:p>
            <a:r>
              <a:rPr lang="zh-CN" altLang="en-US" sz="1600" dirty="0">
                <a:solidFill>
                  <a:srgbClr val="000000"/>
                </a:solidFill>
                <a:latin typeface="Arial" panose="020B0604020202020204" pitchFamily="34" charset="0"/>
              </a:rPr>
              <a:t>缺陷：</a:t>
            </a:r>
          </a:p>
          <a:p>
            <a:r>
              <a:rPr lang="en-US" altLang="zh-CN" sz="1600" dirty="0">
                <a:solidFill>
                  <a:srgbClr val="000000"/>
                </a:solidFill>
                <a:latin typeface="Arial" panose="020B0604020202020204" pitchFamily="34" charset="0"/>
              </a:rPr>
              <a:t>1</a:t>
            </a:r>
            <a:r>
              <a:rPr lang="zh-CN" altLang="en-US" sz="1600" dirty="0">
                <a:solidFill>
                  <a:srgbClr val="000000"/>
                </a:solidFill>
                <a:latin typeface="Arial" panose="020B0604020202020204" pitchFamily="34" charset="0"/>
              </a:rPr>
              <a:t>、大脑对于事情的计划方式是线性的、阻塞的、单线程的语义，但是回调表达异步流程的方式是非线性的、非顺序的，这使得正确推导这样的代码难度很大。难于理解的代码是坏代码，会导致坏 </a:t>
            </a:r>
            <a:r>
              <a:rPr lang="en-US" altLang="zh-CN" sz="1600" dirty="0">
                <a:solidFill>
                  <a:srgbClr val="000000"/>
                </a:solidFill>
                <a:latin typeface="Arial" panose="020B0604020202020204" pitchFamily="34" charset="0"/>
              </a:rPr>
              <a:t>bug</a:t>
            </a:r>
            <a:r>
              <a:rPr lang="zh-CN" altLang="en-US" sz="1600" dirty="0">
                <a:solidFill>
                  <a:srgbClr val="000000"/>
                </a:solidFill>
                <a:latin typeface="Arial" panose="020B0604020202020204" pitchFamily="34" charset="0"/>
              </a:rPr>
              <a:t>。</a:t>
            </a:r>
          </a:p>
          <a:p>
            <a:r>
              <a:rPr lang="en-US" altLang="zh-CN" sz="1600" dirty="0">
                <a:solidFill>
                  <a:srgbClr val="000000"/>
                </a:solidFill>
                <a:latin typeface="Arial" panose="020B0604020202020204" pitchFamily="34" charset="0"/>
              </a:rPr>
              <a:t>2</a:t>
            </a:r>
            <a:r>
              <a:rPr lang="zh-CN" altLang="en-US" sz="1600" dirty="0">
                <a:solidFill>
                  <a:srgbClr val="000000"/>
                </a:solidFill>
                <a:latin typeface="Arial" panose="020B0604020202020204" pitchFamily="34" charset="0"/>
              </a:rPr>
              <a:t>、回调会受到控制反转的影响，因为回调暗中把控制权交给第三方（ 通常是不受你控制的第三方工具！）来调用你代码中的 </a:t>
            </a:r>
            <a:r>
              <a:rPr lang="en-US" altLang="zh-CN" sz="1600" dirty="0">
                <a:solidFill>
                  <a:srgbClr val="000000"/>
                </a:solidFill>
                <a:latin typeface="Arial" panose="020B0604020202020204" pitchFamily="34" charset="0"/>
              </a:rPr>
              <a:t>continuation</a:t>
            </a:r>
            <a:r>
              <a:rPr lang="zh-CN" altLang="en-US" sz="1600" dirty="0">
                <a:solidFill>
                  <a:srgbClr val="000000"/>
                </a:solidFill>
                <a:latin typeface="Arial" panose="020B0604020202020204" pitchFamily="34" charset="0"/>
              </a:rPr>
              <a:t>。这种控制转移导致一系列麻烦的信任问题，比如回调被调用的次数是否会超出预期。</a:t>
            </a:r>
            <a:endParaRPr lang="zh-CN" altLang="en-US" sz="16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543898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1.2 </a:t>
            </a:r>
            <a:r>
              <a:rPr lang="zh-CN" altLang="en-US" dirty="0">
                <a:latin typeface="微软雅黑" panose="020B0503020204020204" pitchFamily="34" charset="-122"/>
                <a:ea typeface="微软雅黑" panose="020B0503020204020204" pitchFamily="34" charset="-122"/>
              </a:rPr>
              <a:t>嵌套函数</a:t>
            </a:r>
            <a:endParaRPr lang="zh-CN" dirty="0">
              <a:latin typeface="微软雅黑" panose="020B0503020204020204" pitchFamily="34" charset="-122"/>
              <a:ea typeface="微软雅黑" panose="020B0503020204020204" pitchFamily="34" charset="-122"/>
            </a:endParaRPr>
          </a:p>
        </p:txBody>
      </p:sp>
      <p:sp>
        <p:nvSpPr>
          <p:cNvPr id="3" name="Rectangle 2"/>
          <p:cNvSpPr>
            <a:spLocks noGrp="1"/>
          </p:cNvSpPr>
          <p:nvPr>
            <p:ph sz="quarter" idx="1"/>
          </p:nvPr>
        </p:nvSpPr>
        <p:spPr/>
        <p:txBody>
          <a:bodyPr>
            <a:normAutofit/>
          </a:bodyPr>
          <a:lstStyle/>
          <a:p>
            <a:pPr marL="0" indent="0">
              <a:buNone/>
            </a:pPr>
            <a:r>
              <a:rPr lang="zh-CN" altLang="en-US" sz="2400" dirty="0">
                <a:latin typeface="微软雅黑" panose="020B0503020204020204" pitchFamily="34" charset="-122"/>
                <a:ea typeface="微软雅黑" panose="020B0503020204020204" pitchFamily="34" charset="-122"/>
              </a:rPr>
              <a:t>函数可以嵌套在其他函数里</a:t>
            </a:r>
            <a:endParaRPr lang="en-US" altLang="zh-CN" sz="2400" dirty="0">
              <a:latin typeface="微软雅黑" panose="020B0503020204020204" pitchFamily="34" charset="-122"/>
              <a:ea typeface="微软雅黑" panose="020B0503020204020204" pitchFamily="34" charset="-122"/>
            </a:endParaRPr>
          </a:p>
          <a:p>
            <a:pPr marL="320040" lvl="1" indent="0">
              <a:buNone/>
            </a:pPr>
            <a:endParaRPr lang="en-US" altLang="zh-CN" sz="1400" dirty="0">
              <a:solidFill>
                <a:srgbClr val="DD8047"/>
              </a:solidFill>
              <a:latin typeface="微软雅黑" panose="020B0503020204020204" pitchFamily="34" charset="-122"/>
              <a:ea typeface="微软雅黑" panose="020B0503020204020204" pitchFamily="34" charset="-122"/>
            </a:endParaRPr>
          </a:p>
          <a:p>
            <a:pPr marL="0" indent="0">
              <a:buNone/>
            </a:pPr>
            <a:r>
              <a:rPr lang="en-US" altLang="zh-CN" sz="1600" dirty="0">
                <a:solidFill>
                  <a:srgbClr val="DD8047"/>
                </a:solidFill>
                <a:latin typeface="微软雅黑" panose="020B0503020204020204" pitchFamily="34" charset="-122"/>
                <a:ea typeface="微软雅黑" panose="020B0503020204020204" pitchFamily="34" charset="-122"/>
              </a:rPr>
              <a:t>function hypotenuse(a, b){</a:t>
            </a:r>
          </a:p>
          <a:p>
            <a:pPr marL="0" indent="0">
              <a:buNone/>
            </a:pPr>
            <a:r>
              <a:rPr lang="en-US" altLang="zh-CN" sz="1600" dirty="0">
                <a:solidFill>
                  <a:srgbClr val="DD8047"/>
                </a:solidFill>
                <a:latin typeface="微软雅黑" panose="020B0503020204020204" pitchFamily="34" charset="-122"/>
                <a:ea typeface="微软雅黑" panose="020B0503020204020204" pitchFamily="34" charset="-122"/>
              </a:rPr>
              <a:t>     function square(x){ return x*x; }</a:t>
            </a:r>
          </a:p>
          <a:p>
            <a:pPr marL="0" indent="0">
              <a:buNone/>
            </a:pPr>
            <a:r>
              <a:rPr lang="en-US" altLang="zh-CN" sz="1600" dirty="0">
                <a:solidFill>
                  <a:srgbClr val="DD8047"/>
                </a:solidFill>
                <a:latin typeface="微软雅黑" panose="020B0503020204020204" pitchFamily="34" charset="-122"/>
                <a:ea typeface="微软雅黑" panose="020B0503020204020204" pitchFamily="34" charset="-122"/>
              </a:rPr>
              <a:t>     return </a:t>
            </a:r>
            <a:r>
              <a:rPr lang="en-US" altLang="zh-CN" sz="1600" dirty="0" err="1">
                <a:solidFill>
                  <a:srgbClr val="DD8047"/>
                </a:solidFill>
                <a:latin typeface="微软雅黑" panose="020B0503020204020204" pitchFamily="34" charset="-122"/>
                <a:ea typeface="微软雅黑" panose="020B0503020204020204" pitchFamily="34" charset="-122"/>
              </a:rPr>
              <a:t>Math.sqrt</a:t>
            </a:r>
            <a:r>
              <a:rPr lang="en-US" altLang="zh-CN" sz="1600" dirty="0">
                <a:solidFill>
                  <a:srgbClr val="DD8047"/>
                </a:solidFill>
                <a:latin typeface="微软雅黑" panose="020B0503020204020204" pitchFamily="34" charset="-122"/>
                <a:ea typeface="微软雅黑" panose="020B0503020204020204" pitchFamily="34" charset="-122"/>
              </a:rPr>
              <a:t>(square(a)+ square(b));</a:t>
            </a:r>
          </a:p>
          <a:p>
            <a:pPr marL="0" indent="0">
              <a:buNone/>
            </a:pPr>
            <a:r>
              <a:rPr lang="en-US" altLang="zh-CN" sz="1600" dirty="0">
                <a:solidFill>
                  <a:srgbClr val="DD8047"/>
                </a:solidFill>
                <a:latin typeface="微软雅黑" panose="020B0503020204020204" pitchFamily="34" charset="-122"/>
                <a:ea typeface="微软雅黑" panose="020B0503020204020204" pitchFamily="34" charset="-122"/>
              </a:rPr>
              <a:t>}</a:t>
            </a:r>
          </a:p>
          <a:p>
            <a:pPr marL="320040" lvl="1" indent="0">
              <a:buNone/>
            </a:pPr>
            <a:endParaRPr lang="en-US" altLang="zh-CN" sz="1400" dirty="0">
              <a:solidFill>
                <a:srgbClr val="DD8047"/>
              </a:solidFill>
              <a:latin typeface="微软雅黑" panose="020B0503020204020204" pitchFamily="34" charset="-122"/>
              <a:ea typeface="微软雅黑" panose="020B0503020204020204" pitchFamily="34" charset="-122"/>
            </a:endParaRPr>
          </a:p>
          <a:p>
            <a:pPr marL="0" indent="0">
              <a:buNone/>
            </a:pPr>
            <a:r>
              <a:rPr lang="zh-CN" altLang="en-US" sz="2300" dirty="0">
                <a:latin typeface="微软雅黑" panose="020B0503020204020204" pitchFamily="34" charset="-122"/>
                <a:ea typeface="微软雅黑" panose="020B0503020204020204" pitchFamily="34" charset="-122"/>
              </a:rPr>
              <a:t>变量作用域规则：可以访问嵌套它们（或多重嵌套）的函数的参数和变量。如上代码中，内部函数</a:t>
            </a:r>
            <a:r>
              <a:rPr lang="en-US" altLang="zh-CN" sz="2300" dirty="0">
                <a:latin typeface="微软雅黑" panose="020B0503020204020204" pitchFamily="34" charset="-122"/>
                <a:ea typeface="微软雅黑" panose="020B0503020204020204" pitchFamily="34" charset="-122"/>
              </a:rPr>
              <a:t>square()</a:t>
            </a:r>
            <a:r>
              <a:rPr lang="zh-CN" altLang="en-US" sz="2300" dirty="0">
                <a:latin typeface="微软雅黑" panose="020B0503020204020204" pitchFamily="34" charset="-122"/>
                <a:ea typeface="微软雅黑" panose="020B0503020204020204" pitchFamily="34" charset="-122"/>
              </a:rPr>
              <a:t>可以读写外部函数</a:t>
            </a:r>
            <a:r>
              <a:rPr lang="en-US" altLang="zh-CN" sz="2300" dirty="0">
                <a:latin typeface="微软雅黑" panose="020B0503020204020204" pitchFamily="34" charset="-122"/>
                <a:ea typeface="微软雅黑" panose="020B0503020204020204" pitchFamily="34" charset="-122"/>
              </a:rPr>
              <a:t>hypotenuse()</a:t>
            </a:r>
            <a:r>
              <a:rPr lang="zh-CN" altLang="en-US" sz="2300" dirty="0">
                <a:latin typeface="微软雅黑" panose="020B0503020204020204" pitchFamily="34" charset="-122"/>
                <a:ea typeface="微软雅黑" panose="020B0503020204020204" pitchFamily="34" charset="-122"/>
              </a:rPr>
              <a:t>定义的参数</a:t>
            </a:r>
            <a:r>
              <a:rPr lang="en-US" altLang="zh-CN" sz="2300" dirty="0">
                <a:latin typeface="微软雅黑" panose="020B0503020204020204" pitchFamily="34" charset="-122"/>
                <a:ea typeface="微软雅黑" panose="020B0503020204020204" pitchFamily="34" charset="-122"/>
              </a:rPr>
              <a:t>a</a:t>
            </a:r>
            <a:r>
              <a:rPr lang="zh-CN" altLang="en-US" sz="2300" dirty="0">
                <a:latin typeface="微软雅黑" panose="020B0503020204020204" pitchFamily="34" charset="-122"/>
                <a:ea typeface="微软雅黑" panose="020B0503020204020204" pitchFamily="34" charset="-122"/>
              </a:rPr>
              <a:t>和</a:t>
            </a:r>
            <a:r>
              <a:rPr lang="en-US" altLang="zh-CN" sz="2300" dirty="0">
                <a:latin typeface="微软雅黑" panose="020B0503020204020204" pitchFamily="34" charset="-122"/>
                <a:ea typeface="微软雅黑" panose="020B0503020204020204" pitchFamily="34" charset="-122"/>
              </a:rPr>
              <a:t>b</a:t>
            </a:r>
          </a:p>
        </p:txBody>
      </p:sp>
    </p:spTree>
    <p:extLst>
      <p:ext uri="{BB962C8B-B14F-4D97-AF65-F5344CB8AC3E}">
        <p14:creationId xmlns:p14="http://schemas.microsoft.com/office/powerpoint/2010/main" val="3578464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函数调用</a:t>
            </a:r>
            <a:endParaRPr lang="zh-CN" dirty="0">
              <a:latin typeface="微软雅黑" panose="020B0503020204020204" pitchFamily="34" charset="-122"/>
              <a:ea typeface="微软雅黑" panose="020B0503020204020204" pitchFamily="34" charset="-122"/>
            </a:endParaRPr>
          </a:p>
        </p:txBody>
      </p:sp>
      <p:sp>
        <p:nvSpPr>
          <p:cNvPr id="3" name="Rectangle 2"/>
          <p:cNvSpPr>
            <a:spLocks noGrp="1"/>
          </p:cNvSpPr>
          <p:nvPr>
            <p:ph sz="quarter" idx="1"/>
          </p:nvPr>
        </p:nvSpPr>
        <p:spPr/>
        <p:txBody>
          <a:bodyPr>
            <a:normAutofit/>
          </a:bodyPr>
          <a:lstStyle/>
          <a:p>
            <a:pPr marL="0" indent="0">
              <a:buNone/>
            </a:pPr>
            <a:r>
              <a:rPr lang="zh-CN" altLang="en-US" sz="2400" dirty="0">
                <a:latin typeface="微软雅黑" panose="020B0503020204020204" pitchFamily="34" charset="-122"/>
                <a:ea typeface="微软雅黑" panose="020B0503020204020204" pitchFamily="34" charset="-122"/>
              </a:rPr>
              <a:t>构成函数主体的</a:t>
            </a:r>
            <a:r>
              <a:rPr lang="en-US" altLang="zh-CN" sz="2400" dirty="0">
                <a:latin typeface="微软雅黑" panose="020B0503020204020204" pitchFamily="34" charset="-122"/>
                <a:ea typeface="微软雅黑" panose="020B0503020204020204" pitchFamily="34" charset="-122"/>
              </a:rPr>
              <a:t>JavaScript</a:t>
            </a:r>
            <a:r>
              <a:rPr lang="zh-CN" altLang="en-US" sz="2400" dirty="0">
                <a:latin typeface="微软雅黑" panose="020B0503020204020204" pitchFamily="34" charset="-122"/>
                <a:ea typeface="微软雅黑" panose="020B0503020204020204" pitchFamily="34" charset="-122"/>
              </a:rPr>
              <a:t>代码在定义之时并不会执行，只有调用函数时，它们才会执行，有四种方式来调用函数：</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作为函数</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作为方法</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作为构造函数</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通过它们的</a:t>
            </a:r>
            <a:r>
              <a:rPr lang="en-US" altLang="zh-CN" sz="2400" dirty="0">
                <a:latin typeface="微软雅黑" panose="020B0503020204020204" pitchFamily="34" charset="-122"/>
                <a:ea typeface="微软雅黑" panose="020B0503020204020204" pitchFamily="34" charset="-122"/>
              </a:rPr>
              <a:t>call()</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apply()</a:t>
            </a:r>
            <a:r>
              <a:rPr lang="zh-CN" altLang="en-US" sz="2400" dirty="0">
                <a:latin typeface="微软雅黑" panose="020B0503020204020204" pitchFamily="34" charset="-122"/>
                <a:ea typeface="微软雅黑" panose="020B0503020204020204" pitchFamily="34" charset="-122"/>
              </a:rPr>
              <a:t>方法间接调用</a:t>
            </a:r>
            <a:endParaRPr 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15505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2.1 </a:t>
            </a:r>
            <a:r>
              <a:rPr lang="zh-CN" altLang="en-US" dirty="0">
                <a:latin typeface="微软雅黑" panose="020B0503020204020204" pitchFamily="34" charset="-122"/>
                <a:ea typeface="微软雅黑" panose="020B0503020204020204" pitchFamily="34" charset="-122"/>
              </a:rPr>
              <a:t>函数调用</a:t>
            </a:r>
            <a:endParaRPr lang="zh-CN" dirty="0">
              <a:latin typeface="微软雅黑" panose="020B0503020204020204" pitchFamily="34" charset="-122"/>
              <a:ea typeface="微软雅黑" panose="020B0503020204020204" pitchFamily="34" charset="-122"/>
            </a:endParaRPr>
          </a:p>
        </p:txBody>
      </p:sp>
      <p:sp>
        <p:nvSpPr>
          <p:cNvPr id="3" name="Rectangle 2"/>
          <p:cNvSpPr>
            <a:spLocks noGrp="1"/>
          </p:cNvSpPr>
          <p:nvPr>
            <p:ph sz="quarter" idx="1"/>
          </p:nvPr>
        </p:nvSpPr>
        <p:spPr/>
        <p:txBody>
          <a:bodyPr/>
          <a:lstStyle/>
          <a:p>
            <a:pPr marL="365760" lvl="1" indent="0">
              <a:buNone/>
            </a:pPr>
            <a:r>
              <a:rPr lang="en-US" altLang="zh-CN" sz="1600" dirty="0">
                <a:solidFill>
                  <a:srgbClr val="DD8047"/>
                </a:solidFill>
              </a:rPr>
              <a:t>function </a:t>
            </a:r>
            <a:r>
              <a:rPr lang="en-US" altLang="zh-CN" sz="1600" dirty="0" err="1">
                <a:solidFill>
                  <a:srgbClr val="DD8047"/>
                </a:solidFill>
              </a:rPr>
              <a:t>myFunction</a:t>
            </a:r>
            <a:r>
              <a:rPr lang="en-US" altLang="zh-CN" sz="1600" dirty="0">
                <a:solidFill>
                  <a:srgbClr val="DD8047"/>
                </a:solidFill>
              </a:rPr>
              <a:t>(a, b) {</a:t>
            </a:r>
            <a:br>
              <a:rPr lang="en-US" altLang="zh-CN" sz="1600" dirty="0">
                <a:solidFill>
                  <a:srgbClr val="DD8047"/>
                </a:solidFill>
              </a:rPr>
            </a:br>
            <a:r>
              <a:rPr lang="en-US" altLang="zh-CN" sz="1600" dirty="0">
                <a:solidFill>
                  <a:srgbClr val="DD8047"/>
                </a:solidFill>
              </a:rPr>
              <a:t>    return a * b;</a:t>
            </a:r>
            <a:br>
              <a:rPr lang="en-US" altLang="zh-CN" sz="1600" dirty="0">
                <a:solidFill>
                  <a:srgbClr val="DD8047"/>
                </a:solidFill>
              </a:rPr>
            </a:br>
            <a:r>
              <a:rPr lang="en-US" altLang="zh-CN" sz="1600" dirty="0">
                <a:solidFill>
                  <a:srgbClr val="DD8047"/>
                </a:solidFill>
              </a:rPr>
              <a:t>}</a:t>
            </a:r>
            <a:br>
              <a:rPr lang="en-US" altLang="zh-CN" sz="1600" dirty="0">
                <a:solidFill>
                  <a:srgbClr val="DD8047"/>
                </a:solidFill>
              </a:rPr>
            </a:br>
            <a:r>
              <a:rPr lang="en-US" altLang="zh-CN" sz="1600" dirty="0" err="1">
                <a:solidFill>
                  <a:srgbClr val="DD8047"/>
                </a:solidFill>
              </a:rPr>
              <a:t>myFunction</a:t>
            </a:r>
            <a:r>
              <a:rPr lang="en-US" altLang="zh-CN" sz="1600" dirty="0">
                <a:solidFill>
                  <a:srgbClr val="DD8047"/>
                </a:solidFill>
              </a:rPr>
              <a:t>(10, 2);           // </a:t>
            </a:r>
            <a:r>
              <a:rPr lang="zh-CN" altLang="en-US" sz="1600" dirty="0">
                <a:solidFill>
                  <a:srgbClr val="DD8047"/>
                </a:solidFill>
              </a:rPr>
              <a:t>返回 </a:t>
            </a:r>
            <a:r>
              <a:rPr lang="en-US" altLang="zh-CN" sz="1600" dirty="0">
                <a:solidFill>
                  <a:srgbClr val="DD8047"/>
                </a:solidFill>
              </a:rPr>
              <a:t>20</a:t>
            </a:r>
            <a:endParaRPr lang="zh-CN" sz="1600" dirty="0">
              <a:solidFill>
                <a:srgbClr val="DD8047"/>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2.2 </a:t>
            </a:r>
            <a:r>
              <a:rPr lang="zh-CN" altLang="en-US" dirty="0">
                <a:latin typeface="微软雅黑" panose="020B0503020204020204" pitchFamily="34" charset="-122"/>
                <a:ea typeface="微软雅黑" panose="020B0503020204020204" pitchFamily="34" charset="-122"/>
              </a:rPr>
              <a:t>方法调用</a:t>
            </a:r>
            <a:endParaRPr lang="zh-CN" dirty="0">
              <a:latin typeface="微软雅黑" panose="020B0503020204020204" pitchFamily="34" charset="-122"/>
              <a:ea typeface="微软雅黑" panose="020B0503020204020204" pitchFamily="34" charset="-122"/>
            </a:endParaRPr>
          </a:p>
        </p:txBody>
      </p:sp>
      <p:sp>
        <p:nvSpPr>
          <p:cNvPr id="3" name="Rectangle 2"/>
          <p:cNvSpPr>
            <a:spLocks noGrp="1"/>
          </p:cNvSpPr>
          <p:nvPr>
            <p:ph sz="quarter" idx="1"/>
          </p:nvPr>
        </p:nvSpPr>
        <p:spPr/>
        <p:txBody>
          <a:bodyPr>
            <a:normAutofit/>
          </a:bodyPr>
          <a:lstStyle/>
          <a:p>
            <a:pPr marL="45720" indent="0">
              <a:buNone/>
            </a:pPr>
            <a:r>
              <a:rPr lang="zh-CN" altLang="en-US" sz="2200" dirty="0">
                <a:latin typeface="微软雅黑" panose="020B0503020204020204" pitchFamily="34" charset="-122"/>
                <a:ea typeface="微软雅黑" panose="020B0503020204020204" pitchFamily="34" charset="-122"/>
              </a:rPr>
              <a:t>方法是一个保存在对象属性里的</a:t>
            </a:r>
            <a:r>
              <a:rPr lang="en-US" altLang="zh-CN" sz="2200" dirty="0">
                <a:latin typeface="微软雅黑" panose="020B0503020204020204" pitchFamily="34" charset="-122"/>
                <a:ea typeface="微软雅黑" panose="020B0503020204020204" pitchFamily="34" charset="-122"/>
              </a:rPr>
              <a:t>JavaScript</a:t>
            </a:r>
            <a:r>
              <a:rPr lang="zh-CN" altLang="en-US" sz="2200" dirty="0">
                <a:latin typeface="微软雅黑" panose="020B0503020204020204" pitchFamily="34" charset="-122"/>
                <a:ea typeface="微软雅黑" panose="020B0503020204020204" pitchFamily="34" charset="-122"/>
              </a:rPr>
              <a:t>函数。例如，先定义一个对象，然后在对象的属性中定义方法，通过</a:t>
            </a:r>
            <a:r>
              <a:rPr lang="en-US" altLang="zh-CN" sz="2200" dirty="0" err="1">
                <a:latin typeface="微软雅黑" panose="020B0503020204020204" pitchFamily="34" charset="-122"/>
                <a:ea typeface="微软雅黑" panose="020B0503020204020204" pitchFamily="34" charset="-122"/>
              </a:rPr>
              <a:t>myobject.property</a:t>
            </a:r>
            <a:r>
              <a:rPr lang="zh-CN" altLang="en-US" sz="2200" dirty="0">
                <a:latin typeface="微软雅黑" panose="020B0503020204020204" pitchFamily="34" charset="-122"/>
                <a:ea typeface="微软雅黑" panose="020B0503020204020204" pitchFamily="34" charset="-122"/>
              </a:rPr>
              <a:t>来执行方法，</a:t>
            </a:r>
            <a:r>
              <a:rPr lang="en-US" altLang="zh-CN" sz="2200" dirty="0">
                <a:latin typeface="微软雅黑" panose="020B0503020204020204" pitchFamily="34" charset="-122"/>
                <a:ea typeface="微软雅黑" panose="020B0503020204020204" pitchFamily="34" charset="-122"/>
              </a:rPr>
              <a:t>this</a:t>
            </a:r>
            <a:r>
              <a:rPr lang="zh-CN" altLang="en-US" sz="2200" dirty="0">
                <a:latin typeface="微软雅黑" panose="020B0503020204020204" pitchFamily="34" charset="-122"/>
                <a:ea typeface="微软雅黑" panose="020B0503020204020204" pitchFamily="34" charset="-122"/>
              </a:rPr>
              <a:t>即指当前的</a:t>
            </a:r>
            <a:r>
              <a:rPr lang="en-US" altLang="zh-CN" sz="2200" dirty="0" err="1">
                <a:latin typeface="微软雅黑" panose="020B0503020204020204" pitchFamily="34" charset="-122"/>
                <a:ea typeface="微软雅黑" panose="020B0503020204020204" pitchFamily="34" charset="-122"/>
              </a:rPr>
              <a:t>myobject</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对象。</a:t>
            </a:r>
            <a:endParaRPr lang="en-US" altLang="zh-CN" sz="2200" dirty="0">
              <a:latin typeface="微软雅黑" panose="020B0503020204020204" pitchFamily="34" charset="-122"/>
              <a:ea typeface="微软雅黑" panose="020B0503020204020204" pitchFamily="34" charset="-122"/>
            </a:endParaRPr>
          </a:p>
          <a:p>
            <a:pPr marL="45720" indent="0">
              <a:buNone/>
            </a:pPr>
            <a:endParaRPr lang="en-US" altLang="zh-CN" sz="2200" dirty="0">
              <a:latin typeface="微软雅黑" panose="020B0503020204020204" pitchFamily="34" charset="-122"/>
              <a:ea typeface="微软雅黑" panose="020B0503020204020204" pitchFamily="34" charset="-122"/>
            </a:endParaRPr>
          </a:p>
          <a:p>
            <a:pPr marL="0" indent="0">
              <a:buNone/>
            </a:pPr>
            <a:r>
              <a:rPr lang="en-US" altLang="zh-CN" sz="1600" dirty="0">
                <a:solidFill>
                  <a:srgbClr val="E88420"/>
                </a:solidFill>
                <a:latin typeface="微软雅黑" panose="020B0503020204020204" pitchFamily="34" charset="-122"/>
                <a:ea typeface="微软雅黑" panose="020B0503020204020204" pitchFamily="34" charset="-122"/>
              </a:rPr>
              <a:t>var </a:t>
            </a:r>
            <a:r>
              <a:rPr lang="en-US" altLang="zh-CN" sz="1600" dirty="0" err="1">
                <a:solidFill>
                  <a:srgbClr val="E88420"/>
                </a:solidFill>
                <a:latin typeface="微软雅黑" panose="020B0503020204020204" pitchFamily="34" charset="-122"/>
                <a:ea typeface="微软雅黑" panose="020B0503020204020204" pitchFamily="34" charset="-122"/>
              </a:rPr>
              <a:t>myObject</a:t>
            </a:r>
            <a:r>
              <a:rPr lang="en-US" altLang="zh-CN" sz="1600" dirty="0">
                <a:solidFill>
                  <a:srgbClr val="E88420"/>
                </a:solidFill>
                <a:latin typeface="微软雅黑" panose="020B0503020204020204" pitchFamily="34" charset="-122"/>
                <a:ea typeface="微软雅黑" panose="020B0503020204020204" pitchFamily="34" charset="-122"/>
              </a:rPr>
              <a:t> = {</a:t>
            </a:r>
            <a:br>
              <a:rPr lang="en-US" altLang="zh-CN" sz="1600" dirty="0">
                <a:solidFill>
                  <a:srgbClr val="E88420"/>
                </a:solidFill>
                <a:latin typeface="微软雅黑" panose="020B0503020204020204" pitchFamily="34" charset="-122"/>
                <a:ea typeface="微软雅黑" panose="020B0503020204020204" pitchFamily="34" charset="-122"/>
              </a:rPr>
            </a:br>
            <a:r>
              <a:rPr lang="en-US" altLang="zh-CN" sz="1600" dirty="0">
                <a:solidFill>
                  <a:srgbClr val="E88420"/>
                </a:solidFill>
                <a:latin typeface="微软雅黑" panose="020B0503020204020204" pitchFamily="34" charset="-122"/>
                <a:ea typeface="微软雅黑" panose="020B0503020204020204" pitchFamily="34" charset="-122"/>
              </a:rPr>
              <a:t>    </a:t>
            </a:r>
            <a:r>
              <a:rPr lang="en-US" altLang="zh-CN" sz="1600" dirty="0" err="1">
                <a:solidFill>
                  <a:srgbClr val="E88420"/>
                </a:solidFill>
                <a:latin typeface="微软雅黑" panose="020B0503020204020204" pitchFamily="34" charset="-122"/>
                <a:ea typeface="微软雅黑" panose="020B0503020204020204" pitchFamily="34" charset="-122"/>
              </a:rPr>
              <a:t>firstName</a:t>
            </a:r>
            <a:r>
              <a:rPr lang="en-US" altLang="zh-CN" sz="1600" dirty="0">
                <a:solidFill>
                  <a:srgbClr val="E88420"/>
                </a:solidFill>
                <a:latin typeface="微软雅黑" panose="020B0503020204020204" pitchFamily="34" charset="-122"/>
                <a:ea typeface="微软雅黑" panose="020B0503020204020204" pitchFamily="34" charset="-122"/>
              </a:rPr>
              <a:t>:“John”,</a:t>
            </a:r>
            <a:br>
              <a:rPr lang="en-US" altLang="zh-CN" sz="1600" dirty="0">
                <a:solidFill>
                  <a:srgbClr val="E88420"/>
                </a:solidFill>
                <a:latin typeface="微软雅黑" panose="020B0503020204020204" pitchFamily="34" charset="-122"/>
                <a:ea typeface="微软雅黑" panose="020B0503020204020204" pitchFamily="34" charset="-122"/>
              </a:rPr>
            </a:br>
            <a:r>
              <a:rPr lang="en-US" altLang="zh-CN" sz="1600" dirty="0">
                <a:solidFill>
                  <a:srgbClr val="E88420"/>
                </a:solidFill>
                <a:latin typeface="微软雅黑" panose="020B0503020204020204" pitchFamily="34" charset="-122"/>
                <a:ea typeface="微软雅黑" panose="020B0503020204020204" pitchFamily="34" charset="-122"/>
              </a:rPr>
              <a:t>    </a:t>
            </a:r>
            <a:r>
              <a:rPr lang="en-US" altLang="zh-CN" sz="1600" dirty="0" err="1">
                <a:solidFill>
                  <a:srgbClr val="E88420"/>
                </a:solidFill>
                <a:latin typeface="微软雅黑" panose="020B0503020204020204" pitchFamily="34" charset="-122"/>
                <a:ea typeface="微软雅黑" panose="020B0503020204020204" pitchFamily="34" charset="-122"/>
              </a:rPr>
              <a:t>lastName</a:t>
            </a:r>
            <a:r>
              <a:rPr lang="en-US" altLang="zh-CN" sz="1600" dirty="0">
                <a:solidFill>
                  <a:srgbClr val="E88420"/>
                </a:solidFill>
                <a:latin typeface="微软雅黑" panose="020B0503020204020204" pitchFamily="34" charset="-122"/>
                <a:ea typeface="微软雅黑" panose="020B0503020204020204" pitchFamily="34" charset="-122"/>
              </a:rPr>
              <a:t>: “Doe”,</a:t>
            </a:r>
            <a:br>
              <a:rPr lang="en-US" altLang="zh-CN" sz="1600" dirty="0">
                <a:solidFill>
                  <a:srgbClr val="E88420"/>
                </a:solidFill>
                <a:latin typeface="微软雅黑" panose="020B0503020204020204" pitchFamily="34" charset="-122"/>
                <a:ea typeface="微软雅黑" panose="020B0503020204020204" pitchFamily="34" charset="-122"/>
              </a:rPr>
            </a:br>
            <a:r>
              <a:rPr lang="en-US" altLang="zh-CN" sz="1600" dirty="0">
                <a:solidFill>
                  <a:srgbClr val="E88420"/>
                </a:solidFill>
                <a:latin typeface="微软雅黑" panose="020B0503020204020204" pitchFamily="34" charset="-122"/>
                <a:ea typeface="微软雅黑" panose="020B0503020204020204" pitchFamily="34" charset="-122"/>
              </a:rPr>
              <a:t>    </a:t>
            </a:r>
            <a:r>
              <a:rPr lang="en-US" altLang="zh-CN" sz="1600" dirty="0" err="1">
                <a:solidFill>
                  <a:srgbClr val="E88420"/>
                </a:solidFill>
                <a:latin typeface="微软雅黑" panose="020B0503020204020204" pitchFamily="34" charset="-122"/>
                <a:ea typeface="微软雅黑" panose="020B0503020204020204" pitchFamily="34" charset="-122"/>
              </a:rPr>
              <a:t>fullName</a:t>
            </a:r>
            <a:r>
              <a:rPr lang="en-US" altLang="zh-CN" sz="1600" dirty="0">
                <a:solidFill>
                  <a:srgbClr val="E88420"/>
                </a:solidFill>
                <a:latin typeface="微软雅黑" panose="020B0503020204020204" pitchFamily="34" charset="-122"/>
                <a:ea typeface="微软雅黑" panose="020B0503020204020204" pitchFamily="34" charset="-122"/>
              </a:rPr>
              <a:t>: function () {</a:t>
            </a:r>
            <a:br>
              <a:rPr lang="en-US" altLang="zh-CN" sz="1600" dirty="0">
                <a:solidFill>
                  <a:srgbClr val="E88420"/>
                </a:solidFill>
                <a:latin typeface="微软雅黑" panose="020B0503020204020204" pitchFamily="34" charset="-122"/>
                <a:ea typeface="微软雅黑" panose="020B0503020204020204" pitchFamily="34" charset="-122"/>
              </a:rPr>
            </a:br>
            <a:r>
              <a:rPr lang="en-US" altLang="zh-CN" sz="1600" dirty="0">
                <a:solidFill>
                  <a:srgbClr val="E88420"/>
                </a:solidFill>
                <a:latin typeface="微软雅黑" panose="020B0503020204020204" pitchFamily="34" charset="-122"/>
                <a:ea typeface="微软雅黑" panose="020B0503020204020204" pitchFamily="34" charset="-122"/>
              </a:rPr>
              <a:t>        return </a:t>
            </a:r>
            <a:r>
              <a:rPr lang="en-US" altLang="zh-CN" sz="1600" dirty="0" err="1">
                <a:solidFill>
                  <a:srgbClr val="E88420"/>
                </a:solidFill>
                <a:latin typeface="微软雅黑" panose="020B0503020204020204" pitchFamily="34" charset="-122"/>
                <a:ea typeface="微软雅黑" panose="020B0503020204020204" pitchFamily="34" charset="-122"/>
              </a:rPr>
              <a:t>this.firstName</a:t>
            </a:r>
            <a:r>
              <a:rPr lang="en-US" altLang="zh-CN" sz="1600" dirty="0">
                <a:solidFill>
                  <a:srgbClr val="E88420"/>
                </a:solidFill>
                <a:latin typeface="微软雅黑" panose="020B0503020204020204" pitchFamily="34" charset="-122"/>
                <a:ea typeface="微软雅黑" panose="020B0503020204020204" pitchFamily="34" charset="-122"/>
              </a:rPr>
              <a:t>+””+</a:t>
            </a:r>
            <a:r>
              <a:rPr lang="en-US" altLang="zh-CN" sz="1600" dirty="0" err="1">
                <a:solidFill>
                  <a:srgbClr val="E88420"/>
                </a:solidFill>
                <a:latin typeface="微软雅黑" panose="020B0503020204020204" pitchFamily="34" charset="-122"/>
                <a:ea typeface="微软雅黑" panose="020B0503020204020204" pitchFamily="34" charset="-122"/>
              </a:rPr>
              <a:t>this.lastName</a:t>
            </a:r>
            <a:r>
              <a:rPr lang="en-US" altLang="zh-CN" sz="1600" dirty="0">
                <a:solidFill>
                  <a:srgbClr val="E88420"/>
                </a:solidFill>
                <a:latin typeface="微软雅黑" panose="020B0503020204020204" pitchFamily="34" charset="-122"/>
                <a:ea typeface="微软雅黑" panose="020B0503020204020204" pitchFamily="34" charset="-122"/>
              </a:rPr>
              <a:t>;</a:t>
            </a:r>
            <a:br>
              <a:rPr lang="en-US" altLang="zh-CN" sz="1600" dirty="0">
                <a:solidFill>
                  <a:srgbClr val="E88420"/>
                </a:solidFill>
                <a:latin typeface="微软雅黑" panose="020B0503020204020204" pitchFamily="34" charset="-122"/>
                <a:ea typeface="微软雅黑" panose="020B0503020204020204" pitchFamily="34" charset="-122"/>
              </a:rPr>
            </a:br>
            <a:r>
              <a:rPr lang="en-US" altLang="zh-CN" sz="1600" dirty="0">
                <a:solidFill>
                  <a:srgbClr val="E88420"/>
                </a:solidFill>
                <a:latin typeface="微软雅黑" panose="020B0503020204020204" pitchFamily="34" charset="-122"/>
                <a:ea typeface="微软雅黑" panose="020B0503020204020204" pitchFamily="34" charset="-122"/>
              </a:rPr>
              <a:t>    }</a:t>
            </a:r>
            <a:br>
              <a:rPr lang="en-US" altLang="zh-CN" sz="1600" dirty="0">
                <a:solidFill>
                  <a:srgbClr val="E88420"/>
                </a:solidFill>
                <a:latin typeface="微软雅黑" panose="020B0503020204020204" pitchFamily="34" charset="-122"/>
                <a:ea typeface="微软雅黑" panose="020B0503020204020204" pitchFamily="34" charset="-122"/>
              </a:rPr>
            </a:br>
            <a:r>
              <a:rPr lang="en-US" altLang="zh-CN" sz="1600" dirty="0">
                <a:solidFill>
                  <a:srgbClr val="E88420"/>
                </a:solidFill>
                <a:latin typeface="微软雅黑" panose="020B0503020204020204" pitchFamily="34" charset="-122"/>
                <a:ea typeface="微软雅黑" panose="020B0503020204020204" pitchFamily="34" charset="-122"/>
              </a:rPr>
              <a:t>}</a:t>
            </a:r>
            <a:br>
              <a:rPr lang="en-US" altLang="zh-CN" sz="1600" dirty="0">
                <a:solidFill>
                  <a:srgbClr val="E88420"/>
                </a:solidFill>
                <a:latin typeface="微软雅黑" panose="020B0503020204020204" pitchFamily="34" charset="-122"/>
                <a:ea typeface="微软雅黑" panose="020B0503020204020204" pitchFamily="34" charset="-122"/>
              </a:rPr>
            </a:br>
            <a:r>
              <a:rPr lang="en-US" altLang="zh-CN" sz="1600" dirty="0" err="1">
                <a:solidFill>
                  <a:srgbClr val="E88420"/>
                </a:solidFill>
                <a:latin typeface="微软雅黑" panose="020B0503020204020204" pitchFamily="34" charset="-122"/>
                <a:ea typeface="微软雅黑" panose="020B0503020204020204" pitchFamily="34" charset="-122"/>
              </a:rPr>
              <a:t>myObject.fullName</a:t>
            </a:r>
            <a:r>
              <a:rPr lang="en-US" altLang="zh-CN" sz="1600" dirty="0">
                <a:solidFill>
                  <a:srgbClr val="E88420"/>
                </a:solidFill>
                <a:latin typeface="微软雅黑" panose="020B0503020204020204" pitchFamily="34" charset="-122"/>
                <a:ea typeface="微软雅黑" panose="020B0503020204020204" pitchFamily="34" charset="-122"/>
              </a:rPr>
              <a:t>();          // </a:t>
            </a:r>
            <a:r>
              <a:rPr lang="zh-CN" altLang="en-US" sz="1600" dirty="0">
                <a:solidFill>
                  <a:srgbClr val="E88420"/>
                </a:solidFill>
                <a:latin typeface="微软雅黑" panose="020B0503020204020204" pitchFamily="34" charset="-122"/>
                <a:ea typeface="微软雅黑" panose="020B0503020204020204" pitchFamily="34" charset="-122"/>
              </a:rPr>
              <a:t>返回 </a:t>
            </a:r>
            <a:r>
              <a:rPr lang="en-US" altLang="zh-CN" sz="1600" dirty="0">
                <a:solidFill>
                  <a:srgbClr val="E88420"/>
                </a:solidFill>
                <a:latin typeface="微软雅黑" panose="020B0503020204020204" pitchFamily="34" charset="-122"/>
                <a:ea typeface="微软雅黑" panose="020B0503020204020204" pitchFamily="34" charset="-122"/>
              </a:rPr>
              <a:t>[object Object] (</a:t>
            </a:r>
            <a:r>
              <a:rPr lang="zh-CN" altLang="en-US" sz="1600" dirty="0">
                <a:solidFill>
                  <a:srgbClr val="E88420"/>
                </a:solidFill>
                <a:latin typeface="微软雅黑" panose="020B0503020204020204" pitchFamily="34" charset="-122"/>
                <a:ea typeface="微软雅黑" panose="020B0503020204020204" pitchFamily="34" charset="-122"/>
              </a:rPr>
              <a:t>所有者对象</a:t>
            </a:r>
            <a:r>
              <a:rPr lang="en-US" altLang="zh-CN" sz="1600" dirty="0">
                <a:solidFill>
                  <a:srgbClr val="E8842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633544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2.3 </a:t>
            </a:r>
            <a:r>
              <a:rPr lang="zh-CN" altLang="en-US" dirty="0">
                <a:latin typeface="微软雅黑" panose="020B0503020204020204" pitchFamily="34" charset="-122"/>
                <a:ea typeface="微软雅黑" panose="020B0503020204020204" pitchFamily="34" charset="-122"/>
              </a:rPr>
              <a:t>构造函数调用</a:t>
            </a:r>
            <a:endParaRPr lang="zh-CN" dirty="0">
              <a:latin typeface="微软雅黑" panose="020B0503020204020204" pitchFamily="34" charset="-122"/>
              <a:ea typeface="微软雅黑" panose="020B0503020204020204" pitchFamily="34" charset="-122"/>
            </a:endParaRPr>
          </a:p>
        </p:txBody>
      </p:sp>
      <p:sp>
        <p:nvSpPr>
          <p:cNvPr id="3" name="Rectangle 2"/>
          <p:cNvSpPr>
            <a:spLocks noGrp="1"/>
          </p:cNvSpPr>
          <p:nvPr>
            <p:ph sz="quarter" idx="1"/>
          </p:nvPr>
        </p:nvSpPr>
        <p:spPr/>
        <p:txBody>
          <a:bodyPr>
            <a:normAutofit/>
          </a:bodyPr>
          <a:lstStyle/>
          <a:p>
            <a:pPr marL="45720" indent="0">
              <a:buNone/>
            </a:pPr>
            <a:r>
              <a:rPr lang="zh-CN" altLang="en-US" sz="2200" dirty="0">
                <a:latin typeface="微软雅黑" panose="020B0503020204020204" pitchFamily="34" charset="-122"/>
                <a:ea typeface="微软雅黑" panose="020B0503020204020204" pitchFamily="34" charset="-122"/>
              </a:rPr>
              <a:t>如果函数或者方法调用之前带有关键字</a:t>
            </a:r>
            <a:r>
              <a:rPr lang="en-US" altLang="zh-CN" sz="2200" dirty="0">
                <a:latin typeface="微软雅黑" panose="020B0503020204020204" pitchFamily="34" charset="-122"/>
                <a:ea typeface="微软雅黑" panose="020B0503020204020204" pitchFamily="34" charset="-122"/>
              </a:rPr>
              <a:t>new</a:t>
            </a:r>
            <a:r>
              <a:rPr lang="zh-CN" altLang="en-US" sz="2200" dirty="0">
                <a:latin typeface="微软雅黑" panose="020B0503020204020204" pitchFamily="34" charset="-122"/>
                <a:ea typeface="微软雅黑" panose="020B0503020204020204" pitchFamily="34" charset="-122"/>
              </a:rPr>
              <a:t>，它就构成构造函数调用。这看起来就像创建了新的函数，但实际上</a:t>
            </a:r>
            <a:r>
              <a:rPr lang="en-US" altLang="zh-CN" sz="2200" dirty="0">
                <a:latin typeface="微软雅黑" panose="020B0503020204020204" pitchFamily="34" charset="-122"/>
                <a:ea typeface="微软雅黑" panose="020B0503020204020204" pitchFamily="34" charset="-122"/>
              </a:rPr>
              <a:t>JavaScript</a:t>
            </a:r>
            <a:r>
              <a:rPr lang="zh-CN" altLang="en-US" sz="2200" dirty="0">
                <a:latin typeface="微软雅黑" panose="020B0503020204020204" pitchFamily="34" charset="-122"/>
                <a:ea typeface="微软雅黑" panose="020B0503020204020204" pitchFamily="34" charset="-122"/>
              </a:rPr>
              <a:t>函数是重新创建的对象，新对象会继承构造函数的属性和方法。</a:t>
            </a:r>
            <a:endParaRPr lang="en-US" altLang="zh-CN" sz="2200" dirty="0">
              <a:latin typeface="微软雅黑" panose="020B0503020204020204" pitchFamily="34" charset="-122"/>
              <a:ea typeface="微软雅黑" panose="020B0503020204020204" pitchFamily="34" charset="-122"/>
            </a:endParaRPr>
          </a:p>
          <a:p>
            <a:pPr marL="45720" indent="0">
              <a:buNone/>
            </a:pPr>
            <a:endParaRPr lang="en-US" altLang="zh-CN" sz="2200" dirty="0">
              <a:latin typeface="微软雅黑" panose="020B0503020204020204" pitchFamily="34" charset="-122"/>
              <a:ea typeface="微软雅黑" panose="020B0503020204020204" pitchFamily="34" charset="-122"/>
            </a:endParaRPr>
          </a:p>
          <a:p>
            <a:pPr marL="0" indent="0">
              <a:buNone/>
            </a:pPr>
            <a:r>
              <a:rPr lang="en-US" altLang="zh-CN" sz="1600" dirty="0">
                <a:solidFill>
                  <a:srgbClr val="E88420"/>
                </a:solidFill>
                <a:latin typeface="微软雅黑" panose="020B0503020204020204" pitchFamily="34" charset="-122"/>
                <a:ea typeface="微软雅黑" panose="020B0503020204020204" pitchFamily="34" charset="-122"/>
              </a:rPr>
              <a:t>function </a:t>
            </a:r>
            <a:r>
              <a:rPr lang="en-US" altLang="zh-CN" sz="1600" dirty="0" err="1">
                <a:solidFill>
                  <a:srgbClr val="E88420"/>
                </a:solidFill>
                <a:latin typeface="微软雅黑" panose="020B0503020204020204" pitchFamily="34" charset="-122"/>
                <a:ea typeface="微软雅黑" panose="020B0503020204020204" pitchFamily="34" charset="-122"/>
              </a:rPr>
              <a:t>myFunction</a:t>
            </a:r>
            <a:r>
              <a:rPr lang="en-US" altLang="zh-CN" sz="1600" dirty="0">
                <a:solidFill>
                  <a:srgbClr val="E88420"/>
                </a:solidFill>
                <a:latin typeface="微软雅黑" panose="020B0503020204020204" pitchFamily="34" charset="-122"/>
                <a:ea typeface="微软雅黑" panose="020B0503020204020204" pitchFamily="34" charset="-122"/>
              </a:rPr>
              <a:t>(arg1, arg2) {</a:t>
            </a:r>
            <a:br>
              <a:rPr lang="en-US" altLang="zh-CN" sz="1600" dirty="0">
                <a:solidFill>
                  <a:srgbClr val="E88420"/>
                </a:solidFill>
                <a:latin typeface="微软雅黑" panose="020B0503020204020204" pitchFamily="34" charset="-122"/>
                <a:ea typeface="微软雅黑" panose="020B0503020204020204" pitchFamily="34" charset="-122"/>
              </a:rPr>
            </a:br>
            <a:r>
              <a:rPr lang="en-US" altLang="zh-CN" sz="1600" dirty="0">
                <a:solidFill>
                  <a:srgbClr val="E88420"/>
                </a:solidFill>
                <a:latin typeface="微软雅黑" panose="020B0503020204020204" pitchFamily="34" charset="-122"/>
                <a:ea typeface="微软雅黑" panose="020B0503020204020204" pitchFamily="34" charset="-122"/>
              </a:rPr>
              <a:t>    </a:t>
            </a:r>
            <a:r>
              <a:rPr lang="en-US" altLang="zh-CN" sz="1600" dirty="0" err="1">
                <a:solidFill>
                  <a:srgbClr val="E88420"/>
                </a:solidFill>
                <a:latin typeface="微软雅黑" panose="020B0503020204020204" pitchFamily="34" charset="-122"/>
                <a:ea typeface="微软雅黑" panose="020B0503020204020204" pitchFamily="34" charset="-122"/>
              </a:rPr>
              <a:t>this.firstName</a:t>
            </a:r>
            <a:r>
              <a:rPr lang="en-US" altLang="zh-CN" sz="1600" dirty="0">
                <a:solidFill>
                  <a:srgbClr val="E88420"/>
                </a:solidFill>
                <a:latin typeface="微软雅黑" panose="020B0503020204020204" pitchFamily="34" charset="-122"/>
                <a:ea typeface="微软雅黑" panose="020B0503020204020204" pitchFamily="34" charset="-122"/>
              </a:rPr>
              <a:t> = arg1;</a:t>
            </a:r>
            <a:br>
              <a:rPr lang="en-US" altLang="zh-CN" sz="1600" dirty="0">
                <a:solidFill>
                  <a:srgbClr val="E88420"/>
                </a:solidFill>
                <a:latin typeface="微软雅黑" panose="020B0503020204020204" pitchFamily="34" charset="-122"/>
                <a:ea typeface="微软雅黑" panose="020B0503020204020204" pitchFamily="34" charset="-122"/>
              </a:rPr>
            </a:br>
            <a:r>
              <a:rPr lang="en-US" altLang="zh-CN" sz="1600" dirty="0">
                <a:solidFill>
                  <a:srgbClr val="E88420"/>
                </a:solidFill>
                <a:latin typeface="微软雅黑" panose="020B0503020204020204" pitchFamily="34" charset="-122"/>
                <a:ea typeface="微软雅黑" panose="020B0503020204020204" pitchFamily="34" charset="-122"/>
              </a:rPr>
              <a:t>    </a:t>
            </a:r>
            <a:r>
              <a:rPr lang="en-US" altLang="zh-CN" sz="1600" dirty="0" err="1">
                <a:solidFill>
                  <a:srgbClr val="E88420"/>
                </a:solidFill>
                <a:latin typeface="微软雅黑" panose="020B0503020204020204" pitchFamily="34" charset="-122"/>
                <a:ea typeface="微软雅黑" panose="020B0503020204020204" pitchFamily="34" charset="-122"/>
              </a:rPr>
              <a:t>this.lastName</a:t>
            </a:r>
            <a:r>
              <a:rPr lang="en-US" altLang="zh-CN" sz="1600" dirty="0">
                <a:solidFill>
                  <a:srgbClr val="E88420"/>
                </a:solidFill>
                <a:latin typeface="微软雅黑" panose="020B0503020204020204" pitchFamily="34" charset="-122"/>
                <a:ea typeface="微软雅黑" panose="020B0503020204020204" pitchFamily="34" charset="-122"/>
              </a:rPr>
              <a:t>  = arg2;</a:t>
            </a:r>
            <a:br>
              <a:rPr lang="en-US" altLang="zh-CN" sz="1600" dirty="0">
                <a:solidFill>
                  <a:srgbClr val="E88420"/>
                </a:solidFill>
                <a:latin typeface="微软雅黑" panose="020B0503020204020204" pitchFamily="34" charset="-122"/>
                <a:ea typeface="微软雅黑" panose="020B0503020204020204" pitchFamily="34" charset="-122"/>
              </a:rPr>
            </a:br>
            <a:r>
              <a:rPr lang="en-US" altLang="zh-CN" sz="1600" dirty="0">
                <a:solidFill>
                  <a:srgbClr val="E88420"/>
                </a:solidFill>
                <a:latin typeface="微软雅黑" panose="020B0503020204020204" pitchFamily="34" charset="-122"/>
                <a:ea typeface="微软雅黑" panose="020B0503020204020204" pitchFamily="34" charset="-122"/>
              </a:rPr>
              <a:t>}</a:t>
            </a:r>
            <a:br>
              <a:rPr lang="en-US" altLang="zh-CN" sz="1600" dirty="0">
                <a:solidFill>
                  <a:srgbClr val="E88420"/>
                </a:solidFill>
                <a:latin typeface="微软雅黑" panose="020B0503020204020204" pitchFamily="34" charset="-122"/>
                <a:ea typeface="微软雅黑" panose="020B0503020204020204" pitchFamily="34" charset="-122"/>
              </a:rPr>
            </a:br>
            <a:br>
              <a:rPr lang="en-US" altLang="zh-CN" sz="1600" dirty="0">
                <a:solidFill>
                  <a:srgbClr val="E88420"/>
                </a:solidFill>
                <a:latin typeface="微软雅黑" panose="020B0503020204020204" pitchFamily="34" charset="-122"/>
                <a:ea typeface="微软雅黑" panose="020B0503020204020204" pitchFamily="34" charset="-122"/>
              </a:rPr>
            </a:br>
            <a:r>
              <a:rPr lang="en-US" altLang="zh-CN" sz="1600" dirty="0">
                <a:solidFill>
                  <a:srgbClr val="E88420"/>
                </a:solidFill>
                <a:latin typeface="微软雅黑" panose="020B0503020204020204" pitchFamily="34" charset="-122"/>
                <a:ea typeface="微软雅黑" panose="020B0503020204020204" pitchFamily="34" charset="-122"/>
              </a:rPr>
              <a:t>// This creates a new object</a:t>
            </a:r>
            <a:br>
              <a:rPr lang="en-US" altLang="zh-CN" sz="1600" dirty="0">
                <a:solidFill>
                  <a:srgbClr val="E88420"/>
                </a:solidFill>
                <a:latin typeface="微软雅黑" panose="020B0503020204020204" pitchFamily="34" charset="-122"/>
                <a:ea typeface="微软雅黑" panose="020B0503020204020204" pitchFamily="34" charset="-122"/>
              </a:rPr>
            </a:br>
            <a:r>
              <a:rPr lang="en-US" altLang="zh-CN" sz="1600" dirty="0">
                <a:solidFill>
                  <a:srgbClr val="E88420"/>
                </a:solidFill>
                <a:latin typeface="微软雅黑" panose="020B0503020204020204" pitchFamily="34" charset="-122"/>
                <a:ea typeface="微软雅黑" panose="020B0503020204020204" pitchFamily="34" charset="-122"/>
              </a:rPr>
              <a:t>var x = new </a:t>
            </a:r>
            <a:r>
              <a:rPr lang="en-US" altLang="zh-CN" sz="1600" dirty="0" err="1">
                <a:solidFill>
                  <a:srgbClr val="E88420"/>
                </a:solidFill>
                <a:latin typeface="微软雅黑" panose="020B0503020204020204" pitchFamily="34" charset="-122"/>
                <a:ea typeface="微软雅黑" panose="020B0503020204020204" pitchFamily="34" charset="-122"/>
              </a:rPr>
              <a:t>myFunction</a:t>
            </a:r>
            <a:r>
              <a:rPr lang="en-US" altLang="zh-CN" sz="1600" dirty="0">
                <a:solidFill>
                  <a:srgbClr val="E88420"/>
                </a:solidFill>
                <a:latin typeface="微软雅黑" panose="020B0503020204020204" pitchFamily="34" charset="-122"/>
                <a:ea typeface="微软雅黑" panose="020B0503020204020204" pitchFamily="34" charset="-122"/>
              </a:rPr>
              <a:t>("</a:t>
            </a:r>
            <a:r>
              <a:rPr lang="en-US" altLang="zh-CN" sz="1600" dirty="0" err="1">
                <a:solidFill>
                  <a:srgbClr val="E88420"/>
                </a:solidFill>
                <a:latin typeface="微软雅黑" panose="020B0503020204020204" pitchFamily="34" charset="-122"/>
                <a:ea typeface="微软雅黑" panose="020B0503020204020204" pitchFamily="34" charset="-122"/>
              </a:rPr>
              <a:t>John","Doe</a:t>
            </a:r>
            <a:r>
              <a:rPr lang="en-US" altLang="zh-CN" sz="1600" dirty="0">
                <a:solidFill>
                  <a:srgbClr val="E88420"/>
                </a:solidFill>
                <a:latin typeface="微软雅黑" panose="020B0503020204020204" pitchFamily="34" charset="-122"/>
                <a:ea typeface="微软雅黑" panose="020B0503020204020204" pitchFamily="34" charset="-122"/>
              </a:rPr>
              <a:t>");</a:t>
            </a:r>
            <a:br>
              <a:rPr lang="en-US" altLang="zh-CN" sz="1600" dirty="0">
                <a:solidFill>
                  <a:srgbClr val="E88420"/>
                </a:solidFill>
                <a:latin typeface="微软雅黑" panose="020B0503020204020204" pitchFamily="34" charset="-122"/>
                <a:ea typeface="微软雅黑" panose="020B0503020204020204" pitchFamily="34" charset="-122"/>
              </a:rPr>
            </a:br>
            <a:r>
              <a:rPr lang="en-US" altLang="zh-CN" sz="1600" dirty="0" err="1">
                <a:solidFill>
                  <a:srgbClr val="E88420"/>
                </a:solidFill>
                <a:latin typeface="微软雅黑" panose="020B0503020204020204" pitchFamily="34" charset="-122"/>
                <a:ea typeface="微软雅黑" panose="020B0503020204020204" pitchFamily="34" charset="-122"/>
              </a:rPr>
              <a:t>x.firstName</a:t>
            </a:r>
            <a:r>
              <a:rPr lang="en-US" altLang="zh-CN" sz="1600" dirty="0">
                <a:solidFill>
                  <a:srgbClr val="E88420"/>
                </a:solidFill>
                <a:latin typeface="微软雅黑" panose="020B0503020204020204" pitchFamily="34" charset="-122"/>
                <a:ea typeface="微软雅黑" panose="020B0503020204020204" pitchFamily="34" charset="-122"/>
              </a:rPr>
              <a:t>;                                                      // </a:t>
            </a:r>
            <a:r>
              <a:rPr lang="zh-CN" altLang="en-US" sz="1600" dirty="0">
                <a:solidFill>
                  <a:srgbClr val="E88420"/>
                </a:solidFill>
                <a:latin typeface="微软雅黑" panose="020B0503020204020204" pitchFamily="34" charset="-122"/>
                <a:ea typeface="微软雅黑" panose="020B0503020204020204" pitchFamily="34" charset="-122"/>
              </a:rPr>
              <a:t>返回 </a:t>
            </a:r>
            <a:r>
              <a:rPr lang="en-US" altLang="zh-CN" sz="1600" dirty="0">
                <a:solidFill>
                  <a:srgbClr val="E88420"/>
                </a:solidFill>
                <a:latin typeface="微软雅黑" panose="020B0503020204020204" pitchFamily="34" charset="-122"/>
                <a:ea typeface="微软雅黑" panose="020B0503020204020204" pitchFamily="34" charset="-122"/>
              </a:rPr>
              <a:t>"John"</a:t>
            </a:r>
          </a:p>
        </p:txBody>
      </p:sp>
    </p:spTree>
    <p:extLst>
      <p:ext uri="{BB962C8B-B14F-4D97-AF65-F5344CB8AC3E}">
        <p14:creationId xmlns:p14="http://schemas.microsoft.com/office/powerpoint/2010/main" val="19599039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45B6D36-4946-49FC-A593-5270A50A90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学生演示文稿</Template>
  <TotalTime>0</TotalTime>
  <Words>3755</Words>
  <Application>Microsoft Office PowerPoint</Application>
  <PresentationFormat>全屏显示(4:3)</PresentationFormat>
  <Paragraphs>394</Paragraphs>
  <Slides>46</Slides>
  <Notes>46</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46</vt:i4>
      </vt:variant>
    </vt:vector>
  </HeadingPairs>
  <TitlesOfParts>
    <vt:vector size="61" baseType="lpstr">
      <vt:lpstr>Arial Unicode MS</vt:lpstr>
      <vt:lpstr>Helvetica Neue</vt:lpstr>
      <vt:lpstr>Source Code Pro</vt:lpstr>
      <vt:lpstr>等线</vt:lpstr>
      <vt:lpstr>华文仿宋</vt:lpstr>
      <vt:lpstr>宋体</vt:lpstr>
      <vt:lpstr>微软雅黑</vt:lpstr>
      <vt:lpstr>微软雅黑 Light</vt:lpstr>
      <vt:lpstr>Arial</vt:lpstr>
      <vt:lpstr>Calibri</vt:lpstr>
      <vt:lpstr>Consolas</vt:lpstr>
      <vt:lpstr>Tw Cen MT</vt:lpstr>
      <vt:lpstr>Wingdings</vt:lpstr>
      <vt:lpstr>Wingdings 2</vt:lpstr>
      <vt:lpstr>中性</vt:lpstr>
      <vt:lpstr>函数 JavaScript</vt:lpstr>
      <vt:lpstr>目录</vt:lpstr>
      <vt:lpstr>1. 函数</vt:lpstr>
      <vt:lpstr>1.1 函数定义</vt:lpstr>
      <vt:lpstr>1.2 嵌套函数</vt:lpstr>
      <vt:lpstr>2. 函数调用</vt:lpstr>
      <vt:lpstr>2.1 函数调用</vt:lpstr>
      <vt:lpstr>2.2 方法调用</vt:lpstr>
      <vt:lpstr>2.3 构造函数调用</vt:lpstr>
      <vt:lpstr>2.4 间接调用</vt:lpstr>
      <vt:lpstr>3. 函数的实参和形参</vt:lpstr>
      <vt:lpstr>3. 函数的实参和形参</vt:lpstr>
      <vt:lpstr>3.1 可选形参</vt:lpstr>
      <vt:lpstr>3.2 实参对象</vt:lpstr>
      <vt:lpstr>3.3 将对象属性用做实参</vt:lpstr>
      <vt:lpstr>3.4 实参类型</vt:lpstr>
      <vt:lpstr>4. this关键字</vt:lpstr>
      <vt:lpstr>4. This关键字 4.1 默认绑定</vt:lpstr>
      <vt:lpstr>4. This关键字 4.2 隐式绑定</vt:lpstr>
      <vt:lpstr>4. This关键字 4.3 显式绑定</vt:lpstr>
      <vt:lpstr>4. This关键字 4.4 new绑定</vt:lpstr>
      <vt:lpstr>4. This关键字 4.5 bind()方法</vt:lpstr>
      <vt:lpstr>5. 作用域</vt:lpstr>
      <vt:lpstr>5.1 作用域是什么？</vt:lpstr>
      <vt:lpstr>5.2 词法分析</vt:lpstr>
      <vt:lpstr>5.3 词法作用域</vt:lpstr>
      <vt:lpstr>5.4 函数作用域 5.4.1 函数中的作用域</vt:lpstr>
      <vt:lpstr>5.4 函数作用域 5.4.2 隐藏内部实现</vt:lpstr>
      <vt:lpstr>5.4 函数作用域 5.4.3 函数作用域</vt:lpstr>
      <vt:lpstr>5.4 函数作用域 5.4.3 函数作用域</vt:lpstr>
      <vt:lpstr>5.4 函数作用域 5.4.3 函数作用域</vt:lpstr>
      <vt:lpstr>5.4 函数作用域 5.4.4 块作用域</vt:lpstr>
      <vt:lpstr>6. 提升 6.1 先声明，后赋值？</vt:lpstr>
      <vt:lpstr>6. 提升 6.2 编译器的第一部分工作</vt:lpstr>
      <vt:lpstr>6. 提升 6.3 函数优先</vt:lpstr>
      <vt:lpstr>7. 闭包 7.1 什么是闭包</vt:lpstr>
      <vt:lpstr>7. 闭包 7.1 什么是闭包</vt:lpstr>
      <vt:lpstr>7. 闭包 7.1 什么是闭包</vt:lpstr>
      <vt:lpstr>7. 闭包 7.2 循环和闭包</vt:lpstr>
      <vt:lpstr>7. 闭包 7.3 模块</vt:lpstr>
      <vt:lpstr>7. 闭包 7.3 模块</vt:lpstr>
      <vt:lpstr>8. 原型</vt:lpstr>
      <vt:lpstr>9. 异步 9.1 单线程</vt:lpstr>
      <vt:lpstr>9. 异步 9.2 同步</vt:lpstr>
      <vt:lpstr>9. 异步 9.3 异步</vt:lpstr>
      <vt:lpstr>10. 回调函数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2016-11-29T07:49:43Z</dcterms:created>
  <dcterms:modified xsi:type="dcterms:W3CDTF">2016-12-11T08:22:56Z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TC101671259990</vt:lpwstr>
  </property>
</Properties>
</file>