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51"/>
  </p:notesMasterIdLst>
  <p:handoutMasterIdLst>
    <p:handoutMasterId r:id="rId52"/>
  </p:handoutMasterIdLst>
  <p:sldIdLst>
    <p:sldId id="256" r:id="rId3"/>
    <p:sldId id="273" r:id="rId4"/>
    <p:sldId id="274" r:id="rId5"/>
    <p:sldId id="281" r:id="rId6"/>
    <p:sldId id="279" r:id="rId7"/>
    <p:sldId id="280" r:id="rId8"/>
    <p:sldId id="288" r:id="rId9"/>
    <p:sldId id="282" r:id="rId10"/>
    <p:sldId id="286" r:id="rId11"/>
    <p:sldId id="314" r:id="rId12"/>
    <p:sldId id="289" r:id="rId13"/>
    <p:sldId id="290" r:id="rId14"/>
    <p:sldId id="283" r:id="rId15"/>
    <p:sldId id="275" r:id="rId16"/>
    <p:sldId id="284" r:id="rId17"/>
    <p:sldId id="291" r:id="rId18"/>
    <p:sldId id="292" r:id="rId19"/>
    <p:sldId id="293" r:id="rId20"/>
    <p:sldId id="294" r:id="rId21"/>
    <p:sldId id="295" r:id="rId22"/>
    <p:sldId id="300" r:id="rId23"/>
    <p:sldId id="296" r:id="rId24"/>
    <p:sldId id="297" r:id="rId25"/>
    <p:sldId id="298" r:id="rId26"/>
    <p:sldId id="299" r:id="rId27"/>
    <p:sldId id="306" r:id="rId28"/>
    <p:sldId id="301" r:id="rId29"/>
    <p:sldId id="302" r:id="rId30"/>
    <p:sldId id="303" r:id="rId31"/>
    <p:sldId id="304" r:id="rId32"/>
    <p:sldId id="305" r:id="rId33"/>
    <p:sldId id="307" r:id="rId34"/>
    <p:sldId id="308" r:id="rId35"/>
    <p:sldId id="310" r:id="rId36"/>
    <p:sldId id="309" r:id="rId37"/>
    <p:sldId id="311" r:id="rId38"/>
    <p:sldId id="313" r:id="rId39"/>
    <p:sldId id="312" r:id="rId40"/>
    <p:sldId id="315" r:id="rId41"/>
    <p:sldId id="316" r:id="rId42"/>
    <p:sldId id="318" r:id="rId43"/>
    <p:sldId id="317" r:id="rId44"/>
    <p:sldId id="319" r:id="rId45"/>
    <p:sldId id="285" r:id="rId46"/>
    <p:sldId id="320" r:id="rId47"/>
    <p:sldId id="276" r:id="rId48"/>
    <p:sldId id="277" r:id="rId49"/>
    <p:sldId id="278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3D623237-3C51-4E3C-A505-F82709BEF347}">
          <p14:sldIdLst>
            <p14:sldId id="256"/>
            <p14:sldId id="273"/>
            <p14:sldId id="274"/>
            <p14:sldId id="281"/>
            <p14:sldId id="279"/>
            <p14:sldId id="280"/>
            <p14:sldId id="288"/>
            <p14:sldId id="282"/>
            <p14:sldId id="286"/>
            <p14:sldId id="314"/>
            <p14:sldId id="289"/>
            <p14:sldId id="290"/>
            <p14:sldId id="283"/>
            <p14:sldId id="275"/>
            <p14:sldId id="284"/>
            <p14:sldId id="291"/>
            <p14:sldId id="292"/>
            <p14:sldId id="293"/>
            <p14:sldId id="294"/>
            <p14:sldId id="295"/>
            <p14:sldId id="300"/>
            <p14:sldId id="296"/>
            <p14:sldId id="297"/>
            <p14:sldId id="298"/>
            <p14:sldId id="299"/>
            <p14:sldId id="306"/>
            <p14:sldId id="301"/>
            <p14:sldId id="302"/>
            <p14:sldId id="303"/>
            <p14:sldId id="304"/>
            <p14:sldId id="305"/>
            <p14:sldId id="307"/>
            <p14:sldId id="308"/>
            <p14:sldId id="310"/>
            <p14:sldId id="309"/>
            <p14:sldId id="311"/>
            <p14:sldId id="313"/>
            <p14:sldId id="312"/>
            <p14:sldId id="315"/>
            <p14:sldId id="316"/>
            <p14:sldId id="318"/>
            <p14:sldId id="317"/>
            <p14:sldId id="319"/>
            <p14:sldId id="285"/>
            <p14:sldId id="320"/>
            <p14:sldId id="276"/>
            <p14:sldId id="277"/>
            <p14:sldId id="278"/>
          </p14:sldIdLst>
        </p14:section>
        <p14:section name="无标题节" id="{0D0D4CE8-172B-474A-AFD9-7360528B50DC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61" autoAdjust="0"/>
    <p:restoredTop sz="95383" autoAdjust="0"/>
  </p:normalViewPr>
  <p:slideViewPr>
    <p:cSldViewPr snapToGrid="0">
      <p:cViewPr varScale="1">
        <p:scale>
          <a:sx n="74" d="100"/>
          <a:sy n="74" d="100"/>
        </p:scale>
        <p:origin x="56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1818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20EA5F0D-C1DC-412F-A146-DDB3A74B588F}" type="datetimeFigureOut">
              <a:rPr lang="en-US" altLang="zh-CN"/>
              <a:t>11/23/2016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7BAE14B8-3CC9-472D-9BC5-A84D80684DE2}" type="slidenum">
              <a:rPr lang="zh-CN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A8CDE508-72C8-4AB5-AA9C-1584D31690E0}" type="datetimeFigureOut">
              <a:t>2016/11/23</a:t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7FB667E1-E601-4AAF-B95C-B25720D70A60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-1" y="0"/>
            <a:ext cx="12188826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/>
          </a:p>
        </p:txBody>
      </p:sp>
      <p:sp>
        <p:nvSpPr>
          <p:cNvPr id="9" name="矩形 8"/>
          <p:cNvSpPr/>
          <p:nvPr/>
        </p:nvSpPr>
        <p:spPr>
          <a:xfrm>
            <a:off x="-1" y="5102352"/>
            <a:ext cx="12188826" cy="175564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95400" y="2286000"/>
            <a:ext cx="9601200" cy="1517904"/>
          </a:xfrm>
        </p:spPr>
        <p:txBody>
          <a:bodyPr anchor="b"/>
          <a:lstStyle>
            <a:lvl1pPr algn="ctr" latinLnBrk="0">
              <a:defRPr lang="zh-CN" sz="540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95400" y="3959352"/>
            <a:ext cx="9601200" cy="914400"/>
          </a:xfrm>
        </p:spPr>
        <p:txBody>
          <a:bodyPr>
            <a:normAutofit/>
          </a:bodyPr>
          <a:lstStyle>
            <a:lvl1pPr marL="0" indent="0" algn="ctr" latinLnBrk="0">
              <a:spcBef>
                <a:spcPts val="0"/>
              </a:spcBef>
              <a:buNone/>
              <a:defRPr lang="zh-CN" sz="2000" cap="all" baseline="0"/>
            </a:lvl1pPr>
            <a:lvl2pPr marL="457200" indent="0" algn="ctr" latinLnBrk="0">
              <a:buNone/>
              <a:defRPr lang="zh-CN" sz="2800"/>
            </a:lvl2pPr>
            <a:lvl3pPr marL="914400" indent="0" algn="ctr" latinLnBrk="0">
              <a:buNone/>
              <a:defRPr lang="zh-CN" sz="2400"/>
            </a:lvl3pPr>
            <a:lvl4pPr marL="1371600" indent="0" algn="ctr" latinLnBrk="0">
              <a:buNone/>
              <a:defRPr lang="zh-CN" sz="2000"/>
            </a:lvl4pPr>
            <a:lvl5pPr marL="1828800" indent="0" algn="ctr" latinLnBrk="0">
              <a:buNone/>
              <a:defRPr lang="zh-CN" sz="2000"/>
            </a:lvl5pPr>
            <a:lvl6pPr marL="2286000" indent="0" algn="ctr" latinLnBrk="0">
              <a:buNone/>
              <a:defRPr lang="zh-CN" sz="2000"/>
            </a:lvl6pPr>
            <a:lvl7pPr marL="2743200" indent="0" algn="ctr" latinLnBrk="0">
              <a:buNone/>
              <a:defRPr lang="zh-CN" sz="2000"/>
            </a:lvl7pPr>
            <a:lvl8pPr marL="3200400" indent="0" algn="ctr" latinLnBrk="0">
              <a:buNone/>
              <a:defRPr lang="zh-CN" sz="2000"/>
            </a:lvl8pPr>
            <a:lvl9pPr marL="3657600" indent="0" algn="ctr" latinLnBrk="0">
              <a:buNone/>
              <a:defRPr lang="zh-CN" sz="2000"/>
            </a:lvl9pPr>
          </a:lstStyle>
          <a:p>
            <a:r>
              <a:rPr lang="zh-CN" altLang="en-US" smtClean="0"/>
              <a:t>单击此处编辑母版副标题样式</a:t>
            </a:r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t>2016/11/23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t>2016/11/23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t>2016/11/23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274320"/>
            <a:ext cx="12192000" cy="6309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2359152"/>
          </a:xfrm>
        </p:spPr>
        <p:txBody>
          <a:bodyPr anchor="b">
            <a:normAutofit/>
          </a:bodyPr>
          <a:lstStyle>
            <a:lvl1pPr algn="ctr" latinLnBrk="0">
              <a:defRPr lang="zh-CN" sz="5400" b="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4572000"/>
            <a:ext cx="9601200" cy="841248"/>
          </a:xfrm>
        </p:spPr>
        <p:txBody>
          <a:bodyPr anchor="t"/>
          <a:lstStyle>
            <a:lvl1pPr marL="0" indent="0" algn="ctr" latinLnBrk="0">
              <a:spcBef>
                <a:spcPts val="0"/>
              </a:spcBef>
              <a:buNone/>
              <a:defRPr lang="zh-CN" sz="20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latinLnBrk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t>2016/11/23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/>
            </a:lvl8pPr>
            <a:lvl9pPr latinLnBrk="0">
              <a:defRPr lang="zh-CN"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/>
            </a:lvl8pPr>
            <a:lvl9pPr latinLnBrk="0">
              <a:defRPr lang="zh-CN"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79FD0-C37A-4F50-8F3B-5FA0D9D0B42F}" type="datetimeFigureOut">
              <a:t>2016/11/23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6EF73-9DB8-4763-865F-2F88181A4732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92305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41120" y="466344"/>
            <a:ext cx="9509760" cy="123444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000" b="0" cap="all" baseline="0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>
            <a:normAutofit/>
          </a:bodyPr>
          <a:lstStyle>
            <a:lvl1pPr latinLnBrk="0">
              <a:defRPr lang="zh-CN" sz="1800"/>
            </a:lvl1pPr>
            <a:lvl2pPr latinLnBrk="0">
              <a:defRPr lang="zh-CN" sz="1600"/>
            </a:lvl2pPr>
            <a:lvl3pPr latinLnBrk="0">
              <a:defRPr lang="zh-CN" sz="1400"/>
            </a:lvl3pPr>
            <a:lvl4pPr latinLnBrk="0">
              <a:defRPr lang="zh-CN" sz="1200"/>
            </a:lvl4pPr>
            <a:lvl5pPr latinLnBrk="0">
              <a:defRPr lang="zh-CN" sz="1200"/>
            </a:lvl5pPr>
            <a:lvl6pPr latinLnBrk="0">
              <a:defRPr lang="zh-CN" sz="1200"/>
            </a:lvl6pPr>
            <a:lvl7pPr latinLnBrk="0">
              <a:defRPr lang="zh-CN" sz="1200"/>
            </a:lvl7pPr>
            <a:lvl8pPr latinLnBrk="0">
              <a:defRPr lang="zh-CN" sz="1200"/>
            </a:lvl8pPr>
            <a:lvl9pPr latinLnBrk="0">
              <a:defRPr lang="zh-CN"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000" b="0" cap="all" baseline="0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>
            <a:normAutofit/>
          </a:bodyPr>
          <a:lstStyle>
            <a:lvl1pPr latinLnBrk="0">
              <a:defRPr lang="zh-CN" sz="1800"/>
            </a:lvl1pPr>
            <a:lvl2pPr latinLnBrk="0">
              <a:defRPr lang="zh-CN" sz="1600"/>
            </a:lvl2pPr>
            <a:lvl3pPr latinLnBrk="0">
              <a:defRPr lang="zh-CN" sz="1400"/>
            </a:lvl3pPr>
            <a:lvl4pPr latinLnBrk="0">
              <a:defRPr lang="zh-CN" sz="1200"/>
            </a:lvl4pPr>
            <a:lvl5pPr latinLnBrk="0">
              <a:defRPr lang="zh-CN" sz="1200"/>
            </a:lvl5pPr>
            <a:lvl6pPr latinLnBrk="0">
              <a:defRPr lang="zh-CN" sz="1200"/>
            </a:lvl6pPr>
            <a:lvl7pPr latinLnBrk="0">
              <a:defRPr lang="zh-CN" sz="1200"/>
            </a:lvl7pPr>
            <a:lvl8pPr latinLnBrk="0">
              <a:defRPr lang="zh-CN" sz="1200"/>
            </a:lvl8pPr>
            <a:lvl9pPr latinLnBrk="0">
              <a:defRPr lang="zh-CN"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t>2016/11/23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t>2016/11/23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88826" cy="274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t>2016/11/23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anchor="b">
            <a:normAutofit/>
          </a:bodyPr>
          <a:lstStyle>
            <a:lvl1pPr latinLnBrk="0">
              <a:defRPr lang="zh-CN" sz="3400" b="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58952"/>
            <a:ext cx="6629400" cy="5330952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/>
            </a:lvl8pPr>
            <a:lvl9pPr latinLnBrk="0">
              <a:defRPr lang="zh-CN"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>
            <a:normAutofit/>
          </a:bodyPr>
          <a:lstStyle>
            <a:lvl1pPr marL="0" indent="0" latinLnBrk="0">
              <a:spcBef>
                <a:spcPts val="1200"/>
              </a:spcBef>
              <a:buNone/>
              <a:defRPr lang="zh-CN" sz="16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t>2016/11/23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anchor="b">
            <a:normAutofit/>
          </a:bodyPr>
          <a:lstStyle>
            <a:lvl1pPr latinLnBrk="0">
              <a:defRPr lang="zh-CN" sz="3400" b="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01752" y="502920"/>
            <a:ext cx="6702552" cy="5843016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>
            <a:lvl1pPr marL="0" indent="0" algn="ctr" latinLnBrk="0">
              <a:buNone/>
              <a:defRPr lang="zh-CN" sz="3200">
                <a:solidFill>
                  <a:schemeClr val="bg1"/>
                </a:solidFill>
              </a:defRPr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 smtClean="0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>
            <a:normAutofit/>
          </a:bodyPr>
          <a:lstStyle>
            <a:lvl1pPr marL="0" indent="0" latinLnBrk="0">
              <a:spcBef>
                <a:spcPts val="1200"/>
              </a:spcBef>
              <a:buNone/>
              <a:defRPr lang="zh-CN" sz="16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t>2016/11/23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6583680"/>
            <a:ext cx="12188826" cy="274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800">
                <a:solidFill>
                  <a:schemeClr val="tx1">
                    <a:tint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fld id="{9E583DDF-CA54-461A-A486-592D2374C532}" type="datetimeFigureOut">
              <a:rPr lang="en-US" altLang="zh-CN" smtClean="0"/>
              <a:pPr/>
              <a:t>11/23/2016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800" cap="all" baseline="0">
                <a:solidFill>
                  <a:schemeClr val="tx1">
                    <a:tint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800">
                <a:solidFill>
                  <a:schemeClr val="tx1">
                    <a:tint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fld id="{CA8D9AD5-F248-4919-864A-CFD76CC027D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lang="zh-CN" sz="34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Arial" pitchFamily="34" charset="0"/>
        <a:buChar char="•"/>
        <a:defRPr lang="zh-CN" sz="20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SzPct val="80000"/>
        <a:buFont typeface="Arial" pitchFamily="34" charset="0"/>
        <a:buChar char="•"/>
        <a:defRPr lang="zh-CN" sz="18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lang="zh-CN" sz="16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lang="zh-CN" sz="14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lang="zh-CN" sz="14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lang="zh-CN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lang="zh-CN"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lang="zh-CN"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lang="zh-CN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60">
          <p15:clr>
            <a:srgbClr val="F26B43"/>
          </p15:clr>
        </p15:guide>
        <p15:guide id="2" pos="40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baike.baidu.com/link?url=A4ROOvUT0bP_Hgdgpm2HICwAo1If74ytKBUxuECtVpdeVm2XxvMKOYsfhyVzV7ZkzkCiXdn-2nheQvofwluQ-q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静态布局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25067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表单元素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form</a:t>
            </a:r>
          </a:p>
          <a:p>
            <a:r>
              <a:rPr lang="en-US" altLang="zh-CN" dirty="0" smtClean="0"/>
              <a:t>input</a:t>
            </a:r>
          </a:p>
          <a:p>
            <a:pPr lvl="1"/>
            <a:r>
              <a:rPr lang="en-US" altLang="zh-CN" dirty="0" smtClean="0"/>
              <a:t>type:  text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password</a:t>
            </a:r>
            <a:r>
              <a:rPr lang="zh-CN" altLang="en-US" dirty="0" smtClean="0"/>
              <a:t>、</a:t>
            </a:r>
            <a:r>
              <a:rPr lang="en-US" altLang="zh-CN" dirty="0" smtClean="0"/>
              <a:t>email</a:t>
            </a:r>
            <a:r>
              <a:rPr lang="zh-CN" altLang="en-US" dirty="0" smtClean="0"/>
              <a:t>、</a:t>
            </a:r>
            <a:r>
              <a:rPr lang="en-US" altLang="zh-CN" dirty="0" smtClean="0"/>
              <a:t>radio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checkbox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submit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button</a:t>
            </a:r>
            <a:r>
              <a:rPr lang="zh-CN" altLang="en-US" dirty="0" smtClean="0"/>
              <a:t>、</a:t>
            </a:r>
            <a:r>
              <a:rPr lang="en-US" altLang="zh-CN" dirty="0" smtClean="0"/>
              <a:t>number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date</a:t>
            </a:r>
          </a:p>
          <a:p>
            <a:r>
              <a:rPr lang="en-US" altLang="zh-CN" dirty="0" smtClean="0"/>
              <a:t>select</a:t>
            </a:r>
          </a:p>
        </p:txBody>
      </p:sp>
    </p:spTree>
    <p:extLst>
      <p:ext uri="{BB962C8B-B14F-4D97-AF65-F5344CB8AC3E}">
        <p14:creationId xmlns:p14="http://schemas.microsoft.com/office/powerpoint/2010/main" val="3728119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标签嵌套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父标签</a:t>
            </a:r>
            <a:endParaRPr lang="en-US" altLang="zh-CN" dirty="0" smtClean="0"/>
          </a:p>
          <a:p>
            <a:r>
              <a:rPr lang="zh-CN" altLang="en-US" dirty="0" smtClean="0"/>
              <a:t>子标签</a:t>
            </a:r>
            <a:endParaRPr lang="en-US" altLang="zh-CN" dirty="0" smtClean="0"/>
          </a:p>
          <a:p>
            <a:pPr marL="4572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878661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标签属性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&lt;a href=“http://www.baidu.com”target=“_blank”&gt;</a:t>
            </a:r>
          </a:p>
          <a:p>
            <a:pPr lvl="1"/>
            <a:r>
              <a:rPr lang="zh-CN" altLang="en-US" dirty="0"/>
              <a:t>百度一下</a:t>
            </a:r>
            <a:endParaRPr lang="en-US" altLang="zh-CN" dirty="0"/>
          </a:p>
          <a:p>
            <a:r>
              <a:rPr lang="en-US" altLang="zh-CN" dirty="0" smtClean="0"/>
              <a:t>&lt;/a&gt;</a:t>
            </a:r>
          </a:p>
          <a:p>
            <a:r>
              <a:rPr lang="en-US" altLang="zh-CN" dirty="0" smtClean="0"/>
              <a:t>&lt;img src=“</a:t>
            </a:r>
            <a:r>
              <a:rPr lang="en-US" altLang="zh-CN" dirty="0"/>
              <a:t>http://img2.xdpie.com/dc73a9db-ebde-4833-8f2f-ce826de1ff20.jpg</a:t>
            </a:r>
            <a:r>
              <a:rPr lang="en-US" altLang="zh-CN" dirty="0" smtClean="0"/>
              <a:t>” /&gt;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1792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代码</a:t>
            </a:r>
            <a:r>
              <a:rPr lang="zh-CN" altLang="en-US" dirty="0" smtClean="0"/>
              <a:t>演练</a:t>
            </a:r>
            <a:endParaRPr lang="en-US" altLang="zh-CN" dirty="0" smtClean="0"/>
          </a:p>
          <a:p>
            <a:r>
              <a:rPr lang="zh-CN" altLang="en-US" dirty="0" smtClean="0"/>
              <a:t>包括表单元素的类型 </a:t>
            </a:r>
            <a:endParaRPr lang="en-US" altLang="zh-CN" dirty="0" smtClean="0"/>
          </a:p>
          <a:p>
            <a:r>
              <a:rPr lang="en-US" altLang="zh-CN" dirty="0" smtClean="0"/>
              <a:t>radio</a:t>
            </a:r>
          </a:p>
          <a:p>
            <a:r>
              <a:rPr lang="en-US" altLang="zh-CN" dirty="0" smtClean="0"/>
              <a:t>check</a:t>
            </a:r>
            <a:endParaRPr lang="en-US" altLang="zh-CN" dirty="0"/>
          </a:p>
          <a:p>
            <a:r>
              <a:rPr lang="en-US" altLang="zh-CN" dirty="0" smtClean="0"/>
              <a:t>select option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5496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Css</a:t>
            </a:r>
            <a:r>
              <a:rPr lang="en-US" altLang="zh-CN" dirty="0" smtClean="0"/>
              <a:t>---</a:t>
            </a:r>
            <a:r>
              <a:rPr lang="zh-CN" altLang="en-US" dirty="0" smtClean="0"/>
              <a:t>层叠</a:t>
            </a:r>
            <a:r>
              <a:rPr lang="zh-CN" altLang="en-US" dirty="0"/>
              <a:t>样式表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Css</a:t>
            </a:r>
            <a:r>
              <a:rPr lang="zh-CN" altLang="en-US" dirty="0" smtClean="0"/>
              <a:t>语法与选择器规则</a:t>
            </a:r>
            <a:endParaRPr lang="en-US" altLang="zh-CN" dirty="0" smtClean="0"/>
          </a:p>
          <a:p>
            <a:r>
              <a:rPr lang="en-US" altLang="zh-CN" dirty="0" err="1" smtClean="0"/>
              <a:t>Css</a:t>
            </a:r>
            <a:r>
              <a:rPr lang="zh-CN" altLang="en-US" dirty="0" smtClean="0"/>
              <a:t>样式</a:t>
            </a:r>
            <a:endParaRPr lang="en-US" altLang="zh-CN" dirty="0" smtClean="0"/>
          </a:p>
          <a:p>
            <a:r>
              <a:rPr lang="zh-CN" altLang="en-US" dirty="0" smtClean="0"/>
              <a:t>创建</a:t>
            </a:r>
            <a:r>
              <a:rPr lang="en-US" altLang="zh-CN" dirty="0" err="1" smtClean="0"/>
              <a:t>css</a:t>
            </a:r>
            <a:endParaRPr lang="en-US" altLang="zh-CN" dirty="0" smtClean="0"/>
          </a:p>
          <a:p>
            <a:r>
              <a:rPr lang="zh-CN" altLang="en-US" dirty="0" smtClean="0"/>
              <a:t>框模型</a:t>
            </a:r>
            <a:r>
              <a:rPr lang="en-US" altLang="zh-CN" dirty="0" smtClean="0"/>
              <a:t>(</a:t>
            </a:r>
            <a:r>
              <a:rPr lang="zh-CN" altLang="en-US" dirty="0" smtClean="0"/>
              <a:t>盒模型 </a:t>
            </a:r>
            <a:r>
              <a:rPr lang="en-US" altLang="zh-CN" dirty="0" smtClean="0"/>
              <a:t>| </a:t>
            </a:r>
            <a:r>
              <a:rPr lang="zh-CN" altLang="en-US" dirty="0" smtClean="0"/>
              <a:t>盒子模型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定位</a:t>
            </a:r>
            <a:endParaRPr lang="en-US" altLang="zh-CN" dirty="0" smtClean="0"/>
          </a:p>
          <a:p>
            <a:r>
              <a:rPr lang="zh-CN" altLang="en-US" dirty="0" smtClean="0"/>
              <a:t>高级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512775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Css</a:t>
            </a:r>
            <a:r>
              <a:rPr lang="zh-CN" altLang="en-US" dirty="0"/>
              <a:t>语法与选择器</a:t>
            </a:r>
            <a:r>
              <a:rPr lang="zh-CN" altLang="en-US" dirty="0" smtClean="0"/>
              <a:t>规则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、基础</a:t>
            </a:r>
            <a:r>
              <a:rPr lang="zh-CN" altLang="en-US" dirty="0"/>
              <a:t>语法</a:t>
            </a:r>
            <a:endParaRPr lang="en-US" altLang="zh-CN" dirty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、高级</a:t>
            </a:r>
            <a:r>
              <a:rPr lang="zh-CN" altLang="en-US" dirty="0"/>
              <a:t>语法</a:t>
            </a:r>
            <a:endParaRPr lang="en-US" altLang="zh-CN" dirty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、派生</a:t>
            </a:r>
            <a:r>
              <a:rPr lang="zh-CN" altLang="en-US" dirty="0"/>
              <a:t>选择</a:t>
            </a:r>
            <a:r>
              <a:rPr lang="zh-CN" altLang="en-US" dirty="0" smtClean="0"/>
              <a:t>器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</a:t>
            </a:r>
            <a:r>
              <a:rPr lang="en-US" altLang="zh-CN" dirty="0" smtClean="0"/>
              <a:t>Id</a:t>
            </a:r>
            <a:r>
              <a:rPr lang="zh-CN" altLang="en-US" dirty="0"/>
              <a:t>选择器</a:t>
            </a:r>
            <a:endParaRPr lang="en-US" altLang="zh-CN" dirty="0"/>
          </a:p>
          <a:p>
            <a:r>
              <a:rPr lang="en-US" altLang="zh-CN" dirty="0" smtClean="0"/>
              <a:t>5</a:t>
            </a:r>
            <a:r>
              <a:rPr lang="zh-CN" altLang="en-US" dirty="0" smtClean="0"/>
              <a:t>、类</a:t>
            </a:r>
            <a:r>
              <a:rPr lang="zh-CN" altLang="en-US" dirty="0"/>
              <a:t>选择</a:t>
            </a:r>
            <a:r>
              <a:rPr lang="zh-CN" altLang="en-US" dirty="0" smtClean="0"/>
              <a:t>器</a:t>
            </a:r>
            <a:endParaRPr lang="en-US" altLang="zh-CN" dirty="0" smtClean="0"/>
          </a:p>
          <a:p>
            <a:r>
              <a:rPr lang="en-US" altLang="zh-CN" dirty="0" smtClean="0"/>
              <a:t>6</a:t>
            </a:r>
            <a:r>
              <a:rPr lang="zh-CN" altLang="en-US" dirty="0" smtClean="0"/>
              <a:t>、属性</a:t>
            </a:r>
            <a:r>
              <a:rPr lang="zh-CN" altLang="en-US" dirty="0"/>
              <a:t>选择</a:t>
            </a:r>
            <a:r>
              <a:rPr lang="zh-CN" altLang="en-US" dirty="0" smtClean="0"/>
              <a:t>器</a:t>
            </a:r>
            <a:endParaRPr lang="en-US" altLang="zh-CN" dirty="0" smtClean="0"/>
          </a:p>
          <a:p>
            <a:r>
              <a:rPr lang="en-US" altLang="zh-CN" dirty="0" smtClean="0"/>
              <a:t>7</a:t>
            </a:r>
            <a:r>
              <a:rPr lang="zh-CN" altLang="en-US" dirty="0" smtClean="0"/>
              <a:t>、</a:t>
            </a:r>
            <a:r>
              <a:rPr lang="zh-CN" altLang="en-US" dirty="0"/>
              <a:t>伪类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3563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、基础语法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selector {</a:t>
            </a:r>
            <a:r>
              <a:rPr lang="en-US" altLang="zh-CN" dirty="0" smtClean="0"/>
              <a:t>declaration1</a:t>
            </a:r>
            <a:r>
              <a:rPr lang="en-US" altLang="zh-CN" dirty="0"/>
              <a:t>; declaration2; ... declarationN </a:t>
            </a:r>
            <a:r>
              <a:rPr lang="en-US" altLang="zh-CN" dirty="0" smtClean="0"/>
              <a:t>}</a:t>
            </a:r>
          </a:p>
          <a:p>
            <a:r>
              <a:rPr lang="en-US" altLang="zh-CN" dirty="0"/>
              <a:t>h1 {color:red; font-size:14px</a:t>
            </a:r>
            <a:r>
              <a:rPr lang="en-US" altLang="zh-CN" dirty="0" smtClean="0"/>
              <a:t>;}</a:t>
            </a:r>
          </a:p>
          <a:p>
            <a:endParaRPr lang="en-US" altLang="zh-CN" dirty="0" smtClean="0"/>
          </a:p>
          <a:p>
            <a:r>
              <a:rPr lang="zh-CN" altLang="en-US" b="1" dirty="0"/>
              <a:t>值的不同写法和单位</a:t>
            </a:r>
          </a:p>
          <a:p>
            <a:r>
              <a:rPr lang="zh-CN" altLang="en-US" b="1" dirty="0"/>
              <a:t>记得写引号</a:t>
            </a:r>
          </a:p>
          <a:p>
            <a:r>
              <a:rPr lang="zh-CN" altLang="en-US" b="1" dirty="0"/>
              <a:t>多重声明：</a:t>
            </a:r>
          </a:p>
          <a:p>
            <a:r>
              <a:rPr lang="zh-CN" altLang="en-US" b="1" dirty="0"/>
              <a:t>空格和大</a:t>
            </a:r>
            <a:r>
              <a:rPr lang="zh-CN" altLang="en-US" b="1" dirty="0" smtClean="0"/>
              <a:t>小写</a:t>
            </a:r>
            <a:endParaRPr lang="en-US" altLang="zh-CN" b="1" dirty="0" smtClean="0"/>
          </a:p>
          <a:p>
            <a:endParaRPr lang="zh-CN" altLang="en-US" b="1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3571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值的不同写法和</a:t>
            </a:r>
            <a:r>
              <a:rPr lang="zh-CN" altLang="en-US" b="1" dirty="0" smtClean="0"/>
              <a:t>单位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 </a:t>
            </a:r>
            <a:r>
              <a:rPr lang="en-US" altLang="zh-CN" dirty="0"/>
              <a:t>{ color: #ff0000; </a:t>
            </a:r>
            <a:r>
              <a:rPr lang="en-US" altLang="zh-CN" dirty="0" smtClean="0"/>
              <a:t>}</a:t>
            </a:r>
          </a:p>
          <a:p>
            <a:r>
              <a:rPr lang="en-US" altLang="zh-CN" dirty="0" smtClean="0"/>
              <a:t>p </a:t>
            </a:r>
            <a:r>
              <a:rPr lang="en-US" altLang="zh-CN" dirty="0"/>
              <a:t>{ color: #f00; </a:t>
            </a:r>
            <a:r>
              <a:rPr lang="en-US" altLang="zh-CN" dirty="0" smtClean="0"/>
              <a:t>}</a:t>
            </a:r>
          </a:p>
          <a:p>
            <a:r>
              <a:rPr lang="en-US" altLang="zh-CN" dirty="0" smtClean="0"/>
              <a:t>p </a:t>
            </a:r>
            <a:r>
              <a:rPr lang="en-US" altLang="zh-CN" dirty="0"/>
              <a:t>{ color: rgb(255,0,0); }</a:t>
            </a:r>
          </a:p>
          <a:p>
            <a:r>
              <a:rPr lang="en-US" altLang="zh-CN" dirty="0"/>
              <a:t>p { color: rgb(100%,0%,0%); </a:t>
            </a:r>
            <a:r>
              <a:rPr lang="en-US" altLang="zh-CN" dirty="0" smtClean="0"/>
              <a:t>}</a:t>
            </a:r>
          </a:p>
          <a:p>
            <a:r>
              <a:rPr lang="en-US" altLang="zh-CN" dirty="0" smtClean="0"/>
              <a:t>p{</a:t>
            </a:r>
            <a:r>
              <a:rPr lang="en-US" altLang="zh-CN" dirty="0" err="1" smtClean="0"/>
              <a:t>background-color:rgba</a:t>
            </a:r>
            <a:r>
              <a:rPr lang="en-US" altLang="zh-CN" dirty="0" smtClean="0"/>
              <a:t>(0,0,0,1)}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5920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如果值为若干单词，则要给值加引号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 </a:t>
            </a:r>
            <a:r>
              <a:rPr lang="en-US" altLang="zh-CN" dirty="0"/>
              <a:t>{font-family: "sans serif";}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9080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多重申明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p </a:t>
            </a:r>
            <a:r>
              <a:rPr lang="en-US" altLang="zh-CN" dirty="0"/>
              <a:t>{text-align:center; color:red</a:t>
            </a:r>
            <a:r>
              <a:rPr lang="en-US" altLang="zh-CN" dirty="0" smtClean="0"/>
              <a:t>;}</a:t>
            </a:r>
            <a:endParaRPr lang="en-US" altLang="zh-CN" dirty="0"/>
          </a:p>
          <a:p>
            <a:r>
              <a:rPr lang="zh-CN" altLang="en-US" dirty="0" smtClean="0"/>
              <a:t>增强可读性</a:t>
            </a:r>
            <a:endParaRPr lang="en-US" altLang="zh-CN" dirty="0" smtClean="0"/>
          </a:p>
          <a:p>
            <a:r>
              <a:rPr lang="en-US" altLang="zh-CN" dirty="0" smtClean="0"/>
              <a:t>p </a:t>
            </a:r>
            <a:r>
              <a:rPr lang="en-US" altLang="zh-CN" dirty="0"/>
              <a:t>{</a:t>
            </a:r>
          </a:p>
          <a:p>
            <a:r>
              <a:rPr lang="en-US" altLang="zh-CN" dirty="0"/>
              <a:t>  text-align: center;</a:t>
            </a:r>
          </a:p>
          <a:p>
            <a:r>
              <a:rPr lang="en-US" altLang="zh-CN" dirty="0"/>
              <a:t>  color: black;</a:t>
            </a:r>
          </a:p>
          <a:p>
            <a:r>
              <a:rPr lang="en-US" altLang="zh-CN" dirty="0"/>
              <a:t>  font-family: arial;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418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Html</a:t>
            </a:r>
            <a:r>
              <a:rPr lang="zh-CN" altLang="en-US" dirty="0" smtClean="0"/>
              <a:t>文档</a:t>
            </a:r>
            <a:endParaRPr lang="en-US" altLang="zh-CN" dirty="0"/>
          </a:p>
          <a:p>
            <a:r>
              <a:rPr lang="en-US" altLang="zh-CN" dirty="0" err="1"/>
              <a:t>Css</a:t>
            </a:r>
            <a:r>
              <a:rPr lang="zh-CN" altLang="en-US" dirty="0"/>
              <a:t>层叠样式</a:t>
            </a:r>
            <a:r>
              <a:rPr lang="zh-CN" altLang="en-US" dirty="0" smtClean="0"/>
              <a:t>表</a:t>
            </a:r>
            <a:endParaRPr lang="en-US" altLang="zh-CN" dirty="0" smtClean="0"/>
          </a:p>
          <a:p>
            <a:r>
              <a:rPr lang="zh-CN" altLang="en-US" dirty="0"/>
              <a:t>盒</a:t>
            </a:r>
            <a:r>
              <a:rPr lang="zh-CN" altLang="en-US" dirty="0" smtClean="0"/>
              <a:t>模型</a:t>
            </a:r>
            <a:endParaRPr lang="en-US" altLang="zh-CN" dirty="0" smtClean="0"/>
          </a:p>
          <a:p>
            <a:r>
              <a:rPr lang="en-US" altLang="zh-CN" dirty="0" smtClean="0"/>
              <a:t>Fireworks</a:t>
            </a:r>
          </a:p>
          <a:p>
            <a:r>
              <a:rPr lang="zh-CN" altLang="en-US" dirty="0" smtClean="0"/>
              <a:t>布局</a:t>
            </a:r>
            <a:endParaRPr lang="en-US" altLang="zh-CN" dirty="0" smtClean="0"/>
          </a:p>
          <a:p>
            <a:pPr marL="4572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652236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空格和大小写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sz="1300" dirty="0"/>
              <a:t>大多数样式表包含不止一条规则，而大多数规则包含不止一个声明。多重声明和空格的使用使得样式表更容易被编辑：</a:t>
            </a:r>
          </a:p>
          <a:p>
            <a:r>
              <a:rPr lang="en-US" altLang="zh-CN" dirty="0"/>
              <a:t>body {</a:t>
            </a:r>
          </a:p>
          <a:p>
            <a:r>
              <a:rPr lang="en-US" altLang="zh-CN" dirty="0"/>
              <a:t>  color: #000;</a:t>
            </a:r>
          </a:p>
          <a:p>
            <a:r>
              <a:rPr lang="en-US" altLang="zh-CN" dirty="0"/>
              <a:t>  background: #fff;</a:t>
            </a:r>
          </a:p>
          <a:p>
            <a:r>
              <a:rPr lang="en-US" altLang="zh-CN" dirty="0"/>
              <a:t>  margin: 0;</a:t>
            </a:r>
          </a:p>
          <a:p>
            <a:r>
              <a:rPr lang="en-US" altLang="zh-CN" dirty="0"/>
              <a:t>  padding: 0;</a:t>
            </a:r>
          </a:p>
          <a:p>
            <a:r>
              <a:rPr lang="en-US" altLang="zh-CN" dirty="0"/>
              <a:t>  font-family: Georgia, Palatino, serif;</a:t>
            </a:r>
          </a:p>
          <a:p>
            <a:r>
              <a:rPr lang="en-US" altLang="zh-CN" dirty="0" smtClean="0"/>
              <a:t>}</a:t>
            </a:r>
            <a:endParaRPr lang="en-US" altLang="zh-CN" dirty="0"/>
          </a:p>
          <a:p>
            <a:r>
              <a:rPr lang="zh-CN" altLang="en-US" sz="1500" dirty="0"/>
              <a:t>是否包含空格不会影响 </a:t>
            </a:r>
            <a:r>
              <a:rPr lang="en-US" altLang="zh-CN" sz="1500" dirty="0"/>
              <a:t>CSS </a:t>
            </a:r>
            <a:r>
              <a:rPr lang="zh-CN" altLang="en-US" sz="1500" dirty="0"/>
              <a:t>在浏览器的工作效果，同样，与 </a:t>
            </a:r>
            <a:r>
              <a:rPr lang="en-US" altLang="zh-CN" sz="1500" dirty="0"/>
              <a:t>XHTML </a:t>
            </a:r>
            <a:r>
              <a:rPr lang="zh-CN" altLang="en-US" sz="1500" dirty="0"/>
              <a:t>不同，</a:t>
            </a:r>
            <a:r>
              <a:rPr lang="en-US" altLang="zh-CN" sz="1500" dirty="0"/>
              <a:t>CSS </a:t>
            </a:r>
            <a:r>
              <a:rPr lang="zh-CN" altLang="en-US" sz="1500" dirty="0"/>
              <a:t>对大小写不敏感。不过存在一个</a:t>
            </a:r>
            <a:r>
              <a:rPr lang="zh-CN" altLang="en-US" sz="1500" dirty="0" smtClean="0"/>
              <a:t>例</a:t>
            </a:r>
            <a:endParaRPr lang="en-US" altLang="zh-CN" sz="1500" dirty="0" smtClean="0"/>
          </a:p>
          <a:p>
            <a:r>
              <a:rPr lang="zh-CN" altLang="en-US" sz="1500" dirty="0" smtClean="0"/>
              <a:t>外</a:t>
            </a:r>
            <a:r>
              <a:rPr lang="zh-CN" altLang="en-US" sz="1500" dirty="0"/>
              <a:t>：如果涉及到与 </a:t>
            </a:r>
            <a:r>
              <a:rPr lang="en-US" altLang="zh-CN" sz="1500" dirty="0"/>
              <a:t>HTML </a:t>
            </a:r>
            <a:r>
              <a:rPr lang="zh-CN" altLang="en-US" sz="1500" dirty="0"/>
              <a:t>文档一起工作的话，</a:t>
            </a:r>
            <a:r>
              <a:rPr lang="en-US" altLang="zh-CN" sz="1500" dirty="0"/>
              <a:t>class </a:t>
            </a:r>
            <a:r>
              <a:rPr lang="zh-CN" altLang="en-US" sz="1500" dirty="0"/>
              <a:t>和 </a:t>
            </a:r>
            <a:r>
              <a:rPr lang="en-US" altLang="zh-CN" sz="1500" dirty="0"/>
              <a:t>id </a:t>
            </a:r>
            <a:r>
              <a:rPr lang="zh-CN" altLang="en-US" sz="1500" dirty="0"/>
              <a:t>名称对大小写是敏感的。</a:t>
            </a:r>
          </a:p>
        </p:txBody>
      </p:sp>
    </p:spTree>
    <p:extLst>
      <p:ext uri="{BB962C8B-B14F-4D97-AF65-F5344CB8AC3E}">
        <p14:creationId xmlns:p14="http://schemas.microsoft.com/office/powerpoint/2010/main" val="683872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Css</a:t>
            </a:r>
            <a:r>
              <a:rPr lang="zh-CN" altLang="en-US" dirty="0" smtClean="0"/>
              <a:t>基础语法练习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0026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、高级语法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选择器分组</a:t>
            </a:r>
            <a:endParaRPr lang="en-US" altLang="zh-CN" dirty="0" smtClean="0"/>
          </a:p>
          <a:p>
            <a:r>
              <a:rPr lang="zh-CN" altLang="en-US" dirty="0" smtClean="0"/>
              <a:t>继承及其问题</a:t>
            </a:r>
            <a:endParaRPr lang="en-US" altLang="zh-CN" dirty="0" smtClean="0"/>
          </a:p>
          <a:p>
            <a:r>
              <a:rPr lang="zh-CN" altLang="en-US" dirty="0" smtClean="0"/>
              <a:t>继承覆盖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1574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选择器分组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h1,h2,h3,h4,h5,h6 {</a:t>
            </a:r>
          </a:p>
          <a:p>
            <a:r>
              <a:rPr lang="en-US" altLang="zh-CN" dirty="0"/>
              <a:t>  color: green;</a:t>
            </a:r>
          </a:p>
          <a:p>
            <a:r>
              <a:rPr lang="en-US" altLang="zh-CN" dirty="0"/>
              <a:t>}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1512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继承及其问题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早期极少数浏览器不能识别继承，并且不是别</a:t>
            </a:r>
            <a:r>
              <a:rPr lang="en-US" altLang="zh-CN" dirty="0" smtClean="0"/>
              <a:t>body</a:t>
            </a:r>
            <a:r>
              <a:rPr lang="zh-CN" altLang="en-US" dirty="0" smtClean="0"/>
              <a:t>上的样式！</a:t>
            </a:r>
            <a:endParaRPr lang="en-US" altLang="zh-CN" dirty="0" smtClean="0"/>
          </a:p>
          <a:p>
            <a:r>
              <a:rPr lang="en-US" altLang="zh-CN" dirty="0" smtClean="0"/>
              <a:t>body </a:t>
            </a:r>
            <a:r>
              <a:rPr lang="en-US" altLang="zh-CN" dirty="0"/>
              <a:t>{</a:t>
            </a:r>
          </a:p>
          <a:p>
            <a:r>
              <a:rPr lang="en-US" altLang="zh-CN" dirty="0"/>
              <a:t>	font-family: Verdana, sans-serif;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0357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继承覆盖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p{</a:t>
            </a:r>
          </a:p>
          <a:p>
            <a:r>
              <a:rPr lang="en-US" altLang="zh-CN" dirty="0"/>
              <a:t>	font-family: Times, "Times New Roman", serif;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0753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Css</a:t>
            </a:r>
            <a:r>
              <a:rPr lang="zh-CN" altLang="en-US" dirty="0" smtClean="0"/>
              <a:t>高级语法练习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3589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、派生选择器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通过依据元素在其位置的上下文关系来定义样式，你可以使标记更加简洁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endParaRPr lang="en-US" altLang="zh-CN" b="1" dirty="0" smtClean="0"/>
          </a:p>
          <a:p>
            <a:r>
              <a:rPr lang="zh-CN" altLang="en-US" b="1" dirty="0" smtClean="0"/>
              <a:t>后代选择器</a:t>
            </a:r>
            <a:endParaRPr lang="en-US" altLang="zh-CN" b="1" dirty="0" smtClean="0"/>
          </a:p>
          <a:p>
            <a:r>
              <a:rPr lang="zh-CN" altLang="en-US" b="1" dirty="0" smtClean="0"/>
              <a:t>子选择器</a:t>
            </a:r>
            <a:endParaRPr lang="en-US" altLang="zh-CN" b="1" dirty="0" smtClean="0"/>
          </a:p>
          <a:p>
            <a:r>
              <a:rPr lang="zh-CN" altLang="en-US" b="1" dirty="0" smtClean="0"/>
              <a:t>相邻兄弟选择器</a:t>
            </a:r>
            <a:endParaRPr lang="en-US" altLang="zh-CN" b="1" dirty="0" smtClean="0"/>
          </a:p>
        </p:txBody>
      </p:sp>
    </p:spTree>
    <p:extLst>
      <p:ext uri="{BB962C8B-B14F-4D97-AF65-F5344CB8AC3E}">
        <p14:creationId xmlns:p14="http://schemas.microsoft.com/office/powerpoint/2010/main" val="42253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后代选择器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li span </a:t>
            </a:r>
            <a:r>
              <a:rPr lang="en-US" altLang="zh-CN" dirty="0" smtClean="0"/>
              <a:t>{    /*li </a:t>
            </a:r>
            <a:r>
              <a:rPr lang="zh-CN" altLang="en-US" dirty="0" smtClean="0"/>
              <a:t>与 </a:t>
            </a:r>
            <a:r>
              <a:rPr lang="en-US" altLang="zh-CN" dirty="0" smtClean="0"/>
              <a:t>p</a:t>
            </a:r>
            <a:r>
              <a:rPr lang="zh-CN" altLang="en-US" dirty="0" smtClean="0"/>
              <a:t>之间嵌套</a:t>
            </a:r>
            <a:r>
              <a:rPr lang="en-US" altLang="zh-CN" dirty="0" smtClean="0"/>
              <a:t>n</a:t>
            </a:r>
            <a:r>
              <a:rPr lang="zh-CN" altLang="en-US" dirty="0" smtClean="0"/>
              <a:t>层</a:t>
            </a:r>
            <a:r>
              <a:rPr lang="en-US" altLang="zh-CN" dirty="0" smtClean="0"/>
              <a:t>*/</a:t>
            </a:r>
            <a:endParaRPr lang="en-US" altLang="zh-CN" dirty="0"/>
          </a:p>
          <a:p>
            <a:r>
              <a:rPr lang="en-US" altLang="zh-CN" dirty="0"/>
              <a:t>	font-style: italic;</a:t>
            </a:r>
          </a:p>
          <a:p>
            <a:r>
              <a:rPr lang="en-US" altLang="zh-CN" dirty="0"/>
              <a:t>	font-weight: normal;</a:t>
            </a:r>
          </a:p>
          <a:p>
            <a:r>
              <a:rPr lang="en-US" altLang="zh-CN" dirty="0"/>
              <a:t>}</a:t>
            </a:r>
          </a:p>
          <a:p>
            <a:r>
              <a:rPr lang="en-US" altLang="zh-CN" dirty="0"/>
              <a:t>h2 </a:t>
            </a:r>
            <a:r>
              <a:rPr lang="en-US" altLang="zh-CN" dirty="0" smtClean="0"/>
              <a:t>span </a:t>
            </a:r>
            <a:r>
              <a:rPr lang="en-US" altLang="zh-CN" dirty="0"/>
              <a:t>{</a:t>
            </a:r>
          </a:p>
          <a:p>
            <a:r>
              <a:rPr lang="en-US" altLang="zh-CN" dirty="0"/>
              <a:t>    color: blue;</a:t>
            </a:r>
          </a:p>
          <a:p>
            <a:r>
              <a:rPr lang="en-US" altLang="zh-CN" dirty="0" smtClean="0"/>
              <a:t>}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4365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子选择器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h2 </a:t>
            </a:r>
            <a:r>
              <a:rPr lang="en-US" altLang="zh-CN" dirty="0"/>
              <a:t>&gt; </a:t>
            </a:r>
            <a:r>
              <a:rPr lang="en-US" altLang="zh-CN" dirty="0" smtClean="0"/>
              <a:t>span </a:t>
            </a:r>
            <a:r>
              <a:rPr lang="en-US" altLang="zh-CN" dirty="0"/>
              <a:t>{</a:t>
            </a:r>
            <a:r>
              <a:rPr lang="en-US" altLang="zh-CN" dirty="0" err="1" smtClean="0"/>
              <a:t>color:rgb</a:t>
            </a:r>
            <a:r>
              <a:rPr lang="en-US" altLang="zh-CN" dirty="0" smtClean="0"/>
              <a:t>(100%,0,0);} </a:t>
            </a:r>
            <a:r>
              <a:rPr lang="zh-CN" altLang="en-US" dirty="0"/>
              <a:t> 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结合后代选择器和子选择</a:t>
            </a:r>
            <a:r>
              <a:rPr lang="zh-CN" altLang="en-US" dirty="0" smtClean="0"/>
              <a:t>器</a:t>
            </a:r>
            <a:endParaRPr lang="en-US" altLang="zh-CN" dirty="0" smtClean="0"/>
          </a:p>
          <a:p>
            <a:r>
              <a:rPr lang="en-US" altLang="zh-CN" dirty="0" smtClean="0"/>
              <a:t>body h3 </a:t>
            </a:r>
            <a:r>
              <a:rPr lang="en-US" altLang="zh-CN" dirty="0"/>
              <a:t>&gt; </a:t>
            </a:r>
            <a:r>
              <a:rPr lang="en-US" altLang="zh-CN" dirty="0" smtClean="0"/>
              <a:t>span{</a:t>
            </a:r>
            <a:r>
              <a:rPr lang="en-US" altLang="zh-CN" dirty="0" err="1" smtClean="0"/>
              <a:t>color:rgb</a:t>
            </a:r>
            <a:r>
              <a:rPr lang="en-US" altLang="zh-CN" dirty="0" smtClean="0"/>
              <a:t>(5,173,177)}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980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Html</a:t>
            </a:r>
            <a:r>
              <a:rPr lang="zh-CN" altLang="en-US" dirty="0" smtClean="0"/>
              <a:t>定义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、中文名：超文本</a:t>
            </a:r>
            <a:r>
              <a:rPr lang="zh-CN" altLang="en-US" dirty="0"/>
              <a:t>标记</a:t>
            </a:r>
            <a:r>
              <a:rPr lang="zh-CN" altLang="en-US" dirty="0" smtClean="0"/>
              <a:t>语言</a:t>
            </a:r>
            <a:r>
              <a:rPr lang="zh-CN" altLang="en-US" dirty="0"/>
              <a:t>，</a:t>
            </a:r>
            <a:r>
              <a:rPr lang="en-US" altLang="zh-CN" dirty="0" smtClean="0">
                <a:hlinkClick r:id="rId2"/>
              </a:rPr>
              <a:t>Html</a:t>
            </a:r>
            <a:r>
              <a:rPr lang="zh-CN" altLang="en-US" dirty="0">
                <a:hlinkClick r:id="rId2"/>
              </a:rPr>
              <a:t>百度</a:t>
            </a:r>
            <a:r>
              <a:rPr lang="zh-CN" altLang="en-US" dirty="0" smtClean="0">
                <a:hlinkClick r:id="rId2"/>
              </a:rPr>
              <a:t>百科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、基本结构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标签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070309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相邻兄弟选择器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hr </a:t>
            </a:r>
            <a:r>
              <a:rPr lang="en-US" altLang="zh-CN" dirty="0"/>
              <a:t>+ p {margin-top:50px</a:t>
            </a:r>
            <a:r>
              <a:rPr lang="en-US" altLang="zh-CN" dirty="0" smtClean="0"/>
              <a:t>;}</a:t>
            </a:r>
          </a:p>
          <a:p>
            <a:r>
              <a:rPr lang="en-US" altLang="zh-CN" dirty="0"/>
              <a:t>li + li {font-weight:bold</a:t>
            </a:r>
            <a:r>
              <a:rPr lang="en-US" altLang="zh-CN" dirty="0" smtClean="0"/>
              <a:t>;}</a:t>
            </a:r>
          </a:p>
          <a:p>
            <a:r>
              <a:rPr lang="en-US" altLang="zh-CN" dirty="0"/>
              <a:t>html &gt; body table + ul {margin-top:20px</a:t>
            </a:r>
            <a:r>
              <a:rPr lang="en-US" altLang="zh-CN" dirty="0" smtClean="0"/>
              <a:t>;}</a:t>
            </a:r>
          </a:p>
          <a:p>
            <a:r>
              <a:rPr lang="en-US" altLang="zh-CN" dirty="0" smtClean="0"/>
              <a:t>~ </a:t>
            </a:r>
            <a:r>
              <a:rPr lang="zh-CN" altLang="en-US" dirty="0" smtClean="0"/>
              <a:t>不必相邻兄弟选择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4717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Css</a:t>
            </a:r>
            <a:r>
              <a:rPr lang="zh-CN" altLang="en-US" dirty="0" smtClean="0"/>
              <a:t>派生选择器练习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0985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、</a:t>
            </a:r>
            <a:r>
              <a:rPr lang="en-US" altLang="zh-CN" dirty="0" smtClean="0"/>
              <a:t>Id</a:t>
            </a:r>
            <a:r>
              <a:rPr lang="zh-CN" altLang="en-US" dirty="0"/>
              <a:t>选择器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#</a:t>
            </a:r>
            <a:r>
              <a:rPr lang="en-US" altLang="zh-CN" dirty="0" err="1" smtClean="0"/>
              <a:t>imgIdentifier</a:t>
            </a:r>
            <a:r>
              <a:rPr lang="en-US" altLang="zh-CN" dirty="0" smtClean="0"/>
              <a:t>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width:300px;</a:t>
            </a:r>
          </a:p>
          <a:p>
            <a:r>
              <a:rPr lang="en-US" altLang="zh-CN" dirty="0" smtClean="0"/>
              <a:t>     height:300px;</a:t>
            </a:r>
            <a:endParaRPr lang="en-US" altLang="zh-CN" dirty="0"/>
          </a:p>
          <a:p>
            <a:r>
              <a:rPr lang="en-US" altLang="zh-CN" dirty="0" smtClean="0"/>
              <a:t>}</a:t>
            </a:r>
          </a:p>
          <a:p>
            <a:endParaRPr lang="en-US" altLang="zh-CN" dirty="0"/>
          </a:p>
          <a:p>
            <a:r>
              <a:rPr lang="en-US" altLang="zh-CN" b="1" dirty="0" smtClean="0"/>
              <a:t>id </a:t>
            </a:r>
            <a:r>
              <a:rPr lang="zh-CN" altLang="en-US" b="1" dirty="0"/>
              <a:t>选择器常常用于建立派生选择器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r>
              <a:rPr lang="en-US" altLang="zh-CN" b="1" dirty="0" smtClean="0"/>
              <a:t>#</a:t>
            </a:r>
            <a:r>
              <a:rPr lang="en-US" altLang="zh-CN" b="1" dirty="0" err="1" smtClean="0"/>
              <a:t>sideBar</a:t>
            </a:r>
            <a:r>
              <a:rPr lang="en-US" altLang="zh-CN" b="1" dirty="0" smtClean="0"/>
              <a:t> ul &gt; li p{</a:t>
            </a:r>
          </a:p>
          <a:p>
            <a:r>
              <a:rPr lang="en-US" altLang="zh-CN" b="1" dirty="0"/>
              <a:t> </a:t>
            </a:r>
            <a:r>
              <a:rPr lang="en-US" altLang="zh-CN" b="1" dirty="0" smtClean="0"/>
              <a:t>   </a:t>
            </a:r>
          </a:p>
          <a:p>
            <a:r>
              <a:rPr lang="en-US" altLang="zh-CN" b="1" dirty="0" smtClean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7948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</a:t>
            </a:r>
            <a:r>
              <a:rPr lang="zh-CN" altLang="en-US" dirty="0" smtClean="0"/>
              <a:t>、类</a:t>
            </a:r>
            <a:r>
              <a:rPr lang="zh-CN" altLang="en-US" dirty="0"/>
              <a:t>选择器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.list-data{</a:t>
            </a:r>
          </a:p>
          <a:p>
            <a:r>
              <a:rPr lang="en-US" altLang="zh-CN" dirty="0" smtClean="0"/>
              <a:t>    color:#0f0;</a:t>
            </a:r>
            <a:endParaRPr lang="en-US" altLang="zh-CN" dirty="0"/>
          </a:p>
          <a:p>
            <a:r>
              <a:rPr lang="en-US" altLang="zh-CN" dirty="0" smtClean="0"/>
              <a:t>}</a:t>
            </a:r>
          </a:p>
          <a:p>
            <a:r>
              <a:rPr lang="en-US" altLang="zh-CN" dirty="0" smtClean="0"/>
              <a:t>.list-data p &gt; span{</a:t>
            </a:r>
          </a:p>
          <a:p>
            <a:r>
              <a:rPr lang="en-US" altLang="zh-CN" dirty="0" smtClean="0"/>
              <a:t>    </a:t>
            </a:r>
            <a:endParaRPr lang="en-US" altLang="zh-CN" dirty="0"/>
          </a:p>
          <a:p>
            <a:r>
              <a:rPr lang="en-US" altLang="zh-CN" dirty="0" smtClean="0"/>
              <a:t>}</a:t>
            </a:r>
          </a:p>
          <a:p>
            <a:r>
              <a:rPr lang="en-US" altLang="zh-CN" dirty="0" smtClean="0"/>
              <a:t>li.list-data{</a:t>
            </a:r>
          </a:p>
          <a:p>
            <a:r>
              <a:rPr lang="en-US" altLang="zh-CN" dirty="0"/>
              <a:t>    text-align: center</a:t>
            </a:r>
          </a:p>
          <a:p>
            <a:r>
              <a:rPr lang="en-US" altLang="zh-CN" dirty="0" smtClean="0"/>
              <a:t>}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8614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</a:t>
            </a:r>
            <a:r>
              <a:rPr lang="zh-CN" altLang="en-US" dirty="0" smtClean="0"/>
              <a:t>、属性选择器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对带有指定属性的 </a:t>
            </a:r>
            <a:r>
              <a:rPr lang="en-US" altLang="zh-CN" dirty="0"/>
              <a:t>HTML </a:t>
            </a:r>
            <a:r>
              <a:rPr lang="zh-CN" altLang="en-US" dirty="0"/>
              <a:t>元素设置样式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/>
              <a:t>[title]{</a:t>
            </a:r>
          </a:p>
          <a:p>
            <a:r>
              <a:rPr lang="en-US" altLang="zh-CN" dirty="0"/>
              <a:t>	color:red;</a:t>
            </a:r>
          </a:p>
          <a:p>
            <a:r>
              <a:rPr lang="en-US" altLang="zh-CN" dirty="0" smtClean="0"/>
              <a:t>}</a:t>
            </a:r>
            <a:endParaRPr lang="en-US" altLang="zh-CN" dirty="0"/>
          </a:p>
          <a:p>
            <a:r>
              <a:rPr lang="zh-CN" altLang="en-US" b="1" dirty="0"/>
              <a:t>属性和值选择器</a:t>
            </a:r>
          </a:p>
          <a:p>
            <a:r>
              <a:rPr lang="en-US" altLang="zh-CN" dirty="0"/>
              <a:t>[</a:t>
            </a:r>
            <a:r>
              <a:rPr lang="en-US" altLang="zh-CN" dirty="0" smtClean="0"/>
              <a:t>title=baidu.com]</a:t>
            </a:r>
            <a:endParaRPr lang="en-US" altLang="zh-CN" dirty="0"/>
          </a:p>
          <a:p>
            <a:r>
              <a:rPr lang="en-US" altLang="zh-CN" dirty="0"/>
              <a:t>{</a:t>
            </a:r>
          </a:p>
          <a:p>
            <a:r>
              <a:rPr lang="en-US" altLang="zh-CN" dirty="0" smtClean="0"/>
              <a:t>    border:5px </a:t>
            </a:r>
            <a:r>
              <a:rPr lang="en-US" altLang="zh-CN" dirty="0"/>
              <a:t>solid blue;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9941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Id</a:t>
            </a:r>
            <a:r>
              <a:rPr lang="zh-CN" altLang="en-US" dirty="0" smtClean="0"/>
              <a:t>选择器 </a:t>
            </a:r>
            <a:r>
              <a:rPr lang="en-US" altLang="zh-CN" dirty="0" smtClean="0"/>
              <a:t>| </a:t>
            </a:r>
            <a:r>
              <a:rPr lang="zh-CN" altLang="en-US" dirty="0" smtClean="0"/>
              <a:t>类选择器 </a:t>
            </a:r>
            <a:r>
              <a:rPr lang="en-US" altLang="zh-CN" dirty="0" smtClean="0"/>
              <a:t>| </a:t>
            </a:r>
            <a:r>
              <a:rPr lang="zh-CN" altLang="en-US" dirty="0" smtClean="0"/>
              <a:t>属性选择器，结合派生选择器练习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7680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7</a:t>
            </a:r>
            <a:r>
              <a:rPr lang="zh-CN" altLang="en-US" dirty="0" smtClean="0"/>
              <a:t>、伪类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41120" y="1901952"/>
            <a:ext cx="9509760" cy="4412584"/>
          </a:xfrm>
        </p:spPr>
        <p:txBody>
          <a:bodyPr/>
          <a:lstStyle/>
          <a:p>
            <a:r>
              <a:rPr lang="en-US" altLang="zh-CN" dirty="0" smtClean="0"/>
              <a:t>a:link</a:t>
            </a:r>
          </a:p>
          <a:p>
            <a:r>
              <a:rPr lang="en-US" altLang="zh-CN" dirty="0" smtClean="0"/>
              <a:t>a:hover</a:t>
            </a:r>
          </a:p>
          <a:p>
            <a:r>
              <a:rPr lang="en-US" altLang="zh-CN" dirty="0" smtClean="0"/>
              <a:t>a:visited</a:t>
            </a:r>
          </a:p>
          <a:p>
            <a:r>
              <a:rPr lang="en-US" altLang="zh-CN" dirty="0" smtClean="0"/>
              <a:t>a:active</a:t>
            </a:r>
          </a:p>
          <a:p>
            <a:r>
              <a:rPr lang="en-US" altLang="zh-CN" dirty="0" smtClean="0"/>
              <a:t>:focus</a:t>
            </a:r>
          </a:p>
          <a:p>
            <a:r>
              <a:rPr lang="en-US" altLang="zh-CN" dirty="0" smtClean="0"/>
              <a:t>:checked</a:t>
            </a:r>
          </a:p>
          <a:p>
            <a:r>
              <a:rPr lang="en-US" altLang="zh-CN" dirty="0"/>
              <a:t>:</a:t>
            </a:r>
            <a:r>
              <a:rPr lang="en-US" altLang="zh-CN" dirty="0" smtClean="0"/>
              <a:t>first-child</a:t>
            </a:r>
          </a:p>
          <a:p>
            <a:r>
              <a:rPr lang="en-US" altLang="zh-CN" dirty="0" smtClean="0"/>
              <a:t>:last-child</a:t>
            </a:r>
          </a:p>
          <a:p>
            <a:r>
              <a:rPr lang="en-US" altLang="zh-CN" dirty="0" smtClean="0"/>
              <a:t>:nth-child()</a:t>
            </a: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097813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smtClean="0"/>
          </a:p>
          <a:p>
            <a:r>
              <a:rPr lang="en-US" altLang="zh-CN" dirty="0" err="1" smtClean="0"/>
              <a:t>Css</a:t>
            </a:r>
            <a:r>
              <a:rPr lang="zh-CN" altLang="en-US" dirty="0" smtClean="0"/>
              <a:t>伪类练习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0321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Css</a:t>
            </a:r>
            <a:r>
              <a:rPr lang="zh-CN" altLang="en-US" dirty="0"/>
              <a:t>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、背景</a:t>
            </a:r>
            <a:endParaRPr lang="zh-CN" altLang="en-US" dirty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、框模型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zh-CN" altLang="en-US" dirty="0" smtClean="0"/>
              <a:t>定位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、表格</a:t>
            </a:r>
            <a:endParaRPr lang="en-US" altLang="zh-CN" dirty="0" smtClean="0"/>
          </a:p>
          <a:p>
            <a:r>
              <a:rPr lang="en-US" altLang="zh-CN" dirty="0" smtClean="0"/>
              <a:t>5</a:t>
            </a:r>
            <a:r>
              <a:rPr lang="zh-CN" altLang="en-US" dirty="0"/>
              <a:t>、块元素、行内元素、行内块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205856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背景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背景色</a:t>
            </a:r>
            <a:endParaRPr lang="en-US" altLang="zh-CN" dirty="0" smtClean="0"/>
          </a:p>
          <a:p>
            <a:r>
              <a:rPr lang="zh-CN" altLang="en-US" dirty="0" smtClean="0"/>
              <a:t>背景图片</a:t>
            </a:r>
            <a:endParaRPr lang="en-US" altLang="zh-CN" dirty="0" smtClean="0"/>
          </a:p>
          <a:p>
            <a:r>
              <a:rPr lang="zh-CN" altLang="en-US" dirty="0" smtClean="0"/>
              <a:t>背景</a:t>
            </a:r>
            <a:r>
              <a:rPr lang="zh-CN" altLang="en-US" dirty="0" smtClean="0"/>
              <a:t>重复</a:t>
            </a:r>
            <a:endParaRPr lang="en-US" altLang="zh-CN" dirty="0"/>
          </a:p>
          <a:p>
            <a:r>
              <a:rPr lang="zh-CN" altLang="en-US" dirty="0" smtClean="0"/>
              <a:t>背景图片定位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228567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Html</a:t>
            </a:r>
            <a:r>
              <a:rPr lang="zh-CN" altLang="en-US" dirty="0"/>
              <a:t>基本</a:t>
            </a:r>
            <a:r>
              <a:rPr lang="zh-CN" altLang="en-US" dirty="0" smtClean="0"/>
              <a:t>结构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6311" y="1842129"/>
            <a:ext cx="4514850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873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框模型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框模型、盒模型、盒子模型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4168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定位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静态</a:t>
            </a:r>
            <a:r>
              <a:rPr lang="zh-CN" altLang="en-US" dirty="0" smtClean="0"/>
              <a:t>定位</a:t>
            </a:r>
            <a:endParaRPr lang="en-US" altLang="zh-CN" dirty="0" smtClean="0"/>
          </a:p>
          <a:p>
            <a:r>
              <a:rPr lang="zh-CN" altLang="en-US" dirty="0" smtClean="0"/>
              <a:t>浮动定位</a:t>
            </a:r>
            <a:endParaRPr lang="en-US" altLang="zh-CN" dirty="0"/>
          </a:p>
          <a:p>
            <a:r>
              <a:rPr lang="zh-CN" altLang="en-US" dirty="0"/>
              <a:t>相对定位</a:t>
            </a:r>
            <a:endParaRPr lang="en-US" altLang="zh-CN" dirty="0"/>
          </a:p>
          <a:p>
            <a:r>
              <a:rPr lang="zh-CN" altLang="en-US" dirty="0"/>
              <a:t>绝对定位</a:t>
            </a:r>
            <a:endParaRPr lang="en-US" altLang="zh-CN" dirty="0"/>
          </a:p>
          <a:p>
            <a:r>
              <a:rPr lang="zh-CN" altLang="en-US" dirty="0"/>
              <a:t>固定定位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3305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表格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2111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块元素、行内元素、行内块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块元素</a:t>
            </a:r>
            <a:r>
              <a:rPr lang="zh-CN" altLang="en-US" dirty="0"/>
              <a:t>：</a:t>
            </a:r>
            <a:r>
              <a:rPr lang="en-US" altLang="zh-CN" dirty="0" smtClean="0"/>
              <a:t>div</a:t>
            </a:r>
            <a:r>
              <a:rPr lang="zh-CN" altLang="en-US" dirty="0" smtClean="0"/>
              <a:t>、</a:t>
            </a:r>
            <a:r>
              <a:rPr lang="en-US" altLang="zh-CN" dirty="0" smtClean="0"/>
              <a:t>h1~h6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</a:t>
            </a:r>
            <a:r>
              <a:rPr lang="zh-CN" altLang="en-US" dirty="0" smtClean="0"/>
              <a:t>、</a:t>
            </a:r>
            <a:r>
              <a:rPr lang="en-US" altLang="zh-CN" dirty="0" smtClean="0"/>
              <a:t>form</a:t>
            </a:r>
            <a:endParaRPr lang="en-US" altLang="zh-CN" dirty="0"/>
          </a:p>
          <a:p>
            <a:r>
              <a:rPr lang="zh-CN" altLang="en-US" dirty="0" smtClean="0"/>
              <a:t>行内元素：</a:t>
            </a:r>
            <a:r>
              <a:rPr lang="en-US" altLang="zh-CN" dirty="0" smtClean="0"/>
              <a:t>span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</a:t>
            </a:r>
            <a:r>
              <a:rPr lang="zh-CN" altLang="en-US" dirty="0" smtClean="0"/>
              <a:t>、</a:t>
            </a:r>
            <a:r>
              <a:rPr lang="en-US" altLang="zh-CN" dirty="0" smtClean="0"/>
              <a:t>img</a:t>
            </a:r>
          </a:p>
          <a:p>
            <a:r>
              <a:rPr lang="en-US" altLang="zh-CN" dirty="0" smtClean="0"/>
              <a:t>display:block;</a:t>
            </a:r>
          </a:p>
          <a:p>
            <a:r>
              <a:rPr lang="en-US" altLang="zh-CN" dirty="0" smtClean="0"/>
              <a:t>display:inline;</a:t>
            </a:r>
          </a:p>
          <a:p>
            <a:r>
              <a:rPr lang="en-US" altLang="zh-CN" dirty="0" smtClean="0"/>
              <a:t>display:inline-block;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3721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Fireworks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3590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9107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布局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布局元素</a:t>
            </a:r>
            <a:endParaRPr lang="en-US" altLang="zh-CN" dirty="0" smtClean="0"/>
          </a:p>
          <a:p>
            <a:r>
              <a:rPr lang="en-US" altLang="zh-CN" dirty="0" err="1" smtClean="0"/>
              <a:t>Div</a:t>
            </a:r>
            <a:endParaRPr lang="en-US" altLang="zh-CN" dirty="0" smtClean="0"/>
          </a:p>
          <a:p>
            <a:r>
              <a:rPr lang="en-US" altLang="zh-CN" dirty="0" smtClean="0"/>
              <a:t>Table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477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站点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资源定位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1785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IDE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webstorm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1875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Html</a:t>
            </a:r>
            <a:r>
              <a:rPr lang="zh-CN" altLang="en-US" dirty="0" smtClean="0"/>
              <a:t>标签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Doctype</a:t>
            </a:r>
            <a:endParaRPr lang="en-US" altLang="zh-CN" dirty="0" smtClean="0"/>
          </a:p>
          <a:p>
            <a:r>
              <a:rPr lang="en-US" altLang="zh-CN" dirty="0"/>
              <a:t>2</a:t>
            </a:r>
            <a:r>
              <a:rPr lang="zh-CN" altLang="en-US" dirty="0" smtClean="0"/>
              <a:t>、标签定义</a:t>
            </a:r>
            <a:endParaRPr lang="en-US" altLang="zh-CN" dirty="0" smtClean="0"/>
          </a:p>
          <a:p>
            <a:r>
              <a:rPr lang="en-US" altLang="zh-CN" dirty="0"/>
              <a:t>3</a:t>
            </a:r>
            <a:r>
              <a:rPr lang="zh-CN" altLang="en-US" dirty="0" smtClean="0"/>
              <a:t>、常用内容标签介绍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</a:t>
            </a:r>
            <a:r>
              <a:rPr lang="zh-CN" altLang="en-US" dirty="0"/>
              <a:t>标签</a:t>
            </a:r>
            <a:r>
              <a:rPr lang="zh-CN" altLang="en-US" dirty="0" smtClean="0"/>
              <a:t>嵌套</a:t>
            </a:r>
            <a:endParaRPr lang="en-US" altLang="zh-CN" dirty="0" smtClean="0"/>
          </a:p>
          <a:p>
            <a:r>
              <a:rPr lang="en-US" altLang="zh-CN" dirty="0" smtClean="0"/>
              <a:t>5</a:t>
            </a:r>
            <a:r>
              <a:rPr lang="zh-CN" altLang="en-US" dirty="0"/>
              <a:t>、标签属性</a:t>
            </a:r>
            <a:endParaRPr lang="en-US" altLang="zh-CN" dirty="0"/>
          </a:p>
          <a:p>
            <a:pPr marL="4572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3207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Html</a:t>
            </a:r>
            <a:r>
              <a:rPr lang="zh-CN" altLang="en-US" dirty="0" smtClean="0"/>
              <a:t>标签定义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双标签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开始标签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结束标签</a:t>
            </a:r>
            <a:endParaRPr lang="en-US" altLang="zh-CN" dirty="0" smtClean="0"/>
          </a:p>
          <a:p>
            <a:r>
              <a:rPr lang="zh-CN" altLang="en-US" dirty="0" smtClean="0"/>
              <a:t>单标签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6748" y="1700784"/>
            <a:ext cx="2568163" cy="401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155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06614" y="1341235"/>
            <a:ext cx="9509760" cy="4127627"/>
          </a:xfrm>
        </p:spPr>
        <p:txBody>
          <a:bodyPr/>
          <a:lstStyle/>
          <a:p>
            <a:r>
              <a:rPr lang="en-US" altLang="zh-CN" dirty="0" smtClean="0"/>
              <a:t>DOCTYPE</a:t>
            </a:r>
            <a:r>
              <a:rPr lang="zh-CN" altLang="en-US" dirty="0" smtClean="0"/>
              <a:t>标签</a:t>
            </a:r>
            <a:endParaRPr lang="en-US" altLang="zh-CN" dirty="0" smtClean="0"/>
          </a:p>
          <a:p>
            <a:r>
              <a:rPr lang="en-US" altLang="zh-CN" dirty="0" smtClean="0"/>
              <a:t>&lt;!DOCTYPE html&gt;</a:t>
            </a:r>
          </a:p>
          <a:p>
            <a:r>
              <a:rPr lang="en-US" altLang="zh-CN" dirty="0" err="1" smtClean="0"/>
              <a:t>Doctype</a:t>
            </a:r>
            <a:r>
              <a:rPr lang="en-US" altLang="zh-CN" dirty="0" smtClean="0"/>
              <a:t> </a:t>
            </a:r>
            <a:r>
              <a:rPr lang="zh-CN" altLang="en-US" dirty="0" smtClean="0"/>
              <a:t>不是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标签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3982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常用内容标签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H1~H6</a:t>
            </a:r>
            <a:r>
              <a:rPr lang="zh-CN" altLang="en-US" dirty="0"/>
              <a:t>、</a:t>
            </a:r>
            <a:r>
              <a:rPr lang="en-US" altLang="zh-CN" dirty="0" smtClean="0"/>
              <a:t>hr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br</a:t>
            </a:r>
            <a:endParaRPr lang="en-US" altLang="zh-CN" dirty="0"/>
          </a:p>
          <a:p>
            <a:r>
              <a:rPr lang="en-US" altLang="zh-CN" dirty="0"/>
              <a:t>p </a:t>
            </a:r>
            <a:r>
              <a:rPr lang="zh-CN" altLang="en-US" dirty="0" smtClean="0"/>
              <a:t>、</a:t>
            </a:r>
            <a:r>
              <a:rPr lang="en-US" altLang="zh-CN" dirty="0" smtClean="0"/>
              <a:t>Ul</a:t>
            </a:r>
            <a:r>
              <a:rPr lang="zh-CN" altLang="en-US" dirty="0"/>
              <a:t>、</a:t>
            </a:r>
            <a:r>
              <a:rPr lang="en-US" altLang="zh-CN" dirty="0"/>
              <a:t>Ol</a:t>
            </a:r>
            <a:r>
              <a:rPr lang="zh-CN" altLang="en-US" dirty="0"/>
              <a:t>、</a:t>
            </a:r>
            <a:r>
              <a:rPr lang="en-US" altLang="zh-CN" dirty="0" smtClean="0"/>
              <a:t>li</a:t>
            </a:r>
            <a:r>
              <a:rPr lang="zh-CN" altLang="en-US" dirty="0" smtClean="0"/>
              <a:t>、</a:t>
            </a:r>
            <a:endParaRPr lang="en-US" altLang="zh-CN" dirty="0"/>
          </a:p>
          <a:p>
            <a:r>
              <a:rPr lang="en-US" altLang="zh-CN" dirty="0"/>
              <a:t>a</a:t>
            </a:r>
            <a:r>
              <a:rPr lang="zh-CN" altLang="en-US" dirty="0"/>
              <a:t> 、</a:t>
            </a:r>
            <a:r>
              <a:rPr lang="en-US" altLang="zh-CN" dirty="0"/>
              <a:t>img</a:t>
            </a:r>
            <a:r>
              <a:rPr lang="zh-CN" altLang="en-US" dirty="0"/>
              <a:t>、</a:t>
            </a:r>
            <a:r>
              <a:rPr lang="en-US" altLang="zh-CN" dirty="0" smtClean="0"/>
              <a:t>label</a:t>
            </a:r>
            <a:endParaRPr lang="en-US" altLang="zh-CN" dirty="0"/>
          </a:p>
          <a:p>
            <a:r>
              <a:rPr lang="zh-CN" altLang="en-US" dirty="0" smtClean="0"/>
              <a:t>表单元素 </a:t>
            </a:r>
            <a:r>
              <a:rPr lang="en-US" altLang="zh-CN" dirty="0" smtClean="0"/>
              <a:t>form</a:t>
            </a:r>
            <a:r>
              <a:rPr lang="zh-CN" altLang="en-US" dirty="0"/>
              <a:t>、</a:t>
            </a:r>
            <a:r>
              <a:rPr lang="en-US" altLang="zh-CN" dirty="0" smtClean="0"/>
              <a:t>input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select</a:t>
            </a:r>
          </a:p>
          <a:p>
            <a:r>
              <a:rPr lang="zh-CN" altLang="en-US" dirty="0"/>
              <a:t>转义字符</a:t>
            </a:r>
            <a:r>
              <a:rPr lang="zh-CN" altLang="en-US" dirty="0" smtClean="0"/>
              <a:t>、</a:t>
            </a:r>
            <a:r>
              <a:rPr lang="en-US" altLang="zh-CN" dirty="0" smtClean="0"/>
              <a:t>&amp;nbsp;</a:t>
            </a:r>
            <a:r>
              <a:rPr lang="zh-CN" altLang="en-US" dirty="0" smtClean="0"/>
              <a:t>、</a:t>
            </a:r>
            <a:r>
              <a:rPr lang="en-US" altLang="zh-CN" dirty="0" smtClean="0"/>
              <a:t>&amp;lt;</a:t>
            </a:r>
            <a:r>
              <a:rPr lang="zh-CN" altLang="en-US" dirty="0" smtClean="0"/>
              <a:t>、</a:t>
            </a:r>
            <a:r>
              <a:rPr lang="en-US" altLang="zh-CN" dirty="0" smtClean="0"/>
              <a:t>&amp;gt;</a:t>
            </a:r>
          </a:p>
          <a:p>
            <a:r>
              <a:rPr lang="zh-CN" altLang="en-US" dirty="0" smtClean="0"/>
              <a:t>代码</a:t>
            </a:r>
            <a:r>
              <a:rPr lang="zh-CN" altLang="en-US" dirty="0"/>
              <a:t>缩进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446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H1~~H6</a:t>
            </a:r>
            <a:r>
              <a:rPr lang="zh-CN" altLang="en-US" dirty="0"/>
              <a:t>标题</a:t>
            </a:r>
            <a:r>
              <a:rPr lang="zh-CN" altLang="en-US" dirty="0" smtClean="0"/>
              <a:t>标签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&lt;</a:t>
            </a:r>
            <a:r>
              <a:rPr lang="en-US" altLang="zh-CN" dirty="0"/>
              <a:t>h1&gt; </a:t>
            </a:r>
            <a:r>
              <a:rPr lang="zh-CN" altLang="en-US" dirty="0"/>
              <a:t>定义最大的标题。 </a:t>
            </a:r>
            <a:r>
              <a:rPr lang="en-US" altLang="zh-CN" dirty="0"/>
              <a:t>&lt;h6&gt; </a:t>
            </a:r>
            <a:r>
              <a:rPr lang="zh-CN" altLang="en-US" dirty="0" smtClean="0"/>
              <a:t>定义</a:t>
            </a:r>
            <a:r>
              <a:rPr lang="zh-CN" altLang="en-US" dirty="0"/>
              <a:t>最小的标题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将 </a:t>
            </a:r>
            <a:r>
              <a:rPr lang="en-US" altLang="zh-CN" dirty="0"/>
              <a:t>HTML </a:t>
            </a:r>
            <a:r>
              <a:rPr lang="zh-CN" altLang="en-US" dirty="0"/>
              <a:t>标题 标签只用于标题</a:t>
            </a:r>
            <a:r>
              <a:rPr lang="zh-CN" altLang="en-US" dirty="0" smtClean="0"/>
              <a:t>。而不要为了加粗或大号字样式使用。</a:t>
            </a:r>
            <a:endParaRPr lang="en-US" altLang="zh-CN" dirty="0" smtClean="0"/>
          </a:p>
          <a:p>
            <a:r>
              <a:rPr lang="zh-CN" altLang="en-US" dirty="0" smtClean="0"/>
              <a:t>搜索引擎根据标题标签制定网页索引。</a:t>
            </a:r>
            <a:endParaRPr lang="en-US" altLang="zh-CN" dirty="0" smtClean="0"/>
          </a:p>
          <a:p>
            <a:r>
              <a:rPr lang="zh-CN" altLang="en-US" dirty="0" smtClean="0"/>
              <a:t>标题呈现文档结构，方便用户阅读。</a:t>
            </a:r>
            <a:endParaRPr lang="en-US" altLang="zh-CN" dirty="0" smtClean="0"/>
          </a:p>
          <a:p>
            <a:r>
              <a:rPr lang="en-US" altLang="zh-CN" dirty="0" smtClean="0"/>
              <a:t>H1</a:t>
            </a:r>
            <a:r>
              <a:rPr lang="zh-CN" altLang="en-US" dirty="0" smtClean="0"/>
              <a:t>为主标题、</a:t>
            </a:r>
            <a:r>
              <a:rPr lang="en-US" altLang="zh-CN" dirty="0" smtClean="0"/>
              <a:t>h2</a:t>
            </a:r>
            <a:r>
              <a:rPr lang="zh-CN" altLang="en-US" dirty="0" smtClean="0"/>
              <a:t>为次标题、以此类推。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注意：浏览器</a:t>
            </a:r>
            <a:r>
              <a:rPr lang="zh-CN" altLang="en-US" dirty="0"/>
              <a:t>会自动地在标题的前后添加空行。</a:t>
            </a:r>
            <a:endParaRPr lang="en-US" altLang="zh-CN" dirty="0"/>
          </a:p>
          <a:p>
            <a:pPr marL="4572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5442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nded Design Teal 16x9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omposit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omposit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omposit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8505542-BCEF-47F2-90D3-D407C4B4B16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青色镶边演示文稿（宽屏）</Template>
  <TotalTime>2797</TotalTime>
  <Words>986</Words>
  <Application>Microsoft Office PowerPoint</Application>
  <PresentationFormat>宽屏</PresentationFormat>
  <Paragraphs>239</Paragraphs>
  <Slides>48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53" baseType="lpstr">
      <vt:lpstr>宋体</vt:lpstr>
      <vt:lpstr>Microsoft YaHei</vt:lpstr>
      <vt:lpstr>Arial</vt:lpstr>
      <vt:lpstr>Calibri</vt:lpstr>
      <vt:lpstr>Banded Design Teal 16x9</vt:lpstr>
      <vt:lpstr>静态布局</vt:lpstr>
      <vt:lpstr>课程</vt:lpstr>
      <vt:lpstr>Html定义</vt:lpstr>
      <vt:lpstr>Html基本结构</vt:lpstr>
      <vt:lpstr>Html标签</vt:lpstr>
      <vt:lpstr>Html标签定义</vt:lpstr>
      <vt:lpstr>PowerPoint 演示文稿</vt:lpstr>
      <vt:lpstr>常用内容标签</vt:lpstr>
      <vt:lpstr>H1~~H6标题标签</vt:lpstr>
      <vt:lpstr>表单元素</vt:lpstr>
      <vt:lpstr>标签嵌套</vt:lpstr>
      <vt:lpstr>标签属性</vt:lpstr>
      <vt:lpstr>PowerPoint 演示文稿</vt:lpstr>
      <vt:lpstr>Css---层叠样式表</vt:lpstr>
      <vt:lpstr>Css语法与选择器规则</vt:lpstr>
      <vt:lpstr>1、基础语法</vt:lpstr>
      <vt:lpstr>值的不同写法和单位</vt:lpstr>
      <vt:lpstr>如果值为若干单词，则要给值加引号</vt:lpstr>
      <vt:lpstr>多重申明</vt:lpstr>
      <vt:lpstr>空格和大小写</vt:lpstr>
      <vt:lpstr>练习</vt:lpstr>
      <vt:lpstr>2、高级语法</vt:lpstr>
      <vt:lpstr>选择器分组</vt:lpstr>
      <vt:lpstr>继承及其问题</vt:lpstr>
      <vt:lpstr>继承覆盖</vt:lpstr>
      <vt:lpstr>练习</vt:lpstr>
      <vt:lpstr>3、派生选择器</vt:lpstr>
      <vt:lpstr>后代选择器</vt:lpstr>
      <vt:lpstr>子选择器</vt:lpstr>
      <vt:lpstr>相邻兄弟选择器</vt:lpstr>
      <vt:lpstr>练习</vt:lpstr>
      <vt:lpstr>4、Id选择器</vt:lpstr>
      <vt:lpstr>5、类选择器</vt:lpstr>
      <vt:lpstr>6、属性选择器</vt:lpstr>
      <vt:lpstr>练习</vt:lpstr>
      <vt:lpstr>7、伪类</vt:lpstr>
      <vt:lpstr>练习</vt:lpstr>
      <vt:lpstr>Css样式</vt:lpstr>
      <vt:lpstr>背景</vt:lpstr>
      <vt:lpstr>框模型</vt:lpstr>
      <vt:lpstr>定位</vt:lpstr>
      <vt:lpstr>表格</vt:lpstr>
      <vt:lpstr>块元素、行内元素、行内块</vt:lpstr>
      <vt:lpstr>Fireworks</vt:lpstr>
      <vt:lpstr>练习</vt:lpstr>
      <vt:lpstr>布局</vt:lpstr>
      <vt:lpstr>站点</vt:lpstr>
      <vt:lpstr>IDE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准备工作</dc:title>
  <dc:creator>袁涛</dc:creator>
  <cp:keywords/>
  <cp:lastModifiedBy>袁涛</cp:lastModifiedBy>
  <cp:revision>372</cp:revision>
  <dcterms:created xsi:type="dcterms:W3CDTF">2016-11-14T11:32:57Z</dcterms:created>
  <dcterms:modified xsi:type="dcterms:W3CDTF">2016-11-23T09:41:47Z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TC028952549991</vt:lpwstr>
  </property>
</Properties>
</file>