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44"/>
  </p:notesMasterIdLst>
  <p:sldIdLst>
    <p:sldId id="256" r:id="rId3"/>
    <p:sldId id="257" r:id="rId4"/>
    <p:sldId id="264" r:id="rId5"/>
    <p:sldId id="274" r:id="rId6"/>
    <p:sldId id="268" r:id="rId7"/>
    <p:sldId id="281" r:id="rId8"/>
    <p:sldId id="258" r:id="rId9"/>
    <p:sldId id="259" r:id="rId10"/>
    <p:sldId id="282" r:id="rId11"/>
    <p:sldId id="260" r:id="rId12"/>
    <p:sldId id="270" r:id="rId13"/>
    <p:sldId id="271" r:id="rId14"/>
    <p:sldId id="272" r:id="rId15"/>
    <p:sldId id="283" r:id="rId16"/>
    <p:sldId id="273" r:id="rId17"/>
    <p:sldId id="269" r:id="rId18"/>
    <p:sldId id="275" r:id="rId19"/>
    <p:sldId id="280" r:id="rId20"/>
    <p:sldId id="276" r:id="rId21"/>
    <p:sldId id="279" r:id="rId22"/>
    <p:sldId id="277" r:id="rId23"/>
    <p:sldId id="278"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500" autoAdjust="0"/>
  </p:normalViewPr>
  <p:slideViewPr>
    <p:cSldViewPr>
      <p:cViewPr varScale="1">
        <p:scale>
          <a:sx n="74" d="100"/>
          <a:sy n="74" d="100"/>
        </p:scale>
        <p:origin x="72" y="978"/>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11/25/2016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a:solidFill>
                  <a:schemeClr val="tx1"/>
                </a:solidFill>
                <a:latin typeface="Calibri"/>
                <a:ea typeface="宋体" pitchFamily="2" charset="-122"/>
                <a:cs typeface="+mn-cs"/>
              </a:rPr>
              <a:t>示例图形</a:t>
            </a:r>
            <a:r>
              <a:rPr lang="en-US" altLang="zh-CN" sz="1200" b="0" i="0">
                <a:solidFill>
                  <a:schemeClr val="tx1"/>
                </a:solidFill>
                <a:latin typeface="Calibri"/>
                <a:ea typeface="宋体" pitchFamily="2" charset="-122"/>
                <a:cs typeface="+mn-cs"/>
              </a:rPr>
              <a:t>/</a:t>
            </a:r>
            <a:r>
              <a:rPr lang="zh-CN" altLang="en-US" sz="1200" b="0" i="0">
                <a:solidFill>
                  <a:schemeClr val="tx1"/>
                </a:solidFill>
                <a:latin typeface="Calibri"/>
                <a:ea typeface="宋体" pitchFamily="2" charset="-122"/>
                <a:cs typeface="+mn-cs"/>
              </a:rPr>
              <a:t>图表。</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10</a:t>
            </a:fld>
            <a:endParaRPr lang="zh-CN" altLang="en-US" sz="1200" b="0" i="0">
              <a:latin typeface="Calibri"/>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a:solidFill>
                  <a:schemeClr val="tx1"/>
                </a:solidFill>
                <a:latin typeface="Calibri"/>
                <a:ea typeface="宋体" pitchFamily="2" charset="-122"/>
                <a:cs typeface="+mn-cs"/>
              </a:rPr>
              <a:t>示例图形</a:t>
            </a:r>
            <a:r>
              <a:rPr lang="en-US" altLang="zh-CN" sz="1200" b="0" i="0">
                <a:solidFill>
                  <a:schemeClr val="tx1"/>
                </a:solidFill>
                <a:latin typeface="Calibri"/>
                <a:ea typeface="宋体" pitchFamily="2" charset="-122"/>
                <a:cs typeface="+mn-cs"/>
              </a:rPr>
              <a:t>/</a:t>
            </a:r>
            <a:r>
              <a:rPr lang="zh-CN" altLang="en-US" sz="1200" b="0" i="0">
                <a:solidFill>
                  <a:schemeClr val="tx1"/>
                </a:solidFill>
                <a:latin typeface="Calibri"/>
                <a:ea typeface="宋体" pitchFamily="2" charset="-122"/>
                <a:cs typeface="+mn-cs"/>
              </a:rPr>
              <a:t>图表。</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11</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616781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a:solidFill>
                  <a:schemeClr val="tx1"/>
                </a:solidFill>
                <a:latin typeface="Calibri"/>
                <a:ea typeface="宋体" pitchFamily="2" charset="-122"/>
                <a:cs typeface="+mn-cs"/>
              </a:rPr>
              <a:t>示例图形</a:t>
            </a:r>
            <a:r>
              <a:rPr lang="en-US" altLang="zh-CN" sz="1200" b="0" i="0">
                <a:solidFill>
                  <a:schemeClr val="tx1"/>
                </a:solidFill>
                <a:latin typeface="Calibri"/>
                <a:ea typeface="宋体" pitchFamily="2" charset="-122"/>
                <a:cs typeface="+mn-cs"/>
              </a:rPr>
              <a:t>/</a:t>
            </a:r>
            <a:r>
              <a:rPr lang="zh-CN" altLang="en-US" sz="1200" b="0" i="0">
                <a:solidFill>
                  <a:schemeClr val="tx1"/>
                </a:solidFill>
                <a:latin typeface="Calibri"/>
                <a:ea typeface="宋体" pitchFamily="2" charset="-122"/>
                <a:cs typeface="+mn-cs"/>
              </a:rPr>
              <a:t>图表。</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12</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952845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a:solidFill>
                  <a:schemeClr val="tx1"/>
                </a:solidFill>
                <a:latin typeface="Calibri"/>
                <a:ea typeface="宋体" pitchFamily="2" charset="-122"/>
                <a:cs typeface="+mn-cs"/>
              </a:rPr>
              <a:t>示例图形</a:t>
            </a:r>
            <a:r>
              <a:rPr lang="en-US" altLang="zh-CN" sz="1200" b="0" i="0">
                <a:solidFill>
                  <a:schemeClr val="tx1"/>
                </a:solidFill>
                <a:latin typeface="Calibri"/>
                <a:ea typeface="宋体" pitchFamily="2" charset="-122"/>
                <a:cs typeface="+mn-cs"/>
              </a:rPr>
              <a:t>/</a:t>
            </a:r>
            <a:r>
              <a:rPr lang="zh-CN" altLang="en-US" sz="1200" b="0" i="0">
                <a:solidFill>
                  <a:schemeClr val="tx1"/>
                </a:solidFill>
                <a:latin typeface="Calibri"/>
                <a:ea typeface="宋体" pitchFamily="2" charset="-122"/>
                <a:cs typeface="+mn-cs"/>
              </a:rPr>
              <a:t>图表。</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13</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685629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14</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336419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a:solidFill>
                  <a:schemeClr val="tx1"/>
                </a:solidFill>
                <a:latin typeface="Calibri"/>
                <a:ea typeface="宋体" pitchFamily="2" charset="-122"/>
                <a:cs typeface="+mn-cs"/>
              </a:rPr>
              <a:t>示例图形</a:t>
            </a:r>
            <a:r>
              <a:rPr lang="en-US" altLang="zh-CN" sz="1200" b="0" i="0">
                <a:solidFill>
                  <a:schemeClr val="tx1"/>
                </a:solidFill>
                <a:latin typeface="Calibri"/>
                <a:ea typeface="宋体" pitchFamily="2" charset="-122"/>
                <a:cs typeface="+mn-cs"/>
              </a:rPr>
              <a:t>/</a:t>
            </a:r>
            <a:r>
              <a:rPr lang="zh-CN" altLang="en-US" sz="1200" b="0" i="0">
                <a:solidFill>
                  <a:schemeClr val="tx1"/>
                </a:solidFill>
                <a:latin typeface="Calibri"/>
                <a:ea typeface="宋体" pitchFamily="2" charset="-122"/>
                <a:cs typeface="+mn-cs"/>
              </a:rPr>
              <a:t>图表。</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15</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445156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16</a:t>
            </a:fld>
            <a:endParaRPr lang="zh-CN" altLang="en-US" sz="1200" b="0" i="0">
              <a:latin typeface="Calibri"/>
              <a:ea typeface="宋体"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17</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523402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18</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223117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19</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078583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初级课程的详细信息</a:t>
            </a:r>
            <a:r>
              <a:rPr lang="zh-CN" altLang="en-US" sz="1200" b="0" i="0" baseline="0" dirty="0">
                <a:solidFill>
                  <a:schemeClr val="tx1"/>
                </a:solidFill>
                <a:latin typeface="Calibri"/>
                <a:ea typeface="宋体" pitchFamily="2" charset="-122"/>
                <a:cs typeface="+mn-cs"/>
              </a:rPr>
              <a:t>和</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或课目</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项目所需的书籍</a:t>
            </a:r>
            <a:r>
              <a:rPr lang="en-US" altLang="zh-CN" sz="1200" b="0" i="0" baseline="0" dirty="0">
                <a:solidFill>
                  <a:schemeClr val="tx1"/>
                </a:solidFill>
                <a:latin typeface="Calibri"/>
                <a:ea typeface="宋体" pitchFamily="2" charset="-122"/>
                <a:cs typeface="+mn-cs"/>
              </a:rPr>
              <a:t>/</a:t>
            </a:r>
            <a:r>
              <a:rPr lang="zh-CN" altLang="en-US" sz="1200" b="0" i="0" baseline="0" dirty="0">
                <a:solidFill>
                  <a:schemeClr val="tx1"/>
                </a:solidFill>
                <a:latin typeface="Calibri"/>
                <a:ea typeface="宋体" pitchFamily="2" charset="-122"/>
                <a:cs typeface="+mn-cs"/>
              </a:rPr>
              <a:t>资料。</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a:t>
            </a:fld>
            <a:endParaRPr lang="zh-CN" altLang="en-US" sz="1200" b="0" i="0">
              <a:latin typeface="Calibri"/>
              <a:ea typeface="宋体"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20</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53264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21</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30864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22</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909865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23</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70972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24</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854004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25</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712122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26</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514589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27</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163806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28</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220726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29</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75942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有关可选的时间</a:t>
            </a:r>
            <a:r>
              <a:rPr lang="en-US" altLang="zh-CN" sz="1200" b="0" i="0" dirty="0">
                <a:solidFill>
                  <a:schemeClr val="tx1"/>
                </a:solidFill>
                <a:latin typeface="Calibri"/>
                <a:ea typeface="宋体" pitchFamily="2" charset="-122"/>
                <a:cs typeface="+mn-cs"/>
              </a:rPr>
              <a:t>/</a:t>
            </a:r>
            <a:r>
              <a:rPr lang="zh-CN" altLang="en-US" sz="1200" b="0" i="0" dirty="0">
                <a:solidFill>
                  <a:schemeClr val="tx1"/>
                </a:solidFill>
                <a:latin typeface="Calibri"/>
                <a:ea typeface="宋体" pitchFamily="2" charset="-122"/>
                <a:cs typeface="+mn-cs"/>
              </a:rPr>
              <a:t>目标阶段的日程设计。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a:t>
            </a:fld>
            <a:endParaRPr lang="zh-CN" altLang="en-US" sz="1200" b="0" i="0">
              <a:latin typeface="Calibri"/>
              <a:ea typeface="宋体"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30</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837470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31</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213344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32</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4200717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33</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4211359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34</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55172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35</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2199181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36</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683046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37</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470191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38</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42868996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39</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606457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有关可选的时间</a:t>
            </a:r>
            <a:r>
              <a:rPr lang="en-US" altLang="zh-CN" sz="1200" b="0" i="0" dirty="0">
                <a:solidFill>
                  <a:schemeClr val="tx1"/>
                </a:solidFill>
                <a:latin typeface="Calibri"/>
                <a:ea typeface="宋体" pitchFamily="2" charset="-122"/>
                <a:cs typeface="+mn-cs"/>
              </a:rPr>
              <a:t>/</a:t>
            </a:r>
            <a:r>
              <a:rPr lang="zh-CN" altLang="en-US" sz="1200" b="0" i="0" dirty="0">
                <a:solidFill>
                  <a:schemeClr val="tx1"/>
                </a:solidFill>
                <a:latin typeface="Calibri"/>
                <a:ea typeface="宋体" pitchFamily="2" charset="-122"/>
                <a:cs typeface="+mn-cs"/>
              </a:rPr>
              <a:t>目标阶段的日程设计。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4</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39040166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40</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508951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41</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195838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a:solidFill>
                  <a:schemeClr val="tx1"/>
                </a:solidFill>
                <a:latin typeface="Calibri"/>
                <a:ea typeface="宋体" pitchFamily="2" charset="-122"/>
                <a:cs typeface="+mn-cs"/>
              </a:rPr>
              <a:t>课程的目标</a:t>
            </a:r>
            <a:r>
              <a:rPr lang="zh-CN" altLang="en-US" sz="1200" b="0" i="0" baseline="0">
                <a:solidFill>
                  <a:schemeClr val="tx1"/>
                </a:solidFill>
                <a:latin typeface="Calibri"/>
                <a:ea typeface="宋体" pitchFamily="2" charset="-122"/>
                <a:cs typeface="+mn-cs"/>
              </a:rPr>
              <a:t>和预期结果，和</a:t>
            </a:r>
            <a:r>
              <a:rPr lang="en-US" altLang="zh-CN" sz="1200" b="0" i="0" baseline="0">
                <a:solidFill>
                  <a:schemeClr val="tx1"/>
                </a:solidFill>
                <a:latin typeface="Calibri"/>
                <a:ea typeface="宋体" pitchFamily="2" charset="-122"/>
                <a:cs typeface="+mn-cs"/>
              </a:rPr>
              <a:t>/</a:t>
            </a:r>
            <a:r>
              <a:rPr lang="zh-CN" altLang="en-US" sz="1200" b="0" i="0" baseline="0">
                <a:solidFill>
                  <a:schemeClr val="tx1"/>
                </a:solidFill>
                <a:latin typeface="Calibri"/>
                <a:ea typeface="宋体" pitchFamily="2" charset="-122"/>
                <a:cs typeface="+mn-cs"/>
              </a:rPr>
              <a:t>或通过学习培养的技能。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5</a:t>
            </a:fld>
            <a:endParaRPr lang="zh-CN" altLang="en-US" sz="1200" b="0" i="0">
              <a:latin typeface="Calibri"/>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6</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523678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相关</a:t>
            </a:r>
            <a:r>
              <a:rPr lang="zh-CN" altLang="en-US" sz="1200" b="0" i="0" baseline="0" dirty="0">
                <a:solidFill>
                  <a:schemeClr val="tx1"/>
                </a:solidFill>
                <a:latin typeface="Calibri"/>
                <a:ea typeface="宋体" pitchFamily="2" charset="-122"/>
                <a:cs typeface="+mn-cs"/>
              </a:rPr>
              <a:t>词汇表。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7</a:t>
            </a:fld>
            <a:endParaRPr lang="zh-CN" altLang="en-US" sz="1200" b="0" i="0">
              <a:latin typeface="Calibri"/>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过程和步骤的列表，</a:t>
            </a:r>
            <a:r>
              <a:rPr lang="zh-CN" altLang="en-US" sz="1200" b="0" i="0" baseline="0" dirty="0">
                <a:solidFill>
                  <a:schemeClr val="tx1"/>
                </a:solidFill>
                <a:latin typeface="Calibri"/>
                <a:ea typeface="宋体" pitchFamily="2" charset="-122"/>
                <a:cs typeface="+mn-cs"/>
              </a:rPr>
              <a:t>或者带有媒体的演讲幻灯片。</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8</a:t>
            </a:fld>
            <a:endParaRPr lang="zh-CN" altLang="en-US" sz="1200" b="0" i="0">
              <a:latin typeface="Calibri"/>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dirty="0">
                <a:solidFill>
                  <a:schemeClr val="tx1"/>
                </a:solidFill>
                <a:latin typeface="Calibri"/>
                <a:ea typeface="宋体" pitchFamily="2" charset="-122"/>
                <a:cs typeface="+mn-cs"/>
              </a:rPr>
              <a:t>课程、演讲等的</a:t>
            </a:r>
            <a:r>
              <a:rPr lang="zh-CN" altLang="en-US" sz="1200" b="0" i="0" baseline="0" dirty="0">
                <a:solidFill>
                  <a:schemeClr val="tx1"/>
                </a:solidFill>
                <a:latin typeface="Calibri"/>
                <a:ea typeface="宋体" pitchFamily="2" charset="-122"/>
                <a:cs typeface="+mn-cs"/>
              </a:rPr>
              <a:t>总结。 </a:t>
            </a: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a:ea typeface="宋体" pitchFamily="2" charset="-122"/>
                <a:cs typeface="+mn-cs"/>
              </a:rPr>
              <a:pPr algn="r" defTabSz="914400">
                <a:buNone/>
              </a:pPr>
              <a:t>9</a:t>
            </a:fld>
            <a:endParaRPr lang="zh-CN" altLang="en-US" sz="1200" b="0" i="0">
              <a:latin typeface="Calibri"/>
              <a:ea typeface="宋体" pitchFamily="2" charset="-122"/>
              <a:cs typeface="+mn-cs"/>
            </a:endParaRPr>
          </a:p>
        </p:txBody>
      </p:sp>
    </p:spTree>
    <p:extLst>
      <p:ext uri="{BB962C8B-B14F-4D97-AF65-F5344CB8AC3E}">
        <p14:creationId xmlns:p14="http://schemas.microsoft.com/office/powerpoint/2010/main" val="565287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单击以编辑母版副标题样式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11/25/2016 11:27 AM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11/25/2016 11:27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11/25/2016 11:27 AM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11/25/2016 11:27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11/25/2016 11:27 AM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11/25/2016 11:27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11/25/2016 11:27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11/25/2016 11:27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11/25/2016 11:27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11/25/2016 11:27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11/25/2016 11:27 AM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11/25/2016 11:27 AM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sz="3600" b="0" i="0" dirty="0">
                <a:solidFill>
                  <a:srgbClr val="3891A7">
                    <a:lumMod val="75000"/>
                  </a:srgbClr>
                </a:solidFill>
                <a:latin typeface="Tw Cen MT"/>
                <a:ea typeface="宋体" pitchFamily="2" charset="-122"/>
                <a:cs typeface="+mj-cs"/>
              </a:rPr>
              <a:t>数组</a:t>
            </a:r>
            <a:br>
              <a:rPr lang="zh-CN" altLang="en-US" sz="3600" b="0" i="0" dirty="0">
                <a:solidFill>
                  <a:srgbClr val="3891A7">
                    <a:lumMod val="75000"/>
                  </a:srgbClr>
                </a:solidFill>
                <a:latin typeface="Tw Cen MT"/>
                <a:ea typeface="宋体" pitchFamily="2" charset="-122"/>
                <a:cs typeface="+mj-cs"/>
              </a:rPr>
            </a:br>
            <a:r>
              <a:rPr lang="en-US" altLang="zh-CN" sz="3600" b="0" i="0" dirty="0">
                <a:solidFill>
                  <a:srgbClr val="3891A7">
                    <a:lumMod val="75000"/>
                  </a:srgbClr>
                </a:solidFill>
                <a:latin typeface="Tw Cen MT"/>
                <a:ea typeface="宋体" pitchFamily="2" charset="-122"/>
                <a:cs typeface="+mj-cs"/>
              </a:rPr>
              <a:t>JavaScript</a:t>
            </a:r>
            <a:r>
              <a:rPr lang="zh-CN" altLang="en-US" sz="3600" b="0" i="0" dirty="0">
                <a:solidFill>
                  <a:srgbClr val="3891A7">
                    <a:lumMod val="75000"/>
                  </a:srgbClr>
                </a:solidFill>
                <a:latin typeface="Tw Cen MT"/>
                <a:ea typeface="宋体" pitchFamily="2" charset="-122"/>
                <a:cs typeface="+mj-cs"/>
              </a:rPr>
              <a:t>高级教程</a:t>
            </a:r>
          </a:p>
        </p:txBody>
      </p:sp>
      <p:sp>
        <p:nvSpPr>
          <p:cNvPr id="3" name="Rectangle 2"/>
          <p:cNvSpPr>
            <a:spLocks noGrp="1"/>
          </p:cNvSpPr>
          <p:nvPr>
            <p:ph type="subTitle" idx="1"/>
          </p:nvPr>
        </p:nvSpPr>
        <p:spPr/>
        <p:txBody>
          <a:bodyPr>
            <a:noAutofit/>
          </a:bodyPr>
          <a:lstStyle/>
          <a:p>
            <a:pPr marL="0" indent="0" algn="l">
              <a:buNone/>
            </a:pPr>
            <a:br>
              <a:rPr lang="zh-CN" altLang="en-US" sz="2400" b="0" i="0" dirty="0">
                <a:solidFill>
                  <a:srgbClr val="FFFFFF"/>
                </a:solidFill>
                <a:ea typeface="宋体" pitchFamily="2" charset="-122"/>
              </a:rPr>
            </a:br>
            <a:endParaRPr lang="zh-CN" altLang="en-US" sz="2400" b="0" i="0" dirty="0">
              <a:solidFill>
                <a:srgbClr val="FFFFFF"/>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6. </a:t>
            </a:r>
            <a:r>
              <a:rPr lang="zh-CN" altLang="en-US" sz="4400" b="0" i="0" dirty="0">
                <a:solidFill>
                  <a:srgbClr val="4F271C"/>
                </a:solidFill>
                <a:latin typeface="Tw Cen MT"/>
                <a:ea typeface="宋体" pitchFamily="2" charset="-122"/>
                <a:cs typeface="+mj-cs"/>
              </a:rPr>
              <a:t>数组元素的添加和删除</a:t>
            </a:r>
            <a:endParaRPr lang="en-US" altLang="zh-CN" sz="4400" b="0" i="0" dirty="0">
              <a:solidFill>
                <a:srgbClr val="4F271C"/>
              </a:solidFill>
              <a:latin typeface="Tw Cen MT"/>
              <a:ea typeface="宋体" pitchFamily="2" charset="-122"/>
              <a:cs typeface="+mj-cs"/>
            </a:endParaRPr>
          </a:p>
        </p:txBody>
      </p:sp>
      <p:sp>
        <p:nvSpPr>
          <p:cNvPr id="3" name="内容占位符 2"/>
          <p:cNvSpPr>
            <a:spLocks noGrp="1"/>
          </p:cNvSpPr>
          <p:nvPr>
            <p:ph sz="quarter" idx="1"/>
          </p:nvPr>
        </p:nvSpPr>
        <p:spPr/>
        <p:txBody>
          <a:bodyPr/>
          <a:lstStyle/>
          <a:p>
            <a:pPr>
              <a:buClr>
                <a:schemeClr val="accent1"/>
              </a:buClr>
              <a:buFont typeface="Wingdings" panose="05000000000000000000" pitchFamily="2" charset="2"/>
              <a:buChar char="l"/>
            </a:pPr>
            <a:r>
              <a:rPr lang="zh-CN" altLang="en-US" dirty="0"/>
              <a:t>通过索引赋值为数组添加元素</a:t>
            </a:r>
            <a:endParaRPr lang="en-US" altLang="zh-CN" dirty="0"/>
          </a:p>
          <a:p>
            <a:pPr marL="320040" lvl="1" indent="0">
              <a:buNone/>
            </a:pPr>
            <a:endParaRPr lang="en-US" altLang="zh-CN" dirty="0"/>
          </a:p>
          <a:p>
            <a:pPr marL="320040" lvl="1" indent="0">
              <a:buNone/>
            </a:pPr>
            <a:r>
              <a:rPr lang="en-US" altLang="zh-CN" sz="2000" dirty="0">
                <a:solidFill>
                  <a:srgbClr val="C00000"/>
                </a:solidFill>
              </a:rPr>
              <a:t>a = [ ];                //</a:t>
            </a:r>
            <a:r>
              <a:rPr lang="zh-CN" altLang="en-US" sz="2000" dirty="0">
                <a:solidFill>
                  <a:srgbClr val="C00000"/>
                </a:solidFill>
              </a:rPr>
              <a:t>一个空数组</a:t>
            </a:r>
            <a:r>
              <a:rPr lang="en-US" altLang="zh-CN" sz="2000" dirty="0">
                <a:solidFill>
                  <a:srgbClr val="C00000"/>
                </a:solidFill>
              </a:rPr>
              <a:t>a</a:t>
            </a:r>
          </a:p>
          <a:p>
            <a:pPr marL="320040" lvl="1" indent="0">
              <a:buNone/>
            </a:pPr>
            <a:r>
              <a:rPr lang="en-US" altLang="zh-CN" sz="2000" dirty="0">
                <a:solidFill>
                  <a:srgbClr val="C00000"/>
                </a:solidFill>
              </a:rPr>
              <a:t>a[0] = “zero”;     //</a:t>
            </a:r>
            <a:r>
              <a:rPr lang="zh-CN" altLang="en-US" sz="2000" dirty="0">
                <a:solidFill>
                  <a:srgbClr val="C00000"/>
                </a:solidFill>
              </a:rPr>
              <a:t>为</a:t>
            </a:r>
            <a:r>
              <a:rPr lang="en-US" altLang="zh-CN" sz="2000" dirty="0">
                <a:solidFill>
                  <a:srgbClr val="C00000"/>
                </a:solidFill>
              </a:rPr>
              <a:t>a</a:t>
            </a:r>
            <a:r>
              <a:rPr lang="zh-CN" altLang="en-US" sz="2000" dirty="0">
                <a:solidFill>
                  <a:srgbClr val="C00000"/>
                </a:solidFill>
              </a:rPr>
              <a:t>中第</a:t>
            </a:r>
            <a:r>
              <a:rPr lang="en-US" altLang="zh-CN" sz="2000" dirty="0">
                <a:solidFill>
                  <a:srgbClr val="C00000"/>
                </a:solidFill>
              </a:rPr>
              <a:t>0</a:t>
            </a:r>
            <a:r>
              <a:rPr lang="zh-CN" altLang="en-US" sz="2000" dirty="0">
                <a:solidFill>
                  <a:srgbClr val="C00000"/>
                </a:solidFill>
              </a:rPr>
              <a:t>个元素赋值</a:t>
            </a:r>
            <a:endParaRPr lang="en-US" altLang="zh-CN" sz="2000" dirty="0">
              <a:solidFill>
                <a:srgbClr val="C00000"/>
              </a:solidFill>
            </a:endParaRPr>
          </a:p>
          <a:p>
            <a:pPr marL="320040" lvl="1" indent="0">
              <a:buNone/>
            </a:pPr>
            <a:r>
              <a:rPr lang="en-US" altLang="zh-CN" sz="2000" dirty="0">
                <a:solidFill>
                  <a:srgbClr val="C00000"/>
                </a:solidFill>
              </a:rPr>
              <a:t>a[1] = “one”;     //</a:t>
            </a:r>
            <a:r>
              <a:rPr lang="zh-CN" altLang="en-US" sz="2000" dirty="0">
                <a:solidFill>
                  <a:srgbClr val="C00000"/>
                </a:solidFill>
              </a:rPr>
              <a:t>为</a:t>
            </a:r>
            <a:r>
              <a:rPr lang="en-US" altLang="zh-CN" sz="2000" dirty="0">
                <a:solidFill>
                  <a:srgbClr val="C00000"/>
                </a:solidFill>
              </a:rPr>
              <a:t>a</a:t>
            </a:r>
            <a:r>
              <a:rPr lang="zh-CN" altLang="en-US" sz="2000" dirty="0">
                <a:solidFill>
                  <a:srgbClr val="C00000"/>
                </a:solidFill>
              </a:rPr>
              <a:t>中第</a:t>
            </a:r>
            <a:r>
              <a:rPr lang="en-US" altLang="zh-CN" sz="2000" dirty="0">
                <a:solidFill>
                  <a:srgbClr val="C00000"/>
                </a:solidFill>
              </a:rPr>
              <a:t>1</a:t>
            </a:r>
            <a:r>
              <a:rPr lang="zh-CN" altLang="en-US" sz="2000" dirty="0">
                <a:solidFill>
                  <a:srgbClr val="C00000"/>
                </a:solidFill>
              </a:rPr>
              <a:t>个元素赋值</a:t>
            </a:r>
          </a:p>
          <a:p>
            <a:pPr marL="320040" lvl="1" indent="0">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6. </a:t>
            </a:r>
            <a:r>
              <a:rPr lang="zh-CN" altLang="en-US" sz="4400" b="0" i="0" dirty="0">
                <a:solidFill>
                  <a:srgbClr val="4F271C"/>
                </a:solidFill>
                <a:latin typeface="Tw Cen MT"/>
                <a:ea typeface="宋体" pitchFamily="2" charset="-122"/>
                <a:cs typeface="+mj-cs"/>
              </a:rPr>
              <a:t>数组元素的添加和删除</a:t>
            </a:r>
            <a:endParaRPr lang="en-US" altLang="zh-CN" sz="4400" b="0" i="0" dirty="0">
              <a:solidFill>
                <a:srgbClr val="4F271C"/>
              </a:solidFill>
              <a:latin typeface="Tw Cen MT"/>
              <a:ea typeface="宋体" pitchFamily="2" charset="-122"/>
              <a:cs typeface="+mj-cs"/>
            </a:endParaRPr>
          </a:p>
        </p:txBody>
      </p:sp>
      <p:sp>
        <p:nvSpPr>
          <p:cNvPr id="3" name="内容占位符 2"/>
          <p:cNvSpPr>
            <a:spLocks noGrp="1"/>
          </p:cNvSpPr>
          <p:nvPr>
            <p:ph sz="quarter" idx="1"/>
          </p:nvPr>
        </p:nvSpPr>
        <p:spPr/>
        <p:txBody>
          <a:bodyPr/>
          <a:lstStyle/>
          <a:p>
            <a:pPr>
              <a:buClr>
                <a:schemeClr val="accent1"/>
              </a:buClr>
              <a:buFont typeface="Wingdings" panose="05000000000000000000" pitchFamily="2" charset="2"/>
              <a:buChar char="l"/>
            </a:pPr>
            <a:r>
              <a:rPr lang="zh-CN" altLang="en-US" dirty="0"/>
              <a:t>通过</a:t>
            </a:r>
            <a:r>
              <a:rPr lang="en-US" altLang="zh-CN" dirty="0"/>
              <a:t>push()</a:t>
            </a:r>
            <a:r>
              <a:rPr lang="zh-CN" altLang="en-US" dirty="0"/>
              <a:t>方法在数组末尾增加一个或多个元素</a:t>
            </a:r>
            <a:endParaRPr lang="en-US" altLang="zh-CN" dirty="0"/>
          </a:p>
          <a:p>
            <a:pPr marL="320040" lvl="1" indent="0">
              <a:buNone/>
            </a:pPr>
            <a:endParaRPr lang="en-US" altLang="zh-CN" dirty="0"/>
          </a:p>
          <a:p>
            <a:pPr marL="320040" lvl="1" indent="0">
              <a:buNone/>
            </a:pPr>
            <a:r>
              <a:rPr lang="en-US" altLang="zh-CN" sz="2000" dirty="0">
                <a:solidFill>
                  <a:srgbClr val="C00000"/>
                </a:solidFill>
              </a:rPr>
              <a:t>a = [ ];                         //</a:t>
            </a:r>
            <a:r>
              <a:rPr lang="zh-CN" altLang="en-US" sz="2000" dirty="0">
                <a:solidFill>
                  <a:srgbClr val="C00000"/>
                </a:solidFill>
              </a:rPr>
              <a:t>一个空数组</a:t>
            </a:r>
            <a:r>
              <a:rPr lang="en-US" altLang="zh-CN" sz="2000" dirty="0">
                <a:solidFill>
                  <a:srgbClr val="C00000"/>
                </a:solidFill>
              </a:rPr>
              <a:t>a</a:t>
            </a:r>
          </a:p>
          <a:p>
            <a:pPr marL="320040" lvl="1" indent="0">
              <a:buNone/>
            </a:pPr>
            <a:r>
              <a:rPr lang="en-US" altLang="zh-CN" sz="2000" dirty="0" err="1">
                <a:solidFill>
                  <a:srgbClr val="C00000"/>
                </a:solidFill>
              </a:rPr>
              <a:t>a.push</a:t>
            </a:r>
            <a:r>
              <a:rPr lang="en-US" altLang="zh-CN" sz="2000" dirty="0">
                <a:solidFill>
                  <a:srgbClr val="C00000"/>
                </a:solidFill>
              </a:rPr>
              <a:t>(“zero”) ;             //</a:t>
            </a:r>
            <a:r>
              <a:rPr lang="zh-CN" altLang="en-US" sz="2000" dirty="0">
                <a:solidFill>
                  <a:srgbClr val="C00000"/>
                </a:solidFill>
              </a:rPr>
              <a:t>在末尾增加一个元素，</a:t>
            </a:r>
            <a:r>
              <a:rPr lang="en-US" altLang="zh-CN" sz="2000" dirty="0">
                <a:solidFill>
                  <a:srgbClr val="C00000"/>
                </a:solidFill>
              </a:rPr>
              <a:t>a=[“zero”]</a:t>
            </a:r>
          </a:p>
          <a:p>
            <a:pPr marL="320040" lvl="1" indent="0">
              <a:buNone/>
            </a:pPr>
            <a:r>
              <a:rPr lang="en-US" altLang="zh-CN" sz="2000" dirty="0" err="1">
                <a:solidFill>
                  <a:srgbClr val="C00000"/>
                </a:solidFill>
              </a:rPr>
              <a:t>a.push</a:t>
            </a:r>
            <a:r>
              <a:rPr lang="en-US" altLang="zh-CN" sz="2000" dirty="0">
                <a:solidFill>
                  <a:srgbClr val="C00000"/>
                </a:solidFill>
              </a:rPr>
              <a:t>(“one”, ”two”) ;     //</a:t>
            </a:r>
            <a:r>
              <a:rPr lang="zh-CN" altLang="en-US" sz="2000" dirty="0">
                <a:solidFill>
                  <a:srgbClr val="C00000"/>
                </a:solidFill>
              </a:rPr>
              <a:t>再添加两个元素，</a:t>
            </a:r>
            <a:r>
              <a:rPr lang="en-US" altLang="zh-CN" sz="2000" dirty="0">
                <a:solidFill>
                  <a:srgbClr val="C00000"/>
                </a:solidFill>
              </a:rPr>
              <a:t>a=[“zero”, “one”, “two”]</a:t>
            </a:r>
            <a:endParaRPr lang="zh-CN" altLang="en-US" sz="2000" dirty="0">
              <a:solidFill>
                <a:srgbClr val="C00000"/>
              </a:solidFill>
            </a:endParaRPr>
          </a:p>
          <a:p>
            <a:pPr marL="320040" lvl="1" indent="0">
              <a:buNone/>
            </a:pPr>
            <a:endParaRPr lang="zh-CN" altLang="en-US" dirty="0"/>
          </a:p>
        </p:txBody>
      </p:sp>
    </p:spTree>
    <p:extLst>
      <p:ext uri="{BB962C8B-B14F-4D97-AF65-F5344CB8AC3E}">
        <p14:creationId xmlns:p14="http://schemas.microsoft.com/office/powerpoint/2010/main" val="246866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6. </a:t>
            </a:r>
            <a:r>
              <a:rPr lang="zh-CN" altLang="en-US" sz="4400" b="0" i="0" dirty="0">
                <a:solidFill>
                  <a:srgbClr val="4F271C"/>
                </a:solidFill>
                <a:latin typeface="Tw Cen MT"/>
                <a:ea typeface="宋体" pitchFamily="2" charset="-122"/>
                <a:cs typeface="+mj-cs"/>
              </a:rPr>
              <a:t>数组元素的添加和删除</a:t>
            </a:r>
            <a:endParaRPr lang="en-US" altLang="zh-CN" sz="4400" b="0" i="0" dirty="0">
              <a:solidFill>
                <a:srgbClr val="4F271C"/>
              </a:solidFill>
              <a:latin typeface="Tw Cen MT"/>
              <a:ea typeface="宋体" pitchFamily="2" charset="-122"/>
              <a:cs typeface="+mj-cs"/>
            </a:endParaRPr>
          </a:p>
        </p:txBody>
      </p:sp>
      <p:sp>
        <p:nvSpPr>
          <p:cNvPr id="3" name="内容占位符 2"/>
          <p:cNvSpPr>
            <a:spLocks noGrp="1"/>
          </p:cNvSpPr>
          <p:nvPr>
            <p:ph sz="quarter" idx="1"/>
          </p:nvPr>
        </p:nvSpPr>
        <p:spPr/>
        <p:txBody>
          <a:bodyPr/>
          <a:lstStyle/>
          <a:p>
            <a:pPr>
              <a:buClr>
                <a:schemeClr val="accent1"/>
              </a:buClr>
              <a:buFont typeface="Wingdings" panose="05000000000000000000" pitchFamily="2" charset="2"/>
              <a:buChar char="l"/>
            </a:pPr>
            <a:r>
              <a:rPr lang="zh-CN" altLang="en-US" dirty="0"/>
              <a:t>用</a:t>
            </a:r>
            <a:r>
              <a:rPr lang="en-US" altLang="zh-CN" dirty="0" err="1"/>
              <a:t>unshift</a:t>
            </a:r>
            <a:r>
              <a:rPr lang="en-US" altLang="zh-CN" dirty="0"/>
              <a:t>()</a:t>
            </a:r>
            <a:r>
              <a:rPr lang="zh-CN" altLang="en-US" dirty="0"/>
              <a:t>方法在数组首部插入一个元素</a:t>
            </a:r>
            <a:endParaRPr lang="en-US" altLang="zh-CN" dirty="0"/>
          </a:p>
          <a:p>
            <a:pPr marL="320040" lvl="1" indent="0">
              <a:buNone/>
            </a:pPr>
            <a:endParaRPr lang="en-US" altLang="zh-CN" dirty="0"/>
          </a:p>
          <a:p>
            <a:pPr marL="320040" lvl="1" indent="0">
              <a:buNone/>
            </a:pPr>
            <a:r>
              <a:rPr lang="en-US" altLang="zh-CN" sz="2000" dirty="0">
                <a:solidFill>
                  <a:srgbClr val="C00000"/>
                </a:solidFill>
              </a:rPr>
              <a:t>a = [ ];                         //</a:t>
            </a:r>
            <a:r>
              <a:rPr lang="zh-CN" altLang="en-US" sz="2000" dirty="0">
                <a:solidFill>
                  <a:srgbClr val="C00000"/>
                </a:solidFill>
              </a:rPr>
              <a:t>一个空数组</a:t>
            </a:r>
            <a:r>
              <a:rPr lang="en-US" altLang="zh-CN" sz="2000" dirty="0">
                <a:solidFill>
                  <a:srgbClr val="C00000"/>
                </a:solidFill>
              </a:rPr>
              <a:t>a</a:t>
            </a:r>
          </a:p>
          <a:p>
            <a:pPr marL="320040" lvl="1" indent="0">
              <a:buNone/>
            </a:pPr>
            <a:r>
              <a:rPr lang="en-US" altLang="zh-CN" sz="2000" dirty="0" err="1">
                <a:solidFill>
                  <a:srgbClr val="C00000"/>
                </a:solidFill>
              </a:rPr>
              <a:t>a.unshift</a:t>
            </a:r>
            <a:r>
              <a:rPr lang="en-US" altLang="zh-CN" sz="2000" dirty="0">
                <a:solidFill>
                  <a:srgbClr val="C00000"/>
                </a:solidFill>
              </a:rPr>
              <a:t>(“zero”) ;             //</a:t>
            </a:r>
            <a:r>
              <a:rPr lang="zh-CN" altLang="en-US" sz="2000" dirty="0">
                <a:solidFill>
                  <a:srgbClr val="C00000"/>
                </a:solidFill>
              </a:rPr>
              <a:t>在首部增加一个元素，</a:t>
            </a:r>
            <a:r>
              <a:rPr lang="en-US" altLang="zh-CN" sz="2000" dirty="0">
                <a:solidFill>
                  <a:srgbClr val="C00000"/>
                </a:solidFill>
              </a:rPr>
              <a:t>a=[“zero”]</a:t>
            </a:r>
          </a:p>
          <a:p>
            <a:pPr marL="320040" lvl="1" indent="0">
              <a:buNone/>
            </a:pPr>
            <a:r>
              <a:rPr lang="en-US" altLang="zh-CN" sz="2000" dirty="0" err="1">
                <a:solidFill>
                  <a:srgbClr val="C00000"/>
                </a:solidFill>
              </a:rPr>
              <a:t>a.unshift</a:t>
            </a:r>
            <a:r>
              <a:rPr lang="en-US" altLang="zh-CN" sz="2000" dirty="0">
                <a:solidFill>
                  <a:srgbClr val="C00000"/>
                </a:solidFill>
              </a:rPr>
              <a:t>(“one”, ”two”) ;     //</a:t>
            </a:r>
            <a:r>
              <a:rPr lang="zh-CN" altLang="en-US" sz="2000" dirty="0">
                <a:solidFill>
                  <a:srgbClr val="C00000"/>
                </a:solidFill>
              </a:rPr>
              <a:t>再在首部添加两个元素，</a:t>
            </a:r>
            <a:r>
              <a:rPr lang="en-US" altLang="zh-CN" sz="2000" dirty="0">
                <a:solidFill>
                  <a:srgbClr val="C00000"/>
                </a:solidFill>
              </a:rPr>
              <a:t>a=[“two”, “one”, “zero”]</a:t>
            </a:r>
            <a:endParaRPr lang="zh-CN" altLang="en-US" sz="2000" dirty="0">
              <a:solidFill>
                <a:srgbClr val="C00000"/>
              </a:solidFill>
            </a:endParaRPr>
          </a:p>
          <a:p>
            <a:pPr marL="320040" lvl="1" indent="0">
              <a:buNone/>
            </a:pPr>
            <a:endParaRPr lang="zh-CN" altLang="en-US" dirty="0"/>
          </a:p>
        </p:txBody>
      </p:sp>
    </p:spTree>
    <p:extLst>
      <p:ext uri="{BB962C8B-B14F-4D97-AF65-F5344CB8AC3E}">
        <p14:creationId xmlns:p14="http://schemas.microsoft.com/office/powerpoint/2010/main" val="181054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6. </a:t>
            </a:r>
            <a:r>
              <a:rPr lang="zh-CN" altLang="en-US" sz="4400" b="0" i="0" dirty="0">
                <a:solidFill>
                  <a:srgbClr val="4F271C"/>
                </a:solidFill>
                <a:latin typeface="Tw Cen MT"/>
                <a:ea typeface="宋体" pitchFamily="2" charset="-122"/>
                <a:cs typeface="+mj-cs"/>
              </a:rPr>
              <a:t>数组元素的添加和删除</a:t>
            </a:r>
            <a:endParaRPr lang="en-US" altLang="zh-CN" sz="4400" b="0" i="0" dirty="0">
              <a:solidFill>
                <a:srgbClr val="4F271C"/>
              </a:solidFill>
              <a:latin typeface="Tw Cen MT"/>
              <a:ea typeface="宋体" pitchFamily="2" charset="-122"/>
              <a:cs typeface="+mj-cs"/>
            </a:endParaRPr>
          </a:p>
        </p:txBody>
      </p:sp>
      <p:sp>
        <p:nvSpPr>
          <p:cNvPr id="3" name="内容占位符 2"/>
          <p:cNvSpPr>
            <a:spLocks noGrp="1"/>
          </p:cNvSpPr>
          <p:nvPr>
            <p:ph sz="quarter" idx="1"/>
          </p:nvPr>
        </p:nvSpPr>
        <p:spPr/>
        <p:txBody>
          <a:bodyPr/>
          <a:lstStyle/>
          <a:p>
            <a:pPr>
              <a:buClr>
                <a:schemeClr val="accent1"/>
              </a:buClr>
              <a:buFont typeface="Wingdings" panose="05000000000000000000" pitchFamily="2" charset="2"/>
              <a:buChar char="l"/>
            </a:pPr>
            <a:r>
              <a:rPr lang="zh-CN" altLang="en-US" dirty="0"/>
              <a:t>用</a:t>
            </a:r>
            <a:r>
              <a:rPr lang="en-US" altLang="zh-CN" dirty="0"/>
              <a:t>delete</a:t>
            </a:r>
            <a:r>
              <a:rPr lang="zh-CN" altLang="en-US" dirty="0"/>
              <a:t>运算符来删除数组元素</a:t>
            </a:r>
            <a:endParaRPr lang="en-US" altLang="zh-CN" dirty="0"/>
          </a:p>
          <a:p>
            <a:pPr marL="320040" lvl="1" indent="0">
              <a:buNone/>
            </a:pPr>
            <a:endParaRPr lang="en-US" altLang="zh-CN" dirty="0"/>
          </a:p>
          <a:p>
            <a:pPr marL="320040" lvl="1" indent="0">
              <a:buNone/>
            </a:pPr>
            <a:r>
              <a:rPr lang="en-US" altLang="zh-CN" sz="2000" dirty="0">
                <a:solidFill>
                  <a:srgbClr val="C00000"/>
                </a:solidFill>
              </a:rPr>
              <a:t>a = [1, 2, 3]; </a:t>
            </a:r>
          </a:p>
          <a:p>
            <a:pPr marL="320040" lvl="1" indent="0">
              <a:buNone/>
            </a:pPr>
            <a:r>
              <a:rPr lang="en-US" altLang="zh-CN" sz="2000" dirty="0">
                <a:solidFill>
                  <a:srgbClr val="C00000"/>
                </a:solidFill>
              </a:rPr>
              <a:t>Delete a[1] ;                     //</a:t>
            </a:r>
            <a:r>
              <a:rPr lang="zh-CN" altLang="en-US" sz="2000" dirty="0">
                <a:solidFill>
                  <a:srgbClr val="C00000"/>
                </a:solidFill>
              </a:rPr>
              <a:t>删除了数组</a:t>
            </a:r>
            <a:r>
              <a:rPr lang="en-US" altLang="zh-CN" sz="2000" dirty="0">
                <a:solidFill>
                  <a:srgbClr val="C00000"/>
                </a:solidFill>
              </a:rPr>
              <a:t>a</a:t>
            </a:r>
            <a:r>
              <a:rPr lang="zh-CN" altLang="en-US" sz="2000" dirty="0">
                <a:solidFill>
                  <a:srgbClr val="C00000"/>
                </a:solidFill>
              </a:rPr>
              <a:t>中的元素</a:t>
            </a:r>
            <a:r>
              <a:rPr lang="en-US" altLang="zh-CN" sz="2000" dirty="0">
                <a:solidFill>
                  <a:srgbClr val="C00000"/>
                </a:solidFill>
              </a:rPr>
              <a:t>2</a:t>
            </a:r>
          </a:p>
          <a:p>
            <a:pPr marL="320040" lvl="1" indent="0">
              <a:buNone/>
            </a:pPr>
            <a:r>
              <a:rPr lang="en-US" altLang="zh-CN" sz="2000" dirty="0">
                <a:solidFill>
                  <a:srgbClr val="C00000"/>
                </a:solidFill>
              </a:rPr>
              <a:t>2 in a ;                            //</a:t>
            </a:r>
            <a:r>
              <a:rPr lang="zh-CN" altLang="en-US" sz="2000" dirty="0">
                <a:solidFill>
                  <a:srgbClr val="C00000"/>
                </a:solidFill>
              </a:rPr>
              <a:t>返回</a:t>
            </a:r>
            <a:r>
              <a:rPr lang="en-US" altLang="zh-CN" sz="2000" dirty="0">
                <a:solidFill>
                  <a:srgbClr val="C00000"/>
                </a:solidFill>
              </a:rPr>
              <a:t>false</a:t>
            </a:r>
            <a:r>
              <a:rPr lang="zh-CN" altLang="en-US" sz="2000" dirty="0">
                <a:solidFill>
                  <a:srgbClr val="C00000"/>
                </a:solidFill>
              </a:rPr>
              <a:t>，</a:t>
            </a:r>
            <a:r>
              <a:rPr lang="en-US" altLang="zh-CN" sz="2000" dirty="0">
                <a:solidFill>
                  <a:srgbClr val="C00000"/>
                </a:solidFill>
              </a:rPr>
              <a:t>2</a:t>
            </a:r>
            <a:r>
              <a:rPr lang="zh-CN" altLang="en-US" sz="2000" dirty="0">
                <a:solidFill>
                  <a:srgbClr val="C00000"/>
                </a:solidFill>
              </a:rPr>
              <a:t>已经删除了</a:t>
            </a:r>
            <a:endParaRPr lang="en-US" altLang="zh-CN" sz="2000" dirty="0">
              <a:solidFill>
                <a:srgbClr val="C00000"/>
              </a:solidFill>
            </a:endParaRPr>
          </a:p>
          <a:p>
            <a:pPr marL="320040" lvl="1" indent="0">
              <a:buNone/>
            </a:pPr>
            <a:r>
              <a:rPr lang="en-US" altLang="zh-CN" sz="2000" dirty="0" err="1">
                <a:solidFill>
                  <a:srgbClr val="C00000"/>
                </a:solidFill>
              </a:rPr>
              <a:t>a.length</a:t>
            </a:r>
            <a:r>
              <a:rPr lang="en-US" altLang="zh-CN" sz="2000" dirty="0">
                <a:solidFill>
                  <a:srgbClr val="C00000"/>
                </a:solidFill>
              </a:rPr>
              <a:t>;                         //delete</a:t>
            </a:r>
            <a:r>
              <a:rPr lang="zh-CN" altLang="en-US" sz="2000" dirty="0">
                <a:solidFill>
                  <a:srgbClr val="C00000"/>
                </a:solidFill>
              </a:rPr>
              <a:t>操作并不影响数组长度</a:t>
            </a:r>
          </a:p>
          <a:p>
            <a:pPr marL="320040" lvl="1" indent="0">
              <a:buNone/>
            </a:pPr>
            <a:endParaRPr lang="zh-CN" altLang="en-US" dirty="0"/>
          </a:p>
        </p:txBody>
      </p:sp>
    </p:spTree>
    <p:extLst>
      <p:ext uri="{BB962C8B-B14F-4D97-AF65-F5344CB8AC3E}">
        <p14:creationId xmlns:p14="http://schemas.microsoft.com/office/powerpoint/2010/main" val="322642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sz="4400" b="0" i="0" dirty="0">
                <a:solidFill>
                  <a:srgbClr val="4F271C"/>
                </a:solidFill>
                <a:latin typeface="Tw Cen MT"/>
                <a:ea typeface="宋体" pitchFamily="2" charset="-122"/>
                <a:cs typeface="+mj-cs"/>
              </a:rPr>
              <a:t>3</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26642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514350" indent="-514350">
              <a:buClr>
                <a:schemeClr val="accent1"/>
              </a:buClr>
              <a:buFont typeface="+mj-lt"/>
              <a:buAutoNum type="arabicPeriod"/>
            </a:pPr>
            <a:r>
              <a:rPr lang="zh-CN" altLang="en-US" dirty="0"/>
              <a:t>新建数组，通过前面讲的方法（索引方法，</a:t>
            </a:r>
            <a:r>
              <a:rPr lang="en-US" altLang="zh-CN" dirty="0"/>
              <a:t>push()</a:t>
            </a:r>
            <a:r>
              <a:rPr lang="zh-CN" altLang="en-US" dirty="0"/>
              <a:t>，</a:t>
            </a:r>
            <a:r>
              <a:rPr lang="en-US" altLang="zh-CN" dirty="0" err="1"/>
              <a:t>unshift</a:t>
            </a:r>
            <a:r>
              <a:rPr lang="en-US" altLang="zh-CN" dirty="0"/>
              <a:t>()</a:t>
            </a:r>
            <a:r>
              <a:rPr lang="zh-CN" altLang="en-US" dirty="0"/>
              <a:t>，</a:t>
            </a:r>
            <a:r>
              <a:rPr lang="en-US" altLang="zh-CN" dirty="0"/>
              <a:t>delete</a:t>
            </a:r>
            <a:r>
              <a:rPr lang="zh-CN" altLang="en-US" dirty="0"/>
              <a:t>方法），实际操作一下，</a:t>
            </a:r>
            <a:r>
              <a:rPr lang="en-US" altLang="zh-CN" dirty="0"/>
              <a:t>console </a:t>
            </a:r>
            <a:r>
              <a:rPr lang="zh-CN" altLang="en-US" dirty="0"/>
              <a:t>操作后的数组</a:t>
            </a:r>
            <a:endParaRPr lang="en-US" altLang="zh-CN" dirty="0"/>
          </a:p>
        </p:txBody>
      </p:sp>
    </p:spTree>
    <p:extLst>
      <p:ext uri="{BB962C8B-B14F-4D97-AF65-F5344CB8AC3E}">
        <p14:creationId xmlns:p14="http://schemas.microsoft.com/office/powerpoint/2010/main" val="99449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6. </a:t>
            </a:r>
            <a:r>
              <a:rPr lang="zh-CN" altLang="en-US" sz="4400" b="0" i="0" dirty="0">
                <a:solidFill>
                  <a:srgbClr val="4F271C"/>
                </a:solidFill>
                <a:latin typeface="Tw Cen MT"/>
                <a:ea typeface="宋体" pitchFamily="2" charset="-122"/>
                <a:cs typeface="+mj-cs"/>
              </a:rPr>
              <a:t>数组元素的添加和删除</a:t>
            </a:r>
            <a:endParaRPr lang="en-US" altLang="zh-CN" sz="4400" b="0" i="0" dirty="0">
              <a:solidFill>
                <a:srgbClr val="4F271C"/>
              </a:solidFill>
              <a:latin typeface="Tw Cen MT"/>
              <a:ea typeface="宋体" pitchFamily="2" charset="-122"/>
              <a:cs typeface="+mj-cs"/>
            </a:endParaRPr>
          </a:p>
        </p:txBody>
      </p:sp>
      <p:sp>
        <p:nvSpPr>
          <p:cNvPr id="3" name="内容占位符 2"/>
          <p:cNvSpPr>
            <a:spLocks noGrp="1"/>
          </p:cNvSpPr>
          <p:nvPr>
            <p:ph sz="quarter" idx="1"/>
          </p:nvPr>
        </p:nvSpPr>
        <p:spPr/>
        <p:txBody>
          <a:bodyPr>
            <a:normAutofit/>
          </a:bodyPr>
          <a:lstStyle/>
          <a:p>
            <a:pPr>
              <a:buClr>
                <a:schemeClr val="accent1"/>
              </a:buClr>
              <a:buFont typeface="Wingdings" panose="05000000000000000000" pitchFamily="2" charset="2"/>
              <a:buChar char="l"/>
            </a:pPr>
            <a:r>
              <a:rPr lang="zh-CN" altLang="en-US" dirty="0"/>
              <a:t>设置</a:t>
            </a:r>
            <a:r>
              <a:rPr lang="en-US" altLang="zh-CN" dirty="0"/>
              <a:t>length</a:t>
            </a:r>
            <a:r>
              <a:rPr lang="zh-CN" altLang="en-US" dirty="0"/>
              <a:t>属性，为一个新的期望长度来删除数组尾部的元素。（已讲）</a:t>
            </a:r>
            <a:endParaRPr lang="en-US" altLang="zh-CN" dirty="0"/>
          </a:p>
          <a:p>
            <a:pPr>
              <a:buClr>
                <a:schemeClr val="accent1"/>
              </a:buClr>
              <a:buFont typeface="Wingdings" panose="05000000000000000000" pitchFamily="2" charset="2"/>
              <a:buChar char="l"/>
            </a:pPr>
            <a:r>
              <a:rPr lang="en-US" altLang="zh-CN" dirty="0"/>
              <a:t>pop()</a:t>
            </a:r>
          </a:p>
          <a:p>
            <a:pPr>
              <a:buClr>
                <a:schemeClr val="accent1"/>
              </a:buClr>
              <a:buFont typeface="Wingdings" panose="05000000000000000000" pitchFamily="2" charset="2"/>
              <a:buChar char="l"/>
            </a:pPr>
            <a:r>
              <a:rPr lang="en-US" altLang="zh-CN" dirty="0"/>
              <a:t>shift()</a:t>
            </a:r>
          </a:p>
          <a:p>
            <a:pPr>
              <a:buClr>
                <a:schemeClr val="accent1"/>
              </a:buClr>
              <a:buFont typeface="Wingdings" panose="05000000000000000000" pitchFamily="2" charset="2"/>
              <a:buChar char="l"/>
            </a:pPr>
            <a:r>
              <a:rPr lang="en-US" altLang="zh-CN" dirty="0"/>
              <a:t>splice()</a:t>
            </a:r>
          </a:p>
          <a:p>
            <a:pPr marL="0" indent="0">
              <a:buClr>
                <a:schemeClr val="accent1"/>
              </a:buClr>
              <a:buNone/>
            </a:pPr>
            <a:r>
              <a:rPr lang="zh-CN" altLang="en-US" dirty="0"/>
              <a:t>详见第</a:t>
            </a:r>
            <a:r>
              <a:rPr lang="en-US" altLang="zh-CN" dirty="0"/>
              <a:t>7</a:t>
            </a:r>
            <a:r>
              <a:rPr lang="zh-CN" altLang="en-US" dirty="0"/>
              <a:t>章数组方法</a:t>
            </a:r>
            <a:endParaRPr lang="en-US" altLang="zh-CN" dirty="0"/>
          </a:p>
        </p:txBody>
      </p:sp>
    </p:spTree>
    <p:extLst>
      <p:ext uri="{BB962C8B-B14F-4D97-AF65-F5344CB8AC3E}">
        <p14:creationId xmlns:p14="http://schemas.microsoft.com/office/powerpoint/2010/main" val="72218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7. </a:t>
            </a:r>
            <a:r>
              <a:rPr lang="zh-CN" altLang="en-US" dirty="0">
                <a:solidFill>
                  <a:srgbClr val="4F271C"/>
                </a:solidFill>
                <a:latin typeface="Tw Cen MT"/>
                <a:ea typeface="宋体" pitchFamily="2" charset="-122"/>
              </a:rPr>
              <a:t>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b="0" i="0" dirty="0">
                <a:solidFill>
                  <a:schemeClr val="tx1"/>
                </a:solidFill>
                <a:latin typeface="Tw Cen MT"/>
                <a:ea typeface="宋体" pitchFamily="2" charset="-122"/>
                <a:cs typeface="+mn-cs"/>
              </a:rPr>
              <a:t>7.1 join()</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420888"/>
            <a:ext cx="8832850" cy="417646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err="1"/>
              <a:t>Array.join</a:t>
            </a:r>
            <a:r>
              <a:rPr lang="en-US" altLang="zh-CN" dirty="0"/>
              <a:t>()</a:t>
            </a:r>
            <a:r>
              <a:rPr lang="zh-CN" altLang="en-US" dirty="0"/>
              <a:t>方法将数组中所有元素都转化为字符串并连接在一起，并返回生成的字符串。</a:t>
            </a:r>
            <a:endParaRPr lang="en-US" altLang="zh-CN" dirty="0"/>
          </a:p>
          <a:p>
            <a:pPr marL="320040" lvl="1" indent="0">
              <a:buNone/>
            </a:pPr>
            <a:endParaRPr lang="en-US" sz="1900" dirty="0">
              <a:solidFill>
                <a:srgbClr val="C00000"/>
              </a:solidFill>
            </a:endParaRPr>
          </a:p>
          <a:p>
            <a:pPr marL="320040" lvl="1" indent="0">
              <a:buNone/>
            </a:pPr>
            <a:r>
              <a:rPr lang="en-US" sz="1900" dirty="0" err="1">
                <a:solidFill>
                  <a:srgbClr val="C00000"/>
                </a:solidFill>
              </a:rPr>
              <a:t>var</a:t>
            </a:r>
            <a:r>
              <a:rPr lang="en-US" sz="1900" dirty="0">
                <a:solidFill>
                  <a:srgbClr val="C00000"/>
                </a:solidFill>
              </a:rPr>
              <a:t> a = [1,2,3];            //</a:t>
            </a:r>
            <a:r>
              <a:rPr lang="zh-CN" altLang="en-US" sz="1900" dirty="0">
                <a:solidFill>
                  <a:srgbClr val="C00000"/>
                </a:solidFill>
              </a:rPr>
              <a:t>创建一个包含三个元素的数组</a:t>
            </a:r>
            <a:endParaRPr lang="en-US" altLang="zh-CN" sz="1900" dirty="0">
              <a:solidFill>
                <a:srgbClr val="C00000"/>
              </a:solidFill>
            </a:endParaRPr>
          </a:p>
          <a:p>
            <a:pPr marL="320040" lvl="1" indent="0">
              <a:buNone/>
            </a:pPr>
            <a:r>
              <a:rPr lang="en-US" altLang="zh-CN" sz="1900" dirty="0" err="1">
                <a:solidFill>
                  <a:srgbClr val="C00000"/>
                </a:solidFill>
              </a:rPr>
              <a:t>a.join</a:t>
            </a:r>
            <a:r>
              <a:rPr lang="en-US" altLang="zh-CN" sz="1900" dirty="0">
                <a:solidFill>
                  <a:srgbClr val="C00000"/>
                </a:solidFill>
              </a:rPr>
              <a:t>();                        //</a:t>
            </a:r>
            <a:r>
              <a:rPr lang="zh-CN" altLang="en-US" sz="1900" dirty="0">
                <a:solidFill>
                  <a:srgbClr val="C00000"/>
                </a:solidFill>
              </a:rPr>
              <a:t>返回</a:t>
            </a:r>
            <a:r>
              <a:rPr lang="en-US" altLang="zh-CN" sz="1900" dirty="0">
                <a:solidFill>
                  <a:srgbClr val="C00000"/>
                </a:solidFill>
              </a:rPr>
              <a:t>“1,2,3”</a:t>
            </a:r>
          </a:p>
          <a:p>
            <a:pPr marL="320040" lvl="1" indent="0">
              <a:buNone/>
            </a:pPr>
            <a:r>
              <a:rPr lang="en-US" altLang="zh-CN" sz="1900" dirty="0" err="1">
                <a:solidFill>
                  <a:srgbClr val="C00000"/>
                </a:solidFill>
              </a:rPr>
              <a:t>a.join</a:t>
            </a:r>
            <a:r>
              <a:rPr lang="en-US" altLang="zh-CN" sz="1900" dirty="0">
                <a:solidFill>
                  <a:srgbClr val="C00000"/>
                </a:solidFill>
              </a:rPr>
              <a:t>(“ ”);                    //</a:t>
            </a:r>
            <a:r>
              <a:rPr lang="zh-CN" altLang="en-US" sz="1900" dirty="0">
                <a:solidFill>
                  <a:srgbClr val="C00000"/>
                </a:solidFill>
              </a:rPr>
              <a:t>返回</a:t>
            </a:r>
            <a:r>
              <a:rPr lang="en-US" altLang="zh-CN" sz="1900" dirty="0">
                <a:solidFill>
                  <a:srgbClr val="C00000"/>
                </a:solidFill>
              </a:rPr>
              <a:t>“1 2 3”</a:t>
            </a:r>
          </a:p>
          <a:p>
            <a:pPr marL="320040" lvl="1" indent="0">
              <a:buNone/>
            </a:pPr>
            <a:r>
              <a:rPr lang="en-US" altLang="zh-CN" sz="1900" dirty="0" err="1">
                <a:solidFill>
                  <a:srgbClr val="C00000"/>
                </a:solidFill>
              </a:rPr>
              <a:t>a.join</a:t>
            </a:r>
            <a:r>
              <a:rPr lang="en-US" altLang="zh-CN" sz="1900" dirty="0">
                <a:solidFill>
                  <a:srgbClr val="C00000"/>
                </a:solidFill>
              </a:rPr>
              <a:t>(“”);                     //</a:t>
            </a:r>
            <a:r>
              <a:rPr lang="zh-CN" altLang="en-US" sz="1900" dirty="0">
                <a:solidFill>
                  <a:srgbClr val="C00000"/>
                </a:solidFill>
              </a:rPr>
              <a:t>返回</a:t>
            </a:r>
            <a:r>
              <a:rPr lang="en-US" altLang="zh-CN" sz="1900" dirty="0">
                <a:solidFill>
                  <a:srgbClr val="C00000"/>
                </a:solidFill>
              </a:rPr>
              <a:t>“123”</a:t>
            </a:r>
          </a:p>
          <a:p>
            <a:pPr marL="320040" lvl="1" indent="0">
              <a:buNone/>
            </a:pPr>
            <a:endParaRPr lang="en-US" altLang="zh-CN" sz="1900" dirty="0">
              <a:solidFill>
                <a:srgbClr val="C00000"/>
              </a:solidFill>
            </a:endParaRPr>
          </a:p>
          <a:p>
            <a:pPr marL="320040" lvl="1" indent="0">
              <a:buNone/>
            </a:pPr>
            <a:r>
              <a:rPr lang="en-US" altLang="zh-CN" sz="1900" dirty="0" err="1">
                <a:solidFill>
                  <a:srgbClr val="C00000"/>
                </a:solidFill>
              </a:rPr>
              <a:t>var</a:t>
            </a:r>
            <a:r>
              <a:rPr lang="en-US" altLang="zh-CN" sz="1900" dirty="0">
                <a:solidFill>
                  <a:srgbClr val="C00000"/>
                </a:solidFill>
              </a:rPr>
              <a:t> b = new Array(10);  //</a:t>
            </a:r>
            <a:r>
              <a:rPr lang="zh-CN" altLang="en-US" sz="1900" dirty="0">
                <a:solidFill>
                  <a:srgbClr val="C00000"/>
                </a:solidFill>
              </a:rPr>
              <a:t>长度为</a:t>
            </a:r>
            <a:r>
              <a:rPr lang="en-US" altLang="zh-CN" sz="1900" dirty="0">
                <a:solidFill>
                  <a:srgbClr val="C00000"/>
                </a:solidFill>
              </a:rPr>
              <a:t>10</a:t>
            </a:r>
            <a:r>
              <a:rPr lang="zh-CN" altLang="en-US" sz="1900" dirty="0">
                <a:solidFill>
                  <a:srgbClr val="C00000"/>
                </a:solidFill>
              </a:rPr>
              <a:t>的空数组</a:t>
            </a:r>
            <a:endParaRPr lang="en-US" altLang="zh-CN" sz="1900" dirty="0">
              <a:solidFill>
                <a:srgbClr val="C00000"/>
              </a:solidFill>
            </a:endParaRPr>
          </a:p>
          <a:p>
            <a:pPr marL="320040" lvl="1" indent="0">
              <a:buNone/>
            </a:pPr>
            <a:r>
              <a:rPr lang="en-US" altLang="zh-CN" sz="1900" dirty="0" err="1">
                <a:solidFill>
                  <a:srgbClr val="C00000"/>
                </a:solidFill>
              </a:rPr>
              <a:t>b.join</a:t>
            </a:r>
            <a:r>
              <a:rPr lang="en-US" altLang="zh-CN" sz="1900" dirty="0">
                <a:solidFill>
                  <a:srgbClr val="C00000"/>
                </a:solidFill>
              </a:rPr>
              <a:t>(‘-’)                        //’---------’ 9</a:t>
            </a:r>
            <a:r>
              <a:rPr lang="zh-CN" altLang="en-US" sz="1900" dirty="0">
                <a:solidFill>
                  <a:srgbClr val="C00000"/>
                </a:solidFill>
              </a:rPr>
              <a:t>个连字号组成的字符串</a:t>
            </a:r>
            <a:endParaRPr lang="en-US" altLang="zh-CN" sz="1900" dirty="0">
              <a:solidFill>
                <a:srgbClr val="C00000"/>
              </a:solidFill>
            </a:endParaRPr>
          </a:p>
          <a:p>
            <a:pPr marL="320040" lvl="1" indent="0">
              <a:buNone/>
            </a:pPr>
            <a:endParaRPr lang="en-US" altLang="zh-CN" dirty="0"/>
          </a:p>
          <a:p>
            <a:pPr marL="320040" lvl="1" indent="0">
              <a:buNone/>
            </a:pPr>
            <a:endParaRPr lang="en-US" altLang="zh-CN" dirty="0"/>
          </a:p>
          <a:p>
            <a:pPr marL="320040" lvl="1"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7. </a:t>
            </a:r>
            <a:r>
              <a:rPr lang="zh-CN" altLang="en-US" dirty="0">
                <a:solidFill>
                  <a:srgbClr val="4F271C"/>
                </a:solidFill>
                <a:latin typeface="Tw Cen MT"/>
                <a:ea typeface="宋体" pitchFamily="2" charset="-122"/>
              </a:rPr>
              <a:t>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b="0" i="0" dirty="0">
                <a:solidFill>
                  <a:schemeClr val="tx1"/>
                </a:solidFill>
                <a:latin typeface="Tw Cen MT"/>
                <a:ea typeface="宋体" pitchFamily="2" charset="-122"/>
                <a:cs typeface="+mn-cs"/>
              </a:rPr>
              <a:t>7.2 reverse()</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420888"/>
            <a:ext cx="8832850" cy="417646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err="1"/>
              <a:t>Array.reverse</a:t>
            </a:r>
            <a:r>
              <a:rPr lang="en-US" altLang="zh-CN" dirty="0"/>
              <a:t>()</a:t>
            </a:r>
            <a:r>
              <a:rPr lang="zh-CN" altLang="en-US" dirty="0"/>
              <a:t>方法将数组中元素颠倒顺序，返回逆序的数组。它不通过重新排列的元素创建新的数组，而是在原先的数组中重新排列他们。</a:t>
            </a:r>
            <a:endParaRPr lang="en-US" altLang="zh-CN" dirty="0"/>
          </a:p>
          <a:p>
            <a:pPr marL="320040" lvl="1" indent="0">
              <a:buNone/>
            </a:pPr>
            <a:endParaRPr lang="en-US" sz="1900" dirty="0">
              <a:solidFill>
                <a:srgbClr val="C00000"/>
              </a:solidFill>
            </a:endParaRPr>
          </a:p>
          <a:p>
            <a:pPr marL="320040" lvl="1" indent="0">
              <a:buNone/>
            </a:pPr>
            <a:r>
              <a:rPr lang="en-US" sz="1900" dirty="0" err="1">
                <a:solidFill>
                  <a:srgbClr val="C00000"/>
                </a:solidFill>
              </a:rPr>
              <a:t>var</a:t>
            </a:r>
            <a:r>
              <a:rPr lang="en-US" sz="1900" dirty="0">
                <a:solidFill>
                  <a:srgbClr val="C00000"/>
                </a:solidFill>
              </a:rPr>
              <a:t> a = [1,2,3];            //</a:t>
            </a:r>
            <a:r>
              <a:rPr lang="zh-CN" altLang="en-US" sz="1900" dirty="0">
                <a:solidFill>
                  <a:srgbClr val="C00000"/>
                </a:solidFill>
              </a:rPr>
              <a:t>创建一个包含三个元素的数组</a:t>
            </a:r>
            <a:endParaRPr lang="en-US" altLang="zh-CN" sz="1900" dirty="0">
              <a:solidFill>
                <a:srgbClr val="C00000"/>
              </a:solidFill>
            </a:endParaRPr>
          </a:p>
          <a:p>
            <a:pPr marL="320040" lvl="1" indent="0">
              <a:buNone/>
            </a:pPr>
            <a:r>
              <a:rPr lang="en-US" altLang="zh-CN" sz="1900" dirty="0" err="1">
                <a:solidFill>
                  <a:srgbClr val="C00000"/>
                </a:solidFill>
              </a:rPr>
              <a:t>a.reverse</a:t>
            </a:r>
            <a:r>
              <a:rPr lang="en-US" altLang="zh-CN" sz="1900" dirty="0">
                <a:solidFill>
                  <a:srgbClr val="C00000"/>
                </a:solidFill>
              </a:rPr>
              <a:t>();                  //</a:t>
            </a:r>
            <a:r>
              <a:rPr lang="zh-CN" altLang="en-US" sz="1900" dirty="0">
                <a:solidFill>
                  <a:srgbClr val="C00000"/>
                </a:solidFill>
              </a:rPr>
              <a:t>返回</a:t>
            </a:r>
            <a:r>
              <a:rPr lang="en-US" altLang="zh-CN" sz="1900" dirty="0">
                <a:solidFill>
                  <a:srgbClr val="C00000"/>
                </a:solidFill>
              </a:rPr>
              <a:t>a=[3,2,1]</a:t>
            </a:r>
            <a:endParaRPr lang="en-US" altLang="zh-CN"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129662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sz="4400" b="0" i="0" dirty="0">
                <a:solidFill>
                  <a:srgbClr val="4F271C"/>
                </a:solidFill>
                <a:latin typeface="Tw Cen MT"/>
                <a:ea typeface="宋体" pitchFamily="2" charset="-122"/>
                <a:cs typeface="+mj-cs"/>
              </a:rPr>
              <a:t>4</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26642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514350" indent="-514350">
              <a:buClr>
                <a:schemeClr val="accent1"/>
              </a:buClr>
              <a:buFont typeface="+mj-lt"/>
              <a:buAutoNum type="arabicPeriod"/>
            </a:pPr>
            <a:r>
              <a:rPr lang="zh-CN" altLang="en-US" dirty="0"/>
              <a:t>新建数组，练习</a:t>
            </a:r>
            <a:r>
              <a:rPr lang="en-US" altLang="zh-CN" dirty="0"/>
              <a:t>join()</a:t>
            </a:r>
            <a:r>
              <a:rPr lang="zh-CN" altLang="en-US" dirty="0"/>
              <a:t>方法</a:t>
            </a:r>
            <a:endParaRPr lang="en-US" altLang="zh-CN" dirty="0"/>
          </a:p>
          <a:p>
            <a:pPr marL="514350" indent="-514350">
              <a:buClr>
                <a:schemeClr val="accent1"/>
              </a:buClr>
              <a:buFont typeface="+mj-lt"/>
              <a:buAutoNum type="arabicPeriod"/>
            </a:pPr>
            <a:r>
              <a:rPr lang="zh-CN" altLang="en-US" dirty="0"/>
              <a:t>新建数组，练习</a:t>
            </a:r>
            <a:r>
              <a:rPr lang="en-US" altLang="zh-CN" dirty="0"/>
              <a:t>reverse()</a:t>
            </a:r>
            <a:r>
              <a:rPr lang="zh-CN" altLang="en-US" dirty="0"/>
              <a:t>方法</a:t>
            </a:r>
            <a:endParaRPr lang="en-US" altLang="zh-CN" dirty="0"/>
          </a:p>
          <a:p>
            <a:pPr marL="320040" lvl="1" indent="0">
              <a:buNone/>
            </a:pPr>
            <a:endParaRPr lang="en-US" dirty="0"/>
          </a:p>
        </p:txBody>
      </p:sp>
    </p:spTree>
    <p:extLst>
      <p:ext uri="{BB962C8B-B14F-4D97-AF65-F5344CB8AC3E}">
        <p14:creationId xmlns:p14="http://schemas.microsoft.com/office/powerpoint/2010/main" val="233047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7. </a:t>
            </a:r>
            <a:r>
              <a:rPr lang="zh-CN" altLang="en-US" dirty="0">
                <a:solidFill>
                  <a:srgbClr val="4F271C"/>
                </a:solidFill>
                <a:latin typeface="Tw Cen MT"/>
                <a:ea typeface="宋体" pitchFamily="2" charset="-122"/>
              </a:rPr>
              <a:t>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b="0" i="0" dirty="0">
                <a:solidFill>
                  <a:schemeClr val="tx1"/>
                </a:solidFill>
                <a:latin typeface="Tw Cen MT"/>
                <a:ea typeface="宋体" pitchFamily="2" charset="-122"/>
                <a:cs typeface="+mn-cs"/>
              </a:rPr>
              <a:t>7.3 sort()</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420888"/>
            <a:ext cx="8832850" cy="417646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err="1"/>
              <a:t>Array.sort</a:t>
            </a:r>
            <a:r>
              <a:rPr lang="en-US" altLang="zh-CN" dirty="0"/>
              <a:t>()</a:t>
            </a:r>
            <a:r>
              <a:rPr lang="zh-CN" altLang="en-US" dirty="0"/>
              <a:t>方法将数组中元素排序并返回排序后的数组。</a:t>
            </a:r>
            <a:endParaRPr lang="en-US" altLang="zh-CN" dirty="0"/>
          </a:p>
          <a:p>
            <a:pPr>
              <a:buClr>
                <a:schemeClr val="accent1"/>
              </a:buClr>
              <a:buFont typeface="Wingdings" panose="05000000000000000000" pitchFamily="2" charset="2"/>
              <a:buChar char="l"/>
            </a:pPr>
            <a:r>
              <a:rPr lang="zh-CN" altLang="en-US" sz="2400" dirty="0"/>
              <a:t>当不带参数调用</a:t>
            </a:r>
            <a:r>
              <a:rPr lang="en-US" altLang="zh-CN" sz="2400" dirty="0"/>
              <a:t>sort()</a:t>
            </a:r>
            <a:r>
              <a:rPr lang="zh-CN" altLang="en-US" sz="2400" dirty="0"/>
              <a:t>时，数组元素以字母表顺序排序</a:t>
            </a:r>
            <a:endParaRPr lang="en-US" sz="2400" dirty="0"/>
          </a:p>
          <a:p>
            <a:pPr marL="320040" lvl="1" indent="0">
              <a:buNone/>
            </a:pPr>
            <a:r>
              <a:rPr lang="en-US" sz="1900" dirty="0" err="1">
                <a:solidFill>
                  <a:srgbClr val="C00000"/>
                </a:solidFill>
              </a:rPr>
              <a:t>var</a:t>
            </a:r>
            <a:r>
              <a:rPr lang="en-US" sz="1900" dirty="0">
                <a:solidFill>
                  <a:srgbClr val="C00000"/>
                </a:solidFill>
              </a:rPr>
              <a:t> a = </a:t>
            </a:r>
            <a:r>
              <a:rPr lang="en-US" altLang="zh-CN" sz="1900" dirty="0">
                <a:solidFill>
                  <a:srgbClr val="C00000"/>
                </a:solidFill>
              </a:rPr>
              <a:t>new Array(“banana”, “cherry”, “apple”)</a:t>
            </a:r>
            <a:r>
              <a:rPr lang="en-US" sz="1900" dirty="0">
                <a:solidFill>
                  <a:srgbClr val="C00000"/>
                </a:solidFill>
              </a:rPr>
              <a:t>;  </a:t>
            </a:r>
            <a:endParaRPr lang="en-US" altLang="zh-CN" sz="1900" dirty="0">
              <a:solidFill>
                <a:srgbClr val="C00000"/>
              </a:solidFill>
            </a:endParaRPr>
          </a:p>
          <a:p>
            <a:pPr marL="320040" lvl="1" indent="0">
              <a:buNone/>
            </a:pPr>
            <a:r>
              <a:rPr lang="en-US" altLang="zh-CN" sz="1900" dirty="0" err="1">
                <a:solidFill>
                  <a:srgbClr val="C00000"/>
                </a:solidFill>
              </a:rPr>
              <a:t>a.sort</a:t>
            </a:r>
            <a:r>
              <a:rPr lang="en-US" altLang="zh-CN" sz="1900" dirty="0">
                <a:solidFill>
                  <a:srgbClr val="C00000"/>
                </a:solidFill>
              </a:rPr>
              <a:t>();                  //</a:t>
            </a:r>
            <a:r>
              <a:rPr lang="zh-CN" altLang="en-US" sz="1900" dirty="0">
                <a:solidFill>
                  <a:srgbClr val="C00000"/>
                </a:solidFill>
              </a:rPr>
              <a:t>返回</a:t>
            </a:r>
            <a:r>
              <a:rPr lang="en-US" altLang="zh-CN" sz="1900" dirty="0">
                <a:solidFill>
                  <a:srgbClr val="C00000"/>
                </a:solidFill>
              </a:rPr>
              <a:t>a=[3,2,1]</a:t>
            </a:r>
          </a:p>
          <a:p>
            <a:pPr marL="320040" lvl="1" indent="0">
              <a:buNone/>
            </a:pPr>
            <a:r>
              <a:rPr lang="en-US" altLang="zh-CN" sz="1900" dirty="0" err="1">
                <a:solidFill>
                  <a:srgbClr val="C00000"/>
                </a:solidFill>
              </a:rPr>
              <a:t>var</a:t>
            </a:r>
            <a:r>
              <a:rPr lang="en-US" altLang="zh-CN" sz="1900" dirty="0">
                <a:solidFill>
                  <a:srgbClr val="C00000"/>
                </a:solidFill>
              </a:rPr>
              <a:t> s = </a:t>
            </a:r>
            <a:r>
              <a:rPr lang="en-US" altLang="zh-CN" sz="1900" dirty="0" err="1">
                <a:solidFill>
                  <a:srgbClr val="C00000"/>
                </a:solidFill>
              </a:rPr>
              <a:t>a.join</a:t>
            </a:r>
            <a:r>
              <a:rPr lang="en-US" altLang="zh-CN" sz="1900" dirty="0">
                <a:solidFill>
                  <a:srgbClr val="C00000"/>
                </a:solidFill>
              </a:rPr>
              <a:t>(“, ”);    //s=“apple, banana, cherry”</a:t>
            </a:r>
            <a:endParaRPr lang="en-US" altLang="zh-CN"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87262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目录</a:t>
            </a:r>
          </a:p>
        </p:txBody>
      </p:sp>
      <p:sp>
        <p:nvSpPr>
          <p:cNvPr id="3" name="Rectangle 2"/>
          <p:cNvSpPr>
            <a:spLocks noGrp="1"/>
          </p:cNvSpPr>
          <p:nvPr>
            <p:ph sz="quarter" idx="1"/>
          </p:nvPr>
        </p:nvSpPr>
        <p:spPr>
          <a:xfrm>
            <a:off x="660400" y="1752600"/>
            <a:ext cx="8541072" cy="4844752"/>
          </a:xfrm>
          <a:ln w="19050" cmpd="dbl">
            <a:noFill/>
          </a:ln>
        </p:spPr>
        <p:txBody>
          <a:bodyPr>
            <a:normAutofit fontScale="92500" lnSpcReduction="10000"/>
          </a:bodyPr>
          <a:lstStyle/>
          <a:p>
            <a:pPr marL="514350" indent="-514350" algn="l" defTabSz="914400">
              <a:spcBef>
                <a:spcPts val="700"/>
              </a:spcBef>
              <a:buClr>
                <a:schemeClr val="accent1"/>
              </a:buClr>
              <a:buSzPct val="60000"/>
              <a:buFont typeface="+mj-lt"/>
              <a:buAutoNum type="arabicPeriod"/>
            </a:pPr>
            <a:r>
              <a:rPr lang="zh-CN" altLang="en-US" sz="2900" b="0" i="0" dirty="0">
                <a:solidFill>
                  <a:schemeClr val="tx1"/>
                </a:solidFill>
                <a:latin typeface="Tw Cen MT"/>
                <a:ea typeface="宋体" pitchFamily="2" charset="-122"/>
                <a:cs typeface="+mn-cs"/>
              </a:rPr>
              <a:t>数组定义</a:t>
            </a:r>
          </a:p>
          <a:p>
            <a:pPr marL="514350" indent="-514350" algn="l" defTabSz="914400">
              <a:spcBef>
                <a:spcPts val="700"/>
              </a:spcBef>
              <a:buClr>
                <a:schemeClr val="accent1"/>
              </a:buClr>
              <a:buSzPct val="60000"/>
              <a:buFont typeface="+mj-lt"/>
              <a:buAutoNum type="arabicPeriod"/>
            </a:pPr>
            <a:r>
              <a:rPr lang="zh-CN" altLang="en-US" sz="2900" b="0" i="0" dirty="0">
                <a:solidFill>
                  <a:schemeClr val="tx1"/>
                </a:solidFill>
                <a:latin typeface="Tw Cen MT"/>
                <a:ea typeface="宋体" pitchFamily="2" charset="-122"/>
                <a:cs typeface="+mn-cs"/>
              </a:rPr>
              <a:t>创建数组</a:t>
            </a:r>
          </a:p>
          <a:p>
            <a:pPr marL="514350" indent="-514350" algn="l" defTabSz="914400">
              <a:spcBef>
                <a:spcPts val="700"/>
              </a:spcBef>
              <a:buClr>
                <a:schemeClr val="accent1"/>
              </a:buClr>
              <a:buSzPct val="60000"/>
              <a:buFont typeface="+mj-lt"/>
              <a:buAutoNum type="arabicPeriod"/>
            </a:pPr>
            <a:r>
              <a:rPr lang="zh-CN" altLang="en-US" sz="2900" b="0" i="0" dirty="0">
                <a:solidFill>
                  <a:schemeClr val="tx1"/>
                </a:solidFill>
                <a:latin typeface="Tw Cen MT"/>
                <a:ea typeface="宋体" pitchFamily="2" charset="-122"/>
                <a:cs typeface="+mn-cs"/>
              </a:rPr>
              <a:t>数组元素的读和写</a:t>
            </a:r>
            <a:endParaRPr lang="en-US" altLang="zh-CN" sz="2900" b="0" i="0" dirty="0">
              <a:solidFill>
                <a:schemeClr val="tx1"/>
              </a:solidFill>
              <a:latin typeface="Tw Cen MT"/>
              <a:ea typeface="宋体" pitchFamily="2" charset="-122"/>
              <a:cs typeface="+mn-cs"/>
            </a:endParaRPr>
          </a:p>
          <a:p>
            <a:pPr marL="514350" indent="-514350" algn="l" defTabSz="914400">
              <a:spcBef>
                <a:spcPts val="700"/>
              </a:spcBef>
              <a:buClr>
                <a:schemeClr val="accent1"/>
              </a:buClr>
              <a:buSzPct val="60000"/>
              <a:buFont typeface="+mj-lt"/>
              <a:buAutoNum type="arabicPeriod"/>
            </a:pPr>
            <a:r>
              <a:rPr lang="zh-CN" altLang="en-US" sz="2900" b="0" i="0" dirty="0">
                <a:solidFill>
                  <a:schemeClr val="tx1"/>
                </a:solidFill>
                <a:latin typeface="Tw Cen MT"/>
                <a:ea typeface="宋体" pitchFamily="2" charset="-122"/>
                <a:cs typeface="+mn-cs"/>
              </a:rPr>
              <a:t>稀疏数组</a:t>
            </a:r>
          </a:p>
          <a:p>
            <a:pPr marL="514350" indent="-514350" algn="l" defTabSz="914400">
              <a:spcBef>
                <a:spcPts val="700"/>
              </a:spcBef>
              <a:buClr>
                <a:schemeClr val="accent1"/>
              </a:buClr>
              <a:buSzPct val="60000"/>
              <a:buFont typeface="+mj-lt"/>
              <a:buAutoNum type="arabicPeriod"/>
            </a:pPr>
            <a:r>
              <a:rPr lang="zh-CN" altLang="en-US" sz="2900" b="0" i="0" dirty="0">
                <a:solidFill>
                  <a:schemeClr val="tx1"/>
                </a:solidFill>
                <a:latin typeface="Tw Cen MT"/>
                <a:ea typeface="宋体" pitchFamily="2" charset="-122"/>
                <a:cs typeface="+mn-cs"/>
              </a:rPr>
              <a:t>数组长度</a:t>
            </a:r>
            <a:endParaRPr lang="en-US" altLang="zh-CN" sz="2900" b="0" i="0" dirty="0">
              <a:solidFill>
                <a:schemeClr val="tx1"/>
              </a:solidFill>
              <a:latin typeface="Tw Cen MT"/>
              <a:ea typeface="宋体" pitchFamily="2" charset="-122"/>
              <a:cs typeface="+mn-cs"/>
            </a:endParaRPr>
          </a:p>
          <a:p>
            <a:pPr marL="514350" indent="-514350" algn="l" defTabSz="914400">
              <a:spcBef>
                <a:spcPts val="700"/>
              </a:spcBef>
              <a:buClr>
                <a:schemeClr val="accent1"/>
              </a:buClr>
              <a:buSzPct val="60000"/>
              <a:buFont typeface="+mj-lt"/>
              <a:buAutoNum type="arabicPeriod"/>
            </a:pPr>
            <a:r>
              <a:rPr lang="zh-CN" altLang="en-US" sz="2900" b="0" i="0" dirty="0">
                <a:solidFill>
                  <a:schemeClr val="tx1"/>
                </a:solidFill>
                <a:latin typeface="Tw Cen MT"/>
                <a:ea typeface="宋体" pitchFamily="2" charset="-122"/>
                <a:cs typeface="+mn-cs"/>
              </a:rPr>
              <a:t>数组元素的添加和删除</a:t>
            </a:r>
            <a:endParaRPr lang="en-US" altLang="zh-CN" sz="2900" b="0" i="0" dirty="0">
              <a:solidFill>
                <a:schemeClr val="tx1"/>
              </a:solidFill>
              <a:latin typeface="Tw Cen MT"/>
              <a:ea typeface="宋体" pitchFamily="2" charset="-122"/>
              <a:cs typeface="+mn-cs"/>
            </a:endParaRPr>
          </a:p>
          <a:p>
            <a:pPr marL="514350" indent="-514350" algn="l" defTabSz="914400">
              <a:spcBef>
                <a:spcPts val="700"/>
              </a:spcBef>
              <a:buClr>
                <a:schemeClr val="accent1"/>
              </a:buClr>
              <a:buSzPct val="60000"/>
              <a:buFont typeface="+mj-lt"/>
              <a:buAutoNum type="arabicPeriod"/>
            </a:pPr>
            <a:r>
              <a:rPr lang="zh-CN" altLang="en-US" sz="2900" b="0" i="0" dirty="0">
                <a:solidFill>
                  <a:schemeClr val="tx1"/>
                </a:solidFill>
                <a:latin typeface="Tw Cen MT"/>
                <a:ea typeface="宋体" pitchFamily="2" charset="-122"/>
                <a:cs typeface="+mn-cs"/>
              </a:rPr>
              <a:t>数组方法</a:t>
            </a:r>
            <a:endParaRPr lang="en-US" altLang="zh-CN" sz="2900" b="0" i="0" dirty="0">
              <a:solidFill>
                <a:schemeClr val="tx1"/>
              </a:solidFill>
              <a:latin typeface="Tw Cen MT"/>
              <a:ea typeface="宋体" pitchFamily="2" charset="-122"/>
              <a:cs typeface="+mn-cs"/>
            </a:endParaRPr>
          </a:p>
          <a:p>
            <a:pPr marL="514350" indent="-514350" algn="l" defTabSz="914400">
              <a:spcBef>
                <a:spcPts val="700"/>
              </a:spcBef>
              <a:buClr>
                <a:schemeClr val="accent1"/>
              </a:buClr>
              <a:buSzPct val="60000"/>
              <a:buFont typeface="+mj-lt"/>
              <a:buAutoNum type="arabicPeriod"/>
            </a:pPr>
            <a:r>
              <a:rPr lang="en-US" altLang="zh-CN" sz="2900" b="0" i="0" dirty="0">
                <a:solidFill>
                  <a:schemeClr val="tx1"/>
                </a:solidFill>
                <a:latin typeface="Tw Cen MT"/>
                <a:ea typeface="宋体" pitchFamily="2" charset="-122"/>
                <a:cs typeface="+mn-cs"/>
              </a:rPr>
              <a:t>ECMAScript 5</a:t>
            </a:r>
            <a:r>
              <a:rPr lang="zh-CN" altLang="en-US" sz="2900" b="0" i="0" dirty="0">
                <a:solidFill>
                  <a:schemeClr val="tx1"/>
                </a:solidFill>
                <a:latin typeface="Tw Cen MT"/>
                <a:ea typeface="宋体" pitchFamily="2" charset="-122"/>
                <a:cs typeface="+mn-cs"/>
              </a:rPr>
              <a:t>中的数组方法</a:t>
            </a:r>
            <a:endParaRPr lang="en-US" altLang="zh-CN" sz="2900" b="0" i="0" dirty="0">
              <a:solidFill>
                <a:schemeClr val="tx1"/>
              </a:solidFill>
              <a:latin typeface="Tw Cen MT"/>
              <a:ea typeface="宋体" pitchFamily="2" charset="-122"/>
              <a:cs typeface="+mn-cs"/>
            </a:endParaRPr>
          </a:p>
          <a:p>
            <a:pPr marL="514350" indent="-514350" algn="l" defTabSz="914400">
              <a:spcBef>
                <a:spcPts val="700"/>
              </a:spcBef>
              <a:buClr>
                <a:schemeClr val="accent1"/>
              </a:buClr>
              <a:buSzPct val="60000"/>
              <a:buFont typeface="+mj-lt"/>
              <a:buAutoNum type="arabicPeriod"/>
            </a:pPr>
            <a:r>
              <a:rPr lang="zh-CN" altLang="en-US" sz="2900" b="0" i="0" dirty="0">
                <a:solidFill>
                  <a:schemeClr val="tx1"/>
                </a:solidFill>
                <a:latin typeface="Tw Cen MT"/>
                <a:ea typeface="宋体" pitchFamily="2" charset="-122"/>
                <a:cs typeface="+mn-cs"/>
              </a:rPr>
              <a:t>类数组对象</a:t>
            </a:r>
            <a:endParaRPr lang="en-US" altLang="zh-CN" sz="2900" b="0" i="0" dirty="0">
              <a:solidFill>
                <a:schemeClr val="tx1"/>
              </a:solidFill>
              <a:latin typeface="Tw Cen MT"/>
              <a:ea typeface="宋体" pitchFamily="2" charset="-122"/>
              <a:cs typeface="+mn-cs"/>
            </a:endParaRPr>
          </a:p>
          <a:p>
            <a:pPr marL="514350" indent="-514350" algn="l" defTabSz="914400">
              <a:spcBef>
                <a:spcPts val="700"/>
              </a:spcBef>
              <a:buClr>
                <a:schemeClr val="accent1"/>
              </a:buClr>
              <a:buSzPct val="60000"/>
              <a:buFont typeface="+mj-lt"/>
              <a:buAutoNum type="arabicPeriod"/>
            </a:pPr>
            <a:r>
              <a:rPr lang="zh-CN" altLang="en-US" sz="2900" b="0" i="0" dirty="0">
                <a:solidFill>
                  <a:schemeClr val="tx1"/>
                </a:solidFill>
                <a:latin typeface="Tw Cen MT"/>
                <a:ea typeface="宋体" pitchFamily="2" charset="-122"/>
                <a:cs typeface="+mn-cs"/>
              </a:rPr>
              <a:t>作为数组的字符串</a:t>
            </a:r>
          </a:p>
          <a:p>
            <a:pPr marL="320040" indent="-320040" algn="l" defTabSz="914400">
              <a:spcBef>
                <a:spcPts val="700"/>
              </a:spcBef>
              <a:buClr>
                <a:srgbClr val="FEB80A"/>
              </a:buClr>
              <a:buSzPct val="60000"/>
              <a:buFont typeface="Wingdings"/>
              <a:buChar char="Ø"/>
            </a:pPr>
            <a:endParaRPr lang="zh-CN" altLang="en-US" dirty="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sz="4400" b="0" i="0" dirty="0">
                <a:solidFill>
                  <a:srgbClr val="4F271C"/>
                </a:solidFill>
                <a:latin typeface="Tw Cen MT"/>
                <a:ea typeface="宋体" pitchFamily="2" charset="-122"/>
                <a:cs typeface="+mj-cs"/>
              </a:rPr>
              <a:t>5</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26642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514350" indent="-514350">
              <a:buClr>
                <a:schemeClr val="accent1"/>
              </a:buClr>
              <a:buFont typeface="+mj-lt"/>
              <a:buAutoNum type="arabicPeriod"/>
            </a:pPr>
            <a:r>
              <a:rPr lang="zh-CN" altLang="en-US" dirty="0"/>
              <a:t>按照升序对数组</a:t>
            </a:r>
            <a:r>
              <a:rPr lang="en-US" altLang="zh-CN" dirty="0"/>
              <a:t>a=[3,17, 6, 45, 20]</a:t>
            </a:r>
            <a:r>
              <a:rPr lang="zh-CN" altLang="en-US" dirty="0"/>
              <a:t>进行排序</a:t>
            </a:r>
            <a:endParaRPr lang="en-US" altLang="zh-CN" dirty="0"/>
          </a:p>
          <a:p>
            <a:pPr marL="514350" indent="-514350">
              <a:buClr>
                <a:schemeClr val="accent1"/>
              </a:buClr>
              <a:buFont typeface="+mj-lt"/>
              <a:buAutoNum type="arabicPeriod"/>
            </a:pPr>
            <a:r>
              <a:rPr lang="zh-CN" altLang="en-US" dirty="0"/>
              <a:t>对数组</a:t>
            </a:r>
            <a:r>
              <a:rPr lang="en-US" altLang="zh-CN" dirty="0"/>
              <a:t>a=[‘ant’, ‘Dog’, ‘cat’, ‘Bug’]</a:t>
            </a:r>
            <a:r>
              <a:rPr lang="zh-CN" altLang="en-US" dirty="0"/>
              <a:t>进行排序（首先使用</a:t>
            </a:r>
            <a:r>
              <a:rPr lang="en-US" altLang="zh-CN" dirty="0" err="1"/>
              <a:t>toLowerCase</a:t>
            </a:r>
            <a:r>
              <a:rPr lang="en-US" altLang="zh-CN" dirty="0"/>
              <a:t>()</a:t>
            </a:r>
            <a:r>
              <a:rPr lang="zh-CN" altLang="en-US" dirty="0"/>
              <a:t>方法将参数都转化为小写字符串）</a:t>
            </a:r>
            <a:endParaRPr lang="en-US" altLang="zh-CN" dirty="0"/>
          </a:p>
          <a:p>
            <a:pPr marL="320040" lvl="1" indent="0">
              <a:buNone/>
            </a:pPr>
            <a:endParaRPr lang="en-US" dirty="0"/>
          </a:p>
        </p:txBody>
      </p:sp>
    </p:spTree>
    <p:extLst>
      <p:ext uri="{BB962C8B-B14F-4D97-AF65-F5344CB8AC3E}">
        <p14:creationId xmlns:p14="http://schemas.microsoft.com/office/powerpoint/2010/main" val="207233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7. </a:t>
            </a:r>
            <a:r>
              <a:rPr lang="zh-CN" altLang="en-US" dirty="0">
                <a:solidFill>
                  <a:srgbClr val="4F271C"/>
                </a:solidFill>
                <a:latin typeface="Tw Cen MT"/>
                <a:ea typeface="宋体" pitchFamily="2" charset="-122"/>
              </a:rPr>
              <a:t>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b="0" i="0" dirty="0">
                <a:solidFill>
                  <a:schemeClr val="tx1"/>
                </a:solidFill>
                <a:latin typeface="Tw Cen MT"/>
                <a:ea typeface="宋体" pitchFamily="2" charset="-122"/>
                <a:cs typeface="+mn-cs"/>
              </a:rPr>
              <a:t>7.4 </a:t>
            </a:r>
            <a:r>
              <a:rPr lang="en-US" altLang="zh-CN" sz="3200" b="0" i="0" dirty="0" err="1">
                <a:solidFill>
                  <a:schemeClr val="tx1"/>
                </a:solidFill>
                <a:latin typeface="Tw Cen MT"/>
                <a:ea typeface="宋体" pitchFamily="2" charset="-122"/>
                <a:cs typeface="+mn-cs"/>
              </a:rPr>
              <a:t>concat</a:t>
            </a:r>
            <a:r>
              <a:rPr lang="en-US" altLang="zh-CN" sz="3200" b="0" i="0" dirty="0">
                <a:solidFill>
                  <a:schemeClr val="tx1"/>
                </a:solidFill>
                <a:latin typeface="Tw Cen MT"/>
                <a:ea typeface="宋体" pitchFamily="2" charset="-122"/>
                <a:cs typeface="+mn-cs"/>
              </a:rPr>
              <a:t>()</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420888"/>
            <a:ext cx="8832850" cy="26642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err="1"/>
              <a:t>Array.concat</a:t>
            </a:r>
            <a:r>
              <a:rPr lang="en-US" altLang="zh-CN" dirty="0"/>
              <a:t>()</a:t>
            </a:r>
            <a:r>
              <a:rPr lang="zh-CN" altLang="en-US" dirty="0"/>
              <a:t>方法创建并返回一个新数组。如果这些参数中的任何一个自身是数组，则链接的是数组的元素，而非数组本身。</a:t>
            </a:r>
            <a:endParaRPr lang="en-US" altLang="zh-CN" dirty="0"/>
          </a:p>
          <a:p>
            <a:pPr marL="320040" lvl="1" indent="0">
              <a:buNone/>
            </a:pPr>
            <a:r>
              <a:rPr lang="en-US" sz="1900" dirty="0" err="1">
                <a:solidFill>
                  <a:srgbClr val="C00000"/>
                </a:solidFill>
              </a:rPr>
              <a:t>var</a:t>
            </a:r>
            <a:r>
              <a:rPr lang="en-US" sz="1900" dirty="0">
                <a:solidFill>
                  <a:srgbClr val="C00000"/>
                </a:solidFill>
              </a:rPr>
              <a:t> a=[</a:t>
            </a:r>
            <a:r>
              <a:rPr lang="en-US" altLang="zh-CN" sz="1900" dirty="0">
                <a:solidFill>
                  <a:srgbClr val="C00000"/>
                </a:solidFill>
              </a:rPr>
              <a:t>1, 2, 3]</a:t>
            </a:r>
            <a:r>
              <a:rPr lang="en-US" sz="1900" dirty="0">
                <a:solidFill>
                  <a:srgbClr val="C00000"/>
                </a:solidFill>
              </a:rPr>
              <a:t>;  </a:t>
            </a:r>
            <a:endParaRPr lang="en-US" altLang="zh-CN" sz="1900" dirty="0">
              <a:solidFill>
                <a:srgbClr val="C00000"/>
              </a:solidFill>
            </a:endParaRPr>
          </a:p>
          <a:p>
            <a:pPr marL="320040" lvl="1" indent="0">
              <a:buNone/>
            </a:pPr>
            <a:r>
              <a:rPr lang="en-US" altLang="zh-CN" sz="1900" dirty="0" err="1">
                <a:solidFill>
                  <a:srgbClr val="C00000"/>
                </a:solidFill>
              </a:rPr>
              <a:t>a.concat</a:t>
            </a:r>
            <a:r>
              <a:rPr lang="en-US" altLang="zh-CN" sz="1900" dirty="0">
                <a:solidFill>
                  <a:srgbClr val="C00000"/>
                </a:solidFill>
              </a:rPr>
              <a:t>(4, 5);                  //</a:t>
            </a:r>
            <a:r>
              <a:rPr lang="zh-CN" altLang="en-US" sz="1900" dirty="0">
                <a:solidFill>
                  <a:srgbClr val="C00000"/>
                </a:solidFill>
              </a:rPr>
              <a:t>返回</a:t>
            </a:r>
            <a:r>
              <a:rPr lang="en-US" altLang="zh-CN" sz="1900" dirty="0">
                <a:solidFill>
                  <a:srgbClr val="C00000"/>
                </a:solidFill>
              </a:rPr>
              <a:t>a=[1, 2, 3, 4, 5]</a:t>
            </a:r>
          </a:p>
          <a:p>
            <a:pPr marL="320040" lvl="1" indent="0">
              <a:buNone/>
            </a:pPr>
            <a:r>
              <a:rPr lang="en-US" altLang="zh-CN" sz="1900" dirty="0" err="1">
                <a:solidFill>
                  <a:srgbClr val="C00000"/>
                </a:solidFill>
              </a:rPr>
              <a:t>a.concat</a:t>
            </a:r>
            <a:r>
              <a:rPr lang="en-US" altLang="zh-CN" sz="1900" dirty="0">
                <a:solidFill>
                  <a:srgbClr val="C00000"/>
                </a:solidFill>
              </a:rPr>
              <a:t>([4, 5]);                //</a:t>
            </a:r>
            <a:r>
              <a:rPr lang="zh-CN" altLang="en-US" sz="1900" dirty="0">
                <a:solidFill>
                  <a:srgbClr val="C00000"/>
                </a:solidFill>
              </a:rPr>
              <a:t>返回</a:t>
            </a:r>
            <a:r>
              <a:rPr lang="en-US" altLang="zh-CN" sz="1900" dirty="0">
                <a:solidFill>
                  <a:srgbClr val="C00000"/>
                </a:solidFill>
              </a:rPr>
              <a:t>a=[1, 2, 3, 4, 5]</a:t>
            </a:r>
            <a:endParaRPr lang="en-US" altLang="zh-CN"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1182697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sz="4400" b="0" i="0" dirty="0">
                <a:solidFill>
                  <a:srgbClr val="4F271C"/>
                </a:solidFill>
                <a:latin typeface="Tw Cen MT"/>
                <a:ea typeface="宋体" pitchFamily="2" charset="-122"/>
                <a:cs typeface="+mj-cs"/>
              </a:rPr>
              <a:t>6</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26642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zh-CN" altLang="en-US" dirty="0"/>
              <a:t>新建一个数组，试试</a:t>
            </a:r>
            <a:endParaRPr lang="en-US" altLang="zh-CN" dirty="0"/>
          </a:p>
          <a:p>
            <a:pPr marL="0" indent="0">
              <a:buClr>
                <a:schemeClr val="accent1"/>
              </a:buClr>
              <a:buNone/>
            </a:pPr>
            <a:r>
              <a:rPr lang="en-US" altLang="zh-CN" dirty="0" err="1"/>
              <a:t>a.concat</a:t>
            </a:r>
            <a:r>
              <a:rPr lang="en-US" altLang="zh-CN" dirty="0"/>
              <a:t>([4, 5],[6, 7])</a:t>
            </a:r>
          </a:p>
          <a:p>
            <a:pPr marL="0" indent="0">
              <a:buClr>
                <a:schemeClr val="accent1"/>
              </a:buClr>
              <a:buNone/>
            </a:pPr>
            <a:r>
              <a:rPr lang="en-US" altLang="zh-CN" dirty="0" err="1"/>
              <a:t>a.concat</a:t>
            </a:r>
            <a:r>
              <a:rPr lang="en-US" altLang="zh-CN" dirty="0"/>
              <a:t>(4,[5,[6, 7]])</a:t>
            </a:r>
          </a:p>
          <a:p>
            <a:pPr marL="0" indent="0">
              <a:buClr>
                <a:schemeClr val="accent1"/>
              </a:buClr>
              <a:buNone/>
            </a:pPr>
            <a:r>
              <a:rPr lang="en-US" altLang="zh-CN" dirty="0" err="1"/>
              <a:t>a.concat</a:t>
            </a:r>
            <a:r>
              <a:rPr lang="en-US" altLang="zh-CN" dirty="0"/>
              <a:t>(“hello”, [“big”, “world”])</a:t>
            </a:r>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344383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7. </a:t>
            </a:r>
            <a:r>
              <a:rPr lang="zh-CN" altLang="en-US" dirty="0">
                <a:solidFill>
                  <a:srgbClr val="4F271C"/>
                </a:solidFill>
                <a:latin typeface="Tw Cen MT"/>
                <a:ea typeface="宋体" pitchFamily="2" charset="-122"/>
              </a:rPr>
              <a:t>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b="0" i="0" dirty="0">
                <a:solidFill>
                  <a:schemeClr val="tx1"/>
                </a:solidFill>
                <a:latin typeface="Tw Cen MT"/>
                <a:ea typeface="宋体" pitchFamily="2" charset="-122"/>
                <a:cs typeface="+mn-cs"/>
              </a:rPr>
              <a:t>7.5 slice ()</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420888"/>
            <a:ext cx="8832850" cy="424847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err="1"/>
              <a:t>Array.slice</a:t>
            </a:r>
            <a:r>
              <a:rPr lang="en-US" altLang="zh-CN" dirty="0"/>
              <a:t>()</a:t>
            </a:r>
            <a:r>
              <a:rPr lang="zh-CN" altLang="en-US" dirty="0"/>
              <a:t>方法返回指定数组的一个片段或子数组，它有两个参数，分别指定了片段的开始和结束位置。</a:t>
            </a:r>
            <a:endParaRPr lang="en-US" altLang="zh-CN" dirty="0"/>
          </a:p>
          <a:p>
            <a:pPr>
              <a:buClr>
                <a:schemeClr val="accent1"/>
              </a:buClr>
              <a:buFont typeface="Wingdings" panose="05000000000000000000" pitchFamily="2" charset="2"/>
              <a:buChar char="l"/>
            </a:pPr>
            <a:r>
              <a:rPr lang="zh-CN" altLang="en-US" sz="2400" dirty="0"/>
              <a:t>数组包含第一个参数指定的位置和不含第二个参数指定的位置之间的所有元素。原数组不发生改变。</a:t>
            </a:r>
            <a:endParaRPr lang="en-US" altLang="zh-CN" sz="2400" dirty="0"/>
          </a:p>
          <a:p>
            <a:pPr>
              <a:buClr>
                <a:schemeClr val="accent1"/>
              </a:buClr>
              <a:buFont typeface="Wingdings" panose="05000000000000000000" pitchFamily="2" charset="2"/>
              <a:buChar char="l"/>
            </a:pPr>
            <a:r>
              <a:rPr lang="zh-CN" altLang="en-US" sz="2400" dirty="0"/>
              <a:t>如果只有一个参数，返回的数组将包含从开始位置到数组结尾的所有元素</a:t>
            </a:r>
            <a:endParaRPr lang="en-US" altLang="zh-CN" sz="2400" dirty="0"/>
          </a:p>
          <a:p>
            <a:pPr marL="320040" lvl="1" indent="0">
              <a:buNone/>
            </a:pPr>
            <a:r>
              <a:rPr lang="en-US" sz="1900" dirty="0" err="1">
                <a:solidFill>
                  <a:srgbClr val="C00000"/>
                </a:solidFill>
              </a:rPr>
              <a:t>var</a:t>
            </a:r>
            <a:r>
              <a:rPr lang="en-US" sz="1900" dirty="0">
                <a:solidFill>
                  <a:srgbClr val="C00000"/>
                </a:solidFill>
              </a:rPr>
              <a:t> a=[</a:t>
            </a:r>
            <a:r>
              <a:rPr lang="en-US" altLang="zh-CN" sz="1900" dirty="0">
                <a:solidFill>
                  <a:srgbClr val="C00000"/>
                </a:solidFill>
              </a:rPr>
              <a:t>1, 2, 3, 4, 5]</a:t>
            </a:r>
            <a:r>
              <a:rPr lang="en-US" sz="1900" dirty="0">
                <a:solidFill>
                  <a:srgbClr val="C00000"/>
                </a:solidFill>
              </a:rPr>
              <a:t>;  </a:t>
            </a:r>
            <a:endParaRPr lang="en-US" altLang="zh-CN" sz="1900" dirty="0">
              <a:solidFill>
                <a:srgbClr val="C00000"/>
              </a:solidFill>
            </a:endParaRPr>
          </a:p>
          <a:p>
            <a:pPr marL="320040" lvl="1" indent="0">
              <a:buNone/>
            </a:pPr>
            <a:r>
              <a:rPr lang="en-US" altLang="zh-CN" sz="1900" dirty="0" err="1">
                <a:solidFill>
                  <a:srgbClr val="C00000"/>
                </a:solidFill>
              </a:rPr>
              <a:t>a.slice</a:t>
            </a:r>
            <a:r>
              <a:rPr lang="en-US" altLang="zh-CN" sz="1900" dirty="0">
                <a:solidFill>
                  <a:srgbClr val="C00000"/>
                </a:solidFill>
              </a:rPr>
              <a:t>(0, 3);                  //</a:t>
            </a:r>
            <a:r>
              <a:rPr lang="zh-CN" altLang="en-US" sz="1900" dirty="0">
                <a:solidFill>
                  <a:srgbClr val="C00000"/>
                </a:solidFill>
              </a:rPr>
              <a:t>返回</a:t>
            </a:r>
            <a:r>
              <a:rPr lang="en-US" altLang="zh-CN" sz="1900" dirty="0">
                <a:solidFill>
                  <a:srgbClr val="C00000"/>
                </a:solidFill>
              </a:rPr>
              <a:t>a=[1, 2, 3]</a:t>
            </a:r>
          </a:p>
          <a:p>
            <a:pPr marL="320040" lvl="1" indent="0">
              <a:buNone/>
            </a:pPr>
            <a:r>
              <a:rPr lang="en-US" altLang="zh-CN" sz="1900" dirty="0" err="1">
                <a:solidFill>
                  <a:srgbClr val="C00000"/>
                </a:solidFill>
              </a:rPr>
              <a:t>a.slice</a:t>
            </a:r>
            <a:r>
              <a:rPr lang="en-US" altLang="zh-CN" sz="1900" dirty="0">
                <a:solidFill>
                  <a:srgbClr val="C00000"/>
                </a:solidFill>
              </a:rPr>
              <a:t>(3);                      //</a:t>
            </a:r>
            <a:r>
              <a:rPr lang="zh-CN" altLang="en-US" sz="1900" dirty="0">
                <a:solidFill>
                  <a:srgbClr val="C00000"/>
                </a:solidFill>
              </a:rPr>
              <a:t>返回</a:t>
            </a:r>
            <a:r>
              <a:rPr lang="en-US" altLang="zh-CN" sz="1900" dirty="0">
                <a:solidFill>
                  <a:srgbClr val="C00000"/>
                </a:solidFill>
              </a:rPr>
              <a:t>a=[4, 5]</a:t>
            </a:r>
            <a:endParaRPr lang="en-US" altLang="zh-CN"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854511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dirty="0">
                <a:solidFill>
                  <a:srgbClr val="4F271C"/>
                </a:solidFill>
                <a:latin typeface="Tw Cen MT"/>
                <a:ea typeface="宋体" pitchFamily="2" charset="-122"/>
              </a:rPr>
              <a:t>7</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26642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320040" lvl="1" indent="0">
              <a:buNone/>
            </a:pPr>
            <a:r>
              <a:rPr lang="zh-CN" altLang="en-US" dirty="0"/>
              <a:t>新建一个数组</a:t>
            </a:r>
            <a:r>
              <a:rPr lang="en-US" altLang="zh-CN" dirty="0"/>
              <a:t>a=[1, 2, 3, 4, 5]</a:t>
            </a:r>
            <a:r>
              <a:rPr lang="zh-CN" altLang="en-US" dirty="0"/>
              <a:t>试试</a:t>
            </a:r>
            <a:endParaRPr lang="en-US" altLang="zh-CN" dirty="0"/>
          </a:p>
          <a:p>
            <a:pPr marL="320040" lvl="1" indent="0">
              <a:buNone/>
            </a:pPr>
            <a:r>
              <a:rPr lang="en-US" altLang="zh-CN" dirty="0" err="1"/>
              <a:t>a.slice</a:t>
            </a:r>
            <a:r>
              <a:rPr lang="en-US" altLang="zh-CN" dirty="0"/>
              <a:t>(0, 3); </a:t>
            </a:r>
          </a:p>
          <a:p>
            <a:pPr marL="320040" lvl="1" indent="0">
              <a:buNone/>
            </a:pPr>
            <a:r>
              <a:rPr lang="en-US" altLang="zh-CN" dirty="0" err="1"/>
              <a:t>a.slice</a:t>
            </a:r>
            <a:r>
              <a:rPr lang="en-US" altLang="zh-CN" dirty="0"/>
              <a:t>(3);</a:t>
            </a:r>
          </a:p>
          <a:p>
            <a:pPr marL="320040" lvl="1" indent="0">
              <a:buNone/>
            </a:pPr>
            <a:r>
              <a:rPr lang="en-US" altLang="zh-CN" dirty="0" err="1"/>
              <a:t>a.slice</a:t>
            </a:r>
            <a:r>
              <a:rPr lang="en-US" altLang="zh-CN" dirty="0"/>
              <a:t>(1, -1);</a:t>
            </a:r>
          </a:p>
          <a:p>
            <a:pPr marL="320040" lvl="1" indent="0">
              <a:buNone/>
            </a:pPr>
            <a:r>
              <a:rPr lang="en-US" altLang="zh-CN" dirty="0" err="1"/>
              <a:t>a.slice</a:t>
            </a:r>
            <a:r>
              <a:rPr lang="en-US" altLang="zh-CN" dirty="0"/>
              <a:t>(-3,-2);</a:t>
            </a:r>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1438265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7. </a:t>
            </a:r>
            <a:r>
              <a:rPr lang="zh-CN" altLang="en-US" dirty="0">
                <a:solidFill>
                  <a:srgbClr val="4F271C"/>
                </a:solidFill>
                <a:latin typeface="Tw Cen MT"/>
                <a:ea typeface="宋体" pitchFamily="2" charset="-122"/>
              </a:rPr>
              <a:t>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b="0" i="0" dirty="0">
                <a:solidFill>
                  <a:schemeClr val="tx1"/>
                </a:solidFill>
                <a:latin typeface="Tw Cen MT"/>
                <a:ea typeface="宋体" pitchFamily="2" charset="-122"/>
                <a:cs typeface="+mn-cs"/>
              </a:rPr>
              <a:t>7.6 splice ()</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276872"/>
            <a:ext cx="8832850" cy="4464496"/>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err="1"/>
              <a:t>Array.splice</a:t>
            </a:r>
            <a:r>
              <a:rPr lang="en-US" altLang="zh-CN" dirty="0"/>
              <a:t>()</a:t>
            </a:r>
            <a:r>
              <a:rPr lang="zh-CN" altLang="en-US" dirty="0"/>
              <a:t>方法是在数组中插入或删除元素的通用方法。</a:t>
            </a:r>
            <a:endParaRPr lang="en-US" altLang="zh-CN" dirty="0"/>
          </a:p>
          <a:p>
            <a:pPr>
              <a:buClr>
                <a:schemeClr val="accent1"/>
              </a:buClr>
              <a:buFont typeface="Wingdings" panose="05000000000000000000" pitchFamily="2" charset="2"/>
              <a:buChar char="l"/>
            </a:pPr>
            <a:r>
              <a:rPr lang="zh-CN" altLang="en-US" sz="2000" dirty="0"/>
              <a:t>第一个参数指定插入和</a:t>
            </a:r>
            <a:r>
              <a:rPr lang="en-US" altLang="zh-CN" sz="2000" dirty="0"/>
              <a:t>(</a:t>
            </a:r>
            <a:r>
              <a:rPr lang="zh-CN" altLang="en-US" sz="2000" dirty="0"/>
              <a:t>或</a:t>
            </a:r>
            <a:r>
              <a:rPr lang="en-US" altLang="zh-CN" sz="2000" dirty="0"/>
              <a:t>)</a:t>
            </a:r>
            <a:r>
              <a:rPr lang="zh-CN" altLang="en-US" sz="2000" dirty="0"/>
              <a:t>删除的起始位置。</a:t>
            </a:r>
            <a:endParaRPr lang="en-US" altLang="zh-CN" sz="2000" dirty="0"/>
          </a:p>
          <a:p>
            <a:pPr>
              <a:buClr>
                <a:schemeClr val="accent1"/>
              </a:buClr>
              <a:buFont typeface="Wingdings" panose="05000000000000000000" pitchFamily="2" charset="2"/>
              <a:buChar char="l"/>
            </a:pPr>
            <a:r>
              <a:rPr lang="zh-CN" altLang="en-US" sz="2000" dirty="0"/>
              <a:t>第二个参数指定了应该从数组中删除的元素个数。</a:t>
            </a:r>
            <a:endParaRPr lang="en-US" altLang="zh-CN" sz="2000" dirty="0"/>
          </a:p>
          <a:p>
            <a:pPr>
              <a:buClr>
                <a:schemeClr val="accent1"/>
              </a:buClr>
              <a:buFont typeface="Wingdings" panose="05000000000000000000" pitchFamily="2" charset="2"/>
              <a:buChar char="l"/>
            </a:pPr>
            <a:r>
              <a:rPr lang="zh-CN" altLang="en-US" sz="2000" dirty="0"/>
              <a:t>如果省略第二个参数，从起始点开始到数组结尾的所有元素都将被删除。</a:t>
            </a:r>
            <a:endParaRPr lang="en-US" altLang="zh-CN" sz="2000" dirty="0"/>
          </a:p>
          <a:p>
            <a:pPr>
              <a:buClr>
                <a:schemeClr val="accent1"/>
              </a:buClr>
              <a:buFont typeface="Wingdings" panose="05000000000000000000" pitchFamily="2" charset="2"/>
              <a:buChar char="l"/>
            </a:pPr>
            <a:r>
              <a:rPr lang="en-US" altLang="zh-CN" sz="2000" dirty="0"/>
              <a:t>splice()</a:t>
            </a:r>
            <a:r>
              <a:rPr lang="zh-CN" altLang="en-US" sz="2000" dirty="0"/>
              <a:t>返回一个由删除元素组成的数组，原数组发生改变，不生成新数组。如果没有删除元素就返回一个空数组。</a:t>
            </a:r>
            <a:endParaRPr lang="en-US" altLang="zh-CN" sz="2000" dirty="0"/>
          </a:p>
          <a:p>
            <a:pPr marL="320040" lvl="1" indent="0">
              <a:buNone/>
            </a:pPr>
            <a:endParaRPr lang="en-US" sz="1900" dirty="0">
              <a:solidFill>
                <a:srgbClr val="C00000"/>
              </a:solidFill>
            </a:endParaRPr>
          </a:p>
          <a:p>
            <a:pPr marL="320040" lvl="1" indent="0">
              <a:buNone/>
            </a:pPr>
            <a:r>
              <a:rPr lang="en-US" sz="1900" dirty="0" err="1">
                <a:solidFill>
                  <a:srgbClr val="C00000"/>
                </a:solidFill>
              </a:rPr>
              <a:t>var</a:t>
            </a:r>
            <a:r>
              <a:rPr lang="en-US" sz="1900" dirty="0">
                <a:solidFill>
                  <a:srgbClr val="C00000"/>
                </a:solidFill>
              </a:rPr>
              <a:t> a=[</a:t>
            </a:r>
            <a:r>
              <a:rPr lang="en-US" altLang="zh-CN" sz="1900" dirty="0">
                <a:solidFill>
                  <a:srgbClr val="C00000"/>
                </a:solidFill>
              </a:rPr>
              <a:t>1, 2, 3, 4, 5, 6, 7, 8]</a:t>
            </a:r>
            <a:r>
              <a:rPr lang="en-US" sz="1900" dirty="0">
                <a:solidFill>
                  <a:srgbClr val="C00000"/>
                </a:solidFill>
              </a:rPr>
              <a:t>;  </a:t>
            </a:r>
            <a:endParaRPr lang="en-US" altLang="zh-CN" sz="1900" dirty="0">
              <a:solidFill>
                <a:srgbClr val="C00000"/>
              </a:solidFill>
            </a:endParaRPr>
          </a:p>
          <a:p>
            <a:pPr marL="320040" lvl="1" indent="0">
              <a:buNone/>
            </a:pPr>
            <a:r>
              <a:rPr lang="en-US" altLang="zh-CN" sz="1900" dirty="0" err="1">
                <a:solidFill>
                  <a:srgbClr val="C00000"/>
                </a:solidFill>
              </a:rPr>
              <a:t>a.splice</a:t>
            </a:r>
            <a:r>
              <a:rPr lang="en-US" altLang="zh-CN" sz="1900" dirty="0">
                <a:solidFill>
                  <a:srgbClr val="C00000"/>
                </a:solidFill>
              </a:rPr>
              <a:t>(4);                                //</a:t>
            </a:r>
            <a:r>
              <a:rPr lang="zh-CN" altLang="en-US" sz="1900" dirty="0">
                <a:solidFill>
                  <a:srgbClr val="C00000"/>
                </a:solidFill>
              </a:rPr>
              <a:t>返回</a:t>
            </a:r>
            <a:r>
              <a:rPr lang="en-US" altLang="zh-CN" sz="1900" dirty="0">
                <a:solidFill>
                  <a:srgbClr val="C00000"/>
                </a:solidFill>
              </a:rPr>
              <a:t>[5, 6, 7, 8]</a:t>
            </a:r>
            <a:r>
              <a:rPr lang="zh-CN" altLang="en-US" sz="1900" dirty="0">
                <a:solidFill>
                  <a:srgbClr val="C00000"/>
                </a:solidFill>
              </a:rPr>
              <a:t>，</a:t>
            </a:r>
            <a:r>
              <a:rPr lang="en-US" altLang="zh-CN" sz="1900" dirty="0">
                <a:solidFill>
                  <a:srgbClr val="C00000"/>
                </a:solidFill>
              </a:rPr>
              <a:t>a=[1, 2, 3, 4]</a:t>
            </a:r>
          </a:p>
          <a:p>
            <a:pPr marL="320040" lvl="1" indent="0">
              <a:buNone/>
            </a:pPr>
            <a:r>
              <a:rPr lang="en-US" altLang="zh-CN" sz="1900" dirty="0" err="1">
                <a:solidFill>
                  <a:srgbClr val="C00000"/>
                </a:solidFill>
              </a:rPr>
              <a:t>a.splice</a:t>
            </a:r>
            <a:r>
              <a:rPr lang="en-US" altLang="zh-CN" sz="1900" dirty="0">
                <a:solidFill>
                  <a:srgbClr val="C00000"/>
                </a:solidFill>
              </a:rPr>
              <a:t>(1, 2);                            //</a:t>
            </a:r>
            <a:r>
              <a:rPr lang="zh-CN" altLang="en-US" sz="1900" dirty="0">
                <a:solidFill>
                  <a:srgbClr val="C00000"/>
                </a:solidFill>
              </a:rPr>
              <a:t>返回</a:t>
            </a:r>
            <a:r>
              <a:rPr lang="en-US" altLang="zh-CN" sz="1900" dirty="0">
                <a:solidFill>
                  <a:srgbClr val="C00000"/>
                </a:solidFill>
              </a:rPr>
              <a:t>[2, 3]</a:t>
            </a:r>
            <a:r>
              <a:rPr lang="zh-CN" altLang="en-US" sz="1900" dirty="0">
                <a:solidFill>
                  <a:srgbClr val="C00000"/>
                </a:solidFill>
              </a:rPr>
              <a:t>，</a:t>
            </a:r>
            <a:r>
              <a:rPr lang="en-US" altLang="zh-CN" sz="1900" dirty="0">
                <a:solidFill>
                  <a:srgbClr val="C00000"/>
                </a:solidFill>
              </a:rPr>
              <a:t>a=[1, 4]</a:t>
            </a:r>
            <a:endParaRPr lang="en-US" altLang="zh-CN" dirty="0"/>
          </a:p>
          <a:p>
            <a:pPr marL="320040" lvl="1" indent="0">
              <a:buNone/>
            </a:pPr>
            <a:r>
              <a:rPr lang="en-US" altLang="zh-CN" sz="1800" dirty="0" err="1">
                <a:solidFill>
                  <a:srgbClr val="C00000"/>
                </a:solidFill>
              </a:rPr>
              <a:t>a.splice</a:t>
            </a:r>
            <a:r>
              <a:rPr lang="en-US" altLang="zh-CN" sz="1800" dirty="0">
                <a:solidFill>
                  <a:srgbClr val="C00000"/>
                </a:solidFill>
              </a:rPr>
              <a:t>(1, 1);                            //</a:t>
            </a:r>
            <a:r>
              <a:rPr lang="zh-CN" altLang="en-US" sz="1800" dirty="0">
                <a:solidFill>
                  <a:srgbClr val="C00000"/>
                </a:solidFill>
              </a:rPr>
              <a:t>返回</a:t>
            </a:r>
            <a:r>
              <a:rPr lang="en-US" altLang="zh-CN" sz="1800" dirty="0">
                <a:solidFill>
                  <a:srgbClr val="C00000"/>
                </a:solidFill>
              </a:rPr>
              <a:t>[4]</a:t>
            </a:r>
            <a:r>
              <a:rPr lang="zh-CN" altLang="en-US" sz="1800" dirty="0">
                <a:solidFill>
                  <a:srgbClr val="C00000"/>
                </a:solidFill>
              </a:rPr>
              <a:t>，</a:t>
            </a:r>
            <a:r>
              <a:rPr lang="en-US" altLang="zh-CN" sz="1800" dirty="0">
                <a:solidFill>
                  <a:srgbClr val="C00000"/>
                </a:solidFill>
              </a:rPr>
              <a:t>a=[1]</a:t>
            </a:r>
            <a:endParaRPr lang="en-US" altLang="zh-CN" sz="1800"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1613570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dirty="0">
                <a:solidFill>
                  <a:srgbClr val="4F271C"/>
                </a:solidFill>
                <a:latin typeface="Tw Cen MT"/>
                <a:ea typeface="宋体" pitchFamily="2" charset="-122"/>
              </a:rPr>
              <a:t>8</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396044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320040" lvl="1" indent="0">
              <a:buNone/>
            </a:pPr>
            <a:r>
              <a:rPr lang="zh-CN" altLang="en-US" dirty="0"/>
              <a:t>新建一个数组</a:t>
            </a:r>
            <a:r>
              <a:rPr lang="en-US" altLang="zh-CN" dirty="0"/>
              <a:t>a=[1, 2, 3, 4, 5, 6, 7, 8]</a:t>
            </a:r>
            <a:r>
              <a:rPr lang="zh-CN" altLang="en-US" dirty="0"/>
              <a:t>，查看返回值和数组</a:t>
            </a:r>
            <a:r>
              <a:rPr lang="en-US" altLang="zh-CN" dirty="0"/>
              <a:t>a</a:t>
            </a:r>
          </a:p>
          <a:p>
            <a:pPr marL="320040" lvl="1" indent="0">
              <a:buNone/>
            </a:pPr>
            <a:r>
              <a:rPr lang="en-US" altLang="zh-CN" dirty="0" err="1"/>
              <a:t>a.splice</a:t>
            </a:r>
            <a:r>
              <a:rPr lang="en-US" altLang="zh-CN" dirty="0"/>
              <a:t>(0, 3); </a:t>
            </a:r>
          </a:p>
          <a:p>
            <a:pPr marL="320040" lvl="1" indent="0">
              <a:buNone/>
            </a:pPr>
            <a:r>
              <a:rPr lang="en-US" altLang="zh-CN" dirty="0" err="1"/>
              <a:t>a.splice</a:t>
            </a:r>
            <a:r>
              <a:rPr lang="en-US" altLang="zh-CN" dirty="0"/>
              <a:t>(3);</a:t>
            </a:r>
          </a:p>
          <a:p>
            <a:pPr marL="320040" lvl="1" indent="0">
              <a:buNone/>
            </a:pPr>
            <a:r>
              <a:rPr lang="en-US" altLang="zh-CN" dirty="0" err="1"/>
              <a:t>a.splice</a:t>
            </a:r>
            <a:r>
              <a:rPr lang="en-US" altLang="zh-CN" dirty="0"/>
              <a:t>(1, -1);</a:t>
            </a:r>
          </a:p>
          <a:p>
            <a:pPr marL="320040" lvl="1" indent="0">
              <a:buNone/>
            </a:pPr>
            <a:r>
              <a:rPr lang="en-US" altLang="zh-CN" dirty="0" err="1"/>
              <a:t>a.splice</a:t>
            </a:r>
            <a:r>
              <a:rPr lang="en-US" altLang="zh-CN" dirty="0"/>
              <a:t>(-3,-2);</a:t>
            </a:r>
          </a:p>
          <a:p>
            <a:pPr marL="320040" lvl="1" indent="0">
              <a:buNone/>
            </a:pPr>
            <a:r>
              <a:rPr lang="en-US" altLang="zh-CN" dirty="0" err="1"/>
              <a:t>a.splice</a:t>
            </a:r>
            <a:r>
              <a:rPr lang="en-US" altLang="zh-CN" dirty="0"/>
              <a:t>(2, 0, ‘a’, ‘b’);</a:t>
            </a:r>
          </a:p>
          <a:p>
            <a:pPr marL="320040" lvl="1" indent="0">
              <a:buNone/>
            </a:pPr>
            <a:r>
              <a:rPr lang="en-US" altLang="zh-CN" dirty="0" err="1"/>
              <a:t>a.splice</a:t>
            </a:r>
            <a:r>
              <a:rPr lang="en-US" altLang="zh-CN" dirty="0"/>
              <a:t>(3, 4, [1, 2], 5);</a:t>
            </a:r>
          </a:p>
          <a:p>
            <a:pPr marL="320040" lvl="1" indent="0">
              <a:buNone/>
            </a:pPr>
            <a:endParaRPr lang="en-US" altLang="zh-CN"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81250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7. </a:t>
            </a:r>
            <a:r>
              <a:rPr lang="zh-CN" altLang="en-US" dirty="0">
                <a:solidFill>
                  <a:srgbClr val="4F271C"/>
                </a:solidFill>
                <a:latin typeface="Tw Cen MT"/>
                <a:ea typeface="宋体" pitchFamily="2" charset="-122"/>
              </a:rPr>
              <a:t>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b="0" i="0" dirty="0">
                <a:solidFill>
                  <a:schemeClr val="tx1"/>
                </a:solidFill>
                <a:latin typeface="Tw Cen MT"/>
                <a:ea typeface="宋体" pitchFamily="2" charset="-122"/>
                <a:cs typeface="+mn-cs"/>
              </a:rPr>
              <a:t>7.7 push()</a:t>
            </a:r>
            <a:r>
              <a:rPr lang="zh-CN" altLang="en-US" sz="3200" b="0" i="0" dirty="0">
                <a:solidFill>
                  <a:schemeClr val="tx1"/>
                </a:solidFill>
                <a:latin typeface="Tw Cen MT"/>
                <a:ea typeface="宋体" pitchFamily="2" charset="-122"/>
                <a:cs typeface="+mn-cs"/>
              </a:rPr>
              <a:t>和</a:t>
            </a:r>
            <a:r>
              <a:rPr lang="en-US" altLang="zh-CN" sz="3200" b="0" i="0" dirty="0">
                <a:solidFill>
                  <a:schemeClr val="tx1"/>
                </a:solidFill>
                <a:latin typeface="Tw Cen MT"/>
                <a:ea typeface="宋体" pitchFamily="2" charset="-122"/>
                <a:cs typeface="+mn-cs"/>
              </a:rPr>
              <a:t>pop()</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276872"/>
            <a:ext cx="8832850" cy="44644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buClr>
                <a:schemeClr val="accent1"/>
              </a:buClr>
              <a:buFont typeface="Wingdings" panose="05000000000000000000" pitchFamily="2" charset="2"/>
              <a:buChar char="l"/>
            </a:pPr>
            <a:r>
              <a:rPr lang="en-US" altLang="zh-CN" dirty="0"/>
              <a:t>push()</a:t>
            </a:r>
            <a:r>
              <a:rPr lang="zh-CN" altLang="en-US" dirty="0"/>
              <a:t>方法是在数组尾部添加一个或多个元素</a:t>
            </a:r>
            <a:r>
              <a:rPr lang="en-US" altLang="zh-CN" dirty="0"/>
              <a:t>(</a:t>
            </a:r>
            <a:r>
              <a:rPr lang="zh-CN" altLang="en-US" dirty="0"/>
              <a:t>已讲</a:t>
            </a:r>
            <a:r>
              <a:rPr lang="en-US" altLang="zh-CN" dirty="0"/>
              <a:t>)</a:t>
            </a:r>
            <a:r>
              <a:rPr lang="zh-CN" altLang="en-US" dirty="0"/>
              <a:t>。</a:t>
            </a:r>
            <a:endParaRPr lang="en-US" altLang="zh-CN" dirty="0"/>
          </a:p>
          <a:p>
            <a:pPr>
              <a:buClr>
                <a:schemeClr val="accent1"/>
              </a:buClr>
              <a:buFont typeface="Wingdings" panose="05000000000000000000" pitchFamily="2" charset="2"/>
              <a:buChar char="l"/>
            </a:pPr>
            <a:r>
              <a:rPr lang="en-US" altLang="zh-CN" dirty="0"/>
              <a:t>pop()</a:t>
            </a:r>
            <a:r>
              <a:rPr lang="zh-CN" altLang="en-US" dirty="0"/>
              <a:t>方法是删除数组的最后一个元素，减小数组长度，并返回删除的值</a:t>
            </a:r>
            <a:r>
              <a:rPr lang="en-US" altLang="zh-CN" dirty="0"/>
              <a:t>.</a:t>
            </a:r>
          </a:p>
          <a:p>
            <a:pPr>
              <a:buClr>
                <a:schemeClr val="accent1"/>
              </a:buClr>
              <a:buFont typeface="Wingdings" panose="05000000000000000000" pitchFamily="2" charset="2"/>
              <a:buChar char="l"/>
            </a:pPr>
            <a:r>
              <a:rPr lang="zh-CN" altLang="en-US" dirty="0"/>
              <a:t>两种方法都不生成新数组</a:t>
            </a:r>
            <a:r>
              <a:rPr lang="zh-CN" altLang="en-US" dirty="0"/>
              <a:t>。</a:t>
            </a:r>
            <a:endParaRPr lang="en-US" altLang="zh-CN" dirty="0"/>
          </a:p>
          <a:p>
            <a:pPr marL="320040" lvl="1" indent="0">
              <a:buNone/>
            </a:pPr>
            <a:endParaRPr lang="en-US" dirty="0"/>
          </a:p>
        </p:txBody>
      </p:sp>
    </p:spTree>
    <p:extLst>
      <p:ext uri="{BB962C8B-B14F-4D97-AF65-F5344CB8AC3E}">
        <p14:creationId xmlns:p14="http://schemas.microsoft.com/office/powerpoint/2010/main" val="2192575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7. </a:t>
            </a:r>
            <a:r>
              <a:rPr lang="zh-CN" altLang="en-US" dirty="0">
                <a:solidFill>
                  <a:srgbClr val="4F271C"/>
                </a:solidFill>
                <a:latin typeface="Tw Cen MT"/>
                <a:ea typeface="宋体" pitchFamily="2" charset="-122"/>
              </a:rPr>
              <a:t>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b="0" i="0" dirty="0">
                <a:solidFill>
                  <a:schemeClr val="tx1"/>
                </a:solidFill>
                <a:latin typeface="Tw Cen MT"/>
                <a:ea typeface="宋体" pitchFamily="2" charset="-122"/>
                <a:cs typeface="+mn-cs"/>
              </a:rPr>
              <a:t>7.7 </a:t>
            </a:r>
            <a:r>
              <a:rPr lang="en-US" altLang="zh-CN" sz="3200" b="0" i="0" dirty="0" err="1">
                <a:solidFill>
                  <a:schemeClr val="tx1"/>
                </a:solidFill>
                <a:latin typeface="Tw Cen MT"/>
                <a:ea typeface="宋体" pitchFamily="2" charset="-122"/>
                <a:cs typeface="+mn-cs"/>
              </a:rPr>
              <a:t>unshift</a:t>
            </a:r>
            <a:r>
              <a:rPr lang="en-US" altLang="zh-CN" sz="3200" b="0" i="0" dirty="0">
                <a:solidFill>
                  <a:schemeClr val="tx1"/>
                </a:solidFill>
                <a:latin typeface="Tw Cen MT"/>
                <a:ea typeface="宋体" pitchFamily="2" charset="-122"/>
                <a:cs typeface="+mn-cs"/>
              </a:rPr>
              <a:t>()</a:t>
            </a:r>
            <a:r>
              <a:rPr lang="zh-CN" altLang="en-US" sz="3200" b="0" i="0" dirty="0">
                <a:solidFill>
                  <a:schemeClr val="tx1"/>
                </a:solidFill>
                <a:latin typeface="Tw Cen MT"/>
                <a:ea typeface="宋体" pitchFamily="2" charset="-122"/>
                <a:cs typeface="+mn-cs"/>
              </a:rPr>
              <a:t>和</a:t>
            </a:r>
            <a:r>
              <a:rPr lang="en-US" altLang="zh-CN" sz="3200" dirty="0">
                <a:latin typeface="Tw Cen MT"/>
                <a:ea typeface="宋体" pitchFamily="2" charset="-122"/>
              </a:rPr>
              <a:t>shift</a:t>
            </a:r>
            <a:r>
              <a:rPr lang="en-US" altLang="zh-CN" sz="3200" b="0" i="0" dirty="0">
                <a:solidFill>
                  <a:schemeClr val="tx1"/>
                </a:solidFill>
                <a:latin typeface="Tw Cen MT"/>
                <a:ea typeface="宋体" pitchFamily="2" charset="-122"/>
                <a:cs typeface="+mn-cs"/>
              </a:rPr>
              <a:t>()</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276872"/>
            <a:ext cx="8832850" cy="44644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buClr>
                <a:schemeClr val="accent1"/>
              </a:buClr>
              <a:buFont typeface="Wingdings" panose="05000000000000000000" pitchFamily="2" charset="2"/>
              <a:buChar char="l"/>
            </a:pPr>
            <a:r>
              <a:rPr lang="en-US" altLang="zh-CN" dirty="0" err="1"/>
              <a:t>unshift</a:t>
            </a:r>
            <a:r>
              <a:rPr lang="en-US" altLang="zh-CN" dirty="0"/>
              <a:t>()</a:t>
            </a:r>
            <a:r>
              <a:rPr lang="zh-CN" altLang="en-US" dirty="0"/>
              <a:t>方法是在数组头部添加一个或多个元素</a:t>
            </a:r>
            <a:r>
              <a:rPr lang="en-US" altLang="zh-CN" dirty="0"/>
              <a:t>(</a:t>
            </a:r>
            <a:r>
              <a:rPr lang="zh-CN" altLang="en-US" dirty="0"/>
              <a:t>已讲</a:t>
            </a:r>
            <a:r>
              <a:rPr lang="en-US" altLang="zh-CN" dirty="0"/>
              <a:t>)</a:t>
            </a:r>
            <a:r>
              <a:rPr lang="zh-CN" altLang="en-US" dirty="0"/>
              <a:t>。</a:t>
            </a:r>
            <a:endParaRPr lang="en-US" altLang="zh-CN" dirty="0"/>
          </a:p>
          <a:p>
            <a:pPr>
              <a:buClr>
                <a:schemeClr val="accent1"/>
              </a:buClr>
              <a:buFont typeface="Wingdings" panose="05000000000000000000" pitchFamily="2" charset="2"/>
              <a:buChar char="l"/>
            </a:pPr>
            <a:r>
              <a:rPr lang="en-US" altLang="zh-CN" dirty="0"/>
              <a:t>shift()</a:t>
            </a:r>
            <a:r>
              <a:rPr lang="zh-CN" altLang="en-US" dirty="0"/>
              <a:t>方法是删除数组的第一个元素，并将其返回。</a:t>
            </a:r>
            <a:endParaRPr lang="en-US" altLang="zh-CN" dirty="0"/>
          </a:p>
          <a:p>
            <a:pPr>
              <a:buClr>
                <a:schemeClr val="accent1"/>
              </a:buClr>
              <a:buFont typeface="Wingdings" panose="05000000000000000000" pitchFamily="2" charset="2"/>
              <a:buChar char="l"/>
            </a:pPr>
            <a:r>
              <a:rPr lang="zh-CN" altLang="en-US" dirty="0"/>
              <a:t>两种方法都返回新数组的长度，不生成新数组。</a:t>
            </a:r>
            <a:endParaRPr lang="en-US" altLang="zh-CN" dirty="0"/>
          </a:p>
          <a:p>
            <a:pPr marL="320040" lvl="1" indent="0">
              <a:buNone/>
            </a:pPr>
            <a:endParaRPr lang="en-US" dirty="0"/>
          </a:p>
        </p:txBody>
      </p:sp>
    </p:spTree>
    <p:extLst>
      <p:ext uri="{BB962C8B-B14F-4D97-AF65-F5344CB8AC3E}">
        <p14:creationId xmlns:p14="http://schemas.microsoft.com/office/powerpoint/2010/main" val="139605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dirty="0">
                <a:solidFill>
                  <a:srgbClr val="4F271C"/>
                </a:solidFill>
                <a:latin typeface="Tw Cen MT"/>
                <a:ea typeface="宋体" pitchFamily="2" charset="-122"/>
              </a:rPr>
              <a:t>9</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396044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320040" lvl="1" indent="0">
              <a:buNone/>
            </a:pPr>
            <a:r>
              <a:rPr lang="zh-CN" altLang="en-US" dirty="0"/>
              <a:t>新建一个数组</a:t>
            </a:r>
            <a:r>
              <a:rPr lang="en-US" altLang="zh-CN" dirty="0"/>
              <a:t>a=[1, 2, 3, 4, 5, 6, 7, 8]</a:t>
            </a:r>
            <a:r>
              <a:rPr lang="zh-CN" altLang="en-US" dirty="0"/>
              <a:t>，使用</a:t>
            </a:r>
            <a:r>
              <a:rPr lang="en-US" altLang="zh-CN" dirty="0"/>
              <a:t>push()</a:t>
            </a:r>
            <a:r>
              <a:rPr lang="zh-CN" altLang="en-US" dirty="0"/>
              <a:t>，</a:t>
            </a:r>
            <a:r>
              <a:rPr lang="en-US" altLang="zh-CN" dirty="0"/>
              <a:t>pop()</a:t>
            </a:r>
            <a:r>
              <a:rPr lang="zh-CN" altLang="en-US" dirty="0"/>
              <a:t>，</a:t>
            </a:r>
            <a:r>
              <a:rPr lang="en-US" altLang="zh-CN" dirty="0" err="1"/>
              <a:t>unshift</a:t>
            </a:r>
            <a:r>
              <a:rPr lang="en-US" altLang="zh-CN" dirty="0"/>
              <a:t>()</a:t>
            </a:r>
            <a:r>
              <a:rPr lang="zh-CN" altLang="en-US" dirty="0"/>
              <a:t>，</a:t>
            </a:r>
            <a:r>
              <a:rPr lang="en-US" altLang="zh-CN" dirty="0"/>
              <a:t>shift()</a:t>
            </a:r>
            <a:r>
              <a:rPr lang="zh-CN" altLang="en-US" dirty="0"/>
              <a:t>方法操作数组，查看返回值和操作后的数组</a:t>
            </a:r>
            <a:r>
              <a:rPr lang="en-US" altLang="zh-CN" dirty="0"/>
              <a:t>a</a:t>
            </a:r>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103353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1. </a:t>
            </a:r>
            <a:r>
              <a:rPr lang="zh-CN" altLang="en-US" sz="4400" b="0" i="0" dirty="0">
                <a:solidFill>
                  <a:srgbClr val="4F271C"/>
                </a:solidFill>
                <a:latin typeface="Tw Cen MT"/>
                <a:ea typeface="宋体" pitchFamily="2" charset="-122"/>
                <a:cs typeface="+mj-cs"/>
              </a:rPr>
              <a:t>数组定义</a:t>
            </a:r>
          </a:p>
        </p:txBody>
      </p:sp>
      <p:sp>
        <p:nvSpPr>
          <p:cNvPr id="3" name="内容占位符 2"/>
          <p:cNvSpPr>
            <a:spLocks noGrp="1"/>
          </p:cNvSpPr>
          <p:nvPr>
            <p:ph sz="quarter" idx="1"/>
          </p:nvPr>
        </p:nvSpPr>
        <p:spPr/>
        <p:txBody>
          <a:bodyPr/>
          <a:lstStyle/>
          <a:p>
            <a:pPr>
              <a:buClr>
                <a:schemeClr val="accent1"/>
              </a:buClr>
              <a:buFont typeface="Wingdings" panose="05000000000000000000" pitchFamily="2" charset="2"/>
              <a:buChar char="l"/>
            </a:pPr>
            <a:r>
              <a:rPr lang="zh-CN" altLang="en-US" dirty="0"/>
              <a:t>数组是</a:t>
            </a:r>
            <a:r>
              <a:rPr lang="en-US" altLang="zh-CN" dirty="0"/>
              <a:t>JavaScript</a:t>
            </a:r>
            <a:r>
              <a:rPr lang="zh-CN" altLang="en-US" dirty="0"/>
              <a:t>对象的特殊形式</a:t>
            </a:r>
            <a:endParaRPr lang="en-US" altLang="zh-CN" dirty="0"/>
          </a:p>
          <a:p>
            <a:pPr>
              <a:buClr>
                <a:schemeClr val="accent1"/>
              </a:buClr>
              <a:buFont typeface="Wingdings" panose="05000000000000000000" pitchFamily="2" charset="2"/>
              <a:buChar char="l"/>
            </a:pPr>
            <a:r>
              <a:rPr lang="zh-CN" altLang="en-US" dirty="0"/>
              <a:t>数组的元素可以是任意类型</a:t>
            </a:r>
            <a:endParaRPr lang="en-US" altLang="zh-CN" dirty="0"/>
          </a:p>
          <a:p>
            <a:pPr>
              <a:buClr>
                <a:schemeClr val="accent1"/>
              </a:buClr>
              <a:buFont typeface="Wingdings" panose="05000000000000000000" pitchFamily="2" charset="2"/>
              <a:buChar char="l"/>
            </a:pPr>
            <a:r>
              <a:rPr lang="zh-CN" altLang="en-US" dirty="0"/>
              <a:t>数组的索引是从</a:t>
            </a:r>
            <a:r>
              <a:rPr lang="en-US" altLang="zh-CN" dirty="0"/>
              <a:t>0</a:t>
            </a:r>
            <a:r>
              <a:rPr lang="zh-CN" altLang="en-US" dirty="0"/>
              <a:t>开始的</a:t>
            </a:r>
            <a:endParaRPr lang="en-US" altLang="zh-CN" dirty="0"/>
          </a:p>
          <a:p>
            <a:pPr>
              <a:buClr>
                <a:schemeClr val="accent1"/>
              </a:buClr>
              <a:buFont typeface="Wingdings" panose="05000000000000000000" pitchFamily="2" charset="2"/>
              <a:buChar char="l"/>
            </a:pPr>
            <a:r>
              <a:rPr lang="zh-CN" altLang="en-US" dirty="0"/>
              <a:t>每个数组都有一个</a:t>
            </a:r>
            <a:r>
              <a:rPr lang="en-US" altLang="zh-CN" dirty="0"/>
              <a:t>length</a:t>
            </a:r>
            <a:r>
              <a:rPr lang="zh-CN" altLang="en-US" dirty="0"/>
              <a:t>属性</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8. ECMAScript 5</a:t>
            </a:r>
            <a:r>
              <a:rPr lang="zh-CN" altLang="en-US" dirty="0">
                <a:solidFill>
                  <a:srgbClr val="4F271C"/>
                </a:solidFill>
                <a:latin typeface="Tw Cen MT"/>
                <a:ea typeface="宋体" pitchFamily="2" charset="-122"/>
              </a:rPr>
              <a:t>中的数组方法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zh-CN" altLang="en-US" sz="3200" b="0" i="0" dirty="0">
                <a:solidFill>
                  <a:schemeClr val="tx1"/>
                </a:solidFill>
                <a:latin typeface="Tw Cen MT"/>
                <a:ea typeface="宋体" pitchFamily="2" charset="-122"/>
                <a:cs typeface="+mn-cs"/>
              </a:rPr>
              <a:t>概述</a:t>
            </a:r>
          </a:p>
        </p:txBody>
      </p:sp>
      <p:sp>
        <p:nvSpPr>
          <p:cNvPr id="4" name="Content Placeholder 6"/>
          <p:cNvSpPr txBox="1">
            <a:spLocks/>
          </p:cNvSpPr>
          <p:nvPr/>
        </p:nvSpPr>
        <p:spPr>
          <a:xfrm>
            <a:off x="671065" y="2276872"/>
            <a:ext cx="8832850" cy="367240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a:t>ECMAScript 5</a:t>
            </a:r>
            <a:r>
              <a:rPr lang="zh-CN" altLang="en-US" dirty="0"/>
              <a:t>定义了</a:t>
            </a:r>
            <a:r>
              <a:rPr lang="en-US" altLang="zh-CN" dirty="0"/>
              <a:t>9</a:t>
            </a:r>
            <a:r>
              <a:rPr lang="zh-CN" altLang="en-US" dirty="0"/>
              <a:t>个新的数组方法来遍历，映射，过滤，检测，简化和搜索数组。</a:t>
            </a:r>
            <a:endParaRPr lang="en-US" altLang="zh-CN" dirty="0"/>
          </a:p>
          <a:p>
            <a:pPr>
              <a:buClr>
                <a:schemeClr val="accent1"/>
              </a:buClr>
              <a:buFont typeface="Wingdings" panose="05000000000000000000" pitchFamily="2" charset="2"/>
              <a:buChar char="l"/>
            </a:pPr>
            <a:r>
              <a:rPr lang="zh-CN" altLang="en-US" dirty="0"/>
              <a:t>大多数方法的第一个参数接收一个函数，第二个参数可选。</a:t>
            </a:r>
            <a:endParaRPr lang="en-US" altLang="zh-CN" dirty="0"/>
          </a:p>
          <a:p>
            <a:pPr>
              <a:buClr>
                <a:schemeClr val="accent1"/>
              </a:buClr>
              <a:buFont typeface="Wingdings" panose="05000000000000000000" pitchFamily="2" charset="2"/>
              <a:buChar char="l"/>
            </a:pPr>
            <a:r>
              <a:rPr lang="zh-CN" altLang="en-US" dirty="0"/>
              <a:t>被调用的函数的返回值非常重要，但是不同的方法处理返回值方式不一样。</a:t>
            </a:r>
            <a:endParaRPr lang="en-US" altLang="zh-CN" dirty="0"/>
          </a:p>
          <a:p>
            <a:pPr marL="320040" lvl="1" indent="0">
              <a:buNone/>
            </a:pPr>
            <a:endParaRPr lang="en-US" dirty="0"/>
          </a:p>
        </p:txBody>
      </p:sp>
    </p:spTree>
    <p:extLst>
      <p:ext uri="{BB962C8B-B14F-4D97-AF65-F5344CB8AC3E}">
        <p14:creationId xmlns:p14="http://schemas.microsoft.com/office/powerpoint/2010/main" val="694513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8. ECMAScript 5</a:t>
            </a:r>
            <a:r>
              <a:rPr lang="zh-CN" altLang="en-US" dirty="0">
                <a:solidFill>
                  <a:srgbClr val="4F271C"/>
                </a:solidFill>
                <a:latin typeface="Tw Cen MT"/>
                <a:ea typeface="宋体" pitchFamily="2" charset="-122"/>
              </a:rPr>
              <a:t>中的数组方法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dirty="0">
                <a:latin typeface="Tw Cen MT"/>
                <a:ea typeface="宋体" pitchFamily="2" charset="-122"/>
              </a:rPr>
              <a:t>8.1</a:t>
            </a:r>
            <a:r>
              <a:rPr lang="en-US" altLang="zh-CN" sz="3200" b="0" i="0" dirty="0">
                <a:solidFill>
                  <a:schemeClr val="tx1"/>
                </a:solidFill>
                <a:latin typeface="Tw Cen MT"/>
                <a:ea typeface="宋体" pitchFamily="2" charset="-122"/>
                <a:cs typeface="+mn-cs"/>
              </a:rPr>
              <a:t> </a:t>
            </a:r>
            <a:r>
              <a:rPr lang="en-US" altLang="zh-CN" sz="3200" b="0" i="0" dirty="0" err="1">
                <a:solidFill>
                  <a:schemeClr val="tx1"/>
                </a:solidFill>
                <a:latin typeface="Tw Cen MT"/>
                <a:ea typeface="宋体" pitchFamily="2" charset="-122"/>
                <a:cs typeface="+mn-cs"/>
              </a:rPr>
              <a:t>forEach</a:t>
            </a:r>
            <a:r>
              <a:rPr lang="en-US" altLang="zh-CN" sz="3200" b="0" i="0" dirty="0">
                <a:solidFill>
                  <a:schemeClr val="tx1"/>
                </a:solidFill>
                <a:latin typeface="Tw Cen MT"/>
                <a:ea typeface="宋体" pitchFamily="2" charset="-122"/>
                <a:cs typeface="+mn-cs"/>
              </a:rPr>
              <a:t>()</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276872"/>
            <a:ext cx="8832850" cy="4464496"/>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sz="2800" dirty="0" err="1"/>
              <a:t>forEach</a:t>
            </a:r>
            <a:r>
              <a:rPr lang="en-US" altLang="zh-CN" sz="2800" dirty="0"/>
              <a:t>()</a:t>
            </a:r>
            <a:r>
              <a:rPr lang="zh-CN" altLang="en-US" sz="2800" dirty="0"/>
              <a:t>方法从头至尾遍历数组，为每个元素调用指定的函数。</a:t>
            </a:r>
            <a:r>
              <a:rPr lang="zh-CN" altLang="zh-CN" sz="2800" dirty="0">
                <a:solidFill>
                  <a:srgbClr val="000000"/>
                </a:solidFill>
                <a:latin typeface="Arial Unicode MS" panose="020B0604020202020204" pitchFamily="34" charset="-122"/>
              </a:rPr>
              <a:t>function</a:t>
            </a:r>
            <a:r>
              <a:rPr lang="zh-CN" altLang="zh-CN" sz="2800" dirty="0">
                <a:solidFill>
                  <a:srgbClr val="000000"/>
                </a:solidFill>
                <a:latin typeface="Arial" panose="020B0604020202020204" pitchFamily="34" charset="0"/>
                <a:cs typeface="Arial" panose="020B0604020202020204" pitchFamily="34" charset="0"/>
              </a:rPr>
              <a:t>回调支持3个参数，第1个是遍历的数组内容；第2个是对应的数组索引，第3个是数组本身</a:t>
            </a:r>
            <a:r>
              <a:rPr lang="zh-CN" altLang="zh-CN" sz="2800" dirty="0"/>
              <a:t> </a:t>
            </a:r>
            <a:r>
              <a:rPr lang="zh-CN" altLang="en-US" sz="2800" dirty="0"/>
              <a:t>。后两个参数可省略。</a:t>
            </a:r>
            <a:endParaRPr lang="zh-CN" altLang="zh-CN" sz="2800" dirty="0">
              <a:latin typeface="Arial" panose="020B0604020202020204" pitchFamily="34" charset="0"/>
            </a:endParaRPr>
          </a:p>
          <a:p>
            <a:pPr marL="320040" lvl="1" indent="0">
              <a:buNone/>
            </a:pPr>
            <a:endParaRPr lang="en-US" dirty="0"/>
          </a:p>
          <a:p>
            <a:pPr marL="320040" lvl="1" indent="0">
              <a:buNone/>
            </a:pPr>
            <a:r>
              <a:rPr lang="en-US" sz="1800" dirty="0" err="1">
                <a:solidFill>
                  <a:srgbClr val="C00000"/>
                </a:solidFill>
              </a:rPr>
              <a:t>var</a:t>
            </a:r>
            <a:r>
              <a:rPr lang="en-US" sz="1800" dirty="0">
                <a:solidFill>
                  <a:srgbClr val="C00000"/>
                </a:solidFill>
              </a:rPr>
              <a:t> </a:t>
            </a:r>
            <a:r>
              <a:rPr lang="en-US" altLang="zh-CN" sz="1800" dirty="0">
                <a:solidFill>
                  <a:srgbClr val="C00000"/>
                </a:solidFill>
              </a:rPr>
              <a:t>a = [1, 2, 3, 4, 5];</a:t>
            </a:r>
          </a:p>
          <a:p>
            <a:pPr marL="320040" lvl="1" indent="0">
              <a:buNone/>
            </a:pPr>
            <a:r>
              <a:rPr lang="en-US" sz="1800" dirty="0" err="1">
                <a:solidFill>
                  <a:srgbClr val="C00000"/>
                </a:solidFill>
              </a:rPr>
              <a:t>a.forEach</a:t>
            </a:r>
            <a:r>
              <a:rPr lang="en-US" sz="1800" dirty="0">
                <a:solidFill>
                  <a:srgbClr val="C00000"/>
                </a:solidFill>
              </a:rPr>
              <a:t>(console.log);            </a:t>
            </a:r>
          </a:p>
          <a:p>
            <a:pPr marL="320040" lvl="1" indent="0">
              <a:buNone/>
            </a:pPr>
            <a:r>
              <a:rPr lang="en-US" sz="1800" dirty="0">
                <a:solidFill>
                  <a:srgbClr val="C00000"/>
                </a:solidFill>
              </a:rPr>
              <a:t>//</a:t>
            </a:r>
            <a:r>
              <a:rPr lang="zh-CN" altLang="en-US" sz="1800" dirty="0">
                <a:solidFill>
                  <a:srgbClr val="C00000"/>
                </a:solidFill>
              </a:rPr>
              <a:t> 返回</a:t>
            </a:r>
            <a:r>
              <a:rPr lang="en-US" altLang="zh-CN" sz="1800" dirty="0">
                <a:solidFill>
                  <a:srgbClr val="C00000"/>
                </a:solidFill>
              </a:rPr>
              <a:t>3   0 [ 3, 37, 57, 25, 18 ]</a:t>
            </a:r>
          </a:p>
          <a:p>
            <a:pPr marL="320040" lvl="1" indent="0">
              <a:buNone/>
            </a:pPr>
            <a:r>
              <a:rPr lang="en-US" altLang="zh-CN" sz="1800" dirty="0">
                <a:solidFill>
                  <a:srgbClr val="C00000"/>
                </a:solidFill>
              </a:rPr>
              <a:t>            37 1 [ 3, 37, 57, 25, 18 ]</a:t>
            </a:r>
          </a:p>
          <a:p>
            <a:pPr marL="320040" lvl="1" indent="0">
              <a:buNone/>
            </a:pPr>
            <a:r>
              <a:rPr lang="en-US" altLang="zh-CN" sz="1800" dirty="0">
                <a:solidFill>
                  <a:srgbClr val="C00000"/>
                </a:solidFill>
              </a:rPr>
              <a:t>            57 2 [ 3, 37, 57, 25, 18 ]</a:t>
            </a:r>
          </a:p>
          <a:p>
            <a:pPr marL="320040" lvl="1" indent="0">
              <a:buNone/>
            </a:pPr>
            <a:r>
              <a:rPr lang="en-US" altLang="zh-CN" sz="1800" dirty="0">
                <a:solidFill>
                  <a:srgbClr val="C00000"/>
                </a:solidFill>
              </a:rPr>
              <a:t>            25 3 [ 3, 37, 57, 25, 18 ]</a:t>
            </a:r>
          </a:p>
          <a:p>
            <a:pPr marL="320040" lvl="1" indent="0">
              <a:buNone/>
            </a:pPr>
            <a:r>
              <a:rPr lang="en-US" altLang="zh-CN" sz="1800" dirty="0">
                <a:solidFill>
                  <a:srgbClr val="C00000"/>
                </a:solidFill>
              </a:rPr>
              <a:t>            18 4 [ 3, 37, 57, 25, 18 ]</a:t>
            </a:r>
            <a:endParaRPr lang="en-US" sz="1800" dirty="0">
              <a:solidFill>
                <a:srgbClr val="C00000"/>
              </a:solidFill>
            </a:endParaRPr>
          </a:p>
        </p:txBody>
      </p:sp>
    </p:spTree>
    <p:extLst>
      <p:ext uri="{BB962C8B-B14F-4D97-AF65-F5344CB8AC3E}">
        <p14:creationId xmlns:p14="http://schemas.microsoft.com/office/powerpoint/2010/main" val="3020062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dirty="0">
                <a:solidFill>
                  <a:srgbClr val="4F271C"/>
                </a:solidFill>
                <a:latin typeface="Tw Cen MT"/>
                <a:ea typeface="宋体" pitchFamily="2" charset="-122"/>
              </a:rPr>
              <a:t>10</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396044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834390" lvl="1" indent="-514350">
              <a:buFont typeface="+mj-lt"/>
              <a:buAutoNum type="arabicPeriod"/>
            </a:pPr>
            <a:r>
              <a:rPr lang="zh-CN" altLang="en-US" dirty="0"/>
              <a:t>对数组</a:t>
            </a:r>
            <a:r>
              <a:rPr lang="en-US" altLang="zh-CN" dirty="0"/>
              <a:t>a=[1, 2, 3, 4, 5, 6]</a:t>
            </a:r>
            <a:r>
              <a:rPr lang="zh-CN" altLang="en-US" dirty="0"/>
              <a:t>中的元素进行求和</a:t>
            </a:r>
            <a:endParaRPr lang="en-US" altLang="zh-CN" dirty="0"/>
          </a:p>
          <a:p>
            <a:pPr marL="834390" lvl="1" indent="-514350">
              <a:buFont typeface="+mj-lt"/>
              <a:buAutoNum type="arabicPeriod"/>
            </a:pPr>
            <a:r>
              <a:rPr lang="zh-CN" altLang="en-US" dirty="0"/>
              <a:t>对数组</a:t>
            </a:r>
            <a:r>
              <a:rPr lang="en-US" altLang="zh-CN" dirty="0"/>
              <a:t>a=[1, 2, 3, 4, 5, 6]</a:t>
            </a:r>
            <a:r>
              <a:rPr lang="zh-CN" altLang="en-US" dirty="0"/>
              <a:t>中的每个元素的值自加</a:t>
            </a:r>
            <a:r>
              <a:rPr lang="en-US" altLang="zh-CN" dirty="0"/>
              <a:t>1</a:t>
            </a:r>
            <a:endParaRPr lang="en-US" altLang="zh-CN"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3646534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8. ECMAScript 5</a:t>
            </a:r>
            <a:r>
              <a:rPr lang="zh-CN" altLang="en-US" dirty="0">
                <a:solidFill>
                  <a:srgbClr val="4F271C"/>
                </a:solidFill>
                <a:latin typeface="Tw Cen MT"/>
                <a:ea typeface="宋体" pitchFamily="2" charset="-122"/>
              </a:rPr>
              <a:t>中的数组方法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dirty="0">
                <a:latin typeface="Tw Cen MT"/>
                <a:ea typeface="宋体" pitchFamily="2" charset="-122"/>
              </a:rPr>
              <a:t>8.2</a:t>
            </a:r>
            <a:r>
              <a:rPr lang="en-US" altLang="zh-CN" sz="3200" b="0" i="0" dirty="0">
                <a:solidFill>
                  <a:schemeClr val="tx1"/>
                </a:solidFill>
                <a:latin typeface="Tw Cen MT"/>
                <a:ea typeface="宋体" pitchFamily="2" charset="-122"/>
                <a:cs typeface="+mn-cs"/>
              </a:rPr>
              <a:t> map()</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276872"/>
            <a:ext cx="8832850" cy="44644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a:t>map()</a:t>
            </a:r>
            <a:r>
              <a:rPr lang="zh-CN" altLang="en-US" dirty="0"/>
              <a:t>方法用于映射，将调用的数组的每个元素传递给指定的函数，并返回一个新数组，它不修改调用的数组。</a:t>
            </a:r>
          </a:p>
          <a:p>
            <a:pPr marL="320040" lvl="1" indent="0">
              <a:buNone/>
            </a:pPr>
            <a:endParaRPr lang="en-US" dirty="0"/>
          </a:p>
          <a:p>
            <a:pPr marL="320040" lvl="1" indent="0">
              <a:buNone/>
            </a:pPr>
            <a:r>
              <a:rPr lang="en-US" sz="1800" dirty="0" err="1">
                <a:solidFill>
                  <a:srgbClr val="C00000"/>
                </a:solidFill>
              </a:rPr>
              <a:t>var</a:t>
            </a:r>
            <a:r>
              <a:rPr lang="en-US" sz="1800" dirty="0">
                <a:solidFill>
                  <a:srgbClr val="C00000"/>
                </a:solidFill>
              </a:rPr>
              <a:t> </a:t>
            </a:r>
            <a:r>
              <a:rPr lang="en-US" altLang="zh-CN" sz="1800" dirty="0">
                <a:solidFill>
                  <a:srgbClr val="C00000"/>
                </a:solidFill>
              </a:rPr>
              <a:t>data = [1, 2, 3];</a:t>
            </a:r>
          </a:p>
          <a:p>
            <a:pPr marL="320040" lvl="1" indent="0">
              <a:buNone/>
            </a:pPr>
            <a:r>
              <a:rPr lang="en-US" sz="1800" dirty="0" err="1">
                <a:solidFill>
                  <a:srgbClr val="C00000"/>
                </a:solidFill>
              </a:rPr>
              <a:t>var</a:t>
            </a:r>
            <a:r>
              <a:rPr lang="en-US" sz="1800" dirty="0">
                <a:solidFill>
                  <a:srgbClr val="C00000"/>
                </a:solidFill>
              </a:rPr>
              <a:t> b=</a:t>
            </a:r>
            <a:r>
              <a:rPr lang="en-US" sz="1800" dirty="0" err="1">
                <a:solidFill>
                  <a:srgbClr val="C00000"/>
                </a:solidFill>
              </a:rPr>
              <a:t>data.map</a:t>
            </a:r>
            <a:r>
              <a:rPr lang="en-US" sz="1800" dirty="0">
                <a:solidFill>
                  <a:srgbClr val="C00000"/>
                </a:solidFill>
              </a:rPr>
              <a:t>(function(x){return x*x;});           //b</a:t>
            </a:r>
            <a:r>
              <a:rPr lang="zh-CN" altLang="en-US" sz="1800" dirty="0">
                <a:solidFill>
                  <a:srgbClr val="C00000"/>
                </a:solidFill>
              </a:rPr>
              <a:t>是</a:t>
            </a:r>
            <a:r>
              <a:rPr lang="en-US" altLang="zh-CN" sz="1800" dirty="0">
                <a:solidFill>
                  <a:srgbClr val="C00000"/>
                </a:solidFill>
              </a:rPr>
              <a:t>[1, 4, 9]</a:t>
            </a:r>
            <a:endParaRPr lang="en-US" sz="1800" dirty="0">
              <a:solidFill>
                <a:srgbClr val="C00000"/>
              </a:solidFill>
            </a:endParaRPr>
          </a:p>
        </p:txBody>
      </p:sp>
    </p:spTree>
    <p:extLst>
      <p:ext uri="{BB962C8B-B14F-4D97-AF65-F5344CB8AC3E}">
        <p14:creationId xmlns:p14="http://schemas.microsoft.com/office/powerpoint/2010/main" val="3589372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dirty="0">
                <a:solidFill>
                  <a:srgbClr val="4F271C"/>
                </a:solidFill>
                <a:latin typeface="Tw Cen MT"/>
                <a:ea typeface="宋体" pitchFamily="2" charset="-122"/>
              </a:rPr>
              <a:t>11</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396044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320040" lvl="1" indent="0">
              <a:buNone/>
            </a:pPr>
            <a:r>
              <a:rPr lang="zh-CN" altLang="en-US" dirty="0"/>
              <a:t>数组</a:t>
            </a:r>
            <a:r>
              <a:rPr lang="en-US" altLang="zh-CN" dirty="0"/>
              <a:t>a=[1, 2, 3, 4, 5, 6]</a:t>
            </a:r>
            <a:r>
              <a:rPr lang="zh-CN" altLang="en-US" dirty="0"/>
              <a:t>中的每个元素自乘</a:t>
            </a:r>
            <a:endParaRPr lang="en-US" altLang="zh-CN"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1850956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8. ECMAScript 5</a:t>
            </a:r>
            <a:r>
              <a:rPr lang="zh-CN" altLang="en-US" dirty="0">
                <a:solidFill>
                  <a:srgbClr val="4F271C"/>
                </a:solidFill>
                <a:latin typeface="Tw Cen MT"/>
                <a:ea typeface="宋体" pitchFamily="2" charset="-122"/>
              </a:rPr>
              <a:t>中的数组方法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dirty="0">
                <a:latin typeface="Tw Cen MT"/>
                <a:ea typeface="宋体" pitchFamily="2" charset="-122"/>
              </a:rPr>
              <a:t>8.3</a:t>
            </a:r>
            <a:r>
              <a:rPr lang="en-US" altLang="zh-CN" sz="3200" b="0" i="0" dirty="0">
                <a:solidFill>
                  <a:schemeClr val="tx1"/>
                </a:solidFill>
                <a:latin typeface="Tw Cen MT"/>
                <a:ea typeface="宋体" pitchFamily="2" charset="-122"/>
                <a:cs typeface="+mn-cs"/>
              </a:rPr>
              <a:t> filter()</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276872"/>
            <a:ext cx="8832850" cy="44644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a:t>filter()</a:t>
            </a:r>
            <a:r>
              <a:rPr lang="zh-CN" altLang="en-US" dirty="0"/>
              <a:t>方法返回的数组元素是调用的数组的一个子集。传递的函数是用来逻辑判定的。</a:t>
            </a:r>
          </a:p>
          <a:p>
            <a:pPr marL="320040" lvl="1" indent="0">
              <a:buNone/>
            </a:pPr>
            <a:endParaRPr lang="en-US" dirty="0"/>
          </a:p>
          <a:p>
            <a:pPr marL="320040" lvl="1" indent="0">
              <a:buNone/>
            </a:pPr>
            <a:r>
              <a:rPr lang="en-US" sz="1800" dirty="0" err="1">
                <a:solidFill>
                  <a:srgbClr val="C00000"/>
                </a:solidFill>
              </a:rPr>
              <a:t>var</a:t>
            </a:r>
            <a:r>
              <a:rPr lang="en-US" sz="1800" dirty="0">
                <a:solidFill>
                  <a:srgbClr val="C00000"/>
                </a:solidFill>
              </a:rPr>
              <a:t> </a:t>
            </a:r>
            <a:r>
              <a:rPr lang="en-US" altLang="zh-CN" sz="1800" dirty="0">
                <a:solidFill>
                  <a:srgbClr val="C00000"/>
                </a:solidFill>
              </a:rPr>
              <a:t>a = [1, 2, 3, 4, 5];</a:t>
            </a:r>
          </a:p>
          <a:p>
            <a:pPr marL="320040" lvl="1" indent="0">
              <a:buNone/>
            </a:pPr>
            <a:r>
              <a:rPr lang="en-US" sz="1800" dirty="0" err="1">
                <a:solidFill>
                  <a:srgbClr val="C00000"/>
                </a:solidFill>
              </a:rPr>
              <a:t>var</a:t>
            </a:r>
            <a:r>
              <a:rPr lang="en-US" sz="1800" dirty="0">
                <a:solidFill>
                  <a:srgbClr val="C00000"/>
                </a:solidFill>
              </a:rPr>
              <a:t> small=</a:t>
            </a:r>
            <a:r>
              <a:rPr lang="en-US" sz="1800" dirty="0" err="1">
                <a:solidFill>
                  <a:srgbClr val="C00000"/>
                </a:solidFill>
              </a:rPr>
              <a:t>a.filter</a:t>
            </a:r>
            <a:r>
              <a:rPr lang="en-US" sz="1800" dirty="0">
                <a:solidFill>
                  <a:srgbClr val="C00000"/>
                </a:solidFill>
              </a:rPr>
              <a:t>(function(x){return x&lt;3;});                   //</a:t>
            </a:r>
            <a:r>
              <a:rPr lang="zh-CN" altLang="en-US" sz="1800" dirty="0">
                <a:solidFill>
                  <a:srgbClr val="C00000"/>
                </a:solidFill>
              </a:rPr>
              <a:t>返回</a:t>
            </a:r>
            <a:r>
              <a:rPr lang="en-US" altLang="zh-CN" sz="1800" dirty="0">
                <a:solidFill>
                  <a:srgbClr val="C00000"/>
                </a:solidFill>
              </a:rPr>
              <a:t>[1, 2]</a:t>
            </a:r>
          </a:p>
          <a:p>
            <a:pPr marL="320040" lvl="1" indent="0">
              <a:buNone/>
            </a:pPr>
            <a:r>
              <a:rPr lang="en-US" altLang="zh-CN" sz="1800" dirty="0" err="1">
                <a:solidFill>
                  <a:srgbClr val="C00000"/>
                </a:solidFill>
              </a:rPr>
              <a:t>var</a:t>
            </a:r>
            <a:r>
              <a:rPr lang="en-US" altLang="zh-CN" sz="1800" dirty="0">
                <a:solidFill>
                  <a:srgbClr val="C00000"/>
                </a:solidFill>
              </a:rPr>
              <a:t> other=</a:t>
            </a:r>
            <a:r>
              <a:rPr lang="en-US" altLang="zh-CN" sz="1800" dirty="0" err="1">
                <a:solidFill>
                  <a:srgbClr val="C00000"/>
                </a:solidFill>
              </a:rPr>
              <a:t>a.filter</a:t>
            </a:r>
            <a:r>
              <a:rPr lang="en-US" altLang="zh-CN" sz="1800" dirty="0">
                <a:solidFill>
                  <a:srgbClr val="C00000"/>
                </a:solidFill>
              </a:rPr>
              <a:t>(function(</a:t>
            </a:r>
            <a:r>
              <a:rPr lang="en-US" altLang="zh-CN" sz="1800" dirty="0" err="1">
                <a:solidFill>
                  <a:srgbClr val="C00000"/>
                </a:solidFill>
              </a:rPr>
              <a:t>x,i</a:t>
            </a:r>
            <a:r>
              <a:rPr lang="en-US" altLang="zh-CN" sz="1800" dirty="0">
                <a:solidFill>
                  <a:srgbClr val="C00000"/>
                </a:solidFill>
              </a:rPr>
              <a:t>){return i%2==0;});           //</a:t>
            </a:r>
            <a:r>
              <a:rPr lang="zh-CN" altLang="en-US" sz="1800" dirty="0">
                <a:solidFill>
                  <a:srgbClr val="C00000"/>
                </a:solidFill>
              </a:rPr>
              <a:t>返回</a:t>
            </a:r>
            <a:r>
              <a:rPr lang="en-US" altLang="zh-CN" sz="1800" dirty="0">
                <a:solidFill>
                  <a:srgbClr val="C00000"/>
                </a:solidFill>
              </a:rPr>
              <a:t>[1, 3, 5]</a:t>
            </a:r>
          </a:p>
          <a:p>
            <a:pPr marL="320040" lvl="1" indent="0">
              <a:buNone/>
            </a:pPr>
            <a:endParaRPr lang="en-US" sz="1800" dirty="0">
              <a:solidFill>
                <a:srgbClr val="C00000"/>
              </a:solidFill>
            </a:endParaRPr>
          </a:p>
        </p:txBody>
      </p:sp>
    </p:spTree>
    <p:extLst>
      <p:ext uri="{BB962C8B-B14F-4D97-AF65-F5344CB8AC3E}">
        <p14:creationId xmlns:p14="http://schemas.microsoft.com/office/powerpoint/2010/main" val="3362832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dirty="0">
                <a:solidFill>
                  <a:srgbClr val="4F271C"/>
                </a:solidFill>
                <a:latin typeface="Tw Cen MT"/>
                <a:ea typeface="宋体" pitchFamily="2" charset="-122"/>
              </a:rPr>
              <a:t>12</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396044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514350" indent="-514350">
              <a:buClr>
                <a:schemeClr val="accent1"/>
              </a:buClr>
              <a:buFont typeface="+mj-lt"/>
              <a:buAutoNum type="arabicPeriod"/>
            </a:pPr>
            <a:r>
              <a:rPr lang="zh-CN" altLang="en-US" dirty="0"/>
              <a:t>找出数组</a:t>
            </a:r>
            <a:r>
              <a:rPr lang="en-US" altLang="zh-CN" dirty="0"/>
              <a:t>a=[3, 35, 7, 42, 14, 2]</a:t>
            </a:r>
            <a:r>
              <a:rPr lang="zh-CN" altLang="en-US" dirty="0"/>
              <a:t>中小于</a:t>
            </a:r>
            <a:r>
              <a:rPr lang="en-US" altLang="zh-CN" dirty="0"/>
              <a:t>30</a:t>
            </a:r>
            <a:r>
              <a:rPr lang="zh-CN" altLang="en-US" dirty="0"/>
              <a:t>的元素，并输出</a:t>
            </a:r>
            <a:endParaRPr lang="en-US" altLang="zh-CN" dirty="0"/>
          </a:p>
          <a:p>
            <a:pPr marL="514350" indent="-514350">
              <a:buClr>
                <a:schemeClr val="accent1"/>
              </a:buClr>
              <a:buFont typeface="+mj-lt"/>
              <a:buAutoNum type="arabicPeriod"/>
            </a:pPr>
            <a:r>
              <a:rPr lang="zh-CN" altLang="en-US" dirty="0"/>
              <a:t>找出以上数组中可以被</a:t>
            </a:r>
            <a:r>
              <a:rPr lang="en-US" altLang="zh-CN" dirty="0"/>
              <a:t>2</a:t>
            </a:r>
            <a:r>
              <a:rPr lang="zh-CN" altLang="en-US" dirty="0"/>
              <a:t>整除的元素，并输出。</a:t>
            </a:r>
            <a:endParaRPr lang="en-US" altLang="zh-CN"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60069154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8. ECMAScript 5</a:t>
            </a:r>
            <a:r>
              <a:rPr lang="zh-CN" altLang="en-US" dirty="0">
                <a:solidFill>
                  <a:srgbClr val="4F271C"/>
                </a:solidFill>
                <a:latin typeface="Tw Cen MT"/>
                <a:ea typeface="宋体" pitchFamily="2" charset="-122"/>
              </a:rPr>
              <a:t>中的数组方法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dirty="0">
                <a:latin typeface="Tw Cen MT"/>
                <a:ea typeface="宋体" pitchFamily="2" charset="-122"/>
              </a:rPr>
              <a:t>8.4</a:t>
            </a:r>
            <a:r>
              <a:rPr lang="en-US" altLang="zh-CN" sz="3200" b="0" i="0" dirty="0">
                <a:solidFill>
                  <a:schemeClr val="tx1"/>
                </a:solidFill>
                <a:latin typeface="Tw Cen MT"/>
                <a:ea typeface="宋体" pitchFamily="2" charset="-122"/>
                <a:cs typeface="+mn-cs"/>
              </a:rPr>
              <a:t> every()</a:t>
            </a:r>
            <a:r>
              <a:rPr lang="zh-CN" altLang="en-US" sz="3200" b="0" i="0" dirty="0">
                <a:solidFill>
                  <a:schemeClr val="tx1"/>
                </a:solidFill>
                <a:latin typeface="Tw Cen MT"/>
                <a:ea typeface="宋体" pitchFamily="2" charset="-122"/>
                <a:cs typeface="+mn-cs"/>
              </a:rPr>
              <a:t>和</a:t>
            </a:r>
            <a:r>
              <a:rPr lang="en-US" altLang="zh-CN" sz="3200" b="0" i="0" dirty="0">
                <a:solidFill>
                  <a:schemeClr val="tx1"/>
                </a:solidFill>
                <a:latin typeface="Tw Cen MT"/>
                <a:ea typeface="宋体" pitchFamily="2" charset="-122"/>
                <a:cs typeface="+mn-cs"/>
              </a:rPr>
              <a:t>some</a:t>
            </a:r>
            <a:r>
              <a:rPr lang="en-US" altLang="zh-CN" sz="3200" dirty="0">
                <a:latin typeface="Tw Cen MT"/>
                <a:ea typeface="宋体" pitchFamily="2" charset="-122"/>
              </a:rPr>
              <a:t>()</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276872"/>
            <a:ext cx="8832850" cy="44644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buClr>
                <a:schemeClr val="accent1"/>
              </a:buClr>
              <a:buFont typeface="Wingdings" panose="05000000000000000000" pitchFamily="2" charset="2"/>
              <a:buChar char="l"/>
            </a:pPr>
            <a:r>
              <a:rPr lang="en-US" altLang="zh-CN" dirty="0"/>
              <a:t>every()</a:t>
            </a:r>
            <a:r>
              <a:rPr lang="zh-CN" altLang="en-US" dirty="0"/>
              <a:t>方法针对数组中的所有元素调用判定函数都返回</a:t>
            </a:r>
            <a:r>
              <a:rPr lang="en-US" altLang="zh-CN" dirty="0"/>
              <a:t>true</a:t>
            </a:r>
            <a:r>
              <a:rPr lang="zh-CN" altLang="en-US" dirty="0"/>
              <a:t>，它才返回</a:t>
            </a:r>
            <a:r>
              <a:rPr lang="en-US" altLang="zh-CN" dirty="0"/>
              <a:t>true</a:t>
            </a:r>
            <a:r>
              <a:rPr lang="zh-CN" altLang="en-US" dirty="0"/>
              <a:t>。</a:t>
            </a:r>
            <a:endParaRPr lang="en-US" altLang="zh-CN" dirty="0"/>
          </a:p>
          <a:p>
            <a:pPr>
              <a:buClr>
                <a:schemeClr val="accent1"/>
              </a:buClr>
              <a:buFont typeface="Wingdings" panose="05000000000000000000" pitchFamily="2" charset="2"/>
              <a:buChar char="l"/>
            </a:pPr>
            <a:r>
              <a:rPr lang="en-US" altLang="zh-CN" dirty="0"/>
              <a:t>some()</a:t>
            </a:r>
            <a:r>
              <a:rPr lang="zh-CN" altLang="en-US" dirty="0"/>
              <a:t>方法针对当数组中至少有一个元素调用判定函数返回</a:t>
            </a:r>
            <a:r>
              <a:rPr lang="en-US" altLang="zh-CN" dirty="0"/>
              <a:t>true</a:t>
            </a:r>
            <a:r>
              <a:rPr lang="zh-CN" altLang="en-US" dirty="0"/>
              <a:t>，它就返回</a:t>
            </a:r>
            <a:r>
              <a:rPr lang="en-US" altLang="zh-CN" dirty="0"/>
              <a:t>true</a:t>
            </a:r>
            <a:r>
              <a:rPr lang="zh-CN" altLang="en-US" dirty="0"/>
              <a:t>。当且仅当数值中的所有元素调用判定函数都返回</a:t>
            </a:r>
            <a:r>
              <a:rPr lang="en-US" altLang="zh-CN" dirty="0"/>
              <a:t>false</a:t>
            </a:r>
            <a:r>
              <a:rPr lang="zh-CN" altLang="en-US" dirty="0"/>
              <a:t>，它才返回</a:t>
            </a:r>
            <a:r>
              <a:rPr lang="en-US" altLang="zh-CN" dirty="0"/>
              <a:t>false</a:t>
            </a:r>
            <a:endParaRPr lang="zh-CN" altLang="en-US" dirty="0"/>
          </a:p>
          <a:p>
            <a:pPr marL="320040" lvl="1" indent="0">
              <a:buNone/>
            </a:pPr>
            <a:endParaRPr lang="en-US" dirty="0"/>
          </a:p>
          <a:p>
            <a:pPr marL="320040" lvl="1" indent="0">
              <a:buNone/>
            </a:pPr>
            <a:r>
              <a:rPr lang="en-US" sz="1800" dirty="0" err="1">
                <a:solidFill>
                  <a:srgbClr val="C00000"/>
                </a:solidFill>
              </a:rPr>
              <a:t>var</a:t>
            </a:r>
            <a:r>
              <a:rPr lang="en-US" sz="1800" dirty="0">
                <a:solidFill>
                  <a:srgbClr val="C00000"/>
                </a:solidFill>
              </a:rPr>
              <a:t> </a:t>
            </a:r>
            <a:r>
              <a:rPr lang="en-US" altLang="zh-CN" sz="1800" dirty="0">
                <a:solidFill>
                  <a:srgbClr val="C00000"/>
                </a:solidFill>
              </a:rPr>
              <a:t>a = [1, 2, 3, 4, 5];</a:t>
            </a:r>
          </a:p>
          <a:p>
            <a:pPr marL="320040" lvl="1" indent="0">
              <a:buNone/>
            </a:pPr>
            <a:r>
              <a:rPr lang="en-US" sz="1800" dirty="0" err="1">
                <a:solidFill>
                  <a:srgbClr val="C00000"/>
                </a:solidFill>
              </a:rPr>
              <a:t>a.</a:t>
            </a:r>
            <a:r>
              <a:rPr lang="en-US" altLang="zh-CN" sz="1800" dirty="0" err="1">
                <a:solidFill>
                  <a:srgbClr val="C00000"/>
                </a:solidFill>
              </a:rPr>
              <a:t>every</a:t>
            </a:r>
            <a:r>
              <a:rPr lang="en-US" sz="1800" dirty="0">
                <a:solidFill>
                  <a:srgbClr val="C00000"/>
                </a:solidFill>
              </a:rPr>
              <a:t>(function(x){return x&lt;10;});                   //</a:t>
            </a:r>
            <a:r>
              <a:rPr lang="zh-CN" altLang="en-US" sz="1800" dirty="0">
                <a:solidFill>
                  <a:srgbClr val="C00000"/>
                </a:solidFill>
              </a:rPr>
              <a:t>返回</a:t>
            </a:r>
            <a:r>
              <a:rPr lang="en-US" altLang="zh-CN" sz="1800" dirty="0">
                <a:solidFill>
                  <a:srgbClr val="C00000"/>
                </a:solidFill>
              </a:rPr>
              <a:t>true</a:t>
            </a:r>
          </a:p>
          <a:p>
            <a:pPr marL="320040" lvl="1" indent="0">
              <a:buNone/>
            </a:pPr>
            <a:r>
              <a:rPr lang="en-US" altLang="zh-CN" sz="1800" dirty="0" err="1">
                <a:solidFill>
                  <a:srgbClr val="C00000"/>
                </a:solidFill>
              </a:rPr>
              <a:t>a.every</a:t>
            </a:r>
            <a:r>
              <a:rPr lang="en-US" altLang="zh-CN" sz="1800" dirty="0">
                <a:solidFill>
                  <a:srgbClr val="C00000"/>
                </a:solidFill>
              </a:rPr>
              <a:t>(function(x){return x%2===0;});           //</a:t>
            </a:r>
            <a:r>
              <a:rPr lang="zh-CN" altLang="en-US" sz="1800" dirty="0">
                <a:solidFill>
                  <a:srgbClr val="C00000"/>
                </a:solidFill>
              </a:rPr>
              <a:t>返回</a:t>
            </a:r>
            <a:r>
              <a:rPr lang="en-US" altLang="zh-CN" sz="1800" dirty="0">
                <a:solidFill>
                  <a:srgbClr val="C00000"/>
                </a:solidFill>
              </a:rPr>
              <a:t>false</a:t>
            </a:r>
          </a:p>
          <a:p>
            <a:pPr marL="320040" lvl="1" indent="0">
              <a:buNone/>
            </a:pPr>
            <a:endParaRPr lang="en-US" sz="1800" dirty="0">
              <a:solidFill>
                <a:srgbClr val="C00000"/>
              </a:solidFill>
            </a:endParaRPr>
          </a:p>
        </p:txBody>
      </p:sp>
    </p:spTree>
    <p:extLst>
      <p:ext uri="{BB962C8B-B14F-4D97-AF65-F5344CB8AC3E}">
        <p14:creationId xmlns:p14="http://schemas.microsoft.com/office/powerpoint/2010/main" val="140253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dirty="0">
                <a:solidFill>
                  <a:srgbClr val="4F271C"/>
                </a:solidFill>
                <a:latin typeface="Tw Cen MT"/>
                <a:ea typeface="宋体" pitchFamily="2" charset="-122"/>
              </a:rPr>
              <a:t>13</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396044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zh-CN" altLang="en-US" dirty="0"/>
              <a:t>数组</a:t>
            </a:r>
            <a:r>
              <a:rPr lang="en-US" altLang="zh-CN" dirty="0"/>
              <a:t>a=[3, 35, 7, 42, 14, 2]</a:t>
            </a:r>
          </a:p>
          <a:p>
            <a:pPr marL="514350" indent="-514350">
              <a:buClr>
                <a:schemeClr val="accent1"/>
              </a:buClr>
              <a:buFont typeface="+mj-lt"/>
              <a:buAutoNum type="arabicPeriod"/>
            </a:pPr>
            <a:r>
              <a:rPr lang="zh-CN" altLang="en-US" dirty="0"/>
              <a:t>是否全都小于</a:t>
            </a:r>
            <a:r>
              <a:rPr lang="en-US" altLang="zh-CN" dirty="0"/>
              <a:t>50</a:t>
            </a:r>
          </a:p>
          <a:p>
            <a:pPr marL="514350" indent="-514350">
              <a:buClr>
                <a:schemeClr val="accent1"/>
              </a:buClr>
              <a:buFont typeface="+mj-lt"/>
              <a:buAutoNum type="arabicPeriod"/>
            </a:pPr>
            <a:r>
              <a:rPr lang="zh-CN" altLang="en-US" dirty="0"/>
              <a:t>是否全都被</a:t>
            </a:r>
            <a:r>
              <a:rPr lang="en-US" altLang="zh-CN" dirty="0"/>
              <a:t>2</a:t>
            </a:r>
            <a:r>
              <a:rPr lang="zh-CN" altLang="en-US" dirty="0"/>
              <a:t>整除</a:t>
            </a:r>
            <a:endParaRPr lang="en-US" altLang="zh-CN" dirty="0"/>
          </a:p>
          <a:p>
            <a:pPr marL="514350" indent="-514350">
              <a:buClr>
                <a:schemeClr val="accent1"/>
              </a:buClr>
              <a:buFont typeface="+mj-lt"/>
              <a:buAutoNum type="arabicPeriod"/>
            </a:pPr>
            <a:r>
              <a:rPr lang="zh-CN" altLang="en-US" dirty="0"/>
              <a:t>是否为</a:t>
            </a:r>
            <a:r>
              <a:rPr lang="en-US" altLang="zh-CN" dirty="0" err="1"/>
              <a:t>NaN</a:t>
            </a:r>
            <a:endParaRPr lang="en-US" altLang="zh-CN" dirty="0"/>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634621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8. ECMAScript 5</a:t>
            </a:r>
            <a:r>
              <a:rPr lang="zh-CN" altLang="en-US" dirty="0">
                <a:solidFill>
                  <a:srgbClr val="4F271C"/>
                </a:solidFill>
                <a:latin typeface="Tw Cen MT"/>
                <a:ea typeface="宋体" pitchFamily="2" charset="-122"/>
              </a:rPr>
              <a:t>中的数组方法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dirty="0">
                <a:latin typeface="Tw Cen MT"/>
                <a:ea typeface="宋体" pitchFamily="2" charset="-122"/>
              </a:rPr>
              <a:t>8.5</a:t>
            </a:r>
            <a:r>
              <a:rPr lang="en-US" altLang="zh-CN" sz="3200" b="0" i="0" dirty="0">
                <a:solidFill>
                  <a:schemeClr val="tx1"/>
                </a:solidFill>
                <a:latin typeface="Tw Cen MT"/>
                <a:ea typeface="宋体" pitchFamily="2" charset="-122"/>
                <a:cs typeface="+mn-cs"/>
              </a:rPr>
              <a:t> reduce()</a:t>
            </a:r>
            <a:r>
              <a:rPr lang="zh-CN" altLang="en-US" sz="3200" b="0" i="0" dirty="0">
                <a:solidFill>
                  <a:schemeClr val="tx1"/>
                </a:solidFill>
                <a:latin typeface="Tw Cen MT"/>
                <a:ea typeface="宋体" pitchFamily="2" charset="-122"/>
                <a:cs typeface="+mn-cs"/>
              </a:rPr>
              <a:t>和</a:t>
            </a:r>
            <a:r>
              <a:rPr lang="en-US" altLang="zh-CN" sz="3200" b="0" i="0" dirty="0" err="1">
                <a:solidFill>
                  <a:schemeClr val="tx1"/>
                </a:solidFill>
                <a:latin typeface="Tw Cen MT"/>
                <a:ea typeface="宋体" pitchFamily="2" charset="-122"/>
                <a:cs typeface="+mn-cs"/>
              </a:rPr>
              <a:t>reduceRight</a:t>
            </a:r>
            <a:r>
              <a:rPr lang="en-US" altLang="zh-CN" sz="3200" dirty="0">
                <a:latin typeface="Tw Cen MT"/>
                <a:ea typeface="宋体" pitchFamily="2" charset="-122"/>
              </a:rPr>
              <a:t>()</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276872"/>
            <a:ext cx="8832850" cy="44644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buClr>
                <a:schemeClr val="accent1"/>
              </a:buClr>
              <a:buFont typeface="Wingdings" panose="05000000000000000000" pitchFamily="2" charset="2"/>
              <a:buChar char="l"/>
            </a:pPr>
            <a:r>
              <a:rPr lang="en-US" altLang="zh-CN" dirty="0"/>
              <a:t>reduce()</a:t>
            </a:r>
            <a:r>
              <a:rPr lang="zh-CN" altLang="en-US" dirty="0"/>
              <a:t>方法需要两个参数，第一个是执行化简操作的函数，第二个（可选）的参数是一个传递给函数的初始值。</a:t>
            </a:r>
            <a:endParaRPr lang="en-US" altLang="zh-CN" dirty="0"/>
          </a:p>
          <a:p>
            <a:pPr>
              <a:buClr>
                <a:schemeClr val="accent1"/>
              </a:buClr>
              <a:buFont typeface="Wingdings" panose="05000000000000000000" pitchFamily="2" charset="2"/>
              <a:buChar char="l"/>
            </a:pPr>
            <a:r>
              <a:rPr lang="en-US" altLang="zh-CN" dirty="0" err="1"/>
              <a:t>reduceRight</a:t>
            </a:r>
            <a:r>
              <a:rPr lang="en-US" altLang="zh-CN" dirty="0"/>
              <a:t>()</a:t>
            </a:r>
            <a:r>
              <a:rPr lang="zh-CN" altLang="en-US" dirty="0"/>
              <a:t>方法是按照数组索引从高到低（从右到左）处理数组。</a:t>
            </a:r>
          </a:p>
          <a:p>
            <a:pPr marL="320040" lvl="1" indent="0">
              <a:buNone/>
            </a:pPr>
            <a:endParaRPr lang="en-US" dirty="0"/>
          </a:p>
          <a:p>
            <a:pPr marL="320040" lvl="1" indent="0">
              <a:buNone/>
            </a:pPr>
            <a:r>
              <a:rPr lang="en-US" sz="1800" dirty="0" err="1">
                <a:solidFill>
                  <a:srgbClr val="C00000"/>
                </a:solidFill>
              </a:rPr>
              <a:t>var</a:t>
            </a:r>
            <a:r>
              <a:rPr lang="en-US" sz="1800" dirty="0">
                <a:solidFill>
                  <a:srgbClr val="C00000"/>
                </a:solidFill>
              </a:rPr>
              <a:t> </a:t>
            </a:r>
            <a:r>
              <a:rPr lang="en-US" altLang="zh-CN" sz="1800" dirty="0">
                <a:solidFill>
                  <a:srgbClr val="C00000"/>
                </a:solidFill>
              </a:rPr>
              <a:t>a = [1, 2, 3, 4, 5];</a:t>
            </a:r>
          </a:p>
          <a:p>
            <a:pPr marL="320040" lvl="1" indent="0">
              <a:buNone/>
            </a:pPr>
            <a:r>
              <a:rPr lang="en-US" sz="1800" dirty="0" err="1">
                <a:solidFill>
                  <a:srgbClr val="C00000"/>
                </a:solidFill>
              </a:rPr>
              <a:t>a.</a:t>
            </a:r>
            <a:r>
              <a:rPr lang="en-US" altLang="zh-CN" sz="1800" dirty="0" err="1">
                <a:solidFill>
                  <a:srgbClr val="C00000"/>
                </a:solidFill>
              </a:rPr>
              <a:t>every</a:t>
            </a:r>
            <a:r>
              <a:rPr lang="en-US" sz="1800" dirty="0">
                <a:solidFill>
                  <a:srgbClr val="C00000"/>
                </a:solidFill>
              </a:rPr>
              <a:t>(function(x){return x&lt;10;});                   //</a:t>
            </a:r>
            <a:r>
              <a:rPr lang="zh-CN" altLang="en-US" sz="1800" dirty="0">
                <a:solidFill>
                  <a:srgbClr val="C00000"/>
                </a:solidFill>
              </a:rPr>
              <a:t>返回</a:t>
            </a:r>
            <a:r>
              <a:rPr lang="en-US" altLang="zh-CN" sz="1800" dirty="0">
                <a:solidFill>
                  <a:srgbClr val="C00000"/>
                </a:solidFill>
              </a:rPr>
              <a:t>true</a:t>
            </a:r>
          </a:p>
          <a:p>
            <a:pPr marL="320040" lvl="1" indent="0">
              <a:buNone/>
            </a:pPr>
            <a:r>
              <a:rPr lang="en-US" altLang="zh-CN" sz="1800" dirty="0" err="1">
                <a:solidFill>
                  <a:srgbClr val="C00000"/>
                </a:solidFill>
              </a:rPr>
              <a:t>a.every</a:t>
            </a:r>
            <a:r>
              <a:rPr lang="en-US" altLang="zh-CN" sz="1800" dirty="0">
                <a:solidFill>
                  <a:srgbClr val="C00000"/>
                </a:solidFill>
              </a:rPr>
              <a:t>(function(x){return x%2===0;});           //</a:t>
            </a:r>
            <a:r>
              <a:rPr lang="zh-CN" altLang="en-US" sz="1800" dirty="0">
                <a:solidFill>
                  <a:srgbClr val="C00000"/>
                </a:solidFill>
              </a:rPr>
              <a:t>返回</a:t>
            </a:r>
            <a:r>
              <a:rPr lang="en-US" altLang="zh-CN" sz="1800" dirty="0">
                <a:solidFill>
                  <a:srgbClr val="C00000"/>
                </a:solidFill>
              </a:rPr>
              <a:t>false</a:t>
            </a:r>
          </a:p>
          <a:p>
            <a:pPr marL="320040" lvl="1" indent="0">
              <a:buNone/>
            </a:pPr>
            <a:endParaRPr lang="en-US" sz="1800" dirty="0">
              <a:solidFill>
                <a:srgbClr val="C00000"/>
              </a:solidFill>
            </a:endParaRPr>
          </a:p>
        </p:txBody>
      </p:sp>
    </p:spTree>
    <p:extLst>
      <p:ext uri="{BB962C8B-B14F-4D97-AF65-F5344CB8AC3E}">
        <p14:creationId xmlns:p14="http://schemas.microsoft.com/office/powerpoint/2010/main" val="128329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altLang="zh-CN" dirty="0">
                <a:solidFill>
                  <a:srgbClr val="4F271C"/>
                </a:solidFill>
                <a:ea typeface="宋体" pitchFamily="2" charset="-122"/>
              </a:rPr>
              <a:t>2. </a:t>
            </a:r>
            <a:r>
              <a:rPr lang="zh-CN" altLang="en-US" dirty="0">
                <a:solidFill>
                  <a:srgbClr val="4F271C"/>
                </a:solidFill>
                <a:ea typeface="宋体" pitchFamily="2" charset="-122"/>
              </a:rPr>
              <a:t>创建数组</a:t>
            </a:r>
            <a:endParaRPr lang="zh-CN" altLang="en-US" sz="4400" b="0" i="0" dirty="0">
              <a:solidFill>
                <a:srgbClr val="4F271C"/>
              </a:solidFill>
              <a:latin typeface="Tw Cen MT"/>
              <a:ea typeface="宋体" pitchFamily="2" charset="-122"/>
              <a:cs typeface="+mj-cs"/>
            </a:endParaRPr>
          </a:p>
        </p:txBody>
      </p:sp>
      <p:sp>
        <p:nvSpPr>
          <p:cNvPr id="5" name="Rectangle 2"/>
          <p:cNvSpPr>
            <a:spLocks noGrp="1"/>
          </p:cNvSpPr>
          <p:nvPr>
            <p:ph sz="quarter" idx="1"/>
          </p:nvPr>
        </p:nvSpPr>
        <p:spPr>
          <a:xfrm>
            <a:off x="663702" y="1844824"/>
            <a:ext cx="6934200" cy="1604392"/>
          </a:xfrm>
        </p:spPr>
        <p:txBody>
          <a:bodyPr>
            <a:normAutofit fontScale="92500" lnSpcReduction="20000"/>
          </a:bodyPr>
          <a:lstStyle/>
          <a:p>
            <a:pPr marL="502920" indent="-457200">
              <a:spcBef>
                <a:spcPts val="550"/>
              </a:spcBef>
              <a:buClr>
                <a:srgbClr val="3891A7"/>
              </a:buClr>
              <a:buSzPct val="70000"/>
              <a:buFont typeface="Wingdings" panose="05000000000000000000" pitchFamily="2" charset="2"/>
              <a:buChar char="l"/>
            </a:pPr>
            <a:r>
              <a:rPr lang="zh-CN" altLang="en-US" b="0" i="0" dirty="0">
                <a:solidFill>
                  <a:schemeClr val="tx1"/>
                </a:solidFill>
                <a:latin typeface="Tw Cen MT"/>
                <a:ea typeface="宋体" pitchFamily="2" charset="-122"/>
                <a:cs typeface="+mn-cs"/>
              </a:rPr>
              <a:t>用数组直接量创建</a:t>
            </a:r>
          </a:p>
          <a:p>
            <a:pPr marL="45720" indent="0">
              <a:spcBef>
                <a:spcPts val="550"/>
              </a:spcBef>
              <a:buClr>
                <a:srgbClr val="3891A7"/>
              </a:buClr>
              <a:buSzPct val="70000"/>
              <a:buNone/>
            </a:pPr>
            <a:endParaRPr lang="en-US" altLang="zh-CN" sz="1800" dirty="0">
              <a:solidFill>
                <a:srgbClr val="C00000"/>
              </a:solidFill>
              <a:ea typeface="宋体" pitchFamily="2" charset="-122"/>
            </a:endParaRPr>
          </a:p>
          <a:p>
            <a:pPr marL="45720" indent="0">
              <a:spcBef>
                <a:spcPts val="550"/>
              </a:spcBef>
              <a:buClr>
                <a:srgbClr val="3891A7"/>
              </a:buClr>
              <a:buSzPct val="70000"/>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empty = [ ];                      //</a:t>
            </a:r>
            <a:r>
              <a:rPr lang="zh-CN" altLang="en-US" sz="1800" dirty="0">
                <a:solidFill>
                  <a:srgbClr val="C00000"/>
                </a:solidFill>
                <a:ea typeface="宋体" pitchFamily="2" charset="-122"/>
              </a:rPr>
              <a:t>没有元素的数组</a:t>
            </a:r>
            <a:endParaRPr lang="en-US" altLang="zh-CN" sz="1800" dirty="0">
              <a:solidFill>
                <a:srgbClr val="C00000"/>
              </a:solidFill>
              <a:ea typeface="宋体" pitchFamily="2" charset="-122"/>
            </a:endParaRPr>
          </a:p>
          <a:p>
            <a:pPr marL="45720" indent="0">
              <a:spcBef>
                <a:spcPts val="550"/>
              </a:spcBef>
              <a:buClr>
                <a:srgbClr val="3891A7"/>
              </a:buClr>
              <a:buSzPct val="70000"/>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primes = [1,2,5,7,15];       //</a:t>
            </a:r>
            <a:r>
              <a:rPr lang="zh-CN" altLang="en-US" sz="1800" dirty="0">
                <a:solidFill>
                  <a:srgbClr val="C00000"/>
                </a:solidFill>
                <a:ea typeface="宋体" pitchFamily="2" charset="-122"/>
              </a:rPr>
              <a:t>有</a:t>
            </a:r>
            <a:r>
              <a:rPr lang="en-US" altLang="zh-CN" sz="1800" dirty="0">
                <a:solidFill>
                  <a:srgbClr val="C00000"/>
                </a:solidFill>
                <a:ea typeface="宋体" pitchFamily="2" charset="-122"/>
              </a:rPr>
              <a:t>5</a:t>
            </a:r>
            <a:r>
              <a:rPr lang="zh-CN" altLang="en-US" sz="1800" dirty="0">
                <a:solidFill>
                  <a:srgbClr val="C00000"/>
                </a:solidFill>
                <a:ea typeface="宋体" pitchFamily="2" charset="-122"/>
              </a:rPr>
              <a:t>个数值的数组</a:t>
            </a:r>
            <a:endParaRPr lang="en-US" altLang="zh-CN" sz="1800" dirty="0">
              <a:solidFill>
                <a:srgbClr val="C00000"/>
              </a:solidFill>
              <a:ea typeface="宋体" pitchFamily="2" charset="-122"/>
            </a:endParaRPr>
          </a:p>
          <a:p>
            <a:pPr marL="45720" indent="0">
              <a:spcBef>
                <a:spcPts val="550"/>
              </a:spcBef>
              <a:buClr>
                <a:srgbClr val="3891A7"/>
              </a:buClr>
              <a:buSzPct val="70000"/>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a:t>
            </a:r>
            <a:r>
              <a:rPr lang="en-US" altLang="zh-CN" sz="1800" dirty="0" err="1">
                <a:solidFill>
                  <a:srgbClr val="C00000"/>
                </a:solidFill>
                <a:ea typeface="宋体" pitchFamily="2" charset="-122"/>
              </a:rPr>
              <a:t>misc</a:t>
            </a:r>
            <a:r>
              <a:rPr lang="en-US" altLang="zh-CN" sz="1800" dirty="0">
                <a:solidFill>
                  <a:srgbClr val="C00000"/>
                </a:solidFill>
                <a:ea typeface="宋体" pitchFamily="2" charset="-122"/>
              </a:rPr>
              <a:t> = [1.1,true,”a”,];         //3</a:t>
            </a:r>
            <a:r>
              <a:rPr lang="zh-CN" altLang="en-US" sz="1800" dirty="0">
                <a:solidFill>
                  <a:srgbClr val="C00000"/>
                </a:solidFill>
                <a:ea typeface="宋体" pitchFamily="2" charset="-122"/>
              </a:rPr>
              <a:t>个不同类型的元素，允许结尾的逗号</a:t>
            </a:r>
          </a:p>
        </p:txBody>
      </p:sp>
      <p:sp>
        <p:nvSpPr>
          <p:cNvPr id="6" name="Rectangle 2"/>
          <p:cNvSpPr txBox="1">
            <a:spLocks/>
          </p:cNvSpPr>
          <p:nvPr/>
        </p:nvSpPr>
        <p:spPr>
          <a:xfrm>
            <a:off x="663702" y="4365104"/>
            <a:ext cx="6934200" cy="1604392"/>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502920" indent="-457200">
              <a:spcBef>
                <a:spcPts val="550"/>
              </a:spcBef>
              <a:buClr>
                <a:srgbClr val="3891A7"/>
              </a:buClr>
              <a:buSzPct val="70000"/>
              <a:buFont typeface="Wingdings" panose="05000000000000000000" pitchFamily="2" charset="2"/>
              <a:buChar char="l"/>
            </a:pPr>
            <a:r>
              <a:rPr lang="zh-CN" altLang="en-US" dirty="0">
                <a:latin typeface="Tw Cen MT"/>
                <a:ea typeface="宋体" pitchFamily="2" charset="-122"/>
              </a:rPr>
              <a:t>用构造函数</a:t>
            </a:r>
            <a:r>
              <a:rPr lang="en-US" altLang="zh-CN" dirty="0">
                <a:latin typeface="Tw Cen MT"/>
                <a:ea typeface="宋体" pitchFamily="2" charset="-122"/>
              </a:rPr>
              <a:t>Array( )</a:t>
            </a:r>
            <a:r>
              <a:rPr lang="zh-CN" altLang="en-US" dirty="0">
                <a:latin typeface="Tw Cen MT"/>
                <a:ea typeface="宋体" pitchFamily="2" charset="-122"/>
              </a:rPr>
              <a:t>创建</a:t>
            </a:r>
          </a:p>
          <a:p>
            <a:pPr marL="45720" indent="0">
              <a:spcBef>
                <a:spcPts val="550"/>
              </a:spcBef>
              <a:buClr>
                <a:srgbClr val="3891A7"/>
              </a:buClr>
              <a:buSzPct val="70000"/>
              <a:buFont typeface="Wingdings"/>
              <a:buNone/>
            </a:pPr>
            <a:endParaRPr lang="en-US" altLang="zh-CN" sz="1800" dirty="0">
              <a:solidFill>
                <a:srgbClr val="C00000"/>
              </a:solidFill>
              <a:ea typeface="宋体" pitchFamily="2" charset="-122"/>
            </a:endParaRPr>
          </a:p>
          <a:p>
            <a:pPr marL="45720" indent="0">
              <a:spcBef>
                <a:spcPts val="550"/>
              </a:spcBef>
              <a:buClr>
                <a:srgbClr val="3891A7"/>
              </a:buClr>
              <a:buSzPct val="70000"/>
              <a:buFont typeface="Wingdings"/>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a = new Array( );                  //</a:t>
            </a:r>
            <a:r>
              <a:rPr lang="zh-CN" altLang="en-US" sz="1800" dirty="0">
                <a:solidFill>
                  <a:srgbClr val="C00000"/>
                </a:solidFill>
                <a:ea typeface="宋体" pitchFamily="2" charset="-122"/>
              </a:rPr>
              <a:t>创建一个空数组</a:t>
            </a:r>
            <a:endParaRPr lang="en-US" altLang="zh-CN" sz="1800" dirty="0">
              <a:solidFill>
                <a:srgbClr val="C00000"/>
              </a:solidFill>
              <a:ea typeface="宋体" pitchFamily="2" charset="-122"/>
            </a:endParaRPr>
          </a:p>
          <a:p>
            <a:pPr marL="45720" indent="0">
              <a:spcBef>
                <a:spcPts val="550"/>
              </a:spcBef>
              <a:buClr>
                <a:srgbClr val="3891A7"/>
              </a:buClr>
              <a:buSzPct val="70000"/>
              <a:buFont typeface="Wingdings"/>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a = new Array(10);            //</a:t>
            </a:r>
            <a:r>
              <a:rPr lang="zh-CN" altLang="en-US" sz="1800" dirty="0">
                <a:solidFill>
                  <a:srgbClr val="C00000"/>
                </a:solidFill>
                <a:ea typeface="宋体" pitchFamily="2" charset="-122"/>
              </a:rPr>
              <a:t>调用时有一个数值参数，它指定长度</a:t>
            </a:r>
            <a:endParaRPr lang="en-US" altLang="zh-CN" sz="1800" dirty="0">
              <a:solidFill>
                <a:srgbClr val="C00000"/>
              </a:solidFill>
              <a:ea typeface="宋体" pitchFamily="2" charset="-122"/>
            </a:endParaRPr>
          </a:p>
          <a:p>
            <a:pPr marL="45720" indent="0">
              <a:spcBef>
                <a:spcPts val="550"/>
              </a:spcBef>
              <a:buClr>
                <a:srgbClr val="3891A7"/>
              </a:buClr>
              <a:buSzPct val="70000"/>
              <a:buFont typeface="Wingdings"/>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a = new Array(5,4,3,2,1,”testing,testing”);</a:t>
            </a:r>
            <a:endParaRPr lang="zh-CN" altLang="en-US" sz="1800" dirty="0">
              <a:solidFill>
                <a:srgbClr val="C00000"/>
              </a:solidFill>
              <a:ea typeface="宋体" pitchFamily="2" charset="-122"/>
            </a:endParaRPr>
          </a:p>
        </p:txBody>
      </p:sp>
    </p:spTree>
    <p:extLst>
      <p:ext uri="{BB962C8B-B14F-4D97-AF65-F5344CB8AC3E}">
        <p14:creationId xmlns:p14="http://schemas.microsoft.com/office/powerpoint/2010/main" val="312082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dirty="0">
                <a:solidFill>
                  <a:srgbClr val="4F271C"/>
                </a:solidFill>
                <a:latin typeface="Tw Cen MT"/>
                <a:ea typeface="宋体" pitchFamily="2" charset="-122"/>
              </a:rPr>
              <a:t>14</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396044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zh-CN" altLang="en-US" dirty="0"/>
              <a:t>对数组</a:t>
            </a:r>
            <a:r>
              <a:rPr lang="en-US" altLang="zh-CN" dirty="0"/>
              <a:t>a=[1, 2, 3, 4, 5, 6]</a:t>
            </a:r>
            <a:r>
              <a:rPr lang="zh-CN" altLang="en-US" dirty="0"/>
              <a:t>执行以下操作，并查看返回值</a:t>
            </a:r>
            <a:endParaRPr lang="en-US" altLang="zh-CN" dirty="0"/>
          </a:p>
          <a:p>
            <a:pPr marL="0" indent="0">
              <a:buClr>
                <a:schemeClr val="accent1"/>
              </a:buClr>
              <a:buNone/>
            </a:pPr>
            <a:r>
              <a:rPr lang="en-US" altLang="zh-CN" sz="1800" dirty="0" err="1">
                <a:solidFill>
                  <a:srgbClr val="C00000"/>
                </a:solidFill>
              </a:rPr>
              <a:t>var</a:t>
            </a:r>
            <a:r>
              <a:rPr lang="en-US" altLang="zh-CN" sz="1800" dirty="0">
                <a:solidFill>
                  <a:srgbClr val="C00000"/>
                </a:solidFill>
              </a:rPr>
              <a:t> sum=</a:t>
            </a:r>
            <a:r>
              <a:rPr lang="en-US" altLang="zh-CN" sz="1800" dirty="0" err="1">
                <a:solidFill>
                  <a:srgbClr val="C00000"/>
                </a:solidFill>
              </a:rPr>
              <a:t>a.reduce</a:t>
            </a:r>
            <a:r>
              <a:rPr lang="en-US" altLang="zh-CN" sz="1800" dirty="0">
                <a:solidFill>
                  <a:srgbClr val="C00000"/>
                </a:solidFill>
              </a:rPr>
              <a:t>(function(x, y)){return </a:t>
            </a:r>
            <a:r>
              <a:rPr lang="en-US" altLang="zh-CN" sz="1800" dirty="0" err="1">
                <a:solidFill>
                  <a:srgbClr val="C00000"/>
                </a:solidFill>
              </a:rPr>
              <a:t>x+y</a:t>
            </a:r>
            <a:r>
              <a:rPr lang="en-US" altLang="zh-CN" sz="1800" dirty="0">
                <a:solidFill>
                  <a:srgbClr val="C00000"/>
                </a:solidFill>
              </a:rPr>
              <a:t>},0);</a:t>
            </a:r>
          </a:p>
          <a:p>
            <a:pPr marL="0" indent="0">
              <a:buClr>
                <a:schemeClr val="accent1"/>
              </a:buClr>
              <a:buNone/>
            </a:pPr>
            <a:r>
              <a:rPr lang="en-US" altLang="zh-CN" sz="1800" dirty="0" err="1">
                <a:solidFill>
                  <a:srgbClr val="C00000"/>
                </a:solidFill>
              </a:rPr>
              <a:t>var</a:t>
            </a:r>
            <a:r>
              <a:rPr lang="en-US" altLang="zh-CN" sz="1800" dirty="0">
                <a:solidFill>
                  <a:srgbClr val="C00000"/>
                </a:solidFill>
              </a:rPr>
              <a:t> product=</a:t>
            </a:r>
            <a:r>
              <a:rPr lang="en-US" altLang="zh-CN" sz="1800" dirty="0" err="1">
                <a:solidFill>
                  <a:srgbClr val="C00000"/>
                </a:solidFill>
              </a:rPr>
              <a:t>a.reduceRight</a:t>
            </a:r>
            <a:r>
              <a:rPr lang="en-US" altLang="zh-CN" sz="1800" dirty="0">
                <a:solidFill>
                  <a:srgbClr val="C00000"/>
                </a:solidFill>
              </a:rPr>
              <a:t>(function(x, y)){return x*y});</a:t>
            </a:r>
          </a:p>
          <a:p>
            <a:pPr marL="0" indent="0">
              <a:buClr>
                <a:schemeClr val="accent1"/>
              </a:buClr>
              <a:buNone/>
            </a:pPr>
            <a:r>
              <a:rPr lang="en-US" altLang="zh-CN" sz="1800" dirty="0" err="1">
                <a:solidFill>
                  <a:srgbClr val="C00000"/>
                </a:solidFill>
              </a:rPr>
              <a:t>var</a:t>
            </a:r>
            <a:r>
              <a:rPr lang="en-US" altLang="zh-CN" sz="1800" dirty="0">
                <a:solidFill>
                  <a:srgbClr val="C00000"/>
                </a:solidFill>
              </a:rPr>
              <a:t> max=</a:t>
            </a:r>
            <a:r>
              <a:rPr lang="en-US" altLang="zh-CN" sz="1800" dirty="0" err="1">
                <a:solidFill>
                  <a:srgbClr val="C00000"/>
                </a:solidFill>
              </a:rPr>
              <a:t>a.reduce</a:t>
            </a:r>
            <a:r>
              <a:rPr lang="en-US" altLang="zh-CN" sz="1800" dirty="0">
                <a:solidFill>
                  <a:srgbClr val="C00000"/>
                </a:solidFill>
              </a:rPr>
              <a:t>(function(x, y)){return (x&gt;y)?x: y;});</a:t>
            </a:r>
          </a:p>
          <a:p>
            <a:pPr marL="320040" lvl="1" indent="0">
              <a:buNone/>
            </a:pPr>
            <a:endParaRPr lang="en-US" altLang="zh-CN" dirty="0"/>
          </a:p>
          <a:p>
            <a:pPr marL="320040" lvl="1" indent="0">
              <a:buNone/>
            </a:pPr>
            <a:endParaRPr lang="en-US" dirty="0"/>
          </a:p>
        </p:txBody>
      </p:sp>
    </p:spTree>
    <p:extLst>
      <p:ext uri="{BB962C8B-B14F-4D97-AF65-F5344CB8AC3E}">
        <p14:creationId xmlns:p14="http://schemas.microsoft.com/office/powerpoint/2010/main" val="1651431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dirty="0">
                <a:solidFill>
                  <a:srgbClr val="4F271C"/>
                </a:solidFill>
                <a:latin typeface="Tw Cen MT"/>
                <a:ea typeface="宋体" pitchFamily="2" charset="-122"/>
              </a:rPr>
              <a:t>8. ECMAScript 5</a:t>
            </a:r>
            <a:r>
              <a:rPr lang="zh-CN" altLang="en-US" dirty="0">
                <a:solidFill>
                  <a:srgbClr val="4F271C"/>
                </a:solidFill>
                <a:latin typeface="Tw Cen MT"/>
                <a:ea typeface="宋体" pitchFamily="2" charset="-122"/>
              </a:rPr>
              <a:t>中的数组方法</a:t>
            </a:r>
            <a:endParaRPr lang="zh-CN" altLang="en-US" sz="4400" b="0" i="0" dirty="0">
              <a:solidFill>
                <a:srgbClr val="4F271C"/>
              </a:solidFill>
              <a:latin typeface="Tw Cen MT"/>
              <a:ea typeface="宋体" pitchFamily="2" charset="-122"/>
              <a:cs typeface="+mj-cs"/>
            </a:endParaRPr>
          </a:p>
        </p:txBody>
      </p:sp>
      <p:sp>
        <p:nvSpPr>
          <p:cNvPr id="3" name="Rectangle 2"/>
          <p:cNvSpPr>
            <a:spLocks noGrp="1"/>
          </p:cNvSpPr>
          <p:nvPr>
            <p:ph sz="quarter" idx="1"/>
          </p:nvPr>
        </p:nvSpPr>
        <p:spPr>
          <a:xfrm>
            <a:off x="663702" y="1600200"/>
            <a:ext cx="8832850" cy="604664"/>
          </a:xfrm>
        </p:spPr>
        <p:txBody>
          <a:bodyPr>
            <a:normAutofit/>
          </a:bodyPr>
          <a:lstStyle/>
          <a:p>
            <a:pPr marL="0" indent="0" algn="l" defTabSz="914400">
              <a:spcBef>
                <a:spcPts val="700"/>
              </a:spcBef>
              <a:buClr>
                <a:srgbClr val="FEB80A"/>
              </a:buClr>
              <a:buSzPct val="60000"/>
              <a:buNone/>
            </a:pPr>
            <a:r>
              <a:rPr lang="en-US" altLang="zh-CN" sz="3200" dirty="0">
                <a:latin typeface="Tw Cen MT"/>
                <a:ea typeface="宋体" pitchFamily="2" charset="-122"/>
              </a:rPr>
              <a:t>8.5</a:t>
            </a:r>
            <a:r>
              <a:rPr lang="en-US" altLang="zh-CN" sz="3200" b="0" i="0" dirty="0">
                <a:solidFill>
                  <a:schemeClr val="tx1"/>
                </a:solidFill>
                <a:latin typeface="Tw Cen MT"/>
                <a:ea typeface="宋体" pitchFamily="2" charset="-122"/>
                <a:cs typeface="+mn-cs"/>
              </a:rPr>
              <a:t> </a:t>
            </a:r>
            <a:r>
              <a:rPr lang="en-US" altLang="zh-CN" sz="3200" b="0" i="0" dirty="0" err="1">
                <a:solidFill>
                  <a:schemeClr val="tx1"/>
                </a:solidFill>
                <a:latin typeface="Tw Cen MT"/>
                <a:ea typeface="宋体" pitchFamily="2" charset="-122"/>
                <a:cs typeface="+mn-cs"/>
              </a:rPr>
              <a:t>indexOf</a:t>
            </a:r>
            <a:r>
              <a:rPr lang="en-US" altLang="zh-CN" sz="3200" b="0" i="0" dirty="0">
                <a:solidFill>
                  <a:schemeClr val="tx1"/>
                </a:solidFill>
                <a:latin typeface="Tw Cen MT"/>
                <a:ea typeface="宋体" pitchFamily="2" charset="-122"/>
                <a:cs typeface="+mn-cs"/>
              </a:rPr>
              <a:t>()</a:t>
            </a:r>
            <a:r>
              <a:rPr lang="zh-CN" altLang="en-US" sz="3200" b="0" i="0" dirty="0">
                <a:solidFill>
                  <a:schemeClr val="tx1"/>
                </a:solidFill>
                <a:latin typeface="Tw Cen MT"/>
                <a:ea typeface="宋体" pitchFamily="2" charset="-122"/>
                <a:cs typeface="+mn-cs"/>
              </a:rPr>
              <a:t>和</a:t>
            </a:r>
            <a:r>
              <a:rPr lang="en-US" altLang="zh-CN" sz="3200" b="0" i="0" dirty="0" err="1">
                <a:solidFill>
                  <a:schemeClr val="tx1"/>
                </a:solidFill>
                <a:latin typeface="Tw Cen MT"/>
                <a:ea typeface="宋体" pitchFamily="2" charset="-122"/>
                <a:cs typeface="+mn-cs"/>
              </a:rPr>
              <a:t>lastIndexOf</a:t>
            </a:r>
            <a:r>
              <a:rPr lang="en-US" altLang="zh-CN" sz="3200" dirty="0">
                <a:latin typeface="Tw Cen MT"/>
                <a:ea typeface="宋体" pitchFamily="2" charset="-122"/>
              </a:rPr>
              <a:t>()</a:t>
            </a:r>
            <a:endParaRPr lang="zh-CN" altLang="en-US" sz="3200" b="0" i="0" dirty="0">
              <a:solidFill>
                <a:schemeClr val="tx1"/>
              </a:solidFill>
              <a:latin typeface="Tw Cen MT"/>
              <a:ea typeface="宋体" pitchFamily="2" charset="-122"/>
              <a:cs typeface="+mn-cs"/>
            </a:endParaRPr>
          </a:p>
        </p:txBody>
      </p:sp>
      <p:sp>
        <p:nvSpPr>
          <p:cNvPr id="4" name="Content Placeholder 6"/>
          <p:cNvSpPr txBox="1">
            <a:spLocks/>
          </p:cNvSpPr>
          <p:nvPr/>
        </p:nvSpPr>
        <p:spPr>
          <a:xfrm>
            <a:off x="671065" y="2276872"/>
            <a:ext cx="8832850" cy="44644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chemeClr val="accent1"/>
              </a:buClr>
              <a:buNone/>
            </a:pPr>
            <a:r>
              <a:rPr lang="en-US" altLang="zh-CN" dirty="0" err="1"/>
              <a:t>indexOf</a:t>
            </a:r>
            <a:r>
              <a:rPr lang="en-US" altLang="zh-CN" dirty="0"/>
              <a:t>()</a:t>
            </a:r>
            <a:r>
              <a:rPr lang="en-US" altLang="zh-CN" dirty="0"/>
              <a:t> </a:t>
            </a:r>
            <a:r>
              <a:rPr lang="zh-CN" altLang="en-US" dirty="0"/>
              <a:t>和</a:t>
            </a:r>
            <a:r>
              <a:rPr lang="en-US" altLang="zh-CN" dirty="0" err="1"/>
              <a:t>lastIndexOf</a:t>
            </a:r>
            <a:r>
              <a:rPr lang="en-US" altLang="zh-CN" dirty="0"/>
              <a:t>()</a:t>
            </a:r>
            <a:r>
              <a:rPr lang="zh-CN" altLang="en-US" dirty="0"/>
              <a:t>方法搜索整数数组中具有给定值的元素，返回找到的第一个元素的索引或者如果没有找到就返回</a:t>
            </a:r>
            <a:r>
              <a:rPr lang="en-US" altLang="zh-CN" dirty="0"/>
              <a:t>-1</a:t>
            </a:r>
            <a:r>
              <a:rPr lang="zh-CN" altLang="en-US" dirty="0"/>
              <a:t>。</a:t>
            </a:r>
            <a:endParaRPr lang="en-US" altLang="zh-CN" dirty="0"/>
          </a:p>
          <a:p>
            <a:pPr marL="0" indent="0">
              <a:buClr>
                <a:schemeClr val="accent1"/>
              </a:buClr>
              <a:buNone/>
            </a:pPr>
            <a:endParaRPr lang="en-US" dirty="0"/>
          </a:p>
          <a:p>
            <a:pPr marL="320040" lvl="1" indent="0">
              <a:buNone/>
            </a:pPr>
            <a:r>
              <a:rPr lang="en-US" sz="1800" dirty="0" err="1">
                <a:solidFill>
                  <a:srgbClr val="C00000"/>
                </a:solidFill>
              </a:rPr>
              <a:t>var</a:t>
            </a:r>
            <a:r>
              <a:rPr lang="en-US" sz="1800" dirty="0">
                <a:solidFill>
                  <a:srgbClr val="C00000"/>
                </a:solidFill>
              </a:rPr>
              <a:t> </a:t>
            </a:r>
            <a:r>
              <a:rPr lang="en-US" altLang="zh-CN" sz="1800" dirty="0">
                <a:solidFill>
                  <a:srgbClr val="C00000"/>
                </a:solidFill>
              </a:rPr>
              <a:t>a = [1, 2, 3, 4, 5];</a:t>
            </a:r>
          </a:p>
          <a:p>
            <a:pPr marL="320040" lvl="1" indent="0">
              <a:buNone/>
            </a:pPr>
            <a:r>
              <a:rPr lang="en-US" sz="1800" dirty="0" err="1">
                <a:solidFill>
                  <a:srgbClr val="C00000"/>
                </a:solidFill>
              </a:rPr>
              <a:t>a.</a:t>
            </a:r>
            <a:r>
              <a:rPr lang="en-US" altLang="zh-CN" sz="1800" dirty="0" err="1">
                <a:solidFill>
                  <a:srgbClr val="C00000"/>
                </a:solidFill>
              </a:rPr>
              <a:t>indexOf</a:t>
            </a:r>
            <a:r>
              <a:rPr lang="en-US" sz="1800" dirty="0">
                <a:solidFill>
                  <a:srgbClr val="C00000"/>
                </a:solidFill>
              </a:rPr>
              <a:t>(1);                   //</a:t>
            </a:r>
            <a:r>
              <a:rPr lang="zh-CN" altLang="en-US" sz="1800" dirty="0">
                <a:solidFill>
                  <a:srgbClr val="C00000"/>
                </a:solidFill>
              </a:rPr>
              <a:t>返回</a:t>
            </a:r>
            <a:r>
              <a:rPr lang="en-US" altLang="zh-CN" sz="1800" dirty="0">
                <a:solidFill>
                  <a:srgbClr val="C00000"/>
                </a:solidFill>
              </a:rPr>
              <a:t>0</a:t>
            </a:r>
          </a:p>
          <a:p>
            <a:pPr marL="320040" lvl="1" indent="0">
              <a:buNone/>
            </a:pPr>
            <a:r>
              <a:rPr lang="en-US" altLang="zh-CN" sz="1800" dirty="0" err="1">
                <a:solidFill>
                  <a:srgbClr val="C00000"/>
                </a:solidFill>
              </a:rPr>
              <a:t>a.lastIndexOf</a:t>
            </a:r>
            <a:r>
              <a:rPr lang="en-US" altLang="zh-CN" sz="1800" dirty="0">
                <a:solidFill>
                  <a:srgbClr val="C00000"/>
                </a:solidFill>
              </a:rPr>
              <a:t>(4);              //</a:t>
            </a:r>
            <a:r>
              <a:rPr lang="zh-CN" altLang="en-US" sz="1800" dirty="0">
                <a:solidFill>
                  <a:srgbClr val="C00000"/>
                </a:solidFill>
              </a:rPr>
              <a:t>返回</a:t>
            </a:r>
            <a:r>
              <a:rPr lang="en-US" altLang="zh-CN" sz="1800" dirty="0">
                <a:solidFill>
                  <a:srgbClr val="C00000"/>
                </a:solidFill>
              </a:rPr>
              <a:t>3</a:t>
            </a:r>
          </a:p>
          <a:p>
            <a:pPr marL="320040" lvl="1" indent="0">
              <a:buNone/>
            </a:pPr>
            <a:r>
              <a:rPr lang="en-US" altLang="zh-CN" sz="1800" dirty="0" err="1">
                <a:solidFill>
                  <a:srgbClr val="C00000"/>
                </a:solidFill>
              </a:rPr>
              <a:t>a.lastIndexOf</a:t>
            </a:r>
            <a:r>
              <a:rPr lang="en-US" altLang="zh-CN" sz="1800" dirty="0">
                <a:solidFill>
                  <a:srgbClr val="C00000"/>
                </a:solidFill>
              </a:rPr>
              <a:t>(6);              //</a:t>
            </a:r>
            <a:r>
              <a:rPr lang="zh-CN" altLang="en-US" sz="1800" dirty="0">
                <a:solidFill>
                  <a:srgbClr val="C00000"/>
                </a:solidFill>
              </a:rPr>
              <a:t>返回</a:t>
            </a:r>
            <a:r>
              <a:rPr lang="en-US" altLang="zh-CN" sz="1800" dirty="0">
                <a:solidFill>
                  <a:srgbClr val="C00000"/>
                </a:solidFill>
              </a:rPr>
              <a:t>-1</a:t>
            </a:r>
          </a:p>
          <a:p>
            <a:pPr marL="320040" lvl="1" indent="0">
              <a:buNone/>
            </a:pPr>
            <a:endParaRPr lang="en-US" sz="1800" dirty="0">
              <a:solidFill>
                <a:srgbClr val="C00000"/>
              </a:solidFill>
            </a:endParaRPr>
          </a:p>
        </p:txBody>
      </p:sp>
    </p:spTree>
    <p:extLst>
      <p:ext uri="{BB962C8B-B14F-4D97-AF65-F5344CB8AC3E}">
        <p14:creationId xmlns:p14="http://schemas.microsoft.com/office/powerpoint/2010/main" val="2694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algn="l" defTabSz="914400">
              <a:spcBef>
                <a:spcPts val="0"/>
              </a:spcBef>
              <a:buNone/>
            </a:pPr>
            <a:r>
              <a:rPr lang="en-US" altLang="zh-CN" sz="4400" b="0" i="0" dirty="0">
                <a:solidFill>
                  <a:srgbClr val="4F271C"/>
                </a:solidFill>
                <a:latin typeface="Tw Cen MT"/>
                <a:ea typeface="宋体" pitchFamily="2" charset="-122"/>
                <a:cs typeface="+mj-cs"/>
              </a:rPr>
              <a:t>3. </a:t>
            </a:r>
            <a:r>
              <a:rPr lang="zh-CN" altLang="en-US" sz="4400" b="0" i="0" dirty="0">
                <a:solidFill>
                  <a:srgbClr val="4F271C"/>
                </a:solidFill>
                <a:latin typeface="Tw Cen MT"/>
                <a:ea typeface="宋体" pitchFamily="2" charset="-122"/>
                <a:cs typeface="+mj-cs"/>
              </a:rPr>
              <a:t>数组元素的读和写</a:t>
            </a:r>
          </a:p>
        </p:txBody>
      </p:sp>
      <p:sp>
        <p:nvSpPr>
          <p:cNvPr id="3" name="Rectangle 2"/>
          <p:cNvSpPr>
            <a:spLocks noGrp="1"/>
          </p:cNvSpPr>
          <p:nvPr>
            <p:ph sz="quarter" idx="1"/>
          </p:nvPr>
        </p:nvSpPr>
        <p:spPr>
          <a:xfrm>
            <a:off x="660400" y="1600200"/>
            <a:ext cx="8832850" cy="4495800"/>
          </a:xfrm>
        </p:spPr>
        <p:txBody>
          <a:bodyPr>
            <a:normAutofit/>
          </a:bodyPr>
          <a:lstStyle/>
          <a:p>
            <a:pPr marL="0" indent="0" algn="l" defTabSz="914400">
              <a:spcBef>
                <a:spcPts val="700"/>
              </a:spcBef>
              <a:buClr>
                <a:srgbClr val="FEB80A"/>
              </a:buClr>
              <a:buSzPct val="60000"/>
              <a:buNone/>
            </a:pPr>
            <a:r>
              <a:rPr lang="zh-CN" altLang="en-US" sz="2900" b="0" i="0" dirty="0">
                <a:solidFill>
                  <a:schemeClr val="tx1"/>
                </a:solidFill>
                <a:latin typeface="Tw Cen MT"/>
                <a:ea typeface="宋体" pitchFamily="2" charset="-122"/>
                <a:cs typeface="+mn-cs"/>
              </a:rPr>
              <a:t>用</a:t>
            </a:r>
            <a:r>
              <a:rPr lang="en-US" altLang="zh-CN" sz="2900" b="0" i="0" dirty="0">
                <a:solidFill>
                  <a:schemeClr val="tx1"/>
                </a:solidFill>
                <a:latin typeface="Tw Cen MT"/>
                <a:ea typeface="宋体" pitchFamily="2" charset="-122"/>
                <a:cs typeface="+mn-cs"/>
              </a:rPr>
              <a:t>[ ]</a:t>
            </a:r>
            <a:r>
              <a:rPr lang="zh-CN" altLang="en-US" sz="2900" b="0" i="0" dirty="0">
                <a:solidFill>
                  <a:schemeClr val="tx1"/>
                </a:solidFill>
                <a:latin typeface="Tw Cen MT"/>
                <a:ea typeface="宋体" pitchFamily="2" charset="-122"/>
                <a:cs typeface="+mn-cs"/>
              </a:rPr>
              <a:t>操作符来访问数组中的一个元素</a:t>
            </a:r>
          </a:p>
          <a:p>
            <a:pPr marL="365760" lvl="1" indent="0" algn="l" defTabSz="914400">
              <a:spcBef>
                <a:spcPts val="550"/>
              </a:spcBef>
              <a:buClr>
                <a:srgbClr val="3891A7"/>
              </a:buClr>
              <a:buSzPct val="70000"/>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a = [1, ,2,“world”,6,3.14]; </a:t>
            </a:r>
          </a:p>
          <a:p>
            <a:pPr marL="365760" lvl="1" indent="0" algn="l" defTabSz="914400">
              <a:spcBef>
                <a:spcPts val="550"/>
              </a:spcBef>
              <a:buClr>
                <a:srgbClr val="3891A7"/>
              </a:buClr>
              <a:buSzPct val="70000"/>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value = a[0];        //</a:t>
            </a:r>
            <a:r>
              <a:rPr lang="zh-CN" altLang="en-US" sz="1800" dirty="0">
                <a:solidFill>
                  <a:srgbClr val="C00000"/>
                </a:solidFill>
                <a:ea typeface="宋体" pitchFamily="2" charset="-122"/>
              </a:rPr>
              <a:t>读第</a:t>
            </a:r>
            <a:r>
              <a:rPr lang="en-US" altLang="zh-CN" sz="1800" dirty="0">
                <a:solidFill>
                  <a:srgbClr val="C00000"/>
                </a:solidFill>
                <a:ea typeface="宋体" pitchFamily="2" charset="-122"/>
              </a:rPr>
              <a:t>0</a:t>
            </a:r>
            <a:r>
              <a:rPr lang="zh-CN" altLang="en-US" sz="1800" dirty="0">
                <a:solidFill>
                  <a:srgbClr val="C00000"/>
                </a:solidFill>
                <a:ea typeface="宋体" pitchFamily="2" charset="-122"/>
              </a:rPr>
              <a:t>个元素</a:t>
            </a:r>
            <a:endParaRPr lang="en-US" altLang="zh-CN" sz="1800" dirty="0">
              <a:solidFill>
                <a:srgbClr val="C00000"/>
              </a:solidFill>
              <a:ea typeface="宋体" pitchFamily="2" charset="-122"/>
            </a:endParaRPr>
          </a:p>
          <a:p>
            <a:pPr marL="365760" lvl="1" indent="0" algn="l" defTabSz="914400">
              <a:spcBef>
                <a:spcPts val="550"/>
              </a:spcBef>
              <a:buClr>
                <a:srgbClr val="3891A7"/>
              </a:buClr>
              <a:buSzPct val="70000"/>
              <a:buNone/>
            </a:pPr>
            <a:r>
              <a:rPr lang="en-US" altLang="zh-CN" sz="1800" dirty="0">
                <a:solidFill>
                  <a:srgbClr val="C00000"/>
                </a:solidFill>
                <a:ea typeface="宋体" pitchFamily="2" charset="-122"/>
              </a:rPr>
              <a:t>a[1] = 3;               //</a:t>
            </a:r>
            <a:r>
              <a:rPr lang="zh-CN" altLang="en-US" sz="1800" dirty="0">
                <a:solidFill>
                  <a:srgbClr val="C00000"/>
                </a:solidFill>
                <a:ea typeface="宋体" pitchFamily="2" charset="-122"/>
              </a:rPr>
              <a:t>写第</a:t>
            </a:r>
            <a:r>
              <a:rPr lang="en-US" altLang="zh-CN" sz="1800" dirty="0">
                <a:solidFill>
                  <a:srgbClr val="C00000"/>
                </a:solidFill>
                <a:ea typeface="宋体" pitchFamily="2" charset="-122"/>
              </a:rPr>
              <a:t>1</a:t>
            </a:r>
            <a:r>
              <a:rPr lang="zh-CN" altLang="en-US" sz="1800" dirty="0">
                <a:solidFill>
                  <a:srgbClr val="C00000"/>
                </a:solidFill>
                <a:ea typeface="宋体" pitchFamily="2" charset="-122"/>
              </a:rPr>
              <a:t>个元素</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sz="4400" b="0" i="0" dirty="0">
                <a:solidFill>
                  <a:srgbClr val="4F271C"/>
                </a:solidFill>
                <a:latin typeface="Tw Cen MT"/>
                <a:ea typeface="宋体" pitchFamily="2" charset="-122"/>
                <a:cs typeface="+mj-cs"/>
              </a:rPr>
              <a:t>1</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26642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514350" indent="-514350">
              <a:buClr>
                <a:schemeClr val="accent1"/>
              </a:buClr>
              <a:buFont typeface="+mj-lt"/>
              <a:buAutoNum type="arabicPeriod"/>
            </a:pPr>
            <a:r>
              <a:rPr lang="zh-CN" altLang="en-US" dirty="0"/>
              <a:t>新建数组，要求数组中元素是任意数据类型，然后通过索引获取元素</a:t>
            </a:r>
            <a:endParaRPr lang="en-US" dirty="0"/>
          </a:p>
        </p:txBody>
      </p:sp>
    </p:spTree>
    <p:extLst>
      <p:ext uri="{BB962C8B-B14F-4D97-AF65-F5344CB8AC3E}">
        <p14:creationId xmlns:p14="http://schemas.microsoft.com/office/powerpoint/2010/main" val="16113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4. </a:t>
            </a:r>
            <a:r>
              <a:rPr lang="zh-CN" altLang="en-US" sz="4400" b="0" i="0" dirty="0">
                <a:solidFill>
                  <a:srgbClr val="4F271C"/>
                </a:solidFill>
                <a:latin typeface="Tw Cen MT"/>
                <a:ea typeface="宋体" pitchFamily="2" charset="-122"/>
                <a:cs typeface="+mj-cs"/>
              </a:rPr>
              <a:t>稀疏数组</a:t>
            </a:r>
          </a:p>
        </p:txBody>
      </p:sp>
      <p:sp>
        <p:nvSpPr>
          <p:cNvPr id="3" name="Rectangle 2"/>
          <p:cNvSpPr>
            <a:spLocks noGrp="1"/>
          </p:cNvSpPr>
          <p:nvPr>
            <p:ph sz="quarter" idx="1"/>
          </p:nvPr>
        </p:nvSpPr>
        <p:spPr>
          <a:xfrm>
            <a:off x="663702" y="1600200"/>
            <a:ext cx="8832850" cy="2548880"/>
          </a:xfrm>
        </p:spPr>
        <p:txBody>
          <a:bodyPr/>
          <a:lstStyle/>
          <a:p>
            <a:pPr>
              <a:buClr>
                <a:schemeClr val="accent1"/>
              </a:buClr>
              <a:buFont typeface="Wingdings" panose="05000000000000000000" pitchFamily="2" charset="2"/>
              <a:buChar char="l"/>
            </a:pPr>
            <a:r>
              <a:rPr lang="zh-CN" altLang="en-US" sz="2900" b="0" i="0" dirty="0">
                <a:solidFill>
                  <a:schemeClr val="tx1"/>
                </a:solidFill>
                <a:latin typeface="Tw Cen MT"/>
                <a:ea typeface="宋体" pitchFamily="2" charset="-122"/>
                <a:cs typeface="+mn-cs"/>
              </a:rPr>
              <a:t>包含从</a:t>
            </a:r>
            <a:r>
              <a:rPr lang="en-US" altLang="zh-CN" sz="2900" b="0" i="0" dirty="0">
                <a:solidFill>
                  <a:schemeClr val="tx1"/>
                </a:solidFill>
                <a:latin typeface="Tw Cen MT"/>
                <a:ea typeface="宋体" pitchFamily="2" charset="-122"/>
                <a:cs typeface="+mn-cs"/>
              </a:rPr>
              <a:t>0</a:t>
            </a:r>
            <a:r>
              <a:rPr lang="zh-CN" altLang="en-US" sz="2900" b="0" i="0" dirty="0">
                <a:solidFill>
                  <a:schemeClr val="tx1"/>
                </a:solidFill>
                <a:latin typeface="Tw Cen MT"/>
                <a:ea typeface="宋体" pitchFamily="2" charset="-122"/>
                <a:cs typeface="+mn-cs"/>
              </a:rPr>
              <a:t>开始的不连续的索引的数组</a:t>
            </a:r>
            <a:endParaRPr lang="en-US" altLang="zh-CN" sz="2900" b="0" i="0" dirty="0">
              <a:solidFill>
                <a:schemeClr val="tx1"/>
              </a:solidFill>
              <a:latin typeface="Tw Cen MT"/>
              <a:ea typeface="宋体" pitchFamily="2" charset="-122"/>
              <a:cs typeface="+mn-cs"/>
            </a:endParaRPr>
          </a:p>
          <a:p>
            <a:pPr>
              <a:buClr>
                <a:schemeClr val="accent1"/>
              </a:buClr>
              <a:buFont typeface="Wingdings" panose="05000000000000000000" pitchFamily="2" charset="2"/>
              <a:buChar char="l"/>
            </a:pPr>
            <a:r>
              <a:rPr lang="zh-CN" altLang="en-US" sz="2900" b="0" i="0" dirty="0">
                <a:solidFill>
                  <a:schemeClr val="tx1"/>
                </a:solidFill>
                <a:latin typeface="Tw Cen MT"/>
                <a:ea typeface="宋体" pitchFamily="2" charset="-122"/>
                <a:cs typeface="+mn-cs"/>
              </a:rPr>
              <a:t>数组的</a:t>
            </a:r>
            <a:r>
              <a:rPr lang="en-US" altLang="zh-CN" sz="2900" b="0" i="0" dirty="0">
                <a:solidFill>
                  <a:schemeClr val="tx1"/>
                </a:solidFill>
                <a:latin typeface="Tw Cen MT"/>
                <a:ea typeface="宋体" pitchFamily="2" charset="-122"/>
                <a:cs typeface="+mn-cs"/>
              </a:rPr>
              <a:t>length</a:t>
            </a:r>
            <a:r>
              <a:rPr lang="zh-CN" altLang="en-US" sz="2900" b="0" i="0" dirty="0">
                <a:solidFill>
                  <a:schemeClr val="tx1"/>
                </a:solidFill>
                <a:latin typeface="Tw Cen MT"/>
                <a:ea typeface="宋体" pitchFamily="2" charset="-122"/>
                <a:cs typeface="+mn-cs"/>
              </a:rPr>
              <a:t>属性值大于元素的个数</a:t>
            </a:r>
            <a:endParaRPr lang="en-US" altLang="zh-CN" sz="2900" b="0" i="0" dirty="0">
              <a:solidFill>
                <a:schemeClr val="tx1"/>
              </a:solidFill>
              <a:latin typeface="Tw Cen MT"/>
              <a:ea typeface="宋体" pitchFamily="2" charset="-122"/>
              <a:cs typeface="+mn-cs"/>
            </a:endParaRPr>
          </a:p>
          <a:p>
            <a:pPr marL="365760" lvl="1" indent="0" algn="l" defTabSz="914400">
              <a:spcBef>
                <a:spcPts val="550"/>
              </a:spcBef>
              <a:buClr>
                <a:srgbClr val="3891A7"/>
              </a:buClr>
              <a:buSzPct val="70000"/>
              <a:buNone/>
            </a:pPr>
            <a:endParaRPr lang="en-US" altLang="zh-CN" sz="1600" dirty="0">
              <a:ea typeface="宋体" pitchFamily="2" charset="-122"/>
            </a:endParaRPr>
          </a:p>
          <a:p>
            <a:pPr marL="365760" lvl="1" indent="0" algn="l" defTabSz="914400">
              <a:spcBef>
                <a:spcPts val="550"/>
              </a:spcBef>
              <a:buClr>
                <a:srgbClr val="3891A7"/>
              </a:buClr>
              <a:buSzPct val="70000"/>
              <a:buNone/>
            </a:pPr>
            <a:r>
              <a:rPr lang="en-US" altLang="zh-CN" sz="1800" dirty="0">
                <a:solidFill>
                  <a:srgbClr val="C00000"/>
                </a:solidFill>
                <a:ea typeface="宋体" pitchFamily="2" charset="-122"/>
              </a:rPr>
              <a:t>a = new Array(5);  //</a:t>
            </a:r>
            <a:r>
              <a:rPr lang="zh-CN" altLang="en-US" sz="1800" dirty="0">
                <a:solidFill>
                  <a:srgbClr val="C00000"/>
                </a:solidFill>
                <a:ea typeface="宋体" pitchFamily="2" charset="-122"/>
              </a:rPr>
              <a:t>数组没有元素，但是</a:t>
            </a:r>
            <a:r>
              <a:rPr lang="en-US" altLang="zh-CN" sz="1800" dirty="0" err="1">
                <a:solidFill>
                  <a:srgbClr val="C00000"/>
                </a:solidFill>
                <a:ea typeface="宋体" pitchFamily="2" charset="-122"/>
              </a:rPr>
              <a:t>a.length</a:t>
            </a:r>
            <a:r>
              <a:rPr lang="zh-CN" altLang="en-US" sz="1800" dirty="0">
                <a:solidFill>
                  <a:srgbClr val="C00000"/>
                </a:solidFill>
                <a:ea typeface="宋体" pitchFamily="2" charset="-122"/>
              </a:rPr>
              <a:t>是</a:t>
            </a:r>
            <a:r>
              <a:rPr lang="en-US" altLang="zh-CN" sz="1800" dirty="0">
                <a:solidFill>
                  <a:srgbClr val="C00000"/>
                </a:solidFill>
                <a:ea typeface="宋体" pitchFamily="2" charset="-122"/>
              </a:rPr>
              <a:t>5</a:t>
            </a:r>
          </a:p>
          <a:p>
            <a:pPr marL="365760" lvl="1" indent="0" algn="l" defTabSz="914400">
              <a:spcBef>
                <a:spcPts val="550"/>
              </a:spcBef>
              <a:buClr>
                <a:srgbClr val="3891A7"/>
              </a:buClr>
              <a:buSzPct val="70000"/>
              <a:buNone/>
            </a:pPr>
            <a:r>
              <a:rPr lang="en-US" altLang="zh-CN" sz="1800" dirty="0">
                <a:solidFill>
                  <a:srgbClr val="C00000"/>
                </a:solidFill>
                <a:ea typeface="宋体" pitchFamily="2" charset="-122"/>
              </a:rPr>
              <a:t>a = [ ];                  //</a:t>
            </a:r>
            <a:r>
              <a:rPr lang="zh-CN" altLang="en-US" sz="1800" dirty="0">
                <a:solidFill>
                  <a:srgbClr val="C00000"/>
                </a:solidFill>
                <a:ea typeface="宋体" pitchFamily="2" charset="-122"/>
              </a:rPr>
              <a:t>创建一个空数组，</a:t>
            </a:r>
            <a:r>
              <a:rPr lang="en-US" altLang="zh-CN" sz="1800" dirty="0">
                <a:solidFill>
                  <a:srgbClr val="C00000"/>
                </a:solidFill>
                <a:ea typeface="宋体" pitchFamily="2" charset="-122"/>
              </a:rPr>
              <a:t>length=0</a:t>
            </a:r>
          </a:p>
          <a:p>
            <a:pPr marL="365760" lvl="1" indent="0" algn="l" defTabSz="914400">
              <a:spcBef>
                <a:spcPts val="550"/>
              </a:spcBef>
              <a:buClr>
                <a:srgbClr val="3891A7"/>
              </a:buClr>
              <a:buSzPct val="70000"/>
              <a:buNone/>
            </a:pPr>
            <a:r>
              <a:rPr lang="en-US" altLang="zh-CN" sz="1800" dirty="0">
                <a:solidFill>
                  <a:srgbClr val="C00000"/>
                </a:solidFill>
                <a:ea typeface="宋体" pitchFamily="2" charset="-122"/>
              </a:rPr>
              <a:t>a[1000]=0;          //  </a:t>
            </a:r>
            <a:r>
              <a:rPr lang="zh-CN" altLang="en-US" sz="1800" dirty="0">
                <a:solidFill>
                  <a:srgbClr val="C00000"/>
                </a:solidFill>
                <a:ea typeface="宋体" pitchFamily="2" charset="-122"/>
              </a:rPr>
              <a:t>赋值添加一个元素，但是</a:t>
            </a:r>
            <a:r>
              <a:rPr lang="en-US" altLang="zh-CN" sz="1800" dirty="0">
                <a:solidFill>
                  <a:srgbClr val="C00000"/>
                </a:solidFill>
                <a:ea typeface="宋体" pitchFamily="2" charset="-122"/>
              </a:rPr>
              <a:t>length</a:t>
            </a:r>
            <a:r>
              <a:rPr lang="zh-CN" altLang="en-US" sz="1800" dirty="0">
                <a:solidFill>
                  <a:srgbClr val="C00000"/>
                </a:solidFill>
                <a:ea typeface="宋体" pitchFamily="2" charset="-122"/>
              </a:rPr>
              <a:t>为</a:t>
            </a:r>
            <a:r>
              <a:rPr lang="en-US" altLang="zh-CN" sz="1800" dirty="0">
                <a:solidFill>
                  <a:srgbClr val="C00000"/>
                </a:solidFill>
                <a:ea typeface="宋体" pitchFamily="2" charset="-122"/>
              </a:rPr>
              <a:t>1001</a:t>
            </a:r>
            <a:endParaRPr lang="zh-CN" altLang="en-US" sz="1800" dirty="0">
              <a:solidFill>
                <a:srgbClr val="C00000"/>
              </a:solidFill>
              <a:ea typeface="宋体" pitchFamily="2" charset="-122"/>
            </a:endParaRPr>
          </a:p>
        </p:txBody>
      </p:sp>
      <p:sp>
        <p:nvSpPr>
          <p:cNvPr id="4" name="Rectangle 2"/>
          <p:cNvSpPr txBox="1">
            <a:spLocks/>
          </p:cNvSpPr>
          <p:nvPr/>
        </p:nvSpPr>
        <p:spPr>
          <a:xfrm>
            <a:off x="1073150" y="4437112"/>
            <a:ext cx="7624266" cy="230425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
                <a:srgbClr val="FEB80A"/>
              </a:buClr>
              <a:buNone/>
            </a:pPr>
            <a:r>
              <a:rPr lang="zh-CN" altLang="en-US" sz="2400" dirty="0">
                <a:latin typeface="Tw Cen MT"/>
                <a:ea typeface="宋体" pitchFamily="2" charset="-122"/>
              </a:rPr>
              <a:t>注意：当在数组直接量中省略值时不会创建稀疏数组，省略的元素是存在的，值为</a:t>
            </a:r>
            <a:r>
              <a:rPr lang="en-US" altLang="zh-CN" sz="2400" dirty="0">
                <a:latin typeface="Tw Cen MT"/>
                <a:ea typeface="宋体" pitchFamily="2" charset="-122"/>
              </a:rPr>
              <a:t>undefined</a:t>
            </a:r>
            <a:r>
              <a:rPr lang="zh-CN" altLang="en-US" sz="2400" dirty="0">
                <a:latin typeface="Tw Cen MT"/>
                <a:ea typeface="宋体" pitchFamily="2" charset="-122"/>
              </a:rPr>
              <a:t>。</a:t>
            </a:r>
            <a:endParaRPr lang="en-US" altLang="zh-CN" sz="2400" dirty="0">
              <a:ea typeface="宋体" pitchFamily="2" charset="-122"/>
            </a:endParaRPr>
          </a:p>
          <a:p>
            <a:pPr marL="365760" lvl="1" indent="0">
              <a:buClr>
                <a:srgbClr val="3891A7"/>
              </a:buClr>
              <a:buFont typeface="Wingdings 2"/>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a1 = [ , , , ];             //</a:t>
            </a:r>
            <a:r>
              <a:rPr lang="zh-CN" altLang="en-US" sz="1800" dirty="0">
                <a:solidFill>
                  <a:srgbClr val="C00000"/>
                </a:solidFill>
                <a:ea typeface="宋体" pitchFamily="2" charset="-122"/>
              </a:rPr>
              <a:t>数组是</a:t>
            </a:r>
            <a:r>
              <a:rPr lang="en-US" altLang="zh-CN" sz="1800" dirty="0">
                <a:solidFill>
                  <a:srgbClr val="C00000"/>
                </a:solidFill>
                <a:ea typeface="宋体" pitchFamily="2" charset="-122"/>
              </a:rPr>
              <a:t>[</a:t>
            </a:r>
            <a:r>
              <a:rPr lang="en-US" altLang="zh-CN" sz="1800" dirty="0" err="1">
                <a:solidFill>
                  <a:srgbClr val="C00000"/>
                </a:solidFill>
                <a:ea typeface="宋体" pitchFamily="2" charset="-122"/>
              </a:rPr>
              <a:t>undefined,undefined,undefined</a:t>
            </a:r>
            <a:r>
              <a:rPr lang="en-US" altLang="zh-CN" sz="1800" dirty="0">
                <a:solidFill>
                  <a:srgbClr val="C00000"/>
                </a:solidFill>
                <a:ea typeface="宋体" pitchFamily="2" charset="-122"/>
              </a:rPr>
              <a:t>]</a:t>
            </a:r>
          </a:p>
          <a:p>
            <a:pPr marL="365760" lvl="1" indent="0">
              <a:buClr>
                <a:srgbClr val="3891A7"/>
              </a:buClr>
              <a:buFont typeface="Wingdings 2"/>
              <a:buNone/>
            </a:pPr>
            <a:r>
              <a:rPr lang="en-US" altLang="zh-CN" sz="1800" dirty="0" err="1">
                <a:solidFill>
                  <a:srgbClr val="C00000"/>
                </a:solidFill>
                <a:ea typeface="宋体" pitchFamily="2" charset="-122"/>
              </a:rPr>
              <a:t>var</a:t>
            </a:r>
            <a:r>
              <a:rPr lang="en-US" altLang="zh-CN" sz="1800" dirty="0">
                <a:solidFill>
                  <a:srgbClr val="C00000"/>
                </a:solidFill>
                <a:ea typeface="宋体" pitchFamily="2" charset="-122"/>
              </a:rPr>
              <a:t> a2 = new Array(5);  //</a:t>
            </a:r>
            <a:r>
              <a:rPr lang="zh-CN" altLang="en-US" sz="1800" dirty="0">
                <a:solidFill>
                  <a:srgbClr val="C00000"/>
                </a:solidFill>
                <a:ea typeface="宋体" pitchFamily="2" charset="-122"/>
              </a:rPr>
              <a:t>数组没有元素，但是</a:t>
            </a:r>
            <a:r>
              <a:rPr lang="en-US" altLang="zh-CN" sz="1800" dirty="0" err="1">
                <a:solidFill>
                  <a:srgbClr val="C00000"/>
                </a:solidFill>
                <a:ea typeface="宋体" pitchFamily="2" charset="-122"/>
              </a:rPr>
              <a:t>a.length</a:t>
            </a:r>
            <a:r>
              <a:rPr lang="zh-CN" altLang="en-US" sz="1800" dirty="0">
                <a:solidFill>
                  <a:srgbClr val="C00000"/>
                </a:solidFill>
                <a:ea typeface="宋体" pitchFamily="2" charset="-122"/>
              </a:rPr>
              <a:t>是</a:t>
            </a:r>
            <a:r>
              <a:rPr lang="en-US" altLang="zh-CN" sz="1800" dirty="0">
                <a:solidFill>
                  <a:srgbClr val="C00000"/>
                </a:solidFill>
                <a:ea typeface="宋体" pitchFamily="2" charset="-122"/>
              </a:rPr>
              <a:t>5</a:t>
            </a:r>
          </a:p>
          <a:p>
            <a:pPr marL="365760" lvl="1" indent="0">
              <a:buClr>
                <a:srgbClr val="3891A7"/>
              </a:buClr>
              <a:buFont typeface="Wingdings 2"/>
              <a:buNone/>
            </a:pPr>
            <a:r>
              <a:rPr lang="en-US" altLang="zh-CN" sz="1800" dirty="0">
                <a:solidFill>
                  <a:srgbClr val="C00000"/>
                </a:solidFill>
                <a:ea typeface="宋体" pitchFamily="2" charset="-122"/>
              </a:rPr>
              <a:t>0 in a1;                        //</a:t>
            </a:r>
            <a:r>
              <a:rPr lang="zh-CN" altLang="en-US" sz="1800" dirty="0">
                <a:solidFill>
                  <a:srgbClr val="C00000"/>
                </a:solidFill>
                <a:ea typeface="宋体" pitchFamily="2" charset="-122"/>
              </a:rPr>
              <a:t>返回</a:t>
            </a:r>
            <a:r>
              <a:rPr lang="en-US" altLang="zh-CN" sz="1800" dirty="0">
                <a:solidFill>
                  <a:srgbClr val="C00000"/>
                </a:solidFill>
                <a:ea typeface="宋体" pitchFamily="2" charset="-122"/>
              </a:rPr>
              <a:t>true</a:t>
            </a:r>
            <a:r>
              <a:rPr lang="zh-CN" altLang="en-US" sz="1800" dirty="0">
                <a:solidFill>
                  <a:srgbClr val="C00000"/>
                </a:solidFill>
                <a:ea typeface="宋体" pitchFamily="2" charset="-122"/>
              </a:rPr>
              <a:t>，</a:t>
            </a:r>
            <a:r>
              <a:rPr lang="en-US" altLang="zh-CN" sz="1800" dirty="0">
                <a:solidFill>
                  <a:srgbClr val="C00000"/>
                </a:solidFill>
                <a:ea typeface="宋体" pitchFamily="2" charset="-122"/>
              </a:rPr>
              <a:t>a1</a:t>
            </a:r>
            <a:r>
              <a:rPr lang="zh-CN" altLang="en-US" sz="1800" dirty="0">
                <a:solidFill>
                  <a:srgbClr val="C00000"/>
                </a:solidFill>
                <a:ea typeface="宋体" pitchFamily="2" charset="-122"/>
              </a:rPr>
              <a:t>在索引</a:t>
            </a:r>
            <a:r>
              <a:rPr lang="en-US" altLang="zh-CN" sz="1800" dirty="0">
                <a:solidFill>
                  <a:srgbClr val="C00000"/>
                </a:solidFill>
                <a:ea typeface="宋体" pitchFamily="2" charset="-122"/>
              </a:rPr>
              <a:t>0</a:t>
            </a:r>
            <a:r>
              <a:rPr lang="zh-CN" altLang="en-US" sz="1800" dirty="0">
                <a:solidFill>
                  <a:srgbClr val="C00000"/>
                </a:solidFill>
                <a:ea typeface="宋体" pitchFamily="2" charset="-122"/>
              </a:rPr>
              <a:t>处有一个元素</a:t>
            </a:r>
            <a:endParaRPr lang="en-US" altLang="zh-CN" sz="1800" dirty="0">
              <a:solidFill>
                <a:srgbClr val="C00000"/>
              </a:solidFill>
              <a:ea typeface="宋体" pitchFamily="2" charset="-122"/>
            </a:endParaRPr>
          </a:p>
          <a:p>
            <a:pPr marL="365760" lvl="1" indent="0">
              <a:buClr>
                <a:srgbClr val="3891A7"/>
              </a:buClr>
              <a:buNone/>
            </a:pPr>
            <a:r>
              <a:rPr lang="en-US" altLang="zh-CN" sz="1800" dirty="0">
                <a:solidFill>
                  <a:srgbClr val="C00000"/>
                </a:solidFill>
                <a:ea typeface="宋体" pitchFamily="2" charset="-122"/>
              </a:rPr>
              <a:t>0 in a2;                       //</a:t>
            </a:r>
            <a:r>
              <a:rPr lang="zh-CN" altLang="en-US" sz="1800" dirty="0">
                <a:solidFill>
                  <a:srgbClr val="C00000"/>
                </a:solidFill>
                <a:ea typeface="宋体" pitchFamily="2" charset="-122"/>
              </a:rPr>
              <a:t>返回</a:t>
            </a:r>
            <a:r>
              <a:rPr lang="en-US" altLang="zh-CN" sz="1800" dirty="0">
                <a:solidFill>
                  <a:srgbClr val="C00000"/>
                </a:solidFill>
                <a:ea typeface="宋体" pitchFamily="2" charset="-122"/>
              </a:rPr>
              <a:t>false</a:t>
            </a:r>
            <a:r>
              <a:rPr lang="zh-CN" altLang="en-US" sz="1800" dirty="0">
                <a:solidFill>
                  <a:srgbClr val="C00000"/>
                </a:solidFill>
                <a:ea typeface="宋体" pitchFamily="2" charset="-122"/>
              </a:rPr>
              <a:t>，</a:t>
            </a:r>
            <a:r>
              <a:rPr lang="en-US" altLang="zh-CN" sz="1800" dirty="0">
                <a:solidFill>
                  <a:srgbClr val="C00000"/>
                </a:solidFill>
                <a:ea typeface="宋体" pitchFamily="2" charset="-122"/>
              </a:rPr>
              <a:t>a2</a:t>
            </a:r>
            <a:r>
              <a:rPr lang="zh-CN" altLang="en-US" sz="1800" dirty="0">
                <a:solidFill>
                  <a:srgbClr val="C00000"/>
                </a:solidFill>
                <a:ea typeface="宋体" pitchFamily="2" charset="-122"/>
              </a:rPr>
              <a:t>在索引</a:t>
            </a:r>
            <a:r>
              <a:rPr lang="en-US" altLang="zh-CN" sz="1800" dirty="0">
                <a:solidFill>
                  <a:srgbClr val="C00000"/>
                </a:solidFill>
                <a:ea typeface="宋体" pitchFamily="2" charset="-122"/>
              </a:rPr>
              <a:t>0</a:t>
            </a:r>
            <a:r>
              <a:rPr lang="zh-CN" altLang="en-US" sz="1800" dirty="0">
                <a:solidFill>
                  <a:srgbClr val="C00000"/>
                </a:solidFill>
                <a:ea typeface="宋体" pitchFamily="2" charset="-122"/>
              </a:rPr>
              <a:t>处没有元素</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en-US" altLang="zh-CN" sz="4400" b="0" i="0" dirty="0">
                <a:solidFill>
                  <a:srgbClr val="4F271C"/>
                </a:solidFill>
                <a:latin typeface="Tw Cen MT"/>
                <a:ea typeface="宋体" pitchFamily="2" charset="-122"/>
                <a:cs typeface="+mj-cs"/>
              </a:rPr>
              <a:t>5. </a:t>
            </a:r>
            <a:r>
              <a:rPr lang="zh-CN" altLang="en-US" sz="4400" b="0" i="0" dirty="0">
                <a:solidFill>
                  <a:srgbClr val="4F271C"/>
                </a:solidFill>
                <a:latin typeface="Tw Cen MT"/>
                <a:ea typeface="宋体" pitchFamily="2" charset="-122"/>
                <a:cs typeface="+mj-cs"/>
              </a:rPr>
              <a:t>数组长度</a:t>
            </a:r>
          </a:p>
        </p:txBody>
      </p:sp>
      <p:sp>
        <p:nvSpPr>
          <p:cNvPr id="3" name="Rectangle 2"/>
          <p:cNvSpPr>
            <a:spLocks noGrp="1"/>
          </p:cNvSpPr>
          <p:nvPr>
            <p:ph sz="quarter" idx="1"/>
          </p:nvPr>
        </p:nvSpPr>
        <p:spPr>
          <a:xfrm>
            <a:off x="660400" y="1589567"/>
            <a:ext cx="8832850" cy="4572000"/>
          </a:xfrm>
        </p:spPr>
        <p:txBody>
          <a:bodyPr>
            <a:normAutofit/>
          </a:bodyPr>
          <a:lstStyle/>
          <a:p>
            <a:pPr marL="502920" indent="-457200">
              <a:spcBef>
                <a:spcPts val="550"/>
              </a:spcBef>
              <a:buClr>
                <a:srgbClr val="3891A7"/>
              </a:buClr>
              <a:buSzPct val="70000"/>
              <a:buFont typeface="Wingdings" panose="05000000000000000000" pitchFamily="2" charset="2"/>
              <a:buChar char="l"/>
            </a:pPr>
            <a:r>
              <a:rPr lang="zh-CN" altLang="en-US" b="0" i="0" dirty="0">
                <a:solidFill>
                  <a:schemeClr val="tx1"/>
                </a:solidFill>
                <a:latin typeface="Tw Cen MT"/>
                <a:ea typeface="宋体" pitchFamily="2" charset="-122"/>
                <a:cs typeface="+mn-cs"/>
              </a:rPr>
              <a:t>对于非稀疏数组，</a:t>
            </a:r>
            <a:r>
              <a:rPr lang="en-US" altLang="zh-CN" b="0" i="0" dirty="0">
                <a:solidFill>
                  <a:schemeClr val="tx1"/>
                </a:solidFill>
                <a:latin typeface="Tw Cen MT"/>
                <a:ea typeface="宋体" pitchFamily="2" charset="-122"/>
                <a:cs typeface="+mn-cs"/>
              </a:rPr>
              <a:t>length</a:t>
            </a:r>
            <a:r>
              <a:rPr lang="zh-CN" altLang="en-US" b="0" i="0" dirty="0">
                <a:solidFill>
                  <a:schemeClr val="tx1"/>
                </a:solidFill>
                <a:latin typeface="Tw Cen MT"/>
                <a:ea typeface="宋体" pitchFamily="2" charset="-122"/>
                <a:cs typeface="+mn-cs"/>
              </a:rPr>
              <a:t>值代表数组中元素个数</a:t>
            </a:r>
            <a:endParaRPr lang="en-US" altLang="zh-CN" sz="2600" dirty="0">
              <a:latin typeface="Tw Cen MT"/>
              <a:ea typeface="宋体" pitchFamily="2" charset="-122"/>
            </a:endParaRPr>
          </a:p>
          <a:p>
            <a:pPr marL="502920" indent="-457200">
              <a:spcBef>
                <a:spcPts val="550"/>
              </a:spcBef>
              <a:buClr>
                <a:srgbClr val="3891A7"/>
              </a:buClr>
              <a:buSzPct val="70000"/>
              <a:buFont typeface="Wingdings" panose="05000000000000000000" pitchFamily="2" charset="2"/>
              <a:buChar char="l"/>
            </a:pPr>
            <a:r>
              <a:rPr lang="zh-CN" altLang="en-US" b="0" i="0" dirty="0">
                <a:solidFill>
                  <a:schemeClr val="tx1"/>
                </a:solidFill>
                <a:latin typeface="Tw Cen MT"/>
                <a:ea typeface="宋体" pitchFamily="2" charset="-122"/>
                <a:cs typeface="+mn-cs"/>
              </a:rPr>
              <a:t>对于稀疏数组，</a:t>
            </a:r>
            <a:r>
              <a:rPr lang="en-US" altLang="zh-CN" b="0" i="0" dirty="0">
                <a:solidFill>
                  <a:schemeClr val="tx1"/>
                </a:solidFill>
                <a:latin typeface="Tw Cen MT"/>
                <a:ea typeface="宋体" pitchFamily="2" charset="-122"/>
                <a:cs typeface="+mn-cs"/>
              </a:rPr>
              <a:t>length</a:t>
            </a:r>
            <a:r>
              <a:rPr lang="zh-CN" altLang="en-US" b="0" i="0" dirty="0">
                <a:solidFill>
                  <a:schemeClr val="tx1"/>
                </a:solidFill>
                <a:latin typeface="Tw Cen MT"/>
                <a:ea typeface="宋体" pitchFamily="2" charset="-122"/>
                <a:cs typeface="+mn-cs"/>
              </a:rPr>
              <a:t>值大于元素个数。</a:t>
            </a:r>
            <a:endParaRPr lang="en-US" altLang="zh-CN" b="0" i="0" dirty="0">
              <a:solidFill>
                <a:schemeClr val="tx1"/>
              </a:solidFill>
              <a:latin typeface="Tw Cen MT"/>
              <a:ea typeface="宋体" pitchFamily="2" charset="-122"/>
              <a:cs typeface="+mn-cs"/>
            </a:endParaRPr>
          </a:p>
          <a:p>
            <a:pPr marL="502920" indent="-457200">
              <a:spcBef>
                <a:spcPts val="550"/>
              </a:spcBef>
              <a:buClr>
                <a:srgbClr val="3891A7"/>
              </a:buClr>
              <a:buSzPct val="70000"/>
              <a:buFont typeface="Wingdings" panose="05000000000000000000" pitchFamily="2" charset="2"/>
              <a:buChar char="l"/>
            </a:pPr>
            <a:r>
              <a:rPr lang="zh-CN" altLang="en-US" b="0" i="0" dirty="0">
                <a:solidFill>
                  <a:schemeClr val="tx1"/>
                </a:solidFill>
                <a:latin typeface="Tw Cen MT"/>
                <a:ea typeface="宋体" pitchFamily="2" charset="-122"/>
                <a:cs typeface="+mn-cs"/>
              </a:rPr>
              <a:t>当设置</a:t>
            </a:r>
            <a:r>
              <a:rPr lang="en-US" altLang="zh-CN" b="0" i="0" dirty="0">
                <a:solidFill>
                  <a:schemeClr val="tx1"/>
                </a:solidFill>
                <a:latin typeface="Tw Cen MT"/>
                <a:ea typeface="宋体" pitchFamily="2" charset="-122"/>
                <a:cs typeface="+mn-cs"/>
              </a:rPr>
              <a:t>length</a:t>
            </a:r>
            <a:r>
              <a:rPr lang="zh-CN" altLang="en-US" b="0" i="0" dirty="0">
                <a:solidFill>
                  <a:schemeClr val="tx1"/>
                </a:solidFill>
                <a:latin typeface="Tw Cen MT"/>
                <a:ea typeface="宋体" pitchFamily="2" charset="-122"/>
                <a:cs typeface="+mn-cs"/>
              </a:rPr>
              <a:t>属性为一个小于当前长度的非负整数</a:t>
            </a:r>
            <a:r>
              <a:rPr lang="en-US" altLang="zh-CN" b="0" i="0" dirty="0">
                <a:solidFill>
                  <a:schemeClr val="tx1"/>
                </a:solidFill>
                <a:latin typeface="Tw Cen MT"/>
                <a:ea typeface="宋体" pitchFamily="2" charset="-122"/>
                <a:cs typeface="+mn-cs"/>
              </a:rPr>
              <a:t>n</a:t>
            </a:r>
            <a:r>
              <a:rPr lang="zh-CN" altLang="en-US" b="0" i="0" dirty="0">
                <a:solidFill>
                  <a:schemeClr val="tx1"/>
                </a:solidFill>
                <a:latin typeface="Tw Cen MT"/>
                <a:ea typeface="宋体" pitchFamily="2" charset="-122"/>
                <a:cs typeface="+mn-cs"/>
              </a:rPr>
              <a:t>时，当前数组中那些索引值大于或等于</a:t>
            </a:r>
            <a:r>
              <a:rPr lang="en-US" altLang="zh-CN" b="0" i="0" dirty="0">
                <a:solidFill>
                  <a:schemeClr val="tx1"/>
                </a:solidFill>
                <a:latin typeface="Tw Cen MT"/>
                <a:ea typeface="宋体" pitchFamily="2" charset="-122"/>
                <a:cs typeface="+mn-cs"/>
              </a:rPr>
              <a:t>n</a:t>
            </a:r>
            <a:r>
              <a:rPr lang="zh-CN" altLang="en-US" b="0" i="0" dirty="0">
                <a:solidFill>
                  <a:schemeClr val="tx1"/>
                </a:solidFill>
                <a:latin typeface="Tw Cen MT"/>
                <a:ea typeface="宋体" pitchFamily="2" charset="-122"/>
                <a:cs typeface="+mn-cs"/>
              </a:rPr>
              <a:t>的元素将从中删除。</a:t>
            </a:r>
            <a:endParaRPr lang="en-US" altLang="zh-CN" b="0" i="0" dirty="0">
              <a:solidFill>
                <a:schemeClr val="tx1"/>
              </a:solidFill>
              <a:latin typeface="Tw Cen MT"/>
              <a:ea typeface="宋体" pitchFamily="2" charset="-122"/>
              <a:cs typeface="+mn-cs"/>
            </a:endParaRPr>
          </a:p>
          <a:p>
            <a:pPr marL="640080" lvl="2" indent="0">
              <a:buClr>
                <a:srgbClr val="3891A7"/>
              </a:buClr>
              <a:buNone/>
            </a:pPr>
            <a:endParaRPr lang="en-US" altLang="zh-CN" sz="1800" dirty="0">
              <a:solidFill>
                <a:srgbClr val="C00000"/>
              </a:solidFill>
              <a:latin typeface="Tw Cen MT"/>
              <a:ea typeface="宋体" pitchFamily="2" charset="-122"/>
            </a:endParaRPr>
          </a:p>
          <a:p>
            <a:pPr marL="640080" lvl="2" indent="0">
              <a:buClr>
                <a:srgbClr val="3891A7"/>
              </a:buClr>
              <a:buNone/>
            </a:pPr>
            <a:r>
              <a:rPr lang="en-US" altLang="zh-CN" sz="1800" dirty="0">
                <a:solidFill>
                  <a:srgbClr val="C00000"/>
                </a:solidFill>
                <a:latin typeface="Tw Cen MT"/>
                <a:ea typeface="宋体" pitchFamily="2" charset="-122"/>
              </a:rPr>
              <a:t>a=[1,2,3,4,5];</a:t>
            </a:r>
          </a:p>
          <a:p>
            <a:pPr marL="640080" lvl="2" indent="0">
              <a:buClr>
                <a:srgbClr val="3891A7"/>
              </a:buClr>
              <a:buNone/>
            </a:pPr>
            <a:r>
              <a:rPr lang="en-US" altLang="zh-CN" sz="1800" dirty="0" err="1">
                <a:solidFill>
                  <a:srgbClr val="C00000"/>
                </a:solidFill>
                <a:latin typeface="Tw Cen MT"/>
                <a:ea typeface="宋体" pitchFamily="2" charset="-122"/>
              </a:rPr>
              <a:t>a</a:t>
            </a:r>
            <a:r>
              <a:rPr lang="en-US" altLang="zh-CN" sz="1800" b="0" i="0" dirty="0" err="1">
                <a:solidFill>
                  <a:srgbClr val="C00000"/>
                </a:solidFill>
                <a:latin typeface="Tw Cen MT"/>
                <a:ea typeface="宋体" pitchFamily="2" charset="-122"/>
              </a:rPr>
              <a:t>.length</a:t>
            </a:r>
            <a:r>
              <a:rPr lang="en-US" altLang="zh-CN" sz="1800" b="0" i="0" dirty="0">
                <a:solidFill>
                  <a:srgbClr val="C00000"/>
                </a:solidFill>
                <a:latin typeface="Tw Cen MT"/>
                <a:ea typeface="宋体" pitchFamily="2" charset="-122"/>
              </a:rPr>
              <a:t>=3;         //</a:t>
            </a:r>
            <a:r>
              <a:rPr lang="zh-CN" altLang="en-US" sz="1800" b="0" i="0" dirty="0">
                <a:solidFill>
                  <a:srgbClr val="C00000"/>
                </a:solidFill>
                <a:latin typeface="Tw Cen MT"/>
                <a:ea typeface="宋体" pitchFamily="2" charset="-122"/>
              </a:rPr>
              <a:t>现在</a:t>
            </a:r>
            <a:r>
              <a:rPr lang="en-US" altLang="zh-CN" sz="1800" b="0" i="0" dirty="0">
                <a:solidFill>
                  <a:srgbClr val="C00000"/>
                </a:solidFill>
                <a:latin typeface="Tw Cen MT"/>
                <a:ea typeface="宋体" pitchFamily="2" charset="-122"/>
              </a:rPr>
              <a:t>a=[1,2,3]</a:t>
            </a:r>
          </a:p>
          <a:p>
            <a:pPr marL="640080" lvl="2" indent="0">
              <a:buClr>
                <a:srgbClr val="3891A7"/>
              </a:buClr>
              <a:buNone/>
            </a:pPr>
            <a:r>
              <a:rPr lang="en-US" altLang="zh-CN" sz="1800" dirty="0" err="1">
                <a:solidFill>
                  <a:srgbClr val="C00000"/>
                </a:solidFill>
                <a:latin typeface="Tw Cen MT"/>
                <a:ea typeface="宋体" pitchFamily="2" charset="-122"/>
              </a:rPr>
              <a:t>a.length</a:t>
            </a:r>
            <a:r>
              <a:rPr lang="en-US" altLang="zh-CN" sz="1800" dirty="0">
                <a:solidFill>
                  <a:srgbClr val="C00000"/>
                </a:solidFill>
                <a:latin typeface="Tw Cen MT"/>
                <a:ea typeface="宋体" pitchFamily="2" charset="-122"/>
              </a:rPr>
              <a:t>=0;         //</a:t>
            </a:r>
            <a:r>
              <a:rPr lang="zh-CN" altLang="en-US" sz="1800" dirty="0">
                <a:solidFill>
                  <a:srgbClr val="C00000"/>
                </a:solidFill>
                <a:latin typeface="Tw Cen MT"/>
                <a:ea typeface="宋体" pitchFamily="2" charset="-122"/>
              </a:rPr>
              <a:t>删除所有的元素，</a:t>
            </a:r>
            <a:r>
              <a:rPr lang="en-US" altLang="zh-CN" sz="1800" dirty="0">
                <a:solidFill>
                  <a:srgbClr val="C00000"/>
                </a:solidFill>
                <a:latin typeface="Tw Cen MT"/>
                <a:ea typeface="宋体" pitchFamily="2" charset="-122"/>
              </a:rPr>
              <a:t>a=[ ]</a:t>
            </a:r>
          </a:p>
          <a:p>
            <a:pPr marL="640080" lvl="2" indent="0">
              <a:buClr>
                <a:srgbClr val="3891A7"/>
              </a:buClr>
              <a:buNone/>
            </a:pPr>
            <a:r>
              <a:rPr lang="en-US" altLang="zh-CN" sz="1800" b="0" i="0" dirty="0" err="1">
                <a:solidFill>
                  <a:srgbClr val="C00000"/>
                </a:solidFill>
                <a:latin typeface="Tw Cen MT"/>
                <a:ea typeface="宋体" pitchFamily="2" charset="-122"/>
              </a:rPr>
              <a:t>a.length</a:t>
            </a:r>
            <a:r>
              <a:rPr lang="en-US" altLang="zh-CN" sz="1800" b="0" i="0" dirty="0">
                <a:solidFill>
                  <a:srgbClr val="C00000"/>
                </a:solidFill>
                <a:latin typeface="Tw Cen MT"/>
                <a:ea typeface="宋体" pitchFamily="2" charset="-122"/>
              </a:rPr>
              <a:t>=5;        //</a:t>
            </a:r>
            <a:r>
              <a:rPr lang="zh-CN" altLang="en-US" sz="1800" b="0" i="0" dirty="0">
                <a:solidFill>
                  <a:srgbClr val="C00000"/>
                </a:solidFill>
                <a:latin typeface="Tw Cen MT"/>
                <a:ea typeface="宋体" pitchFamily="2" charset="-122"/>
              </a:rPr>
              <a:t>长度为</a:t>
            </a:r>
            <a:r>
              <a:rPr lang="en-US" altLang="zh-CN" sz="1800" b="0" i="0" dirty="0">
                <a:solidFill>
                  <a:srgbClr val="C00000"/>
                </a:solidFill>
                <a:latin typeface="Tw Cen MT"/>
                <a:ea typeface="宋体" pitchFamily="2" charset="-122"/>
              </a:rPr>
              <a:t>5</a:t>
            </a:r>
            <a:r>
              <a:rPr lang="zh-CN" altLang="en-US" sz="1800" b="0" i="0" dirty="0">
                <a:solidFill>
                  <a:srgbClr val="C00000"/>
                </a:solidFill>
                <a:latin typeface="Tw Cen MT"/>
                <a:ea typeface="宋体" pitchFamily="2" charset="-122"/>
              </a:rPr>
              <a:t>，但是没有元素，就像</a:t>
            </a:r>
            <a:r>
              <a:rPr lang="en-US" altLang="zh-CN" sz="1800" b="0" i="0" dirty="0">
                <a:solidFill>
                  <a:srgbClr val="C00000"/>
                </a:solidFill>
                <a:latin typeface="Tw Cen MT"/>
                <a:ea typeface="宋体" pitchFamily="2" charset="-122"/>
              </a:rPr>
              <a:t>new Array(5)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l" defTabSz="914400">
              <a:spcBef>
                <a:spcPts val="0"/>
              </a:spcBef>
              <a:buNone/>
            </a:pPr>
            <a:r>
              <a:rPr lang="zh-CN" altLang="en-US" sz="4400" b="0" i="0" dirty="0">
                <a:solidFill>
                  <a:srgbClr val="4F271C"/>
                </a:solidFill>
                <a:latin typeface="Tw Cen MT"/>
                <a:ea typeface="宋体" pitchFamily="2" charset="-122"/>
                <a:cs typeface="+mj-cs"/>
              </a:rPr>
              <a:t>课堂练习</a:t>
            </a:r>
            <a:r>
              <a:rPr lang="en-US" altLang="zh-CN" sz="4400" b="0" i="0" dirty="0">
                <a:solidFill>
                  <a:srgbClr val="4F271C"/>
                </a:solidFill>
                <a:latin typeface="Tw Cen MT"/>
                <a:ea typeface="宋体" pitchFamily="2" charset="-122"/>
                <a:cs typeface="+mj-cs"/>
              </a:rPr>
              <a:t>2</a:t>
            </a:r>
            <a:endParaRPr lang="zh-CN" altLang="en-US" sz="4400" b="0" i="0" dirty="0">
              <a:solidFill>
                <a:srgbClr val="4F271C"/>
              </a:solidFill>
              <a:latin typeface="Tw Cen MT"/>
              <a:ea typeface="宋体" pitchFamily="2" charset="-122"/>
              <a:cs typeface="+mj-cs"/>
            </a:endParaRPr>
          </a:p>
        </p:txBody>
      </p:sp>
      <p:sp>
        <p:nvSpPr>
          <p:cNvPr id="4" name="Content Placeholder 6"/>
          <p:cNvSpPr txBox="1">
            <a:spLocks/>
          </p:cNvSpPr>
          <p:nvPr/>
        </p:nvSpPr>
        <p:spPr>
          <a:xfrm>
            <a:off x="671065" y="2420888"/>
            <a:ext cx="8832850" cy="266429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514350" indent="-514350">
              <a:buClr>
                <a:schemeClr val="accent1"/>
              </a:buClr>
              <a:buFont typeface="+mj-lt"/>
              <a:buAutoNum type="arabicPeriod"/>
            </a:pPr>
            <a:r>
              <a:rPr lang="zh-CN" altLang="en-US" dirty="0"/>
              <a:t>新建以上列子中的数组，</a:t>
            </a:r>
            <a:r>
              <a:rPr lang="en-US" altLang="zh-CN" dirty="0"/>
              <a:t>console length</a:t>
            </a:r>
          </a:p>
          <a:p>
            <a:pPr marL="320040" lvl="1" indent="0">
              <a:buNone/>
            </a:pPr>
            <a:endParaRPr lang="en-US" dirty="0"/>
          </a:p>
        </p:txBody>
      </p:sp>
    </p:spTree>
    <p:extLst>
      <p:ext uri="{BB962C8B-B14F-4D97-AF65-F5344CB8AC3E}">
        <p14:creationId xmlns:p14="http://schemas.microsoft.com/office/powerpoint/2010/main" val="26287250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3301</Words>
  <Application>Microsoft Office PowerPoint</Application>
  <PresentationFormat>A4 纸张(210x297 毫米)</PresentationFormat>
  <Paragraphs>333</Paragraphs>
  <Slides>41</Slides>
  <Notes>41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Arial Unicode MS</vt:lpstr>
      <vt:lpstr>华文仿宋</vt:lpstr>
      <vt:lpstr>宋体</vt:lpstr>
      <vt:lpstr>Arial</vt:lpstr>
      <vt:lpstr>Calibri</vt:lpstr>
      <vt:lpstr>Tw Cen MT</vt:lpstr>
      <vt:lpstr>Wingdings</vt:lpstr>
      <vt:lpstr>Wingdings 2</vt:lpstr>
      <vt:lpstr>AcademicPresentation1_TP10352479</vt:lpstr>
      <vt:lpstr>数组 JavaScript高级教程</vt:lpstr>
      <vt:lpstr>目录</vt:lpstr>
      <vt:lpstr>1. 数组定义</vt:lpstr>
      <vt:lpstr>2. 创建数组</vt:lpstr>
      <vt:lpstr>3. 数组元素的读和写</vt:lpstr>
      <vt:lpstr>课堂练习1</vt:lpstr>
      <vt:lpstr>4. 稀疏数组</vt:lpstr>
      <vt:lpstr>5. 数组长度</vt:lpstr>
      <vt:lpstr>课堂练习2</vt:lpstr>
      <vt:lpstr>6. 数组元素的添加和删除</vt:lpstr>
      <vt:lpstr>6. 数组元素的添加和删除</vt:lpstr>
      <vt:lpstr>6. 数组元素的添加和删除</vt:lpstr>
      <vt:lpstr>6. 数组元素的添加和删除</vt:lpstr>
      <vt:lpstr>课堂练习3</vt:lpstr>
      <vt:lpstr>6. 数组元素的添加和删除</vt:lpstr>
      <vt:lpstr>7. 数组方法</vt:lpstr>
      <vt:lpstr>7. 数组方法</vt:lpstr>
      <vt:lpstr>课堂练习4</vt:lpstr>
      <vt:lpstr>7. 数组方法</vt:lpstr>
      <vt:lpstr>课堂练习5</vt:lpstr>
      <vt:lpstr>7. 数组方法</vt:lpstr>
      <vt:lpstr>课堂练习6</vt:lpstr>
      <vt:lpstr>7. 数组方法</vt:lpstr>
      <vt:lpstr>课堂练习7</vt:lpstr>
      <vt:lpstr>7. 数组方法</vt:lpstr>
      <vt:lpstr>课堂练习8</vt:lpstr>
      <vt:lpstr>7. 数组方法</vt:lpstr>
      <vt:lpstr>7. 数组方法</vt:lpstr>
      <vt:lpstr>课堂练习9</vt:lpstr>
      <vt:lpstr>8. ECMAScript 5中的数组方法</vt:lpstr>
      <vt:lpstr>8. ECMAScript 5中的数组方法</vt:lpstr>
      <vt:lpstr>课堂练习10</vt:lpstr>
      <vt:lpstr>8. ECMAScript 5中的数组方法</vt:lpstr>
      <vt:lpstr>课堂练习11</vt:lpstr>
      <vt:lpstr>8. ECMAScript 5中的数组方法</vt:lpstr>
      <vt:lpstr>课堂练习12</vt:lpstr>
      <vt:lpstr>8. ECMAScript 5中的数组方法</vt:lpstr>
      <vt:lpstr>课堂练习13</vt:lpstr>
      <vt:lpstr>8. ECMAScript 5中的数组方法</vt:lpstr>
      <vt:lpstr>课堂练习14</vt:lpstr>
      <vt:lpstr>8. ECMAScript 5中的数组方法</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2016-11-24T01:42:49Z</dcterms:created>
  <dcterms:modified xsi:type="dcterms:W3CDTF">2016-11-25T08:20:01Z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