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92" r:id="rId6"/>
    <p:sldId id="260" r:id="rId7"/>
    <p:sldId id="287" r:id="rId8"/>
    <p:sldId id="293" r:id="rId9"/>
    <p:sldId id="270" r:id="rId10"/>
    <p:sldId id="280" r:id="rId11"/>
    <p:sldId id="279" r:id="rId12"/>
    <p:sldId id="271" r:id="rId13"/>
    <p:sldId id="281" r:id="rId14"/>
    <p:sldId id="273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63D5444-F62C-42C3-A75A-D9DBA807730F}" type="datetimeFigureOut">
              <a:rPr lang="en-US" altLang="zh-CN" smtClean="0"/>
              <a:t>12/24/2016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4A4F617-7A30-41D4-AB86-5D833C98E18B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CAA1FA-7B6A-47D2-8D61-F225D71B51FF}" type="datetimeFigureOut">
              <a:t>2016/12/24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B9A179D-2D27-49E2-B022-8EDDA2EFE68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sz="1800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0">
              <a:spcBef>
                <a:spcPts val="1200"/>
              </a:spcBef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张图片（带题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矩形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矩形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8" name="矩形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矩形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（带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11" name="任意多边形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2" name="任意多边形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0">
              <a:buNone/>
              <a:defRPr lang="zh-CN" sz="24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0">
              <a:buNone/>
              <a:defRPr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16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sz="1200" b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注意：</a:t>
            </a:r>
          </a:p>
          <a:p>
            <a:r>
              <a:rPr 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要更改此幻灯片上的图片，请选择图片并将其删除。然后在占位符中单击图片图标以便插入自己的图片。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sz="1800"/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9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10" name="任意多边形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0">
              <a:defRPr lang="zh-CN"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24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705416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16459" y="2705100"/>
            <a:ext cx="4572000" cy="34671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295400" y="1828799"/>
            <a:ext cx="4572000" cy="847725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6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t>2016/12/24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9A3335-6331-4872-A8B7-ECD55539F4D0}" type="datetimeFigureOut">
              <a:rPr lang="en-US" altLang="zh-CN" smtClean="0"/>
              <a:pPr/>
              <a:t>12/24/2016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7F8E3F6-DE14-48B2-B2BC-6FABA9630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占位符 4" descr="动态模糊效果的城市街道" title="示例图片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smtClean="0"/>
              <a:t>Request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smtClean="0"/>
              <a:t>Request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64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smtClean="0"/>
              <a:t>Request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8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response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获取和设置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buNone/>
            </a:pPr>
            <a:r>
              <a:rPr lang="en-US" altLang="zh-CN" dirty="0" err="1"/>
              <a:t>attr</a:t>
            </a:r>
            <a:r>
              <a:rPr lang="en-US" altLang="zh-CN" dirty="0"/>
              <a:t>()</a:t>
            </a:r>
            <a:r>
              <a:rPr lang="zh-CN" altLang="en-US" dirty="0"/>
              <a:t>方法是</a:t>
            </a:r>
            <a:r>
              <a:rPr lang="en-US" altLang="zh-CN" dirty="0"/>
              <a:t>jQuery</a:t>
            </a:r>
            <a:r>
              <a:rPr lang="zh-CN" altLang="en-US" dirty="0"/>
              <a:t>中用于</a:t>
            </a:r>
            <a:r>
              <a:rPr lang="en-US" altLang="zh-CN" dirty="0"/>
              <a:t>HTML</a:t>
            </a:r>
            <a:r>
              <a:rPr lang="zh-CN" altLang="en-US" dirty="0"/>
              <a:t>属性的</a:t>
            </a:r>
            <a:r>
              <a:rPr lang="en-US" altLang="zh-CN" dirty="0"/>
              <a:t>getter/setter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$(“form</a:t>
            </a:r>
            <a:r>
              <a:rPr lang="zh-CN" altLang="en-US" dirty="0"/>
              <a:t>“</a:t>
            </a:r>
            <a:r>
              <a:rPr lang="en-US" altLang="zh-CN" dirty="0"/>
              <a:t>).</a:t>
            </a:r>
            <a:r>
              <a:rPr lang="en-US" altLang="zh-CN" dirty="0" err="1"/>
              <a:t>attr</a:t>
            </a:r>
            <a:r>
              <a:rPr lang="en-US" altLang="zh-CN" dirty="0"/>
              <a:t>(“action”);                    //</a:t>
            </a:r>
            <a:r>
              <a:rPr lang="zh-CN" altLang="en-US" dirty="0"/>
              <a:t>获取第一个</a:t>
            </a:r>
            <a:r>
              <a:rPr lang="en-US" altLang="zh-CN" dirty="0"/>
              <a:t>form</a:t>
            </a:r>
            <a:r>
              <a:rPr lang="zh-CN" altLang="en-US" dirty="0"/>
              <a:t>元素的</a:t>
            </a:r>
            <a:r>
              <a:rPr lang="en-US" altLang="zh-CN" dirty="0"/>
              <a:t>action</a:t>
            </a:r>
          </a:p>
          <a:p>
            <a:pPr marL="274320" lvl="1" indent="0">
              <a:buNone/>
            </a:pPr>
            <a:r>
              <a:rPr lang="en-US" altLang="zh-CN" dirty="0"/>
              <a:t>$(“#icon”).</a:t>
            </a:r>
            <a:r>
              <a:rPr lang="en-US" altLang="zh-CN" dirty="0" err="1"/>
              <a:t>attr</a:t>
            </a:r>
            <a:r>
              <a:rPr lang="en-US" altLang="zh-CN" dirty="0"/>
              <a:t>(“</a:t>
            </a:r>
            <a:r>
              <a:rPr lang="en-US" altLang="zh-CN" dirty="0" err="1"/>
              <a:t>src</a:t>
            </a:r>
            <a:r>
              <a:rPr lang="en-US" altLang="zh-CN" dirty="0"/>
              <a:t>”, ”icon.gif”);       //</a:t>
            </a:r>
            <a:r>
              <a:rPr lang="zh-CN" altLang="en-US" dirty="0"/>
              <a:t>设置</a:t>
            </a:r>
            <a:r>
              <a:rPr lang="en-US" altLang="zh-CN" dirty="0" err="1"/>
              <a:t>src</a:t>
            </a:r>
            <a:r>
              <a:rPr lang="zh-CN" altLang="en-US" dirty="0"/>
              <a:t>属性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$(“#banner”).</a:t>
            </a:r>
            <a:r>
              <a:rPr lang="en-US" altLang="zh-CN" dirty="0" err="1"/>
              <a:t>attr</a:t>
            </a:r>
            <a:r>
              <a:rPr lang="en-US" altLang="zh-CN" dirty="0"/>
              <a:t>({</a:t>
            </a:r>
            <a:r>
              <a:rPr lang="en-US" altLang="zh-CN" dirty="0" err="1"/>
              <a:t>src</a:t>
            </a:r>
            <a:r>
              <a:rPr lang="en-US" altLang="zh-CN" dirty="0"/>
              <a:t>: ”icon.gif”,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           alt: “Advertisement”,</a:t>
            </a:r>
          </a:p>
          <a:p>
            <a:pPr marL="274320" lvl="1" indent="0">
              <a:buNone/>
            </a:pPr>
            <a:r>
              <a:rPr lang="en-US" altLang="zh-CN" dirty="0"/>
              <a:t>                              width: 720, height: 64});       //</a:t>
            </a:r>
            <a:r>
              <a:rPr lang="zh-CN" altLang="en-US" dirty="0"/>
              <a:t>一次性设置</a:t>
            </a:r>
            <a:r>
              <a:rPr lang="en-US" altLang="zh-CN" dirty="0"/>
              <a:t>4</a:t>
            </a:r>
            <a:r>
              <a:rPr lang="zh-CN" altLang="en-US" dirty="0"/>
              <a:t>个属性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$(“a”).</a:t>
            </a:r>
            <a:r>
              <a:rPr lang="en-US" altLang="zh-CN" dirty="0" err="1"/>
              <a:t>attr</a:t>
            </a:r>
            <a:r>
              <a:rPr lang="en-US" altLang="zh-CN" dirty="0"/>
              <a:t>(“target”, ”_blank”);            //</a:t>
            </a:r>
            <a:r>
              <a:rPr lang="zh-CN" altLang="en-US" dirty="0"/>
              <a:t>使所有链接在新窗口中打开</a:t>
            </a:r>
            <a:endParaRPr lang="en-US" altLang="zh-CN" dirty="0"/>
          </a:p>
          <a:p>
            <a:pPr marL="27432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1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综合练习：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引言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Url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Request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Response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消息报头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观察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协议通讯过程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补充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引言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8939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zh-CN" altLang="en-US" sz="1600" dirty="0" smtClean="0"/>
              <a:t>概念：应用层的面向对象的协议</a:t>
            </a:r>
          </a:p>
          <a:p>
            <a:pPr marL="45720" indent="0">
              <a:buNone/>
            </a:pPr>
            <a:r>
              <a:rPr lang="zh-CN" altLang="en-US" sz="1600" dirty="0" smtClean="0"/>
              <a:t>应用于：分布式超媒体信息系统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诞生：</a:t>
            </a:r>
            <a:r>
              <a:rPr lang="en-US" altLang="zh-CN" sz="1600" dirty="0" smtClean="0"/>
              <a:t>1990</a:t>
            </a:r>
            <a:r>
              <a:rPr lang="zh-CN" altLang="en-US" sz="1600" dirty="0" smtClean="0"/>
              <a:t>年提出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当前版本：</a:t>
            </a:r>
            <a:r>
              <a:rPr lang="en-US" altLang="zh-CN" sz="1600" dirty="0" smtClean="0"/>
              <a:t>HTTP/1.0</a:t>
            </a:r>
            <a:r>
              <a:rPr lang="zh-CN" altLang="en-US" sz="1600" dirty="0" smtClean="0"/>
              <a:t>的第六版 </a:t>
            </a:r>
            <a:endParaRPr lang="en-US" altLang="zh-CN" sz="1600" dirty="0" smtClean="0"/>
          </a:p>
          <a:p>
            <a:pPr marL="45720" indent="0">
              <a:buNone/>
            </a:pPr>
            <a:r>
              <a:rPr lang="zh-CN" altLang="en-US" sz="1600" dirty="0" smtClean="0"/>
              <a:t>下一版本：</a:t>
            </a:r>
            <a:r>
              <a:rPr lang="en-US" altLang="zh-CN" sz="1600" dirty="0" smtClean="0"/>
              <a:t>HTTP/1.1</a:t>
            </a:r>
          </a:p>
          <a:p>
            <a:pPr marL="45720" indent="0">
              <a:buNone/>
            </a:pPr>
            <a:r>
              <a:rPr lang="zh-CN" altLang="en-US" sz="1600" dirty="0" smtClean="0"/>
              <a:t>特点：</a:t>
            </a:r>
          </a:p>
          <a:p>
            <a:pPr marL="4572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支持客户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服务器模式。</a:t>
            </a:r>
          </a:p>
          <a:p>
            <a:pPr marL="4572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简单快速：客户向服务器请求服务时，只需传送请求方法和路径。请求方法常用的有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HEAD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POST</a:t>
            </a:r>
            <a:r>
              <a:rPr lang="zh-CN" altLang="en-US" sz="1600" dirty="0" smtClean="0"/>
              <a:t>。每种方法规定了客户与服务器联系的类型不同。由于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协议简单，使得</a:t>
            </a:r>
            <a:r>
              <a:rPr lang="en-US" altLang="zh-CN" sz="1600" dirty="0" smtClean="0"/>
              <a:t>HTTP</a:t>
            </a:r>
            <a:r>
              <a:rPr lang="zh-CN" altLang="en-US" sz="1600" dirty="0" smtClean="0"/>
              <a:t>服务器的程序规模小，因而通信速度很快。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灵活：</a:t>
            </a:r>
            <a:r>
              <a:rPr lang="en-US" altLang="zh-CN" dirty="0"/>
              <a:t>HTTP</a:t>
            </a:r>
            <a:r>
              <a:rPr lang="zh-CN" altLang="en-US" dirty="0"/>
              <a:t>允许传输任意类型的数据对象。正在传输的类型由</a:t>
            </a:r>
            <a:r>
              <a:rPr lang="en-US" altLang="zh-CN" dirty="0"/>
              <a:t>Content-Type</a:t>
            </a:r>
            <a:r>
              <a:rPr lang="zh-CN" altLang="en-US" dirty="0"/>
              <a:t>加以标记。</a:t>
            </a:r>
          </a:p>
          <a:p>
            <a:pPr marL="4572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无连接：无连接的含义是限制每次连接只处理一个请求。服务器处理完客户的请求，并收到客户的应答后，即断开连接。采用这种方式可以节省传输时间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无状态：</a:t>
            </a:r>
            <a:r>
              <a:rPr lang="en-US" altLang="zh-CN" dirty="0"/>
              <a:t>HTTP</a:t>
            </a:r>
            <a:r>
              <a:rPr lang="zh-CN" altLang="en-US" dirty="0"/>
              <a:t>协议是无状态协议。无状态是指协议对于事务处理没有记忆能力。缺少状态意味着如果后续处理需要前面的信息，则它必须重传，这样可能导致每次连接传送的数据量增大。另一方面，在服务器不需要先前信息时它的应答就较快。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3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2.Url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http://host[:port][abs_path]</a:t>
            </a:r>
            <a:endParaRPr lang="en-US" altLang="zh-CN" dirty="0"/>
          </a:p>
          <a:p>
            <a:r>
              <a:rPr lang="en-US" altLang="zh-CN" sz="1600" dirty="0" smtClean="0"/>
              <a:t>http(</a:t>
            </a:r>
            <a:r>
              <a:rPr lang="zh-CN" altLang="en-US" sz="1600" dirty="0" smtClean="0"/>
              <a:t>超文本传输协议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HyperText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Transfer </a:t>
            </a:r>
            <a:r>
              <a:rPr lang="en-US" altLang="zh-CN" sz="1600" dirty="0" smtClean="0"/>
              <a:t>Protocol</a:t>
            </a:r>
          </a:p>
          <a:p>
            <a:r>
              <a:rPr lang="zh-CN" altLang="en-US" sz="1600" dirty="0"/>
              <a:t>请求与响应模式的、无状态的、应用层的</a:t>
            </a:r>
            <a:r>
              <a:rPr lang="zh-CN" altLang="en-US" sz="1600" dirty="0" smtClean="0"/>
              <a:t>协议</a:t>
            </a:r>
            <a:endParaRPr lang="en-US" altLang="zh-CN" sz="1600" dirty="0" smtClean="0"/>
          </a:p>
          <a:p>
            <a:r>
              <a:rPr lang="zh-CN" altLang="en-US" sz="1600" dirty="0" smtClean="0"/>
              <a:t>省略</a:t>
            </a:r>
            <a:r>
              <a:rPr lang="en-US" altLang="zh-CN" sz="1600" dirty="0" smtClean="0"/>
              <a:t>80</a:t>
            </a:r>
            <a:r>
              <a:rPr lang="zh-CN" altLang="en-US" sz="1600" dirty="0" smtClean="0"/>
              <a:t>端口</a:t>
            </a:r>
            <a:endParaRPr lang="en-US" altLang="zh-CN" sz="1600" dirty="0" smtClean="0"/>
          </a:p>
          <a:p>
            <a:r>
              <a:rPr lang="zh-CN" altLang="en-US" sz="1600" dirty="0" smtClean="0"/>
              <a:t>省略</a:t>
            </a:r>
            <a:r>
              <a:rPr lang="en-US" altLang="zh-CN" sz="1600" dirty="0" smtClean="0"/>
              <a:t>index.html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default.aspx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index.php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等等。</a:t>
            </a:r>
            <a:endParaRPr lang="en-US" altLang="zh-CN" sz="1600" dirty="0" smtClean="0"/>
          </a:p>
          <a:p>
            <a:r>
              <a:rPr lang="zh-CN" altLang="en-US" sz="1600" dirty="0" smtClean="0"/>
              <a:t>输入</a:t>
            </a:r>
            <a:r>
              <a:rPr lang="en-US" altLang="zh-CN" sz="1600" dirty="0" smtClean="0"/>
              <a:t>www.baidu.com </a:t>
            </a:r>
            <a:r>
              <a:rPr lang="zh-CN" altLang="en-US" sz="1600" dirty="0" smtClean="0"/>
              <a:t>自动转换为 </a:t>
            </a:r>
            <a:r>
              <a:rPr lang="en-US" altLang="zh-CN" sz="1600" dirty="0" smtClean="0"/>
              <a:t>http://www.baidu.com:80/index.html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Url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Uri </a:t>
            </a:r>
            <a:r>
              <a:rPr lang="zh-CN" altLang="en-US" dirty="0"/>
              <a:t>统一</a:t>
            </a:r>
            <a:r>
              <a:rPr lang="zh-CN" altLang="en-US" dirty="0" smtClean="0"/>
              <a:t>资源标识符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统一资源定位符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 HTTP</a:t>
            </a:r>
            <a:r>
              <a:rPr lang="zh-CN" altLang="en-US" dirty="0"/>
              <a:t>、</a:t>
            </a:r>
            <a:r>
              <a:rPr lang="en-US" altLang="zh-CN" dirty="0"/>
              <a:t>HTTPS</a:t>
            </a:r>
            <a:r>
              <a:rPr lang="zh-CN" altLang="en-US" dirty="0"/>
              <a:t>、</a:t>
            </a:r>
            <a:r>
              <a:rPr lang="en-US" altLang="zh-CN" dirty="0" smtClean="0"/>
              <a:t>FTP</a:t>
            </a:r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zh-CN" altLang="en-US" dirty="0" smtClean="0"/>
              <a:t>属于</a:t>
            </a:r>
            <a:r>
              <a:rPr lang="en-US" altLang="zh-CN" dirty="0" err="1" smtClean="0"/>
              <a:t>uri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808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tcp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3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Request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请求行、请求头、请求正文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62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3.Request 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6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企业方向演示文稿（宽屏）</Template>
  <TotalTime>0</TotalTime>
  <Words>455</Words>
  <Application>Microsoft Office PowerPoint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Microsoft YaHei UI</vt:lpstr>
      <vt:lpstr>Arial</vt:lpstr>
      <vt:lpstr>Book Antiqua</vt:lpstr>
      <vt:lpstr>Sales Direction 16X9</vt:lpstr>
      <vt:lpstr>Http</vt:lpstr>
      <vt:lpstr>目录</vt:lpstr>
      <vt:lpstr>1. 引言</vt:lpstr>
      <vt:lpstr>1.引言</vt:lpstr>
      <vt:lpstr>2.Url</vt:lpstr>
      <vt:lpstr>2. Url</vt:lpstr>
      <vt:lpstr>2.Url</vt:lpstr>
      <vt:lpstr>3. Request</vt:lpstr>
      <vt:lpstr>3.Request </vt:lpstr>
      <vt:lpstr>3. Request</vt:lpstr>
      <vt:lpstr>3. Request</vt:lpstr>
      <vt:lpstr>3. Request</vt:lpstr>
      <vt:lpstr>4. response</vt:lpstr>
      <vt:lpstr>综合练习：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2016-12-09T01:50:37Z</dcterms:created>
  <dcterms:modified xsi:type="dcterms:W3CDTF">2016-12-24T15:24:07Z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