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49"/>
  </p:notesMasterIdLst>
  <p:handoutMasterIdLst>
    <p:handoutMasterId r:id="rId50"/>
  </p:handoutMasterIdLst>
  <p:sldIdLst>
    <p:sldId id="264" r:id="rId5"/>
    <p:sldId id="317" r:id="rId6"/>
    <p:sldId id="276" r:id="rId7"/>
    <p:sldId id="277" r:id="rId8"/>
    <p:sldId id="281" r:id="rId9"/>
    <p:sldId id="278" r:id="rId10"/>
    <p:sldId id="309" r:id="rId11"/>
    <p:sldId id="279" r:id="rId12"/>
    <p:sldId id="316" r:id="rId13"/>
    <p:sldId id="268" r:id="rId14"/>
    <p:sldId id="307" r:id="rId15"/>
    <p:sldId id="269" r:id="rId16"/>
    <p:sldId id="308" r:id="rId17"/>
    <p:sldId id="270" r:id="rId18"/>
    <p:sldId id="304" r:id="rId19"/>
    <p:sldId id="303" r:id="rId20"/>
    <p:sldId id="305" r:id="rId21"/>
    <p:sldId id="310" r:id="rId22"/>
    <p:sldId id="282" r:id="rId23"/>
    <p:sldId id="285" r:id="rId24"/>
    <p:sldId id="311" r:id="rId25"/>
    <p:sldId id="284" r:id="rId26"/>
    <p:sldId id="312" r:id="rId27"/>
    <p:sldId id="287" r:id="rId28"/>
    <p:sldId id="288" r:id="rId29"/>
    <p:sldId id="286" r:id="rId30"/>
    <p:sldId id="283" r:id="rId31"/>
    <p:sldId id="289" r:id="rId32"/>
    <p:sldId id="290" r:id="rId33"/>
    <p:sldId id="313" r:id="rId34"/>
    <p:sldId id="291" r:id="rId35"/>
    <p:sldId id="292" r:id="rId36"/>
    <p:sldId id="293" r:id="rId37"/>
    <p:sldId id="294" r:id="rId38"/>
    <p:sldId id="314" r:id="rId39"/>
    <p:sldId id="295" r:id="rId40"/>
    <p:sldId id="315" r:id="rId41"/>
    <p:sldId id="296" r:id="rId42"/>
    <p:sldId id="297" r:id="rId43"/>
    <p:sldId id="299" r:id="rId44"/>
    <p:sldId id="300" r:id="rId45"/>
    <p:sldId id="301" r:id="rId46"/>
    <p:sldId id="302" r:id="rId47"/>
    <p:sldId id="266" r:id="rId48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386F"/>
    <a:srgbClr val="F3A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89" d="100"/>
          <a:sy n="89" d="100"/>
        </p:scale>
        <p:origin x="418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2016/12/3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2016/12/3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  <a:pPr/>
              <a:t>2016/12/3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  <a:pPr/>
              <a:t>2016/12/3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  <a:pPr/>
              <a:t>2016/12/3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  <a:pPr/>
              <a:t>2016/12/3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  <a:pPr/>
              <a:t>2016/12/3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  <a:pPr/>
              <a:t>2016/12/3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  <a:pPr/>
              <a:t>2016/12/3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  <a:pPr/>
              <a:t>2016/12/3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  <a:pPr/>
              <a:t>2016/12/3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2016/12/3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初级教程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3. JavaScript</a:t>
            </a:r>
            <a:r>
              <a:rPr lang="en-US" altLang="zh-CN" dirty="0"/>
              <a:t> </a:t>
            </a:r>
            <a:r>
              <a:rPr lang="zh-CN" altLang="en-US" dirty="0"/>
              <a:t>原始数据类型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121372" y="1764808"/>
            <a:ext cx="4973041" cy="512064"/>
          </a:xfrm>
        </p:spPr>
        <p:txBody>
          <a:bodyPr rtlCol="0"/>
          <a:lstStyle/>
          <a:p>
            <a:pPr rtl="0"/>
            <a:r>
              <a:rPr lang="en-US" altLang="zh-CN" sz="2800" dirty="0"/>
              <a:t>3.1 number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1117308" y="2634952"/>
            <a:ext cx="9657623" cy="39624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dirty="0"/>
              <a:t>支持整数和浮点数，可做四则运算，规则和数学一样。比如：</a:t>
            </a:r>
            <a:endParaRPr lang="en-US" altLang="zh-CN" dirty="0"/>
          </a:p>
          <a:p>
            <a:r>
              <a:rPr lang="en-US" altLang="zh-CN" dirty="0"/>
              <a:t>123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整数</a:t>
            </a:r>
            <a:r>
              <a:rPr lang="en-US" altLang="zh-CN" dirty="0"/>
              <a:t>123</a:t>
            </a:r>
          </a:p>
          <a:p>
            <a:r>
              <a:rPr lang="en-US" altLang="zh-CN" dirty="0"/>
              <a:t>0.45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浮点数</a:t>
            </a:r>
            <a:r>
              <a:rPr lang="en-US" altLang="zh-CN" dirty="0"/>
              <a:t>0.45</a:t>
            </a:r>
          </a:p>
          <a:p>
            <a:r>
              <a:rPr lang="en-US" altLang="zh-CN" dirty="0"/>
              <a:t>1.2e3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科学计数法表示</a:t>
            </a:r>
            <a:r>
              <a:rPr lang="en-US" altLang="zh-CN" dirty="0"/>
              <a:t>1.2X1000</a:t>
            </a:r>
          </a:p>
          <a:p>
            <a:r>
              <a:rPr lang="en-US" altLang="zh-CN" dirty="0"/>
              <a:t>-99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负数</a:t>
            </a:r>
            <a:endParaRPr lang="en-US" altLang="zh-CN" dirty="0"/>
          </a:p>
          <a:p>
            <a:r>
              <a:rPr lang="en-US" altLang="zh-CN" dirty="0"/>
              <a:t>Infinity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表示无限大</a:t>
            </a:r>
            <a:endParaRPr lang="en-US" altLang="zh-CN" dirty="0"/>
          </a:p>
          <a:p>
            <a:r>
              <a:rPr lang="en-US" altLang="zh-CN" dirty="0" err="1"/>
              <a:t>NaN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一个特殊数值，它表示一个不能产生正常结果的运算结果，</a:t>
            </a:r>
            <a:r>
              <a:rPr lang="en-US" altLang="zh-CN" dirty="0" err="1"/>
              <a:t>NaN</a:t>
            </a:r>
            <a:r>
              <a:rPr lang="zh-CN" altLang="en-US" dirty="0"/>
              <a:t>不等于任何值，包括它自己</a:t>
            </a:r>
            <a:endParaRPr lang="en-US" altLang="zh-CN" dirty="0"/>
          </a:p>
          <a:p>
            <a:pPr marL="0" indent="0" rtl="0">
              <a:buNone/>
            </a:pPr>
            <a:endParaRPr lang="en-US" altLang="zh-CN" dirty="0"/>
          </a:p>
          <a:p>
            <a:pPr marL="0" indent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3. JavaScript</a:t>
            </a:r>
            <a:r>
              <a:rPr lang="en-US" altLang="zh-CN" dirty="0"/>
              <a:t> </a:t>
            </a:r>
            <a:r>
              <a:rPr lang="zh-CN" altLang="en-US" dirty="0"/>
              <a:t>原始数据类型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121372" y="1764808"/>
            <a:ext cx="4973041" cy="512064"/>
          </a:xfrm>
        </p:spPr>
        <p:txBody>
          <a:bodyPr rtlCol="0"/>
          <a:lstStyle/>
          <a:p>
            <a:r>
              <a:rPr lang="en-US" altLang="zh-CN" sz="2800" dirty="0"/>
              <a:t>3.2 </a:t>
            </a:r>
            <a:r>
              <a:rPr lang="en-US" altLang="zh-CN" sz="2800" dirty="0" smtClean="0"/>
              <a:t>String</a:t>
            </a:r>
            <a:r>
              <a:rPr lang="zh-CN" altLang="en-US" sz="2800" dirty="0"/>
              <a:t>字符类型</a:t>
            </a:r>
            <a:endParaRPr lang="en-US" sz="28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4"/>
          </p:nvPr>
        </p:nvSpPr>
        <p:spPr>
          <a:xfrm>
            <a:off x="1290700" y="2568480"/>
            <a:ext cx="9124191" cy="3962400"/>
          </a:xfrm>
        </p:spPr>
        <p:txBody>
          <a:bodyPr rtlCol="0"/>
          <a:lstStyle/>
          <a:p>
            <a:pPr marL="0" indent="0">
              <a:buNone/>
            </a:pPr>
            <a:r>
              <a:rPr lang="zh-CN" altLang="en-US" dirty="0"/>
              <a:t>字符串是以单引号</a:t>
            </a:r>
            <a:r>
              <a:rPr lang="en-US" altLang="zh-CN" dirty="0"/>
              <a:t>‘</a:t>
            </a:r>
            <a:r>
              <a:rPr lang="zh-CN" altLang="en-US" dirty="0"/>
              <a:t>或双引号</a:t>
            </a:r>
            <a:r>
              <a:rPr lang="en-US" altLang="zh-CN" dirty="0"/>
              <a:t>“</a:t>
            </a:r>
            <a:r>
              <a:rPr lang="zh-CN" altLang="en-US" dirty="0"/>
              <a:t>括起来的任意文本。比如：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“</a:t>
            </a:r>
            <a:r>
              <a:rPr lang="en-US" altLang="zh-CN" dirty="0" err="1"/>
              <a:t>abc</a:t>
            </a:r>
            <a:r>
              <a:rPr lang="en-US" altLang="zh-CN" dirty="0"/>
              <a:t>”,</a:t>
            </a:r>
            <a:r>
              <a:rPr lang="zh-CN" altLang="en-US" dirty="0"/>
              <a:t>“</a:t>
            </a:r>
            <a:r>
              <a:rPr lang="en-US" altLang="zh-CN" dirty="0"/>
              <a:t>123</a:t>
            </a:r>
            <a:r>
              <a:rPr lang="zh-CN" altLang="en-US" dirty="0"/>
              <a:t>”</a:t>
            </a:r>
            <a:r>
              <a:rPr lang="en-US" altLang="zh-CN" dirty="0"/>
              <a:t>,</a:t>
            </a:r>
            <a:r>
              <a:rPr lang="zh-CN" altLang="en-US" dirty="0"/>
              <a:t>“我是一串字符”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047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3. JavaScript </a:t>
            </a:r>
            <a:r>
              <a:rPr lang="zh-CN" altLang="en-US" dirty="0"/>
              <a:t>原始数据类型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916832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3.3 Boolean</a:t>
            </a:r>
            <a:r>
              <a:rPr lang="zh-CN" altLang="en-US" sz="2800" b="1" dirty="0"/>
              <a:t>布尔值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845940" y="3131740"/>
            <a:ext cx="4977104" cy="2032633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true</a:t>
            </a:r>
          </a:p>
          <a:p>
            <a:r>
              <a:rPr lang="en-US" altLang="zh-CN" dirty="0"/>
              <a:t>false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3. JavaScript </a:t>
            </a:r>
            <a:r>
              <a:rPr lang="zh-CN" altLang="en-US" dirty="0"/>
              <a:t>原始数据类型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916832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3.4 </a:t>
            </a:r>
            <a:r>
              <a:rPr lang="en-US" altLang="zh-CN" sz="2800" b="1" dirty="0" smtClean="0"/>
              <a:t>null</a:t>
            </a:r>
            <a:endParaRPr lang="en-US" sz="2800" b="1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1845940" y="3131740"/>
            <a:ext cx="4977104" cy="3962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没有任何值，什么也不表示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300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3. JavaScript</a:t>
            </a:r>
            <a:r>
              <a:rPr lang="zh-CN" altLang="en-US" dirty="0"/>
              <a:t> 原始数据类型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908824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3.5 undefined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29368" y="2856512"/>
            <a:ext cx="9945655" cy="21566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一个为 </a:t>
            </a:r>
            <a:r>
              <a:rPr lang="en-US" altLang="zh-CN" dirty="0"/>
              <a:t>undefined </a:t>
            </a:r>
            <a:r>
              <a:rPr lang="zh-CN" altLang="en-US" dirty="0"/>
              <a:t>的值就是指在变量被创建后，但未给该变量赋值以前所具有的值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;        //</a:t>
            </a:r>
            <a:r>
              <a:rPr lang="zh-CN" altLang="en-US" dirty="0"/>
              <a:t>返回</a:t>
            </a:r>
            <a:r>
              <a:rPr lang="en-US" altLang="zh-CN" dirty="0"/>
              <a:t>undefined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4. JavaScript</a:t>
            </a:r>
            <a:r>
              <a:rPr lang="zh-CN" altLang="en-US" dirty="0"/>
              <a:t> 类型转换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745956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4.1 </a:t>
            </a:r>
            <a:r>
              <a:rPr lang="zh-CN" altLang="en-US" sz="2800" b="1" dirty="0"/>
              <a:t>转换为字符串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346920"/>
            <a:ext cx="9945655" cy="3962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/>
              <a:t>全局</a:t>
            </a:r>
            <a:r>
              <a:rPr lang="zh-CN" altLang="en-US" dirty="0" smtClean="0"/>
              <a:t>方法</a:t>
            </a:r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  <a:r>
              <a:rPr lang="en-US" altLang="zh-CN" dirty="0"/>
              <a:t>( )</a:t>
            </a:r>
            <a:r>
              <a:rPr lang="zh-CN" altLang="en-US" dirty="0"/>
              <a:t>可以将数字或者布尔值转化为字符串。</a:t>
            </a:r>
            <a:endParaRPr lang="en-US" altLang="zh-CN" dirty="0"/>
          </a:p>
          <a:p>
            <a:pPr marL="0" indent="0">
              <a:buFont typeface="Arial" pitchFamily="34" charset="0"/>
              <a:buNone/>
            </a:pPr>
            <a:endParaRPr lang="en-US" altLang="zh-CN" dirty="0"/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String</a:t>
            </a:r>
            <a:r>
              <a:rPr lang="zh-CN" altLang="en-US" sz="2000" dirty="0"/>
              <a:t>（</a:t>
            </a:r>
            <a:r>
              <a:rPr lang="en-US" altLang="zh-CN" sz="2000" dirty="0"/>
              <a:t>123</a:t>
            </a:r>
            <a:r>
              <a:rPr lang="zh-CN" altLang="en-US" sz="2000" dirty="0"/>
              <a:t>）  </a:t>
            </a:r>
            <a:r>
              <a:rPr lang="en-US" altLang="zh-CN" sz="2000" dirty="0"/>
              <a:t>//</a:t>
            </a:r>
            <a:r>
              <a:rPr lang="zh-CN" altLang="en-US" sz="2000" dirty="0"/>
              <a:t>返回“</a:t>
            </a:r>
            <a:r>
              <a:rPr lang="en-US" altLang="zh-CN" sz="2000" dirty="0"/>
              <a:t>123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String</a:t>
            </a:r>
            <a:r>
              <a:rPr lang="zh-CN" altLang="en-US" sz="2000" dirty="0"/>
              <a:t>（</a:t>
            </a:r>
            <a:r>
              <a:rPr lang="en-US" altLang="zh-CN" sz="2000" dirty="0"/>
              <a:t>true</a:t>
            </a:r>
            <a:r>
              <a:rPr lang="zh-CN" altLang="en-US" sz="2000" dirty="0"/>
              <a:t>）  </a:t>
            </a:r>
            <a:r>
              <a:rPr lang="en-US" altLang="zh-CN" sz="2000" dirty="0"/>
              <a:t>//</a:t>
            </a:r>
            <a:r>
              <a:rPr lang="zh-CN" altLang="en-US" sz="2000" dirty="0"/>
              <a:t>返回“</a:t>
            </a:r>
            <a:r>
              <a:rPr lang="en-US" altLang="zh-CN" sz="2000" dirty="0"/>
              <a:t>true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String</a:t>
            </a:r>
            <a:r>
              <a:rPr lang="zh-CN" altLang="en-US" sz="2000" dirty="0"/>
              <a:t>（</a:t>
            </a:r>
            <a:r>
              <a:rPr lang="en-US" altLang="zh-CN" sz="2000" dirty="0"/>
              <a:t>false</a:t>
            </a:r>
            <a:r>
              <a:rPr lang="zh-CN" altLang="en-US" sz="2000" dirty="0"/>
              <a:t>）  </a:t>
            </a:r>
            <a:r>
              <a:rPr lang="en-US" altLang="zh-CN" sz="2000" dirty="0"/>
              <a:t>//</a:t>
            </a:r>
            <a:r>
              <a:rPr lang="zh-CN" altLang="en-US" sz="2000" dirty="0"/>
              <a:t>返回“</a:t>
            </a:r>
            <a:r>
              <a:rPr lang="en-US" altLang="zh-CN" sz="2000" dirty="0"/>
              <a:t>false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String</a:t>
            </a:r>
            <a:r>
              <a:rPr lang="zh-CN" altLang="en-US" sz="2000" dirty="0"/>
              <a:t>（</a:t>
            </a:r>
            <a:r>
              <a:rPr lang="en-US" altLang="zh-CN" sz="2000" dirty="0"/>
              <a:t>Date</a:t>
            </a:r>
            <a:r>
              <a:rPr lang="zh-CN" altLang="en-US" sz="2000" dirty="0"/>
              <a:t>（））  </a:t>
            </a:r>
            <a:r>
              <a:rPr lang="en-US" altLang="zh-CN" sz="2000" dirty="0"/>
              <a:t>//</a:t>
            </a:r>
            <a:r>
              <a:rPr lang="zh-CN" altLang="en-US" sz="2000" dirty="0"/>
              <a:t>返回</a:t>
            </a:r>
            <a:r>
              <a:rPr lang="en-US" altLang="zh-CN" sz="2000" dirty="0"/>
              <a:t>Thu Jul 17 2014 15:38:19 GMT+0200</a:t>
            </a:r>
            <a:r>
              <a:rPr lang="zh-CN" altLang="en-US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807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4. JavaScript</a:t>
            </a:r>
            <a:r>
              <a:rPr lang="zh-CN" altLang="en-US" dirty="0"/>
              <a:t> 类型转换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745956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4.2 </a:t>
            </a:r>
            <a:r>
              <a:rPr lang="zh-CN" altLang="en-US" sz="2800" b="1" dirty="0"/>
              <a:t>转换为数字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346920"/>
            <a:ext cx="9945655" cy="3962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/>
              <a:t>全局方法</a:t>
            </a:r>
            <a:r>
              <a:rPr lang="en-US" altLang="zh-CN" dirty="0"/>
              <a:t>Number( )</a:t>
            </a:r>
            <a:r>
              <a:rPr lang="zh-CN" altLang="en-US" dirty="0"/>
              <a:t>可以字符串或布尔值转化为数字。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Number </a:t>
            </a:r>
            <a:r>
              <a:rPr lang="zh-CN" altLang="en-US" dirty="0"/>
              <a:t>（“</a:t>
            </a:r>
            <a:r>
              <a:rPr lang="en-US" altLang="zh-CN" dirty="0"/>
              <a:t>3.14</a:t>
            </a:r>
            <a:r>
              <a:rPr lang="zh-CN" altLang="en-US" dirty="0"/>
              <a:t>”）  </a:t>
            </a:r>
            <a:r>
              <a:rPr lang="en-US" altLang="zh-CN" dirty="0"/>
              <a:t>//</a:t>
            </a:r>
            <a:r>
              <a:rPr lang="zh-CN" altLang="en-US" dirty="0"/>
              <a:t>返回</a:t>
            </a:r>
            <a:r>
              <a:rPr lang="en-US" altLang="zh-CN" dirty="0"/>
              <a:t>3.14</a:t>
            </a:r>
          </a:p>
          <a:p>
            <a:pPr marL="0" indent="0">
              <a:buNone/>
            </a:pPr>
            <a:r>
              <a:rPr lang="en-US" altLang="zh-CN" dirty="0"/>
              <a:t>Number (</a:t>
            </a:r>
            <a:r>
              <a:rPr lang="zh-CN" altLang="en-US" dirty="0"/>
              <a:t>“ ”</a:t>
            </a:r>
            <a:r>
              <a:rPr lang="en-US" altLang="zh-CN" dirty="0"/>
              <a:t>)</a:t>
            </a:r>
            <a:r>
              <a:rPr lang="zh-CN" altLang="en-US" dirty="0"/>
              <a:t>  </a:t>
            </a:r>
            <a:r>
              <a:rPr lang="en-US" altLang="zh-CN" dirty="0"/>
              <a:t>//</a:t>
            </a:r>
            <a:r>
              <a:rPr lang="zh-CN" altLang="en-US" dirty="0"/>
              <a:t>返回</a:t>
            </a:r>
            <a:r>
              <a:rPr lang="en-US" altLang="zh-CN" dirty="0"/>
              <a:t>0</a:t>
            </a:r>
          </a:p>
          <a:p>
            <a:pPr marL="0" indent="0">
              <a:buNone/>
            </a:pPr>
            <a:r>
              <a:rPr lang="en-US" altLang="zh-CN" dirty="0"/>
              <a:t>Number (</a:t>
            </a:r>
            <a:r>
              <a:rPr lang="zh-CN" altLang="en-US" dirty="0"/>
              <a:t>“</a:t>
            </a:r>
            <a:r>
              <a:rPr lang="en-US" altLang="zh-CN" dirty="0"/>
              <a:t>hello</a:t>
            </a:r>
            <a:r>
              <a:rPr lang="zh-CN" altLang="en-US" dirty="0"/>
              <a:t>”</a:t>
            </a:r>
            <a:r>
              <a:rPr lang="en-US" altLang="zh-CN" dirty="0"/>
              <a:t>)</a:t>
            </a:r>
            <a:r>
              <a:rPr lang="zh-CN" altLang="en-US" dirty="0"/>
              <a:t>  </a:t>
            </a:r>
            <a:r>
              <a:rPr lang="en-US" altLang="zh-CN" dirty="0"/>
              <a:t>//</a:t>
            </a:r>
            <a:r>
              <a:rPr lang="zh-CN" altLang="en-US" dirty="0"/>
              <a:t>返回</a:t>
            </a:r>
            <a:r>
              <a:rPr lang="en-US" altLang="zh-CN" dirty="0" err="1"/>
              <a:t>NaN</a:t>
            </a:r>
            <a:r>
              <a:rPr lang="zh-CN" altLang="en-US" dirty="0"/>
              <a:t>（不是个数字）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Number(true)    //</a:t>
            </a:r>
            <a:r>
              <a:rPr lang="zh-CN" altLang="en-US" dirty="0"/>
              <a:t>返回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en-US" altLang="zh-CN" dirty="0"/>
              <a:t>Number(false)   //</a:t>
            </a:r>
            <a:r>
              <a:rPr lang="zh-CN" altLang="en-US" dirty="0"/>
              <a:t>返回</a:t>
            </a:r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6178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4. JavaScript</a:t>
            </a:r>
            <a:r>
              <a:rPr lang="zh-CN" altLang="en-US" dirty="0"/>
              <a:t> 类型转换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745956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4.3 </a:t>
            </a:r>
            <a:r>
              <a:rPr lang="zh-CN" altLang="en-US" sz="2800" b="1" dirty="0"/>
              <a:t>一元运算符</a:t>
            </a:r>
            <a:r>
              <a:rPr lang="en-US" altLang="zh-CN" sz="2800" b="1" dirty="0"/>
              <a:t>+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492896"/>
            <a:ext cx="9945655" cy="3888432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/>
              <a:t>一元运算符</a:t>
            </a:r>
            <a:r>
              <a:rPr lang="en-US" altLang="zh-CN" dirty="0"/>
              <a:t>+</a:t>
            </a:r>
            <a:r>
              <a:rPr lang="zh-CN" altLang="en-US" dirty="0"/>
              <a:t>可将变量转换为数字。</a:t>
            </a:r>
            <a:endParaRPr lang="en-US" altLang="zh-CN" dirty="0"/>
          </a:p>
          <a:p>
            <a:pPr marL="0" indent="0">
              <a:buFont typeface="Arial" pitchFamily="34" charset="0"/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y =</a:t>
            </a:r>
            <a:r>
              <a:rPr lang="zh-CN" altLang="en-US" dirty="0"/>
              <a:t>“</a:t>
            </a:r>
            <a:r>
              <a:rPr lang="en-US" altLang="zh-CN" dirty="0"/>
              <a:t>5</a:t>
            </a:r>
            <a:r>
              <a:rPr lang="zh-CN" altLang="en-US" dirty="0"/>
              <a:t>”  </a:t>
            </a:r>
            <a:r>
              <a:rPr lang="en-US" altLang="zh-CN" dirty="0"/>
              <a:t>//y</a:t>
            </a:r>
            <a:r>
              <a:rPr lang="zh-CN" altLang="en-US" dirty="0"/>
              <a:t>是一个字符串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x=+y</a:t>
            </a:r>
            <a:r>
              <a:rPr lang="zh-CN" altLang="en-US" dirty="0"/>
              <a:t>   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en-US" altLang="zh-CN" dirty="0"/>
              <a:t>x</a:t>
            </a:r>
            <a:r>
              <a:rPr lang="zh-CN" altLang="en-US" dirty="0"/>
              <a:t>是一个数字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y =</a:t>
            </a:r>
            <a:r>
              <a:rPr lang="zh-CN" altLang="en-US" dirty="0"/>
              <a:t>“</a:t>
            </a:r>
            <a:r>
              <a:rPr lang="en-US" altLang="zh-CN" dirty="0"/>
              <a:t>john</a:t>
            </a:r>
            <a:r>
              <a:rPr lang="zh-CN" altLang="en-US" dirty="0"/>
              <a:t>”  </a:t>
            </a:r>
            <a:r>
              <a:rPr lang="en-US" altLang="zh-CN" dirty="0"/>
              <a:t>//y</a:t>
            </a:r>
            <a:r>
              <a:rPr lang="zh-CN" altLang="en-US" dirty="0"/>
              <a:t>是一个字符串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x=+y</a:t>
            </a:r>
            <a:r>
              <a:rPr lang="zh-CN" altLang="en-US" dirty="0"/>
              <a:t>      </a:t>
            </a:r>
            <a:r>
              <a:rPr lang="en-US" altLang="zh-CN" dirty="0"/>
              <a:t>//x</a:t>
            </a:r>
            <a:r>
              <a:rPr lang="zh-CN" altLang="en-US" dirty="0"/>
              <a:t>是一个数字</a:t>
            </a:r>
            <a:r>
              <a:rPr lang="en-US" altLang="zh-CN" dirty="0"/>
              <a:t>(</a:t>
            </a:r>
            <a:r>
              <a:rPr lang="zh-CN" altLang="en-US" dirty="0"/>
              <a:t>值为</a:t>
            </a:r>
            <a:r>
              <a:rPr lang="en-US" altLang="zh-CN" dirty="0" err="1"/>
              <a:t>NaN</a:t>
            </a:r>
            <a:r>
              <a:rPr lang="en-US" altLang="zh-CN" dirty="0" smtClean="0"/>
              <a:t>)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79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492896"/>
            <a:ext cx="9945655" cy="309830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/>
              <a:t>在</a:t>
            </a:r>
            <a:r>
              <a:rPr lang="en-US" altLang="zh-CN" dirty="0"/>
              <a:t>chrome</a:t>
            </a:r>
            <a:r>
              <a:rPr lang="zh-CN" altLang="en-US" dirty="0"/>
              <a:t>浏览器的</a:t>
            </a:r>
            <a:r>
              <a:rPr lang="en-US" altLang="zh-CN" dirty="0"/>
              <a:t>console</a:t>
            </a:r>
            <a:r>
              <a:rPr lang="zh-CN" altLang="en-US" dirty="0"/>
              <a:t>中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输入一些数字，字符，布尔值等数据，并用</a:t>
            </a:r>
            <a:r>
              <a:rPr lang="en-US" altLang="zh-CN" dirty="0" err="1"/>
              <a:t>tpyeof</a:t>
            </a:r>
            <a:r>
              <a:rPr lang="zh-CN" altLang="en-US" dirty="0"/>
              <a:t>检测其类型，并用</a:t>
            </a:r>
            <a:r>
              <a:rPr lang="en-US" altLang="zh-CN" dirty="0"/>
              <a:t>String()</a:t>
            </a:r>
            <a:r>
              <a:rPr lang="zh-CN" altLang="en-US" dirty="0"/>
              <a:t>，</a:t>
            </a:r>
            <a:r>
              <a:rPr lang="en-US" altLang="zh-CN" dirty="0"/>
              <a:t>Number()</a:t>
            </a:r>
            <a:r>
              <a:rPr lang="zh-CN" altLang="en-US" dirty="0"/>
              <a:t>转换几次试试看类型变化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92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5. JavaScript</a:t>
            </a:r>
            <a:r>
              <a:rPr lang="zh-CN" altLang="en-US" dirty="0"/>
              <a:t> 对象数据类型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93379" y="1764808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Object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89317" y="2564904"/>
            <a:ext cx="9945655" cy="309634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对象拥有</a:t>
            </a:r>
            <a:r>
              <a:rPr lang="zh-CN" altLang="en-US" b="1" dirty="0"/>
              <a:t>属性</a:t>
            </a:r>
            <a:r>
              <a:rPr lang="zh-CN" altLang="en-US" dirty="0"/>
              <a:t>和</a:t>
            </a:r>
            <a:r>
              <a:rPr lang="zh-CN" altLang="en-US" b="1" dirty="0"/>
              <a:t>方法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对象的属性是指对象的背景色，长度，名称等。</a:t>
            </a:r>
            <a:endParaRPr lang="en-US" altLang="zh-CN" dirty="0"/>
          </a:p>
          <a:p>
            <a:r>
              <a:rPr lang="zh-CN" altLang="en-US" dirty="0"/>
              <a:t>对象的方法是指对属性所进行的操作，就是一个对象自己所属的函数，如对对象取整，使对象获得焦点，使对象获得个随机数等等一系列操作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5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初级教程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ECMAScript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javaScript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JavaScript </a:t>
            </a:r>
            <a:r>
              <a:rPr lang="zh-CN" altLang="en-US" dirty="0"/>
              <a:t>原始数据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类型转换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、对象数据类型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Javascript</a:t>
            </a:r>
            <a:r>
              <a:rPr lang="zh-CN" altLang="en-US" dirty="0"/>
              <a:t>特殊</a:t>
            </a:r>
            <a:r>
              <a:rPr lang="zh-CN" altLang="en-US" dirty="0" smtClean="0"/>
              <a:t>对象，也叫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内置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、运算符</a:t>
            </a:r>
            <a:endParaRPr lang="en-US" altLang="zh-CN" dirty="0" smtClean="0"/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181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5. JavaScript</a:t>
            </a:r>
            <a:r>
              <a:rPr lang="zh-CN" altLang="en-US" dirty="0"/>
              <a:t> 对象数据类型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484784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Object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4653136"/>
            <a:ext cx="10373427" cy="43204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上述</a:t>
            </a:r>
            <a:r>
              <a:rPr lang="en-US" altLang="zh-CN" dirty="0"/>
              <a:t>person</a:t>
            </a:r>
            <a:r>
              <a:rPr lang="zh-CN" altLang="en-US" dirty="0"/>
              <a:t>对象一共定义了</a:t>
            </a:r>
            <a:r>
              <a:rPr lang="en-US" altLang="zh-CN" dirty="0"/>
              <a:t>6</a:t>
            </a:r>
            <a:r>
              <a:rPr lang="zh-CN" altLang="en-US" dirty="0"/>
              <a:t>个属性，比如，</a:t>
            </a:r>
            <a:r>
              <a:rPr lang="en-US" altLang="zh-CN" dirty="0"/>
              <a:t>person</a:t>
            </a:r>
            <a:r>
              <a:rPr lang="zh-CN" altLang="en-US" dirty="0"/>
              <a:t>的</a:t>
            </a:r>
            <a:r>
              <a:rPr lang="en-US" altLang="zh-CN" dirty="0"/>
              <a:t>name</a:t>
            </a:r>
            <a:r>
              <a:rPr lang="zh-CN" altLang="en-US" dirty="0"/>
              <a:t>属性为‘</a:t>
            </a:r>
            <a:r>
              <a:rPr lang="en-US" altLang="zh-CN" dirty="0"/>
              <a:t>Bob</a:t>
            </a:r>
            <a:r>
              <a:rPr lang="zh-CN" altLang="en-US" dirty="0"/>
              <a:t>’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97868" y="1995741"/>
            <a:ext cx="2880320" cy="240829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var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 person = {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name: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'Bob'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age: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 panose="020B0604020202020204" pitchFamily="34" charset="-122"/>
              </a:rPr>
              <a:t>20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tags: [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'js'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'web'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'mobile'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], city: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'Beijing'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hasCar: true,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zipcode: null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};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125860" y="5157192"/>
            <a:ext cx="10373427" cy="17008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要获取一个对象的属性，我们用对象变量</a:t>
            </a:r>
            <a:r>
              <a:rPr lang="en-US" altLang="zh-CN" sz="3200" dirty="0"/>
              <a:t>.</a:t>
            </a:r>
            <a:r>
              <a:rPr lang="zh-CN" altLang="en-US" dirty="0"/>
              <a:t>属性名的方式：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person.name;  //</a:t>
            </a:r>
            <a:r>
              <a:rPr lang="zh-CN" altLang="en-US" sz="2000" dirty="0">
                <a:solidFill>
                  <a:srgbClr val="FA386F"/>
                </a:solidFill>
              </a:rPr>
              <a:t>返回值为‘</a:t>
            </a:r>
            <a:r>
              <a:rPr lang="en-US" altLang="zh-CN" sz="2000" dirty="0">
                <a:solidFill>
                  <a:srgbClr val="FA386F"/>
                </a:solidFill>
              </a:rPr>
              <a:t>Bob</a:t>
            </a:r>
            <a:r>
              <a:rPr lang="zh-CN" altLang="en-US" sz="2000" dirty="0">
                <a:solidFill>
                  <a:srgbClr val="FA386F"/>
                </a:solidFill>
              </a:rPr>
              <a:t>’</a:t>
            </a: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FA386F"/>
                </a:solidFill>
              </a:rPr>
              <a:t>person.age</a:t>
            </a:r>
            <a:r>
              <a:rPr lang="en-US" altLang="zh-CN" sz="2000" dirty="0">
                <a:solidFill>
                  <a:srgbClr val="FA386F"/>
                </a:solidFill>
              </a:rPr>
              <a:t>;  // </a:t>
            </a:r>
            <a:r>
              <a:rPr lang="zh-CN" altLang="en-US" sz="2000" dirty="0">
                <a:solidFill>
                  <a:srgbClr val="FA386F"/>
                </a:solidFill>
              </a:rPr>
              <a:t>返回值为</a:t>
            </a:r>
            <a:r>
              <a:rPr lang="en-US" altLang="zh-CN" sz="2000" dirty="0">
                <a:solidFill>
                  <a:srgbClr val="FA386F"/>
                </a:solidFill>
              </a:rPr>
              <a:t>20</a:t>
            </a:r>
            <a:endParaRPr lang="en-US" sz="2000" dirty="0">
              <a:solidFill>
                <a:srgbClr val="FA38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5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9807" y="1772816"/>
            <a:ext cx="10373427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请在</a:t>
            </a:r>
            <a:r>
              <a:rPr lang="en-US" altLang="zh-CN" dirty="0"/>
              <a:t>JS</a:t>
            </a:r>
            <a:r>
              <a:rPr lang="zh-CN" altLang="en-US" dirty="0"/>
              <a:t>文件中草拟一个学生对象，包含哪些属性，在</a:t>
            </a:r>
            <a:r>
              <a:rPr lang="en-US" altLang="zh-CN" dirty="0"/>
              <a:t>console</a:t>
            </a:r>
            <a:r>
              <a:rPr lang="zh-CN" altLang="en-US" dirty="0"/>
              <a:t>中获取这些属性。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8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6. JavaScript</a:t>
            </a:r>
            <a:r>
              <a:rPr lang="zh-CN" altLang="en-US" dirty="0"/>
              <a:t> 特殊对象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484784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6.1  </a:t>
            </a:r>
            <a:r>
              <a:rPr lang="zh-CN" altLang="en-US" sz="2800" b="1" dirty="0"/>
              <a:t>数组</a:t>
            </a:r>
            <a:endParaRPr lang="en-US" altLang="zh-CN" sz="2800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060847"/>
            <a:ext cx="10449711" cy="4797153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数组是一组按顺序排列的集合，集合内的每个值称为元素。</a:t>
            </a:r>
            <a:r>
              <a:rPr lang="en-US" altLang="zh-CN" dirty="0"/>
              <a:t>JavaScript</a:t>
            </a:r>
            <a:r>
              <a:rPr lang="zh-CN" altLang="en-US" dirty="0"/>
              <a:t>的数组可以包括任意数据类型。数组用</a:t>
            </a:r>
            <a:r>
              <a:rPr lang="en-US" altLang="zh-CN" dirty="0">
                <a:solidFill>
                  <a:srgbClr val="FF0000"/>
                </a:solidFill>
              </a:rPr>
              <a:t>[ ]</a:t>
            </a:r>
            <a:r>
              <a:rPr lang="zh-CN" altLang="en-US" dirty="0"/>
              <a:t>表示，其中的元素用 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/>
              <a:t>分隔开。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比如声明一个数组：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rgbClr val="F3A34B"/>
                </a:solidFill>
              </a:rPr>
              <a:t>var</a:t>
            </a:r>
            <a:r>
              <a:rPr lang="en-US" altLang="zh-CN" dirty="0">
                <a:solidFill>
                  <a:srgbClr val="F3A34B"/>
                </a:solidFill>
              </a:rPr>
              <a:t> array=</a:t>
            </a:r>
            <a:r>
              <a:rPr lang="en-US" dirty="0">
                <a:solidFill>
                  <a:srgbClr val="F3A34B"/>
                </a:solidFill>
              </a:rPr>
              <a:t>[1,2,3.14,</a:t>
            </a:r>
            <a:r>
              <a:rPr lang="zh-CN" altLang="en-US" dirty="0">
                <a:solidFill>
                  <a:srgbClr val="F3A34B"/>
                </a:solidFill>
              </a:rPr>
              <a:t>‘</a:t>
            </a:r>
            <a:r>
              <a:rPr lang="en-US" altLang="zh-CN" dirty="0">
                <a:solidFill>
                  <a:srgbClr val="F3A34B"/>
                </a:solidFill>
              </a:rPr>
              <a:t>hello</a:t>
            </a:r>
            <a:r>
              <a:rPr lang="zh-CN" altLang="en-US" dirty="0">
                <a:solidFill>
                  <a:srgbClr val="F3A34B"/>
                </a:solidFill>
              </a:rPr>
              <a:t>’</a:t>
            </a:r>
            <a:r>
              <a:rPr lang="en-US" altLang="zh-CN" dirty="0">
                <a:solidFill>
                  <a:srgbClr val="F3A34B"/>
                </a:solidFill>
              </a:rPr>
              <a:t>,</a:t>
            </a:r>
            <a:r>
              <a:rPr lang="en-US" altLang="zh-CN" dirty="0" err="1">
                <a:solidFill>
                  <a:srgbClr val="F3A34B"/>
                </a:solidFill>
              </a:rPr>
              <a:t>null,true</a:t>
            </a:r>
            <a:r>
              <a:rPr lang="en-US" dirty="0">
                <a:solidFill>
                  <a:srgbClr val="F3A34B"/>
                </a:solidFill>
              </a:rPr>
              <a:t>];</a:t>
            </a:r>
          </a:p>
          <a:p>
            <a:pPr marL="0" indent="0">
              <a:buNone/>
            </a:pPr>
            <a:r>
              <a:rPr lang="zh-CN" altLang="en-US" dirty="0"/>
              <a:t>数组的元素可以通过索引来访问，请注意，索引的起始值为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array[0]; //</a:t>
            </a:r>
            <a:r>
              <a:rPr lang="zh-CN" altLang="en-US" sz="2000" dirty="0">
                <a:solidFill>
                  <a:srgbClr val="FA386F"/>
                </a:solidFill>
              </a:rPr>
              <a:t>返回索引为</a:t>
            </a:r>
            <a:r>
              <a:rPr lang="en-US" altLang="zh-CN" sz="2000" dirty="0">
                <a:solidFill>
                  <a:srgbClr val="FA386F"/>
                </a:solidFill>
              </a:rPr>
              <a:t>0</a:t>
            </a:r>
            <a:r>
              <a:rPr lang="zh-CN" altLang="en-US" sz="2000" dirty="0">
                <a:solidFill>
                  <a:srgbClr val="FA386F"/>
                </a:solidFill>
              </a:rPr>
              <a:t>的元素，即</a:t>
            </a:r>
            <a:r>
              <a:rPr lang="en-US" altLang="zh-CN" sz="2000" dirty="0">
                <a:solidFill>
                  <a:srgbClr val="FA386F"/>
                </a:solidFill>
              </a:rPr>
              <a:t>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A386F"/>
                </a:solidFill>
              </a:rPr>
              <a:t>a</a:t>
            </a:r>
            <a:r>
              <a:rPr lang="en-US" sz="2000" dirty="0" smtClean="0">
                <a:solidFill>
                  <a:srgbClr val="FA386F"/>
                </a:solidFill>
              </a:rPr>
              <a:t>rray[4</a:t>
            </a:r>
            <a:r>
              <a:rPr lang="en-US" sz="2000" dirty="0">
                <a:solidFill>
                  <a:srgbClr val="FA386F"/>
                </a:solidFill>
              </a:rPr>
              <a:t>]; //</a:t>
            </a:r>
            <a:r>
              <a:rPr lang="zh-CN" altLang="en-US" sz="2000" dirty="0">
                <a:solidFill>
                  <a:srgbClr val="FA386F"/>
                </a:solidFill>
              </a:rPr>
              <a:t>返回索引为</a:t>
            </a:r>
            <a:r>
              <a:rPr lang="en-US" altLang="zh-CN" sz="2000" dirty="0">
                <a:solidFill>
                  <a:srgbClr val="FA386F"/>
                </a:solidFill>
              </a:rPr>
              <a:t>4</a:t>
            </a:r>
            <a:r>
              <a:rPr lang="zh-CN" altLang="en-US" sz="2000" dirty="0">
                <a:solidFill>
                  <a:srgbClr val="FA386F"/>
                </a:solidFill>
              </a:rPr>
              <a:t>的元素，即</a:t>
            </a:r>
            <a:r>
              <a:rPr lang="en-US" altLang="zh-CN" sz="2000" dirty="0">
                <a:solidFill>
                  <a:srgbClr val="FA386F"/>
                </a:solidFill>
              </a:rPr>
              <a:t>hello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a</a:t>
            </a:r>
            <a:r>
              <a:rPr lang="en-US" altLang="zh-CN" sz="2000" dirty="0" smtClean="0">
                <a:solidFill>
                  <a:srgbClr val="FA386F"/>
                </a:solidFill>
              </a:rPr>
              <a:t>rray[7</a:t>
            </a:r>
            <a:r>
              <a:rPr lang="en-US" altLang="zh-CN" sz="2000" dirty="0">
                <a:solidFill>
                  <a:srgbClr val="FA386F"/>
                </a:solidFill>
              </a:rPr>
              <a:t>]; //</a:t>
            </a:r>
            <a:r>
              <a:rPr lang="zh-CN" altLang="en-US" sz="2000" dirty="0">
                <a:solidFill>
                  <a:srgbClr val="FA386F"/>
                </a:solidFill>
              </a:rPr>
              <a:t>索引超出了范围，返回</a:t>
            </a:r>
            <a:r>
              <a:rPr lang="en-US" altLang="zh-CN" sz="2000" dirty="0">
                <a:solidFill>
                  <a:srgbClr val="FA386F"/>
                </a:solidFill>
              </a:rPr>
              <a:t>undefined</a:t>
            </a:r>
          </a:p>
          <a:p>
            <a:pPr marL="0" indent="0">
              <a:buNone/>
            </a:pPr>
            <a:r>
              <a:rPr lang="zh-CN" altLang="en-US" dirty="0"/>
              <a:t>数组还有个属性</a:t>
            </a:r>
            <a:r>
              <a:rPr lang="en-US" altLang="zh-CN" dirty="0"/>
              <a:t>length</a:t>
            </a:r>
            <a:r>
              <a:rPr lang="zh-CN" altLang="en-US" dirty="0"/>
              <a:t>，表示数组的长度，是由数组中的元素个数决定的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5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9807" y="1772816"/>
            <a:ext cx="10373427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请创建一个空数组和非空数组，数组元素可以是任意类型，在</a:t>
            </a:r>
            <a:r>
              <a:rPr lang="en-US" altLang="zh-CN" dirty="0"/>
              <a:t>console</a:t>
            </a:r>
            <a:r>
              <a:rPr lang="zh-CN" altLang="en-US" dirty="0"/>
              <a:t>中通过索引值获取数组元素和数组</a:t>
            </a:r>
            <a:r>
              <a:rPr lang="en-US" altLang="zh-CN" dirty="0"/>
              <a:t>length</a:t>
            </a:r>
            <a:r>
              <a:rPr lang="zh-CN" altLang="en-US" dirty="0"/>
              <a:t>值。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1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6. JavaScript</a:t>
            </a:r>
            <a:r>
              <a:rPr lang="zh-CN" altLang="en-US" dirty="0"/>
              <a:t> 特殊对象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484784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6.2 </a:t>
            </a:r>
            <a:r>
              <a:rPr lang="zh-CN" altLang="en-US" sz="2800" b="1" dirty="0"/>
              <a:t>函数</a:t>
            </a:r>
            <a:endParaRPr lang="en-US" altLang="zh-CN" sz="2800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21585" y="2025183"/>
            <a:ext cx="9945655" cy="439444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函数是这样一段</a:t>
            </a:r>
            <a:r>
              <a:rPr lang="en-US" altLang="zh-CN" dirty="0"/>
              <a:t>JS</a:t>
            </a:r>
            <a:r>
              <a:rPr lang="zh-CN" altLang="en-US" dirty="0"/>
              <a:t>代码，它只定义一次，但是可能被执行或调用任意次。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函数使用</a:t>
            </a:r>
            <a:r>
              <a:rPr lang="en-US" altLang="zh-CN" dirty="0"/>
              <a:t>function</a:t>
            </a:r>
            <a:r>
              <a:rPr lang="zh-CN" altLang="en-US" dirty="0"/>
              <a:t>来定义：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function </a:t>
            </a:r>
            <a:r>
              <a:rPr lang="en-US" altLang="zh-CN" sz="2000" dirty="0" err="1">
                <a:solidFill>
                  <a:srgbClr val="FA386F"/>
                </a:solidFill>
              </a:rPr>
              <a:t>functionName</a:t>
            </a:r>
            <a:r>
              <a:rPr lang="zh-CN" altLang="en-US" sz="2000" dirty="0">
                <a:solidFill>
                  <a:srgbClr val="FA386F"/>
                </a:solidFill>
              </a:rPr>
              <a:t>（）</a:t>
            </a:r>
            <a:r>
              <a:rPr lang="en-US" altLang="zh-CN" sz="2000" dirty="0">
                <a:solidFill>
                  <a:srgbClr val="FA386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</a:t>
            </a:r>
            <a:r>
              <a:rPr lang="zh-CN" altLang="en-US" sz="2000" dirty="0">
                <a:solidFill>
                  <a:srgbClr val="FA386F"/>
                </a:solidFill>
              </a:rPr>
              <a:t>执行的代码</a:t>
            </a: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buNone/>
            </a:pPr>
            <a:r>
              <a:rPr lang="zh-CN" altLang="en-US" dirty="0"/>
              <a:t>关键词 </a:t>
            </a:r>
            <a:r>
              <a:rPr lang="en-US" altLang="zh-CN" dirty="0"/>
              <a:t>function </a:t>
            </a:r>
            <a:r>
              <a:rPr lang="zh-CN" altLang="en-US" dirty="0"/>
              <a:t>必须是小写的，并且必须以与函数名称相同的大小写来调用函数。</a:t>
            </a: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A38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6. JavaScript</a:t>
            </a:r>
            <a:r>
              <a:rPr lang="zh-CN" altLang="en-US" dirty="0"/>
              <a:t> 特殊对象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620792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6.3 </a:t>
            </a:r>
            <a:r>
              <a:rPr lang="zh-CN" altLang="en-US" sz="2800" b="1" dirty="0"/>
              <a:t>全局对象</a:t>
            </a:r>
            <a:endParaRPr lang="en-US" altLang="zh-CN" sz="2800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346920"/>
            <a:ext cx="9945655" cy="19461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比如</a:t>
            </a:r>
            <a:r>
              <a:rPr lang="en-US" altLang="zh-CN" dirty="0"/>
              <a:t>Math</a:t>
            </a:r>
            <a:r>
              <a:rPr lang="zh-CN" altLang="en-US" dirty="0"/>
              <a:t>和</a:t>
            </a:r>
            <a:r>
              <a:rPr lang="en-US" altLang="zh-CN" dirty="0"/>
              <a:t>JSON</a:t>
            </a:r>
          </a:p>
          <a:p>
            <a:pPr marL="0" indent="0">
              <a:buNone/>
            </a:pPr>
            <a:r>
              <a:rPr lang="zh-CN" altLang="en-US" dirty="0"/>
              <a:t>客户端</a:t>
            </a:r>
            <a:r>
              <a:rPr lang="en-US" altLang="zh-CN" dirty="0"/>
              <a:t>JavaScript</a:t>
            </a:r>
            <a:r>
              <a:rPr lang="zh-CN" altLang="en-US" dirty="0"/>
              <a:t>中的</a:t>
            </a:r>
            <a:r>
              <a:rPr lang="en-US" altLang="zh-CN" dirty="0"/>
              <a:t>Window</a:t>
            </a:r>
          </a:p>
          <a:p>
            <a:pPr marL="0" indent="0">
              <a:buNone/>
            </a:pPr>
            <a:r>
              <a:rPr lang="zh-CN" altLang="en-US" dirty="0"/>
              <a:t>关键字</a:t>
            </a:r>
            <a:r>
              <a:rPr lang="en-US" altLang="zh-CN" dirty="0"/>
              <a:t>this</a:t>
            </a:r>
            <a:r>
              <a:rPr lang="zh-CN" altLang="en-US" dirty="0"/>
              <a:t>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799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7. JavaScript</a:t>
            </a:r>
            <a:r>
              <a:rPr lang="zh-CN" altLang="en-US" dirty="0"/>
              <a:t> 变量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7774" y="1772816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变量是用于存储信息的</a:t>
            </a:r>
            <a:r>
              <a:rPr lang="en-US" altLang="zh-CN" dirty="0"/>
              <a:t>“</a:t>
            </a:r>
            <a:r>
              <a:rPr lang="zh-CN" altLang="en-US" dirty="0"/>
              <a:t>容器</a:t>
            </a:r>
            <a:r>
              <a:rPr lang="en-US" altLang="zh-CN" dirty="0"/>
              <a:t>”</a:t>
            </a:r>
            <a:r>
              <a:rPr lang="zh-CN" altLang="en-US" dirty="0"/>
              <a:t>。变量是无类型的，但是可以被赋予任何类型的值，同一个变量也可以重新赋予不同类型的值。不在任何函数内声明的变量称作全局变量，在程序中任何地方都是可见的。在函数内声明的变量具有函数作用域，并且只在函数内可见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 err="1"/>
              <a:t>var</a:t>
            </a:r>
            <a:r>
              <a:rPr lang="zh-CN" altLang="en-US" dirty="0"/>
              <a:t>关键字来声明变量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50500" y="3862699"/>
            <a:ext cx="609282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altLang="zh-CN" sz="2000" dirty="0">
                <a:solidFill>
                  <a:srgbClr val="FA386F"/>
                </a:solidFill>
                <a:latin typeface="courier new" panose="02070309020205020404" pitchFamily="49" charset="0"/>
              </a:rPr>
              <a:t>var x=5;</a:t>
            </a:r>
            <a:r>
              <a:rPr lang="da-DK" altLang="zh-CN" sz="2000" dirty="0">
                <a:solidFill>
                  <a:srgbClr val="FA386F"/>
                </a:solidFill>
              </a:rPr>
              <a:t/>
            </a:r>
            <a:br>
              <a:rPr lang="da-DK" altLang="zh-CN" sz="2000" dirty="0">
                <a:solidFill>
                  <a:srgbClr val="FA386F"/>
                </a:solidFill>
              </a:rPr>
            </a:br>
            <a:r>
              <a:rPr lang="da-DK" altLang="zh-CN" sz="2000" dirty="0">
                <a:solidFill>
                  <a:srgbClr val="FA386F"/>
                </a:solidFill>
                <a:latin typeface="courier new" panose="02070309020205020404" pitchFamily="49" charset="0"/>
              </a:rPr>
              <a:t>var y=6;</a:t>
            </a:r>
            <a:r>
              <a:rPr lang="da-DK" altLang="zh-CN" sz="2000" dirty="0">
                <a:solidFill>
                  <a:srgbClr val="FA386F"/>
                </a:solidFill>
              </a:rPr>
              <a:t/>
            </a:r>
            <a:br>
              <a:rPr lang="da-DK" altLang="zh-CN" sz="2000" dirty="0">
                <a:solidFill>
                  <a:srgbClr val="FA386F"/>
                </a:solidFill>
              </a:rPr>
            </a:br>
            <a:r>
              <a:rPr lang="da-DK" altLang="zh-CN" sz="2000" dirty="0">
                <a:solidFill>
                  <a:srgbClr val="FA386F"/>
                </a:solidFill>
                <a:latin typeface="courier new" panose="02070309020205020404" pitchFamily="49" charset="0"/>
              </a:rPr>
              <a:t>var z=x+y;</a:t>
            </a:r>
            <a:endParaRPr lang="zh-CN" altLang="en-US" sz="2000" dirty="0">
              <a:solidFill>
                <a:srgbClr val="FA386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7950" y="4878362"/>
            <a:ext cx="97930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变量名是大小写英文，数字，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的组合，且不能用数字开头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变量名不能是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的关键字，如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, while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变量名称对大小写敏感（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是不同的变量）</a:t>
            </a:r>
            <a:endParaRPr lang="zh-CN" altLang="en-US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34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8. JavaScript</a:t>
            </a:r>
            <a:r>
              <a:rPr lang="zh-CN" altLang="en-US" dirty="0"/>
              <a:t> 运算符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087774" y="1772816"/>
            <a:ext cx="10373427" cy="144016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运算符用于算术表达式，比较表达式，逻辑表达式，赋值表达式等。大多数运算符都是用标点符号表示的，比如“</a:t>
            </a:r>
            <a:r>
              <a:rPr lang="en-US" altLang="zh-CN" dirty="0"/>
              <a:t>+</a:t>
            </a:r>
            <a:r>
              <a:rPr lang="zh-CN" altLang="en-US" dirty="0"/>
              <a:t>”和“</a:t>
            </a:r>
            <a:r>
              <a:rPr lang="en-US" altLang="zh-CN" dirty="0"/>
              <a:t>=</a:t>
            </a:r>
            <a:r>
              <a:rPr lang="zh-CN" altLang="en-US" dirty="0"/>
              <a:t>”，还有一些运算符是由关键字表示的，比如</a:t>
            </a:r>
            <a:r>
              <a:rPr lang="en-US" altLang="zh-CN" dirty="0"/>
              <a:t>delete</a:t>
            </a:r>
            <a:r>
              <a:rPr lang="zh-CN" altLang="en-US" dirty="0"/>
              <a:t>和</a:t>
            </a:r>
            <a:r>
              <a:rPr lang="en-US" altLang="zh-CN" dirty="0" err="1"/>
              <a:t>typeof</a:t>
            </a:r>
            <a:r>
              <a:rPr lang="zh-CN" altLang="en-US" dirty="0"/>
              <a:t>。运算符具有优先级，下表就是按优先级从高到顺序来排列的。</a:t>
            </a:r>
            <a:endParaRPr lang="en-US" altLang="zh-CN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780768"/>
              </p:ext>
            </p:extLst>
          </p:nvPr>
        </p:nvGraphicFramePr>
        <p:xfrm>
          <a:off x="1269876" y="3512592"/>
          <a:ext cx="8352928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675992682"/>
                    </a:ext>
                  </a:extLst>
                </a:gridCol>
                <a:gridCol w="5472608">
                  <a:extLst>
                    <a:ext uri="{9D8B030D-6E8A-4147-A177-3AD203B41FA5}">
                      <a16:colId xmlns="" xmlns:a16="http://schemas.microsoft.com/office/drawing/2014/main" val="2437441689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304556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优先级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649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935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949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382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12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typeof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检测操作数据类型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2011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63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8. JavaScript</a:t>
            </a:r>
            <a:r>
              <a:rPr lang="zh-CN" altLang="en-US" dirty="0"/>
              <a:t> 运算符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66629"/>
              </p:ext>
            </p:extLst>
          </p:nvPr>
        </p:nvGraphicFramePr>
        <p:xfrm>
          <a:off x="1269876" y="1628800"/>
          <a:ext cx="8352928" cy="45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192">
                  <a:extLst>
                    <a:ext uri="{9D8B030D-6E8A-4147-A177-3AD203B41FA5}">
                      <a16:colId xmlns="" xmlns:a16="http://schemas.microsoft.com/office/drawing/2014/main" val="3974842544"/>
                    </a:ext>
                  </a:extLst>
                </a:gridCol>
                <a:gridCol w="5184576">
                  <a:extLst>
                    <a:ext uri="{9D8B030D-6E8A-4147-A177-3AD203B41FA5}">
                      <a16:colId xmlns="" xmlns:a16="http://schemas.microsoft.com/office/drawing/2014/main" val="786645796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40829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优先级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283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*，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乘，除，求余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544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加，减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7966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&lt;,&lt;=,&gt;,&gt;=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比较数字顺序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282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变量赋值或对象属性赋值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520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+=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运算且赋值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784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判断相等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9211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!=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判断不等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3077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===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判断恒等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828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!==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判断非恒等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5800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41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8. JavaScript</a:t>
            </a:r>
            <a:r>
              <a:rPr lang="zh-CN" altLang="en-US" dirty="0"/>
              <a:t> 运算符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28273"/>
              </p:ext>
            </p:extLst>
          </p:nvPr>
        </p:nvGraphicFramePr>
        <p:xfrm>
          <a:off x="1269876" y="1628800"/>
          <a:ext cx="8352928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192">
                  <a:extLst>
                    <a:ext uri="{9D8B030D-6E8A-4147-A177-3AD203B41FA5}">
                      <a16:colId xmlns="" xmlns:a16="http://schemas.microsoft.com/office/drawing/2014/main" val="3974842544"/>
                    </a:ext>
                  </a:extLst>
                </a:gridCol>
                <a:gridCol w="5184576">
                  <a:extLst>
                    <a:ext uri="{9D8B030D-6E8A-4147-A177-3AD203B41FA5}">
                      <a16:colId xmlns="" xmlns:a16="http://schemas.microsoft.com/office/drawing/2014/main" val="786645796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40829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优先级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283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按位与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544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按位异或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7966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按位或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282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520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||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784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？</a:t>
                      </a:r>
                      <a:r>
                        <a:rPr lang="en-US" altLang="zh-CN" dirty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三元运算符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9211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72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ECMAScript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ECMA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国际通过的标准化脚本程序设计语言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来源于该语言，并在该语言的基础上又进行了一些扩展，比如有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dirty="0"/>
              <a:t>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的编程语言，负责网页的行为（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定义了网页的内容，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描述了网页的布局）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9807" y="1772816"/>
            <a:ext cx="10477213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请在浏览器中的</a:t>
            </a:r>
            <a:r>
              <a:rPr lang="en-US" altLang="zh-CN" dirty="0"/>
              <a:t>console</a:t>
            </a:r>
            <a:r>
              <a:rPr lang="zh-CN" altLang="en-US" dirty="0"/>
              <a:t>输出以下语句的结果，并说出为什么：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123==</a:t>
            </a:r>
            <a:r>
              <a:rPr lang="zh-CN" altLang="en-US" sz="1800" dirty="0">
                <a:solidFill>
                  <a:srgbClr val="C00000"/>
                </a:solidFill>
              </a:rPr>
              <a:t>‘</a:t>
            </a:r>
            <a:r>
              <a:rPr lang="en-US" altLang="zh-CN" sz="1800" dirty="0">
                <a:solidFill>
                  <a:srgbClr val="C00000"/>
                </a:solidFill>
              </a:rPr>
              <a:t>123</a:t>
            </a:r>
            <a:r>
              <a:rPr lang="zh-CN" altLang="en-US" sz="1800" dirty="0">
                <a:solidFill>
                  <a:srgbClr val="C00000"/>
                </a:solidFill>
              </a:rPr>
              <a:t>’；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null ==</a:t>
            </a:r>
            <a:r>
              <a:rPr lang="zh-CN" altLang="en-US" sz="1800" dirty="0">
                <a:solidFill>
                  <a:srgbClr val="C00000"/>
                </a:solidFill>
              </a:rPr>
              <a:t>‘ ’；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undefined==</a:t>
            </a:r>
            <a:r>
              <a:rPr lang="zh-CN" altLang="en-US" sz="1800" dirty="0">
                <a:solidFill>
                  <a:srgbClr val="C00000"/>
                </a:solidFill>
              </a:rPr>
              <a:t>‘ ’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C00000"/>
                </a:solidFill>
              </a:rPr>
              <a:t>NaN</a:t>
            </a:r>
            <a:r>
              <a:rPr lang="en-US" sz="1800" dirty="0">
                <a:solidFill>
                  <a:srgbClr val="C00000"/>
                </a:solidFill>
              </a:rPr>
              <a:t>===</a:t>
            </a:r>
            <a:r>
              <a:rPr lang="en-US" sz="1800" dirty="0" err="1">
                <a:solidFill>
                  <a:srgbClr val="C00000"/>
                </a:solidFill>
              </a:rPr>
              <a:t>NaN</a:t>
            </a:r>
            <a:r>
              <a:rPr lang="en-US" sz="1800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null==undefined;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200!==2e2;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520+</a:t>
            </a:r>
            <a:r>
              <a:rPr lang="zh-CN" altLang="en-US" sz="1800" dirty="0">
                <a:solidFill>
                  <a:srgbClr val="C00000"/>
                </a:solidFill>
              </a:rPr>
              <a:t>‘</a:t>
            </a:r>
            <a:r>
              <a:rPr lang="en-US" altLang="zh-CN" sz="1800" dirty="0" err="1">
                <a:solidFill>
                  <a:srgbClr val="C00000"/>
                </a:solidFill>
              </a:rPr>
              <a:t>Jacke</a:t>
            </a:r>
            <a:r>
              <a:rPr lang="zh-CN" altLang="en-US" sz="1800" dirty="0">
                <a:solidFill>
                  <a:srgbClr val="C00000"/>
                </a:solidFill>
              </a:rPr>
              <a:t>’</a:t>
            </a:r>
            <a:r>
              <a:rPr lang="en-US" altLang="zh-CN" sz="1800" dirty="0">
                <a:solidFill>
                  <a:srgbClr val="C00000"/>
                </a:solidFill>
              </a:rPr>
              <a:t>;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06380" y="2353562"/>
            <a:ext cx="4140509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x=5 </a:t>
            </a:r>
            <a:r>
              <a:rPr lang="zh-CN" altLang="en-US" sz="1800" dirty="0">
                <a:solidFill>
                  <a:srgbClr val="C00000"/>
                </a:solidFill>
              </a:rPr>
              <a:t>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null +5</a:t>
            </a:r>
            <a:r>
              <a:rPr lang="zh-CN" altLang="en-US" sz="1800" dirty="0">
                <a:solidFill>
                  <a:srgbClr val="C00000"/>
                </a:solidFill>
              </a:rPr>
              <a:t>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Undefined+5 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x+</a:t>
            </a:r>
            <a:r>
              <a:rPr lang="zh-CN" altLang="en-US" sz="1800" dirty="0">
                <a:solidFill>
                  <a:srgbClr val="C00000"/>
                </a:solidFill>
              </a:rPr>
              <a:t>‘</a:t>
            </a:r>
            <a:r>
              <a:rPr lang="en-US" altLang="zh-CN" sz="1800" dirty="0">
                <a:solidFill>
                  <a:srgbClr val="C00000"/>
                </a:solidFill>
              </a:rPr>
              <a:t>5</a:t>
            </a:r>
            <a:r>
              <a:rPr lang="zh-CN" altLang="en-US" sz="1800" dirty="0">
                <a:solidFill>
                  <a:srgbClr val="C00000"/>
                </a:solidFill>
              </a:rPr>
              <a:t>’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x+=y;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x-=y;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x*=y;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x/=y;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x%=y;</a:t>
            </a:r>
          </a:p>
        </p:txBody>
      </p:sp>
    </p:spTree>
    <p:extLst>
      <p:ext uri="{BB962C8B-B14F-4D97-AF65-F5344CB8AC3E}">
        <p14:creationId xmlns:p14="http://schemas.microsoft.com/office/powerpoint/2010/main" val="321231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7774" y="1772816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语句是</a:t>
            </a:r>
            <a:r>
              <a:rPr lang="en-US" altLang="zh-CN" dirty="0"/>
              <a:t>JS</a:t>
            </a:r>
            <a:r>
              <a:rPr lang="zh-CN" altLang="en-US" dirty="0"/>
              <a:t>整句或命令，用来执行以使某件事发生，一条语句以分号结束。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086694" y="2420888"/>
            <a:ext cx="97930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声明语句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跳转语句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11848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9.1 </a:t>
            </a:r>
            <a:r>
              <a:rPr lang="zh-CN" altLang="en-US" sz="2800" b="1" dirty="0"/>
              <a:t>声明语句</a:t>
            </a:r>
            <a:endParaRPr lang="en-US" altLang="zh-CN" sz="28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03091" y="2294451"/>
            <a:ext cx="10171572" cy="201622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var</a:t>
            </a:r>
            <a:r>
              <a:rPr lang="zh-CN" altLang="en-US" dirty="0"/>
              <a:t>语句声明 一个或多个变量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zh-CN" altLang="en-US" dirty="0"/>
              <a:t>语句出现在函数体内，它定义的是一个局部变量，作用域为这个函数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zh-CN" altLang="en-US" dirty="0"/>
              <a:t>语句在顶层代码中，它定义是全局变量，在整个程序中是可见的。</a:t>
            </a:r>
            <a:endParaRPr lang="en-US" altLang="zh-CN" dirty="0"/>
          </a:p>
          <a:p>
            <a:r>
              <a:rPr lang="en-US" altLang="zh-CN" dirty="0"/>
              <a:t>Var</a:t>
            </a:r>
            <a:r>
              <a:rPr lang="zh-CN" altLang="en-US" dirty="0"/>
              <a:t>声明的变量无法通过</a:t>
            </a:r>
            <a:r>
              <a:rPr lang="en-US" altLang="zh-CN" dirty="0"/>
              <a:t>delete</a:t>
            </a:r>
            <a:r>
              <a:rPr lang="zh-CN" altLang="en-US" dirty="0"/>
              <a:t>删除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85900" y="4725144"/>
            <a:ext cx="10171572" cy="1540652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>
                <a:solidFill>
                  <a:srgbClr val="FA386F"/>
                </a:solidFill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</a:rPr>
              <a:t> </a:t>
            </a:r>
            <a:r>
              <a:rPr lang="en-US" altLang="zh-CN" sz="2000" dirty="0" err="1">
                <a:solidFill>
                  <a:srgbClr val="FA386F"/>
                </a:solidFill>
              </a:rPr>
              <a:t>i</a:t>
            </a:r>
            <a:r>
              <a:rPr lang="en-US" altLang="zh-CN" sz="2000" dirty="0">
                <a:solidFill>
                  <a:srgbClr val="FA386F"/>
                </a:solidFill>
              </a:rPr>
              <a:t> 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FA386F"/>
                </a:solidFill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</a:rPr>
              <a:t> j=0 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FA386F"/>
                </a:solidFill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</a:rPr>
              <a:t> x=2,y=x*x</a:t>
            </a:r>
            <a:r>
              <a:rPr lang="zh-CN" altLang="en-US" sz="2000" dirty="0">
                <a:solidFill>
                  <a:srgbClr val="FA386F"/>
                </a:solidFill>
              </a:rPr>
              <a:t>；</a:t>
            </a:r>
            <a:endParaRPr lang="en-US" altLang="zh-CN" sz="2000" dirty="0">
              <a:solidFill>
                <a:srgbClr val="FA38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46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9.2 </a:t>
            </a:r>
            <a:r>
              <a:rPr lang="zh-CN" altLang="en-US" sz="2800" b="1" dirty="0"/>
              <a:t>条件语句 </a:t>
            </a:r>
            <a:r>
              <a:rPr lang="en-US" altLang="zh-CN" sz="2800" b="1" dirty="0"/>
              <a:t>if / if else</a:t>
            </a:r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条件语句是通过判断指定表达式的值来决定执行还是跳过某些语句。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35901" y="3068960"/>
            <a:ext cx="4680520" cy="1540652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if (expression)  //</a:t>
            </a:r>
            <a:r>
              <a:rPr lang="zh-CN" altLang="en-US" sz="2000" dirty="0">
                <a:solidFill>
                  <a:srgbClr val="FA386F"/>
                </a:solidFill>
              </a:rPr>
              <a:t>如果满足条件</a:t>
            </a: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statement;   //</a:t>
            </a:r>
            <a:r>
              <a:rPr lang="zh-CN" altLang="en-US" sz="2000" dirty="0">
                <a:solidFill>
                  <a:srgbClr val="FA386F"/>
                </a:solidFill>
              </a:rPr>
              <a:t>则执行该语句</a:t>
            </a:r>
            <a:endParaRPr lang="en-US" altLang="zh-CN" sz="2000" dirty="0">
              <a:solidFill>
                <a:srgbClr val="FA386F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174532" y="3068960"/>
            <a:ext cx="4680520" cy="36724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if (expression)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else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43083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9.3 </a:t>
            </a:r>
            <a:r>
              <a:rPr lang="zh-CN" altLang="en-US" sz="2800" b="1" dirty="0"/>
              <a:t>条件语句 </a:t>
            </a:r>
            <a:r>
              <a:rPr lang="en-US" altLang="zh-CN" sz="2800" b="1" dirty="0"/>
              <a:t>else if</a:t>
            </a:r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lse if 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语句通过判断一个表达式的计算结果来执行多条分支中的一条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5900" y="2869924"/>
            <a:ext cx="8630919" cy="36724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if (expression1)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statement1;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else if (expression2)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statement2;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else if (expression3)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statement3;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statement4;  //</a:t>
            </a:r>
            <a:r>
              <a:rPr lang="zh-CN" altLang="en-US" sz="2000" dirty="0">
                <a:solidFill>
                  <a:srgbClr val="FA386F"/>
                </a:solidFill>
              </a:rPr>
              <a:t>之前的条件都为</a:t>
            </a:r>
            <a:r>
              <a:rPr lang="en-US" altLang="zh-CN" sz="2000" dirty="0">
                <a:solidFill>
                  <a:srgbClr val="FA386F"/>
                </a:solidFill>
              </a:rPr>
              <a:t>false,</a:t>
            </a:r>
            <a:r>
              <a:rPr lang="zh-CN" altLang="en-US" sz="2000" dirty="0">
                <a:solidFill>
                  <a:srgbClr val="FA386F"/>
                </a:solidFill>
              </a:rPr>
              <a:t>则执行代码块</a:t>
            </a:r>
            <a:r>
              <a:rPr lang="en-US" altLang="zh-CN" sz="2000" dirty="0">
                <a:solidFill>
                  <a:srgbClr val="FA386F"/>
                </a:solidFill>
              </a:rPr>
              <a:t>4}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67696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9807" y="1772816"/>
            <a:ext cx="10477213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尝试一下：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if (time&lt;20)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   x="Good day";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else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   x="Good evening";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06380" y="2353562"/>
            <a:ext cx="4140509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if (time&lt;10)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   x="Good morning";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else if (time&gt;=10 &amp;&amp; time&lt;20)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   x="Good day";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else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   x="Good evening";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9.4 switch</a:t>
            </a:r>
            <a:r>
              <a:rPr lang="zh-CN" altLang="en-US" sz="2800" b="1" dirty="0"/>
              <a:t>语句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语句用于基于不同的条件来执行不同的动作。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5901" y="2708920"/>
            <a:ext cx="8630919" cy="36724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switch (n)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case 1 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    statement1   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case 2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    statement2 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case 3 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    statement3 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default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    statement4  //</a:t>
            </a:r>
            <a:r>
              <a:rPr lang="zh-CN" altLang="en-US" sz="2000" dirty="0">
                <a:solidFill>
                  <a:srgbClr val="FA386F"/>
                </a:solidFill>
              </a:rPr>
              <a:t>之前的条件都为</a:t>
            </a:r>
            <a:r>
              <a:rPr lang="en-US" altLang="zh-CN" sz="2000" dirty="0">
                <a:solidFill>
                  <a:srgbClr val="FA386F"/>
                </a:solidFill>
              </a:rPr>
              <a:t>false,</a:t>
            </a:r>
            <a:r>
              <a:rPr lang="zh-CN" altLang="en-US" sz="2000" dirty="0">
                <a:solidFill>
                  <a:srgbClr val="FA386F"/>
                </a:solidFill>
              </a:rPr>
              <a:t>则执行代码块</a:t>
            </a:r>
            <a:r>
              <a:rPr lang="en-US" altLang="zh-CN" sz="2000" dirty="0">
                <a:solidFill>
                  <a:srgbClr val="FA386F"/>
                </a:solidFill>
              </a:rPr>
              <a:t>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1249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4508" y="1473200"/>
            <a:ext cx="10477213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Console x</a:t>
            </a:r>
            <a:r>
              <a:rPr lang="zh-CN" altLang="en-US" dirty="0"/>
              <a:t>的值：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C00000"/>
                </a:solidFill>
              </a:rPr>
              <a:t>var</a:t>
            </a:r>
            <a:r>
              <a:rPr lang="en-US" altLang="zh-CN" sz="1600" dirty="0">
                <a:solidFill>
                  <a:srgbClr val="C00000"/>
                </a:solidFill>
              </a:rPr>
              <a:t> d=new Date().</a:t>
            </a:r>
            <a:r>
              <a:rPr lang="en-US" altLang="zh-CN" sz="1600" dirty="0" err="1">
                <a:solidFill>
                  <a:srgbClr val="C00000"/>
                </a:solidFill>
              </a:rPr>
              <a:t>getDay</a:t>
            </a:r>
            <a:r>
              <a:rPr lang="en-US" altLang="zh-CN" sz="1600" dirty="0">
                <a:solidFill>
                  <a:srgbClr val="C00000"/>
                </a:solidFill>
              </a:rPr>
              <a:t>();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switch (d)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{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0:x="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今天是星期日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1:x="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今天是星期一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2:x="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今天是星期二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3:x="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今天是星期三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4:x="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今天是星期四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5:x="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今天是星期五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6:x="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今天是星期六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}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9.5 </a:t>
            </a:r>
            <a:r>
              <a:rPr lang="zh-CN" altLang="en-US" sz="2800" b="1" dirty="0"/>
              <a:t>循环语句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循环语句就是程序路径的一个回路，可以让一部分代码重复执行。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种循环语句：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do/while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/in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09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9.6 while</a:t>
            </a:r>
            <a:r>
              <a:rPr lang="zh-CN" altLang="en-US" sz="2800" b="1" dirty="0"/>
              <a:t>循环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的值为真，执行循环体内的代码，然后再次计算表达式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的值，循环一直持续；如果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值为假，则转而执行程序中的下一条语句。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5901" y="4149080"/>
            <a:ext cx="8630919" cy="151216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while (expression)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 statement</a:t>
            </a:r>
            <a:r>
              <a:rPr lang="zh-CN" altLang="en-US" sz="2000" dirty="0">
                <a:solidFill>
                  <a:srgbClr val="FA386F"/>
                </a:solidFill>
              </a:rPr>
              <a:t>；</a:t>
            </a: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98550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JavaScript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9496" y="1473200"/>
            <a:ext cx="10157354" cy="447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Stack Overflow</a:t>
            </a:r>
            <a:r>
              <a:rPr lang="zh-CN" altLang="en-US" dirty="0"/>
              <a:t>网站</a:t>
            </a:r>
            <a:r>
              <a:rPr lang="en-US" altLang="zh-CN" dirty="0"/>
              <a:t>2016</a:t>
            </a:r>
            <a:r>
              <a:rPr lang="zh-CN" altLang="en-US" dirty="0"/>
              <a:t>年对约</a:t>
            </a:r>
            <a:r>
              <a:rPr lang="en-US" altLang="zh-CN" dirty="0"/>
              <a:t>50000</a:t>
            </a:r>
            <a:r>
              <a:rPr lang="zh-CN" altLang="en-US" dirty="0"/>
              <a:t>名用户进行调查，结果显示</a:t>
            </a:r>
            <a:r>
              <a:rPr lang="en-US" altLang="zh-CN" dirty="0"/>
              <a:t>JavaScript</a:t>
            </a:r>
            <a:r>
              <a:rPr lang="zh-CN" altLang="en-US" dirty="0"/>
              <a:t>仍然是最受欢迎的编程语言，而将近一半的开发者并没有计算机的相关学位。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2637836"/>
            <a:ext cx="612543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9.7 do/while</a:t>
            </a:r>
            <a:r>
              <a:rPr lang="zh-CN" altLang="en-US" sz="2800" b="1" dirty="0"/>
              <a:t>循环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Do/while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循环是先执行代码块一次，然后再判断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的值。如果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为真，则继续执行代码块，如果为假则跳出循环。这就意味着循环体至少会执行一次。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5901" y="4149080"/>
            <a:ext cx="8630919" cy="151216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while (expression)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19349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9.8 for</a:t>
            </a:r>
            <a:r>
              <a:rPr lang="zh-CN" altLang="en-US" sz="2800" b="1" dirty="0"/>
              <a:t>循环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循环具有计数器变量，循环开始之前要初始化这个变量，然后每次循环之前都检测一下它的值。计数器变量做自增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自减操作。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5901" y="3429000"/>
            <a:ext cx="8630919" cy="151216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for ( </a:t>
            </a:r>
            <a:r>
              <a:rPr lang="en-US" altLang="zh-CN" sz="2000" dirty="0" err="1">
                <a:solidFill>
                  <a:srgbClr val="FA386F"/>
                </a:solidFill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</a:rPr>
              <a:t> count=0 ; count&lt;10 ; count++){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console.log (count)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420083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9.9 for/in</a:t>
            </a:r>
            <a:r>
              <a:rPr lang="zh-CN" altLang="en-US" sz="2800" b="1" dirty="0"/>
              <a:t>循环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for/in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循环是用来更方便的遍历对象属性成员。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5901" y="2869924"/>
            <a:ext cx="87749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person={name : "John“ , name : "Doe“ , age : 25}; </a:t>
            </a:r>
            <a:b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(</a:t>
            </a:r>
            <a:r>
              <a:rPr lang="en-US" altLang="zh-CN" sz="2000" dirty="0" err="1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in person)</a:t>
            </a:r>
            <a:b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b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txt=txt + person[x];</a:t>
            </a:r>
            <a:b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>
              <a:solidFill>
                <a:srgbClr val="FA38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29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9.10 </a:t>
            </a:r>
            <a:r>
              <a:rPr lang="zh-CN" altLang="en-US" sz="2800" b="1" dirty="0"/>
              <a:t>跳转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跳转语句可以使得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的执行可以从一个位置跳转到另一个位置。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35910" y="2869924"/>
            <a:ext cx="97930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：立即退出最内层的循环或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ontinue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：仅在循环体内使用，用来终止本次循环的执行并开始下一次循环的执行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eturn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：只能在函数体内出现，用于跳出函数体的执行，并提供本次调用的返回值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throw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：触发或者抛出一个异常</a:t>
            </a:r>
          </a:p>
        </p:txBody>
      </p:sp>
    </p:spTree>
    <p:extLst>
      <p:ext uri="{BB962C8B-B14F-4D97-AF65-F5344CB8AC3E}">
        <p14:creationId xmlns:p14="http://schemas.microsoft.com/office/powerpoint/2010/main" val="276773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完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初级教程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什么是</a:t>
            </a:r>
            <a:r>
              <a:rPr lang="en-US" altLang="zh-CN" dirty="0"/>
              <a:t>JavaScript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JavaScript</a:t>
            </a:r>
            <a:r>
              <a:rPr lang="zh-CN" altLang="en-US" dirty="0"/>
              <a:t>是一种基于对象和事件驱动并具有相对安全性的客户端脚本语言。同时也是一种广泛用于客户端</a:t>
            </a:r>
            <a:r>
              <a:rPr lang="en-US" altLang="zh-CN" dirty="0"/>
              <a:t>Web</a:t>
            </a:r>
            <a:r>
              <a:rPr lang="zh-CN" altLang="en-US" dirty="0"/>
              <a:t>开发的脚本语言，常用来给</a:t>
            </a:r>
            <a:r>
              <a:rPr lang="en-US" altLang="zh-CN" dirty="0"/>
              <a:t>HTML</a:t>
            </a:r>
            <a:r>
              <a:rPr lang="zh-CN" altLang="en-US" dirty="0"/>
              <a:t>网页添加动态功能，比如响应用户的各种操作。</a:t>
            </a:r>
          </a:p>
        </p:txBody>
      </p:sp>
    </p:spTree>
    <p:extLst>
      <p:ext uri="{BB962C8B-B14F-4D97-AF65-F5344CB8AC3E}">
        <p14:creationId xmlns:p14="http://schemas.microsoft.com/office/powerpoint/2010/main" val="26420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2.2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10017663" cy="4470400"/>
          </a:xfrm>
        </p:spPr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中必须位于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&lt;script&gt;&lt;/script&gt;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标签之间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但是目前的开发项目中，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会单独在另一个外部文件中，与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内容分开，方便编写和维护。使用的时候在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标签的“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”属性中给出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文件的地址。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10017663" cy="4470400"/>
          </a:xfrm>
        </p:spPr>
        <p:txBody>
          <a:bodyPr rtlCol="0"/>
          <a:lstStyle/>
          <a:p>
            <a:pPr marL="0" indent="0" rtl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文件，并在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/>
              <a:t>&lt;script&gt;</a:t>
            </a:r>
            <a:r>
              <a:rPr lang="zh-CN" altLang="en-US" dirty="0"/>
              <a:t>标签的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”属性中给出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文件的地址。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17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1239724" y="1628800"/>
            <a:ext cx="9823240" cy="4470400"/>
          </a:xfrm>
        </p:spPr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是一门区分大小写的语言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每个语句以分号“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”结束，语句块用｛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｝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注释有单行注释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//……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多行注释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/*……*/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JavaScript </a:t>
            </a:r>
            <a:r>
              <a:rPr lang="zh-CN" altLang="en-US" dirty="0"/>
              <a:t>原始数据类型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10157355" cy="4470400"/>
          </a:xfrm>
        </p:spPr>
        <p:txBody>
          <a:bodyPr/>
          <a:lstStyle/>
          <a:p>
            <a:r>
              <a:rPr lang="en-US" altLang="zh-CN" sz="1600" dirty="0" smtClean="0"/>
              <a:t>number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undefined</a:t>
            </a:r>
            <a:r>
              <a:rPr lang="zh-CN" altLang="en-US" sz="1600" dirty="0" smtClean="0"/>
              <a:t>为简单原始数据类型，</a:t>
            </a:r>
            <a:r>
              <a:rPr lang="en-US" altLang="zh-CN" sz="1600" dirty="0" smtClean="0"/>
              <a:t>object</a:t>
            </a:r>
            <a:r>
              <a:rPr lang="zh-CN" altLang="en-US" sz="1600" dirty="0" smtClean="0"/>
              <a:t>为复杂原始数据类型</a:t>
            </a:r>
            <a:endParaRPr lang="en-US" altLang="zh-CN" sz="1600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number        </a:t>
            </a:r>
            <a:r>
              <a:rPr lang="zh-CN" altLang="en-US" dirty="0" smtClean="0"/>
              <a:t>数字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           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bool             </a:t>
            </a:r>
            <a:r>
              <a:rPr lang="zh-CN" altLang="en-US" dirty="0" smtClean="0"/>
              <a:t>布尔值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null              </a:t>
            </a:r>
            <a:r>
              <a:rPr lang="zh-CN" altLang="en-US" dirty="0" smtClean="0"/>
              <a:t>空值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undefined    </a:t>
            </a:r>
            <a:r>
              <a:rPr lang="zh-CN" altLang="en-US" dirty="0" smtClean="0"/>
              <a:t>未定义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04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0_TF02787940_TF02787940" id="{4CFF2609-4873-4366-AB7B-BD98A1F8069A}" vid="{9D33A994-F295-4A50-AD5F-B7EC95DFDF78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purl.org/dc/terms/"/>
    <ds:schemaRef ds:uri="http://schemas.microsoft.com/office/2006/documentManagement/types"/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2360</Words>
  <Application>Microsoft Office PowerPoint</Application>
  <PresentationFormat>自定义</PresentationFormat>
  <Paragraphs>374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Arial Unicode MS</vt:lpstr>
      <vt:lpstr>微软雅黑</vt:lpstr>
      <vt:lpstr>幼圆</vt:lpstr>
      <vt:lpstr>Arial</vt:lpstr>
      <vt:lpstr>Century Gothic</vt:lpstr>
      <vt:lpstr>courier new</vt:lpstr>
      <vt:lpstr>书籍 16x9</vt:lpstr>
      <vt:lpstr>JavaScript</vt:lpstr>
      <vt:lpstr>Javascript 初级教程</vt:lpstr>
      <vt:lpstr>1. ECMAScript</vt:lpstr>
      <vt:lpstr>2. JavaScript</vt:lpstr>
      <vt:lpstr>2.1 什么是JavaScript？</vt:lpstr>
      <vt:lpstr>2.2 JavaScript 用法</vt:lpstr>
      <vt:lpstr>课堂练习1</vt:lpstr>
      <vt:lpstr>2.3 JavaScript 语法</vt:lpstr>
      <vt:lpstr>3. JavaScript 原始数据类型</vt:lpstr>
      <vt:lpstr>3. JavaScript 原始数据类型</vt:lpstr>
      <vt:lpstr>3. JavaScript 原始数据类型</vt:lpstr>
      <vt:lpstr>3. JavaScript 原始数据类型</vt:lpstr>
      <vt:lpstr>3. JavaScript 原始数据类型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2016-11-22T01:24:39Z</dcterms:created>
  <dcterms:modified xsi:type="dcterms:W3CDTF">2016-12-03T10:36:20Z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