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</p:sldMasterIdLst>
  <p:notesMasterIdLst>
    <p:notesMasterId r:id="rId20"/>
  </p:notesMasterIdLst>
  <p:sldIdLst>
    <p:sldId id="256" r:id="rId13"/>
    <p:sldId id="260" r:id="rId14"/>
    <p:sldId id="258" r:id="rId15"/>
    <p:sldId id="259" r:id="rId16"/>
    <p:sldId id="263" r:id="rId17"/>
    <p:sldId id="264" r:id="rId18"/>
    <p:sldId id="267" r:id="rId19"/>
  </p:sldIdLst>
  <p:sldSz cx="14630400" cy="8229600"/>
  <p:notesSz cx="8229600" cy="1463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27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A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A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A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58E068-9E3C-45BC-8484-ADFB10F5CB1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A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s-AR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975113-8A41-46B9-98B4-58DDE59A3F21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2</a:t>
            </a:fld>
            <a:endParaRPr lang="es-A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C5484C-370E-4448-91FC-B0C59D7B6002}" type="slidenum">
              <a:rPr lang="en-US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es-A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s-AR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s-AR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s-AR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0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2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0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3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1283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" name="Image 1" descr="preencoded.png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AR" sz="1800" b="0" strike="noStrike" spc="-1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ki2oS8cHifrKkIxqNjAE-Kg-8xwIc6h/view?usp=drive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0" descr="preencoded.png"/>
          <p:cNvPicPr/>
          <p:nvPr/>
        </p:nvPicPr>
        <p:blipFill>
          <a:blip r:embed="rId3">
            <a:alphaModFix amt="84000"/>
          </a:blip>
          <a:stretch/>
        </p:blipFill>
        <p:spPr>
          <a:xfrm>
            <a:off x="630900" y="526680"/>
            <a:ext cx="5135040" cy="7702920"/>
          </a:xfrm>
          <a:prstGeom prst="rect">
            <a:avLst/>
          </a:prstGeom>
          <a:ln w="0">
            <a:noFill/>
          </a:ln>
          <a:effectLst>
            <a:softEdge rad="520560"/>
          </a:effectLst>
        </p:spPr>
      </p:pic>
      <p:sp>
        <p:nvSpPr>
          <p:cNvPr id="63" name="Text 1"/>
          <p:cNvSpPr/>
          <p:nvPr/>
        </p:nvSpPr>
        <p:spPr>
          <a:xfrm>
            <a:off x="6602040" y="2747160"/>
            <a:ext cx="668988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Unbounded"/>
                <a:ea typeface="Unbounded"/>
              </a:rPr>
              <a:t>Análisis del mercado gastronómico en California para máquinas de comida 3D</a:t>
            </a:r>
            <a:endParaRPr lang="es-AR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6350400" y="5555160"/>
            <a:ext cx="741564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3101"/>
              </a:lnSpc>
              <a:tabLst>
                <a:tab pos="0" algn="l"/>
              </a:tabLst>
            </a:pPr>
            <a:endParaRPr lang="en-US" sz="19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5" name="Picture 5" descr="20"/>
          <p:cNvPicPr/>
          <p:nvPr/>
        </p:nvPicPr>
        <p:blipFill>
          <a:blip r:embed="rId4"/>
          <a:stretch/>
        </p:blipFill>
        <p:spPr>
          <a:xfrm>
            <a:off x="10064880" y="-373320"/>
            <a:ext cx="4395600" cy="439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0"/>
          <p:cNvSpPr/>
          <p:nvPr/>
        </p:nvSpPr>
        <p:spPr>
          <a:xfrm>
            <a:off x="3060000" y="556560"/>
            <a:ext cx="8657280" cy="106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5700"/>
              </a:lnSpc>
            </a:pPr>
            <a:r>
              <a:rPr lang="es-AR" sz="4550" b="0" strike="noStrike" spc="-1" dirty="0">
                <a:solidFill>
                  <a:srgbClr val="FFFFFF"/>
                </a:solidFill>
                <a:latin typeface="Calibri"/>
                <a:ea typeface="Unbounded"/>
              </a:rPr>
              <a:t>RESUMEN</a:t>
            </a:r>
            <a:endParaRPr lang="es-AR" sz="45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4"/>
          <p:cNvSpPr/>
          <p:nvPr/>
        </p:nvSpPr>
        <p:spPr>
          <a:xfrm>
            <a:off x="1045800" y="1304280"/>
            <a:ext cx="12651150" cy="26338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AR" sz="2800" b="1" strike="noStrike" spc="-1" dirty="0">
                <a:solidFill>
                  <a:schemeClr val="lt1"/>
                </a:solidFill>
                <a:latin typeface="Calibri"/>
              </a:rPr>
              <a:t>Objetivos: </a:t>
            </a:r>
          </a:p>
          <a:p>
            <a:pPr algn="ctr" defTabSz="914400">
              <a:lnSpc>
                <a:spcPct val="100000"/>
              </a:lnSpc>
            </a:pPr>
            <a:r>
              <a:rPr lang="es-AR" sz="2800" b="1" strike="noStrike" spc="-1" dirty="0">
                <a:solidFill>
                  <a:schemeClr val="lt1"/>
                </a:solidFill>
                <a:latin typeface="Calibri"/>
              </a:rPr>
              <a:t>Penetrar en el mercado de California con las impresoras 3D de comida.</a:t>
            </a:r>
            <a:endParaRPr lang="es-AR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Analizar datos.</a:t>
            </a: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AR" sz="2800" b="0" strike="noStrike" spc="-1" dirty="0">
                <a:solidFill>
                  <a:schemeClr val="lt1"/>
                </a:solidFill>
                <a:latin typeface="Calibri"/>
              </a:rPr>
              <a:t>Detección de oportunidades y  viabilidad.</a:t>
            </a: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Identificar restaurantes y evaluar zonas de potencial inserción.</a:t>
            </a: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Observar casos de éxito. </a:t>
            </a: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Viabilidad económica. </a:t>
            </a:r>
          </a:p>
          <a:p>
            <a:pPr defTabSz="914400">
              <a:lnSpc>
                <a:spcPct val="100000"/>
              </a:lnSpc>
              <a:buClr>
                <a:srgbClr val="FFFFFF"/>
              </a:buClr>
            </a:pPr>
            <a:endParaRPr lang="es-AR" sz="2800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582281D0-D80A-0465-0A40-A532171CA361}"/>
              </a:ext>
            </a:extLst>
          </p:cNvPr>
          <p:cNvSpPr/>
          <p:nvPr/>
        </p:nvSpPr>
        <p:spPr>
          <a:xfrm>
            <a:off x="7503135" y="4371632"/>
            <a:ext cx="6498615" cy="33014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AR" sz="2800" b="1" spc="-1" dirty="0">
                <a:solidFill>
                  <a:schemeClr val="lt1"/>
                </a:solidFill>
                <a:latin typeface="Calibri"/>
              </a:rPr>
              <a:t>Procesos: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Metodología Scrum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Obtención de datos.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Explorar, validar, almacenar y analizar.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Elección de modelos y herramientas.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Conectar y automatizar.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Implementación.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Presentación.</a:t>
            </a:r>
          </a:p>
        </p:txBody>
      </p:sp>
      <p:pic>
        <p:nvPicPr>
          <p:cNvPr id="3" name="Picture 7" descr="20">
            <a:extLst>
              <a:ext uri="{FF2B5EF4-FFF2-40B4-BE49-F238E27FC236}">
                <a16:creationId xmlns:a16="http://schemas.microsoft.com/office/drawing/2014/main" id="{330430EE-94EC-BBA6-2C05-22673CFC883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142910" y="6706200"/>
            <a:ext cx="1487490" cy="1523400"/>
          </a:xfrm>
          <a:prstGeom prst="rect">
            <a:avLst/>
          </a:prstGeom>
          <a:ln w="0">
            <a:noFill/>
          </a:ln>
        </p:spPr>
      </p:pic>
      <p:sp>
        <p:nvSpPr>
          <p:cNvPr id="4" name="Text 4">
            <a:extLst>
              <a:ext uri="{FF2B5EF4-FFF2-40B4-BE49-F238E27FC236}">
                <a16:creationId xmlns:a16="http://schemas.microsoft.com/office/drawing/2014/main" id="{4A1200F2-4B60-5876-CB04-AF85B847E38E}"/>
              </a:ext>
            </a:extLst>
          </p:cNvPr>
          <p:cNvSpPr/>
          <p:nvPr/>
        </p:nvSpPr>
        <p:spPr>
          <a:xfrm>
            <a:off x="1177560" y="4371632"/>
            <a:ext cx="6325575" cy="33014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AR" sz="2800" b="1" spc="-1" dirty="0">
                <a:solidFill>
                  <a:schemeClr val="lt1"/>
                </a:solidFill>
                <a:latin typeface="Calibri"/>
              </a:rPr>
              <a:t>Alcances: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Recopilación y análisis.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Detección palabras clave.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Reducción de tiempo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Zona de California </a:t>
            </a:r>
          </a:p>
          <a:p>
            <a:pPr marL="457200" indent="-45720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AR" sz="2800" spc="-1" dirty="0">
                <a:solidFill>
                  <a:schemeClr val="lt1"/>
                </a:solidFill>
                <a:latin typeface="Calibri"/>
              </a:rPr>
              <a:t>Principal ciudad.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23"/>
          <p:cNvSpPr/>
          <p:nvPr/>
        </p:nvSpPr>
        <p:spPr>
          <a:xfrm>
            <a:off x="1547280" y="323280"/>
            <a:ext cx="4543200" cy="49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3849"/>
              </a:lnSpc>
              <a:tabLst>
                <a:tab pos="0" algn="l"/>
              </a:tabLst>
            </a:pPr>
            <a:r>
              <a:rPr lang="en-US" sz="3050" b="0" strike="noStrike" spc="-1">
                <a:solidFill>
                  <a:srgbClr val="FFFFFF"/>
                </a:solidFill>
                <a:latin typeface="Unbounded"/>
                <a:ea typeface="Unbounded"/>
              </a:rPr>
              <a:t>Ciclo de Vida del Dato</a:t>
            </a:r>
            <a:endParaRPr lang="es-AR" sz="30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1" descr="20"/>
          <p:cNvPicPr/>
          <p:nvPr/>
        </p:nvPicPr>
        <p:blipFill>
          <a:blip r:embed="rId3"/>
          <a:stretch/>
        </p:blipFill>
        <p:spPr>
          <a:xfrm>
            <a:off x="12679560" y="0"/>
            <a:ext cx="1945440" cy="2002770"/>
          </a:xfrm>
          <a:prstGeom prst="rect">
            <a:avLst/>
          </a:prstGeom>
          <a:ln w="0">
            <a:noFill/>
          </a:ln>
        </p:spPr>
      </p:pic>
      <p:sp>
        <p:nvSpPr>
          <p:cNvPr id="73" name="Diagrama de flujo: extraer 2"/>
          <p:cNvSpPr/>
          <p:nvPr/>
        </p:nvSpPr>
        <p:spPr>
          <a:xfrm>
            <a:off x="150840" y="1065240"/>
            <a:ext cx="4543200" cy="4023000"/>
          </a:xfrm>
          <a:prstGeom prst="flowChartExtract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400" b="0" strike="noStrike" spc="-1">
                <a:solidFill>
                  <a:schemeClr val="lt1"/>
                </a:solidFill>
                <a:latin typeface="Calibri"/>
              </a:rPr>
              <a:t>Fue: Google Maps API, Yelp, Web Scraping (Yelp)</a:t>
            </a:r>
            <a:endParaRPr lang="es-AR" sz="14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400" b="0" strike="noStrike" spc="-1">
                <a:solidFill>
                  <a:schemeClr val="lt1"/>
                </a:solidFill>
                <a:latin typeface="Calibri"/>
              </a:rPr>
              <a:t>Scraping:</a:t>
            </a:r>
            <a:endParaRPr lang="es-AR" sz="14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400" b="0" strike="noStrike" spc="-1">
                <a:solidFill>
                  <a:schemeClr val="lt1"/>
                </a:solidFill>
                <a:latin typeface="Calibri"/>
              </a:rPr>
              <a:t>Selenium, Webdriver_manager.Chrome, ChromeDriverManager Pandas(Time)</a:t>
            </a:r>
            <a:endParaRPr lang="es-AR" sz="14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400" b="0" strike="noStrike" spc="-1">
                <a:solidFill>
                  <a:schemeClr val="lt1"/>
                </a:solidFill>
                <a:latin typeface="Calibri"/>
              </a:rPr>
              <a:t>Output: Datos En Crudo GCS</a:t>
            </a:r>
            <a:endParaRPr lang="es-AR" sz="14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RECOPILACIÓN DE  DATOS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s-AR" sz="14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4" name="Conector: angular 6"/>
          <p:cNvCxnSpPr>
            <a:stCxn id="73" idx="3"/>
            <a:endCxn id="75" idx="3"/>
          </p:cNvCxnSpPr>
          <p:nvPr/>
        </p:nvCxnSpPr>
        <p:spPr>
          <a:xfrm rot="10800000" flipH="1" flipV="1">
            <a:off x="4694040" y="3076560"/>
            <a:ext cx="257400" cy="27720"/>
          </a:xfrm>
          <a:prstGeom prst="bentConnector3">
            <a:avLst>
              <a:gd name="adj1" fmla="val -68767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  <p:pic>
        <p:nvPicPr>
          <p:cNvPr id="76" name="Imagen 1"/>
          <p:cNvPicPr/>
          <p:nvPr/>
        </p:nvPicPr>
        <p:blipFill>
          <a:blip r:embed="rId4"/>
          <a:stretch/>
        </p:blipFill>
        <p:spPr>
          <a:xfrm>
            <a:off x="579600" y="1289520"/>
            <a:ext cx="1525320" cy="821520"/>
          </a:xfrm>
          <a:prstGeom prst="rect">
            <a:avLst/>
          </a:prstGeom>
          <a:ln w="0">
            <a:noFill/>
          </a:ln>
        </p:spPr>
      </p:pic>
      <p:pic>
        <p:nvPicPr>
          <p:cNvPr id="77" name="Imagen 3"/>
          <p:cNvPicPr/>
          <p:nvPr/>
        </p:nvPicPr>
        <p:blipFill>
          <a:blip r:embed="rId5"/>
          <a:stretch/>
        </p:blipFill>
        <p:spPr>
          <a:xfrm>
            <a:off x="579600" y="1986480"/>
            <a:ext cx="989640" cy="821520"/>
          </a:xfrm>
          <a:prstGeom prst="rect">
            <a:avLst/>
          </a:prstGeom>
          <a:ln w="0">
            <a:noFill/>
          </a:ln>
        </p:spPr>
      </p:pic>
      <p:sp>
        <p:nvSpPr>
          <p:cNvPr id="75" name="Diagrama de flujo: datos almacenados 2"/>
          <p:cNvSpPr/>
          <p:nvPr/>
        </p:nvSpPr>
        <p:spPr>
          <a:xfrm flipH="1">
            <a:off x="4951080" y="1103760"/>
            <a:ext cx="3153600" cy="4000680"/>
          </a:xfrm>
          <a:prstGeom prst="flowChartOnlineStorage">
            <a:avLst/>
          </a:prstGeom>
          <a:solidFill>
            <a:srgbClr val="304755"/>
          </a:solidFill>
          <a:ln w="22225">
            <a:solidFill>
              <a:srgbClr val="ABC0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INGESTA Y ALMACENAMIENTO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0" strike="noStrike" spc="-1">
                <a:solidFill>
                  <a:schemeClr val="lt1"/>
                </a:solidFill>
                <a:latin typeface="Calibri"/>
              </a:rPr>
              <a:t>GCS </a:t>
            </a:r>
            <a:r>
              <a:rPr lang="es-MX" sz="1800" b="0" strike="noStrike" spc="-1">
                <a:solidFill>
                  <a:schemeClr val="lt1"/>
                </a:solidFill>
                <a:latin typeface="Wingdings"/>
              </a:rPr>
              <a:t></a:t>
            </a:r>
            <a:r>
              <a:rPr lang="es-MX" sz="1800" b="0" strike="noStrike" spc="-1">
                <a:solidFill>
                  <a:schemeClr val="lt1"/>
                </a:solidFill>
                <a:latin typeface="Calibri"/>
              </a:rPr>
              <a:t> DataLake, datos crudos. 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0" strike="noStrike" spc="-1">
                <a:solidFill>
                  <a:schemeClr val="lt1"/>
                </a:solidFill>
                <a:latin typeface="Calibri"/>
              </a:rPr>
              <a:t>Tec.: GCF,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0" strike="noStrike" spc="-1">
                <a:solidFill>
                  <a:schemeClr val="lt1"/>
                </a:solidFill>
                <a:latin typeface="Calibri"/>
              </a:rPr>
              <a:t>GCS, Bucket, Pandas Cloud Run. 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8" name="Imagen 11"/>
          <p:cNvPicPr/>
          <p:nvPr/>
        </p:nvPicPr>
        <p:blipFill>
          <a:blip r:embed="rId6">
            <a:alphaModFix amt="82000"/>
          </a:blip>
          <a:stretch/>
        </p:blipFill>
        <p:spPr>
          <a:xfrm>
            <a:off x="5073840" y="4289040"/>
            <a:ext cx="804960" cy="747720"/>
          </a:xfrm>
          <a:prstGeom prst="rect">
            <a:avLst/>
          </a:prstGeom>
          <a:ln w="44450">
            <a:noFill/>
          </a:ln>
        </p:spPr>
      </p:pic>
      <p:pic>
        <p:nvPicPr>
          <p:cNvPr id="79" name="Imagen 21"/>
          <p:cNvPicPr/>
          <p:nvPr/>
        </p:nvPicPr>
        <p:blipFill>
          <a:blip r:embed="rId7">
            <a:alphaModFix amt="82000"/>
          </a:blip>
          <a:stretch/>
        </p:blipFill>
        <p:spPr>
          <a:xfrm>
            <a:off x="7281000" y="4341600"/>
            <a:ext cx="663480" cy="644040"/>
          </a:xfrm>
          <a:prstGeom prst="rect">
            <a:avLst/>
          </a:prstGeom>
          <a:ln w="44450">
            <a:noFill/>
          </a:ln>
        </p:spPr>
      </p:pic>
      <p:sp>
        <p:nvSpPr>
          <p:cNvPr id="80" name="Diagrama de flujo: proceso 4"/>
          <p:cNvSpPr/>
          <p:nvPr/>
        </p:nvSpPr>
        <p:spPr>
          <a:xfrm>
            <a:off x="10281960" y="690840"/>
            <a:ext cx="2260080" cy="3414960"/>
          </a:xfrm>
          <a:prstGeom prst="flowChartProcess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PROCESAMIENTO DE DATOS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ETL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Tec.: Python, GC, Pandas. GCRun, GCFunctions.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Estructurado en BigQuery, Python (Pandas)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Imagen 24"/>
          <p:cNvPicPr/>
          <p:nvPr/>
        </p:nvPicPr>
        <p:blipFill>
          <a:blip r:embed="rId8"/>
          <a:stretch/>
        </p:blipFill>
        <p:spPr>
          <a:xfrm>
            <a:off x="10144440" y="268200"/>
            <a:ext cx="1131840" cy="776880"/>
          </a:xfrm>
          <a:prstGeom prst="rect">
            <a:avLst/>
          </a:prstGeom>
          <a:ln w="0">
            <a:noFill/>
          </a:ln>
        </p:spPr>
      </p:pic>
      <p:sp>
        <p:nvSpPr>
          <p:cNvPr id="82" name="Diagrama de flujo: proceso 5"/>
          <p:cNvSpPr/>
          <p:nvPr/>
        </p:nvSpPr>
        <p:spPr>
          <a:xfrm>
            <a:off x="1137240" y="5562720"/>
            <a:ext cx="4737960" cy="907200"/>
          </a:xfrm>
          <a:prstGeom prst="flowChartProcess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b="1" spc="-1" dirty="0">
                <a:solidFill>
                  <a:schemeClr val="lt1"/>
                </a:solidFill>
                <a:latin typeface="Calibri"/>
              </a:rPr>
              <a:t>Análisis  de reseñas de comida y restaurantes.</a:t>
            </a:r>
            <a:endParaRPr lang="es-AR" sz="1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 dirty="0">
                <a:solidFill>
                  <a:schemeClr val="lt1"/>
                </a:solidFill>
                <a:latin typeface="Calibri"/>
              </a:rPr>
              <a:t>Creación e implementación.</a:t>
            </a:r>
            <a:endParaRPr lang="es-A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3" name="Conector: angular 7"/>
          <p:cNvCxnSpPr>
            <a:stCxn id="75" idx="1"/>
            <a:endCxn id="80" idx="1"/>
          </p:cNvCxnSpPr>
          <p:nvPr/>
        </p:nvCxnSpPr>
        <p:spPr>
          <a:xfrm flipV="1">
            <a:off x="8104680" y="2398320"/>
            <a:ext cx="2177640" cy="705960"/>
          </a:xfrm>
          <a:prstGeom prst="bentConnector3">
            <a:avLst>
              <a:gd name="adj1" fmla="val 49983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  <p:cxnSp>
        <p:nvCxnSpPr>
          <p:cNvPr id="84" name="Conector: angular 8"/>
          <p:cNvCxnSpPr>
            <a:stCxn id="80" idx="3"/>
          </p:cNvCxnSpPr>
          <p:nvPr/>
        </p:nvCxnSpPr>
        <p:spPr>
          <a:xfrm>
            <a:off x="12542040" y="2398320"/>
            <a:ext cx="1341720" cy="1761840"/>
          </a:xfrm>
          <a:prstGeom prst="bentConnector3">
            <a:avLst>
              <a:gd name="adj1" fmla="val 100000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  <p:cxnSp>
        <p:nvCxnSpPr>
          <p:cNvPr id="85" name="Conector: angular 9"/>
          <p:cNvCxnSpPr>
            <a:stCxn id="86" idx="1"/>
            <a:endCxn id="82" idx="3"/>
          </p:cNvCxnSpPr>
          <p:nvPr/>
        </p:nvCxnSpPr>
        <p:spPr>
          <a:xfrm rot="10800000">
            <a:off x="5874840" y="6016320"/>
            <a:ext cx="4651200" cy="245880"/>
          </a:xfrm>
          <a:prstGeom prst="bentConnector3">
            <a:avLst>
              <a:gd name="adj1" fmla="val 50003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  <p:cxnSp>
        <p:nvCxnSpPr>
          <p:cNvPr id="87" name="Conector: angular 10"/>
          <p:cNvCxnSpPr>
            <a:cxnSpLocks/>
            <a:endCxn id="2" idx="3"/>
          </p:cNvCxnSpPr>
          <p:nvPr/>
        </p:nvCxnSpPr>
        <p:spPr>
          <a:xfrm rot="10800000" flipV="1">
            <a:off x="9295590" y="6319437"/>
            <a:ext cx="2317650" cy="939963"/>
          </a:xfrm>
          <a:prstGeom prst="bentConnector3">
            <a:avLst>
              <a:gd name="adj1" fmla="val 50000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  <p:sp>
        <p:nvSpPr>
          <p:cNvPr id="86" name="Diagrama de flujo: proceso 6"/>
          <p:cNvSpPr/>
          <p:nvPr/>
        </p:nvSpPr>
        <p:spPr>
          <a:xfrm>
            <a:off x="10526040" y="4566600"/>
            <a:ext cx="3953160" cy="3390480"/>
          </a:xfrm>
          <a:prstGeom prst="flowChartProcess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ANÁLISIS DE DATOS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Análisis de sentimientos NL API, Google AI Platform y modelos predictivos. 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Algoritmos ML python: Scikit-Learn, Numpy, TextBlob, MatplotLib, StandardScaler, CountVectorizer, TfidfVectorizer, cosine_similarity, NearestNeighbors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>
                <a:solidFill>
                  <a:schemeClr val="lt1"/>
                </a:solidFill>
                <a:latin typeface="Calibri"/>
              </a:rPr>
              <a:t>Output: Insights </a:t>
            </a: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s-A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Diagrama de flujo: terminador 2"/>
          <p:cNvSpPr/>
          <p:nvPr/>
        </p:nvSpPr>
        <p:spPr>
          <a:xfrm>
            <a:off x="597240" y="6756840"/>
            <a:ext cx="5879760" cy="1259640"/>
          </a:xfrm>
          <a:prstGeom prst="flowChartTerminator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800" b="1" strike="noStrike" spc="-1" dirty="0">
                <a:solidFill>
                  <a:schemeClr val="lt1"/>
                </a:solidFill>
                <a:latin typeface="Calibri"/>
              </a:rPr>
              <a:t>VISUALIZACIÓN Y REPORTE  Resultados  En Power BI</a:t>
            </a:r>
            <a:endParaRPr lang="es-AR" sz="1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MX" sz="1800" b="1" strike="noStrike" spc="-1" dirty="0">
                <a:solidFill>
                  <a:schemeClr val="lt1"/>
                </a:solidFill>
                <a:latin typeface="Calibri"/>
              </a:rPr>
              <a:t>Output:  Dashboard  para interpretación usuario de los resultados.</a:t>
            </a:r>
            <a:endParaRPr lang="es-A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Imagen 25" descr="Una señal de alto&#10;&#10;Descripción generada automáticamente con confianza baja"/>
          <p:cNvPicPr/>
          <p:nvPr/>
        </p:nvPicPr>
        <p:blipFill>
          <a:blip r:embed="rId9"/>
          <a:stretch/>
        </p:blipFill>
        <p:spPr>
          <a:xfrm>
            <a:off x="2643120" y="1289880"/>
            <a:ext cx="731160" cy="647640"/>
          </a:xfrm>
          <a:prstGeom prst="rect">
            <a:avLst/>
          </a:prstGeom>
          <a:ln w="0">
            <a:noFill/>
          </a:ln>
        </p:spPr>
      </p:pic>
      <p:pic>
        <p:nvPicPr>
          <p:cNvPr id="90" name="Imagen 26" descr="Icono&#10;&#10;Descripción generada automáticamente"/>
          <p:cNvPicPr/>
          <p:nvPr/>
        </p:nvPicPr>
        <p:blipFill>
          <a:blip r:embed="rId10"/>
          <a:stretch/>
        </p:blipFill>
        <p:spPr>
          <a:xfrm>
            <a:off x="7290720" y="815400"/>
            <a:ext cx="685440" cy="644040"/>
          </a:xfrm>
          <a:prstGeom prst="rect">
            <a:avLst/>
          </a:prstGeom>
          <a:ln w="0">
            <a:noFill/>
          </a:ln>
        </p:spPr>
      </p:pic>
      <p:pic>
        <p:nvPicPr>
          <p:cNvPr id="91" name="Imagen 27" descr="Logotipo, nombre de la empresa&#10;&#10;Descripción generada automáticamente"/>
          <p:cNvPicPr/>
          <p:nvPr/>
        </p:nvPicPr>
        <p:blipFill>
          <a:blip r:embed="rId11"/>
          <a:stretch/>
        </p:blipFill>
        <p:spPr>
          <a:xfrm>
            <a:off x="4517640" y="710640"/>
            <a:ext cx="1741320" cy="1001160"/>
          </a:xfrm>
          <a:prstGeom prst="rect">
            <a:avLst/>
          </a:prstGeom>
          <a:ln w="0">
            <a:noFill/>
          </a:ln>
        </p:spPr>
      </p:pic>
      <p:pic>
        <p:nvPicPr>
          <p:cNvPr id="92" name="Imagen 28" descr="Icono&#10;&#10;Descripción generada automáticamente"/>
          <p:cNvPicPr/>
          <p:nvPr/>
        </p:nvPicPr>
        <p:blipFill>
          <a:blip r:embed="rId12"/>
          <a:stretch/>
        </p:blipFill>
        <p:spPr>
          <a:xfrm>
            <a:off x="6231960" y="740160"/>
            <a:ext cx="942480" cy="9424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11" descr="GCP - 'Cloud Run' in Seconds - NashTech Insights"/>
          <p:cNvPicPr/>
          <p:nvPr/>
        </p:nvPicPr>
        <p:blipFill>
          <a:blip r:embed="rId13"/>
          <a:stretch/>
        </p:blipFill>
        <p:spPr>
          <a:xfrm>
            <a:off x="6253560" y="4321080"/>
            <a:ext cx="719640" cy="71964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12" descr="GCP - 'Cloud Run' in Seconds - NashTech Insights"/>
          <p:cNvPicPr/>
          <p:nvPr/>
        </p:nvPicPr>
        <p:blipFill>
          <a:blip r:embed="rId13"/>
          <a:stretch/>
        </p:blipFill>
        <p:spPr>
          <a:xfrm>
            <a:off x="11725560" y="240480"/>
            <a:ext cx="719640" cy="719640"/>
          </a:xfrm>
          <a:prstGeom prst="rect">
            <a:avLst/>
          </a:prstGeom>
          <a:ln w="0">
            <a:noFill/>
          </a:ln>
        </p:spPr>
      </p:pic>
      <p:pic>
        <p:nvPicPr>
          <p:cNvPr id="95" name="Imagen 29" descr="Logotipo, nombre de la empresa&#10;&#10;Descripción generada automáticamente"/>
          <p:cNvPicPr/>
          <p:nvPr/>
        </p:nvPicPr>
        <p:blipFill>
          <a:blip r:embed="rId11"/>
          <a:stretch/>
        </p:blipFill>
        <p:spPr>
          <a:xfrm>
            <a:off x="9373680" y="1232280"/>
            <a:ext cx="1226880" cy="705240"/>
          </a:xfrm>
          <a:prstGeom prst="rect">
            <a:avLst/>
          </a:prstGeom>
          <a:ln w="0">
            <a:noFill/>
          </a:ln>
        </p:spPr>
      </p:pic>
      <p:pic>
        <p:nvPicPr>
          <p:cNvPr id="96" name="Imagen 30" descr="Icono&#10;&#10;Descripción generada automáticamente"/>
          <p:cNvPicPr/>
          <p:nvPr/>
        </p:nvPicPr>
        <p:blipFill>
          <a:blip r:embed="rId10"/>
          <a:stretch/>
        </p:blipFill>
        <p:spPr>
          <a:xfrm>
            <a:off x="11061720" y="3782520"/>
            <a:ext cx="627840" cy="589680"/>
          </a:xfrm>
          <a:prstGeom prst="rect">
            <a:avLst/>
          </a:prstGeom>
          <a:ln w="0">
            <a:noFill/>
          </a:ln>
        </p:spPr>
      </p:pic>
      <p:pic>
        <p:nvPicPr>
          <p:cNvPr id="97" name="Imagen 31" descr="Icono&#10;&#10;Descripción generada automáticamente"/>
          <p:cNvPicPr/>
          <p:nvPr/>
        </p:nvPicPr>
        <p:blipFill>
          <a:blip r:embed="rId14"/>
          <a:stretch/>
        </p:blipFill>
        <p:spPr>
          <a:xfrm>
            <a:off x="9891720" y="3729960"/>
            <a:ext cx="633960" cy="633960"/>
          </a:xfrm>
          <a:prstGeom prst="rect">
            <a:avLst/>
          </a:prstGeom>
          <a:ln w="0">
            <a:noFill/>
          </a:ln>
        </p:spPr>
      </p:pic>
      <p:pic>
        <p:nvPicPr>
          <p:cNvPr id="98" name="Imagen 32" descr="Icono&#10;&#10;Descripción generada automáticamente"/>
          <p:cNvPicPr/>
          <p:nvPr/>
        </p:nvPicPr>
        <p:blipFill>
          <a:blip r:embed="rId12"/>
          <a:stretch/>
        </p:blipFill>
        <p:spPr>
          <a:xfrm>
            <a:off x="12051720" y="3554640"/>
            <a:ext cx="817560" cy="817560"/>
          </a:xfrm>
          <a:prstGeom prst="rect">
            <a:avLst/>
          </a:prstGeom>
          <a:ln w="0">
            <a:noFill/>
          </a:ln>
        </p:spPr>
      </p:pic>
      <p:pic>
        <p:nvPicPr>
          <p:cNvPr id="99" name="Imagen 33" descr="Icono&#10;&#10;Descripción generada automáticamente"/>
          <p:cNvPicPr/>
          <p:nvPr/>
        </p:nvPicPr>
        <p:blipFill>
          <a:blip r:embed="rId12"/>
          <a:stretch/>
        </p:blipFill>
        <p:spPr>
          <a:xfrm>
            <a:off x="13699440" y="4254480"/>
            <a:ext cx="817560" cy="817560"/>
          </a:xfrm>
          <a:prstGeom prst="rect">
            <a:avLst/>
          </a:prstGeom>
          <a:ln w="0">
            <a:noFill/>
          </a:ln>
        </p:spPr>
      </p:pic>
      <p:pic>
        <p:nvPicPr>
          <p:cNvPr id="100" name="Imagen 34" descr="Logotipo, nombre de la empresa&#10;&#10;Descripción generada automáticamente"/>
          <p:cNvPicPr/>
          <p:nvPr/>
        </p:nvPicPr>
        <p:blipFill>
          <a:blip r:embed="rId11"/>
          <a:stretch/>
        </p:blipFill>
        <p:spPr>
          <a:xfrm>
            <a:off x="10480680" y="4674960"/>
            <a:ext cx="1031760" cy="593280"/>
          </a:xfrm>
          <a:prstGeom prst="rect">
            <a:avLst/>
          </a:prstGeom>
          <a:ln w="0">
            <a:noFill/>
          </a:ln>
        </p:spPr>
      </p:pic>
      <p:pic>
        <p:nvPicPr>
          <p:cNvPr id="101" name="Imagen 35" descr="Logotipo&#10;&#10;Descripción generada automáticamente"/>
          <p:cNvPicPr/>
          <p:nvPr/>
        </p:nvPicPr>
        <p:blipFill>
          <a:blip r:embed="rId15"/>
          <a:stretch/>
        </p:blipFill>
        <p:spPr>
          <a:xfrm>
            <a:off x="13076280" y="7301520"/>
            <a:ext cx="1457280" cy="655560"/>
          </a:xfrm>
          <a:prstGeom prst="rect">
            <a:avLst/>
          </a:prstGeom>
          <a:ln w="0">
            <a:noFill/>
          </a:ln>
        </p:spPr>
      </p:pic>
      <p:pic>
        <p:nvPicPr>
          <p:cNvPr id="102" name="Imagen 36" descr="Forma, Círculo&#10;&#10;Descripción generada automáticamente"/>
          <p:cNvPicPr/>
          <p:nvPr/>
        </p:nvPicPr>
        <p:blipFill>
          <a:blip r:embed="rId16"/>
          <a:stretch/>
        </p:blipFill>
        <p:spPr>
          <a:xfrm>
            <a:off x="11880000" y="7322400"/>
            <a:ext cx="989280" cy="907200"/>
          </a:xfrm>
          <a:prstGeom prst="rect">
            <a:avLst/>
          </a:prstGeom>
          <a:ln w="0">
            <a:noFill/>
          </a:ln>
        </p:spPr>
      </p:pic>
      <p:pic>
        <p:nvPicPr>
          <p:cNvPr id="103" name="Imagen 37" descr="Imagen que contiene dibujo&#10;&#10;Descripción generada automáticamente"/>
          <p:cNvPicPr/>
          <p:nvPr/>
        </p:nvPicPr>
        <p:blipFill>
          <a:blip r:embed="rId17"/>
          <a:stretch/>
        </p:blipFill>
        <p:spPr>
          <a:xfrm>
            <a:off x="10418040" y="6993000"/>
            <a:ext cx="1387080" cy="819720"/>
          </a:xfrm>
          <a:prstGeom prst="rect">
            <a:avLst/>
          </a:prstGeom>
          <a:ln w="0">
            <a:noFill/>
          </a:ln>
        </p:spPr>
      </p:pic>
      <p:pic>
        <p:nvPicPr>
          <p:cNvPr id="104" name="Imagen 38" descr="Icono&#10;&#10;Descripción generada automáticamente"/>
          <p:cNvPicPr/>
          <p:nvPr/>
        </p:nvPicPr>
        <p:blipFill>
          <a:blip r:embed="rId18"/>
          <a:stretch/>
        </p:blipFill>
        <p:spPr>
          <a:xfrm>
            <a:off x="-44640" y="6944040"/>
            <a:ext cx="1387080" cy="781200"/>
          </a:xfrm>
          <a:prstGeom prst="rect">
            <a:avLst/>
          </a:prstGeom>
          <a:ln w="0">
            <a:noFill/>
          </a:ln>
        </p:spPr>
      </p:pic>
      <p:sp>
        <p:nvSpPr>
          <p:cNvPr id="2" name="Diagrama de flujo: proceso 5">
            <a:extLst>
              <a:ext uri="{FF2B5EF4-FFF2-40B4-BE49-F238E27FC236}">
                <a16:creationId xmlns:a16="http://schemas.microsoft.com/office/drawing/2014/main" id="{DB46D8D2-77D7-47AB-5AA5-5823D869BB0D}"/>
              </a:ext>
            </a:extLst>
          </p:cNvPr>
          <p:cNvSpPr/>
          <p:nvPr/>
        </p:nvSpPr>
        <p:spPr>
          <a:xfrm>
            <a:off x="7599450" y="6715801"/>
            <a:ext cx="1696140" cy="1087200"/>
          </a:xfrm>
          <a:prstGeom prst="flowChartProcess">
            <a:avLst/>
          </a:prstGeom>
          <a:solidFill>
            <a:srgbClr val="304755"/>
          </a:solidFill>
          <a:ln w="444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MX" sz="1600" b="1" strike="noStrike" spc="-1" dirty="0">
                <a:solidFill>
                  <a:schemeClr val="lt1"/>
                </a:solidFill>
                <a:latin typeface="Calibri"/>
              </a:rPr>
              <a:t>Generación de datos sintéticos y obtención de </a:t>
            </a:r>
            <a:r>
              <a:rPr lang="es-MX" sz="1600" b="1" strike="noStrike" spc="-1" dirty="0" err="1">
                <a:solidFill>
                  <a:schemeClr val="lt1"/>
                </a:solidFill>
                <a:latin typeface="Calibri"/>
              </a:rPr>
              <a:t>KPIs</a:t>
            </a:r>
            <a:r>
              <a:rPr lang="es-MX" sz="1600" b="1" strike="noStrike" spc="-1" dirty="0">
                <a:solidFill>
                  <a:schemeClr val="lt1"/>
                </a:solidFill>
                <a:latin typeface="Calibri"/>
              </a:rPr>
              <a:t>.</a:t>
            </a:r>
            <a:endParaRPr lang="es-AR" sz="16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" name="Conector: angular 10">
            <a:extLst>
              <a:ext uri="{FF2B5EF4-FFF2-40B4-BE49-F238E27FC236}">
                <a16:creationId xmlns:a16="http://schemas.microsoft.com/office/drawing/2014/main" id="{D02B6215-E6E2-ED21-06D2-D433027132B9}"/>
              </a:ext>
            </a:extLst>
          </p:cNvPr>
          <p:cNvCxnSpPr>
            <a:cxnSpLocks/>
            <a:stCxn id="2" idx="1"/>
            <a:endCxn id="88" idx="3"/>
          </p:cNvCxnSpPr>
          <p:nvPr/>
        </p:nvCxnSpPr>
        <p:spPr>
          <a:xfrm rot="10800000" flipV="1">
            <a:off x="6477000" y="7259400"/>
            <a:ext cx="1122450" cy="127259"/>
          </a:xfrm>
          <a:prstGeom prst="bentConnector3">
            <a:avLst>
              <a:gd name="adj1" fmla="val 50000"/>
            </a:avLst>
          </a:prstGeom>
          <a:ln w="190500" cap="rnd">
            <a:solidFill>
              <a:srgbClr val="00D9D2"/>
            </a:solidFill>
            <a:bevel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5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FD91B5-F3B8-5DBB-7DBF-BA0753BB8E22}"/>
              </a:ext>
            </a:extLst>
          </p:cNvPr>
          <p:cNvSpPr/>
          <p:nvPr/>
        </p:nvSpPr>
        <p:spPr>
          <a:xfrm>
            <a:off x="3060000" y="556560"/>
            <a:ext cx="8657280" cy="106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5700"/>
              </a:lnSpc>
            </a:pPr>
            <a:r>
              <a:rPr lang="es-AR" sz="4550" b="0" strike="noStrike" spc="-1" dirty="0">
                <a:solidFill>
                  <a:srgbClr val="FFFFFF"/>
                </a:solidFill>
                <a:latin typeface="Calibri"/>
                <a:ea typeface="Unbounded"/>
              </a:rPr>
              <a:t>Video sobre la automatización</a:t>
            </a:r>
            <a:endParaRPr lang="es-AR" sz="45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" descr="20">
            <a:extLst>
              <a:ext uri="{FF2B5EF4-FFF2-40B4-BE49-F238E27FC236}">
                <a16:creationId xmlns:a16="http://schemas.microsoft.com/office/drawing/2014/main" id="{17BB1BC7-0C6A-4EC6-EC92-5774CF076D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527160" y="6438900"/>
            <a:ext cx="1945440" cy="2002770"/>
          </a:xfrm>
          <a:prstGeom prst="rect">
            <a:avLst/>
          </a:prstGeom>
          <a:ln w="0">
            <a:noFill/>
          </a:ln>
        </p:spPr>
      </p:pic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4580F702-D160-4A84-A8EA-18FBF4CF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57" y="2337307"/>
            <a:ext cx="8538255" cy="3554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5" descr="20"/>
          <p:cNvPicPr/>
          <p:nvPr/>
        </p:nvPicPr>
        <p:blipFill>
          <a:blip r:embed="rId3"/>
          <a:stretch/>
        </p:blipFill>
        <p:spPr>
          <a:xfrm>
            <a:off x="11621160" y="-263520"/>
            <a:ext cx="2827800" cy="2827800"/>
          </a:xfrm>
          <a:prstGeom prst="rect">
            <a:avLst/>
          </a:prstGeom>
          <a:ln w="0">
            <a:noFill/>
          </a:ln>
        </p:spPr>
      </p:pic>
      <p:sp>
        <p:nvSpPr>
          <p:cNvPr id="119" name="CuadroTexto 118"/>
          <p:cNvSpPr txBox="1"/>
          <p:nvPr/>
        </p:nvSpPr>
        <p:spPr>
          <a:xfrm>
            <a:off x="1440000" y="720000"/>
            <a:ext cx="45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2600" b="0" strike="noStrike" spc="-1">
                <a:solidFill>
                  <a:srgbClr val="FFFFFF"/>
                </a:solidFill>
                <a:latin typeface="Arial"/>
              </a:rPr>
              <a:t>Diagrama Entidad - Relación</a:t>
            </a:r>
          </a:p>
        </p:txBody>
      </p:sp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D9001CA4-BB6E-E446-4664-E5AFE8AFC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48550"/>
            <a:ext cx="10320338" cy="6602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11"/>
          <p:cNvSpPr/>
          <p:nvPr/>
        </p:nvSpPr>
        <p:spPr>
          <a:xfrm>
            <a:off x="1898520" y="3051360"/>
            <a:ext cx="10628640" cy="106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5700"/>
              </a:lnSpc>
            </a:pPr>
            <a:r>
              <a:rPr lang="es-AR" sz="6600" b="0" strike="noStrike" spc="-1" dirty="0">
                <a:solidFill>
                  <a:srgbClr val="FFFFFF"/>
                </a:solidFill>
                <a:latin typeface="Calibri"/>
                <a:ea typeface="Unbounded"/>
              </a:rPr>
              <a:t>Conexión a </a:t>
            </a:r>
            <a:r>
              <a:rPr lang="es-AR" sz="6600" b="0" strike="noStrike" spc="-1" dirty="0" err="1">
                <a:solidFill>
                  <a:srgbClr val="FFFFFF"/>
                </a:solidFill>
                <a:latin typeface="Calibri"/>
                <a:ea typeface="Unbounded"/>
              </a:rPr>
              <a:t>PowerBi</a:t>
            </a:r>
            <a:endParaRPr lang="es-AR" sz="66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Picture 1" descr="20">
            <a:extLst>
              <a:ext uri="{FF2B5EF4-FFF2-40B4-BE49-F238E27FC236}">
                <a16:creationId xmlns:a16="http://schemas.microsoft.com/office/drawing/2014/main" id="{9B7BEB3D-6DC6-85C3-6908-3CB087A805C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527160" y="6438900"/>
            <a:ext cx="1945440" cy="200277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adroTexto 5"/>
          <p:cNvSpPr/>
          <p:nvPr/>
        </p:nvSpPr>
        <p:spPr>
          <a:xfrm>
            <a:off x="1260000" y="3420000"/>
            <a:ext cx="11520000" cy="17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s-MX" sz="3600" b="1" strike="noStrike" spc="-1">
                <a:solidFill>
                  <a:schemeClr val="lt1"/>
                </a:solidFill>
                <a:latin typeface="Calibri"/>
              </a:rPr>
              <a:t>"Gracias por su tiempo hoy. Apreciamos mucho</a:t>
            </a:r>
            <a:endParaRPr lang="es-AR" sz="3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MX" sz="3600" b="1" strike="noStrike" spc="-1">
                <a:solidFill>
                  <a:schemeClr val="lt1"/>
                </a:solidFill>
                <a:latin typeface="Calibri"/>
              </a:rPr>
              <a:t>la oportunidad de presentarles esta propuesta</a:t>
            </a:r>
            <a:endParaRPr lang="es-AR" sz="36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MX" sz="3600" b="1" strike="noStrike" spc="-1">
                <a:solidFill>
                  <a:schemeClr val="lt1"/>
                </a:solidFill>
                <a:latin typeface="Calibri"/>
              </a:rPr>
              <a:t>y</a:t>
            </a:r>
            <a:r>
              <a:rPr lang="es-ES" sz="3600" b="1" strike="noStrike" spc="-1">
                <a:solidFill>
                  <a:schemeClr val="lt1"/>
                </a:solidFill>
                <a:latin typeface="Calibri"/>
              </a:rPr>
              <a:t> </a:t>
            </a:r>
            <a:r>
              <a:rPr lang="es-MX" sz="3600" b="1" strike="noStrike" spc="-1">
                <a:solidFill>
                  <a:schemeClr val="lt1"/>
                </a:solidFill>
                <a:latin typeface="Calibri"/>
              </a:rPr>
              <a:t>estamos emocionados de trabajar juntos."</a:t>
            </a:r>
            <a:endParaRPr lang="es-AR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5" name="Picture 3" descr="20"/>
          <p:cNvPicPr/>
          <p:nvPr/>
        </p:nvPicPr>
        <p:blipFill>
          <a:blip r:embed="rId3"/>
          <a:stretch/>
        </p:blipFill>
        <p:spPr>
          <a:xfrm>
            <a:off x="9895680" y="-163080"/>
            <a:ext cx="4090320" cy="409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305</Words>
  <Application>Microsoft Office PowerPoint</Application>
  <PresentationFormat>Personalizado</PresentationFormat>
  <Paragraphs>56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7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Unbounded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BEATRIZ ADRIANA MARTINEZ IRIVAS</cp:lastModifiedBy>
  <cp:revision>40</cp:revision>
  <dcterms:created xsi:type="dcterms:W3CDTF">2024-09-12T17:33:00Z</dcterms:created>
  <dcterms:modified xsi:type="dcterms:W3CDTF">2024-09-27T18:06:41Z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B7472B06D49342C78C02D96AA362A728_12</vt:lpwstr>
  </property>
  <property fmtid="{D5CDD505-2E9C-101B-9397-08002B2CF9AE}" pid="3" name="KSOProductBuildVer">
    <vt:lpwstr>1033-12.2.0.13472</vt:lpwstr>
  </property>
  <property fmtid="{D5CDD505-2E9C-101B-9397-08002B2CF9AE}" pid="4" name="Notes">
    <vt:i4>12</vt:i4>
  </property>
  <property fmtid="{D5CDD505-2E9C-101B-9397-08002B2CF9AE}" pid="5" name="PresentationFormat">
    <vt:lpwstr>Personalizado</vt:lpwstr>
  </property>
  <property fmtid="{D5CDD505-2E9C-101B-9397-08002B2CF9AE}" pid="6" name="Slides">
    <vt:i4>12</vt:i4>
  </property>
</Properties>
</file>