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3" r:id="rId1"/>
  </p:sldMasterIdLst>
  <p:notesMasterIdLst>
    <p:notesMasterId r:id="rId6"/>
  </p:notesMasterIdLst>
  <p:handoutMasterIdLst>
    <p:handoutMasterId r:id="rId7"/>
  </p:handoutMasterIdLst>
  <p:sldIdLst>
    <p:sldId id="312" r:id="rId2"/>
    <p:sldId id="317" r:id="rId3"/>
    <p:sldId id="318" r:id="rId4"/>
    <p:sldId id="319" r:id="rId5"/>
  </p:sldIdLst>
  <p:sldSz cx="12192000" cy="6858000"/>
  <p:notesSz cx="6858000" cy="9945688"/>
  <p:embeddedFontLst>
    <p:embeddedFont>
      <p:font typeface="HY견고딕" panose="02030600000101010101" pitchFamily="18" charset="-127"/>
      <p:regular r:id="rId8"/>
    </p:embeddedFont>
    <p:embeddedFont>
      <p:font typeface="경기천년바탕 Bold" panose="02020803020101020101" pitchFamily="18" charset="-127"/>
      <p:bold r:id="rId9"/>
    </p:embeddedFont>
    <p:embeddedFont>
      <p:font typeface="경기천년제목 Medium" panose="02020603020101020101" pitchFamily="18" charset="-127"/>
      <p:regular r:id="rId10"/>
    </p:embeddedFont>
    <p:embeddedFont>
      <p:font typeface="경기천년제목V Bold" panose="02020803020101020101" pitchFamily="18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951"/>
    <a:srgbClr val="CD7558"/>
    <a:srgbClr val="B2D1EB"/>
    <a:srgbClr val="592910"/>
    <a:srgbClr val="2B597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2" autoAdjust="0"/>
    <p:restoredTop sz="97962" autoAdjust="0"/>
  </p:normalViewPr>
  <p:slideViewPr>
    <p:cSldViewPr>
      <p:cViewPr varScale="1">
        <p:scale>
          <a:sx n="110" d="100"/>
          <a:sy n="110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2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r">
              <a:defRPr sz="1200"/>
            </a:lvl1pPr>
          </a:lstStyle>
          <a:p>
            <a:pPr>
              <a:defRPr/>
            </a:pPr>
            <a:fld id="{435F66EA-D664-4759-8794-6E67DC8796D8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258"/>
            <a:ext cx="2972547" cy="497841"/>
          </a:xfrm>
          <a:prstGeom prst="rect">
            <a:avLst/>
          </a:prstGeom>
        </p:spPr>
        <p:txBody>
          <a:bodyPr vert="horz" lIns="91862" tIns="45931" rIns="91862" bIns="4593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446258"/>
            <a:ext cx="2972547" cy="497841"/>
          </a:xfrm>
          <a:prstGeom prst="rect">
            <a:avLst/>
          </a:prstGeom>
        </p:spPr>
        <p:txBody>
          <a:bodyPr vert="horz" wrap="square" lIns="91862" tIns="45931" rIns="91862" bIns="4593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FC8DFA-0F66-48C2-B1FC-5BD9A661FD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1BBF0-A664-4E16-8E8B-9EF2D9502D3A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2" tIns="45931" rIns="91862" bIns="4593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1" y="4723925"/>
            <a:ext cx="5487041" cy="4475798"/>
          </a:xfrm>
          <a:prstGeom prst="rect">
            <a:avLst/>
          </a:prstGeom>
        </p:spPr>
        <p:txBody>
          <a:bodyPr vert="horz" lIns="91862" tIns="45931" rIns="91862" bIns="4593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258"/>
            <a:ext cx="2972547" cy="497841"/>
          </a:xfrm>
          <a:prstGeom prst="rect">
            <a:avLst/>
          </a:prstGeom>
        </p:spPr>
        <p:txBody>
          <a:bodyPr vert="horz" lIns="91862" tIns="45931" rIns="91862" bIns="4593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446258"/>
            <a:ext cx="2972547" cy="497841"/>
          </a:xfrm>
          <a:prstGeom prst="rect">
            <a:avLst/>
          </a:prstGeom>
        </p:spPr>
        <p:txBody>
          <a:bodyPr vert="horz" wrap="square" lIns="91862" tIns="45931" rIns="91862" bIns="4593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AF5F7B1-49C9-482D-B06E-522E03A615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3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1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9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D0A0F42-B1C0-452D-9F06-968496A02E40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B3F5E42-B6D8-4BC3-A548-1626F28CC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4F1C303-45DE-44A2-846B-A52A7FC21FA8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EEA4618-7650-4321-B61B-4E2228A189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63CC489-B8B3-49F1-9B21-8F24E72722C9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2F2ED8-8027-4E68-BB0A-86CFED7188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6FC77D5-7373-41B4-8BED-E35427A3B203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B536C19-D7A0-4BDF-B3B2-612C7E741F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1A54077-3B02-431E-B312-50523ACA7189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F84E9C3-4023-461F-8DF3-84A948AC99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6341770-A1A8-46C9-B8AE-2D8399010820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F2B16FA-9B91-4E9C-924E-414BD638B5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D1A9E2B-4C58-4F72-9212-640DCC82120F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76C3173-93FD-46DB-8041-217A83CF53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F771DB2-3A5D-41E4-8563-A0E87C28CA2C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0E6FD95-F5E7-46B4-B38B-C6B9CE187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D969ED7-8783-476F-97F2-3126EFDEEFF8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1D57E57-5D92-43D2-88E2-7250FE720A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A1F9B5F-517C-43F5-B79C-16D8C2184224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4F5B736-E876-4FC7-99F0-5BD42C284C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2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31C6A92-91B1-4737-B973-76A47BF85DB0}" type="datetimeFigureOut">
              <a:rPr lang="ko-KR" altLang="en-US"/>
              <a:pPr>
                <a:defRPr/>
              </a:pPr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A26EDAC-F4DF-46CC-A69E-1FB3E839F8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사람들이 미술품을 구매하는 </a:t>
            </a:r>
            <a:r>
              <a:rPr kumimoji="0" lang="en-US" altLang="ko-KR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</a:t>
            </a:r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가지 이유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미술품은 희소해서 돈이 된다 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 투자형</a:t>
            </a:r>
            <a:endParaRPr kumimoji="0" lang="en-US" altLang="ko-KR" sz="2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훌륭한 작가들의 작품은 그 만큼 가지고 싶은 사람이 많지만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작품수가 한정적이기에 가격이 오른다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미술품을 장식하면 즐겁다 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 장식형</a:t>
            </a:r>
            <a:endParaRPr kumimoji="0" lang="en-US" altLang="ko-KR" sz="2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자신이 원하는 방향대로 환경을 아름답게 가꾸면 즐겁다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이런 즐거움이 주는 매력 때문에 장식을 위해서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미술품을 산다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미술과 가까운 삶을 살고 싶다 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 후원형</a:t>
            </a:r>
            <a:r>
              <a:rPr kumimoji="0"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 애호가형</a:t>
            </a:r>
            <a:endParaRPr kumimoji="0" lang="en-US" altLang="ko-KR" sz="2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미술품을 통해 내가 몰랐던 세계를 만나고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삶의 가치가 다양해지는 경험을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유형의 사람들은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아트컬렉팅을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무엇인가를 깨닫고 내적 성장을 해 나간다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4549" y="904074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이소영 작가 글 중에서 인용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한국미술시장이 확장된 이유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코로나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</a:t>
            </a: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이후 </a:t>
            </a:r>
            <a:r>
              <a:rPr kumimoji="0" lang="ko-KR" altLang="en-US" sz="2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시회적</a:t>
            </a: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투자 열풍이 미술품으로 번졌기 때문이다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미술품은 다른 투자에 비해 세금혜택이 많이 있기에 더욱 인기가 높아졌다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문화예술에 대한 소비열망이 커졌기 때문이다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코로나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인해 우울한 마음을 예술구매로 발산하거나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해외여행을 가지 못하고 모든 목돈을 미술품에 쓰게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되었다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MZ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세대들은 자신을 차별화 할 수 있는 감각적인 미술품이 그들의 투자처가 되었다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이건희 컬렉션 기증효과가 컸다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삼성일가의 문화재와 미술품 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23,000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여점이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사회적으로 큰 화재였으며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시민들의 잠재된 미술품에 대한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욕구를 일깨워 주었다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사회적으로 유명한 기업인도 이렇게 미술품을 많이 수집했는데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라는 생각이 일반인들에게 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나도 미술품을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사고 싶다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＂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라는 생각으로 물들게 하였다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4549" y="904074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이소영 작가 글 중에서 인용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8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아름다운 투자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우리집에 한점 설치하고 즐기고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 시간이 지나 가격이 오르면 더 좋겠다는 마음으로 작품을 선택하기 위한 참고사항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첫째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 작가만이 가지고 있는 독특한 조형언어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독창적인 작품세계가 있어야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작가의 철학이 그 바탕에 있어야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둘째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작가의 작품성을 평가함에 있어 작품의 소장처를 살리는 방법이 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권위있는 어느 미술관에 소장되어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있는냐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셋째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국제미술시장에서 평가를 받는 작가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유수한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국제아트페어등에서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판매되는 작가의 작품이면 좋다고 본다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국제미술시장에서는 신진이나 대가에 차이를 두지 않고 독창성이 있는 작품을 선호하고 또한 어느 화랑에서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취급하느냐도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평가의 관점이 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넷째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활동량과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작품량이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많아야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국제미술시장은 넓고 거대하기 때문에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생존시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많은 작품을 제작한 작가들이 필요하다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5915" y="904074"/>
            <a:ext cx="288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김성옥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갤러리 서림 대표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아름다운 투자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다섯째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 작가의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작푸중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수작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秀作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골라야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구입할때는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같은 가격이라도 시간이 지나면 작품에 따라서 가격차이가 많이 나므로 작가의 뛰어난 작품을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골라야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여섯째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작가의 작품관리가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어떤가를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보아야한다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대개의 유명한 작가들은 작품을 제작하는 사람이지 판매하는 사람이 아니기 때문에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작품판매에 대한 시간과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노력을 아껴 작품제작에 열정을 쏟는다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일곱째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집안에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걸어두는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작품은 미술관과 달리 예술성과 함께 장식성도 보아야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자신의 취향과 크게 다르지 않다면 어렵더라도 조금 현대적인 감각의 작품이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좋을것이다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☞ 그림 값이 오르든 아니든 화가의 열정이 담긴 그림 한점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걸어두고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예술의 향기를 느낀다면 인생의 큰 기쁨이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아니겠는가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그림 한 점으로 온 집안이 행복해지는 아름다운 투자의 행운을 누리시기를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………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5915" y="904074"/>
            <a:ext cx="288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김성옥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갤러리 서림 대표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TC010237564[[fn=자연 테마]]</Template>
  <TotalTime>3031</TotalTime>
  <Words>485</Words>
  <Application>Microsoft Office PowerPoint</Application>
  <PresentationFormat>와이드스크린</PresentationFormat>
  <Paragraphs>62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경기천년제목 Medium</vt:lpstr>
      <vt:lpstr>경기천년바탕 Bold</vt:lpstr>
      <vt:lpstr>경기천년제목V Bold</vt:lpstr>
      <vt:lpstr>굴림</vt:lpstr>
      <vt:lpstr>맑은 고딕</vt:lpstr>
      <vt:lpstr>Arial</vt:lpstr>
      <vt:lpstr>HY견고딕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복지행정</dc:creator>
  <cp:lastModifiedBy>김 정민</cp:lastModifiedBy>
  <cp:revision>339</cp:revision>
  <cp:lastPrinted>2023-02-10T03:59:38Z</cp:lastPrinted>
  <dcterms:created xsi:type="dcterms:W3CDTF">2014-10-15T04:42:51Z</dcterms:created>
  <dcterms:modified xsi:type="dcterms:W3CDTF">2023-02-13T01:14:54Z</dcterms:modified>
</cp:coreProperties>
</file>