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3" r:id="rId1"/>
  </p:sldMasterIdLst>
  <p:notesMasterIdLst>
    <p:notesMasterId r:id="rId17"/>
  </p:notesMasterIdLst>
  <p:handoutMasterIdLst>
    <p:handoutMasterId r:id="rId18"/>
  </p:handoutMasterIdLst>
  <p:sldIdLst>
    <p:sldId id="312" r:id="rId2"/>
    <p:sldId id="313" r:id="rId3"/>
    <p:sldId id="318" r:id="rId4"/>
    <p:sldId id="319" r:id="rId5"/>
    <p:sldId id="320" r:id="rId6"/>
    <p:sldId id="321" r:id="rId7"/>
    <p:sldId id="314" r:id="rId8"/>
    <p:sldId id="315" r:id="rId9"/>
    <p:sldId id="316" r:id="rId10"/>
    <p:sldId id="322" r:id="rId11"/>
    <p:sldId id="323" r:id="rId12"/>
    <p:sldId id="324" r:id="rId13"/>
    <p:sldId id="325" r:id="rId14"/>
    <p:sldId id="326" r:id="rId15"/>
    <p:sldId id="317" r:id="rId16"/>
  </p:sldIdLst>
  <p:sldSz cx="12192000" cy="6858000"/>
  <p:notesSz cx="6858000" cy="9945688"/>
  <p:embeddedFontLst>
    <p:embeddedFont>
      <p:font typeface="HY견고딕" panose="02030600000101010101" pitchFamily="18" charset="-127"/>
      <p:regular r:id="rId19"/>
    </p:embeddedFont>
    <p:embeddedFont>
      <p:font typeface="경기천년바탕 Bold" panose="02020803020101020101" pitchFamily="18" charset="-127"/>
      <p:bold r:id="rId20"/>
    </p:embeddedFont>
    <p:embeddedFont>
      <p:font typeface="경기천년제목 Medium" panose="02020603020101020101" pitchFamily="18" charset="-127"/>
      <p:regular r:id="rId21"/>
    </p:embeddedFont>
    <p:embeddedFont>
      <p:font typeface="경기천년제목V Bold" panose="02020803020101020101" pitchFamily="18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951"/>
    <a:srgbClr val="CD7558"/>
    <a:srgbClr val="B2D1EB"/>
    <a:srgbClr val="592910"/>
    <a:srgbClr val="2B597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2" autoAdjust="0"/>
    <p:restoredTop sz="97494" autoAdjust="0"/>
  </p:normalViewPr>
  <p:slideViewPr>
    <p:cSldViewPr>
      <p:cViewPr varScale="1">
        <p:scale>
          <a:sx n="106" d="100"/>
          <a:sy n="106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4086" y="-102"/>
      </p:cViewPr>
      <p:guideLst>
        <p:guide orient="horz" pos="31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547" cy="497842"/>
          </a:xfrm>
          <a:prstGeom prst="rect">
            <a:avLst/>
          </a:prstGeom>
        </p:spPr>
        <p:txBody>
          <a:bodyPr vert="horz" lIns="91862" tIns="45931" rIns="91862" bIns="45931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3852" y="0"/>
            <a:ext cx="2972547" cy="497842"/>
          </a:xfrm>
          <a:prstGeom prst="rect">
            <a:avLst/>
          </a:prstGeom>
        </p:spPr>
        <p:txBody>
          <a:bodyPr vert="horz" lIns="91862" tIns="45931" rIns="91862" bIns="45931" rtlCol="0"/>
          <a:lstStyle>
            <a:lvl1pPr algn="r">
              <a:defRPr sz="1200"/>
            </a:lvl1pPr>
          </a:lstStyle>
          <a:p>
            <a:pPr>
              <a:defRPr/>
            </a:pPr>
            <a:fld id="{435F66EA-D664-4759-8794-6E67DC8796D8}" type="datetimeFigureOut">
              <a:rPr lang="ko-KR" altLang="en-US"/>
              <a:pPr>
                <a:defRPr/>
              </a:pPr>
              <a:t>2023-02-23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6258"/>
            <a:ext cx="2972547" cy="497841"/>
          </a:xfrm>
          <a:prstGeom prst="rect">
            <a:avLst/>
          </a:prstGeom>
        </p:spPr>
        <p:txBody>
          <a:bodyPr vert="horz" lIns="91862" tIns="45931" rIns="91862" bIns="45931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3852" y="9446258"/>
            <a:ext cx="2972547" cy="497841"/>
          </a:xfrm>
          <a:prstGeom prst="rect">
            <a:avLst/>
          </a:prstGeom>
        </p:spPr>
        <p:txBody>
          <a:bodyPr vert="horz" wrap="square" lIns="91862" tIns="45931" rIns="91862" bIns="45931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FC8DFA-0F66-48C2-B1FC-5BD9A661FD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547" cy="497842"/>
          </a:xfrm>
          <a:prstGeom prst="rect">
            <a:avLst/>
          </a:prstGeom>
        </p:spPr>
        <p:txBody>
          <a:bodyPr vert="horz" lIns="91862" tIns="45931" rIns="91862" bIns="4593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3852" y="0"/>
            <a:ext cx="2972547" cy="497842"/>
          </a:xfrm>
          <a:prstGeom prst="rect">
            <a:avLst/>
          </a:prstGeom>
        </p:spPr>
        <p:txBody>
          <a:bodyPr vert="horz" lIns="91862" tIns="45931" rIns="91862" bIns="4593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E91BBF0-A664-4E16-8E8B-9EF2D9502D3A}" type="datetimeFigureOut">
              <a:rPr lang="ko-KR" altLang="en-US"/>
              <a:pPr>
                <a:defRPr/>
              </a:pPr>
              <a:t>2023-02-23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62" tIns="45931" rIns="91862" bIns="4593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481" y="4723925"/>
            <a:ext cx="5487041" cy="4475798"/>
          </a:xfrm>
          <a:prstGeom prst="rect">
            <a:avLst/>
          </a:prstGeom>
        </p:spPr>
        <p:txBody>
          <a:bodyPr vert="horz" lIns="91862" tIns="45931" rIns="91862" bIns="45931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258"/>
            <a:ext cx="2972547" cy="497841"/>
          </a:xfrm>
          <a:prstGeom prst="rect">
            <a:avLst/>
          </a:prstGeom>
        </p:spPr>
        <p:txBody>
          <a:bodyPr vert="horz" lIns="91862" tIns="45931" rIns="91862" bIns="4593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3852" y="9446258"/>
            <a:ext cx="2972547" cy="497841"/>
          </a:xfrm>
          <a:prstGeom prst="rect">
            <a:avLst/>
          </a:prstGeom>
        </p:spPr>
        <p:txBody>
          <a:bodyPr vert="horz" wrap="square" lIns="91862" tIns="45931" rIns="91862" bIns="4593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AF5F7B1-49C9-482D-B06E-522E03A615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52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25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25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83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14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899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25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2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2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2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25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2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2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25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25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F5F7B1-49C9-482D-B06E-522E03A6151B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2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ED0A0F42-B1C0-452D-9F06-968496A02E40}" type="datetimeFigureOut">
              <a:rPr lang="ko-KR" altLang="en-US"/>
              <a:pPr>
                <a:defRPr/>
              </a:pPr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B3F5E42-B6D8-4BC3-A548-1626F28CC2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84F1C303-45DE-44A2-846B-A52A7FC21FA8}" type="datetimeFigureOut">
              <a:rPr lang="ko-KR" altLang="en-US"/>
              <a:pPr>
                <a:defRPr/>
              </a:pPr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EEA4618-7650-4321-B61B-4E2228A189A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3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B63CC489-B8B3-49F1-9B21-8F24E72722C9}" type="datetimeFigureOut">
              <a:rPr lang="ko-KR" altLang="en-US"/>
              <a:pPr>
                <a:defRPr/>
              </a:pPr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2F2ED8-8027-4E68-BB0A-86CFED71885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9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A6FC77D5-7373-41B4-8BED-E35427A3B203}" type="datetimeFigureOut">
              <a:rPr lang="ko-KR" altLang="en-US"/>
              <a:pPr>
                <a:defRPr/>
              </a:pPr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B536C19-D7A0-4BDF-B3B2-612C7E741F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1A54077-3B02-431E-B312-50523ACA7189}" type="datetimeFigureOut">
              <a:rPr lang="ko-KR" altLang="en-US"/>
              <a:pPr>
                <a:defRPr/>
              </a:pPr>
              <a:t>2023-02-23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F84E9C3-4023-461F-8DF3-84A948AC99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D6341770-A1A8-46C9-B8AE-2D8399010820}" type="datetimeFigureOut">
              <a:rPr lang="ko-KR" altLang="en-US"/>
              <a:pPr>
                <a:defRPr/>
              </a:pPr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1F2B16FA-9B91-4E9C-924E-414BD638B5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5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D1A9E2B-4C58-4F72-9212-640DCC82120F}" type="datetimeFigureOut">
              <a:rPr lang="ko-KR" altLang="en-US"/>
              <a:pPr>
                <a:defRPr/>
              </a:pPr>
              <a:t>2023-02-23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76C3173-93FD-46DB-8041-217A83CF53D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4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F771DB2-3A5D-41E4-8563-A0E87C28CA2C}" type="datetimeFigureOut">
              <a:rPr lang="ko-KR" altLang="en-US"/>
              <a:pPr>
                <a:defRPr/>
              </a:pPr>
              <a:t>2023-02-23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0E6FD95-F5E7-46B4-B38B-C6B9CE1872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D969ED7-8783-476F-97F2-3126EFDEEFF8}" type="datetimeFigureOut">
              <a:rPr lang="ko-KR" altLang="en-US"/>
              <a:pPr>
                <a:defRPr/>
              </a:pPr>
              <a:t>2023-02-23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1D57E57-5D92-43D2-88E2-7250FE720A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1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A1F9B5F-517C-43F5-B79C-16D8C2184224}" type="datetimeFigureOut">
              <a:rPr lang="ko-KR" altLang="en-US"/>
              <a:pPr>
                <a:defRPr/>
              </a:pPr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D4F5B736-E876-4FC7-99F0-5BD42C284C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2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D31C6A92-91B1-4737-B973-76A47BF85DB0}" type="datetimeFigureOut">
              <a:rPr lang="ko-KR" altLang="en-US"/>
              <a:pPr>
                <a:defRPr/>
              </a:pPr>
              <a:t>2023-02-23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latinLnBrk="1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A26EDAC-F4DF-46CC-A69E-1FB3E839F8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0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65" r:id="rId1"/>
    <p:sldLayoutId id="2147484766" r:id="rId2"/>
    <p:sldLayoutId id="2147484767" r:id="rId3"/>
    <p:sldLayoutId id="2147484768" r:id="rId4"/>
    <p:sldLayoutId id="2147484769" r:id="rId5"/>
    <p:sldLayoutId id="2147484770" r:id="rId6"/>
    <p:sldLayoutId id="2147484771" r:id="rId7"/>
    <p:sldLayoutId id="2147484772" r:id="rId8"/>
    <p:sldLayoutId id="2147484773" r:id="rId9"/>
    <p:sldLayoutId id="2147484774" r:id="rId10"/>
    <p:sldLayoutId id="214748477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5" y="7371"/>
            <a:ext cx="12198185" cy="68853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1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127448" y="429013"/>
            <a:ext cx="11064552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영선갤러리 미술특강 </a:t>
            </a:r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2023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미술관련 세금이야기</a:t>
            </a:r>
            <a:endParaRPr kumimoji="0"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4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4" y="434415"/>
            <a:ext cx="560519" cy="5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121"/>
                    </a14:imgEffect>
                    <a14:imgEffect>
                      <a14:artisticPaintBrush/>
                    </a14:imgEffect>
                    <a14:imgEffect>
                      <a14:sharpenSoften amount="-1000"/>
                    </a14:imgEffect>
                    <a14:imgEffect>
                      <a14:brightnessContrast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00256" y="1555317"/>
            <a:ext cx="3692926" cy="4609987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2495600" y="3072554"/>
            <a:ext cx="10081120" cy="50046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미술품에 부과되는 세금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799856" y="1628800"/>
            <a:ext cx="288032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    차 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2495600" y="2420888"/>
            <a:ext cx="9649072" cy="430251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국내 미술 시장 동향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2495600" y="3790837"/>
            <a:ext cx="10081120" cy="35824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향후 미술작품 컬렉션의 방향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340433" y="5520826"/>
            <a:ext cx="6851911" cy="50046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강사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김형진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국제사이버대학교 교수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영선갤러리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대표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9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164" y="0"/>
            <a:ext cx="12198185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6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551384" y="404664"/>
            <a:ext cx="11640616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사람들이 미술품을 구매하는 </a:t>
            </a:r>
            <a:r>
              <a:rPr kumimoji="0" lang="en-US" altLang="ko-KR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3</a:t>
            </a:r>
            <a:r>
              <a:rPr kumimoji="0"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가지 이유</a:t>
            </a:r>
            <a:endParaRPr kumimoji="0" lang="en-US" altLang="ko-KR" sz="28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64800" y="1844824"/>
            <a:ext cx="11260256" cy="460851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900" indent="-342900" algn="l">
              <a:buFont typeface="HY견고딕" panose="02030600000101010101" pitchFamily="18" charset="-127"/>
              <a:buChar char="⊙"/>
            </a:pPr>
            <a:r>
              <a:rPr kumimoji="0" lang="ko-KR" altLang="en-US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미술품은 희소해서 돈이 된다 </a:t>
            </a:r>
            <a:r>
              <a:rPr kumimoji="0" lang="en-US" altLang="ko-KR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kumimoji="0" lang="ko-KR" altLang="en-US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미술품 투자형</a:t>
            </a:r>
            <a:endParaRPr kumimoji="0" lang="en-US" altLang="ko-KR" sz="2600" dirty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훌륭한 작가들의 작품은 그 만큼 가지고 싶은 사람이 많지만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작품수가 한정적이기에 가격이 오른다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r>
              <a:rPr kumimoji="0" lang="ko-KR" altLang="en-US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미술품을 장식하면 즐겁다 </a:t>
            </a:r>
            <a:r>
              <a:rPr kumimoji="0" lang="en-US" altLang="ko-KR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kumimoji="0" lang="ko-KR" altLang="en-US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미술품 장식형</a:t>
            </a:r>
            <a:endParaRPr kumimoji="0" lang="en-US" altLang="ko-KR" sz="2600" dirty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자신이 원하는 방향대로 환경을 아름답게 가꾸면 즐겁다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이런 즐거움이 주는 매력 때문에 장식을 위해서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미술품을 산다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r>
              <a:rPr kumimoji="0" lang="ko-KR" altLang="en-US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미술과 가까운 삶을 살고 싶다 </a:t>
            </a:r>
            <a:r>
              <a:rPr kumimoji="0" lang="en-US" altLang="ko-KR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kumimoji="0" lang="ko-KR" altLang="en-US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 후원형</a:t>
            </a:r>
            <a:r>
              <a:rPr kumimoji="0" lang="en-US" altLang="ko-KR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 애호가형</a:t>
            </a:r>
            <a:endParaRPr kumimoji="0" lang="en-US" altLang="ko-KR" sz="2600" dirty="0">
              <a:solidFill>
                <a:srgbClr val="FF0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미술품을 통해 내가 몰랐던 세계를 만나고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삶의 가치가 다양해지는 경험을 한다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유형의 사람들은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아트컬렉팅을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무엇인가를 깨닫고 내적 성장을 해 나간다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24549" y="904074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이소영 작가 글 중에서 인용 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</a:t>
            </a:r>
            <a:endParaRPr lang="ko-KR" altLang="en-US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4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164" y="0"/>
            <a:ext cx="12198185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6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551384" y="404664"/>
            <a:ext cx="11640616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한국미술시장이 확장된 이유</a:t>
            </a:r>
            <a:endParaRPr kumimoji="0" lang="en-US" altLang="ko-KR" sz="28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64800" y="1844824"/>
            <a:ext cx="11260256" cy="460851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900" indent="-342900" algn="l">
              <a:buFont typeface="HY견고딕" panose="02030600000101010101" pitchFamily="18" charset="-127"/>
              <a:buChar char="⊙"/>
            </a:pPr>
            <a:r>
              <a:rPr kumimoji="0" lang="ko-KR" altLang="en-US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코로나</a:t>
            </a:r>
            <a:r>
              <a:rPr kumimoji="0" lang="en-US" altLang="ko-KR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19</a:t>
            </a:r>
            <a:r>
              <a:rPr kumimoji="0" lang="ko-KR" altLang="en-US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이후 </a:t>
            </a:r>
            <a:r>
              <a:rPr kumimoji="0" lang="ko-KR" altLang="en-US" sz="2600" dirty="0" err="1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시회적</a:t>
            </a:r>
            <a:r>
              <a:rPr kumimoji="0" lang="ko-KR" altLang="en-US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투자 열풍이 미술품으로 번졌기 때문이다</a:t>
            </a:r>
            <a:r>
              <a:rPr kumimoji="0" lang="en-US" altLang="ko-KR" sz="2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미술품은 다른 투자에 비해 세금혜택이 많이 있기에 더욱 인기가 높아졌다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r>
              <a:rPr kumimoji="0" lang="ko-KR" altLang="en-US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문화예술에 대한 소비열망이 커졌기 때문이다</a:t>
            </a:r>
            <a:r>
              <a:rPr kumimoji="0" lang="en-US" altLang="ko-KR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코로나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19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인해 우울한 마음을 예술구매로 발산하거나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해외여행을 가지 못하고 모든 목돈을 미술품에 쓰게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되었다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MZ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세대들은 자신을 차별화 할 수 있는 감각적인 미술품이 그들의 투자처가 되었다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r>
              <a:rPr kumimoji="0" lang="ko-KR" altLang="en-US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이건희 컬렉션 기증효과가 컸다</a:t>
            </a:r>
            <a:r>
              <a:rPr kumimoji="0" lang="en-US" altLang="ko-KR" sz="26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삼성일가의 문화재와 미술품 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23,000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여점이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사회적으로 큰 화제였으며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시민들의 잠재된 미술품에 대한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욕구를 일깨워 주었다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사회적으로 유명한 기업인도 이렇게 미술품을 많이 수집했는데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라는 생각이 일반인들에게 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“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나도 미술품을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사고 싶다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＂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라는 생각으로 물들게 하였다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24549" y="904074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이소영 작가 글 중에서 인용 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</a:t>
            </a:r>
            <a:endParaRPr lang="ko-KR" altLang="en-US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8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4164" y="0"/>
            <a:ext cx="12198185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6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551384" y="404664"/>
            <a:ext cx="11640616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아름다운 투자</a:t>
            </a:r>
            <a:endParaRPr kumimoji="0" lang="en-US" altLang="ko-KR" sz="28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64800" y="1844824"/>
            <a:ext cx="11260256" cy="460851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900" indent="-342900" algn="l">
              <a:buFont typeface="HY견고딕" panose="02030600000101010101" pitchFamily="18" charset="-127"/>
              <a:buChar char="⊙"/>
            </a:pP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우리집에 한점 설치하고 즐기고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또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또 시간이 지나 가격이 오르면 더 좋겠다는 마음으로 작품을 선택하기 위한 참고사항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첫째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 작가만이 가지고 있는 독특한 조형언어</a:t>
            </a:r>
            <a:r>
              <a:rPr kumimoji="0"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독창적인 작품세계가 있어야 한다</a:t>
            </a:r>
            <a:r>
              <a:rPr kumimoji="0"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작가의 철학이 그 바탕에 있어야 한다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둘째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작가의 작품성을 평가함에 있어 작품의 소장처를 살리는 방법이 있다</a:t>
            </a:r>
            <a:r>
              <a:rPr kumimoji="0"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권위있는 어느 미술관에 소장되어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있는냐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</a:t>
            </a:r>
          </a:p>
          <a:p>
            <a:pPr marL="342900" indent="-342900" algn="l">
              <a:buFont typeface="HY견고딕" panose="02030600000101010101" pitchFamily="18" charset="-127"/>
              <a:buChar char="⊙"/>
            </a:pP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셋째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국제미술시장에서 평가를 받는 작가</a:t>
            </a:r>
            <a:r>
              <a:rPr kumimoji="0"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유수한 </a:t>
            </a:r>
            <a:r>
              <a:rPr kumimoji="0" lang="ko-KR" altLang="en-US" sz="2000" dirty="0" err="1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국제아트페어등에서</a:t>
            </a:r>
            <a:r>
              <a:rPr kumimoji="0"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판매되는 작가의 작품이면 좋다고 본다</a:t>
            </a:r>
            <a:r>
              <a:rPr kumimoji="0"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국제미술시장에서는 신진이나 대가에 차이를 두지 않고 독창성이 있는 작품을 선호하고 또한 어느 화랑에서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취급하느냐도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평가의 관점이 된다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l"/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넷째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활동량과 </a:t>
            </a:r>
            <a:r>
              <a:rPr kumimoji="0" lang="ko-KR" altLang="en-US" sz="2000" dirty="0" err="1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작품량이</a:t>
            </a:r>
            <a:r>
              <a:rPr kumimoji="0"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많아야 한다</a:t>
            </a:r>
            <a:r>
              <a:rPr kumimoji="0"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국제미술시장은 넓고 거대하기 때문에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생존시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많은 작품을 제작한 작가들이 필요하다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l"/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25915" y="904074"/>
            <a:ext cx="288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</a:t>
            </a:r>
            <a:r>
              <a:rPr lang="ko-KR" altLang="en-US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김성옥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갤러리 서림 대표 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</a:t>
            </a:r>
            <a:endParaRPr lang="ko-KR" altLang="en-US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4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4164" y="0"/>
            <a:ext cx="12198185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6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551384" y="404664"/>
            <a:ext cx="11640616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아름다운 투자</a:t>
            </a:r>
            <a:endParaRPr kumimoji="0" lang="en-US" altLang="ko-KR" sz="28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64800" y="1844824"/>
            <a:ext cx="11260256" cy="460851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/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다섯째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 작가의 </a:t>
            </a:r>
            <a:r>
              <a:rPr kumimoji="0" lang="ko-KR" altLang="en-US" sz="2000" dirty="0" err="1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작품중</a:t>
            </a:r>
            <a:r>
              <a:rPr kumimoji="0"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수작</a:t>
            </a:r>
            <a:r>
              <a:rPr kumimoji="0"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kumimoji="0"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秀作</a:t>
            </a:r>
            <a:r>
              <a:rPr kumimoji="0"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kumimoji="0"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골라야 한다</a:t>
            </a:r>
            <a:r>
              <a:rPr kumimoji="0"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just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구입할때는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같은 가격이라도 시간이 지나면 작품에 따라서 가격차이가 많이 나므로 작가의 뛰어난 작품을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just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골라야 한다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just"/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just"/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여섯째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작가의 작품관리가 </a:t>
            </a:r>
            <a:r>
              <a:rPr kumimoji="0" lang="ko-KR" altLang="en-US" sz="2000" dirty="0" err="1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어떤가를</a:t>
            </a:r>
            <a:r>
              <a:rPr kumimoji="0"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보아야한다</a:t>
            </a:r>
            <a:r>
              <a:rPr kumimoji="0"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just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대개의 유명한 작가들은 작품을 제작하는 사람이지 판매하는 사람이 아니기 때문에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작품판매에 대한 시간과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just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노력을 아껴 작품제작에 열정을 쏟는다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just"/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just"/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일곱째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kumimoji="0"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집안에 </a:t>
            </a:r>
            <a:r>
              <a:rPr kumimoji="0" lang="ko-KR" altLang="en-US" sz="2000" dirty="0" err="1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걸어두는</a:t>
            </a:r>
            <a:r>
              <a:rPr kumimoji="0" lang="ko-KR" altLang="en-US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작품은 미술관과 달리 예술성과 함께 장식성도 보아야 한다</a:t>
            </a:r>
            <a:r>
              <a:rPr kumimoji="0" lang="en-US" altLang="ko-KR" sz="2000" dirty="0">
                <a:solidFill>
                  <a:srgbClr val="FF0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just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: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자신의 취향과 크게 다르지 않다면 어렵더라도 조금 현대적인 감각의 작품이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좋을것이다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algn="just"/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just"/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☞ 그림 값이 오르든 아니든 화가의 열정이 담긴 그림 한점 </a:t>
            </a:r>
            <a:r>
              <a:rPr kumimoji="0" lang="ko-KR" altLang="en-US" sz="20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걸어두고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예술의 향기를 느낀다면 인생의 큰 기쁨이</a:t>
            </a:r>
            <a:endParaRPr kumimoji="0"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just"/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아니겠는가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 </a:t>
            </a:r>
            <a:r>
              <a:rPr kumimoji="0"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그림 한 점으로 온 집안이 행복해지는 아름다운 투자의 행운을 누리시기를</a:t>
            </a:r>
            <a:r>
              <a:rPr kumimoji="0"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………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25915" y="904074"/>
            <a:ext cx="288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 </a:t>
            </a:r>
            <a:r>
              <a:rPr lang="ko-KR" altLang="en-US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김성옥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 갤러리 서림 대표 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-</a:t>
            </a:r>
            <a:endParaRPr lang="ko-KR" altLang="en-US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6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5" y="7371"/>
            <a:ext cx="12198185" cy="68853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1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127448" y="429013"/>
            <a:ext cx="11064552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향후 미술시장 전망</a:t>
            </a:r>
            <a:endParaRPr kumimoji="0"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4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4" y="434415"/>
            <a:ext cx="560519" cy="5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121"/>
                    </a14:imgEffect>
                    <a14:imgEffect>
                      <a14:artisticPaintBrush/>
                    </a14:imgEffect>
                    <a14:imgEffect>
                      <a14:sharpenSoften amount="-1000"/>
                    </a14:imgEffect>
                    <a14:imgEffect>
                      <a14:brightnessContrast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00256" y="1555317"/>
            <a:ext cx="3692926" cy="4609987"/>
          </a:xfrm>
          <a:prstGeom prst="rect">
            <a:avLst/>
          </a:prstGeom>
        </p:spPr>
      </p:pic>
      <p:sp>
        <p:nvSpPr>
          <p:cNvPr id="24" name="제목 1"/>
          <p:cNvSpPr txBox="1">
            <a:spLocks/>
          </p:cNvSpPr>
          <p:nvPr/>
        </p:nvSpPr>
        <p:spPr>
          <a:xfrm>
            <a:off x="263352" y="4958454"/>
            <a:ext cx="11305256" cy="70279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시장이 만들어낸 가격보다 예술적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미술사적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제도적으로 검증된 가격이 살아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남을 것이다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79376" y="1649680"/>
            <a:ext cx="11521280" cy="45761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올해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월 기점으로 완연히 하락세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조정기 접어 들어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63352" y="3026110"/>
            <a:ext cx="10081120" cy="50046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조정기에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접어든 한국미술시장의 컬렉션의 방향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63352" y="1268760"/>
            <a:ext cx="8712968" cy="457611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경기 한풀 꺾이자 국내 미술시장도 내리막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479376" y="3460699"/>
            <a:ext cx="11521280" cy="1264445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메가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컬렉터들의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포트폴리오와 현재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초현대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미술작가들의 초고속 상승세는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어떤 연관성이 있고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어떻게 해석해야 하는가에 대한 답을 찾아가는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것은 향후 국내 미술품 컬렉션이나 투자가 어느 방향으로 가야 하는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지를 설정하는 중요한 판단 기준이 될 것이다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79376" y="5661248"/>
            <a:ext cx="11521280" cy="45761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블루칩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작가군의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다양화로 안정적인 포트폴리오의 다양성 구축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79376" y="2009720"/>
            <a:ext cx="11521280" cy="45761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메가 컬렉션 경매가 없고 블루칩 작가로는 제한적임</a:t>
            </a: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479376" y="2395324"/>
            <a:ext cx="11521280" cy="45761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해외 미술시장은 여전히 상승세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초현대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미술작가중심으로 약진 돋보여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79376" y="6067732"/>
            <a:ext cx="11521280" cy="74564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일회성 투자가 아닌 다각적인 검증 과정과 수익성보다 안정성에 중점을 둔 투자가 필요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7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065" y="-22751"/>
            <a:ext cx="12198185" cy="68853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1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127448" y="429013"/>
            <a:ext cx="11064552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향후 미술작품 컬렉션의 방향</a:t>
            </a:r>
            <a:endParaRPr kumimoji="0"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4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4" y="434415"/>
            <a:ext cx="560519" cy="5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121"/>
                    </a14:imgEffect>
                    <a14:imgEffect>
                      <a14:artisticPaintBrush/>
                    </a14:imgEffect>
                    <a14:imgEffect>
                      <a14:sharpenSoften amount="-1000"/>
                    </a14:imgEffect>
                    <a14:imgEffect>
                      <a14:brightnessContrast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00256" y="1555317"/>
            <a:ext cx="3692926" cy="4609987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263352" y="1196752"/>
            <a:ext cx="10297144" cy="420897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국내 미술시장은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2022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월을 기점으로 하락세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조정기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전문가들의 전망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551384" y="1484784"/>
            <a:ext cx="9649072" cy="1944216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국내 미술시장이 불황에도 버텨낼 수 있는 메가 컬렉션 경매가 없었고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불안한 미술시장을 버텨낼 수 있는 안전자산으로 인정받을 블루칩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작가군이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한정되어 있다는 점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가장 활발하게 거래되어야 할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초현대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작가군에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대한 안정성 불신 등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3352" y="3573016"/>
            <a:ext cx="10297144" cy="6176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향후 컬렉션의 방향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51384" y="3861048"/>
            <a:ext cx="9649072" cy="2852936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 호황기에는 수익성보다는 안정성을 구축해야 한다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시장이 만들어낸 가격보다는 예술적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미술사적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·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제도적으로 검증된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작가의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작품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미술작품 구매 시 블루칩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작가군의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다양화와 안정적인 포트폴리오 구축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일회성이 아닌 다각적인 검증 등이 필요하며 수익성보다 안정성에 중점을 둔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투자가 필요하다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7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5" y="7371"/>
            <a:ext cx="12198185" cy="68853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1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127448" y="429013"/>
            <a:ext cx="11064552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국내 미술시장 동향</a:t>
            </a:r>
            <a:endParaRPr kumimoji="0"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4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4" y="434415"/>
            <a:ext cx="560519" cy="5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121"/>
                    </a14:imgEffect>
                    <a14:imgEffect>
                      <a14:artisticPaintBrush/>
                    </a14:imgEffect>
                    <a14:imgEffect>
                      <a14:sharpenSoften amount="-1000"/>
                    </a14:imgEffect>
                    <a14:imgEffect>
                      <a14:brightnessContrast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00256" y="1555317"/>
            <a:ext cx="3692926" cy="4609987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263352" y="1340768"/>
            <a:ext cx="10297144" cy="420897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국내 미술시장 추산결과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문화체육관광부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예술경영 지원센터 발표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551384" y="1772816"/>
            <a:ext cx="9649072" cy="316835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lnSpc>
                <a:spcPct val="200000"/>
              </a:lnSpc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총 매출액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1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377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억 원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(2021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7,563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억 원 대비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37.2%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성장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아트페어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매출액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3,020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억 원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(2021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1,889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억 원 대비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59.8%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증가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아트페어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방문객수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87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천명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(2021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77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천명 대비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13.1%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증가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▶화랑 판매액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5,022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억 원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(2021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3,142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억 원 대비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59.8%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증가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l">
              <a:lnSpc>
                <a:spcPct val="200000"/>
              </a:lnSpc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▶경매 판매액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2,335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억 원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(2021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3,384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억원 대비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30.9%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감소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52201" y="5081407"/>
            <a:ext cx="10081120" cy="1371929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lnSpc>
                <a:spcPct val="200000"/>
              </a:lnSpc>
            </a:pP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1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조원의 의미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여전히 호황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본격적 하향세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ct val="200000"/>
              </a:lnSpc>
            </a:pP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☞ 한국 미술시장에 안정성과 건전성 강화라는 과제가 던져짐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53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5" y="7371"/>
            <a:ext cx="12198185" cy="68853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1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127448" y="429013"/>
            <a:ext cx="3456384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국내 미술시장 결산</a:t>
            </a:r>
            <a:endParaRPr kumimoji="0"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4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4" y="434415"/>
            <a:ext cx="560519" cy="5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121"/>
                    </a14:imgEffect>
                    <a14:imgEffect>
                      <a14:artisticPaintBrush/>
                    </a14:imgEffect>
                    <a14:imgEffect>
                      <a14:sharpenSoften amount="-1000"/>
                    </a14:imgEffect>
                    <a14:imgEffect>
                      <a14:brightnessContrast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00256" y="1555317"/>
            <a:ext cx="3692926" cy="4609987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263352" y="1556792"/>
            <a:ext cx="9721080" cy="108012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2022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한국 미술시장은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쿠사마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야요이와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이우환의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양강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구도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이어졌고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시장인 침체되면서 가격이 급속하게 올랐던 젊은 작가 트리오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우국원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문형태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김선우의 하락세가 눈에 띔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.(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문형태 전년대비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66.7%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하락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우국원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57.8%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하락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3351" y="2852936"/>
            <a:ext cx="9983367" cy="108012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 한국의 젊은 작가 즉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울트라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컨템포러리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작가들의 시장 생존기간은 약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개월로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단명 한다는 사실은 시장이 여전히 불안정하며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말과 소문에 따라가는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뇌동매매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일반적이다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960096" y="908720"/>
            <a:ext cx="5112568" cy="413521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한국 미술품 감정 연구센터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(2023.1.18.) -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63352" y="4149080"/>
            <a:ext cx="9983367" cy="144016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 포스트 단색화도 눈길을 끌고 있다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: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이우환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박서보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윤형근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정상화 등의 단색화 작품 수급이 어려워짐에 따라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그들의 다음주자로 시장에서 반응한 작가는 이건용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심문섭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이배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등으로 이동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하였는데 해외 대형 화랑인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페로탕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전시가 영향을 미친 것으로 보인다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63352" y="5733256"/>
            <a:ext cx="9983367" cy="79208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 국내 근대 회화는 김환기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박수근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장욱진을 제외하고는 큰 결과를 보이지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못했으며 이 가운데 도상봉과 유영국의 선전은 주목할 만하다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3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5" y="7371"/>
            <a:ext cx="12198185" cy="68853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1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127448" y="429013"/>
            <a:ext cx="3456384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국내 미술시장 결산</a:t>
            </a:r>
            <a:endParaRPr kumimoji="0"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4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4" y="434415"/>
            <a:ext cx="560519" cy="5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121"/>
                    </a14:imgEffect>
                    <a14:imgEffect>
                      <a14:artisticPaintBrush/>
                    </a14:imgEffect>
                    <a14:imgEffect>
                      <a14:sharpenSoften amount="-1000"/>
                    </a14:imgEffect>
                    <a14:imgEffect>
                      <a14:brightnessContrast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00256" y="1555317"/>
            <a:ext cx="3692926" cy="4609987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263352" y="1556792"/>
            <a:ext cx="10153128" cy="93610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2022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상반기부터 역대 최대 참여자로 구성된 베니스 비엔날레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국제관의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본 전시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꿈의 우유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(The Milk of Dreams)”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선발작가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213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명중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192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명이 여성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3351" y="2492896"/>
            <a:ext cx="9983367" cy="129614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 여성대가의 대열을 이끄는 작가는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쿠사마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야요이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(Yayoi Kusama,1929),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헬렌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프랑켄탈러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(Helen Frankenthaler,1928),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아그네스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마틴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(Agnes Martin,</a:t>
            </a:r>
          </a:p>
          <a:p>
            <a:pPr algn="l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1912~2004),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루이스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부르주아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(Louise Bourgeois,1911~2010),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조안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미첼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(Joan Mitchell,1925~1992)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 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960096" y="908720"/>
            <a:ext cx="5112568" cy="413521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한국 미술품 감정 연구센터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(2023.1.18.) -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63352" y="4005064"/>
            <a:ext cx="9983367" cy="43204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 특히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쿠사마와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프랑켄탈러는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다른 작가들보다 훨씬 앞서있다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63352" y="5877272"/>
            <a:ext cx="9983367" cy="79208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 안나 박과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아니카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리 등의 한국계 여성작가가 시장에서 주목 받았다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63352" y="4653136"/>
            <a:ext cx="9983367" cy="108012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 한국 여성 미술인 중에서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1980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년대 출생한 이미래와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정금형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작가가 베니스에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초대되었고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유럽의 명실상부한 현대미술 리서치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“ </a:t>
            </a:r>
            <a:r>
              <a:rPr kumimoji="0"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Artfacts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선정한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“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세계아티스트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Top 100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양혜규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이불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김수자가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선정되었다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6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5" y="7371"/>
            <a:ext cx="12198185" cy="68853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1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127448" y="429013"/>
            <a:ext cx="8856984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IMF(1998)~COVID(2022)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까지</a:t>
            </a:r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미술시장 분석</a:t>
            </a:r>
            <a:endParaRPr kumimoji="0"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4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4" y="434415"/>
            <a:ext cx="560519" cy="5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121"/>
                    </a14:imgEffect>
                    <a14:imgEffect>
                      <a14:artisticPaintBrush/>
                    </a14:imgEffect>
                    <a14:imgEffect>
                      <a14:sharpenSoften amount="-1000"/>
                    </a14:imgEffect>
                    <a14:imgEffect>
                      <a14:brightnessContrast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00256" y="1555317"/>
            <a:ext cx="3692926" cy="4609987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263352" y="1340768"/>
            <a:ext cx="9721080" cy="43204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한국 미술 경매시장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24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년간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1830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 성장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3351" y="3140968"/>
            <a:ext cx="9983367" cy="144016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 경매시장의 성장세를 급제동시킨 대표적인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 외부요인은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endParaRPr kumimoji="0" lang="en-US" altLang="ko-KR" sz="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1) 2008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리먼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브라더스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사태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2) 2019 COVID19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발발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3) 2022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기준금리 인상 등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960096" y="985830"/>
            <a:ext cx="5112568" cy="413521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(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한국미술시가감정협회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(2023.1.20.) -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63352" y="4653136"/>
            <a:ext cx="9983367" cy="123623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1998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년을 시작점으로 보면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10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후인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2007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년과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2008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사이에 유사이래 가장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큰 폭인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 이상 급성장과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국제시장에서 먼저 시작된 단색화 열풍에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힘입어 전년대비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배 이상 반등세를 보였고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2021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이건희 컬렉션 신드롬이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호재로 작용함  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263352" y="1844824"/>
            <a:ext cx="9721080" cy="43204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이우환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박서보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김환기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이배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작가 등이 강세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63352" y="2348880"/>
            <a:ext cx="9721080" cy="72008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전체 낙찰 총액은 약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5354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억 원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출품작품은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30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4846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점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낙찰작품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19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4044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점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63352" y="6033386"/>
            <a:ext cx="9983367" cy="100811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☞ 불황을 맞았던 이전과 가장 달라진 점은 미술품 유통 소비에 대한 인식의 긍정적인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변화와 수요층의 확대와 잠재고객 증가 등이 꼽혔다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16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5" y="7371"/>
            <a:ext cx="12198185" cy="68853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1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127448" y="429013"/>
            <a:ext cx="8856984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IMF(1998)~COVID(2022)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까지</a:t>
            </a:r>
            <a:r>
              <a:rPr kumimoji="0"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미술시장 분석</a:t>
            </a:r>
            <a:endParaRPr kumimoji="0"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4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4" y="434415"/>
            <a:ext cx="560519" cy="5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121"/>
                    </a14:imgEffect>
                    <a14:imgEffect>
                      <a14:artisticPaintBrush/>
                    </a14:imgEffect>
                    <a14:imgEffect>
                      <a14:sharpenSoften amount="-1000"/>
                    </a14:imgEffect>
                    <a14:imgEffect>
                      <a14:brightnessContrast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00256" y="1555317"/>
            <a:ext cx="3692926" cy="4609987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263352" y="1412776"/>
            <a:ext cx="9721080" cy="43204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낙찰총액 기준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순위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작가군의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선호도 변화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작고 작가→젊은 작가 급부상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3351" y="3356992"/>
            <a:ext cx="9983367" cy="144016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 젊은 작가 중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억대의 낙찰로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주목받은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우국원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(1976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년생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단색화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이후 포스트 단색화작가를 발굴한다는 측면에서의 중진작가 김현식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(1965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년생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신예작가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김수수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(1993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년생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 새롭게 두각을 나타내는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작가들이 점차 늘어나는 추세이다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960096" y="985830"/>
            <a:ext cx="5112568" cy="413521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- (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kumimoji="0"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한국미술시가감정협회</a:t>
            </a:r>
            <a:r>
              <a:rPr kumimoji="0"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(2023.1.20.) -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63352" y="4869160"/>
            <a:ext cx="9983367" cy="201622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 조사 범위는 국내운영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26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경매사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: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서울옥션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K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마이아트옥션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아트데이옥션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아이옥션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라이즈아트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algn="l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에이옥션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칸옥션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토탈아트옥션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꼬모옥션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MBC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디오리지날옥션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algn="l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롯데에비뉴엘옥션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매일옥션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명인옥션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썬옥션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아트마켓옥션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에이티옥션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</a:p>
          <a:p>
            <a:pPr algn="l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에이치옥션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오픈옥션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옥션단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옥션별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옥션아트뱅크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인사고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코리아아트옥션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algn="l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한국미술품경매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263352" y="1988840"/>
            <a:ext cx="9983366" cy="108012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⊙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40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 이하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(81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이후 출생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젊은 작가들이 전체의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11%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차지함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endParaRPr kumimoji="0" lang="en-US" altLang="ko-KR" sz="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국내작가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김선우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장마리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콰야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청신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진영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니키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l"/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해외작가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명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아야코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록카쿠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샤라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휴즈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조르디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커윅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아담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핸들러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미스터 두들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79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5" y="7371"/>
            <a:ext cx="12198185" cy="68853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1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127448" y="429013"/>
            <a:ext cx="11064552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미술품에 부과되는 세금</a:t>
            </a:r>
            <a:endParaRPr kumimoji="0"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4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4" y="434415"/>
            <a:ext cx="560519" cy="5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121"/>
                    </a14:imgEffect>
                    <a14:imgEffect>
                      <a14:artisticPaintBrush/>
                    </a14:imgEffect>
                    <a14:imgEffect>
                      <a14:sharpenSoften amount="-1000"/>
                    </a14:imgEffect>
                    <a14:imgEffect>
                      <a14:brightnessContrast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00256" y="1555317"/>
            <a:ext cx="3692926" cy="4609987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263352" y="1340768"/>
            <a:ext cx="10297144" cy="79208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미술품에 대한 투자에서 세제상 가장 유리한 요소는 그림은 양도할 때에만 세금을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낸다는 특징이 있다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3352" y="2420888"/>
            <a:ext cx="10297144" cy="39604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살아있는 국내 생존 작가의 작품은 작품가격과 상관없이 비과세로 세금이 없다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3352" y="3212976"/>
            <a:ext cx="10297144" cy="79208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작고한 국내 작가 및 해외 작가 미술품 중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천만 원 이하는 개인이 몇 건을 구매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하고 판매하여도 비과세이다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63352" y="4293096"/>
            <a:ext cx="10297144" cy="79208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작고한 국내작가 및 해외작가 미술품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천만 원 이상은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22%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세율이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부과되는데 소장 시점으로부터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이전과 이후로 그 경비가 나누어진다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23392" y="5229200"/>
            <a:ext cx="10297144" cy="115212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1) 10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이전에 판매하는 경우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80%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경비율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인정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2) 10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이후에 판매하는 경우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90%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경비율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인정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9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5" y="7371"/>
            <a:ext cx="12198185" cy="68853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1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127448" y="429013"/>
            <a:ext cx="11064552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미술품에 부과되는 세금</a:t>
            </a:r>
            <a:endParaRPr kumimoji="0"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4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4" y="434415"/>
            <a:ext cx="560519" cy="5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121"/>
                    </a14:imgEffect>
                    <a14:imgEffect>
                      <a14:artisticPaintBrush/>
                    </a14:imgEffect>
                    <a14:imgEffect>
                      <a14:sharpenSoften amount="-1000"/>
                    </a14:imgEffect>
                    <a14:imgEffect>
                      <a14:brightnessContrast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00256" y="1555317"/>
            <a:ext cx="3692926" cy="4609987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263352" y="1844824"/>
            <a:ext cx="10297144" cy="115212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법인 사업자가 작품을 구매한 경우 작품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점당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천만 원 이하에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대하여 비용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(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손금산입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처리가 가능하다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.(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법인사업자의 경우 장식이나 환경미화 목적으로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작품을 대여 또는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렌트하는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경우 전액 비용처리 된다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3352" y="3429000"/>
            <a:ext cx="10297144" cy="79208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우리나라의 경우 외국에서 작품구입 시 미술작품에 대한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수입세와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수출세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즉 관세가 붙지 않는다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.(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별개로 외국환 신고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3352" y="4725144"/>
            <a:ext cx="10297144" cy="115212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7. 2021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고율과세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리스크가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해소되었다는 점도 주목할 필요가 있다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(2020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말 소득세법 개정으로 거래빈도와 관계없이 미술품 투자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소득은 기타소득으로 간주함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8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" y="0"/>
            <a:ext cx="12187015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325" y="7371"/>
            <a:ext cx="12198185" cy="68853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endParaRPr lang="ko-KR" altLang="en-US" sz="2100" dirty="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127448" y="429013"/>
            <a:ext cx="11064552" cy="62372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미술품에 부과되는 세금</a:t>
            </a:r>
            <a:endParaRPr kumimoji="0"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4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4" y="434415"/>
            <a:ext cx="560519" cy="5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8121"/>
                    </a14:imgEffect>
                    <a14:imgEffect>
                      <a14:artisticPaintBrush/>
                    </a14:imgEffect>
                    <a14:imgEffect>
                      <a14:sharpenSoften amount="-1000"/>
                    </a14:imgEffect>
                    <a14:imgEffect>
                      <a14:brightnessContrast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400256" y="1555317"/>
            <a:ext cx="3692926" cy="4609987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263352" y="4077072"/>
            <a:ext cx="10297144" cy="115212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9. 2023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년부터 미술품 기부를 활성화하자는 의미로 미술품 상속에 의해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발생하는 납부세액에 한해 상속세를 미술품으로 물납하는 상속세 제도 시행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3352" y="5373216"/>
            <a:ext cx="10297144" cy="792088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10.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미술작품은 소유하면서 나의 가치를 높일 수 있으며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마음껏 감상하고 즐기다가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추후에 높은 가격으로 판매할 수 있다는 점이 매력적이다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63352" y="1855975"/>
            <a:ext cx="11521280" cy="172819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법인의 경우 문화접대비 제도가 있다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: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기업접대비 한도가 초과할 때 </a:t>
            </a:r>
            <a:r>
              <a:rPr kumimoji="0"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문화접대비로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지출한 금액의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20%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까지 비용으로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 인정해 법인세 부담을 줄여주는 제도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(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미술전시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무용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연극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뮤지컬 등의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관람 티켓과 음반과 책 선물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특히 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만원 </a:t>
            </a:r>
            <a:endParaRPr kumimoji="0"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l"/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kumimoji="0"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이하의 미술품 구입도 문화접대비 인정</a:t>
            </a:r>
            <a:r>
              <a:rPr kumimoji="0"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1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TC010237564[[fn=자연 테마]]</Template>
  <TotalTime>3601</TotalTime>
  <Words>1857</Words>
  <Application>Microsoft Office PowerPoint</Application>
  <PresentationFormat>와이드스크린</PresentationFormat>
  <Paragraphs>205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경기천년제목 Medium</vt:lpstr>
      <vt:lpstr>경기천년바탕 Bold</vt:lpstr>
      <vt:lpstr>경기천년제목V Bold</vt:lpstr>
      <vt:lpstr>굴림</vt:lpstr>
      <vt:lpstr>맑은 고딕</vt:lpstr>
      <vt:lpstr>Arial</vt:lpstr>
      <vt:lpstr>HY견고딕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복지행정</dc:creator>
  <cp:lastModifiedBy>김 정민</cp:lastModifiedBy>
  <cp:revision>441</cp:revision>
  <cp:lastPrinted>2023-01-18T06:38:18Z</cp:lastPrinted>
  <dcterms:created xsi:type="dcterms:W3CDTF">2014-10-15T04:42:51Z</dcterms:created>
  <dcterms:modified xsi:type="dcterms:W3CDTF">2023-02-23T09:11:51Z</dcterms:modified>
</cp:coreProperties>
</file>